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 id="2147483676" r:id="rId3"/>
  </p:sldMasterIdLst>
  <p:notesMasterIdLst>
    <p:notesMasterId r:id="rId68"/>
  </p:notesMasterIdLst>
  <p:sldIdLst>
    <p:sldId id="328" r:id="rId4"/>
    <p:sldId id="256" r:id="rId5"/>
    <p:sldId id="267" r:id="rId6"/>
    <p:sldId id="308" r:id="rId7"/>
    <p:sldId id="268" r:id="rId8"/>
    <p:sldId id="271" r:id="rId9"/>
    <p:sldId id="272" r:id="rId10"/>
    <p:sldId id="273" r:id="rId11"/>
    <p:sldId id="274" r:id="rId12"/>
    <p:sldId id="275" r:id="rId13"/>
    <p:sldId id="276" r:id="rId14"/>
    <p:sldId id="277" r:id="rId15"/>
    <p:sldId id="278" r:id="rId16"/>
    <p:sldId id="270" r:id="rId17"/>
    <p:sldId id="329" r:id="rId18"/>
    <p:sldId id="279" r:id="rId19"/>
    <p:sldId id="280" r:id="rId20"/>
    <p:sldId id="281" r:id="rId21"/>
    <p:sldId id="282" r:id="rId22"/>
    <p:sldId id="283" r:id="rId23"/>
    <p:sldId id="309" r:id="rId24"/>
    <p:sldId id="285" r:id="rId25"/>
    <p:sldId id="287" r:id="rId26"/>
    <p:sldId id="286" r:id="rId27"/>
    <p:sldId id="289" r:id="rId28"/>
    <p:sldId id="288" r:id="rId29"/>
    <p:sldId id="293" r:id="rId30"/>
    <p:sldId id="332" r:id="rId31"/>
    <p:sldId id="290" r:id="rId32"/>
    <p:sldId id="291" r:id="rId33"/>
    <p:sldId id="292" r:id="rId34"/>
    <p:sldId id="331" r:id="rId35"/>
    <p:sldId id="294" r:id="rId36"/>
    <p:sldId id="296" r:id="rId37"/>
    <p:sldId id="297" r:id="rId38"/>
    <p:sldId id="310" r:id="rId39"/>
    <p:sldId id="298" r:id="rId40"/>
    <p:sldId id="299" r:id="rId41"/>
    <p:sldId id="300" r:id="rId42"/>
    <p:sldId id="305" r:id="rId43"/>
    <p:sldId id="301" r:id="rId44"/>
    <p:sldId id="327" r:id="rId45"/>
    <p:sldId id="302" r:id="rId46"/>
    <p:sldId id="303" r:id="rId47"/>
    <p:sldId id="304" r:id="rId48"/>
    <p:sldId id="306" r:id="rId49"/>
    <p:sldId id="307" r:id="rId50"/>
    <p:sldId id="311" r:id="rId51"/>
    <p:sldId id="313" r:id="rId52"/>
    <p:sldId id="314" r:id="rId53"/>
    <p:sldId id="315" r:id="rId54"/>
    <p:sldId id="316" r:id="rId55"/>
    <p:sldId id="317" r:id="rId56"/>
    <p:sldId id="319" r:id="rId57"/>
    <p:sldId id="320" r:id="rId58"/>
    <p:sldId id="321" r:id="rId59"/>
    <p:sldId id="322" r:id="rId60"/>
    <p:sldId id="323" r:id="rId61"/>
    <p:sldId id="330" r:id="rId62"/>
    <p:sldId id="312" r:id="rId63"/>
    <p:sldId id="325" r:id="rId64"/>
    <p:sldId id="324" r:id="rId65"/>
    <p:sldId id="333" r:id="rId66"/>
    <p:sldId id="32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2DFF"/>
    <a:srgbClr val="0000FF"/>
    <a:srgbClr val="00B050"/>
    <a:srgbClr val="660E7A"/>
    <a:srgbClr val="FBFBFB"/>
    <a:srgbClr val="C8F5AB"/>
    <a:srgbClr val="C395BC"/>
    <a:srgbClr val="F5BA9D"/>
    <a:srgbClr val="BCF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9" autoAdjust="0"/>
    <p:restoredTop sz="82794" autoAdjust="0"/>
  </p:normalViewPr>
  <p:slideViewPr>
    <p:cSldViewPr snapToGrid="0">
      <p:cViewPr varScale="1">
        <p:scale>
          <a:sx n="65" d="100"/>
          <a:sy n="65" d="100"/>
        </p:scale>
        <p:origin x="216"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9C263B8-B26A-45C8-B79B-3D022DD6DD72}" type="datetimeFigureOut">
              <a:rPr lang="he-IL" smtClean="0"/>
              <a:t>י"ט/אדר/תשע"ח</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01BF676F-0190-4E3D-BB7A-FB9D4760731C}" type="slidenum">
              <a:rPr lang="he-IL" smtClean="0"/>
              <a:t>‹#›</a:t>
            </a:fld>
            <a:endParaRPr lang="he-IL"/>
          </a:p>
        </p:txBody>
      </p:sp>
    </p:spTree>
    <p:extLst>
      <p:ext uri="{BB962C8B-B14F-4D97-AF65-F5344CB8AC3E}">
        <p14:creationId xmlns:p14="http://schemas.microsoft.com/office/powerpoint/2010/main" val="391941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4909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configuration has order appliances where user overrides system and repository overrides user definitions</a:t>
            </a:r>
          </a:p>
          <a:p>
            <a:endParaRPr lang="en-US" dirty="0"/>
          </a:p>
          <a:p>
            <a:r>
              <a:rPr lang="en-US" dirty="0"/>
              <a:t>On windows, the user .</a:t>
            </a:r>
            <a:r>
              <a:rPr lang="en-US" dirty="0" err="1"/>
              <a:t>gitconfig</a:t>
            </a:r>
            <a:r>
              <a:rPr lang="en-US" dirty="0"/>
              <a:t> lies at the user home directory (</a:t>
            </a:r>
            <a:r>
              <a:rPr lang="en-US" b="1" dirty="0"/>
              <a:t>c:\users\&lt;user name&gt;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windows, the system .</a:t>
            </a:r>
            <a:r>
              <a:rPr lang="en-US" dirty="0" err="1"/>
              <a:t>gitconfig</a:t>
            </a:r>
            <a:r>
              <a:rPr lang="en-US" dirty="0"/>
              <a:t> lies at the installation path (e.g. </a:t>
            </a:r>
            <a:r>
              <a:rPr lang="fr-FR" b="1" dirty="0"/>
              <a:t>C:\Program Files (x86)\Git\</a:t>
            </a:r>
            <a:r>
              <a:rPr lang="fr-FR" b="1" dirty="0" err="1"/>
              <a:t>etc</a:t>
            </a:r>
            <a:r>
              <a:rPr lang="fr-FR" dirty="0"/>
              <a:t>)</a:t>
            </a:r>
            <a:endParaRPr lang="en-US" dirty="0"/>
          </a:p>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16</a:t>
            </a:fld>
            <a:endParaRPr lang="he-IL"/>
          </a:p>
        </p:txBody>
      </p:sp>
    </p:spTree>
    <p:extLst>
      <p:ext uri="{BB962C8B-B14F-4D97-AF65-F5344CB8AC3E}">
        <p14:creationId xmlns:p14="http://schemas.microsoft.com/office/powerpoint/2010/main" val="3331694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17</a:t>
            </a:fld>
            <a:endParaRPr lang="he-IL"/>
          </a:p>
        </p:txBody>
      </p:sp>
    </p:spTree>
    <p:extLst>
      <p:ext uri="{BB962C8B-B14F-4D97-AF65-F5344CB8AC3E}">
        <p14:creationId xmlns:p14="http://schemas.microsoft.com/office/powerpoint/2010/main" val="56391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git installation</a:t>
            </a:r>
          </a:p>
          <a:p>
            <a:r>
              <a:rPr lang="en-US" dirty="0"/>
              <a:t>Configure git parameters for global scope: user.name, </a:t>
            </a:r>
            <a:r>
              <a:rPr lang="en-US" dirty="0" err="1"/>
              <a:t>user.email</a:t>
            </a:r>
            <a:endParaRPr lang="en-US" dirty="0"/>
          </a:p>
          <a:p>
            <a:r>
              <a:rPr lang="en-US" dirty="0"/>
              <a:t>Create new repository</a:t>
            </a:r>
          </a:p>
          <a:p>
            <a:r>
              <a:rPr lang="en-US" dirty="0"/>
              <a:t>Create new content and commit it</a:t>
            </a:r>
          </a:p>
          <a:p>
            <a:r>
              <a:rPr lang="en-US" dirty="0"/>
              <a:t>Update content and create another commit</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18</a:t>
            </a:fld>
            <a:endParaRPr lang="he-IL"/>
          </a:p>
        </p:txBody>
      </p:sp>
    </p:spTree>
    <p:extLst>
      <p:ext uri="{BB962C8B-B14F-4D97-AF65-F5344CB8AC3E}">
        <p14:creationId xmlns:p14="http://schemas.microsoft.com/office/powerpoint/2010/main" val="2401137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manages 3 separate areas of work</a:t>
            </a:r>
          </a:p>
          <a:p>
            <a:endParaRPr lang="en-US" dirty="0"/>
          </a:p>
          <a:p>
            <a:r>
              <a:rPr lang="en-US" dirty="0"/>
              <a:t>Working copy is the actual file system where all the files of the project are managed</a:t>
            </a:r>
          </a:p>
          <a:p>
            <a:r>
              <a:rPr lang="en-US" dirty="0"/>
              <a:t>This is where you change the content (add, update, delete)</a:t>
            </a:r>
          </a:p>
          <a:p>
            <a:r>
              <a:rPr lang="en-US" dirty="0"/>
              <a:t>When you have changed files in working copy, that haven’t been staged\</a:t>
            </a:r>
            <a:r>
              <a:rPr lang="en-US" dirty="0" err="1"/>
              <a:t>commited</a:t>
            </a:r>
            <a:r>
              <a:rPr lang="en-US" dirty="0"/>
              <a:t> </a:t>
            </a:r>
            <a:r>
              <a:rPr lang="en-US" dirty="0" err="1"/>
              <a:t>alreaday</a:t>
            </a:r>
            <a:r>
              <a:rPr lang="en-US" dirty="0"/>
              <a:t> – the working copy is considered “dirty” or “opened”</a:t>
            </a:r>
          </a:p>
          <a:p>
            <a:endParaRPr lang="en-US" dirty="0"/>
          </a:p>
          <a:p>
            <a:r>
              <a:rPr lang="en-US" dirty="0"/>
              <a:t>Staging area is a logical area (within the git repository) where you “prepare” the changes for commit.</a:t>
            </a:r>
          </a:p>
          <a:p>
            <a:r>
              <a:rPr lang="en-US" dirty="0"/>
              <a:t>“changes” in git refer to any change in file, even within a file (that is a certain file can have separate changes done within it and you can choose to commit only some of them. This is called hunk and we won’t discuss this in this course)</a:t>
            </a:r>
          </a:p>
          <a:p>
            <a:r>
              <a:rPr lang="en-US" dirty="0"/>
              <a:t>Once you are finished “prepare” your commit in the staging area, you can actually create the commit.</a:t>
            </a:r>
          </a:p>
          <a:p>
            <a:r>
              <a:rPr lang="en-US" dirty="0"/>
              <a:t>The commit is only created from staging area, never from the working copy.</a:t>
            </a:r>
          </a:p>
          <a:p>
            <a:r>
              <a:rPr lang="en-US" dirty="0"/>
              <a:t>Once adding a change from the working copy to the staging area – the change itself will exists ONLY in the staging area.</a:t>
            </a:r>
          </a:p>
          <a:p>
            <a:endParaRPr lang="en-US" dirty="0"/>
          </a:p>
          <a:p>
            <a:r>
              <a:rPr lang="en-US" dirty="0"/>
              <a:t>Repository is where the actual commits gets to be stored (also within the physical .git folder). </a:t>
            </a:r>
          </a:p>
          <a:p>
            <a:r>
              <a:rPr lang="en-US" dirty="0"/>
              <a:t>Once </a:t>
            </a:r>
            <a:r>
              <a:rPr lang="en-US" dirty="0" err="1"/>
              <a:t>commiting</a:t>
            </a:r>
            <a:r>
              <a:rPr lang="en-US" dirty="0"/>
              <a:t>, the staging area gets cleaned from the changes that were accumulated in it. Working copy remains as is</a:t>
            </a:r>
          </a:p>
          <a:p>
            <a:endParaRPr lang="en-US" dirty="0"/>
          </a:p>
          <a:p>
            <a:r>
              <a:rPr lang="en-US" dirty="0"/>
              <a:t>* Most of the times and in our daily work, especially when working with GIT clients (GUI) the staging area is transparent and it’s functionality does not come in so handy after all…</a:t>
            </a:r>
          </a:p>
        </p:txBody>
      </p:sp>
      <p:sp>
        <p:nvSpPr>
          <p:cNvPr id="4" name="Slide Number Placeholder 3"/>
          <p:cNvSpPr>
            <a:spLocks noGrp="1"/>
          </p:cNvSpPr>
          <p:nvPr>
            <p:ph type="sldNum" sz="quarter" idx="10"/>
          </p:nvPr>
        </p:nvSpPr>
        <p:spPr/>
        <p:txBody>
          <a:bodyPr/>
          <a:lstStyle/>
          <a:p>
            <a:fld id="{01BF676F-0190-4E3D-BB7A-FB9D4760731C}" type="slidenum">
              <a:rPr lang="he-IL" smtClean="0"/>
              <a:t>19</a:t>
            </a:fld>
            <a:endParaRPr lang="he-IL"/>
          </a:p>
        </p:txBody>
      </p:sp>
    </p:spTree>
    <p:extLst>
      <p:ext uri="{BB962C8B-B14F-4D97-AF65-F5344CB8AC3E}">
        <p14:creationId xmlns:p14="http://schemas.microsoft.com/office/powerpoint/2010/main" val="1546042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20</a:t>
            </a:fld>
            <a:endParaRPr lang="he-IL"/>
          </a:p>
        </p:txBody>
      </p:sp>
    </p:spTree>
    <p:extLst>
      <p:ext uri="{BB962C8B-B14F-4D97-AF65-F5344CB8AC3E}">
        <p14:creationId xmlns:p14="http://schemas.microsoft.com/office/powerpoint/2010/main" val="405179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22</a:t>
            </a:fld>
            <a:endParaRPr lang="he-IL"/>
          </a:p>
        </p:txBody>
      </p:sp>
    </p:spTree>
    <p:extLst>
      <p:ext uri="{BB962C8B-B14F-4D97-AF65-F5344CB8AC3E}">
        <p14:creationId xmlns:p14="http://schemas.microsoft.com/office/powerpoint/2010/main" val="415073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is an internal </a:t>
            </a:r>
            <a:r>
              <a:rPr lang="en-US" dirty="0" err="1"/>
              <a:t>git</a:t>
            </a:r>
            <a:r>
              <a:rPr lang="en-US" baseline="0" dirty="0"/>
              <a:t> marker that marks the name of the current active branch.</a:t>
            </a:r>
          </a:p>
          <a:p>
            <a:r>
              <a:rPr lang="en-US" baseline="0" dirty="0"/>
              <a:t>When you switch a branch you actually change the content of the HEAD</a:t>
            </a:r>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23</a:t>
            </a:fld>
            <a:endParaRPr lang="he-IL"/>
          </a:p>
        </p:txBody>
      </p:sp>
    </p:spTree>
    <p:extLst>
      <p:ext uri="{BB962C8B-B14F-4D97-AF65-F5344CB8AC3E}">
        <p14:creationId xmlns:p14="http://schemas.microsoft.com/office/powerpoint/2010/main" val="43429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24</a:t>
            </a:fld>
            <a:endParaRPr lang="he-IL"/>
          </a:p>
        </p:txBody>
      </p:sp>
    </p:spTree>
    <p:extLst>
      <p:ext uri="{BB962C8B-B14F-4D97-AF65-F5344CB8AC3E}">
        <p14:creationId xmlns:p14="http://schemas.microsoft.com/office/powerpoint/2010/main" val="1775782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25</a:t>
            </a:fld>
            <a:endParaRPr lang="he-IL"/>
          </a:p>
        </p:txBody>
      </p:sp>
    </p:spTree>
    <p:extLst>
      <p:ext uri="{BB962C8B-B14F-4D97-AF65-F5344CB8AC3E}">
        <p14:creationId xmlns:p14="http://schemas.microsoft.com/office/powerpoint/2010/main" val="2719461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26</a:t>
            </a:fld>
            <a:endParaRPr lang="he-IL"/>
          </a:p>
        </p:txBody>
      </p:sp>
    </p:spTree>
    <p:extLst>
      <p:ext uri="{BB962C8B-B14F-4D97-AF65-F5344CB8AC3E}">
        <p14:creationId xmlns:p14="http://schemas.microsoft.com/office/powerpoint/2010/main" val="266381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a:t>
            </a:fld>
            <a:endParaRPr lang="he-IL"/>
          </a:p>
        </p:txBody>
      </p:sp>
    </p:spTree>
    <p:extLst>
      <p:ext uri="{BB962C8B-B14F-4D97-AF65-F5344CB8AC3E}">
        <p14:creationId xmlns:p14="http://schemas.microsoft.com/office/powerpoint/2010/main" val="185306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 simply denotes a certain commit with additional data.</a:t>
            </a:r>
          </a:p>
          <a:p>
            <a:r>
              <a:rPr lang="en-US" dirty="0"/>
              <a:t>Allowing you to </a:t>
            </a:r>
            <a:r>
              <a:rPr lang="en-US" dirty="0" err="1"/>
              <a:t>identtify</a:t>
            </a:r>
            <a:r>
              <a:rPr lang="en-US" dirty="0"/>
              <a:t> this particular state of the repository in time.</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27</a:t>
            </a:fld>
            <a:endParaRPr lang="he-IL"/>
          </a:p>
        </p:txBody>
      </p:sp>
    </p:spTree>
    <p:extLst>
      <p:ext uri="{BB962C8B-B14F-4D97-AF65-F5344CB8AC3E}">
        <p14:creationId xmlns:p14="http://schemas.microsoft.com/office/powerpoint/2010/main" val="108347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28</a:t>
            </a:fld>
            <a:endParaRPr lang="he-IL"/>
          </a:p>
        </p:txBody>
      </p:sp>
    </p:spTree>
    <p:extLst>
      <p:ext uri="{BB962C8B-B14F-4D97-AF65-F5344CB8AC3E}">
        <p14:creationId xmlns:p14="http://schemas.microsoft.com/office/powerpoint/2010/main" val="180738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branches data (git branch –v)</a:t>
            </a:r>
          </a:p>
          <a:p>
            <a:r>
              <a:rPr lang="en-US" dirty="0"/>
              <a:t>Create new branch (git branch test)</a:t>
            </a:r>
          </a:p>
          <a:p>
            <a:r>
              <a:rPr lang="en-US" dirty="0"/>
              <a:t>Checkout new branch (git checkout test)</a:t>
            </a:r>
          </a:p>
          <a:p>
            <a:r>
              <a:rPr lang="en-US" dirty="0"/>
              <a:t>Commit some stuff on the new branch</a:t>
            </a:r>
          </a:p>
          <a:p>
            <a:r>
              <a:rPr lang="en-US" dirty="0"/>
              <a:t>Switch back to master and see that WC changed </a:t>
            </a:r>
            <a:r>
              <a:rPr lang="en-US" dirty="0" smtClean="0"/>
              <a:t>accordingly</a:t>
            </a:r>
          </a:p>
          <a:p>
            <a:r>
              <a:rPr lang="en-US" dirty="0" smtClean="0"/>
              <a:t>Create</a:t>
            </a:r>
            <a:r>
              <a:rPr lang="en-US" baseline="0" dirty="0" smtClean="0"/>
              <a:t> some tags</a:t>
            </a:r>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29</a:t>
            </a:fld>
            <a:endParaRPr lang="he-IL"/>
          </a:p>
        </p:txBody>
      </p:sp>
    </p:spTree>
    <p:extLst>
      <p:ext uri="{BB962C8B-B14F-4D97-AF65-F5344CB8AC3E}">
        <p14:creationId xmlns:p14="http://schemas.microsoft.com/office/powerpoint/2010/main" val="1005965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difference between 2-way merge and 3-way merge</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30</a:t>
            </a:fld>
            <a:endParaRPr lang="he-IL"/>
          </a:p>
        </p:txBody>
      </p:sp>
    </p:spTree>
    <p:extLst>
      <p:ext uri="{BB962C8B-B14F-4D97-AF65-F5344CB8AC3E}">
        <p14:creationId xmlns:p14="http://schemas.microsoft.com/office/powerpoint/2010/main" val="2625024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g is already the commit that holds the content of d (perhaps changed due to the merge with f). </a:t>
            </a:r>
          </a:p>
          <a:p>
            <a:pPr lvl="1"/>
            <a:r>
              <a:rPr lang="en-US" dirty="0"/>
              <a:t>One can simply re-point YY to commit g and by that it will be considered as if it was merged with xx</a:t>
            </a:r>
          </a:p>
          <a:p>
            <a:pPr lvl="1"/>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31</a:t>
            </a:fld>
            <a:endParaRPr lang="he-IL"/>
          </a:p>
        </p:txBody>
      </p:sp>
    </p:spTree>
    <p:extLst>
      <p:ext uri="{BB962C8B-B14F-4D97-AF65-F5344CB8AC3E}">
        <p14:creationId xmlns:p14="http://schemas.microsoft.com/office/powerpoint/2010/main" val="2273496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32</a:t>
            </a:fld>
            <a:endParaRPr lang="he-IL"/>
          </a:p>
        </p:txBody>
      </p:sp>
    </p:spTree>
    <p:extLst>
      <p:ext uri="{BB962C8B-B14F-4D97-AF65-F5344CB8AC3E}">
        <p14:creationId xmlns:p14="http://schemas.microsoft.com/office/powerpoint/2010/main" val="2812965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33</a:t>
            </a:fld>
            <a:endParaRPr lang="he-IL"/>
          </a:p>
        </p:txBody>
      </p:sp>
    </p:spTree>
    <p:extLst>
      <p:ext uri="{BB962C8B-B14F-4D97-AF65-F5344CB8AC3E}">
        <p14:creationId xmlns:p14="http://schemas.microsoft.com/office/powerpoint/2010/main" val="1446992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34</a:t>
            </a:fld>
            <a:endParaRPr lang="he-IL"/>
          </a:p>
        </p:txBody>
      </p:sp>
    </p:spTree>
    <p:extLst>
      <p:ext uri="{BB962C8B-B14F-4D97-AF65-F5344CB8AC3E}">
        <p14:creationId xmlns:p14="http://schemas.microsoft.com/office/powerpoint/2010/main" val="1997034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35</a:t>
            </a:fld>
            <a:endParaRPr lang="he-IL"/>
          </a:p>
        </p:txBody>
      </p:sp>
    </p:spTree>
    <p:extLst>
      <p:ext uri="{BB962C8B-B14F-4D97-AF65-F5344CB8AC3E}">
        <p14:creationId xmlns:p14="http://schemas.microsoft.com/office/powerpoint/2010/main" val="927345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Working on your own solely with git is nice and </a:t>
            </a:r>
            <a:r>
              <a:rPr lang="en-US" dirty="0" err="1"/>
              <a:t>benefitial</a:t>
            </a:r>
            <a:r>
              <a:rPr lang="en-US" dirty="0"/>
              <a:t>, but this is not usually the case.</a:t>
            </a:r>
          </a:p>
          <a:p>
            <a:r>
              <a:rPr lang="en-US" dirty="0"/>
              <a:t>Most times team of developers need to work </a:t>
            </a:r>
            <a:r>
              <a:rPr lang="en-US" dirty="0" err="1"/>
              <a:t>toghether</a:t>
            </a:r>
            <a:r>
              <a:rPr lang="en-US" dirty="0"/>
              <a:t> on a certain project and GIT excels in allowing them collaborate efficiently</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37</a:t>
            </a:fld>
            <a:endParaRPr lang="he-IL"/>
          </a:p>
        </p:txBody>
      </p:sp>
    </p:spTree>
    <p:extLst>
      <p:ext uri="{BB962C8B-B14F-4D97-AF65-F5344CB8AC3E}">
        <p14:creationId xmlns:p14="http://schemas.microsoft.com/office/powerpoint/2010/main" val="251203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Linus Torvalds is the creator of the </a:t>
            </a:r>
            <a:r>
              <a:rPr lang="en-US" dirty="0" err="1"/>
              <a:t>linux</a:t>
            </a:r>
            <a:r>
              <a:rPr lang="en-US" dirty="0"/>
              <a:t> kernel. When he searched for a proper VCS to support the kernel development needs (open source projects with lots of update coming </a:t>
            </a:r>
            <a:r>
              <a:rPr lang="en-US" dirty="0" err="1"/>
              <a:t>simoultanisly</a:t>
            </a:r>
            <a:r>
              <a:rPr lang="en-US" dirty="0"/>
              <a:t> from various developers out there…) none of the available ones met his needs.</a:t>
            </a:r>
          </a:p>
          <a:p>
            <a:endParaRPr lang="en-US" dirty="0"/>
          </a:p>
          <a:p>
            <a:r>
              <a:rPr lang="en-US" dirty="0"/>
              <a:t>He developed GIT (there are many stories and speculations regarding the origin of this project) core in about a week in start of </a:t>
            </a:r>
            <a:r>
              <a:rPr lang="en-US" dirty="0" err="1"/>
              <a:t>april</a:t>
            </a:r>
            <a:r>
              <a:rPr lang="en-US" dirty="0"/>
              <a:t> 2015.</a:t>
            </a:r>
          </a:p>
          <a:p>
            <a:r>
              <a:rPr lang="en-US" dirty="0"/>
              <a:t>Ever since then GIT became the most popular VCS for both commercial and open source projects.</a:t>
            </a:r>
          </a:p>
          <a:p>
            <a:endParaRPr lang="en-US" dirty="0"/>
          </a:p>
          <a:p>
            <a:r>
              <a:rPr lang="en-US" dirty="0"/>
              <a:t>It is open source and free of charge.</a:t>
            </a:r>
          </a:p>
          <a:p>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6</a:t>
            </a:fld>
            <a:endParaRPr lang="he-IL"/>
          </a:p>
        </p:txBody>
      </p:sp>
    </p:spTree>
    <p:extLst>
      <p:ext uri="{BB962C8B-B14F-4D97-AF65-F5344CB8AC3E}">
        <p14:creationId xmlns:p14="http://schemas.microsoft.com/office/powerpoint/2010/main" val="3002435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steps and explanation:</a:t>
            </a:r>
          </a:p>
          <a:p>
            <a:pPr marL="228600" indent="-228600">
              <a:buFont typeface="+mj-lt"/>
              <a:buAutoNum type="arabicPeriod"/>
            </a:pPr>
            <a:r>
              <a:rPr lang="en-US" dirty="0"/>
              <a:t>Given user A</a:t>
            </a:r>
          </a:p>
          <a:p>
            <a:pPr marL="228600" indent="-228600">
              <a:buFont typeface="+mj-lt"/>
              <a:buAutoNum type="arabicPeriod"/>
            </a:pPr>
            <a:r>
              <a:rPr lang="en-US" dirty="0"/>
              <a:t>User A has a certain state of his repository, with several commits and branches</a:t>
            </a:r>
          </a:p>
          <a:p>
            <a:pPr marL="228600" indent="-228600">
              <a:buFont typeface="+mj-lt"/>
              <a:buAutoNum type="arabicPeriod"/>
            </a:pPr>
            <a:r>
              <a:rPr lang="en-US" dirty="0"/>
              <a:t>Given user B who wants to collaborate with user A</a:t>
            </a:r>
          </a:p>
          <a:p>
            <a:pPr marL="228600" indent="-228600">
              <a:buFont typeface="+mj-lt"/>
              <a:buAutoNum type="arabicPeriod"/>
            </a:pPr>
            <a:r>
              <a:rPr lang="en-US" dirty="0"/>
              <a:t>User B issues the ‘clone’ command</a:t>
            </a:r>
          </a:p>
          <a:p>
            <a:pPr marL="228600" indent="-228600">
              <a:buFont typeface="+mj-lt"/>
              <a:buAutoNum type="arabicPeriod"/>
            </a:pPr>
            <a:r>
              <a:rPr lang="en-US" dirty="0"/>
              <a:t>After the clone is done, ALL the content of user A’s repository is copied entirely to user B’s local repository. To help distinguish the original commits of user A are colored green inside user B’s local repository. The clone includes also the branches information as to how they were at the time the cloned was performed.</a:t>
            </a:r>
          </a:p>
          <a:p>
            <a:pPr marL="228600" indent="-228600">
              <a:buFont typeface="+mj-lt"/>
              <a:buAutoNum type="arabicPeriod"/>
            </a:pPr>
            <a:r>
              <a:rPr lang="en-US" dirty="0"/>
              <a:t>The branch markers at user B’s local repository marks the last known location of the data at the remote repository (here user A is remote compared to user B). This information will be very useful when user B will want to fetch updates from user A – he can now mark for user A what was the last position of the branches\commits he took and take only the delta accumulated since then. Similarly, when user B will want to update user A with some new content, the branch markers will be able to stand out and signal from where the new content begins.</a:t>
            </a:r>
          </a:p>
          <a:p>
            <a:pPr marL="228600" indent="-228600">
              <a:buFont typeface="+mj-lt"/>
              <a:buAutoNum type="arabicPeriod"/>
            </a:pPr>
            <a:r>
              <a:rPr lang="en-US" dirty="0"/>
              <a:t>When user B wants to “work” on user A’s branches (wishes to donate it’s own commits to them), he can’t do that on the marker branches – as they serve as markers only and should always be in accordance to the last known status from the remote. What user B does is to create it’s own local branches (here denoted in color </a:t>
            </a:r>
            <a:r>
              <a:rPr lang="en-US" dirty="0" err="1"/>
              <a:t>blue’ish</a:t>
            </a:r>
            <a:r>
              <a:rPr lang="en-US" dirty="0"/>
              <a:t>), that keeps track on the marker branches from the remote. These are special branches that are called remote tracking branch (because they track the symbols of the remote branches). These branches manages special relationship with the marker branches they keeping track on. The remote branch marker is called the upstream and the local tracking branch is called the downstream. If user B wants to update content to be sent later on to the remote, he must do this on his local remote tracking branch, that means that this branch needs to be the active one when doing the changes (commits). Here is this example the </a:t>
            </a:r>
            <a:r>
              <a:rPr lang="en-US" dirty="0" err="1"/>
              <a:t>blue’ish</a:t>
            </a:r>
            <a:r>
              <a:rPr lang="en-US" dirty="0"/>
              <a:t> Feature branch is the local remote tracking branch on the green feature branch</a:t>
            </a:r>
          </a:p>
          <a:p>
            <a:pPr marL="228600" indent="-228600">
              <a:buFont typeface="+mj-lt"/>
              <a:buAutoNum type="arabicPeriod"/>
            </a:pPr>
            <a:r>
              <a:rPr lang="en-US" dirty="0"/>
              <a:t>User A creates new content locally (f) and commit on the local branch feature. Now the feature branch at user A and the marker branch at the cloned repository at user B are no longer in sync</a:t>
            </a:r>
          </a:p>
          <a:p>
            <a:pPr marL="228600" indent="-228600">
              <a:buFont typeface="+mj-lt"/>
              <a:buAutoNum type="arabicPeriod"/>
            </a:pPr>
            <a:r>
              <a:rPr lang="en-US" dirty="0"/>
              <a:t>At a certain point in time, user B wants to gets updated with new content from user A. he expects to get only the delta of new content created since the last time he got updates from A. (in our case since the clone). For that he issues the fetch command, which will fetch newly created objects at the remote comparing the current status of the cloned repository.</a:t>
            </a:r>
          </a:p>
          <a:p>
            <a:pPr marL="228600" indent="-228600">
              <a:buFont typeface="+mj-lt"/>
              <a:buAutoNum type="arabicPeriod"/>
            </a:pPr>
            <a:r>
              <a:rPr lang="en-US" dirty="0"/>
              <a:t>As part of the fetch the delta is calculated. GIT knows what is the current position at user A comparing the last known position at user B (using the marker branch). The delta (commits, objects) is transmitted to user B’s repository (here the green f at user B)</a:t>
            </a:r>
          </a:p>
          <a:p>
            <a:pPr marL="228600" indent="-228600">
              <a:buFont typeface="+mj-lt"/>
              <a:buAutoNum type="arabicPeriod"/>
            </a:pPr>
            <a:r>
              <a:rPr lang="en-US" dirty="0"/>
              <a:t>Once the data arrives, the marker branch in B’s repository, that aims to track the current location of the corresponding branch at the remote gets to be updated and points to the new state similarly to the branch at the remote. They are not back in sync ! Do note that now, when the fetch command ends, the remote tracking branch remains at its old position, still pointing to where it was located before the fetch. The fetch command DOES NOT change the local branches, but rather only the remote marker branches (the green ones)</a:t>
            </a:r>
          </a:p>
          <a:p>
            <a:pPr marL="228600" indent="-228600">
              <a:buFont typeface="+mj-lt"/>
              <a:buAutoNum type="arabicPeriod"/>
            </a:pPr>
            <a:r>
              <a:rPr lang="en-US" dirty="0"/>
              <a:t>In a typical scenario, user B want to be able to work on the updated feature branch from user A. so user B issues a local merge of the remote tracking branch (the </a:t>
            </a:r>
            <a:r>
              <a:rPr lang="en-US" dirty="0" err="1"/>
              <a:t>blue’ish</a:t>
            </a:r>
            <a:r>
              <a:rPr lang="en-US" dirty="0"/>
              <a:t>) one with the newly updated location of the marker branch (the green one)</a:t>
            </a:r>
          </a:p>
          <a:p>
            <a:pPr marL="228600" indent="-228600">
              <a:buFont typeface="+mj-lt"/>
              <a:buAutoNum type="arabicPeriod"/>
            </a:pPr>
            <a:r>
              <a:rPr lang="en-US" dirty="0"/>
              <a:t>Since most of the times step 12 is the expected step followed the fetch command, GIT gives another command, called pull, which is simply the combination of fetch (who fetches deltas from the remote) followed by a merge operation of the current active branch (expected to be a remote tracking branch) with the newly fetched marker branch.</a:t>
            </a:r>
          </a:p>
        </p:txBody>
      </p:sp>
      <p:sp>
        <p:nvSpPr>
          <p:cNvPr id="4" name="Slide Number Placeholder 3"/>
          <p:cNvSpPr>
            <a:spLocks noGrp="1"/>
          </p:cNvSpPr>
          <p:nvPr>
            <p:ph type="sldNum" sz="quarter" idx="10"/>
          </p:nvPr>
        </p:nvSpPr>
        <p:spPr/>
        <p:txBody>
          <a:bodyPr/>
          <a:lstStyle/>
          <a:p>
            <a:fld id="{01BF676F-0190-4E3D-BB7A-FB9D4760731C}" type="slidenum">
              <a:rPr lang="he-IL" smtClean="0"/>
              <a:t>38</a:t>
            </a:fld>
            <a:endParaRPr lang="he-IL"/>
          </a:p>
        </p:txBody>
      </p:sp>
    </p:spTree>
    <p:extLst>
      <p:ext uri="{BB962C8B-B14F-4D97-AF65-F5344CB8AC3E}">
        <p14:creationId xmlns:p14="http://schemas.microsoft.com/office/powerpoint/2010/main" val="2001302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steps and explanation:</a:t>
            </a:r>
          </a:p>
          <a:p>
            <a:pPr marL="228600" indent="-228600">
              <a:buFont typeface="+mj-lt"/>
              <a:buAutoNum type="arabicPeriod"/>
            </a:pPr>
            <a:r>
              <a:rPr lang="en-US" dirty="0"/>
              <a:t>Given user A</a:t>
            </a:r>
          </a:p>
          <a:p>
            <a:pPr marL="228600" indent="-228600">
              <a:buFont typeface="+mj-lt"/>
              <a:buAutoNum type="arabicPeriod"/>
            </a:pPr>
            <a:r>
              <a:rPr lang="en-US" dirty="0"/>
              <a:t>User A has a certain state of his repository, with several commits and branches</a:t>
            </a:r>
          </a:p>
          <a:p>
            <a:pPr marL="228600" indent="-228600">
              <a:buFont typeface="+mj-lt"/>
              <a:buAutoNum type="arabicPeriod"/>
            </a:pPr>
            <a:r>
              <a:rPr lang="en-US" dirty="0"/>
              <a:t>Given user B who wants to collaborate with user A</a:t>
            </a:r>
          </a:p>
          <a:p>
            <a:pPr marL="228600" indent="-228600">
              <a:buFont typeface="+mj-lt"/>
              <a:buAutoNum type="arabicPeriod"/>
            </a:pPr>
            <a:r>
              <a:rPr lang="en-US" dirty="0"/>
              <a:t>User B issues the ‘clone’ command</a:t>
            </a:r>
          </a:p>
          <a:p>
            <a:pPr marL="228600" indent="-228600">
              <a:buFont typeface="+mj-lt"/>
              <a:buAutoNum type="arabicPeriod"/>
            </a:pPr>
            <a:r>
              <a:rPr lang="en-US" dirty="0"/>
              <a:t>After the clone is done, ALL the content of user A’s repository is copied entirely to user B’s local repository. To help distinguish the original commits of user A are colored green inside user B’s local repository. The clone includes also the branches information as to how they were at the time the cloned was performed.</a:t>
            </a:r>
          </a:p>
          <a:p>
            <a:pPr marL="228600" indent="-228600">
              <a:buFont typeface="+mj-lt"/>
              <a:buAutoNum type="arabicPeriod"/>
            </a:pPr>
            <a:r>
              <a:rPr lang="en-US" dirty="0"/>
              <a:t>The branch markers at user B’s local repository marks the last known location of the data at the remote repository (here user A is remote compared to user B). This information will be very useful when user B will want to fetch updates from user A – he can now mark for user A what was the last position of the branches\commits he took and take only the delta accumulated since then. Similarly, when user B will want to update user A with some new content, the branch markers will be able to stand out and signal from where the new content begins.</a:t>
            </a:r>
          </a:p>
          <a:p>
            <a:pPr marL="228600" indent="-228600">
              <a:buFont typeface="+mj-lt"/>
              <a:buAutoNum type="arabicPeriod"/>
            </a:pPr>
            <a:r>
              <a:rPr lang="en-US" dirty="0"/>
              <a:t>When user B wants to “work” on user A’s branches (wishes to donate it’s own commits to them), he can’t do that on the marker branches – as they serve as markers only and should always be in accordance to the last known status from the remote. What user B does is to create it’s own local branches (here denoted in color </a:t>
            </a:r>
            <a:r>
              <a:rPr lang="en-US" dirty="0" err="1"/>
              <a:t>blue’ish</a:t>
            </a:r>
            <a:r>
              <a:rPr lang="en-US" dirty="0"/>
              <a:t>), that keeps track on the marker branches from the remote. These are special branches that are called remote tracking branch (because they track the symbols of the remote branches). These branches manages special relationship with the marker branches they keeping track on. The remote branch marker is called the upstream and the local tracking branch is called the downstream. If user B wants to update content to be sent later on to the remote, he must do this on his local remote tracking branch, that means that this branch needs to be the active one when doing the changes (commits). Here is this example the </a:t>
            </a:r>
            <a:r>
              <a:rPr lang="en-US" dirty="0" err="1"/>
              <a:t>blue’ish</a:t>
            </a:r>
            <a:r>
              <a:rPr lang="en-US" dirty="0"/>
              <a:t> Feature branch is the local remote tracking branch on the green feature branch</a:t>
            </a:r>
          </a:p>
          <a:p>
            <a:pPr marL="228600" indent="-228600">
              <a:buFont typeface="+mj-lt"/>
              <a:buAutoNum type="arabicPeriod"/>
            </a:pPr>
            <a:r>
              <a:rPr lang="en-US" dirty="0"/>
              <a:t>User B creates locally new content (f) and commit it on the local remote tracking branch</a:t>
            </a:r>
          </a:p>
          <a:p>
            <a:pPr marL="228600" indent="-228600">
              <a:buFont typeface="+mj-lt"/>
              <a:buAutoNum type="arabicPeriod"/>
            </a:pPr>
            <a:r>
              <a:rPr lang="en-US" dirty="0"/>
              <a:t>User B wants to update it’s remote (user A) with the new content he had developed (f). He does that using the command push. </a:t>
            </a:r>
          </a:p>
          <a:p>
            <a:pPr marL="228600" indent="-228600">
              <a:buFont typeface="+mj-lt"/>
              <a:buAutoNum type="arabicPeriod"/>
            </a:pPr>
            <a:r>
              <a:rPr lang="en-US" dirty="0"/>
              <a:t>As part of the push command the new content is calculated and transmitted back to the remote (user A). Here GIT gets help from the relevant down and upstream branches (what is the delta, where were we and what is the current state).</a:t>
            </a:r>
          </a:p>
          <a:p>
            <a:pPr marL="228600" indent="-228600">
              <a:buFont typeface="+mj-lt"/>
              <a:buAutoNum type="arabicPeriod"/>
            </a:pPr>
            <a:r>
              <a:rPr lang="en-US" dirty="0"/>
              <a:t>The relevant upstream branch at user A’s gets to be updated and points to the new content arrived from user B (f at user A’s repository)</a:t>
            </a:r>
          </a:p>
          <a:p>
            <a:pPr marL="228600" indent="-228600">
              <a:buFont typeface="+mj-lt"/>
              <a:buAutoNum type="arabicPeriod"/>
            </a:pPr>
            <a:r>
              <a:rPr lang="en-US" dirty="0"/>
              <a:t>Finally the upstream branch at user B’s (the marker branch) gets updated to the current known location of the corresponding branch at user A’s, such that now both the down and up stream branches at user B’s point to the very same location which is similar to the status of this branch in user A. So the push command can be somehow viewed as a sync between the two connected repositories.</a:t>
            </a:r>
          </a:p>
        </p:txBody>
      </p:sp>
      <p:sp>
        <p:nvSpPr>
          <p:cNvPr id="4" name="Slide Number Placeholder 3"/>
          <p:cNvSpPr>
            <a:spLocks noGrp="1"/>
          </p:cNvSpPr>
          <p:nvPr>
            <p:ph type="sldNum" sz="quarter" idx="10"/>
          </p:nvPr>
        </p:nvSpPr>
        <p:spPr/>
        <p:txBody>
          <a:bodyPr/>
          <a:lstStyle/>
          <a:p>
            <a:fld id="{01BF676F-0190-4E3D-BB7A-FB9D4760731C}" type="slidenum">
              <a:rPr lang="he-IL" smtClean="0"/>
              <a:t>39</a:t>
            </a:fld>
            <a:endParaRPr lang="he-IL"/>
          </a:p>
        </p:txBody>
      </p:sp>
    </p:spTree>
    <p:extLst>
      <p:ext uri="{BB962C8B-B14F-4D97-AF65-F5344CB8AC3E}">
        <p14:creationId xmlns:p14="http://schemas.microsoft.com/office/powerpoint/2010/main" val="218376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40</a:t>
            </a:fld>
            <a:endParaRPr lang="he-IL"/>
          </a:p>
        </p:txBody>
      </p:sp>
    </p:spTree>
    <p:extLst>
      <p:ext uri="{BB962C8B-B14F-4D97-AF65-F5344CB8AC3E}">
        <p14:creationId xmlns:p14="http://schemas.microsoft.com/office/powerpoint/2010/main" val="3320127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41</a:t>
            </a:fld>
            <a:endParaRPr lang="he-IL"/>
          </a:p>
        </p:txBody>
      </p:sp>
    </p:spTree>
    <p:extLst>
      <p:ext uri="{BB962C8B-B14F-4D97-AF65-F5344CB8AC3E}">
        <p14:creationId xmlns:p14="http://schemas.microsoft.com/office/powerpoint/2010/main" val="1212851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42</a:t>
            </a:fld>
            <a:endParaRPr lang="he-IL"/>
          </a:p>
        </p:txBody>
      </p:sp>
    </p:spTree>
    <p:extLst>
      <p:ext uri="{BB962C8B-B14F-4D97-AF65-F5344CB8AC3E}">
        <p14:creationId xmlns:p14="http://schemas.microsoft.com/office/powerpoint/2010/main" val="1834003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43</a:t>
            </a:fld>
            <a:endParaRPr lang="he-IL"/>
          </a:p>
        </p:txBody>
      </p:sp>
    </p:spTree>
    <p:extLst>
      <p:ext uri="{BB962C8B-B14F-4D97-AF65-F5344CB8AC3E}">
        <p14:creationId xmlns:p14="http://schemas.microsoft.com/office/powerpoint/2010/main" val="1705244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44</a:t>
            </a:fld>
            <a:endParaRPr lang="he-IL"/>
          </a:p>
        </p:txBody>
      </p:sp>
    </p:spTree>
    <p:extLst>
      <p:ext uri="{BB962C8B-B14F-4D97-AF65-F5344CB8AC3E}">
        <p14:creationId xmlns:p14="http://schemas.microsoft.com/office/powerpoint/2010/main" val="3157842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45</a:t>
            </a:fld>
            <a:endParaRPr lang="he-IL"/>
          </a:p>
        </p:txBody>
      </p:sp>
    </p:spTree>
    <p:extLst>
      <p:ext uri="{BB962C8B-B14F-4D97-AF65-F5344CB8AC3E}">
        <p14:creationId xmlns:p14="http://schemas.microsoft.com/office/powerpoint/2010/main" val="3112450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46</a:t>
            </a:fld>
            <a:endParaRPr lang="he-IL"/>
          </a:p>
        </p:txBody>
      </p:sp>
    </p:spTree>
    <p:extLst>
      <p:ext uri="{BB962C8B-B14F-4D97-AF65-F5344CB8AC3E}">
        <p14:creationId xmlns:p14="http://schemas.microsoft.com/office/powerpoint/2010/main" val="2471437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47</a:t>
            </a:fld>
            <a:endParaRPr lang="he-IL"/>
          </a:p>
        </p:txBody>
      </p:sp>
    </p:spTree>
    <p:extLst>
      <p:ext uri="{BB962C8B-B14F-4D97-AF65-F5344CB8AC3E}">
        <p14:creationId xmlns:p14="http://schemas.microsoft.com/office/powerpoint/2010/main" val="3150984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Sha1 is fundamental component in GIT’s internals.</a:t>
            </a:r>
          </a:p>
          <a:p>
            <a:r>
              <a:rPr lang="en-US" dirty="0"/>
              <a:t>SHA1 is a cryptographic algorithm, that has nothing to do with GIT. It exists before GIT arrived.</a:t>
            </a:r>
          </a:p>
          <a:p>
            <a:r>
              <a:rPr lang="en-US" dirty="0"/>
              <a:t>SHA1 is a mathematical function that performs hash on a certain input (varies in length). It’s output is always a 40 Hex characters.</a:t>
            </a:r>
          </a:p>
          <a:p>
            <a:r>
              <a:rPr lang="en-US" dirty="0"/>
              <a:t>Any slight change in the input should yield and produce a different hash (said SHA1).</a:t>
            </a:r>
          </a:p>
          <a:p>
            <a:r>
              <a:rPr lang="en-US" dirty="0"/>
              <a:t>There might be collisions, but they scarce in the target domain of the function.</a:t>
            </a:r>
          </a:p>
          <a:p>
            <a:r>
              <a:rPr lang="en-US" dirty="0"/>
              <a:t>SHA1 is one way function. There is no way to backtrack and produce the original input from a given hash string.</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9</a:t>
            </a:fld>
            <a:endParaRPr lang="he-IL"/>
          </a:p>
        </p:txBody>
      </p:sp>
    </p:spTree>
    <p:extLst>
      <p:ext uri="{BB962C8B-B14F-4D97-AF65-F5344CB8AC3E}">
        <p14:creationId xmlns:p14="http://schemas.microsoft.com/office/powerpoint/2010/main" val="1397681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49</a:t>
            </a:fld>
            <a:endParaRPr lang="he-IL"/>
          </a:p>
        </p:txBody>
      </p:sp>
    </p:spTree>
    <p:extLst>
      <p:ext uri="{BB962C8B-B14F-4D97-AF65-F5344CB8AC3E}">
        <p14:creationId xmlns:p14="http://schemas.microsoft.com/office/powerpoint/2010/main" val="3200102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50</a:t>
            </a:fld>
            <a:endParaRPr lang="he-IL"/>
          </a:p>
        </p:txBody>
      </p:sp>
    </p:spTree>
    <p:extLst>
      <p:ext uri="{BB962C8B-B14F-4D97-AF65-F5344CB8AC3E}">
        <p14:creationId xmlns:p14="http://schemas.microsoft.com/office/powerpoint/2010/main" val="273070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Cherry pick is conceptually different than</a:t>
            </a:r>
            <a:r>
              <a:rPr lang="en-US" baseline="0" dirty="0"/>
              <a:t> merge:</a:t>
            </a:r>
          </a:p>
          <a:p>
            <a:r>
              <a:rPr lang="en-US" baseline="0" dirty="0"/>
              <a:t>When you merge two commits, the state of the ENTIRE repository, as it is reflected by these two commits gets to be united and merged.</a:t>
            </a:r>
          </a:p>
          <a:p>
            <a:r>
              <a:rPr lang="en-US" baseline="0" dirty="0"/>
              <a:t>Cherry pick enables you to take ONLY the changes done in a certain commit and apply them else where, WITHOUT involving any of the files that weren’t changed as part of this commit</a:t>
            </a:r>
          </a:p>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51</a:t>
            </a:fld>
            <a:endParaRPr lang="he-IL"/>
          </a:p>
        </p:txBody>
      </p:sp>
    </p:spTree>
    <p:extLst>
      <p:ext uri="{BB962C8B-B14F-4D97-AF65-F5344CB8AC3E}">
        <p14:creationId xmlns:p14="http://schemas.microsoft.com/office/powerpoint/2010/main" val="4281552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Stash is</a:t>
            </a:r>
            <a:r>
              <a:rPr lang="en-US" baseline="0" dirty="0"/>
              <a:t> used to store temporary changes that you don’t </a:t>
            </a:r>
            <a:r>
              <a:rPr lang="en-US" baseline="0" dirty="0" err="1"/>
              <a:t>wanna</a:t>
            </a:r>
            <a:r>
              <a:rPr lang="en-US" baseline="0" dirty="0"/>
              <a:t> loose from one hand and neither want to commit (since they represent an unfinished work or alike). </a:t>
            </a:r>
          </a:p>
          <a:p>
            <a:r>
              <a:rPr lang="en-US" baseline="0" dirty="0"/>
              <a:t>e.g. when started working on a feature while still on master branch. In order to transfer the changes to a dedicated branch you can stash them, create the new branch and then </a:t>
            </a:r>
            <a:r>
              <a:rPr lang="en-US" baseline="0" dirty="0" err="1"/>
              <a:t>unstash</a:t>
            </a:r>
            <a:r>
              <a:rPr lang="en-US" baseline="0" dirty="0"/>
              <a:t> them on top of it.</a:t>
            </a:r>
          </a:p>
          <a:p>
            <a:endParaRPr lang="en-US" baseline="0" dirty="0"/>
          </a:p>
          <a:p>
            <a:r>
              <a:rPr lang="en-US" baseline="0" dirty="0"/>
              <a:t>Stash is the name given for the pile of changes that you want to unite as single item to store and re-apply. </a:t>
            </a:r>
          </a:p>
        </p:txBody>
      </p:sp>
      <p:sp>
        <p:nvSpPr>
          <p:cNvPr id="4" name="Slide Number Placeholder 3"/>
          <p:cNvSpPr>
            <a:spLocks noGrp="1"/>
          </p:cNvSpPr>
          <p:nvPr>
            <p:ph type="sldNum" sz="quarter" idx="10"/>
          </p:nvPr>
        </p:nvSpPr>
        <p:spPr/>
        <p:txBody>
          <a:bodyPr/>
          <a:lstStyle/>
          <a:p>
            <a:fld id="{01BF676F-0190-4E3D-BB7A-FB9D4760731C}" type="slidenum">
              <a:rPr lang="he-IL" smtClean="0"/>
              <a:t>52</a:t>
            </a:fld>
            <a:endParaRPr lang="he-IL"/>
          </a:p>
        </p:txBody>
      </p:sp>
    </p:spTree>
    <p:extLst>
      <p:ext uri="{BB962C8B-B14F-4D97-AF65-F5344CB8AC3E}">
        <p14:creationId xmlns:p14="http://schemas.microsoft.com/office/powerpoint/2010/main" val="38110822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Stash happens within the </a:t>
            </a:r>
            <a:r>
              <a:rPr lang="en-US" baseline="0" dirty="0" err="1"/>
              <a:t>git</a:t>
            </a:r>
            <a:r>
              <a:rPr lang="en-US" baseline="0" dirty="0"/>
              <a:t> repository. As a result WC is cleaned again.</a:t>
            </a:r>
          </a:p>
          <a:p>
            <a:endParaRPr lang="he-IL" dirty="0"/>
          </a:p>
          <a:p>
            <a:r>
              <a:rPr lang="en-US" dirty="0"/>
              <a:t>Stash</a:t>
            </a:r>
            <a:r>
              <a:rPr lang="en-US" baseline="0" dirty="0"/>
              <a:t> items are added to a stack-like data structure and can be </a:t>
            </a:r>
            <a:r>
              <a:rPr lang="en-US" baseline="0" dirty="0" err="1"/>
              <a:t>poped</a:t>
            </a:r>
            <a:r>
              <a:rPr lang="en-US" baseline="0" dirty="0"/>
              <a:t> out. </a:t>
            </a:r>
          </a:p>
          <a:p>
            <a:r>
              <a:rPr lang="en-US" baseline="0" dirty="0"/>
              <a:t>Still you can use and apply </a:t>
            </a:r>
            <a:r>
              <a:rPr lang="en-US" baseline="0" dirty="0" err="1"/>
              <a:t>stash’es</a:t>
            </a:r>
            <a:r>
              <a:rPr lang="en-US" baseline="0" dirty="0"/>
              <a:t> from the middle of the stack…</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53</a:t>
            </a:fld>
            <a:endParaRPr lang="he-IL"/>
          </a:p>
        </p:txBody>
      </p:sp>
    </p:spTree>
    <p:extLst>
      <p:ext uri="{BB962C8B-B14F-4D97-AF65-F5344CB8AC3E}">
        <p14:creationId xmlns:p14="http://schemas.microsoft.com/office/powerpoint/2010/main" val="4124097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1BF676F-0190-4E3D-BB7A-FB9D4760731C}" type="slidenum">
              <a:rPr lang="he-IL" smtClean="0"/>
              <a:t>54</a:t>
            </a:fld>
            <a:endParaRPr lang="he-IL"/>
          </a:p>
        </p:txBody>
      </p:sp>
    </p:spTree>
    <p:extLst>
      <p:ext uri="{BB962C8B-B14F-4D97-AF65-F5344CB8AC3E}">
        <p14:creationId xmlns:p14="http://schemas.microsoft.com/office/powerpoint/2010/main" val="1058458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1BF676F-0190-4E3D-BB7A-FB9D4760731C}" type="slidenum">
              <a:rPr lang="he-IL" smtClean="0"/>
              <a:t>55</a:t>
            </a:fld>
            <a:endParaRPr lang="he-IL"/>
          </a:p>
        </p:txBody>
      </p:sp>
    </p:spTree>
    <p:extLst>
      <p:ext uri="{BB962C8B-B14F-4D97-AF65-F5344CB8AC3E}">
        <p14:creationId xmlns:p14="http://schemas.microsoft.com/office/powerpoint/2010/main" val="1931314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1BF676F-0190-4E3D-BB7A-FB9D4760731C}" type="slidenum">
              <a:rPr lang="he-IL" smtClean="0"/>
              <a:t>56</a:t>
            </a:fld>
            <a:endParaRPr lang="he-IL"/>
          </a:p>
        </p:txBody>
      </p:sp>
    </p:spTree>
    <p:extLst>
      <p:ext uri="{BB962C8B-B14F-4D97-AF65-F5344CB8AC3E}">
        <p14:creationId xmlns:p14="http://schemas.microsoft.com/office/powerpoint/2010/main" val="1419198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What’s the difference between rebase and merge ?</a:t>
            </a:r>
          </a:p>
          <a:p>
            <a:r>
              <a:rPr lang="en-US" baseline="0" dirty="0"/>
              <a:t>https://stackoverflow.com/questions/16666089/whats-the-difference-between-git-merge-and-git-rebase/16666418#16666418</a:t>
            </a:r>
          </a:p>
          <a:p>
            <a:endParaRPr lang="en-US" baseline="0"/>
          </a:p>
          <a:p>
            <a:endParaRPr lang="en-US" baseline="0" dirty="0"/>
          </a:p>
        </p:txBody>
      </p:sp>
      <p:sp>
        <p:nvSpPr>
          <p:cNvPr id="4" name="Slide Number Placeholder 3"/>
          <p:cNvSpPr>
            <a:spLocks noGrp="1"/>
          </p:cNvSpPr>
          <p:nvPr>
            <p:ph type="sldNum" sz="quarter" idx="10"/>
          </p:nvPr>
        </p:nvSpPr>
        <p:spPr/>
        <p:txBody>
          <a:bodyPr/>
          <a:lstStyle/>
          <a:p>
            <a:fld id="{01BF676F-0190-4E3D-BB7A-FB9D4760731C}" type="slidenum">
              <a:rPr lang="he-IL" smtClean="0"/>
              <a:t>57</a:t>
            </a:fld>
            <a:endParaRPr lang="he-IL"/>
          </a:p>
        </p:txBody>
      </p:sp>
    </p:spTree>
    <p:extLst>
      <p:ext uri="{BB962C8B-B14F-4D97-AF65-F5344CB8AC3E}">
        <p14:creationId xmlns:p14="http://schemas.microsoft.com/office/powerpoint/2010/main" val="677632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F676F-0190-4E3D-BB7A-FB9D4760731C}" type="slidenum">
              <a:rPr lang="he-IL" smtClean="0"/>
              <a:t>58</a:t>
            </a:fld>
            <a:endParaRPr lang="he-IL"/>
          </a:p>
        </p:txBody>
      </p:sp>
    </p:spTree>
    <p:extLst>
      <p:ext uri="{BB962C8B-B14F-4D97-AF65-F5344CB8AC3E}">
        <p14:creationId xmlns:p14="http://schemas.microsoft.com/office/powerpoint/2010/main" val="412788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maintains mainly 3 types of objects:</a:t>
            </a:r>
          </a:p>
          <a:p>
            <a:pPr marL="228600" indent="-228600">
              <a:buAutoNum type="arabicPeriod"/>
            </a:pPr>
            <a:r>
              <a:rPr lang="en-US" dirty="0"/>
              <a:t>File – the most basic unit of data. It holds a certain fil content, AND ONLY it’s content. No data about the file name, it’s location etc. </a:t>
            </a:r>
          </a:p>
          <a:p>
            <a:pPr marL="0" indent="0">
              <a:buNone/>
            </a:pPr>
            <a:r>
              <a:rPr lang="en-US" dirty="0"/>
              <a:t>      Each file content is translated to sha1 hash string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Folder (tree) – second level unit of data. Folder can be seen as a file, that is content is the name of other file\folders within it along with their associated sha1. Each folder content is translated to sha1 hash string.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Commit – the last and main unit of data. Commit represents single change in the git’s repository that is recorded and to be saved from now and on. Commit holds information regarding the root of the project’s folder (it’s sha1), time stamp when the commit is done, it’s author, descriptive message of it’s nature etc. Commit also holds a reference to it’s preceding commit(s) in time, from which this commit was derived. The commit can be seen as a file that holds all that information, and it, also goes through sha1 </a:t>
            </a:r>
            <a:r>
              <a:rPr lang="en-US" dirty="0" err="1"/>
              <a:t>alg</a:t>
            </a:r>
            <a:r>
              <a:rPr lang="en-US" dirty="0"/>
              <a:t>’, such that each commit has it’s own sha1 that can be referenced by other commits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maintains compresses all the objects (zip) and generally speaking holds a huge </a:t>
            </a:r>
            <a:r>
              <a:rPr lang="en-US" dirty="0" err="1"/>
              <a:t>hashtable</a:t>
            </a:r>
            <a:r>
              <a:rPr lang="en-US" dirty="0"/>
              <a:t> of SHA1 -&gt; compressed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compressed objects lies within the .git folder under the folder objects.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indent="-228600">
              <a:buAutoNum type="arabicPeriod"/>
            </a:pP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10</a:t>
            </a:fld>
            <a:endParaRPr lang="he-IL"/>
          </a:p>
        </p:txBody>
      </p:sp>
    </p:spTree>
    <p:extLst>
      <p:ext uri="{BB962C8B-B14F-4D97-AF65-F5344CB8AC3E}">
        <p14:creationId xmlns:p14="http://schemas.microsoft.com/office/powerpoint/2010/main" val="27258153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59</a:t>
            </a:fld>
            <a:endParaRPr lang="he-IL"/>
          </a:p>
        </p:txBody>
      </p:sp>
    </p:spTree>
    <p:extLst>
      <p:ext uri="{BB962C8B-B14F-4D97-AF65-F5344CB8AC3E}">
        <p14:creationId xmlns:p14="http://schemas.microsoft.com/office/powerpoint/2010/main" val="38003300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 e.g. create a service interface, create basic implementation, just refactoring a file</a:t>
            </a:r>
          </a:p>
        </p:txBody>
      </p:sp>
      <p:sp>
        <p:nvSpPr>
          <p:cNvPr id="4" name="Slide Number Placeholder 3"/>
          <p:cNvSpPr>
            <a:spLocks noGrp="1"/>
          </p:cNvSpPr>
          <p:nvPr>
            <p:ph type="sldNum" sz="quarter" idx="10"/>
          </p:nvPr>
        </p:nvSpPr>
        <p:spPr/>
        <p:txBody>
          <a:bodyPr/>
          <a:lstStyle/>
          <a:p>
            <a:fld id="{01BF676F-0190-4E3D-BB7A-FB9D4760731C}" type="slidenum">
              <a:rPr lang="he-IL" smtClean="0"/>
              <a:t>61</a:t>
            </a:fld>
            <a:endParaRPr lang="he-IL"/>
          </a:p>
        </p:txBody>
      </p:sp>
    </p:spTree>
    <p:extLst>
      <p:ext uri="{BB962C8B-B14F-4D97-AF65-F5344CB8AC3E}">
        <p14:creationId xmlns:p14="http://schemas.microsoft.com/office/powerpoint/2010/main" val="1678079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8. Due to farther complexities and breakdown rebase may create when done incorrectly or </a:t>
            </a:r>
            <a:r>
              <a:rPr lang="en-US" baseline="0" dirty="0" err="1"/>
              <a:t>uncautios’ly</a:t>
            </a:r>
            <a:endParaRPr lang="en-US" baseline="0" dirty="0"/>
          </a:p>
          <a:p>
            <a:r>
              <a:rPr lang="en-US" baseline="0" dirty="0"/>
              <a:t>9. e.g. when pushing a fix to version </a:t>
            </a:r>
            <a:r>
              <a:rPr lang="en-US" baseline="0" dirty="0" err="1"/>
              <a:t>x.y</a:t>
            </a:r>
            <a:r>
              <a:rPr lang="en-US" baseline="0" dirty="0"/>
              <a:t> and needs also to e pushed to master branch</a:t>
            </a:r>
          </a:p>
        </p:txBody>
      </p:sp>
      <p:sp>
        <p:nvSpPr>
          <p:cNvPr id="4" name="Slide Number Placeholder 3"/>
          <p:cNvSpPr>
            <a:spLocks noGrp="1"/>
          </p:cNvSpPr>
          <p:nvPr>
            <p:ph type="sldNum" sz="quarter" idx="10"/>
          </p:nvPr>
        </p:nvSpPr>
        <p:spPr/>
        <p:txBody>
          <a:bodyPr/>
          <a:lstStyle/>
          <a:p>
            <a:fld id="{01BF676F-0190-4E3D-BB7A-FB9D4760731C}" type="slidenum">
              <a:rPr lang="he-IL" smtClean="0"/>
              <a:t>62</a:t>
            </a:fld>
            <a:endParaRPr lang="he-IL"/>
          </a:p>
        </p:txBody>
      </p:sp>
    </p:spTree>
    <p:extLst>
      <p:ext uri="{BB962C8B-B14F-4D97-AF65-F5344CB8AC3E}">
        <p14:creationId xmlns:p14="http://schemas.microsoft.com/office/powerpoint/2010/main" val="23897250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1BF676F-0190-4E3D-BB7A-FB9D4760731C}" type="slidenum">
              <a:rPr lang="he-IL" smtClean="0"/>
              <a:t>63</a:t>
            </a:fld>
            <a:endParaRPr lang="he-IL"/>
          </a:p>
        </p:txBody>
      </p:sp>
    </p:spTree>
    <p:extLst>
      <p:ext uri="{BB962C8B-B14F-4D97-AF65-F5344CB8AC3E}">
        <p14:creationId xmlns:p14="http://schemas.microsoft.com/office/powerpoint/2010/main" val="350352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shows an example for the connections and links between various git objects types and instances</a:t>
            </a:r>
          </a:p>
          <a:p>
            <a:endParaRPr lang="en-US" dirty="0"/>
          </a:p>
          <a:p>
            <a:r>
              <a:rPr lang="en-US" dirty="0"/>
              <a:t>On the right we can see the time line (bottom-&gt;up) that shows how the history of the project is composed out of a </a:t>
            </a:r>
            <a:r>
              <a:rPr lang="en-US" dirty="0" err="1"/>
              <a:t>seria</a:t>
            </a:r>
            <a:r>
              <a:rPr lang="en-US" dirty="0"/>
              <a:t> of commit objects. Each commit object opens up the entire state of the project, the way it was at a certain given time.</a:t>
            </a:r>
          </a:p>
          <a:p>
            <a:endParaRPr lang="en-US" dirty="0"/>
          </a:p>
          <a:p>
            <a:r>
              <a:rPr lang="en-US" dirty="0"/>
              <a:t>This model offers the capability of reuse the same object, as long as it wasn’t changed, in various consequent commits.</a:t>
            </a:r>
          </a:p>
          <a:p>
            <a:r>
              <a:rPr lang="en-US" dirty="0"/>
              <a:t>This model creates the statement of git which saves snapshots of the entire project, rather then saving only the delta’s that were changed (comparing other </a:t>
            </a:r>
            <a:r>
              <a:rPr lang="en-US" dirty="0" err="1"/>
              <a:t>vcs</a:t>
            </a:r>
            <a:r>
              <a:rPr lang="en-US" dirty="0"/>
              <a:t> like SVN.. </a:t>
            </a:r>
            <a:r>
              <a:rPr lang="en-US" dirty="0" err="1"/>
              <a:t>Yaccc</a:t>
            </a:r>
            <a:r>
              <a:rPr lang="en-US" dirty="0"/>
              <a:t>. !)</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11</a:t>
            </a:fld>
            <a:endParaRPr lang="he-IL"/>
          </a:p>
        </p:txBody>
      </p:sp>
    </p:spTree>
    <p:extLst>
      <p:ext uri="{BB962C8B-B14F-4D97-AF65-F5344CB8AC3E}">
        <p14:creationId xmlns:p14="http://schemas.microsoft.com/office/powerpoint/2010/main" val="3766238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GUI GIT client I know of works with </a:t>
            </a:r>
            <a:r>
              <a:rPr lang="en-US" dirty="0" err="1"/>
              <a:t>cmd</a:t>
            </a:r>
            <a:r>
              <a:rPr lang="en-US" dirty="0"/>
              <a:t> behind the scenes. </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12</a:t>
            </a:fld>
            <a:endParaRPr lang="he-IL"/>
          </a:p>
        </p:txBody>
      </p:sp>
    </p:spTree>
    <p:extLst>
      <p:ext uri="{BB962C8B-B14F-4D97-AF65-F5344CB8AC3E}">
        <p14:creationId xmlns:p14="http://schemas.microsoft.com/office/powerpoint/2010/main" val="166772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repository</a:t>
            </a:r>
          </a:p>
          <a:p>
            <a:r>
              <a:rPr lang="en-US" dirty="0"/>
              <a:t>Create some file(s)</a:t>
            </a:r>
          </a:p>
          <a:p>
            <a:r>
              <a:rPr lang="en-US" dirty="0"/>
              <a:t>Show git status</a:t>
            </a:r>
          </a:p>
          <a:p>
            <a:r>
              <a:rPr lang="en-US" dirty="0"/>
              <a:t>Create initial commit</a:t>
            </a:r>
          </a:p>
          <a:p>
            <a:r>
              <a:rPr lang="en-US" dirty="0"/>
              <a:t>Show git status</a:t>
            </a:r>
          </a:p>
          <a:p>
            <a:r>
              <a:rPr lang="en-US" dirty="0"/>
              <a:t>Update some files, create additional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git status</a:t>
            </a:r>
          </a:p>
          <a:p>
            <a:r>
              <a:rPr lang="en-US" dirty="0"/>
              <a:t>Create another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git status</a:t>
            </a:r>
          </a:p>
        </p:txBody>
      </p:sp>
      <p:sp>
        <p:nvSpPr>
          <p:cNvPr id="4" name="Slide Number Placeholder 3"/>
          <p:cNvSpPr>
            <a:spLocks noGrp="1"/>
          </p:cNvSpPr>
          <p:nvPr>
            <p:ph type="sldNum" sz="quarter" idx="10"/>
          </p:nvPr>
        </p:nvSpPr>
        <p:spPr/>
        <p:txBody>
          <a:bodyPr/>
          <a:lstStyle/>
          <a:p>
            <a:fld id="{01BF676F-0190-4E3D-BB7A-FB9D4760731C}" type="slidenum">
              <a:rPr lang="he-IL" smtClean="0"/>
              <a:t>14</a:t>
            </a:fld>
            <a:endParaRPr lang="he-IL"/>
          </a:p>
        </p:txBody>
      </p:sp>
    </p:spTree>
    <p:extLst>
      <p:ext uri="{BB962C8B-B14F-4D97-AF65-F5344CB8AC3E}">
        <p14:creationId xmlns:p14="http://schemas.microsoft.com/office/powerpoint/2010/main" val="3546877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t>
            </a:r>
            <a:r>
              <a:rPr lang="en-US" dirty="0" err="1"/>
              <a:t>gitignore</a:t>
            </a:r>
            <a:r>
              <a:rPr lang="en-US" dirty="0"/>
              <a:t> is a text file lies at the root of git repository (near the .git) folder and holds list of items that git should ignore of.</a:t>
            </a:r>
          </a:p>
          <a:p>
            <a:r>
              <a:rPr lang="en-US" dirty="0"/>
              <a:t>One can write patterns to match group of files</a:t>
            </a:r>
          </a:p>
          <a:p>
            <a:r>
              <a:rPr lang="en-US" dirty="0"/>
              <a:t>.</a:t>
            </a:r>
            <a:r>
              <a:rPr lang="en-US" dirty="0" err="1"/>
              <a:t>gitignore</a:t>
            </a:r>
            <a:r>
              <a:rPr lang="en-US" dirty="0"/>
              <a:t> it self is a file that DOES gets to be version controller.</a:t>
            </a:r>
            <a:endParaRPr lang="he-IL" dirty="0"/>
          </a:p>
        </p:txBody>
      </p:sp>
      <p:sp>
        <p:nvSpPr>
          <p:cNvPr id="4" name="Slide Number Placeholder 3"/>
          <p:cNvSpPr>
            <a:spLocks noGrp="1"/>
          </p:cNvSpPr>
          <p:nvPr>
            <p:ph type="sldNum" sz="quarter" idx="10"/>
          </p:nvPr>
        </p:nvSpPr>
        <p:spPr/>
        <p:txBody>
          <a:bodyPr/>
          <a:lstStyle/>
          <a:p>
            <a:fld id="{01BF676F-0190-4E3D-BB7A-FB9D4760731C}" type="slidenum">
              <a:rPr lang="he-IL" smtClean="0"/>
              <a:t>15</a:t>
            </a:fld>
            <a:endParaRPr lang="he-IL"/>
          </a:p>
        </p:txBody>
      </p:sp>
    </p:spTree>
    <p:extLst>
      <p:ext uri="{BB962C8B-B14F-4D97-AF65-F5344CB8AC3E}">
        <p14:creationId xmlns:p14="http://schemas.microsoft.com/office/powerpoint/2010/main" val="4218409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56"/>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5" name="Footer Placeholder 4"/>
          <p:cNvSpPr>
            <a:spLocks noGrp="1"/>
          </p:cNvSpPr>
          <p:nvPr>
            <p:ph type="ftr" sz="quarter" idx="11"/>
          </p:nvPr>
        </p:nvSpPr>
        <p:spPr>
          <a:xfrm>
            <a:off x="154296" y="6439173"/>
            <a:ext cx="3058923" cy="279400"/>
          </a:xfrm>
        </p:spPr>
        <p:txBody>
          <a:bodyPr/>
          <a:lstStyle/>
          <a:p>
            <a:r>
              <a:rPr lang="en-US" dirty="0"/>
              <a:t>Copyrights © Aviad Cohen ; 23.2.2018</a:t>
            </a:r>
          </a:p>
        </p:txBody>
      </p:sp>
      <p:sp>
        <p:nvSpPr>
          <p:cNvPr id="6" name="Slide Number Placeholder 5"/>
          <p:cNvSpPr>
            <a:spLocks noGrp="1"/>
          </p:cNvSpPr>
          <p:nvPr>
            <p:ph type="sldNum" sz="quarter" idx="12"/>
          </p:nvPr>
        </p:nvSpPr>
        <p:spPr>
          <a:xfrm>
            <a:off x="11495001" y="643917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Copyrights © Aviad Cohen ; 23.2.2018</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E62-CF1E-4066-AE6B-1100EB9A1262}"/>
              </a:ext>
            </a:extLst>
          </p:cNvPr>
          <p:cNvSpPr>
            <a:spLocks noGrp="1"/>
          </p:cNvSpPr>
          <p:nvPr>
            <p:ph type="title"/>
          </p:nvPr>
        </p:nvSpPr>
        <p:spPr/>
        <p:txBody>
          <a:bodyPr/>
          <a:lstStyle/>
          <a:p>
            <a:r>
              <a:rPr lang="en-US"/>
              <a:t>Click to edit Master title style</a:t>
            </a:r>
            <a:endParaRPr lang="he-IL"/>
          </a:p>
        </p:txBody>
      </p:sp>
      <p:sp>
        <p:nvSpPr>
          <p:cNvPr id="3" name="Footer Placeholder 2">
            <a:extLst>
              <a:ext uri="{FF2B5EF4-FFF2-40B4-BE49-F238E27FC236}">
                <a16:creationId xmlns:a16="http://schemas.microsoft.com/office/drawing/2014/main" id="{739DCA6C-D515-468A-9AF4-D7334B39A2F5}"/>
              </a:ext>
            </a:extLst>
          </p:cNvPr>
          <p:cNvSpPr>
            <a:spLocks noGrp="1"/>
          </p:cNvSpPr>
          <p:nvPr>
            <p:ph type="ftr" sz="quarter" idx="10"/>
          </p:nvPr>
        </p:nvSpPr>
        <p:spPr/>
        <p:txBody>
          <a:bodyPr/>
          <a:lstStyle/>
          <a:p>
            <a:r>
              <a:rPr lang="en-US"/>
              <a:t>Copyrights © Aviad Cohen ; 23.2.2018</a:t>
            </a:r>
            <a:endParaRPr lang="en-US" dirty="0"/>
          </a:p>
        </p:txBody>
      </p:sp>
      <p:sp>
        <p:nvSpPr>
          <p:cNvPr id="4" name="Slide Number Placeholder 3">
            <a:extLst>
              <a:ext uri="{FF2B5EF4-FFF2-40B4-BE49-F238E27FC236}">
                <a16:creationId xmlns:a16="http://schemas.microsoft.com/office/drawing/2014/main" id="{17378E6D-D5AF-419B-967A-15003ABE0C1C}"/>
              </a:ext>
            </a:extLst>
          </p:cNvPr>
          <p:cNvSpPr>
            <a:spLocks noGrp="1"/>
          </p:cNvSpPr>
          <p:nvPr>
            <p:ph type="sldNum" sz="quarter" idx="11"/>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9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5965826"/>
            <a:ext cx="12192000" cy="892175"/>
          </a:xfrm>
          <a:prstGeom prst="rect">
            <a:avLst/>
          </a:prstGeom>
          <a:solidFill>
            <a:srgbClr val="FFFFFF"/>
          </a:solidFill>
          <a:ln w="9525" algn="ctr">
            <a:noFill/>
            <a:miter lim="800000"/>
            <a:headEnd/>
            <a:tailEnd/>
          </a:ln>
          <a:effectLst/>
        </p:spPr>
        <p:txBody>
          <a:bodyPr wrap="none" lIns="0" tIns="0" rIns="0" bIns="0" anchor="ctr"/>
          <a:lstStyle/>
          <a:p>
            <a:pPr>
              <a:defRPr/>
            </a:pPr>
            <a:endParaRPr lang="he-IL" sz="1800">
              <a:latin typeface="Arial" pitchFamily="34" charset="0"/>
              <a:cs typeface="Arial" pitchFamily="34" charset="0"/>
            </a:endParaRPr>
          </a:p>
        </p:txBody>
      </p:sp>
      <p:sp>
        <p:nvSpPr>
          <p:cNvPr id="5" name="Rectangle 3"/>
          <p:cNvSpPr>
            <a:spLocks noChangeArrowheads="1"/>
          </p:cNvSpPr>
          <p:nvPr/>
        </p:nvSpPr>
        <p:spPr bwMode="auto">
          <a:xfrm>
            <a:off x="0" y="0"/>
            <a:ext cx="12192000" cy="6858000"/>
          </a:xfrm>
          <a:prstGeom prst="rect">
            <a:avLst/>
          </a:prstGeom>
          <a:solidFill>
            <a:schemeClr val="bg1"/>
          </a:solidFill>
          <a:ln w="9525">
            <a:noFill/>
            <a:miter lim="800000"/>
            <a:headEnd/>
            <a:tailEnd/>
          </a:ln>
          <a:effectLst/>
        </p:spPr>
        <p:txBody>
          <a:bodyPr wrap="none" lIns="0" tIns="0" rIns="0" bIns="0" anchor="ctr"/>
          <a:lstStyle/>
          <a:p>
            <a:pPr algn="ctr" eaLnBrk="0" hangingPunct="0">
              <a:spcBef>
                <a:spcPct val="50000"/>
              </a:spcBef>
              <a:buClrTx/>
              <a:buSzTx/>
              <a:buFontTx/>
              <a:buNone/>
              <a:defRPr/>
            </a:pPr>
            <a:endParaRPr lang="he-IL" sz="1800">
              <a:latin typeface="Arial" pitchFamily="34" charset="0"/>
              <a:cs typeface="Arial" pitchFamily="34" charset="0"/>
            </a:endParaRPr>
          </a:p>
        </p:txBody>
      </p:sp>
      <p:sp>
        <p:nvSpPr>
          <p:cNvPr id="6" name="Text Box 7"/>
          <p:cNvSpPr txBox="1">
            <a:spLocks noChangeArrowheads="1"/>
          </p:cNvSpPr>
          <p:nvPr/>
        </p:nvSpPr>
        <p:spPr bwMode="auto">
          <a:xfrm>
            <a:off x="101600" y="6629400"/>
            <a:ext cx="1029384" cy="184666"/>
          </a:xfrm>
          <a:prstGeom prst="rect">
            <a:avLst/>
          </a:prstGeom>
          <a:noFill/>
          <a:ln w="9525" algn="ctr">
            <a:noFill/>
            <a:miter lim="800000"/>
            <a:headEnd/>
            <a:tailEnd/>
          </a:ln>
          <a:effectLst/>
        </p:spPr>
        <p:txBody>
          <a:bodyPr wrap="none" lIns="0" tIns="0" rIns="0" bIns="0">
            <a:spAutoFit/>
          </a:bodyPr>
          <a:lstStyle/>
          <a:p>
            <a:pPr defTabSz="912813">
              <a:defRPr/>
            </a:pPr>
            <a:r>
              <a:rPr lang="en-US" sz="1200" dirty="0">
                <a:solidFill>
                  <a:schemeClr val="tx1"/>
                </a:solidFill>
                <a:latin typeface="Arial" pitchFamily="34" charset="0"/>
                <a:cs typeface="Arial" pitchFamily="34" charset="0"/>
              </a:rPr>
              <a:t>© Yaron Kanza</a:t>
            </a:r>
          </a:p>
        </p:txBody>
      </p:sp>
      <p:sp>
        <p:nvSpPr>
          <p:cNvPr id="7" name="Rectangle 9"/>
          <p:cNvSpPr>
            <a:spLocks noChangeArrowheads="1"/>
          </p:cNvSpPr>
          <p:nvPr/>
        </p:nvSpPr>
        <p:spPr bwMode="auto">
          <a:xfrm>
            <a:off x="0" y="4411663"/>
            <a:ext cx="12192000" cy="1536700"/>
          </a:xfrm>
          <a:prstGeom prst="rect">
            <a:avLst/>
          </a:prstGeom>
          <a:solidFill>
            <a:schemeClr val="accent1">
              <a:alpha val="35001"/>
            </a:schemeClr>
          </a:solidFill>
          <a:ln w="9525">
            <a:noFill/>
            <a:miter lim="800000"/>
            <a:headEnd/>
            <a:tailEnd/>
          </a:ln>
          <a:effectLst/>
        </p:spPr>
        <p:txBody>
          <a:bodyPr wrap="none" anchor="ctr"/>
          <a:lstStyle/>
          <a:p>
            <a:pPr algn="ctr" eaLnBrk="0" hangingPunct="0">
              <a:spcBef>
                <a:spcPct val="50000"/>
              </a:spcBef>
              <a:buClrTx/>
              <a:buSzTx/>
              <a:buFontTx/>
              <a:buNone/>
              <a:defRPr/>
            </a:pPr>
            <a:endParaRPr lang="he-IL" sz="1800">
              <a:latin typeface="Arial" pitchFamily="34" charset="0"/>
              <a:cs typeface="Arial" pitchFamily="34" charset="0"/>
            </a:endParaRPr>
          </a:p>
        </p:txBody>
      </p:sp>
      <p:sp>
        <p:nvSpPr>
          <p:cNvPr id="624650" name="Rectangle 10"/>
          <p:cNvSpPr>
            <a:spLocks noGrp="1" noChangeArrowheads="1"/>
          </p:cNvSpPr>
          <p:nvPr>
            <p:ph type="ctrTitle"/>
          </p:nvPr>
        </p:nvSpPr>
        <p:spPr bwMode="auto">
          <a:xfrm>
            <a:off x="0" y="5183188"/>
            <a:ext cx="12192000" cy="857250"/>
          </a:xfrm>
        </p:spPr>
        <p:txBody>
          <a:bodyPr lIns="720000" rIns="540000"/>
          <a:lstStyle>
            <a:lvl1pPr marL="0">
              <a:lnSpc>
                <a:spcPct val="87000"/>
              </a:lnSpc>
              <a:defRPr/>
            </a:lvl1pPr>
          </a:lstStyle>
          <a:p>
            <a:r>
              <a:rPr lang="en-US"/>
              <a:t>Lesson Name</a:t>
            </a:r>
          </a:p>
        </p:txBody>
      </p:sp>
      <p:sp>
        <p:nvSpPr>
          <p:cNvPr id="624651" name="Rectangle 11"/>
          <p:cNvSpPr>
            <a:spLocks noGrp="1" noChangeArrowheads="1"/>
          </p:cNvSpPr>
          <p:nvPr>
            <p:ph type="subTitle" idx="1"/>
          </p:nvPr>
        </p:nvSpPr>
        <p:spPr>
          <a:xfrm>
            <a:off x="0" y="6022976"/>
            <a:ext cx="12192000" cy="511175"/>
          </a:xfrm>
          <a:solidFill>
            <a:schemeClr val="accent1"/>
          </a:solidFill>
        </p:spPr>
        <p:txBody>
          <a:bodyPr lIns="720000" rIns="540000" anchor="ctr"/>
          <a:lstStyle>
            <a:lvl1pPr>
              <a:defRPr sz="2000">
                <a:solidFill>
                  <a:schemeClr val="bg1"/>
                </a:solidFill>
              </a:defRPr>
            </a:lvl1pPr>
          </a:lstStyle>
          <a:p>
            <a:r>
              <a:rPr lang="en-US"/>
              <a:t>Course Name and Date</a:t>
            </a:r>
          </a:p>
        </p:txBody>
      </p:sp>
      <p:sp>
        <p:nvSpPr>
          <p:cNvPr id="8" name="Rectangle 6"/>
          <p:cNvSpPr>
            <a:spLocks noGrp="1" noChangeArrowheads="1"/>
          </p:cNvSpPr>
          <p:nvPr>
            <p:ph type="ftr" sz="quarter" idx="10"/>
          </p:nvPr>
        </p:nvSpPr>
        <p:spPr bwMode="auto">
          <a:xfrm>
            <a:off x="7651752" y="6534150"/>
            <a:ext cx="4540249" cy="323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cs typeface="Arial" pitchFamily="34" charset="0"/>
              </a:defRPr>
            </a:lvl1pPr>
          </a:lstStyle>
          <a:p>
            <a:pPr>
              <a:defRPr/>
            </a:pPr>
            <a:r>
              <a:rPr lang="en-US"/>
              <a:t>Copyrights © Aviad Cohen ; 23.2.2018</a:t>
            </a:r>
          </a:p>
        </p:txBody>
      </p:sp>
    </p:spTree>
    <p:extLst>
      <p:ext uri="{BB962C8B-B14F-4D97-AF65-F5344CB8AC3E}">
        <p14:creationId xmlns:p14="http://schemas.microsoft.com/office/powerpoint/2010/main" val="4164796532"/>
      </p:ext>
    </p:extLst>
  </p:cSld>
  <p:clrMapOvr>
    <a:masterClrMapping/>
  </p:clrMapOvr>
  <p:transition>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354013" indent="635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5"/>
          <p:cNvSpPr>
            <a:spLocks noGrp="1" noChangeArrowheads="1"/>
          </p:cNvSpPr>
          <p:nvPr>
            <p:ph type="sldNum" sz="quarter" idx="10"/>
          </p:nvPr>
        </p:nvSpPr>
        <p:spPr>
          <a:ln/>
        </p:spPr>
        <p:txBody>
          <a:bodyPr/>
          <a:lstStyle>
            <a:lvl1pPr>
              <a:defRPr/>
            </a:lvl1pPr>
          </a:lstStyle>
          <a:p>
            <a:pPr>
              <a:defRPr/>
            </a:pPr>
            <a:fld id="{A29562FB-17D6-4328-9520-C434988321EC}" type="slidenum">
              <a:rPr lang="en-US"/>
              <a:pPr>
                <a:defRPr/>
              </a:pPr>
              <a:t>‹#›</a:t>
            </a:fld>
            <a:endParaRPr lang="en-US"/>
          </a:p>
        </p:txBody>
      </p:sp>
    </p:spTree>
    <p:extLst>
      <p:ext uri="{BB962C8B-B14F-4D97-AF65-F5344CB8AC3E}">
        <p14:creationId xmlns:p14="http://schemas.microsoft.com/office/powerpoint/2010/main" val="2118003606"/>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5" name="Footer Placeholder 4"/>
          <p:cNvSpPr>
            <a:spLocks noGrp="1"/>
          </p:cNvSpPr>
          <p:nvPr>
            <p:ph type="ftr" sz="quarter" idx="11"/>
          </p:nvPr>
        </p:nvSpPr>
        <p:spPr/>
        <p:txBody>
          <a:bodyPr/>
          <a:lstStyle/>
          <a:p>
            <a:r>
              <a:rPr lang="en-US" dirty="0"/>
              <a:t>Copyrights © Aviad Cohen ; 23.2.2018</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06400" y="1447800"/>
            <a:ext cx="5638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447800"/>
            <a:ext cx="5638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7"/>
          <p:cNvSpPr>
            <a:spLocks noGrp="1"/>
          </p:cNvSpPr>
          <p:nvPr>
            <p:ph type="sldNum" sz="quarter" idx="12"/>
          </p:nvPr>
        </p:nvSpPr>
        <p:spPr>
          <a:xfrm>
            <a:off x="372534" y="6551614"/>
            <a:ext cx="1286933" cy="280987"/>
          </a:xfrm>
        </p:spPr>
        <p:txBody>
          <a:bodyPr/>
          <a:lstStyle>
            <a:lvl1pPr>
              <a:defRPr/>
            </a:lvl1pPr>
          </a:lstStyle>
          <a:p>
            <a:pPr>
              <a:defRPr/>
            </a:pPr>
            <a:fld id="{67813962-F6BF-4F56-B2FD-5FC81074CBA7}" type="slidenum">
              <a:rPr lang="en-US"/>
              <a:pPr>
                <a:defRPr/>
              </a:pPr>
              <a:t>‹#›</a:t>
            </a:fld>
            <a:endParaRPr lang="en-US" dirty="0"/>
          </a:p>
        </p:txBody>
      </p:sp>
      <p:sp>
        <p:nvSpPr>
          <p:cNvPr id="7" name="Title 1"/>
          <p:cNvSpPr>
            <a:spLocks noGrp="1"/>
          </p:cNvSpPr>
          <p:nvPr>
            <p:ph type="title"/>
          </p:nvPr>
        </p:nvSpPr>
        <p:spPr>
          <a:xfrm>
            <a:off x="0" y="146051"/>
            <a:ext cx="12192000" cy="849313"/>
          </a:xfrm>
        </p:spPr>
        <p:txBody>
          <a:bodyPr/>
          <a:lstStyle>
            <a:lvl1pPr marL="354013" indent="6350">
              <a:defRPr/>
            </a:lvl1pPr>
          </a:lstStyle>
          <a:p>
            <a:r>
              <a:rPr lang="en-US" dirty="0"/>
              <a:t>Click to edit Master title style</a:t>
            </a:r>
            <a:endParaRPr lang="he-IL" dirty="0"/>
          </a:p>
        </p:txBody>
      </p:sp>
    </p:spTree>
    <p:extLst>
      <p:ext uri="{BB962C8B-B14F-4D97-AF65-F5344CB8AC3E}">
        <p14:creationId xmlns:p14="http://schemas.microsoft.com/office/powerpoint/2010/main" val="19090634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ED07BF08-3C57-463C-9676-1AD7835ECDE7}" type="slidenum">
              <a:rPr lang="he-IL"/>
              <a:pPr>
                <a:defRPr/>
              </a:pPr>
              <a:t>‹#›</a:t>
            </a:fld>
            <a:endParaRPr lang="en-US"/>
          </a:p>
        </p:txBody>
      </p:sp>
    </p:spTree>
    <p:extLst>
      <p:ext uri="{BB962C8B-B14F-4D97-AF65-F5344CB8AC3E}">
        <p14:creationId xmlns:p14="http://schemas.microsoft.com/office/powerpoint/2010/main" val="2431919800"/>
      </p:ext>
    </p:extLst>
  </p:cSld>
  <p:clrMapOvr>
    <a:masterClrMapping/>
  </p:clrMapOvr>
  <p:transition>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Shape 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450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8375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540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7531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0453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077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6093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7086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2484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endParaRP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287886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189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a:xfrm>
            <a:off x="8677501" y="5969000"/>
            <a:ext cx="1600200" cy="279400"/>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a:t>Copyrights © Aviad Cohen ; 23.2.2018</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1295402" y="621405"/>
            <a:ext cx="9601196" cy="519497"/>
          </a:xfrm>
        </p:spPr>
        <p:txBody>
          <a:bodyPr/>
          <a:lstStyle/>
          <a:p>
            <a:r>
              <a:rPr lang="he-IL" dirty="0"/>
              <a:t>לחץ כדי לערוך סגנון כותרת של תבנית בסיס</a:t>
            </a:r>
            <a:endParaRPr lang="en-US" dirty="0"/>
          </a:p>
        </p:txBody>
      </p:sp>
      <p:sp>
        <p:nvSpPr>
          <p:cNvPr id="5" name="Slide Number Placeholder 4"/>
          <p:cNvSpPr>
            <a:spLocks noGrp="1"/>
          </p:cNvSpPr>
          <p:nvPr>
            <p:ph type="sldNum" sz="quarter" idx="12"/>
          </p:nvPr>
        </p:nvSpPr>
        <p:spPr>
          <a:xfrm>
            <a:off x="11486414" y="6480729"/>
            <a:ext cx="542697" cy="279400"/>
          </a:xfrm>
        </p:spPr>
        <p:txBody>
          <a:bodyPr/>
          <a:lstStyle>
            <a:lvl1pPr>
              <a:defRPr b="1"/>
            </a:lvl1pPr>
          </a:lstStyle>
          <a:p>
            <a:fld id="{D57F1E4F-1CFF-5643-939E-217C01CDF565}" type="slidenum">
              <a:rPr lang="en-US" smtClean="0"/>
              <a:pPr/>
              <a:t>‹#›</a:t>
            </a:fld>
            <a:endParaRPr lang="en-US" dirty="0"/>
          </a:p>
        </p:txBody>
      </p:sp>
      <p:cxnSp>
        <p:nvCxnSpPr>
          <p:cNvPr id="14" name="Straight Connector 13"/>
          <p:cNvCxnSpPr/>
          <p:nvPr/>
        </p:nvCxnSpPr>
        <p:spPr>
          <a:xfrm>
            <a:off x="1392351" y="123861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 name="Footer Placeholder 4">
            <a:extLst>
              <a:ext uri="{FF2B5EF4-FFF2-40B4-BE49-F238E27FC236}">
                <a16:creationId xmlns:a16="http://schemas.microsoft.com/office/drawing/2014/main" id="{49A9B306-0F25-4A65-8C7C-0C18A9C2F90F}"/>
              </a:ext>
            </a:extLst>
          </p:cNvPr>
          <p:cNvSpPr>
            <a:spLocks noGrp="1"/>
          </p:cNvSpPr>
          <p:nvPr>
            <p:ph type="ftr" sz="quarter" idx="11"/>
          </p:nvPr>
        </p:nvSpPr>
        <p:spPr>
          <a:xfrm>
            <a:off x="154296" y="6439173"/>
            <a:ext cx="3058923" cy="279400"/>
          </a:xfrm>
        </p:spPr>
        <p:txBody>
          <a:bodyPr/>
          <a:lstStyle/>
          <a:p>
            <a:r>
              <a:rPr lang="en-US" dirty="0"/>
              <a:t>Copyrights © Aviad Cohen ; 23.2.2018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Footer Placeholder 4">
            <a:extLst>
              <a:ext uri="{FF2B5EF4-FFF2-40B4-BE49-F238E27FC236}">
                <a16:creationId xmlns:a16="http://schemas.microsoft.com/office/drawing/2014/main" id="{B3EC334A-D962-47C5-A9FA-7FE684B6A702}"/>
              </a:ext>
            </a:extLst>
          </p:cNvPr>
          <p:cNvSpPr>
            <a:spLocks noGrp="1"/>
          </p:cNvSpPr>
          <p:nvPr>
            <p:ph type="ftr" sz="quarter" idx="11"/>
          </p:nvPr>
        </p:nvSpPr>
        <p:spPr>
          <a:xfrm>
            <a:off x="154296" y="6439173"/>
            <a:ext cx="3058923" cy="279400"/>
          </a:xfrm>
        </p:spPr>
        <p:txBody>
          <a:bodyPr/>
          <a:lstStyle/>
          <a:p>
            <a:r>
              <a:rPr lang="en-US" dirty="0"/>
              <a:t>Copyrights © Aviad Cohen ; 23.2.2018</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a:t>Copyrights © Aviad Cohen ; 23.2.2018</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64806" y="6485104"/>
            <a:ext cx="3028772" cy="279400"/>
          </a:xfrm>
          <a:prstGeom prst="rect">
            <a:avLst/>
          </a:prstGeom>
        </p:spPr>
        <p:txBody>
          <a:bodyPr vert="horz" lIns="91440" tIns="45720" rIns="91440" bIns="45720" rtlCol="0" anchor="ctr"/>
          <a:lstStyle>
            <a:lvl1pPr algn="l">
              <a:defRPr sz="1400" b="1" i="0">
                <a:solidFill>
                  <a:schemeClr val="tx1"/>
                </a:solidFill>
                <a:effectLst/>
                <a:latin typeface="+mn-lt"/>
              </a:defRPr>
            </a:lvl1pPr>
          </a:lstStyle>
          <a:p>
            <a:r>
              <a:rPr lang="en-US" dirty="0"/>
              <a:t>Copyrights © Aviad Cohen ; 23.2.2018</a:t>
            </a:r>
          </a:p>
        </p:txBody>
      </p:sp>
      <p:sp>
        <p:nvSpPr>
          <p:cNvPr id="6" name="Slide Number Placeholder 5"/>
          <p:cNvSpPr>
            <a:spLocks noGrp="1"/>
          </p:cNvSpPr>
          <p:nvPr>
            <p:ph type="sldNum" sz="quarter" idx="4"/>
          </p:nvPr>
        </p:nvSpPr>
        <p:spPr>
          <a:xfrm>
            <a:off x="11562460" y="6485104"/>
            <a:ext cx="522004" cy="279400"/>
          </a:xfrm>
          <a:prstGeom prst="rect">
            <a:avLst/>
          </a:prstGeom>
        </p:spPr>
        <p:txBody>
          <a:bodyPr vert="horz" lIns="91440" tIns="45720" rIns="91440" bIns="45720" rtlCol="0" anchor="ctr"/>
          <a:lstStyle>
            <a:lvl1pPr algn="r">
              <a:defRPr sz="1600" b="1" i="0">
                <a:solidFill>
                  <a:schemeClr val="tx1"/>
                </a:solidFill>
                <a:effectLst/>
                <a:latin typeface="+mn-lt"/>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69" r:id="rId3"/>
    <p:sldLayoutId id="2147483653" r:id="rId4"/>
    <p:sldLayoutId id="2147483654" r:id="rId5"/>
    <p:sldLayoutId id="2147483655" r:id="rId6"/>
    <p:sldLayoutId id="2147483656" r:id="rId7"/>
    <p:sldLayoutId id="2147483660" r:id="rId8"/>
    <p:sldLayoutId id="2147483657" r:id="rId9"/>
    <p:sldLayoutId id="2147483663" r:id="rId10"/>
    <p:sldLayoutId id="2147483664" r:id="rId11"/>
    <p:sldLayoutId id="2147483665" r:id="rId12"/>
    <p:sldLayoutId id="2147483666" r:id="rId13"/>
    <p:sldLayoutId id="2147483667" r:id="rId14"/>
    <p:sldLayoutId id="2147483658" r:id="rId15"/>
    <p:sldLayoutId id="2147483659" r:id="rId16"/>
    <p:sldLayoutId id="2147483675"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23618" name="Rectangle 2"/>
          <p:cNvSpPr>
            <a:spLocks noChangeArrowheads="1"/>
          </p:cNvSpPr>
          <p:nvPr/>
        </p:nvSpPr>
        <p:spPr bwMode="gray">
          <a:xfrm>
            <a:off x="0" y="6451601"/>
            <a:ext cx="12192000" cy="276225"/>
          </a:xfrm>
          <a:prstGeom prst="rect">
            <a:avLst/>
          </a:prstGeom>
          <a:gradFill rotWithShape="1">
            <a:gsLst>
              <a:gs pos="0">
                <a:schemeClr val="bg1"/>
              </a:gs>
              <a:gs pos="100000">
                <a:schemeClr val="accent1"/>
              </a:gs>
            </a:gsLst>
            <a:lin ang="0" scaled="1"/>
          </a:gradFill>
          <a:ln w="19050">
            <a:noFill/>
            <a:miter lim="800000"/>
            <a:headEnd/>
            <a:tailEnd/>
          </a:ln>
          <a:effectLst/>
        </p:spPr>
        <p:txBody>
          <a:bodyPr lIns="0" tIns="46494" rIns="92985" bIns="46494" anchor="ctr"/>
          <a:lstStyle/>
          <a:p>
            <a:pPr algn="ctr" eaLnBrk="0" hangingPunct="0">
              <a:spcBef>
                <a:spcPct val="0"/>
              </a:spcBef>
              <a:buClrTx/>
              <a:buSzTx/>
              <a:buFontTx/>
              <a:buNone/>
              <a:defRPr/>
            </a:pPr>
            <a:r>
              <a:rPr lang="en-US" sz="1600" b="1">
                <a:solidFill>
                  <a:schemeClr val="tx1"/>
                </a:solidFill>
                <a:latin typeface="Arial" pitchFamily="34" charset="0"/>
                <a:cs typeface="Arial" pitchFamily="34" charset="0"/>
              </a:rPr>
              <a:t> </a:t>
            </a:r>
          </a:p>
        </p:txBody>
      </p:sp>
      <p:sp>
        <p:nvSpPr>
          <p:cNvPr id="1027" name="Rectangle 3"/>
          <p:cNvSpPr>
            <a:spLocks noGrp="1" noChangeArrowheads="1"/>
          </p:cNvSpPr>
          <p:nvPr>
            <p:ph type="title"/>
          </p:nvPr>
        </p:nvSpPr>
        <p:spPr bwMode="gray">
          <a:xfrm>
            <a:off x="0" y="146051"/>
            <a:ext cx="12192000" cy="8493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8" name="Rectangle 4"/>
          <p:cNvSpPr>
            <a:spLocks noGrp="1" noChangeArrowheads="1"/>
          </p:cNvSpPr>
          <p:nvPr>
            <p:ph type="body" idx="1"/>
          </p:nvPr>
        </p:nvSpPr>
        <p:spPr bwMode="auto">
          <a:xfrm>
            <a:off x="1020234" y="1295400"/>
            <a:ext cx="10157884"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Introduction level</a:t>
            </a:r>
          </a:p>
          <a:p>
            <a:pPr lvl="1"/>
            <a:r>
              <a:rPr lang="en-US"/>
              <a:t>First level</a:t>
            </a:r>
          </a:p>
          <a:p>
            <a:pPr lvl="2"/>
            <a:r>
              <a:rPr lang="en-US"/>
              <a:t>Second level</a:t>
            </a:r>
          </a:p>
          <a:p>
            <a:pPr lvl="3"/>
            <a:r>
              <a:rPr lang="en-US"/>
              <a:t>Next level</a:t>
            </a:r>
          </a:p>
          <a:p>
            <a:pPr lvl="4"/>
            <a:r>
              <a:rPr lang="en-US"/>
              <a:t>Next level</a:t>
            </a:r>
          </a:p>
        </p:txBody>
      </p:sp>
      <p:sp>
        <p:nvSpPr>
          <p:cNvPr id="623621" name="Rectangle 5"/>
          <p:cNvSpPr>
            <a:spLocks noGrp="1" noChangeArrowheads="1"/>
          </p:cNvSpPr>
          <p:nvPr>
            <p:ph type="sldNum" sz="quarter" idx="4"/>
          </p:nvPr>
        </p:nvSpPr>
        <p:spPr bwMode="black">
          <a:xfrm>
            <a:off x="372534" y="6551614"/>
            <a:ext cx="1286933" cy="2809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eaLnBrk="0" hangingPunct="0">
              <a:lnSpc>
                <a:spcPts val="1300"/>
              </a:lnSpc>
              <a:spcBef>
                <a:spcPct val="0"/>
              </a:spcBef>
              <a:buClrTx/>
              <a:buSzTx/>
              <a:buFontTx/>
              <a:buNone/>
              <a:defRPr sz="1200">
                <a:latin typeface="Arial" pitchFamily="34" charset="0"/>
                <a:cs typeface="Arial" pitchFamily="34" charset="0"/>
              </a:defRPr>
            </a:lvl1pPr>
          </a:lstStyle>
          <a:p>
            <a:pPr>
              <a:defRPr/>
            </a:pPr>
            <a:fld id="{425D3D6A-D187-4D75-8046-AAD1C51823ED}" type="slidenum">
              <a:rPr lang="en-US"/>
              <a:pPr>
                <a:defRPr/>
              </a:pPr>
              <a:t>‹#›</a:t>
            </a:fld>
            <a:endParaRPr lang="en-US"/>
          </a:p>
        </p:txBody>
      </p:sp>
    </p:spTree>
    <p:extLst>
      <p:ext uri="{BB962C8B-B14F-4D97-AF65-F5344CB8AC3E}">
        <p14:creationId xmlns:p14="http://schemas.microsoft.com/office/powerpoint/2010/main" val="26973260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ransition>
    <p:cut/>
  </p:transition>
  <p:hf hdr="0" dt="0"/>
  <p:txStyles>
    <p:titleStyle>
      <a:lvl1pPr marL="354013" indent="6350" algn="l" rtl="0" eaLnBrk="0" fontAlgn="base" hangingPunct="0">
        <a:lnSpc>
          <a:spcPct val="85000"/>
        </a:lnSpc>
        <a:spcBef>
          <a:spcPct val="0"/>
        </a:spcBef>
        <a:spcAft>
          <a:spcPct val="0"/>
        </a:spcAft>
        <a:defRPr sz="3200">
          <a:solidFill>
            <a:schemeClr val="bg1"/>
          </a:solidFill>
          <a:latin typeface="+mj-lt"/>
          <a:ea typeface="+mj-ea"/>
          <a:cs typeface="+mj-cs"/>
        </a:defRPr>
      </a:lvl1pPr>
      <a:lvl2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2pPr>
      <a:lvl3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3pPr>
      <a:lvl4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4pPr>
      <a:lvl5pPr marL="354013" indent="-354013" algn="l" rtl="0" eaLnBrk="0" fontAlgn="base" hangingPunct="0">
        <a:lnSpc>
          <a:spcPct val="85000"/>
        </a:lnSpc>
        <a:spcBef>
          <a:spcPct val="0"/>
        </a:spcBef>
        <a:spcAft>
          <a:spcPct val="0"/>
        </a:spcAft>
        <a:defRPr sz="3200">
          <a:solidFill>
            <a:schemeClr val="bg1"/>
          </a:solidFill>
          <a:latin typeface="Arial" pitchFamily="34" charset="0"/>
          <a:cs typeface="Arial" pitchFamily="34" charset="0"/>
        </a:defRPr>
      </a:lvl5pPr>
      <a:lvl6pPr marL="811213" algn="l" rtl="0" fontAlgn="base">
        <a:lnSpc>
          <a:spcPct val="85000"/>
        </a:lnSpc>
        <a:spcBef>
          <a:spcPct val="0"/>
        </a:spcBef>
        <a:spcAft>
          <a:spcPct val="0"/>
        </a:spcAft>
        <a:defRPr sz="3200">
          <a:solidFill>
            <a:schemeClr val="bg1"/>
          </a:solidFill>
          <a:latin typeface="Arial" pitchFamily="34" charset="0"/>
          <a:cs typeface="Arial" pitchFamily="34" charset="0"/>
        </a:defRPr>
      </a:lvl6pPr>
      <a:lvl7pPr marL="1268413" algn="l" rtl="0" fontAlgn="base">
        <a:lnSpc>
          <a:spcPct val="85000"/>
        </a:lnSpc>
        <a:spcBef>
          <a:spcPct val="0"/>
        </a:spcBef>
        <a:spcAft>
          <a:spcPct val="0"/>
        </a:spcAft>
        <a:defRPr sz="3200">
          <a:solidFill>
            <a:schemeClr val="bg1"/>
          </a:solidFill>
          <a:latin typeface="Arial" pitchFamily="34" charset="0"/>
          <a:cs typeface="Arial" pitchFamily="34" charset="0"/>
        </a:defRPr>
      </a:lvl7pPr>
      <a:lvl8pPr marL="1725613" algn="l" rtl="0" fontAlgn="base">
        <a:lnSpc>
          <a:spcPct val="85000"/>
        </a:lnSpc>
        <a:spcBef>
          <a:spcPct val="0"/>
        </a:spcBef>
        <a:spcAft>
          <a:spcPct val="0"/>
        </a:spcAft>
        <a:defRPr sz="3200">
          <a:solidFill>
            <a:schemeClr val="bg1"/>
          </a:solidFill>
          <a:latin typeface="Arial" pitchFamily="34" charset="0"/>
          <a:cs typeface="Arial" pitchFamily="34" charset="0"/>
        </a:defRPr>
      </a:lvl8pPr>
      <a:lvl9pPr marL="2182813" algn="l" rtl="0" fontAlgn="base">
        <a:lnSpc>
          <a:spcPct val="85000"/>
        </a:lnSpc>
        <a:spcBef>
          <a:spcPct val="0"/>
        </a:spcBef>
        <a:spcAft>
          <a:spcPct val="0"/>
        </a:spcAft>
        <a:defRPr sz="3200">
          <a:solidFill>
            <a:schemeClr val="bg1"/>
          </a:solidFill>
          <a:latin typeface="Arial" pitchFamily="34" charset="0"/>
          <a:cs typeface="Arial" pitchFamily="34" charset="0"/>
        </a:defRPr>
      </a:lvl9pPr>
    </p:titleStyle>
    <p:bodyStyle>
      <a:lvl1pPr marL="342900" indent="-342900" algn="l" defTabSz="912813" rtl="0" eaLnBrk="0" fontAlgn="base" hangingPunct="0">
        <a:spcBef>
          <a:spcPct val="50000"/>
        </a:spcBef>
        <a:spcAft>
          <a:spcPct val="0"/>
        </a:spcAft>
        <a:buClr>
          <a:schemeClr val="accent1"/>
        </a:buClr>
        <a:buSzPct val="70000"/>
        <a:buFont typeface="Symbol" pitchFamily="18" charset="2"/>
        <a:defRPr sz="2400">
          <a:solidFill>
            <a:srgbClr val="4D4D4D"/>
          </a:solidFill>
          <a:latin typeface="+mn-lt"/>
          <a:ea typeface="+mn-ea"/>
          <a:cs typeface="+mn-cs"/>
        </a:defRPr>
      </a:lvl1pPr>
      <a:lvl2pPr marL="273050" indent="-271463" algn="l" defTabSz="912813" rtl="0" eaLnBrk="0" fontAlgn="base" hangingPunct="0">
        <a:spcBef>
          <a:spcPct val="50000"/>
        </a:spcBef>
        <a:spcAft>
          <a:spcPct val="0"/>
        </a:spcAft>
        <a:buClr>
          <a:schemeClr val="accent1"/>
        </a:buClr>
        <a:buChar char="•"/>
        <a:defRPr sz="2000">
          <a:solidFill>
            <a:srgbClr val="4D4D4D"/>
          </a:solidFill>
          <a:latin typeface="+mn-lt"/>
          <a:cs typeface="+mn-cs"/>
        </a:defRPr>
      </a:lvl2pPr>
      <a:lvl3pPr marL="546100" indent="-2714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3pPr>
      <a:lvl4pPr marL="806450" indent="-25876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4pPr>
      <a:lvl5pPr marL="1073150" indent="-265113" algn="l" defTabSz="912813" rtl="0" eaLnBrk="0" fontAlgn="base" hangingPunct="0">
        <a:spcBef>
          <a:spcPct val="50000"/>
        </a:spcBef>
        <a:spcAft>
          <a:spcPct val="0"/>
        </a:spcAft>
        <a:buClr>
          <a:schemeClr val="accent1"/>
        </a:buClr>
        <a:buChar char="•"/>
        <a:defRPr sz="1600">
          <a:solidFill>
            <a:srgbClr val="4D4D4D"/>
          </a:solidFill>
          <a:latin typeface="+mn-lt"/>
          <a:cs typeface="+mn-cs"/>
        </a:defRPr>
      </a:lvl5pPr>
      <a:lvl6pPr marL="1530350" indent="-265113" algn="l" defTabSz="912813" rtl="0" fontAlgn="base">
        <a:spcBef>
          <a:spcPct val="50000"/>
        </a:spcBef>
        <a:spcAft>
          <a:spcPct val="0"/>
        </a:spcAft>
        <a:buClr>
          <a:schemeClr val="accent1"/>
        </a:buClr>
        <a:buChar char="•"/>
        <a:defRPr sz="1600">
          <a:solidFill>
            <a:srgbClr val="4D4D4D"/>
          </a:solidFill>
          <a:latin typeface="+mn-lt"/>
          <a:cs typeface="+mn-cs"/>
        </a:defRPr>
      </a:lvl6pPr>
      <a:lvl7pPr marL="1987550" indent="-265113" algn="l" defTabSz="912813" rtl="0" fontAlgn="base">
        <a:spcBef>
          <a:spcPct val="50000"/>
        </a:spcBef>
        <a:spcAft>
          <a:spcPct val="0"/>
        </a:spcAft>
        <a:buClr>
          <a:schemeClr val="accent1"/>
        </a:buClr>
        <a:buChar char="•"/>
        <a:defRPr sz="1600">
          <a:solidFill>
            <a:srgbClr val="4D4D4D"/>
          </a:solidFill>
          <a:latin typeface="+mn-lt"/>
          <a:cs typeface="+mn-cs"/>
        </a:defRPr>
      </a:lvl7pPr>
      <a:lvl8pPr marL="2444750" indent="-265113" algn="l" defTabSz="912813" rtl="0" fontAlgn="base">
        <a:spcBef>
          <a:spcPct val="50000"/>
        </a:spcBef>
        <a:spcAft>
          <a:spcPct val="0"/>
        </a:spcAft>
        <a:buClr>
          <a:schemeClr val="accent1"/>
        </a:buClr>
        <a:buChar char="•"/>
        <a:defRPr sz="1600">
          <a:solidFill>
            <a:srgbClr val="4D4D4D"/>
          </a:solidFill>
          <a:latin typeface="+mn-lt"/>
          <a:cs typeface="+mn-cs"/>
        </a:defRPr>
      </a:lvl8pPr>
      <a:lvl9pPr marL="2901950" indent="-265113" algn="l" defTabSz="912813" rtl="0" fontAlgn="base">
        <a:spcBef>
          <a:spcPct val="50000"/>
        </a:spcBef>
        <a:spcAft>
          <a:spcPct val="0"/>
        </a:spcAft>
        <a:buClr>
          <a:schemeClr val="accent1"/>
        </a:buClr>
        <a:buChar char="•"/>
        <a:defRPr sz="1600">
          <a:solidFill>
            <a:srgbClr val="4D4D4D"/>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spcBef>
                <a:spcPts val="0"/>
              </a:spcBef>
              <a:buNone/>
              <a:defRPr sz="1333">
                <a:solidFill>
                  <a:schemeClr val="dk2"/>
                </a:solidFill>
              </a:defRPr>
            </a:lvl1pPr>
            <a:lvl2pPr lvl="1" algn="r">
              <a:spcBef>
                <a:spcPts val="0"/>
              </a:spcBef>
              <a:buNone/>
              <a:defRPr sz="1333">
                <a:solidFill>
                  <a:schemeClr val="dk2"/>
                </a:solidFill>
              </a:defRPr>
            </a:lvl2pPr>
            <a:lvl3pPr lvl="2" algn="r">
              <a:spcBef>
                <a:spcPts val="0"/>
              </a:spcBef>
              <a:buNone/>
              <a:defRPr sz="1333">
                <a:solidFill>
                  <a:schemeClr val="dk2"/>
                </a:solidFill>
              </a:defRPr>
            </a:lvl3pPr>
            <a:lvl4pPr lvl="3" algn="r">
              <a:spcBef>
                <a:spcPts val="0"/>
              </a:spcBef>
              <a:buNone/>
              <a:defRPr sz="1333">
                <a:solidFill>
                  <a:schemeClr val="dk2"/>
                </a:solidFill>
              </a:defRPr>
            </a:lvl4pPr>
            <a:lvl5pPr lvl="4" algn="r">
              <a:spcBef>
                <a:spcPts val="0"/>
              </a:spcBef>
              <a:buNone/>
              <a:defRPr sz="1333">
                <a:solidFill>
                  <a:schemeClr val="dk2"/>
                </a:solidFill>
              </a:defRPr>
            </a:lvl5pPr>
            <a:lvl6pPr lvl="5" algn="r">
              <a:spcBef>
                <a:spcPts val="0"/>
              </a:spcBef>
              <a:buNone/>
              <a:defRPr sz="1333">
                <a:solidFill>
                  <a:schemeClr val="dk2"/>
                </a:solidFill>
              </a:defRPr>
            </a:lvl6pPr>
            <a:lvl7pPr lvl="6" algn="r">
              <a:spcBef>
                <a:spcPts val="0"/>
              </a:spcBef>
              <a:buNone/>
              <a:defRPr sz="1333">
                <a:solidFill>
                  <a:schemeClr val="dk2"/>
                </a:solidFill>
              </a:defRPr>
            </a:lvl7pPr>
            <a:lvl8pPr lvl="7" algn="r">
              <a:spcBef>
                <a:spcPts val="0"/>
              </a:spcBef>
              <a:buNone/>
              <a:defRPr sz="1333">
                <a:solidFill>
                  <a:schemeClr val="dk2"/>
                </a:solidFill>
              </a:defRPr>
            </a:lvl8pPr>
            <a:lvl9pPr lvl="8" algn="r">
              <a:spcBef>
                <a:spcPts val="0"/>
              </a:spcBef>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9210640"/>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jpg"/><Relationship Id="rId4" Type="http://schemas.openxmlformats.org/officeDocument/2006/relationships/image" Target="../media/image12.jpe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atlassian.com/git/tutorials/setting-up-a-repository/git-confi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git-scm.com/docs/git-confi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gitkraken.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hyperlink" Target="https://sourceforge.net/projects/gitextension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git-scm.com/book/en/v2/Git-Tools-Reset-Demystified"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nus_Torvald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hyperlink" Target="http://nvie.com/posts/a-successful-git-branching-model/"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415600" y="2018967"/>
            <a:ext cx="11360800" cy="670400"/>
          </a:xfrm>
          <a:prstGeom prst="rect">
            <a:avLst/>
          </a:prstGeom>
        </p:spPr>
        <p:txBody>
          <a:bodyPr spcFirstLastPara="1" wrap="square" lIns="121900" tIns="121900" rIns="121900" bIns="121900" anchor="t" anchorCtr="0">
            <a:noAutofit/>
          </a:bodyPr>
          <a:lstStyle/>
          <a:p>
            <a:pPr marL="0" indent="0">
              <a:buNone/>
            </a:pPr>
            <a:r>
              <a:rPr lang="en" sz="2800" b="1" dirty="0">
                <a:latin typeface="Comfortaa"/>
                <a:ea typeface="Comfortaa"/>
                <a:cs typeface="Comfortaa"/>
                <a:sym typeface="Comfortaa"/>
              </a:rPr>
              <a:t>AT&amp;T BIQ Project 2018</a:t>
            </a:r>
            <a:endParaRPr sz="1733" b="1" dirty="0"/>
          </a:p>
          <a:p>
            <a:pPr marL="0" indent="0">
              <a:spcBef>
                <a:spcPts val="2133"/>
              </a:spcBef>
              <a:spcAft>
                <a:spcPts val="2133"/>
              </a:spcAft>
              <a:buNone/>
            </a:pPr>
            <a:endParaRPr sz="2533" b="1" dirty="0"/>
          </a:p>
        </p:txBody>
      </p:sp>
      <p:pic>
        <p:nvPicPr>
          <p:cNvPr id="55" name="Shape 55" descr="clarituneLogoBig.png"/>
          <p:cNvPicPr preferRelativeResize="0"/>
          <p:nvPr/>
        </p:nvPicPr>
        <p:blipFill>
          <a:blip r:embed="rId3">
            <a:alphaModFix/>
          </a:blip>
          <a:stretch>
            <a:fillRect/>
          </a:stretch>
        </p:blipFill>
        <p:spPr>
          <a:xfrm>
            <a:off x="465333" y="223700"/>
            <a:ext cx="4140200" cy="1676400"/>
          </a:xfrm>
          <a:prstGeom prst="rect">
            <a:avLst/>
          </a:prstGeom>
          <a:noFill/>
          <a:ln>
            <a:noFill/>
          </a:ln>
        </p:spPr>
      </p:pic>
      <p:sp>
        <p:nvSpPr>
          <p:cNvPr id="56" name="Shape 56"/>
          <p:cNvSpPr txBox="1">
            <a:spLocks noGrp="1"/>
          </p:cNvSpPr>
          <p:nvPr>
            <p:ph type="body" idx="1"/>
          </p:nvPr>
        </p:nvSpPr>
        <p:spPr>
          <a:xfrm>
            <a:off x="415600" y="3357367"/>
            <a:ext cx="11360800" cy="903600"/>
          </a:xfrm>
          <a:prstGeom prst="rect">
            <a:avLst/>
          </a:prstGeom>
          <a:ln w="38100" cap="flat" cmpd="sng">
            <a:solidFill>
              <a:srgbClr val="6D9EEB"/>
            </a:solidFill>
            <a:prstDash val="solid"/>
            <a:round/>
            <a:headEnd type="none" w="med" len="med"/>
            <a:tailEnd type="none" w="med" len="med"/>
          </a:ln>
        </p:spPr>
        <p:txBody>
          <a:bodyPr spcFirstLastPara="1" wrap="square" lIns="121900" tIns="121900" rIns="121900" bIns="121900" anchor="t" anchorCtr="0">
            <a:noAutofit/>
          </a:bodyPr>
          <a:lstStyle/>
          <a:p>
            <a:pPr marL="0" indent="0" algn="ctr">
              <a:buNone/>
            </a:pPr>
            <a:r>
              <a:rPr lang="en" sz="3733" b="1" dirty="0">
                <a:latin typeface="Verdana"/>
                <a:ea typeface="Verdana"/>
                <a:cs typeface="Verdana"/>
                <a:sym typeface="Verdana"/>
              </a:rPr>
              <a:t>All you need to know about GIT</a:t>
            </a:r>
            <a:endParaRPr sz="3733" b="1" dirty="0">
              <a:latin typeface="Verdana"/>
              <a:ea typeface="Verdana"/>
              <a:cs typeface="Verdana"/>
              <a:sym typeface="Verdana"/>
            </a:endParaRPr>
          </a:p>
          <a:p>
            <a:pPr marL="0" indent="0">
              <a:spcBef>
                <a:spcPts val="2133"/>
              </a:spcBef>
              <a:spcAft>
                <a:spcPts val="2133"/>
              </a:spcAft>
              <a:buNone/>
            </a:pPr>
            <a:endParaRPr sz="2533" b="1" dirty="0">
              <a:latin typeface="Comfortaa"/>
              <a:ea typeface="Comfortaa"/>
              <a:cs typeface="Comfortaa"/>
              <a:sym typeface="Comfortaa"/>
            </a:endParaRPr>
          </a:p>
        </p:txBody>
      </p:sp>
      <p:sp>
        <p:nvSpPr>
          <p:cNvPr id="57" name="Shape 57"/>
          <p:cNvSpPr txBox="1">
            <a:spLocks noGrp="1"/>
          </p:cNvSpPr>
          <p:nvPr>
            <p:ph type="body" idx="1"/>
          </p:nvPr>
        </p:nvSpPr>
        <p:spPr>
          <a:xfrm>
            <a:off x="415600" y="5472333"/>
            <a:ext cx="11360800" cy="670400"/>
          </a:xfrm>
          <a:prstGeom prst="rect">
            <a:avLst/>
          </a:prstGeom>
        </p:spPr>
        <p:txBody>
          <a:bodyPr spcFirstLastPara="1" wrap="square" lIns="121900" tIns="121900" rIns="121900" bIns="121900" anchor="t" anchorCtr="0">
            <a:noAutofit/>
          </a:bodyPr>
          <a:lstStyle/>
          <a:p>
            <a:pPr marL="0" indent="0">
              <a:spcAft>
                <a:spcPts val="2133"/>
              </a:spcAft>
              <a:buNone/>
            </a:pPr>
            <a:r>
              <a:rPr lang="en" sz="1333" b="1"/>
              <a:t>© All rights reserved.</a:t>
            </a:r>
            <a:br>
              <a:rPr lang="en" sz="1333" b="1"/>
            </a:br>
            <a:r>
              <a:rPr lang="en" sz="1333" b="1"/>
              <a:t>    Materials are for the sole use of the AT&amp;T BIQ Project 2018. Any other use is forbidden</a:t>
            </a:r>
            <a:endParaRPr sz="1333" b="1"/>
          </a:p>
        </p:txBody>
      </p:sp>
    </p:spTree>
    <p:extLst>
      <p:ext uri="{BB962C8B-B14F-4D97-AF65-F5344CB8AC3E}">
        <p14:creationId xmlns:p14="http://schemas.microsoft.com/office/powerpoint/2010/main" val="49996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Internals: objects</a:t>
            </a:r>
            <a:endParaRPr lang="he-IL" dirty="0"/>
          </a:p>
        </p:txBody>
      </p:sp>
      <p:sp>
        <p:nvSpPr>
          <p:cNvPr id="4" name="Content Placeholder 2">
            <a:extLst>
              <a:ext uri="{FF2B5EF4-FFF2-40B4-BE49-F238E27FC236}">
                <a16:creationId xmlns:a16="http://schemas.microsoft.com/office/drawing/2014/main" id="{7730AD95-2469-40D4-8434-B9CDCCB3ABE8}"/>
              </a:ext>
            </a:extLst>
          </p:cNvPr>
          <p:cNvSpPr txBox="1">
            <a:spLocks/>
          </p:cNvSpPr>
          <p:nvPr/>
        </p:nvSpPr>
        <p:spPr>
          <a:xfrm>
            <a:off x="889063" y="1489525"/>
            <a:ext cx="2880320" cy="4730299"/>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b="1" dirty="0">
                <a:blipFill>
                  <a:blip r:embed="rId3"/>
                  <a:tile tx="0" ty="0" sx="100000" sy="100000" flip="none" algn="tl"/>
                </a:blipFill>
              </a:rPr>
              <a:t>File  (BLOB)</a:t>
            </a:r>
          </a:p>
          <a:p>
            <a:endParaRPr lang="en-US" dirty="0">
              <a:solidFill>
                <a:schemeClr val="tx1"/>
              </a:solidFill>
            </a:endParaRPr>
          </a:p>
          <a:p>
            <a:pPr marL="0" indent="0">
              <a:buNone/>
            </a:pPr>
            <a:endParaRPr lang="en-US" b="1" dirty="0">
              <a:blipFill>
                <a:blip r:embed="rId4"/>
                <a:tile tx="0" ty="0" sx="100000" sy="100000" flip="none" algn="tl"/>
              </a:blipFill>
            </a:endParaRPr>
          </a:p>
          <a:p>
            <a:pPr marL="0" indent="0">
              <a:buNone/>
            </a:pPr>
            <a:r>
              <a:rPr lang="en-US" b="1" dirty="0">
                <a:blipFill>
                  <a:blip r:embed="rId4"/>
                  <a:tile tx="0" ty="0" sx="100000" sy="100000" flip="none" algn="tl"/>
                </a:blipFill>
              </a:rPr>
              <a:t>Folder (Tree)</a:t>
            </a:r>
          </a:p>
          <a:p>
            <a:pPr marL="457200" lvl="1" indent="0">
              <a:buNone/>
            </a:pPr>
            <a:r>
              <a:rPr lang="en-US" dirty="0">
                <a:solidFill>
                  <a:schemeClr val="tx1"/>
                </a:solidFill>
              </a:rPr>
              <a:t>List of SHA1</a:t>
            </a:r>
          </a:p>
          <a:p>
            <a:endParaRPr lang="en-US" dirty="0">
              <a:solidFill>
                <a:schemeClr val="tx1"/>
              </a:solidFill>
            </a:endParaRPr>
          </a:p>
          <a:p>
            <a:pPr marL="0" indent="0">
              <a:buNone/>
            </a:pPr>
            <a:r>
              <a:rPr lang="en-US" b="1" dirty="0">
                <a:blipFill>
                  <a:blip r:embed="rId5"/>
                  <a:tile tx="0" ty="0" sx="100000" sy="100000" flip="none" algn="tl"/>
                </a:blipFill>
              </a:rPr>
              <a:t>Commit</a:t>
            </a:r>
          </a:p>
          <a:p>
            <a:pPr marL="457200" lvl="1" indent="0">
              <a:buNone/>
            </a:pPr>
            <a:r>
              <a:rPr lang="en-US" dirty="0">
                <a:solidFill>
                  <a:schemeClr val="tx1"/>
                </a:solidFill>
              </a:rPr>
              <a:t>Root tree</a:t>
            </a:r>
          </a:p>
          <a:p>
            <a:pPr marL="457200" lvl="1" indent="0">
              <a:buNone/>
            </a:pPr>
            <a:r>
              <a:rPr lang="en-US" dirty="0">
                <a:solidFill>
                  <a:schemeClr val="tx1"/>
                </a:solidFill>
              </a:rPr>
              <a:t>Preceding  commit(s)</a:t>
            </a:r>
          </a:p>
          <a:p>
            <a:pPr marL="457200" lvl="1" indent="0">
              <a:buNone/>
            </a:pPr>
            <a:r>
              <a:rPr lang="en-US" dirty="0">
                <a:solidFill>
                  <a:schemeClr val="tx1"/>
                </a:solidFill>
              </a:rPr>
              <a:t>Message</a:t>
            </a:r>
          </a:p>
          <a:p>
            <a:pPr marL="457200" lvl="1" indent="0">
              <a:buNone/>
            </a:pPr>
            <a:r>
              <a:rPr lang="en-US" dirty="0">
                <a:solidFill>
                  <a:schemeClr val="tx1"/>
                </a:solidFill>
              </a:rPr>
              <a:t>Timestamp</a:t>
            </a:r>
          </a:p>
          <a:p>
            <a:pPr marL="457200" lvl="1" indent="0">
              <a:buNone/>
            </a:pPr>
            <a:r>
              <a:rPr lang="en-US" sz="2400" dirty="0">
                <a:solidFill>
                  <a:schemeClr val="tx1"/>
                </a:solidFill>
              </a:rPr>
              <a:t>Author</a:t>
            </a:r>
          </a:p>
          <a:p>
            <a:pPr marL="457200" lvl="1" indent="0">
              <a:buNone/>
            </a:pPr>
            <a:r>
              <a:rPr lang="en-US" sz="2400" dirty="0">
                <a:solidFill>
                  <a:schemeClr val="tx1"/>
                </a:solidFill>
              </a:rPr>
              <a:t>…</a:t>
            </a:r>
          </a:p>
        </p:txBody>
      </p:sp>
      <p:pic>
        <p:nvPicPr>
          <p:cNvPr id="6" name="Picture 5">
            <a:extLst>
              <a:ext uri="{FF2B5EF4-FFF2-40B4-BE49-F238E27FC236}">
                <a16:creationId xmlns:a16="http://schemas.microsoft.com/office/drawing/2014/main" id="{E3990E7D-46BB-40A5-AB38-0AD540DFDC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6334" y="1368752"/>
            <a:ext cx="1296144" cy="1296144"/>
          </a:xfrm>
          <a:prstGeom prst="rect">
            <a:avLst/>
          </a:prstGeom>
        </p:spPr>
      </p:pic>
      <p:pic>
        <p:nvPicPr>
          <p:cNvPr id="7" name="Picture 2">
            <a:extLst>
              <a:ext uri="{FF2B5EF4-FFF2-40B4-BE49-F238E27FC236}">
                <a16:creationId xmlns:a16="http://schemas.microsoft.com/office/drawing/2014/main" id="{06A3BA14-220E-4676-B964-2D32FBAE7C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7942" y="1489526"/>
            <a:ext cx="10096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a:extLst>
              <a:ext uri="{FF2B5EF4-FFF2-40B4-BE49-F238E27FC236}">
                <a16:creationId xmlns:a16="http://schemas.microsoft.com/office/drawing/2014/main" id="{9D94B2C0-71E9-45B4-AA86-A1B05A10B6DA}"/>
              </a:ext>
            </a:extLst>
          </p:cNvPr>
          <p:cNvCxnSpPr>
            <a:cxnSpLocks/>
          </p:cNvCxnSpPr>
          <p:nvPr/>
        </p:nvCxnSpPr>
        <p:spPr>
          <a:xfrm>
            <a:off x="5143500" y="1575251"/>
            <a:ext cx="40284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4340E7A-3C2A-4FAC-BC78-24C9E27745F3}"/>
              </a:ext>
            </a:extLst>
          </p:cNvPr>
          <p:cNvSpPr/>
          <p:nvPr/>
        </p:nvSpPr>
        <p:spPr>
          <a:xfrm>
            <a:off x="7881963" y="1301626"/>
            <a:ext cx="1080120" cy="2415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sha1</a:t>
            </a:r>
          </a:p>
        </p:txBody>
      </p:sp>
      <p:pic>
        <p:nvPicPr>
          <p:cNvPr id="10" name="Picture 9">
            <a:extLst>
              <a:ext uri="{FF2B5EF4-FFF2-40B4-BE49-F238E27FC236}">
                <a16:creationId xmlns:a16="http://schemas.microsoft.com/office/drawing/2014/main" id="{B6976C27-F8BF-421E-B070-E752F6C509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3876" y="2606629"/>
            <a:ext cx="1440160" cy="1014045"/>
          </a:xfrm>
          <a:prstGeom prst="rect">
            <a:avLst/>
          </a:prstGeom>
        </p:spPr>
      </p:pic>
      <p:cxnSp>
        <p:nvCxnSpPr>
          <p:cNvPr id="11" name="Straight Arrow Connector 10">
            <a:extLst>
              <a:ext uri="{FF2B5EF4-FFF2-40B4-BE49-F238E27FC236}">
                <a16:creationId xmlns:a16="http://schemas.microsoft.com/office/drawing/2014/main" id="{C99FCC07-198C-45A5-91AB-E38ACDC3776C}"/>
              </a:ext>
            </a:extLst>
          </p:cNvPr>
          <p:cNvCxnSpPr>
            <a:cxnSpLocks/>
          </p:cNvCxnSpPr>
          <p:nvPr/>
        </p:nvCxnSpPr>
        <p:spPr>
          <a:xfrm>
            <a:off x="5974036" y="3320151"/>
            <a:ext cx="33142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A76E60-CEEB-4F0E-8F64-48D26FB3AC82}"/>
              </a:ext>
            </a:extLst>
          </p:cNvPr>
          <p:cNvSpPr/>
          <p:nvPr/>
        </p:nvSpPr>
        <p:spPr>
          <a:xfrm>
            <a:off x="7911778" y="2992878"/>
            <a:ext cx="1080120" cy="2415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sha1</a:t>
            </a:r>
          </a:p>
        </p:txBody>
      </p:sp>
      <p:pic>
        <p:nvPicPr>
          <p:cNvPr id="13" name="Picture 3">
            <a:extLst>
              <a:ext uri="{FF2B5EF4-FFF2-40B4-BE49-F238E27FC236}">
                <a16:creationId xmlns:a16="http://schemas.microsoft.com/office/drawing/2014/main" id="{BF2FE2FE-6740-4130-BF55-802905AA0B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7942" y="3177276"/>
            <a:ext cx="1057275"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a:extLst>
              <a:ext uri="{FF2B5EF4-FFF2-40B4-BE49-F238E27FC236}">
                <a16:creationId xmlns:a16="http://schemas.microsoft.com/office/drawing/2014/main" id="{2489FD30-D4B3-46FA-889B-1D63CC6CD8FD}"/>
              </a:ext>
            </a:extLst>
          </p:cNvPr>
          <p:cNvCxnSpPr>
            <a:cxnSpLocks/>
          </p:cNvCxnSpPr>
          <p:nvPr/>
        </p:nvCxnSpPr>
        <p:spPr>
          <a:xfrm flipH="1">
            <a:off x="5686971" y="1727651"/>
            <a:ext cx="4133019" cy="812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107F87-F498-4A0E-868A-C7F658870F4F}"/>
              </a:ext>
            </a:extLst>
          </p:cNvPr>
          <p:cNvCxnSpPr>
            <a:cxnSpLocks/>
          </p:cNvCxnSpPr>
          <p:nvPr/>
        </p:nvCxnSpPr>
        <p:spPr>
          <a:xfrm flipH="1">
            <a:off x="5882640" y="1680026"/>
            <a:ext cx="4153374" cy="1033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8DC2914-FF4F-4930-9EC9-718C2E7456C4}"/>
              </a:ext>
            </a:extLst>
          </p:cNvPr>
          <p:cNvCxnSpPr>
            <a:cxnSpLocks/>
          </p:cNvCxnSpPr>
          <p:nvPr/>
        </p:nvCxnSpPr>
        <p:spPr>
          <a:xfrm flipH="1">
            <a:off x="5974036" y="1680026"/>
            <a:ext cx="4150754" cy="1273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7CA2027-1EEB-4DFA-896A-EB510E1294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14150" y="3665887"/>
            <a:ext cx="2448272" cy="2448272"/>
          </a:xfrm>
          <a:prstGeom prst="rect">
            <a:avLst/>
          </a:prstGeom>
        </p:spPr>
      </p:pic>
      <p:cxnSp>
        <p:nvCxnSpPr>
          <p:cNvPr id="18" name="Straight Arrow Connector 17">
            <a:extLst>
              <a:ext uri="{FF2B5EF4-FFF2-40B4-BE49-F238E27FC236}">
                <a16:creationId xmlns:a16="http://schemas.microsoft.com/office/drawing/2014/main" id="{BBFFA5EE-3C05-46AE-AB84-684FDE674157}"/>
              </a:ext>
            </a:extLst>
          </p:cNvPr>
          <p:cNvCxnSpPr>
            <a:cxnSpLocks/>
          </p:cNvCxnSpPr>
          <p:nvPr/>
        </p:nvCxnSpPr>
        <p:spPr>
          <a:xfrm>
            <a:off x="6797040" y="5280426"/>
            <a:ext cx="25464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90994E1-9BA1-4031-AA88-ED718EA3ADCF}"/>
              </a:ext>
            </a:extLst>
          </p:cNvPr>
          <p:cNvSpPr/>
          <p:nvPr/>
        </p:nvSpPr>
        <p:spPr>
          <a:xfrm>
            <a:off x="8049413" y="4888707"/>
            <a:ext cx="1080120" cy="2415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sha1</a:t>
            </a:r>
          </a:p>
        </p:txBody>
      </p:sp>
      <p:pic>
        <p:nvPicPr>
          <p:cNvPr id="20" name="Picture 4">
            <a:extLst>
              <a:ext uri="{FF2B5EF4-FFF2-40B4-BE49-F238E27FC236}">
                <a16:creationId xmlns:a16="http://schemas.microsoft.com/office/drawing/2014/main" id="{E6699636-2512-43C2-8E86-87A52352BC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8052" y="5194701"/>
            <a:ext cx="113347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a:extLst>
              <a:ext uri="{FF2B5EF4-FFF2-40B4-BE49-F238E27FC236}">
                <a16:creationId xmlns:a16="http://schemas.microsoft.com/office/drawing/2014/main" id="{3F6DDC52-335B-49C8-B865-00BFF2BD8F2E}"/>
              </a:ext>
            </a:extLst>
          </p:cNvPr>
          <p:cNvCxnSpPr>
            <a:cxnSpLocks/>
          </p:cNvCxnSpPr>
          <p:nvPr/>
        </p:nvCxnSpPr>
        <p:spPr>
          <a:xfrm flipH="1">
            <a:off x="6434646" y="3320151"/>
            <a:ext cx="3690145" cy="6675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descr="Image result for commit circle">
            <a:extLst>
              <a:ext uri="{FF2B5EF4-FFF2-40B4-BE49-F238E27FC236}">
                <a16:creationId xmlns:a16="http://schemas.microsoft.com/office/drawing/2014/main" id="{003FE7D3-A880-4505-85FD-85EE63638B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6200000">
            <a:off x="4962537" y="3543329"/>
            <a:ext cx="2303366" cy="2630444"/>
          </a:xfrm>
          <a:prstGeom prst="rect">
            <a:avLst/>
          </a:prstGeom>
          <a:noFill/>
          <a:extLst>
            <a:ext uri="{909E8E84-426E-40DD-AFC4-6F175D3DCCD1}">
              <a14:hiddenFill xmlns:a14="http://schemas.microsoft.com/office/drawing/2010/main">
                <a:solidFill>
                  <a:srgbClr val="FFFFFF"/>
                </a:solidFill>
              </a14:hiddenFill>
            </a:ext>
          </a:extLst>
        </p:spPr>
      </p:pic>
      <p:sp>
        <p:nvSpPr>
          <p:cNvPr id="21" name="Slide Number Placeholder 20">
            <a:extLst>
              <a:ext uri="{FF2B5EF4-FFF2-40B4-BE49-F238E27FC236}">
                <a16:creationId xmlns:a16="http://schemas.microsoft.com/office/drawing/2014/main" id="{9B70D6A5-ECF0-4CE9-9E6F-DEAEC793D1C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23" name="Footer Placeholder 22">
            <a:extLst>
              <a:ext uri="{FF2B5EF4-FFF2-40B4-BE49-F238E27FC236}">
                <a16:creationId xmlns:a16="http://schemas.microsoft.com/office/drawing/2014/main" id="{33F26A1C-5BA3-49CD-842B-0A569B7B124B}"/>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3730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22" presetClass="entr" presetSubtype="2"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par>
                                <p:cTn id="34" presetID="22" presetClass="entr" presetSubtype="2"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par>
                                <p:cTn id="37" presetID="22" presetClass="entr" presetSubtype="2"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childTnLst>
                                </p:cTn>
                              </p:par>
                              <p:par>
                                <p:cTn id="62" presetID="22" presetClass="entr" presetSubtype="2"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right)">
                                      <p:cBhvr>
                                        <p:cTn id="64" dur="500"/>
                                        <p:tgtEl>
                                          <p:spTgt spid="22"/>
                                        </p:tgtEl>
                                      </p:cBhvr>
                                    </p:animEffect>
                                  </p:childTnLst>
                                </p:cTn>
                              </p:par>
                            </p:childTnLst>
                          </p:cTn>
                        </p:par>
                        <p:par>
                          <p:cTn id="65" fill="hold">
                            <p:stCondLst>
                              <p:cond delay="500"/>
                            </p:stCondLst>
                            <p:childTnLst>
                              <p:par>
                                <p:cTn id="66" presetID="10" presetClass="exit" presetSubtype="0" fill="hold" nodeType="afterEffect">
                                  <p:stCondLst>
                                    <p:cond delay="0"/>
                                  </p:stCondLst>
                                  <p:childTnLst>
                                    <p:animEffect transition="out" filter="fade">
                                      <p:cBhvr>
                                        <p:cTn id="67" dur="500"/>
                                        <p:tgtEl>
                                          <p:spTgt spid="17"/>
                                        </p:tgtEl>
                                      </p:cBhvr>
                                    </p:animEffect>
                                    <p:set>
                                      <p:cBhvr>
                                        <p:cTn id="68" dur="1" fill="hold">
                                          <p:stCondLst>
                                            <p:cond delay="499"/>
                                          </p:stCondLst>
                                        </p:cTn>
                                        <p:tgtEl>
                                          <p:spTgt spid="17"/>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2050"/>
                                        </p:tgtEl>
                                        <p:attrNameLst>
                                          <p:attrName>style.visibility</p:attrName>
                                        </p:attrNameLst>
                                      </p:cBhvr>
                                      <p:to>
                                        <p:strVal val="visible"/>
                                      </p:to>
                                    </p:set>
                                    <p:animEffect transition="in" filter="fade">
                                      <p:cBhvr>
                                        <p:cTn id="71" dur="500"/>
                                        <p:tgtEl>
                                          <p:spTgt spid="205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Effect transition="in" filter="wipe(up)">
                                      <p:cBhvr>
                                        <p:cTn id="76" dur="500"/>
                                        <p:tgtEl>
                                          <p:spTgt spid="4">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4">
                                            <p:txEl>
                                              <p:pRg st="9" end="9"/>
                                            </p:txEl>
                                          </p:spTgt>
                                        </p:tgtEl>
                                        <p:attrNameLst>
                                          <p:attrName>style.visibility</p:attrName>
                                        </p:attrNameLst>
                                      </p:cBhvr>
                                      <p:to>
                                        <p:strVal val="visible"/>
                                      </p:to>
                                    </p:set>
                                    <p:animEffect transition="in" filter="wipe(up)">
                                      <p:cBhvr>
                                        <p:cTn id="81" dur="500"/>
                                        <p:tgtEl>
                                          <p:spTgt spid="4">
                                            <p:txEl>
                                              <p:pRg st="9" end="9"/>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4">
                                            <p:txEl>
                                              <p:pRg st="10" end="10"/>
                                            </p:txEl>
                                          </p:spTgt>
                                        </p:tgtEl>
                                        <p:attrNameLst>
                                          <p:attrName>style.visibility</p:attrName>
                                        </p:attrNameLst>
                                      </p:cBhvr>
                                      <p:to>
                                        <p:strVal val="visible"/>
                                      </p:to>
                                    </p:set>
                                    <p:animEffect transition="in" filter="wipe(up)">
                                      <p:cBhvr>
                                        <p:cTn id="84" dur="500"/>
                                        <p:tgtEl>
                                          <p:spTgt spid="4">
                                            <p:txEl>
                                              <p:pRg st="10" end="10"/>
                                            </p:txEl>
                                          </p:spTgt>
                                        </p:tgtEl>
                                      </p:cBhvr>
                                    </p:animEffect>
                                  </p:childTnLst>
                                </p:cTn>
                              </p:par>
                              <p:par>
                                <p:cTn id="85" presetID="22" presetClass="entr" presetSubtype="1" fill="hold" nodeType="with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animEffect transition="in" filter="wipe(up)">
                                      <p:cBhvr>
                                        <p:cTn id="87" dur="500"/>
                                        <p:tgtEl>
                                          <p:spTgt spid="4">
                                            <p:txEl>
                                              <p:pRg st="11" end="11"/>
                                            </p:txEl>
                                          </p:spTgt>
                                        </p:tgtEl>
                                      </p:cBhvr>
                                    </p:animEffect>
                                  </p:childTnLst>
                                </p:cTn>
                              </p:par>
                              <p:par>
                                <p:cTn id="88" presetID="22" presetClass="entr" presetSubtype="1" fill="hold" nodeType="withEffect">
                                  <p:stCondLst>
                                    <p:cond delay="0"/>
                                  </p:stCondLst>
                                  <p:childTnLst>
                                    <p:set>
                                      <p:cBhvr>
                                        <p:cTn id="89" dur="1" fill="hold">
                                          <p:stCondLst>
                                            <p:cond delay="0"/>
                                          </p:stCondLst>
                                        </p:cTn>
                                        <p:tgtEl>
                                          <p:spTgt spid="4">
                                            <p:txEl>
                                              <p:pRg st="12" end="12"/>
                                            </p:txEl>
                                          </p:spTgt>
                                        </p:tgtEl>
                                        <p:attrNameLst>
                                          <p:attrName>style.visibility</p:attrName>
                                        </p:attrNameLst>
                                      </p:cBhvr>
                                      <p:to>
                                        <p:strVal val="visible"/>
                                      </p:to>
                                    </p:set>
                                    <p:animEffect transition="in" filter="wipe(up)">
                                      <p:cBhvr>
                                        <p:cTn id="90" dur="500"/>
                                        <p:tgtEl>
                                          <p:spTgt spid="4">
                                            <p:txEl>
                                              <p:pRg st="12" end="1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left)">
                                      <p:cBhvr>
                                        <p:cTn id="95" dur="500"/>
                                        <p:tgtEl>
                                          <p:spTgt spid="18"/>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500"/>
                                        <p:tgtEl>
                                          <p:spTgt spid="19"/>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wipe(left)">
                                      <p:cBhvr>
                                        <p:cTn id="10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Internals: object relationships</a:t>
            </a:r>
            <a:endParaRPr lang="he-IL" dirty="0"/>
          </a:p>
        </p:txBody>
      </p:sp>
      <p:pic>
        <p:nvPicPr>
          <p:cNvPr id="4" name="Picture 3">
            <a:extLst>
              <a:ext uri="{FF2B5EF4-FFF2-40B4-BE49-F238E27FC236}">
                <a16:creationId xmlns:a16="http://schemas.microsoft.com/office/drawing/2014/main" id="{653A3170-ED78-4FA0-B418-93E9C2BE98D1}"/>
              </a:ext>
            </a:extLst>
          </p:cNvPr>
          <p:cNvPicPr/>
          <p:nvPr/>
        </p:nvPicPr>
        <p:blipFill>
          <a:blip r:embed="rId3" cstate="print"/>
          <a:srcRect/>
          <a:stretch>
            <a:fillRect/>
          </a:stretch>
        </p:blipFill>
        <p:spPr bwMode="auto">
          <a:xfrm>
            <a:off x="1470159" y="1331594"/>
            <a:ext cx="5913621" cy="4394836"/>
          </a:xfrm>
          <a:prstGeom prst="rect">
            <a:avLst/>
          </a:prstGeom>
          <a:noFill/>
          <a:ln w="9525">
            <a:noFill/>
            <a:miter lim="800000"/>
            <a:headEnd/>
            <a:tailEnd/>
          </a:ln>
        </p:spPr>
      </p:pic>
      <p:sp>
        <p:nvSpPr>
          <p:cNvPr id="6" name="Oval 12">
            <a:extLst>
              <a:ext uri="{FF2B5EF4-FFF2-40B4-BE49-F238E27FC236}">
                <a16:creationId xmlns:a16="http://schemas.microsoft.com/office/drawing/2014/main" id="{7F942600-DDCA-4B61-8D07-7F2F6F140667}"/>
              </a:ext>
            </a:extLst>
          </p:cNvPr>
          <p:cNvSpPr>
            <a:spLocks noChangeArrowheads="1"/>
          </p:cNvSpPr>
          <p:nvPr/>
        </p:nvSpPr>
        <p:spPr bwMode="auto">
          <a:xfrm>
            <a:off x="8948512" y="4887912"/>
            <a:ext cx="1063401" cy="389255"/>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100" b="1" dirty="0">
                <a:solidFill>
                  <a:prstClr val="black"/>
                </a:solidFill>
                <a:latin typeface="Calibri" pitchFamily="34" charset="0"/>
                <a:ea typeface="Calibri" pitchFamily="34" charset="0"/>
                <a:cs typeface="Arial" pitchFamily="34" charset="0"/>
              </a:rPr>
              <a:t>Commit </a:t>
            </a:r>
            <a:r>
              <a:rPr lang="en-US" sz="1100" b="1" dirty="0" err="1">
                <a:solidFill>
                  <a:prstClr val="black"/>
                </a:solidFill>
                <a:latin typeface="Calibri" pitchFamily="34" charset="0"/>
                <a:ea typeface="Calibri" pitchFamily="34" charset="0"/>
                <a:cs typeface="Arial" pitchFamily="34" charset="0"/>
              </a:rPr>
              <a:t>i</a:t>
            </a:r>
            <a:endParaRPr lang="en-US" sz="1000" b="1" dirty="0">
              <a:solidFill>
                <a:prstClr val="black"/>
              </a:solidFill>
              <a:latin typeface="Arial" pitchFamily="34" charset="0"/>
              <a:cs typeface="Arial" pitchFamily="34" charset="0"/>
            </a:endParaRPr>
          </a:p>
        </p:txBody>
      </p:sp>
      <p:sp>
        <p:nvSpPr>
          <p:cNvPr id="7" name="AutoShape 2">
            <a:extLst>
              <a:ext uri="{FF2B5EF4-FFF2-40B4-BE49-F238E27FC236}">
                <a16:creationId xmlns:a16="http://schemas.microsoft.com/office/drawing/2014/main" id="{7CC715E5-0F8C-4F3C-8BFA-3930A446D46F}"/>
              </a:ext>
            </a:extLst>
          </p:cNvPr>
          <p:cNvSpPr>
            <a:spLocks noChangeArrowheads="1"/>
          </p:cNvSpPr>
          <p:nvPr/>
        </p:nvSpPr>
        <p:spPr bwMode="auto">
          <a:xfrm>
            <a:off x="7950200" y="5277167"/>
            <a:ext cx="640501" cy="268288"/>
          </a:xfrm>
          <a:prstGeom prst="roundRect">
            <a:avLst>
              <a:gd name="adj" fmla="val 16667"/>
            </a:avLst>
          </a:prstGeom>
          <a:solidFill>
            <a:srgbClr val="B2A1C7"/>
          </a:solidFill>
          <a:ln w="9525">
            <a:solidFill>
              <a:srgbClr val="5F497A"/>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050" b="1" dirty="0">
                <a:solidFill>
                  <a:prstClr val="black"/>
                </a:solidFill>
                <a:latin typeface="Calibri" pitchFamily="34" charset="0"/>
                <a:ea typeface="Calibri" pitchFamily="34" charset="0"/>
                <a:cs typeface="Arial" pitchFamily="34" charset="0"/>
              </a:rPr>
              <a:t>Tree </a:t>
            </a:r>
            <a:r>
              <a:rPr lang="en-US" sz="1050" b="1" dirty="0" err="1">
                <a:solidFill>
                  <a:prstClr val="black"/>
                </a:solidFill>
                <a:latin typeface="Calibri" pitchFamily="34" charset="0"/>
                <a:ea typeface="Calibri" pitchFamily="34" charset="0"/>
                <a:cs typeface="Arial" pitchFamily="34" charset="0"/>
              </a:rPr>
              <a:t>i</a:t>
            </a:r>
            <a:endParaRPr lang="en-US" sz="2400" b="1" dirty="0">
              <a:solidFill>
                <a:prstClr val="black"/>
              </a:solidFill>
              <a:latin typeface="Arial" pitchFamily="34" charset="0"/>
              <a:cs typeface="Arial" pitchFamily="34" charset="0"/>
            </a:endParaRPr>
          </a:p>
        </p:txBody>
      </p:sp>
      <p:sp>
        <p:nvSpPr>
          <p:cNvPr id="8" name="AutoShape 1">
            <a:extLst>
              <a:ext uri="{FF2B5EF4-FFF2-40B4-BE49-F238E27FC236}">
                <a16:creationId xmlns:a16="http://schemas.microsoft.com/office/drawing/2014/main" id="{7332C9DE-E432-41D3-8E6C-E08C71230662}"/>
              </a:ext>
            </a:extLst>
          </p:cNvPr>
          <p:cNvSpPr>
            <a:spLocks noChangeShapeType="1"/>
          </p:cNvSpPr>
          <p:nvPr/>
        </p:nvSpPr>
        <p:spPr bwMode="auto">
          <a:xfrm flipH="1">
            <a:off x="8591550" y="5092700"/>
            <a:ext cx="355263" cy="1844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alibri"/>
            </a:endParaRPr>
          </a:p>
        </p:txBody>
      </p:sp>
      <p:sp>
        <p:nvSpPr>
          <p:cNvPr id="3" name="TextBox 2">
            <a:extLst>
              <a:ext uri="{FF2B5EF4-FFF2-40B4-BE49-F238E27FC236}">
                <a16:creationId xmlns:a16="http://schemas.microsoft.com/office/drawing/2014/main" id="{B7590282-7135-4350-A171-2F9629FCD9DC}"/>
              </a:ext>
            </a:extLst>
          </p:cNvPr>
          <p:cNvSpPr txBox="1"/>
          <p:nvPr/>
        </p:nvSpPr>
        <p:spPr>
          <a:xfrm>
            <a:off x="10197855" y="4907835"/>
            <a:ext cx="627380" cy="369332"/>
          </a:xfrm>
          <a:prstGeom prst="rect">
            <a:avLst/>
          </a:prstGeom>
          <a:noFill/>
        </p:spPr>
        <p:txBody>
          <a:bodyPr wrap="square" rtlCol="1">
            <a:spAutoFit/>
          </a:bodyPr>
          <a:lstStyle/>
          <a:p>
            <a:r>
              <a:rPr lang="en-US" b="1" dirty="0"/>
              <a:t>T=0</a:t>
            </a:r>
            <a:endParaRPr lang="he-IL" b="1" dirty="0"/>
          </a:p>
        </p:txBody>
      </p:sp>
      <p:sp>
        <p:nvSpPr>
          <p:cNvPr id="9" name="Oval 12">
            <a:extLst>
              <a:ext uri="{FF2B5EF4-FFF2-40B4-BE49-F238E27FC236}">
                <a16:creationId xmlns:a16="http://schemas.microsoft.com/office/drawing/2014/main" id="{57D5986E-F1CB-48A0-8CF6-D4062199AA80}"/>
              </a:ext>
            </a:extLst>
          </p:cNvPr>
          <p:cNvSpPr>
            <a:spLocks noChangeArrowheads="1"/>
          </p:cNvSpPr>
          <p:nvPr/>
        </p:nvSpPr>
        <p:spPr bwMode="auto">
          <a:xfrm>
            <a:off x="8946813" y="3976687"/>
            <a:ext cx="1063401" cy="389255"/>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100" b="1" dirty="0">
                <a:solidFill>
                  <a:prstClr val="black"/>
                </a:solidFill>
                <a:latin typeface="Calibri" pitchFamily="34" charset="0"/>
                <a:ea typeface="Calibri" pitchFamily="34" charset="0"/>
                <a:cs typeface="Arial" pitchFamily="34" charset="0"/>
              </a:rPr>
              <a:t>Commit j</a:t>
            </a:r>
            <a:endParaRPr lang="en-US" sz="1000" b="1" dirty="0">
              <a:solidFill>
                <a:prstClr val="black"/>
              </a:solidFill>
              <a:latin typeface="Arial" pitchFamily="34" charset="0"/>
              <a:cs typeface="Arial" pitchFamily="34" charset="0"/>
            </a:endParaRPr>
          </a:p>
        </p:txBody>
      </p:sp>
      <p:sp>
        <p:nvSpPr>
          <p:cNvPr id="10" name="AutoShape 2">
            <a:extLst>
              <a:ext uri="{FF2B5EF4-FFF2-40B4-BE49-F238E27FC236}">
                <a16:creationId xmlns:a16="http://schemas.microsoft.com/office/drawing/2014/main" id="{12A0A948-56C9-45F5-A7B9-21F0A405FC6C}"/>
              </a:ext>
            </a:extLst>
          </p:cNvPr>
          <p:cNvSpPr>
            <a:spLocks noChangeArrowheads="1"/>
          </p:cNvSpPr>
          <p:nvPr/>
        </p:nvSpPr>
        <p:spPr bwMode="auto">
          <a:xfrm>
            <a:off x="7950200" y="4385706"/>
            <a:ext cx="640501" cy="268288"/>
          </a:xfrm>
          <a:prstGeom prst="roundRect">
            <a:avLst>
              <a:gd name="adj" fmla="val 16667"/>
            </a:avLst>
          </a:prstGeom>
          <a:solidFill>
            <a:srgbClr val="B2A1C7"/>
          </a:solidFill>
          <a:ln w="9525">
            <a:solidFill>
              <a:srgbClr val="5F497A"/>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050" b="1" dirty="0">
                <a:solidFill>
                  <a:prstClr val="black"/>
                </a:solidFill>
                <a:latin typeface="Calibri" pitchFamily="34" charset="0"/>
                <a:ea typeface="Calibri" pitchFamily="34" charset="0"/>
                <a:cs typeface="Arial" pitchFamily="34" charset="0"/>
              </a:rPr>
              <a:t>Tree j</a:t>
            </a:r>
            <a:endParaRPr lang="en-US" sz="2400" b="1" dirty="0">
              <a:solidFill>
                <a:prstClr val="black"/>
              </a:solidFill>
              <a:latin typeface="Arial" pitchFamily="34" charset="0"/>
              <a:cs typeface="Arial" pitchFamily="34" charset="0"/>
            </a:endParaRPr>
          </a:p>
        </p:txBody>
      </p:sp>
      <p:sp>
        <p:nvSpPr>
          <p:cNvPr id="11" name="AutoShape 1">
            <a:extLst>
              <a:ext uri="{FF2B5EF4-FFF2-40B4-BE49-F238E27FC236}">
                <a16:creationId xmlns:a16="http://schemas.microsoft.com/office/drawing/2014/main" id="{046EEF85-720B-4DB3-B565-A564999EB54C}"/>
              </a:ext>
            </a:extLst>
          </p:cNvPr>
          <p:cNvSpPr>
            <a:spLocks noChangeShapeType="1"/>
          </p:cNvSpPr>
          <p:nvPr/>
        </p:nvSpPr>
        <p:spPr bwMode="auto">
          <a:xfrm flipH="1">
            <a:off x="8590701" y="4190999"/>
            <a:ext cx="356112" cy="194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alibri"/>
            </a:endParaRPr>
          </a:p>
        </p:txBody>
      </p:sp>
      <p:sp>
        <p:nvSpPr>
          <p:cNvPr id="12" name="TextBox 11">
            <a:extLst>
              <a:ext uri="{FF2B5EF4-FFF2-40B4-BE49-F238E27FC236}">
                <a16:creationId xmlns:a16="http://schemas.microsoft.com/office/drawing/2014/main" id="{2401075E-C4EE-4072-9762-94F3B108EC2E}"/>
              </a:ext>
            </a:extLst>
          </p:cNvPr>
          <p:cNvSpPr txBox="1"/>
          <p:nvPr/>
        </p:nvSpPr>
        <p:spPr>
          <a:xfrm>
            <a:off x="10218420" y="3986648"/>
            <a:ext cx="627380" cy="369332"/>
          </a:xfrm>
          <a:prstGeom prst="rect">
            <a:avLst/>
          </a:prstGeom>
          <a:noFill/>
        </p:spPr>
        <p:txBody>
          <a:bodyPr wrap="square" rtlCol="1">
            <a:spAutoFit/>
          </a:bodyPr>
          <a:lstStyle/>
          <a:p>
            <a:r>
              <a:rPr lang="en-US" b="1" dirty="0"/>
              <a:t>T=1</a:t>
            </a:r>
            <a:endParaRPr lang="he-IL" b="1" dirty="0"/>
          </a:p>
        </p:txBody>
      </p:sp>
      <p:sp>
        <p:nvSpPr>
          <p:cNvPr id="13" name="Arrow: Down 12">
            <a:extLst>
              <a:ext uri="{FF2B5EF4-FFF2-40B4-BE49-F238E27FC236}">
                <a16:creationId xmlns:a16="http://schemas.microsoft.com/office/drawing/2014/main" id="{227D7E0C-543E-4F1A-BA71-440BFB1757B1}"/>
              </a:ext>
            </a:extLst>
          </p:cNvPr>
          <p:cNvSpPr/>
          <p:nvPr/>
        </p:nvSpPr>
        <p:spPr>
          <a:xfrm>
            <a:off x="9366482" y="4385704"/>
            <a:ext cx="227462" cy="482446"/>
          </a:xfrm>
          <a:prstGeom prst="downArrow">
            <a:avLst>
              <a:gd name="adj1" fmla="val 27666"/>
              <a:gd name="adj2" fmla="val 111417"/>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Oval 12">
            <a:extLst>
              <a:ext uri="{FF2B5EF4-FFF2-40B4-BE49-F238E27FC236}">
                <a16:creationId xmlns:a16="http://schemas.microsoft.com/office/drawing/2014/main" id="{8C203309-CA5E-499E-B22F-A09CD8218397}"/>
              </a:ext>
            </a:extLst>
          </p:cNvPr>
          <p:cNvSpPr>
            <a:spLocks noChangeArrowheads="1"/>
          </p:cNvSpPr>
          <p:nvPr/>
        </p:nvSpPr>
        <p:spPr bwMode="auto">
          <a:xfrm>
            <a:off x="8936727" y="3065462"/>
            <a:ext cx="1063401" cy="389255"/>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100" b="1" dirty="0">
                <a:solidFill>
                  <a:prstClr val="black"/>
                </a:solidFill>
                <a:latin typeface="Calibri" pitchFamily="34" charset="0"/>
                <a:ea typeface="Calibri" pitchFamily="34" charset="0"/>
                <a:cs typeface="Arial" pitchFamily="34" charset="0"/>
              </a:rPr>
              <a:t>Commit k</a:t>
            </a:r>
            <a:endParaRPr lang="en-US" sz="1000" b="1" dirty="0">
              <a:solidFill>
                <a:prstClr val="black"/>
              </a:solidFill>
              <a:latin typeface="Arial" pitchFamily="34" charset="0"/>
              <a:cs typeface="Arial" pitchFamily="34" charset="0"/>
            </a:endParaRPr>
          </a:p>
        </p:txBody>
      </p:sp>
      <p:sp>
        <p:nvSpPr>
          <p:cNvPr id="15" name="AutoShape 2">
            <a:extLst>
              <a:ext uri="{FF2B5EF4-FFF2-40B4-BE49-F238E27FC236}">
                <a16:creationId xmlns:a16="http://schemas.microsoft.com/office/drawing/2014/main" id="{55121179-B2D3-4E9E-A1E5-29951B0EC8AF}"/>
              </a:ext>
            </a:extLst>
          </p:cNvPr>
          <p:cNvSpPr>
            <a:spLocks noChangeArrowheads="1"/>
          </p:cNvSpPr>
          <p:nvPr/>
        </p:nvSpPr>
        <p:spPr bwMode="auto">
          <a:xfrm>
            <a:off x="7950200" y="3474481"/>
            <a:ext cx="630415" cy="268288"/>
          </a:xfrm>
          <a:prstGeom prst="roundRect">
            <a:avLst>
              <a:gd name="adj" fmla="val 16667"/>
            </a:avLst>
          </a:prstGeom>
          <a:solidFill>
            <a:srgbClr val="B2A1C7"/>
          </a:solidFill>
          <a:ln w="9525">
            <a:solidFill>
              <a:srgbClr val="5F497A"/>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050" b="1" dirty="0">
                <a:solidFill>
                  <a:prstClr val="black"/>
                </a:solidFill>
                <a:latin typeface="Calibri" pitchFamily="34" charset="0"/>
                <a:ea typeface="Calibri" pitchFamily="34" charset="0"/>
                <a:cs typeface="Arial" pitchFamily="34" charset="0"/>
              </a:rPr>
              <a:t>Tree k</a:t>
            </a:r>
            <a:endParaRPr lang="en-US" sz="2400" b="1" dirty="0">
              <a:solidFill>
                <a:prstClr val="black"/>
              </a:solidFill>
              <a:latin typeface="Arial" pitchFamily="34" charset="0"/>
              <a:cs typeface="Arial" pitchFamily="34" charset="0"/>
            </a:endParaRPr>
          </a:p>
        </p:txBody>
      </p:sp>
      <p:sp>
        <p:nvSpPr>
          <p:cNvPr id="16" name="AutoShape 1">
            <a:extLst>
              <a:ext uri="{FF2B5EF4-FFF2-40B4-BE49-F238E27FC236}">
                <a16:creationId xmlns:a16="http://schemas.microsoft.com/office/drawing/2014/main" id="{2428FDC3-97BB-40FF-B665-1DFF2D573FCF}"/>
              </a:ext>
            </a:extLst>
          </p:cNvPr>
          <p:cNvSpPr>
            <a:spLocks noChangeShapeType="1"/>
          </p:cNvSpPr>
          <p:nvPr/>
        </p:nvSpPr>
        <p:spPr bwMode="auto">
          <a:xfrm flipH="1">
            <a:off x="8580615" y="3279774"/>
            <a:ext cx="356112" cy="194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alibri"/>
            </a:endParaRPr>
          </a:p>
        </p:txBody>
      </p:sp>
      <p:sp>
        <p:nvSpPr>
          <p:cNvPr id="17" name="TextBox 16">
            <a:extLst>
              <a:ext uri="{FF2B5EF4-FFF2-40B4-BE49-F238E27FC236}">
                <a16:creationId xmlns:a16="http://schemas.microsoft.com/office/drawing/2014/main" id="{7B487D46-4304-4762-8E4C-AB9DFDBC6179}"/>
              </a:ext>
            </a:extLst>
          </p:cNvPr>
          <p:cNvSpPr txBox="1"/>
          <p:nvPr/>
        </p:nvSpPr>
        <p:spPr>
          <a:xfrm>
            <a:off x="10208334" y="3075423"/>
            <a:ext cx="627380" cy="369332"/>
          </a:xfrm>
          <a:prstGeom prst="rect">
            <a:avLst/>
          </a:prstGeom>
          <a:noFill/>
        </p:spPr>
        <p:txBody>
          <a:bodyPr wrap="square" rtlCol="1">
            <a:spAutoFit/>
          </a:bodyPr>
          <a:lstStyle/>
          <a:p>
            <a:r>
              <a:rPr lang="en-US" b="1" dirty="0"/>
              <a:t>T=2</a:t>
            </a:r>
            <a:endParaRPr lang="he-IL" b="1" dirty="0"/>
          </a:p>
        </p:txBody>
      </p:sp>
      <p:sp>
        <p:nvSpPr>
          <p:cNvPr id="18" name="Arrow: Down 17">
            <a:extLst>
              <a:ext uri="{FF2B5EF4-FFF2-40B4-BE49-F238E27FC236}">
                <a16:creationId xmlns:a16="http://schemas.microsoft.com/office/drawing/2014/main" id="{84CA3AAE-A657-4FE7-8A9C-27D9F5CBAAA3}"/>
              </a:ext>
            </a:extLst>
          </p:cNvPr>
          <p:cNvSpPr/>
          <p:nvPr/>
        </p:nvSpPr>
        <p:spPr>
          <a:xfrm>
            <a:off x="9356396" y="3474479"/>
            <a:ext cx="227462" cy="482446"/>
          </a:xfrm>
          <a:prstGeom prst="downArrow">
            <a:avLst>
              <a:gd name="adj1" fmla="val 27666"/>
              <a:gd name="adj2" fmla="val 111417"/>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a:extLst>
              <a:ext uri="{FF2B5EF4-FFF2-40B4-BE49-F238E27FC236}">
                <a16:creationId xmlns:a16="http://schemas.microsoft.com/office/drawing/2014/main" id="{8832ECFC-D6B6-4430-AB74-1D1A911B634C}"/>
              </a:ext>
            </a:extLst>
          </p:cNvPr>
          <p:cNvSpPr txBox="1"/>
          <p:nvPr/>
        </p:nvSpPr>
        <p:spPr>
          <a:xfrm>
            <a:off x="9356396" y="2142131"/>
            <a:ext cx="227462" cy="830997"/>
          </a:xfrm>
          <a:prstGeom prst="rect">
            <a:avLst/>
          </a:prstGeom>
          <a:noFill/>
        </p:spPr>
        <p:txBody>
          <a:bodyPr wrap="square" rtlCol="1">
            <a:spAutoFit/>
          </a:bodyPr>
          <a:lstStyle/>
          <a:p>
            <a:r>
              <a:rPr lang="en-US" sz="1600" b="1" dirty="0"/>
              <a:t>.</a:t>
            </a:r>
          </a:p>
          <a:p>
            <a:r>
              <a:rPr lang="en-US" sz="1600" b="1" dirty="0"/>
              <a:t>.</a:t>
            </a:r>
          </a:p>
          <a:p>
            <a:r>
              <a:rPr lang="en-US" sz="1600" b="1" dirty="0"/>
              <a:t>.</a:t>
            </a:r>
            <a:endParaRPr lang="he-IL" b="1" dirty="0"/>
          </a:p>
        </p:txBody>
      </p:sp>
      <p:sp>
        <p:nvSpPr>
          <p:cNvPr id="20" name="Oval 12">
            <a:extLst>
              <a:ext uri="{FF2B5EF4-FFF2-40B4-BE49-F238E27FC236}">
                <a16:creationId xmlns:a16="http://schemas.microsoft.com/office/drawing/2014/main" id="{983EDC03-F691-4F4B-B94E-285EA5C1A13E}"/>
              </a:ext>
            </a:extLst>
          </p:cNvPr>
          <p:cNvSpPr>
            <a:spLocks noChangeArrowheads="1"/>
          </p:cNvSpPr>
          <p:nvPr/>
        </p:nvSpPr>
        <p:spPr bwMode="auto">
          <a:xfrm>
            <a:off x="8936727" y="1356434"/>
            <a:ext cx="1063401" cy="389255"/>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100" b="1" dirty="0">
                <a:solidFill>
                  <a:prstClr val="black"/>
                </a:solidFill>
                <a:latin typeface="Calibri" pitchFamily="34" charset="0"/>
                <a:ea typeface="Calibri" pitchFamily="34" charset="0"/>
                <a:cs typeface="Arial" pitchFamily="34" charset="0"/>
              </a:rPr>
              <a:t>Commit n</a:t>
            </a:r>
            <a:endParaRPr lang="en-US" sz="1000" b="1" dirty="0">
              <a:solidFill>
                <a:prstClr val="black"/>
              </a:solidFill>
              <a:latin typeface="Arial" pitchFamily="34" charset="0"/>
              <a:cs typeface="Arial" pitchFamily="34" charset="0"/>
            </a:endParaRPr>
          </a:p>
        </p:txBody>
      </p:sp>
      <p:sp>
        <p:nvSpPr>
          <p:cNvPr id="21" name="AutoShape 2">
            <a:extLst>
              <a:ext uri="{FF2B5EF4-FFF2-40B4-BE49-F238E27FC236}">
                <a16:creationId xmlns:a16="http://schemas.microsoft.com/office/drawing/2014/main" id="{9FD42291-6BFE-4B07-BA5B-AFD015C5F6BD}"/>
              </a:ext>
            </a:extLst>
          </p:cNvPr>
          <p:cNvSpPr>
            <a:spLocks noChangeArrowheads="1"/>
          </p:cNvSpPr>
          <p:nvPr/>
        </p:nvSpPr>
        <p:spPr bwMode="auto">
          <a:xfrm>
            <a:off x="7950200" y="1765453"/>
            <a:ext cx="630415" cy="268288"/>
          </a:xfrm>
          <a:prstGeom prst="roundRect">
            <a:avLst>
              <a:gd name="adj" fmla="val 16667"/>
            </a:avLst>
          </a:prstGeom>
          <a:solidFill>
            <a:srgbClr val="B2A1C7"/>
          </a:solidFill>
          <a:ln w="9525">
            <a:solidFill>
              <a:srgbClr val="5F497A"/>
            </a:solidFill>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r>
              <a:rPr lang="en-US" sz="1050" b="1" dirty="0">
                <a:solidFill>
                  <a:prstClr val="black"/>
                </a:solidFill>
                <a:latin typeface="Calibri" pitchFamily="34" charset="0"/>
                <a:ea typeface="Calibri" pitchFamily="34" charset="0"/>
                <a:cs typeface="Arial" pitchFamily="34" charset="0"/>
              </a:rPr>
              <a:t>Tree n</a:t>
            </a:r>
            <a:endParaRPr lang="en-US" sz="2400" b="1" dirty="0">
              <a:solidFill>
                <a:prstClr val="black"/>
              </a:solidFill>
              <a:latin typeface="Arial" pitchFamily="34" charset="0"/>
              <a:cs typeface="Arial" pitchFamily="34" charset="0"/>
            </a:endParaRPr>
          </a:p>
        </p:txBody>
      </p:sp>
      <p:sp>
        <p:nvSpPr>
          <p:cNvPr id="22" name="AutoShape 1">
            <a:extLst>
              <a:ext uri="{FF2B5EF4-FFF2-40B4-BE49-F238E27FC236}">
                <a16:creationId xmlns:a16="http://schemas.microsoft.com/office/drawing/2014/main" id="{E347D04B-10A0-4D69-BB35-DBB202ED4B50}"/>
              </a:ext>
            </a:extLst>
          </p:cNvPr>
          <p:cNvSpPr>
            <a:spLocks noChangeShapeType="1"/>
          </p:cNvSpPr>
          <p:nvPr/>
        </p:nvSpPr>
        <p:spPr bwMode="auto">
          <a:xfrm flipH="1">
            <a:off x="8580615" y="1570746"/>
            <a:ext cx="356112" cy="194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14400"/>
            <a:endParaRPr lang="en-US">
              <a:solidFill>
                <a:prstClr val="black"/>
              </a:solidFill>
              <a:latin typeface="Calibri"/>
            </a:endParaRPr>
          </a:p>
        </p:txBody>
      </p:sp>
      <p:sp>
        <p:nvSpPr>
          <p:cNvPr id="23" name="TextBox 22">
            <a:extLst>
              <a:ext uri="{FF2B5EF4-FFF2-40B4-BE49-F238E27FC236}">
                <a16:creationId xmlns:a16="http://schemas.microsoft.com/office/drawing/2014/main" id="{50710229-0D2B-4E1B-A0A1-D420BD642B41}"/>
              </a:ext>
            </a:extLst>
          </p:cNvPr>
          <p:cNvSpPr txBox="1"/>
          <p:nvPr/>
        </p:nvSpPr>
        <p:spPr>
          <a:xfrm>
            <a:off x="10208334" y="1366395"/>
            <a:ext cx="627380" cy="369332"/>
          </a:xfrm>
          <a:prstGeom prst="rect">
            <a:avLst/>
          </a:prstGeom>
          <a:noFill/>
        </p:spPr>
        <p:txBody>
          <a:bodyPr wrap="square" rtlCol="1">
            <a:spAutoFit/>
          </a:bodyPr>
          <a:lstStyle/>
          <a:p>
            <a:r>
              <a:rPr lang="en-US" b="1" dirty="0"/>
              <a:t>T=n</a:t>
            </a:r>
            <a:endParaRPr lang="he-IL" b="1" dirty="0"/>
          </a:p>
        </p:txBody>
      </p:sp>
      <p:sp>
        <p:nvSpPr>
          <p:cNvPr id="24" name="Arrow: Down 23">
            <a:extLst>
              <a:ext uri="{FF2B5EF4-FFF2-40B4-BE49-F238E27FC236}">
                <a16:creationId xmlns:a16="http://schemas.microsoft.com/office/drawing/2014/main" id="{C471721F-E377-42FF-9D4A-1F939E81B596}"/>
              </a:ext>
            </a:extLst>
          </p:cNvPr>
          <p:cNvSpPr/>
          <p:nvPr/>
        </p:nvSpPr>
        <p:spPr>
          <a:xfrm>
            <a:off x="9356396" y="1765451"/>
            <a:ext cx="227462" cy="482446"/>
          </a:xfrm>
          <a:prstGeom prst="downArrow">
            <a:avLst>
              <a:gd name="adj1" fmla="val 27666"/>
              <a:gd name="adj2" fmla="val 111417"/>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Slide Number Placeholder 25">
            <a:extLst>
              <a:ext uri="{FF2B5EF4-FFF2-40B4-BE49-F238E27FC236}">
                <a16:creationId xmlns:a16="http://schemas.microsoft.com/office/drawing/2014/main" id="{D1D7CF4D-F8EC-4634-96E3-86B80067528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27" name="Footer Placeholder 26">
            <a:extLst>
              <a:ext uri="{FF2B5EF4-FFF2-40B4-BE49-F238E27FC236}">
                <a16:creationId xmlns:a16="http://schemas.microsoft.com/office/drawing/2014/main" id="{21621D0A-7621-4EBC-9579-FEABADB4A37D}"/>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1866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 grpId="0"/>
      <p:bldP spid="9" grpId="0" animBg="1"/>
      <p:bldP spid="10" grpId="0" animBg="1"/>
      <p:bldP spid="11" grpId="0" animBg="1"/>
      <p:bldP spid="12" grpId="0"/>
      <p:bldP spid="13" grpId="0" animBg="1"/>
      <p:bldP spid="14" grpId="0" animBg="1"/>
      <p:bldP spid="15" grpId="0" animBg="1"/>
      <p:bldP spid="16" grpId="0" animBg="1"/>
      <p:bldP spid="17" grpId="0"/>
      <p:bldP spid="18" grpId="0" animBg="1"/>
      <p:bldP spid="19" grpId="0"/>
      <p:bldP spid="20" grpId="0" animBg="1"/>
      <p:bldP spid="21" grpId="0" animBg="1"/>
      <p:bldP spid="22" grpId="0" animBg="1"/>
      <p:bldP spid="23"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operate</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1" y="1274693"/>
            <a:ext cx="9785464" cy="3108543"/>
          </a:xfrm>
          <a:prstGeom prst="rect">
            <a:avLst/>
          </a:prstGeom>
          <a:noFill/>
        </p:spPr>
        <p:txBody>
          <a:bodyPr wrap="square" rtlCol="1">
            <a:spAutoFit/>
          </a:bodyPr>
          <a:lstStyle/>
          <a:p>
            <a:endParaRPr lang="en-US" sz="2800" dirty="0"/>
          </a:p>
          <a:p>
            <a:r>
              <a:rPr lang="en-US" sz="2800" dirty="0"/>
              <a:t>GIT was written originally as a </a:t>
            </a:r>
            <a:r>
              <a:rPr lang="en-US" sz="2800" dirty="0" err="1"/>
              <a:t>cmd</a:t>
            </a:r>
            <a:r>
              <a:rPr lang="en-US" sz="2800" dirty="0"/>
              <a:t> tool (Linus after all..)</a:t>
            </a:r>
          </a:p>
          <a:p>
            <a:endParaRPr lang="en-US" sz="2800" dirty="0"/>
          </a:p>
          <a:p>
            <a:r>
              <a:rPr lang="en-US" sz="2800" dirty="0"/>
              <a:t>Over time, many GUI tools (called GIT clients) have evolved that aim to ease the pain sometimes associated with working with CMD.</a:t>
            </a:r>
          </a:p>
          <a:p>
            <a:endParaRPr lang="en-US" sz="2800" dirty="0"/>
          </a:p>
          <a:p>
            <a:r>
              <a:rPr lang="en-US" sz="2800" dirty="0"/>
              <a:t>GIT clients always* works with CMD behind the scenes</a:t>
            </a:r>
          </a:p>
        </p:txBody>
      </p:sp>
      <p:sp>
        <p:nvSpPr>
          <p:cNvPr id="6" name="Slide Number Placeholder 5">
            <a:extLst>
              <a:ext uri="{FF2B5EF4-FFF2-40B4-BE49-F238E27FC236}">
                <a16:creationId xmlns:a16="http://schemas.microsoft.com/office/drawing/2014/main" id="{EDBB313F-D30D-4786-B7EA-501E5C671EE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Footer Placeholder 6">
            <a:extLst>
              <a:ext uri="{FF2B5EF4-FFF2-40B4-BE49-F238E27FC236}">
                <a16:creationId xmlns:a16="http://schemas.microsoft.com/office/drawing/2014/main" id="{E880FAED-62A6-4A74-B552-5125CFC1DE83}"/>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68748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working with CMD</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1" y="1274693"/>
            <a:ext cx="9785464" cy="4716676"/>
          </a:xfrm>
          <a:prstGeom prst="rect">
            <a:avLst/>
          </a:prstGeom>
          <a:noFill/>
        </p:spPr>
        <p:txBody>
          <a:bodyPr wrap="square" rtlCol="1">
            <a:spAutoFit/>
          </a:bodyPr>
          <a:lstStyle/>
          <a:p>
            <a:r>
              <a:rPr lang="en-US" sz="2800" dirty="0"/>
              <a:t>GIT’s </a:t>
            </a:r>
            <a:r>
              <a:rPr lang="en-US" sz="2800" dirty="0" err="1"/>
              <a:t>cmd</a:t>
            </a:r>
            <a:r>
              <a:rPr lang="en-US" sz="2800" dirty="0"/>
              <a:t> functionality is implemented in the </a:t>
            </a:r>
            <a:r>
              <a:rPr lang="en-US" sz="2800" dirty="0">
                <a:solidFill>
                  <a:srgbClr val="0000FF"/>
                </a:solidFill>
              </a:rPr>
              <a:t>git</a:t>
            </a:r>
            <a:r>
              <a:rPr lang="en-US" sz="2800" dirty="0"/>
              <a:t> command</a:t>
            </a:r>
          </a:p>
          <a:p>
            <a:endParaRPr lang="en-US" sz="2400" dirty="0"/>
          </a:p>
          <a:p>
            <a:r>
              <a:rPr lang="en-US" sz="2800" dirty="0"/>
              <a:t>Create new repository:</a:t>
            </a:r>
          </a:p>
          <a:p>
            <a:pPr lvl="3"/>
            <a:r>
              <a:rPr lang="en-US" sz="2800" dirty="0">
                <a:solidFill>
                  <a:srgbClr val="0000FF"/>
                </a:solidFill>
              </a:rPr>
              <a:t>git </a:t>
            </a:r>
            <a:r>
              <a:rPr lang="en-US" sz="2800" dirty="0" err="1">
                <a:solidFill>
                  <a:srgbClr val="0000FF"/>
                </a:solidFill>
              </a:rPr>
              <a:t>init</a:t>
            </a:r>
            <a:r>
              <a:rPr lang="en-US" sz="2800" dirty="0">
                <a:solidFill>
                  <a:srgbClr val="0000FF"/>
                </a:solidFill>
              </a:rPr>
              <a:t> &lt;folder name&gt;</a:t>
            </a:r>
          </a:p>
          <a:p>
            <a:pPr lvl="3"/>
            <a:r>
              <a:rPr lang="en-US" sz="2800" dirty="0"/>
              <a:t>(or simply </a:t>
            </a:r>
            <a:r>
              <a:rPr lang="en-US" sz="2800" dirty="0">
                <a:solidFill>
                  <a:srgbClr val="0000FF"/>
                </a:solidFill>
              </a:rPr>
              <a:t>git </a:t>
            </a:r>
            <a:r>
              <a:rPr lang="en-US" sz="2800" dirty="0" err="1">
                <a:solidFill>
                  <a:srgbClr val="0000FF"/>
                </a:solidFill>
              </a:rPr>
              <a:t>init</a:t>
            </a:r>
            <a:r>
              <a:rPr lang="en-US" sz="2800" dirty="0">
                <a:solidFill>
                  <a:srgbClr val="0000FF"/>
                </a:solidFill>
              </a:rPr>
              <a:t> </a:t>
            </a:r>
            <a:r>
              <a:rPr lang="en-US" sz="2800" dirty="0"/>
              <a:t>to create git repository where you are at)</a:t>
            </a:r>
          </a:p>
          <a:p>
            <a:endParaRPr lang="en-US" sz="1050" dirty="0"/>
          </a:p>
          <a:p>
            <a:r>
              <a:rPr lang="en-US" sz="2800" dirty="0"/>
              <a:t>Check status</a:t>
            </a:r>
          </a:p>
          <a:p>
            <a:r>
              <a:rPr lang="en-US" sz="2800" dirty="0"/>
              <a:t>			</a:t>
            </a:r>
            <a:r>
              <a:rPr lang="en-US" sz="2800" dirty="0">
                <a:solidFill>
                  <a:srgbClr val="0000FF"/>
                </a:solidFill>
              </a:rPr>
              <a:t>git status</a:t>
            </a:r>
          </a:p>
          <a:p>
            <a:endParaRPr lang="en-US" sz="1400" dirty="0"/>
          </a:p>
          <a:p>
            <a:r>
              <a:rPr lang="en-US" sz="2800" dirty="0"/>
              <a:t>Commit changes</a:t>
            </a:r>
          </a:p>
          <a:p>
            <a:r>
              <a:rPr lang="en-US" sz="2800" dirty="0"/>
              <a:t>			</a:t>
            </a:r>
            <a:r>
              <a:rPr lang="en-US" sz="2800" dirty="0">
                <a:solidFill>
                  <a:srgbClr val="0000FF"/>
                </a:solidFill>
              </a:rPr>
              <a:t>git add --all </a:t>
            </a:r>
            <a:r>
              <a:rPr lang="en-US" sz="2400" dirty="0"/>
              <a:t>(we’ll explain what this one is for in the next slides)</a:t>
            </a:r>
            <a:endParaRPr lang="en-US" sz="2800" dirty="0"/>
          </a:p>
          <a:p>
            <a:r>
              <a:rPr lang="en-US" sz="2800" dirty="0"/>
              <a:t>			</a:t>
            </a:r>
            <a:r>
              <a:rPr lang="en-US" sz="2800" dirty="0">
                <a:solidFill>
                  <a:srgbClr val="0000FF"/>
                </a:solidFill>
              </a:rPr>
              <a:t>git commit -m ‘</a:t>
            </a:r>
            <a:r>
              <a:rPr lang="en-US" sz="2800" dirty="0"/>
              <a:t>&lt;message describing the commit nature&gt;</a:t>
            </a:r>
            <a:r>
              <a:rPr lang="en-US" sz="2800" dirty="0">
                <a:solidFill>
                  <a:srgbClr val="0000FF"/>
                </a:solidFill>
              </a:rPr>
              <a:t>’</a:t>
            </a:r>
          </a:p>
        </p:txBody>
      </p:sp>
      <p:sp>
        <p:nvSpPr>
          <p:cNvPr id="6" name="Slide Number Placeholder 5">
            <a:extLst>
              <a:ext uri="{FF2B5EF4-FFF2-40B4-BE49-F238E27FC236}">
                <a16:creationId xmlns:a16="http://schemas.microsoft.com/office/drawing/2014/main" id="{075A9481-AD0D-4798-87B7-C5353108E44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Footer Placeholder 6">
            <a:extLst>
              <a:ext uri="{FF2B5EF4-FFF2-40B4-BE49-F238E27FC236}">
                <a16:creationId xmlns:a16="http://schemas.microsoft.com/office/drawing/2014/main" id="{89FBA7FB-8420-44B9-A6F3-EE0B48DD8939}"/>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37054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800" b="1" dirty="0">
                <a:solidFill>
                  <a:srgbClr val="00B050"/>
                </a:solidFill>
              </a:rPr>
              <a:t>DEMO</a:t>
            </a:r>
            <a:br>
              <a:rPr lang="en-US" sz="12800" b="1" dirty="0">
                <a:solidFill>
                  <a:srgbClr val="00B050"/>
                </a:solidFill>
              </a:rPr>
            </a:br>
            <a:r>
              <a:rPr lang="en-US" sz="2400" dirty="0"/>
              <a:t>(using </a:t>
            </a:r>
            <a:r>
              <a:rPr lang="en-US" sz="2400" dirty="0" err="1"/>
              <a:t>cmd</a:t>
            </a:r>
            <a:r>
              <a:rPr lang="en-US" sz="2400" dirty="0"/>
              <a:t>)</a:t>
            </a:r>
            <a:endParaRPr lang="he-IL" dirty="0"/>
          </a:p>
        </p:txBody>
      </p:sp>
      <p:sp>
        <p:nvSpPr>
          <p:cNvPr id="3" name="Text Placeholder 2"/>
          <p:cNvSpPr>
            <a:spLocks noGrp="1"/>
          </p:cNvSpPr>
          <p:nvPr>
            <p:ph type="body" idx="1"/>
          </p:nvPr>
        </p:nvSpPr>
        <p:spPr>
          <a:xfrm>
            <a:off x="2015067" y="3846051"/>
            <a:ext cx="5138208" cy="1840374"/>
          </a:xfrm>
        </p:spPr>
        <p:txBody>
          <a:bodyPr>
            <a:normAutofit/>
          </a:bodyPr>
          <a:lstStyle/>
          <a:p>
            <a:pPr marL="342900" indent="-342900" algn="l">
              <a:buFont typeface="Arial" panose="020B0604020202020204" pitchFamily="34" charset="0"/>
              <a:buChar char="•"/>
            </a:pPr>
            <a:r>
              <a:rPr lang="en-US" dirty="0"/>
              <a:t>Create git repository</a:t>
            </a:r>
          </a:p>
          <a:p>
            <a:pPr marL="342900" indent="-342900" algn="l">
              <a:buFont typeface="Arial" panose="020B0604020202020204" pitchFamily="34" charset="0"/>
              <a:buChar char="•"/>
            </a:pPr>
            <a:r>
              <a:rPr lang="en-US" dirty="0"/>
              <a:t>Create and commit some changes</a:t>
            </a:r>
          </a:p>
          <a:p>
            <a:pPr marL="342900" indent="-342900" algn="l">
              <a:buFont typeface="Arial" panose="020B0604020202020204" pitchFamily="34" charset="0"/>
              <a:buChar char="•"/>
            </a:pPr>
            <a:r>
              <a:rPr lang="en-US" dirty="0"/>
              <a:t>Check status</a:t>
            </a:r>
            <a:endParaRPr lang="he-IL" dirty="0"/>
          </a:p>
        </p:txBody>
      </p:sp>
      <p:sp>
        <p:nvSpPr>
          <p:cNvPr id="8" name="Footer Placeholder 7">
            <a:extLst>
              <a:ext uri="{FF2B5EF4-FFF2-40B4-BE49-F238E27FC236}">
                <a16:creationId xmlns:a16="http://schemas.microsoft.com/office/drawing/2014/main" id="{A1044D12-C198-4A4C-942F-0B169026E909}"/>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157B8022-199A-4987-97FE-102833B2E8E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70218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a:t>
            </a:r>
            <a:r>
              <a:rPr lang="en-US" dirty="0" err="1"/>
              <a:t>gitignore</a:t>
            </a:r>
            <a:endParaRPr lang="he-IL" dirty="0"/>
          </a:p>
        </p:txBody>
      </p:sp>
      <p:sp>
        <p:nvSpPr>
          <p:cNvPr id="6" name="Slide Number Placeholder 5">
            <a:extLst>
              <a:ext uri="{FF2B5EF4-FFF2-40B4-BE49-F238E27FC236}">
                <a16:creationId xmlns:a16="http://schemas.microsoft.com/office/drawing/2014/main" id="{43AB6FE3-E1BD-4230-9830-5F9461E96EAD}"/>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Footer Placeholder 6">
            <a:extLst>
              <a:ext uri="{FF2B5EF4-FFF2-40B4-BE49-F238E27FC236}">
                <a16:creationId xmlns:a16="http://schemas.microsoft.com/office/drawing/2014/main" id="{AEFFBDB5-C0F8-4C92-9729-6D8FCE981916}"/>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58E3681A-960A-4AC1-A34B-502A3E624AC1}"/>
              </a:ext>
            </a:extLst>
          </p:cNvPr>
          <p:cNvSpPr txBox="1"/>
          <p:nvPr/>
        </p:nvSpPr>
        <p:spPr>
          <a:xfrm>
            <a:off x="1393371" y="1415143"/>
            <a:ext cx="9503227" cy="4893647"/>
          </a:xfrm>
          <a:prstGeom prst="rect">
            <a:avLst/>
          </a:prstGeom>
          <a:noFill/>
        </p:spPr>
        <p:txBody>
          <a:bodyPr wrap="square" rtlCol="1">
            <a:spAutoFit/>
          </a:bodyPr>
          <a:lstStyle/>
          <a:p>
            <a:r>
              <a:rPr lang="en-US" sz="2800" dirty="0"/>
              <a:t>Sometime the repository holds files that you don’t intend to have versions for:</a:t>
            </a:r>
          </a:p>
          <a:p>
            <a:pPr marL="285750" indent="-285750">
              <a:buFont typeface="Arial" panose="020B0604020202020204" pitchFamily="34" charset="0"/>
              <a:buChar char="•"/>
            </a:pPr>
            <a:r>
              <a:rPr lang="en-US" sz="2800" dirty="0"/>
              <a:t>Compile products (.class, .jar, .war)</a:t>
            </a:r>
          </a:p>
          <a:p>
            <a:pPr marL="285750" indent="-285750">
              <a:buFont typeface="Arial" panose="020B0604020202020204" pitchFamily="34" charset="0"/>
              <a:buChar char="•"/>
            </a:pPr>
            <a:r>
              <a:rPr lang="en-US" sz="2800" dirty="0"/>
              <a:t>IDE related folders\files (.idea, *.</a:t>
            </a:r>
            <a:r>
              <a:rPr lang="en-US" sz="2800" dirty="0" err="1"/>
              <a:t>iml</a:t>
            </a:r>
            <a:r>
              <a:rPr lang="en-US" sz="2800" dirty="0"/>
              <a:t>, *.</a:t>
            </a:r>
            <a:r>
              <a:rPr lang="en-US" sz="2800" dirty="0" err="1"/>
              <a:t>jpr</a:t>
            </a:r>
            <a:r>
              <a:rPr lang="en-US" sz="2800" dirty="0"/>
              <a:t>)</a:t>
            </a:r>
          </a:p>
          <a:p>
            <a:pPr marL="285750" indent="-285750">
              <a:buFont typeface="Arial" panose="020B0604020202020204" pitchFamily="34" charset="0"/>
              <a:buChar char="•"/>
            </a:pPr>
            <a:r>
              <a:rPr lang="en-US" sz="2800" dirty="0"/>
              <a:t>Various resources (properties, xml, </a:t>
            </a:r>
            <a:r>
              <a:rPr lang="en-US" sz="2800" dirty="0" err="1"/>
              <a:t>img</a:t>
            </a:r>
            <a:r>
              <a:rPr lang="en-US" sz="2800" dirty="0"/>
              <a:t> </a:t>
            </a:r>
            <a:r>
              <a:rPr lang="en-US" sz="2800" dirty="0" err="1"/>
              <a:t>etc</a:t>
            </a:r>
            <a:r>
              <a:rPr lang="en-US" sz="2800" dirty="0"/>
              <a:t>…)</a:t>
            </a:r>
          </a:p>
          <a:p>
            <a:pPr marL="285750" indent="-285750">
              <a:buFont typeface="Arial" panose="020B0604020202020204" pitchFamily="34" charset="0"/>
              <a:buChar char="•"/>
            </a:pPr>
            <a:endParaRPr lang="en-US" sz="2800" dirty="0"/>
          </a:p>
          <a:p>
            <a:pPr algn="ctr"/>
            <a:r>
              <a:rPr lang="en-US" sz="3200" dirty="0">
                <a:solidFill>
                  <a:srgbClr val="0000FF"/>
                </a:solidFill>
              </a:rPr>
              <a:t>.</a:t>
            </a:r>
            <a:r>
              <a:rPr lang="en-US" sz="3200" dirty="0" err="1">
                <a:solidFill>
                  <a:srgbClr val="0000FF"/>
                </a:solidFill>
              </a:rPr>
              <a:t>gitignore</a:t>
            </a:r>
            <a:r>
              <a:rPr lang="en-US" sz="3200" dirty="0">
                <a:solidFill>
                  <a:srgbClr val="0000FF"/>
                </a:solidFill>
              </a:rPr>
              <a:t> </a:t>
            </a:r>
            <a:r>
              <a:rPr lang="en-US" sz="3200" dirty="0"/>
              <a:t>– list of items that GIT should not manage</a:t>
            </a:r>
          </a:p>
          <a:p>
            <a:pPr algn="ctr"/>
            <a:endParaRPr lang="en-US" sz="2800" dirty="0"/>
          </a:p>
          <a:p>
            <a:pPr marL="457200" indent="-457200">
              <a:buFont typeface="Arial" panose="020B0604020202020204" pitchFamily="34" charset="0"/>
              <a:buChar char="•"/>
            </a:pPr>
            <a:r>
              <a:rPr lang="en-US" sz="2800" dirty="0"/>
              <a:t>Simple text file (‘.’ implies hidden file)</a:t>
            </a:r>
          </a:p>
          <a:p>
            <a:pPr marL="457200" indent="-457200">
              <a:buFont typeface="Arial" panose="020B0604020202020204" pitchFamily="34" charset="0"/>
              <a:buChar char="•"/>
            </a:pPr>
            <a:r>
              <a:rPr lang="en-US" sz="2800" dirty="0"/>
              <a:t>Pattern matching</a:t>
            </a:r>
          </a:p>
          <a:p>
            <a:pPr marL="457200" indent="-457200">
              <a:buFont typeface="Arial" panose="020B0604020202020204" pitchFamily="34" charset="0"/>
              <a:buChar char="•"/>
            </a:pPr>
            <a:r>
              <a:rPr lang="en-US" sz="2800" dirty="0"/>
              <a:t>.</a:t>
            </a:r>
            <a:r>
              <a:rPr lang="en-US" sz="2800" dirty="0" err="1"/>
              <a:t>gitignore</a:t>
            </a:r>
            <a:r>
              <a:rPr lang="en-US" sz="2800" dirty="0"/>
              <a:t> itself </a:t>
            </a:r>
            <a:r>
              <a:rPr lang="en-US" sz="2800" dirty="0">
                <a:solidFill>
                  <a:srgbClr val="FF0000"/>
                </a:solidFill>
              </a:rPr>
              <a:t>is</a:t>
            </a:r>
            <a:r>
              <a:rPr lang="en-US" sz="2800" dirty="0"/>
              <a:t> version controlled…</a:t>
            </a:r>
            <a:endParaRPr lang="he-IL" sz="2800" dirty="0"/>
          </a:p>
        </p:txBody>
      </p:sp>
    </p:spTree>
    <p:extLst>
      <p:ext uri="{BB962C8B-B14F-4D97-AF65-F5344CB8AC3E}">
        <p14:creationId xmlns:p14="http://schemas.microsoft.com/office/powerpoint/2010/main" val="187993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wipe(up)">
                                      <p:cBhvr>
                                        <p:cTn id="23" dur="1000"/>
                                        <p:tgtEl>
                                          <p:spTgt spid="4">
                                            <p:txEl>
                                              <p:pRg st="7" end="7"/>
                                            </p:txEl>
                                          </p:spTgt>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up)">
                                      <p:cBhvr>
                                        <p:cTn id="27" dur="1000"/>
                                        <p:tgtEl>
                                          <p:spTgt spid="4">
                                            <p:txEl>
                                              <p:pRg st="8" end="8"/>
                                            </p:txEl>
                                          </p:spTgt>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wipe(up)">
                                      <p:cBhvr>
                                        <p:cTn id="31" dur="1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config</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397876" y="1274693"/>
            <a:ext cx="9984499" cy="4524315"/>
          </a:xfrm>
          <a:prstGeom prst="rect">
            <a:avLst/>
          </a:prstGeom>
          <a:noFill/>
        </p:spPr>
        <p:txBody>
          <a:bodyPr wrap="square" rtlCol="1">
            <a:spAutoFit/>
          </a:bodyPr>
          <a:lstStyle/>
          <a:p>
            <a:r>
              <a:rPr lang="en-US" sz="2400" dirty="0"/>
              <a:t>GIT has several config files from which various variables and behavior can be set</a:t>
            </a:r>
          </a:p>
          <a:p>
            <a:endParaRPr lang="en-US" sz="2400" dirty="0"/>
          </a:p>
          <a:p>
            <a:r>
              <a:rPr lang="en-US" sz="2400" dirty="0"/>
              <a:t>Most common and valuable properties are </a:t>
            </a:r>
            <a:r>
              <a:rPr lang="en-US" sz="2400" dirty="0">
                <a:solidFill>
                  <a:srgbClr val="7030A0"/>
                </a:solidFill>
              </a:rPr>
              <a:t>user.name </a:t>
            </a:r>
            <a:r>
              <a:rPr lang="en-US" sz="2400" dirty="0"/>
              <a:t>and </a:t>
            </a:r>
            <a:r>
              <a:rPr lang="en-US" sz="2400" dirty="0" err="1">
                <a:solidFill>
                  <a:srgbClr val="7030A0"/>
                </a:solidFill>
              </a:rPr>
              <a:t>user.email</a:t>
            </a:r>
            <a:r>
              <a:rPr lang="en-US" sz="2400" dirty="0">
                <a:solidFill>
                  <a:srgbClr val="7030A0"/>
                </a:solidFill>
              </a:rPr>
              <a:t> </a:t>
            </a:r>
            <a:r>
              <a:rPr lang="en-US" sz="2400" dirty="0"/>
              <a:t>– both of which are present in each commit you will make and serve as the author of the commit</a:t>
            </a:r>
          </a:p>
          <a:p>
            <a:endParaRPr lang="en-US" sz="2400" dirty="0"/>
          </a:p>
          <a:p>
            <a:r>
              <a:rPr lang="en-US" sz="2400" dirty="0"/>
              <a:t>Config files have several scopes:</a:t>
            </a:r>
          </a:p>
          <a:p>
            <a:pPr marL="457200" indent="-457200">
              <a:buFont typeface="Arial" panose="020B0604020202020204" pitchFamily="34" charset="0"/>
              <a:buChar char="•"/>
            </a:pPr>
            <a:r>
              <a:rPr lang="en-US" sz="2400" dirty="0"/>
              <a:t>Repository (.git/config)</a:t>
            </a:r>
          </a:p>
          <a:p>
            <a:pPr marL="457200" indent="-457200">
              <a:buFont typeface="Arial" panose="020B0604020202020204" pitchFamily="34" charset="0"/>
              <a:buChar char="•"/>
            </a:pPr>
            <a:r>
              <a:rPr lang="en-US" sz="2400" dirty="0"/>
              <a:t>User (/.</a:t>
            </a:r>
            <a:r>
              <a:rPr lang="en-US" sz="2400" dirty="0" err="1"/>
              <a:t>gitconfig</a:t>
            </a:r>
            <a:r>
              <a:rPr lang="en-US" sz="2400" dirty="0"/>
              <a:t>)</a:t>
            </a:r>
          </a:p>
          <a:p>
            <a:pPr marL="457200" indent="-457200">
              <a:buFont typeface="Arial" panose="020B0604020202020204" pitchFamily="34" charset="0"/>
              <a:buChar char="•"/>
            </a:pPr>
            <a:r>
              <a:rPr lang="en-US" sz="2400" dirty="0"/>
              <a:t>System (/</a:t>
            </a:r>
            <a:r>
              <a:rPr lang="en-US" sz="2400" dirty="0" err="1"/>
              <a:t>etc</a:t>
            </a:r>
            <a:r>
              <a:rPr lang="en-US" sz="2400" dirty="0"/>
              <a:t>/</a:t>
            </a:r>
            <a:r>
              <a:rPr lang="en-US" sz="2400" dirty="0" err="1"/>
              <a:t>gitconfig</a:t>
            </a:r>
            <a:r>
              <a:rPr lang="en-US" sz="2400" dirty="0"/>
              <a:t>)</a:t>
            </a:r>
          </a:p>
          <a:p>
            <a:endParaRPr lang="en-US" sz="2400" dirty="0"/>
          </a:p>
          <a:p>
            <a:r>
              <a:rPr lang="en-US" sz="2400" dirty="0"/>
              <a:t>Usually git config is done on user scope (--global)</a:t>
            </a:r>
          </a:p>
        </p:txBody>
      </p:sp>
      <p:sp>
        <p:nvSpPr>
          <p:cNvPr id="6" name="Slide Number Placeholder 5">
            <a:extLst>
              <a:ext uri="{FF2B5EF4-FFF2-40B4-BE49-F238E27FC236}">
                <a16:creationId xmlns:a16="http://schemas.microsoft.com/office/drawing/2014/main" id="{ED44568C-3FFD-439A-B1FA-78032F27A78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Footer Placeholder 6">
            <a:extLst>
              <a:ext uri="{FF2B5EF4-FFF2-40B4-BE49-F238E27FC236}">
                <a16:creationId xmlns:a16="http://schemas.microsoft.com/office/drawing/2014/main" id="{5C7F8251-097B-451C-B70D-E4AD2C4479B8}"/>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46046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config</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2" y="1274693"/>
            <a:ext cx="10020297" cy="3970318"/>
          </a:xfrm>
          <a:prstGeom prst="rect">
            <a:avLst/>
          </a:prstGeom>
          <a:noFill/>
        </p:spPr>
        <p:txBody>
          <a:bodyPr wrap="square" rtlCol="1">
            <a:spAutoFit/>
          </a:bodyPr>
          <a:lstStyle/>
          <a:p>
            <a:r>
              <a:rPr lang="en-US" sz="2800" dirty="0"/>
              <a:t>To set configuration properties:</a:t>
            </a:r>
          </a:p>
          <a:p>
            <a:r>
              <a:rPr lang="en-US" sz="2800" dirty="0"/>
              <a:t>		</a:t>
            </a:r>
            <a:r>
              <a:rPr lang="en-US" sz="2800" dirty="0">
                <a:solidFill>
                  <a:srgbClr val="0000FF"/>
                </a:solidFill>
              </a:rPr>
              <a:t>git config --global &lt;property name&gt; &lt;property value&gt;</a:t>
            </a:r>
          </a:p>
          <a:p>
            <a:r>
              <a:rPr lang="en-US" sz="2800" dirty="0">
                <a:solidFill>
                  <a:srgbClr val="0000FF"/>
                </a:solidFill>
              </a:rPr>
              <a:t>		</a:t>
            </a:r>
            <a:r>
              <a:rPr lang="en-US" sz="2800" dirty="0"/>
              <a:t>(e.g. </a:t>
            </a:r>
            <a:r>
              <a:rPr lang="en-US" sz="2800" dirty="0">
                <a:solidFill>
                  <a:srgbClr val="0000FF"/>
                </a:solidFill>
              </a:rPr>
              <a:t>git config --global user.name ‘Moishe </a:t>
            </a:r>
            <a:r>
              <a:rPr lang="en-US" sz="2800" dirty="0" err="1">
                <a:solidFill>
                  <a:srgbClr val="0000FF"/>
                </a:solidFill>
              </a:rPr>
              <a:t>Ufnik</a:t>
            </a:r>
            <a:r>
              <a:rPr lang="en-US" sz="2800" dirty="0">
                <a:solidFill>
                  <a:srgbClr val="0000FF"/>
                </a:solidFill>
              </a:rPr>
              <a:t>’</a:t>
            </a:r>
            <a:r>
              <a:rPr lang="en-US" sz="2800" dirty="0"/>
              <a:t>)</a:t>
            </a:r>
          </a:p>
          <a:p>
            <a:endParaRPr lang="en-US" sz="2800" dirty="0"/>
          </a:p>
          <a:p>
            <a:r>
              <a:rPr lang="en-US" sz="2800" dirty="0"/>
              <a:t>To edit all configuration files (in notepad or </a:t>
            </a:r>
            <a:r>
              <a:rPr lang="en-US" sz="2800" dirty="0" err="1"/>
              <a:t>a’like</a:t>
            </a:r>
            <a:r>
              <a:rPr lang="en-US" sz="2800" dirty="0"/>
              <a:t>):</a:t>
            </a:r>
          </a:p>
          <a:p>
            <a:r>
              <a:rPr lang="en-US" sz="2800" dirty="0"/>
              <a:t>		</a:t>
            </a:r>
            <a:r>
              <a:rPr lang="en-US" sz="2800" dirty="0">
                <a:solidFill>
                  <a:srgbClr val="0000FF"/>
                </a:solidFill>
              </a:rPr>
              <a:t>git config --global –edit</a:t>
            </a:r>
          </a:p>
          <a:p>
            <a:endParaRPr lang="en-US" sz="2800" dirty="0">
              <a:solidFill>
                <a:srgbClr val="0000FF"/>
              </a:solidFill>
            </a:endParaRPr>
          </a:p>
          <a:p>
            <a:r>
              <a:rPr lang="en-US" sz="2800" dirty="0"/>
              <a:t>Check this </a:t>
            </a:r>
            <a:r>
              <a:rPr lang="en-US" sz="2800" dirty="0">
                <a:hlinkClick r:id="rId3"/>
              </a:rPr>
              <a:t>link</a:t>
            </a:r>
            <a:r>
              <a:rPr lang="en-US" sz="2800" dirty="0"/>
              <a:t> for details regarding git configuration </a:t>
            </a:r>
            <a:r>
              <a:rPr lang="en-US" sz="2800" dirty="0" smtClean="0"/>
              <a:t>properties</a:t>
            </a:r>
          </a:p>
          <a:p>
            <a:r>
              <a:rPr lang="en-US" sz="2800" dirty="0" smtClean="0"/>
              <a:t>(and this </a:t>
            </a:r>
            <a:r>
              <a:rPr lang="en-US" sz="2800" dirty="0" smtClean="0">
                <a:hlinkClick r:id="rId4"/>
              </a:rPr>
              <a:t>link</a:t>
            </a:r>
            <a:r>
              <a:rPr lang="en-US" sz="2800" dirty="0" smtClean="0"/>
              <a:t> for far more detailed list of properties…)</a:t>
            </a:r>
            <a:endParaRPr lang="en-US" sz="2800" dirty="0"/>
          </a:p>
        </p:txBody>
      </p:sp>
      <p:sp>
        <p:nvSpPr>
          <p:cNvPr id="6" name="Slide Number Placeholder 5">
            <a:extLst>
              <a:ext uri="{FF2B5EF4-FFF2-40B4-BE49-F238E27FC236}">
                <a16:creationId xmlns:a16="http://schemas.microsoft.com/office/drawing/2014/main" id="{B02B8D53-15D1-4FAF-9DAF-A1AF888246E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Footer Placeholder 6">
            <a:extLst>
              <a:ext uri="{FF2B5EF4-FFF2-40B4-BE49-F238E27FC236}">
                <a16:creationId xmlns:a16="http://schemas.microsoft.com/office/drawing/2014/main" id="{965B2496-6459-4AC4-B943-9057D01A4C97}"/>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9326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7" y="1057274"/>
            <a:ext cx="8158688" cy="2238375"/>
          </a:xfrm>
        </p:spPr>
        <p:txBody>
          <a:bodyPr>
            <a:normAutofit/>
          </a:bodyPr>
          <a:lstStyle/>
          <a:p>
            <a:r>
              <a:rPr lang="en-US" sz="11500" dirty="0">
                <a:solidFill>
                  <a:srgbClr val="FD2DFF"/>
                </a:solidFill>
              </a:rPr>
              <a:t>Exercise</a:t>
            </a:r>
            <a:r>
              <a:rPr lang="en-US" dirty="0"/>
              <a:t/>
            </a:r>
            <a:br>
              <a:rPr lang="en-US" dirty="0"/>
            </a:br>
            <a:r>
              <a:rPr lang="en-US" sz="2400" dirty="0"/>
              <a:t>(20 minutes ; using </a:t>
            </a:r>
            <a:r>
              <a:rPr lang="en-US" sz="2400" dirty="0" err="1"/>
              <a:t>cmd</a:t>
            </a:r>
            <a:r>
              <a:rPr lang="en-US" sz="2400" dirty="0"/>
              <a:t>)</a:t>
            </a:r>
            <a:endParaRPr lang="he-IL" dirty="0"/>
          </a:p>
        </p:txBody>
      </p:sp>
      <p:sp>
        <p:nvSpPr>
          <p:cNvPr id="3" name="Text Placeholder 2"/>
          <p:cNvSpPr>
            <a:spLocks noGrp="1"/>
          </p:cNvSpPr>
          <p:nvPr>
            <p:ph type="body" idx="1"/>
          </p:nvPr>
        </p:nvSpPr>
        <p:spPr>
          <a:xfrm>
            <a:off x="2015067" y="3846050"/>
            <a:ext cx="5138208" cy="2059450"/>
          </a:xfrm>
        </p:spPr>
        <p:txBody>
          <a:bodyPr>
            <a:normAutofit/>
          </a:bodyPr>
          <a:lstStyle/>
          <a:p>
            <a:pPr marL="342900" indent="-342900" algn="l">
              <a:buFont typeface="Arial" panose="020B0604020202020204" pitchFamily="34" charset="0"/>
              <a:buChar char="•"/>
            </a:pPr>
            <a:r>
              <a:rPr lang="en-US" dirty="0"/>
              <a:t>Install git</a:t>
            </a:r>
          </a:p>
          <a:p>
            <a:pPr marL="342900" indent="-342900" algn="l">
              <a:buFont typeface="Arial" panose="020B0604020202020204" pitchFamily="34" charset="0"/>
              <a:buChar char="•"/>
            </a:pPr>
            <a:r>
              <a:rPr lang="en-US" dirty="0"/>
              <a:t>Configure git global parameters</a:t>
            </a:r>
          </a:p>
          <a:p>
            <a:pPr marL="342900" indent="-342900" algn="l">
              <a:buFont typeface="Arial" panose="020B0604020202020204" pitchFamily="34" charset="0"/>
              <a:buChar char="•"/>
            </a:pPr>
            <a:r>
              <a:rPr lang="en-US" dirty="0"/>
              <a:t>Initiate new repository</a:t>
            </a:r>
          </a:p>
          <a:p>
            <a:pPr marL="342900" indent="-342900" algn="l">
              <a:buFont typeface="Arial" panose="020B0604020202020204" pitchFamily="34" charset="0"/>
              <a:buChar char="•"/>
            </a:pPr>
            <a:r>
              <a:rPr lang="en-US" dirty="0"/>
              <a:t>Create several commits</a:t>
            </a:r>
            <a:endParaRPr lang="he-IL" dirty="0"/>
          </a:p>
        </p:txBody>
      </p:sp>
      <p:sp>
        <p:nvSpPr>
          <p:cNvPr id="8" name="Footer Placeholder 7">
            <a:extLst>
              <a:ext uri="{FF2B5EF4-FFF2-40B4-BE49-F238E27FC236}">
                <a16:creationId xmlns:a16="http://schemas.microsoft.com/office/drawing/2014/main" id="{07F6D8CE-AF4F-4E95-978B-3A6BC6D66021}"/>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326DC3FF-1F5D-49C1-914E-B09F72DE659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898191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working areas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390261" y="1274693"/>
            <a:ext cx="9925438" cy="523220"/>
          </a:xfrm>
          <a:prstGeom prst="rect">
            <a:avLst/>
          </a:prstGeom>
          <a:noFill/>
        </p:spPr>
        <p:txBody>
          <a:bodyPr wrap="square" rtlCol="1">
            <a:spAutoFit/>
          </a:bodyPr>
          <a:lstStyle/>
          <a:p>
            <a:r>
              <a:rPr lang="en-US" sz="2800" dirty="0"/>
              <a:t>GIT has 3 working areas, separated both conceptually and physically</a:t>
            </a:r>
          </a:p>
        </p:txBody>
      </p:sp>
      <p:cxnSp>
        <p:nvCxnSpPr>
          <p:cNvPr id="4" name="Straight Connector 3">
            <a:extLst>
              <a:ext uri="{FF2B5EF4-FFF2-40B4-BE49-F238E27FC236}">
                <a16:creationId xmlns:a16="http://schemas.microsoft.com/office/drawing/2014/main" id="{4B101BB9-9288-4A55-9ECE-6D7FFCE4FEBF}"/>
              </a:ext>
            </a:extLst>
          </p:cNvPr>
          <p:cNvCxnSpPr/>
          <p:nvPr/>
        </p:nvCxnSpPr>
        <p:spPr>
          <a:xfrm>
            <a:off x="7375748" y="2494518"/>
            <a:ext cx="0" cy="3339893"/>
          </a:xfrm>
          <a:prstGeom prst="line">
            <a:avLst/>
          </a:prstGeom>
          <a:noFill/>
          <a:ln w="38100" cap="flat" cmpd="sng" algn="ctr">
            <a:solidFill>
              <a:sysClr val="windowText" lastClr="000000"/>
            </a:solidFill>
            <a:prstDash val="solid"/>
          </a:ln>
          <a:effectLst/>
        </p:spPr>
      </p:cxnSp>
      <p:cxnSp>
        <p:nvCxnSpPr>
          <p:cNvPr id="5" name="Straight Connector 4">
            <a:extLst>
              <a:ext uri="{FF2B5EF4-FFF2-40B4-BE49-F238E27FC236}">
                <a16:creationId xmlns:a16="http://schemas.microsoft.com/office/drawing/2014/main" id="{65891A2F-3420-4DB0-9652-A01DD74B2A0C}"/>
              </a:ext>
            </a:extLst>
          </p:cNvPr>
          <p:cNvCxnSpPr/>
          <p:nvPr/>
        </p:nvCxnSpPr>
        <p:spPr>
          <a:xfrm>
            <a:off x="4567436" y="2494518"/>
            <a:ext cx="0" cy="3240360"/>
          </a:xfrm>
          <a:prstGeom prst="line">
            <a:avLst/>
          </a:prstGeom>
          <a:noFill/>
          <a:ln w="38100" cap="flat" cmpd="sng" algn="ctr">
            <a:solidFill>
              <a:sysClr val="windowText" lastClr="000000"/>
            </a:solidFill>
            <a:prstDash val="solid"/>
          </a:ln>
          <a:effectLst/>
        </p:spPr>
      </p:cxnSp>
      <p:sp>
        <p:nvSpPr>
          <p:cNvPr id="6" name="Rectangle 5">
            <a:extLst>
              <a:ext uri="{FF2B5EF4-FFF2-40B4-BE49-F238E27FC236}">
                <a16:creationId xmlns:a16="http://schemas.microsoft.com/office/drawing/2014/main" id="{F3E9D5C7-27CC-4DB8-934E-FB6F0D2708CE}"/>
              </a:ext>
            </a:extLst>
          </p:cNvPr>
          <p:cNvSpPr/>
          <p:nvPr/>
        </p:nvSpPr>
        <p:spPr>
          <a:xfrm>
            <a:off x="2299184" y="2134478"/>
            <a:ext cx="1872208" cy="50405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Working Copy</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libri"/>
              </a:rPr>
              <a:t>(WC)</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DB693A4F-EC4E-427A-9956-337A0EF97042}"/>
              </a:ext>
            </a:extLst>
          </p:cNvPr>
          <p:cNvSpPr/>
          <p:nvPr/>
        </p:nvSpPr>
        <p:spPr>
          <a:xfrm>
            <a:off x="4963480" y="2134478"/>
            <a:ext cx="1872208" cy="50405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Staging area (index)</a:t>
            </a:r>
          </a:p>
        </p:txBody>
      </p:sp>
      <p:sp>
        <p:nvSpPr>
          <p:cNvPr id="8" name="Rectangle 7">
            <a:extLst>
              <a:ext uri="{FF2B5EF4-FFF2-40B4-BE49-F238E27FC236}">
                <a16:creationId xmlns:a16="http://schemas.microsoft.com/office/drawing/2014/main" id="{60665267-9FC3-4AD8-93DD-B2382B3CD229}"/>
              </a:ext>
            </a:extLst>
          </p:cNvPr>
          <p:cNvSpPr/>
          <p:nvPr/>
        </p:nvSpPr>
        <p:spPr>
          <a:xfrm>
            <a:off x="7699784" y="2134478"/>
            <a:ext cx="1872208" cy="50405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Repository (commits)</a:t>
            </a:r>
          </a:p>
        </p:txBody>
      </p:sp>
      <p:sp>
        <p:nvSpPr>
          <p:cNvPr id="9" name="Curved Up Arrow 6">
            <a:extLst>
              <a:ext uri="{FF2B5EF4-FFF2-40B4-BE49-F238E27FC236}">
                <a16:creationId xmlns:a16="http://schemas.microsoft.com/office/drawing/2014/main" id="{0E7F6FEC-B5F6-462C-A0FE-9D5D14F935AF}"/>
              </a:ext>
            </a:extLst>
          </p:cNvPr>
          <p:cNvSpPr/>
          <p:nvPr/>
        </p:nvSpPr>
        <p:spPr>
          <a:xfrm>
            <a:off x="3595328" y="2710542"/>
            <a:ext cx="2088232" cy="828588"/>
          </a:xfrm>
          <a:prstGeom prst="curved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0" name="Curved Up Arrow 7">
            <a:extLst>
              <a:ext uri="{FF2B5EF4-FFF2-40B4-BE49-F238E27FC236}">
                <a16:creationId xmlns:a16="http://schemas.microsoft.com/office/drawing/2014/main" id="{16ECDE9C-FD0F-454B-A9D0-0ABC42374A19}"/>
              </a:ext>
            </a:extLst>
          </p:cNvPr>
          <p:cNvSpPr/>
          <p:nvPr/>
        </p:nvSpPr>
        <p:spPr>
          <a:xfrm>
            <a:off x="6331632" y="2710542"/>
            <a:ext cx="2088232" cy="792088"/>
          </a:xfrm>
          <a:prstGeom prst="curvedUp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5DB3BE05-4780-467F-9CF3-D3764760C306}"/>
              </a:ext>
            </a:extLst>
          </p:cNvPr>
          <p:cNvSpPr/>
          <p:nvPr/>
        </p:nvSpPr>
        <p:spPr>
          <a:xfrm>
            <a:off x="4279404" y="2926566"/>
            <a:ext cx="576064" cy="3600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Add</a:t>
            </a:r>
          </a:p>
        </p:txBody>
      </p:sp>
      <p:sp>
        <p:nvSpPr>
          <p:cNvPr id="12" name="Rectangle 11">
            <a:extLst>
              <a:ext uri="{FF2B5EF4-FFF2-40B4-BE49-F238E27FC236}">
                <a16:creationId xmlns:a16="http://schemas.microsoft.com/office/drawing/2014/main" id="{C685BB2F-1E37-4555-BEE7-70756D2DEE1A}"/>
              </a:ext>
            </a:extLst>
          </p:cNvPr>
          <p:cNvSpPr/>
          <p:nvPr/>
        </p:nvSpPr>
        <p:spPr>
          <a:xfrm>
            <a:off x="6835689" y="2890066"/>
            <a:ext cx="964468" cy="36004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Commit</a:t>
            </a:r>
          </a:p>
        </p:txBody>
      </p:sp>
      <p:sp>
        <p:nvSpPr>
          <p:cNvPr id="13" name="Right Bracket 12">
            <a:extLst>
              <a:ext uri="{FF2B5EF4-FFF2-40B4-BE49-F238E27FC236}">
                <a16:creationId xmlns:a16="http://schemas.microsoft.com/office/drawing/2014/main" id="{A93079E0-934F-42CB-853E-2FB56D1F2E19}"/>
              </a:ext>
            </a:extLst>
          </p:cNvPr>
          <p:cNvSpPr/>
          <p:nvPr/>
        </p:nvSpPr>
        <p:spPr>
          <a:xfrm rot="5400000">
            <a:off x="7105718" y="1468404"/>
            <a:ext cx="360040" cy="4860540"/>
          </a:xfrm>
          <a:prstGeom prst="rightBracket">
            <a:avLst/>
          </a:prstGeom>
          <a:no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E53572D2-DCCF-4B83-9C09-68C69A51A4D1}"/>
              </a:ext>
            </a:extLst>
          </p:cNvPr>
          <p:cNvSpPr/>
          <p:nvPr/>
        </p:nvSpPr>
        <p:spPr>
          <a:xfrm>
            <a:off x="5733747" y="3619121"/>
            <a:ext cx="3168352" cy="360040"/>
          </a:xfrm>
          <a:prstGeom prst="rect">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Managed within the repository</a:t>
            </a:r>
          </a:p>
        </p:txBody>
      </p:sp>
      <p:sp>
        <p:nvSpPr>
          <p:cNvPr id="15" name="Right Bracket 14">
            <a:extLst>
              <a:ext uri="{FF2B5EF4-FFF2-40B4-BE49-F238E27FC236}">
                <a16:creationId xmlns:a16="http://schemas.microsoft.com/office/drawing/2014/main" id="{0986E950-3BB2-44F8-8FF4-21C2464C9E92}"/>
              </a:ext>
            </a:extLst>
          </p:cNvPr>
          <p:cNvSpPr/>
          <p:nvPr/>
        </p:nvSpPr>
        <p:spPr>
          <a:xfrm rot="5400000">
            <a:off x="3028265" y="2827555"/>
            <a:ext cx="360040" cy="2142238"/>
          </a:xfrm>
          <a:prstGeom prst="rightBracket">
            <a:avLst/>
          </a:prstGeom>
          <a:noFill/>
          <a:ln w="254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BC6AA3AA-1EAB-4D8E-B51E-42CDF1DE54EB}"/>
              </a:ext>
            </a:extLst>
          </p:cNvPr>
          <p:cNvSpPr/>
          <p:nvPr/>
        </p:nvSpPr>
        <p:spPr>
          <a:xfrm>
            <a:off x="2227176" y="3639018"/>
            <a:ext cx="1944216" cy="360040"/>
          </a:xfrm>
          <a:prstGeom prst="rect">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File system</a:t>
            </a:r>
          </a:p>
        </p:txBody>
      </p:sp>
      <p:sp>
        <p:nvSpPr>
          <p:cNvPr id="17" name="TextBox 16">
            <a:extLst>
              <a:ext uri="{FF2B5EF4-FFF2-40B4-BE49-F238E27FC236}">
                <a16:creationId xmlns:a16="http://schemas.microsoft.com/office/drawing/2014/main" id="{79F75A63-8C5B-41E8-A89D-730A2C2C8E9E}"/>
              </a:ext>
            </a:extLst>
          </p:cNvPr>
          <p:cNvSpPr txBox="1"/>
          <p:nvPr/>
        </p:nvSpPr>
        <p:spPr>
          <a:xfrm>
            <a:off x="2137166" y="4366726"/>
            <a:ext cx="1962218" cy="923330"/>
          </a:xfrm>
          <a:prstGeom prst="rect">
            <a:avLst/>
          </a:prstGeom>
          <a:noFill/>
        </p:spPr>
        <p:txBody>
          <a:bodyPr wrap="square" rtlCol="0">
            <a:spAutoFit/>
          </a:bodyPr>
          <a:lstStyle/>
          <a:p>
            <a:pPr defTabSz="914400"/>
            <a:r>
              <a:rPr lang="en-US" dirty="0">
                <a:solidFill>
                  <a:srgbClr val="0070C0"/>
                </a:solidFill>
                <a:latin typeface="Calibri"/>
              </a:rPr>
              <a:t>Write code</a:t>
            </a:r>
          </a:p>
          <a:p>
            <a:pPr defTabSz="914400"/>
            <a:r>
              <a:rPr lang="en-US" dirty="0">
                <a:solidFill>
                  <a:srgbClr val="0070C0"/>
                </a:solidFill>
                <a:latin typeface="Calibri"/>
              </a:rPr>
              <a:t>Change content (C</a:t>
            </a:r>
            <a:r>
              <a:rPr lang="en-US" strike="sngStrike" dirty="0">
                <a:solidFill>
                  <a:srgbClr val="0070C0"/>
                </a:solidFill>
                <a:latin typeface="Calibri"/>
              </a:rPr>
              <a:t>R</a:t>
            </a:r>
            <a:r>
              <a:rPr lang="en-US" dirty="0">
                <a:solidFill>
                  <a:srgbClr val="0070C0"/>
                </a:solidFill>
                <a:latin typeface="Calibri"/>
              </a:rPr>
              <a:t>UD)</a:t>
            </a:r>
          </a:p>
        </p:txBody>
      </p:sp>
      <p:sp>
        <p:nvSpPr>
          <p:cNvPr id="18" name="TextBox 17">
            <a:extLst>
              <a:ext uri="{FF2B5EF4-FFF2-40B4-BE49-F238E27FC236}">
                <a16:creationId xmlns:a16="http://schemas.microsoft.com/office/drawing/2014/main" id="{2EC5300A-5460-4A2B-82E8-E89004EED03D}"/>
              </a:ext>
            </a:extLst>
          </p:cNvPr>
          <p:cNvSpPr txBox="1"/>
          <p:nvPr/>
        </p:nvSpPr>
        <p:spPr>
          <a:xfrm>
            <a:off x="4918475" y="4438734"/>
            <a:ext cx="1962218" cy="646331"/>
          </a:xfrm>
          <a:prstGeom prst="rect">
            <a:avLst/>
          </a:prstGeom>
          <a:noFill/>
        </p:spPr>
        <p:txBody>
          <a:bodyPr wrap="square" rtlCol="0">
            <a:spAutoFit/>
          </a:bodyPr>
          <a:lstStyle/>
          <a:p>
            <a:pPr defTabSz="914400"/>
            <a:r>
              <a:rPr lang="en-US" dirty="0">
                <a:solidFill>
                  <a:srgbClr val="0070C0"/>
                </a:solidFill>
                <a:latin typeface="Calibri"/>
              </a:rPr>
              <a:t>Prepare items to be committed</a:t>
            </a:r>
          </a:p>
        </p:txBody>
      </p:sp>
      <p:sp>
        <p:nvSpPr>
          <p:cNvPr id="19" name="TextBox 18">
            <a:extLst>
              <a:ext uri="{FF2B5EF4-FFF2-40B4-BE49-F238E27FC236}">
                <a16:creationId xmlns:a16="http://schemas.microsoft.com/office/drawing/2014/main" id="{28FF6704-6604-4B41-9F1B-EE4D06A31840}"/>
              </a:ext>
            </a:extLst>
          </p:cNvPr>
          <p:cNvSpPr txBox="1"/>
          <p:nvPr/>
        </p:nvSpPr>
        <p:spPr>
          <a:xfrm>
            <a:off x="7609774" y="4476184"/>
            <a:ext cx="1962218" cy="1200329"/>
          </a:xfrm>
          <a:prstGeom prst="rect">
            <a:avLst/>
          </a:prstGeom>
          <a:noFill/>
        </p:spPr>
        <p:txBody>
          <a:bodyPr wrap="square" rtlCol="0">
            <a:spAutoFit/>
          </a:bodyPr>
          <a:lstStyle/>
          <a:p>
            <a:pPr defTabSz="914400"/>
            <a:r>
              <a:rPr lang="en-US" dirty="0">
                <a:solidFill>
                  <a:srgbClr val="0070C0"/>
                </a:solidFill>
                <a:latin typeface="Calibri"/>
              </a:rPr>
              <a:t>Items are actually inserted to the repository and are managed</a:t>
            </a:r>
          </a:p>
        </p:txBody>
      </p:sp>
      <p:sp>
        <p:nvSpPr>
          <p:cNvPr id="22" name="Slide Number Placeholder 21">
            <a:extLst>
              <a:ext uri="{FF2B5EF4-FFF2-40B4-BE49-F238E27FC236}">
                <a16:creationId xmlns:a16="http://schemas.microsoft.com/office/drawing/2014/main" id="{FAAAC69C-EC66-423D-98D3-815F9E67FA9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3" name="Footer Placeholder 22">
            <a:extLst>
              <a:ext uri="{FF2B5EF4-FFF2-40B4-BE49-F238E27FC236}">
                <a16:creationId xmlns:a16="http://schemas.microsoft.com/office/drawing/2014/main" id="{827BC139-8658-436E-BE7D-EC6A0F8C6463}"/>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86243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solidFill>
                  <a:srgbClr val="0070C0"/>
                </a:solidFill>
              </a:rPr>
              <a:t>GIT</a:t>
            </a:r>
          </a:p>
        </p:txBody>
      </p:sp>
      <p:sp>
        <p:nvSpPr>
          <p:cNvPr id="3" name="כותרת משנה 2"/>
          <p:cNvSpPr>
            <a:spLocks noGrp="1"/>
          </p:cNvSpPr>
          <p:nvPr>
            <p:ph type="subTitle" idx="1"/>
          </p:nvPr>
        </p:nvSpPr>
        <p:spPr/>
        <p:txBody>
          <a:bodyPr>
            <a:normAutofit fontScale="92500" lnSpcReduction="10000"/>
          </a:bodyPr>
          <a:lstStyle/>
          <a:p>
            <a:r>
              <a:rPr lang="en-US" sz="5800" b="1" dirty="0" err="1">
                <a:solidFill>
                  <a:srgbClr val="0070C0"/>
                </a:solidFill>
              </a:rPr>
              <a:t>G</a:t>
            </a:r>
            <a:r>
              <a:rPr lang="en-US" sz="5800" b="1" dirty="0" err="1"/>
              <a:t>ourges</a:t>
            </a:r>
            <a:r>
              <a:rPr lang="en-US" sz="5800" b="1" dirty="0"/>
              <a:t>, </a:t>
            </a:r>
            <a:r>
              <a:rPr lang="en-US" sz="5800" b="1" dirty="0">
                <a:solidFill>
                  <a:srgbClr val="0070C0"/>
                </a:solidFill>
              </a:rPr>
              <a:t>I</a:t>
            </a:r>
            <a:r>
              <a:rPr lang="en-US" sz="5800" b="1" dirty="0"/>
              <a:t>sn’t  </a:t>
            </a:r>
            <a:r>
              <a:rPr lang="en-US" sz="5800" b="1" dirty="0" err="1"/>
              <a:t>i</a:t>
            </a:r>
            <a:r>
              <a:rPr lang="en-US" sz="5800" b="1" dirty="0" err="1">
                <a:solidFill>
                  <a:srgbClr val="0070C0"/>
                </a:solidFill>
              </a:rPr>
              <a:t>T</a:t>
            </a:r>
            <a:r>
              <a:rPr lang="en-US" sz="5800" b="1" dirty="0"/>
              <a:t> ?</a:t>
            </a:r>
          </a:p>
          <a:p>
            <a:r>
              <a:rPr lang="en-US" dirty="0"/>
              <a:t>Aviad Cohen</a:t>
            </a:r>
          </a:p>
        </p:txBody>
      </p:sp>
      <p:sp>
        <p:nvSpPr>
          <p:cNvPr id="10" name="Footer Placeholder 9">
            <a:extLst>
              <a:ext uri="{FF2B5EF4-FFF2-40B4-BE49-F238E27FC236}">
                <a16:creationId xmlns:a16="http://schemas.microsoft.com/office/drawing/2014/main" id="{0CAF4B5A-E1D7-4B3F-BCE2-F681703BE6DE}"/>
              </a:ext>
            </a:extLst>
          </p:cNvPr>
          <p:cNvSpPr>
            <a:spLocks noGrp="1"/>
          </p:cNvSpPr>
          <p:nvPr>
            <p:ph type="ftr" sz="quarter" idx="11"/>
          </p:nvPr>
        </p:nvSpPr>
        <p:spPr/>
        <p:txBody>
          <a:bodyPr/>
          <a:lstStyle/>
          <a:p>
            <a:r>
              <a:rPr lang="en-US"/>
              <a:t>Copyrights © Aviad Cohen ; 23.2.2018</a:t>
            </a:r>
            <a:endParaRPr lang="en-US" dirty="0"/>
          </a:p>
        </p:txBody>
      </p:sp>
      <p:sp>
        <p:nvSpPr>
          <p:cNvPr id="11" name="Slide Number Placeholder 10">
            <a:extLst>
              <a:ext uri="{FF2B5EF4-FFF2-40B4-BE49-F238E27FC236}">
                <a16:creationId xmlns:a16="http://schemas.microsoft.com/office/drawing/2014/main" id="{3B88D03B-4686-4AF7-9BCD-2EEFBB09146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9500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working areas commands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3" y="1264183"/>
            <a:ext cx="9793012" cy="4832092"/>
          </a:xfrm>
          <a:prstGeom prst="rect">
            <a:avLst/>
          </a:prstGeom>
          <a:noFill/>
        </p:spPr>
        <p:txBody>
          <a:bodyPr wrap="square" rtlCol="1">
            <a:spAutoFit/>
          </a:bodyPr>
          <a:lstStyle/>
          <a:p>
            <a:r>
              <a:rPr lang="en-US" sz="2800" dirty="0"/>
              <a:t>To add changes from WC to staging:</a:t>
            </a:r>
          </a:p>
          <a:p>
            <a:r>
              <a:rPr lang="en-US" sz="2800" dirty="0"/>
              <a:t>		</a:t>
            </a:r>
            <a:r>
              <a:rPr lang="en-US" sz="2800" dirty="0">
                <a:solidFill>
                  <a:srgbClr val="0000FF"/>
                </a:solidFill>
              </a:rPr>
              <a:t>git add &lt;file&gt;</a:t>
            </a:r>
          </a:p>
          <a:p>
            <a:r>
              <a:rPr lang="en-US" sz="2800" dirty="0"/>
              <a:t>		</a:t>
            </a:r>
            <a:r>
              <a:rPr lang="en-US" sz="2800" dirty="0">
                <a:solidFill>
                  <a:srgbClr val="0000FF"/>
                </a:solidFill>
              </a:rPr>
              <a:t>git add --all </a:t>
            </a:r>
            <a:r>
              <a:rPr lang="en-US" sz="2800" dirty="0"/>
              <a:t>(adds all changes in working copy to staging)</a:t>
            </a:r>
          </a:p>
          <a:p>
            <a:endParaRPr lang="en-US" sz="2800" dirty="0"/>
          </a:p>
          <a:p>
            <a:r>
              <a:rPr lang="en-US" sz="2800" dirty="0"/>
              <a:t>To commit changes from staging area to the repository</a:t>
            </a:r>
          </a:p>
          <a:p>
            <a:r>
              <a:rPr lang="en-US" sz="2800" dirty="0"/>
              <a:t>		</a:t>
            </a:r>
            <a:r>
              <a:rPr lang="en-US" sz="2800" dirty="0">
                <a:solidFill>
                  <a:srgbClr val="0000FF"/>
                </a:solidFill>
              </a:rPr>
              <a:t>git commit -m &lt;message&gt;</a:t>
            </a:r>
          </a:p>
          <a:p>
            <a:endParaRPr lang="en-US" sz="2800" dirty="0"/>
          </a:p>
          <a:p>
            <a:r>
              <a:rPr lang="en-US" sz="2800" dirty="0"/>
              <a:t>Sometimes* you can use a shortcut to directly move changes from WC -&gt; repository:</a:t>
            </a:r>
          </a:p>
          <a:p>
            <a:r>
              <a:rPr lang="en-US" sz="2800" dirty="0"/>
              <a:t>		</a:t>
            </a:r>
            <a:r>
              <a:rPr lang="en-US" sz="2800" dirty="0">
                <a:solidFill>
                  <a:srgbClr val="0000FF"/>
                </a:solidFill>
              </a:rPr>
              <a:t>git commit -a -m &lt;message&gt;</a:t>
            </a:r>
          </a:p>
          <a:p>
            <a:r>
              <a:rPr lang="en-US" sz="2800" dirty="0"/>
              <a:t>* This shortcut does not apply to </a:t>
            </a:r>
            <a:r>
              <a:rPr lang="en-US" sz="2800" b="1" u="sng" dirty="0"/>
              <a:t>new</a:t>
            </a:r>
            <a:r>
              <a:rPr lang="en-US" sz="2800" dirty="0"/>
              <a:t> files added to working copy</a:t>
            </a:r>
          </a:p>
        </p:txBody>
      </p:sp>
      <p:sp>
        <p:nvSpPr>
          <p:cNvPr id="6" name="Slide Number Placeholder 5">
            <a:extLst>
              <a:ext uri="{FF2B5EF4-FFF2-40B4-BE49-F238E27FC236}">
                <a16:creationId xmlns:a16="http://schemas.microsoft.com/office/drawing/2014/main" id="{43AB6FE3-E1BD-4230-9830-5F9461E96EA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Footer Placeholder 6">
            <a:extLst>
              <a:ext uri="{FF2B5EF4-FFF2-40B4-BE49-F238E27FC236}">
                <a16:creationId xmlns:a16="http://schemas.microsoft.com/office/drawing/2014/main" id="{AEFFBDB5-C0F8-4C92-9729-6D8FCE981916}"/>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6855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384863" y="1403009"/>
            <a:ext cx="9864295" cy="4770537"/>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marL="342900" indent="-342900">
              <a:buAutoNum type="arabicPeriod"/>
            </a:pPr>
            <a:r>
              <a:rPr lang="en-US" sz="2000" dirty="0"/>
              <a:t>Internals and basic functionality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3200" b="1" dirty="0">
                <a:solidFill>
                  <a:srgbClr val="0000FF"/>
                </a:solidFill>
              </a:rPr>
              <a:t>Branches (</a:t>
            </a:r>
            <a:r>
              <a:rPr lang="en-US" sz="3200" b="1" dirty="0">
                <a:solidFill>
                  <a:srgbClr val="00B050"/>
                </a:solidFill>
              </a:rPr>
              <a:t>demo: 2</a:t>
            </a:r>
            <a:r>
              <a:rPr lang="en-US" sz="3200" b="1" dirty="0">
                <a:solidFill>
                  <a:srgbClr val="0000FF"/>
                </a:solidFill>
              </a:rPr>
              <a:t>,</a:t>
            </a:r>
            <a:r>
              <a:rPr lang="en-US" sz="3200" b="1" dirty="0">
                <a:solidFill>
                  <a:srgbClr val="00B050"/>
                </a:solidFill>
              </a:rPr>
              <a:t> </a:t>
            </a:r>
            <a:r>
              <a:rPr lang="en-US" sz="3200" b="1" dirty="0">
                <a:solidFill>
                  <a:srgbClr val="FD2DFF"/>
                </a:solidFill>
              </a:rPr>
              <a:t>exercise: 1</a:t>
            </a:r>
            <a:r>
              <a:rPr lang="en-US" sz="3200" b="1" dirty="0">
                <a:solidFill>
                  <a:srgbClr val="0000FF"/>
                </a:solidFill>
              </a:rPr>
              <a:t>)</a:t>
            </a:r>
          </a:p>
          <a:p>
            <a:pPr marL="800100" lvl="1" indent="-342900">
              <a:buAutoNum type="arabicPeriod"/>
            </a:pPr>
            <a:r>
              <a:rPr lang="en-US" sz="3200" dirty="0">
                <a:solidFill>
                  <a:srgbClr val="0070C0"/>
                </a:solidFill>
              </a:rPr>
              <a:t>Concept</a:t>
            </a:r>
          </a:p>
          <a:p>
            <a:pPr marL="800100" lvl="1" indent="-342900">
              <a:buAutoNum type="arabicPeriod"/>
            </a:pPr>
            <a:r>
              <a:rPr lang="en-US" sz="3200" dirty="0">
                <a:solidFill>
                  <a:srgbClr val="0070C0"/>
                </a:solidFill>
              </a:rPr>
              <a:t>Characteristics and behavior</a:t>
            </a:r>
          </a:p>
          <a:p>
            <a:pPr marL="800100" lvl="1" indent="-342900">
              <a:buAutoNum type="arabicPeriod"/>
            </a:pPr>
            <a:r>
              <a:rPr lang="en-US" sz="3200" dirty="0">
                <a:solidFill>
                  <a:srgbClr val="0070C0"/>
                </a:solidFill>
              </a:rPr>
              <a:t>Commands</a:t>
            </a:r>
          </a:p>
          <a:p>
            <a:pPr marL="800100" lvl="1" indent="-342900">
              <a:buAutoNum type="arabicPeriod"/>
            </a:pPr>
            <a:r>
              <a:rPr lang="en-US" sz="3200" dirty="0">
                <a:solidFill>
                  <a:srgbClr val="0070C0"/>
                </a:solidFill>
              </a:rPr>
              <a:t>Merge</a:t>
            </a:r>
          </a:p>
          <a:p>
            <a:pPr marL="800100" lvl="1" indent="-342900">
              <a:buFontTx/>
              <a:buAutoNum type="arabicPeriod"/>
            </a:pPr>
            <a:r>
              <a:rPr lang="en-US" sz="3200" dirty="0">
                <a:solidFill>
                  <a:srgbClr val="0070C0"/>
                </a:solidFill>
              </a:rPr>
              <a:t>Tag</a:t>
            </a:r>
          </a:p>
          <a:p>
            <a:pPr marL="800100" lvl="1" indent="-342900">
              <a:buAutoNum type="arabicPeriod"/>
            </a:pPr>
            <a:r>
              <a:rPr lang="en-US" sz="3200" dirty="0">
                <a:solidFill>
                  <a:srgbClr val="0070C0"/>
                </a:solidFill>
              </a:rPr>
              <a:t>GIT clients</a:t>
            </a:r>
          </a:p>
          <a:p>
            <a:pPr marL="342900" indent="-342900">
              <a:buAutoNum type="arabicPeriod"/>
            </a:pPr>
            <a:r>
              <a:rPr lang="en-US" sz="2000" dirty="0"/>
              <a:t>Collaboration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Additional commands (</a:t>
            </a:r>
            <a:r>
              <a:rPr lang="en-US" sz="2000" dirty="0">
                <a:solidFill>
                  <a:srgbClr val="00B050"/>
                </a:solidFill>
              </a:rPr>
              <a:t>demo: </a:t>
            </a:r>
            <a:r>
              <a:rPr lang="en-US" sz="2000" dirty="0" smtClean="0">
                <a:solidFill>
                  <a:srgbClr val="00B050"/>
                </a:solidFill>
              </a:rPr>
              <a:t>1</a:t>
            </a:r>
            <a:r>
              <a:rPr lang="en-US" sz="2000" dirty="0"/>
              <a:t> , </a:t>
            </a:r>
            <a:r>
              <a:rPr lang="en-US" sz="2000" dirty="0">
                <a:solidFill>
                  <a:srgbClr val="FD2DFF"/>
                </a:solidFill>
              </a:rPr>
              <a:t>exercise: 1</a:t>
            </a:r>
            <a:r>
              <a:rPr lang="en-US" sz="2000" dirty="0" smtClean="0"/>
              <a:t>)</a:t>
            </a:r>
            <a:endParaRPr lang="en-US" sz="2000" dirty="0"/>
          </a:p>
          <a:p>
            <a:pPr marL="342900" indent="-342900">
              <a:buAutoNum type="arabicPeriod"/>
            </a:pPr>
            <a:r>
              <a:rPr lang="en-US" sz="2000" dirty="0"/>
              <a:t>Best practices</a:t>
            </a:r>
          </a:p>
        </p:txBody>
      </p:sp>
      <p:sp>
        <p:nvSpPr>
          <p:cNvPr id="6" name="Slide Number Placeholder 5">
            <a:extLst>
              <a:ext uri="{FF2B5EF4-FFF2-40B4-BE49-F238E27FC236}">
                <a16:creationId xmlns:a16="http://schemas.microsoft.com/office/drawing/2014/main" id="{15FFD616-8B41-4B13-BAD7-14E663F99BDE}"/>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Footer Placeholder 6">
            <a:extLst>
              <a:ext uri="{FF2B5EF4-FFF2-40B4-BE49-F238E27FC236}">
                <a16:creationId xmlns:a16="http://schemas.microsoft.com/office/drawing/2014/main" id="{B8C09343-B7F6-4948-BCAA-CAA59251106D}"/>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57695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Branches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306558" y="1319362"/>
            <a:ext cx="8113985" cy="4154984"/>
          </a:xfrm>
          <a:prstGeom prst="rect">
            <a:avLst/>
          </a:prstGeom>
          <a:noFill/>
        </p:spPr>
        <p:txBody>
          <a:bodyPr wrap="square" rtlCol="1">
            <a:spAutoFit/>
          </a:bodyPr>
          <a:lstStyle/>
          <a:p>
            <a:r>
              <a:rPr lang="en-US" sz="2400" dirty="0"/>
              <a:t>Commits chain represents the project’s history ;</a:t>
            </a:r>
          </a:p>
          <a:p>
            <a:r>
              <a:rPr lang="en-US" sz="2400" dirty="0">
                <a:solidFill>
                  <a:srgbClr val="660E7A"/>
                </a:solidFill>
              </a:rPr>
              <a:t>Branches</a:t>
            </a:r>
            <a:r>
              <a:rPr lang="en-US" sz="2400" dirty="0"/>
              <a:t> represents the ability to create an alternative histories (!)</a:t>
            </a:r>
          </a:p>
          <a:p>
            <a:endParaRPr lang="en-US" sz="2400" dirty="0"/>
          </a:p>
          <a:p>
            <a:r>
              <a:rPr lang="en-US" sz="2400" dirty="0">
                <a:solidFill>
                  <a:srgbClr val="660E7A"/>
                </a:solidFill>
              </a:rPr>
              <a:t>Branch</a:t>
            </a:r>
            <a:r>
              <a:rPr lang="en-US" sz="2400" dirty="0"/>
              <a:t> enables the users to work in parallel, viewing different states of the repository at a given point in time</a:t>
            </a:r>
          </a:p>
          <a:p>
            <a:endParaRPr lang="en-US" sz="2400" dirty="0"/>
          </a:p>
          <a:p>
            <a:r>
              <a:rPr lang="en-US" sz="2400" dirty="0">
                <a:solidFill>
                  <a:srgbClr val="660E7A"/>
                </a:solidFill>
              </a:rPr>
              <a:t>Branch</a:t>
            </a:r>
            <a:r>
              <a:rPr lang="en-US" sz="2400" dirty="0"/>
              <a:t> is simply a pointer to a certain commit in the repository.</a:t>
            </a:r>
          </a:p>
          <a:p>
            <a:pPr marL="800100" lvl="1" indent="-342900">
              <a:buFontTx/>
              <a:buChar char="-"/>
            </a:pPr>
            <a:r>
              <a:rPr lang="en-US" sz="2400" dirty="0"/>
              <a:t>Seriously, it’s a file containing exactly 40 Hex chars of the relevant commit sha1…</a:t>
            </a:r>
          </a:p>
          <a:p>
            <a:endParaRPr lang="en-US" sz="2400" dirty="0"/>
          </a:p>
          <a:p>
            <a:r>
              <a:rPr lang="en-US" sz="2400" dirty="0"/>
              <a:t>Several </a:t>
            </a:r>
            <a:r>
              <a:rPr lang="en-US" sz="2400" dirty="0">
                <a:solidFill>
                  <a:srgbClr val="660E7A"/>
                </a:solidFill>
              </a:rPr>
              <a:t>branches</a:t>
            </a:r>
            <a:r>
              <a:rPr lang="en-US" sz="2400" dirty="0"/>
              <a:t> can point to the same commit</a:t>
            </a:r>
          </a:p>
        </p:txBody>
      </p:sp>
      <p:pic>
        <p:nvPicPr>
          <p:cNvPr id="1028" name="Picture 4" descr="Related image">
            <a:extLst>
              <a:ext uri="{FF2B5EF4-FFF2-40B4-BE49-F238E27FC236}">
                <a16:creationId xmlns:a16="http://schemas.microsoft.com/office/drawing/2014/main" id="{9FD79ABC-30EB-4944-BB0F-C105091B5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3185" y="3374806"/>
            <a:ext cx="2047219" cy="254087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F9A8E6FA-A7C2-493E-B63E-6B2F6626F32A}"/>
              </a:ext>
            </a:extLst>
          </p:cNvPr>
          <p:cNvGrpSpPr/>
          <p:nvPr/>
        </p:nvGrpSpPr>
        <p:grpSpPr>
          <a:xfrm>
            <a:off x="9745980" y="1395840"/>
            <a:ext cx="327660" cy="1930717"/>
            <a:chOff x="9745980" y="1395840"/>
            <a:chExt cx="327660" cy="1930717"/>
          </a:xfrm>
        </p:grpSpPr>
        <p:sp>
          <p:nvSpPr>
            <p:cNvPr id="4" name="Oval 3">
              <a:extLst>
                <a:ext uri="{FF2B5EF4-FFF2-40B4-BE49-F238E27FC236}">
                  <a16:creationId xmlns:a16="http://schemas.microsoft.com/office/drawing/2014/main" id="{FB4B0BB5-CCFC-4D24-AAC9-5DF0A5D315AA}"/>
                </a:ext>
              </a:extLst>
            </p:cNvPr>
            <p:cNvSpPr/>
            <p:nvPr/>
          </p:nvSpPr>
          <p:spPr>
            <a:xfrm>
              <a:off x="9745980" y="30141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DFFD93AC-7FC1-4614-9B42-1FFC21067CB8}"/>
                </a:ext>
              </a:extLst>
            </p:cNvPr>
            <p:cNvSpPr/>
            <p:nvPr/>
          </p:nvSpPr>
          <p:spPr>
            <a:xfrm>
              <a:off x="9745980" y="248136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573F5B9C-A2E3-4DCA-AE82-746BE495FD9B}"/>
                </a:ext>
              </a:extLst>
            </p:cNvPr>
            <p:cNvSpPr/>
            <p:nvPr/>
          </p:nvSpPr>
          <p:spPr>
            <a:xfrm>
              <a:off x="9745980" y="195135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8" name="Oval 7">
              <a:extLst>
                <a:ext uri="{FF2B5EF4-FFF2-40B4-BE49-F238E27FC236}">
                  <a16:creationId xmlns:a16="http://schemas.microsoft.com/office/drawing/2014/main" id="{A7FDDCC8-E502-4541-95A3-D0D693CBB3B3}"/>
                </a:ext>
              </a:extLst>
            </p:cNvPr>
            <p:cNvSpPr/>
            <p:nvPr/>
          </p:nvSpPr>
          <p:spPr>
            <a:xfrm>
              <a:off x="9745980" y="1395840"/>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9" name="Straight Arrow Connector 8">
              <a:extLst>
                <a:ext uri="{FF2B5EF4-FFF2-40B4-BE49-F238E27FC236}">
                  <a16:creationId xmlns:a16="http://schemas.microsoft.com/office/drawing/2014/main" id="{3AE2FA2F-A11A-454F-8F24-28C8CD75BEA8}"/>
                </a:ext>
              </a:extLst>
            </p:cNvPr>
            <p:cNvCxnSpPr>
              <a:stCxn id="8" idx="4"/>
              <a:endCxn id="7" idx="0"/>
            </p:cNvCxnSpPr>
            <p:nvPr/>
          </p:nvCxnSpPr>
          <p:spPr>
            <a:xfrm>
              <a:off x="9909810" y="1708260"/>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4C7354-CDF3-4349-8DAF-DCB51A2429D0}"/>
                </a:ext>
              </a:extLst>
            </p:cNvPr>
            <p:cNvCxnSpPr>
              <a:cxnSpLocks/>
              <a:endCxn id="6" idx="0"/>
            </p:cNvCxnSpPr>
            <p:nvPr/>
          </p:nvCxnSpPr>
          <p:spPr>
            <a:xfrm>
              <a:off x="9909810" y="2263775"/>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7C1-CD07-4235-B94C-0BB3074C2A1D}"/>
                </a:ext>
              </a:extLst>
            </p:cNvPr>
            <p:cNvCxnSpPr>
              <a:cxnSpLocks/>
            </p:cNvCxnSpPr>
            <p:nvPr/>
          </p:nvCxnSpPr>
          <p:spPr>
            <a:xfrm>
              <a:off x="9909810" y="2797186"/>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2236539-2C57-4D7D-82D3-8D02E8FDBA3B}"/>
              </a:ext>
            </a:extLst>
          </p:cNvPr>
          <p:cNvGrpSpPr/>
          <p:nvPr/>
        </p:nvGrpSpPr>
        <p:grpSpPr>
          <a:xfrm>
            <a:off x="10073640" y="1397216"/>
            <a:ext cx="650875" cy="1240359"/>
            <a:chOff x="10073640" y="1397216"/>
            <a:chExt cx="650875" cy="1240359"/>
          </a:xfrm>
        </p:grpSpPr>
        <p:sp>
          <p:nvSpPr>
            <p:cNvPr id="19" name="Oval 18">
              <a:extLst>
                <a:ext uri="{FF2B5EF4-FFF2-40B4-BE49-F238E27FC236}">
                  <a16:creationId xmlns:a16="http://schemas.microsoft.com/office/drawing/2014/main" id="{ADA9F095-9697-4461-A71D-D9FD3A734C91}"/>
                </a:ext>
              </a:extLst>
            </p:cNvPr>
            <p:cNvSpPr/>
            <p:nvPr/>
          </p:nvSpPr>
          <p:spPr>
            <a:xfrm>
              <a:off x="10396855" y="1952731"/>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20" name="Straight Arrow Connector 19">
              <a:extLst>
                <a:ext uri="{FF2B5EF4-FFF2-40B4-BE49-F238E27FC236}">
                  <a16:creationId xmlns:a16="http://schemas.microsoft.com/office/drawing/2014/main" id="{BC3E8A16-A7D9-4228-A1E5-9FC17359C6A0}"/>
                </a:ext>
              </a:extLst>
            </p:cNvPr>
            <p:cNvCxnSpPr>
              <a:cxnSpLocks/>
              <a:stCxn id="19" idx="4"/>
              <a:endCxn id="6" idx="6"/>
            </p:cNvCxnSpPr>
            <p:nvPr/>
          </p:nvCxnSpPr>
          <p:spPr>
            <a:xfrm flipH="1">
              <a:off x="10073640" y="2265151"/>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60D8B8-5C92-47ED-BDFD-A28DC85FDF99}"/>
                </a:ext>
              </a:extLst>
            </p:cNvPr>
            <p:cNvSpPr/>
            <p:nvPr/>
          </p:nvSpPr>
          <p:spPr>
            <a:xfrm>
              <a:off x="10396855" y="139721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24" name="Straight Arrow Connector 23">
              <a:extLst>
                <a:ext uri="{FF2B5EF4-FFF2-40B4-BE49-F238E27FC236}">
                  <a16:creationId xmlns:a16="http://schemas.microsoft.com/office/drawing/2014/main" id="{32D311B3-BC04-4767-BE3A-1E766779BC0F}"/>
                </a:ext>
              </a:extLst>
            </p:cNvPr>
            <p:cNvCxnSpPr/>
            <p:nvPr/>
          </p:nvCxnSpPr>
          <p:spPr>
            <a:xfrm>
              <a:off x="10560685" y="1708259"/>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Rounded Corners 25">
            <a:extLst>
              <a:ext uri="{FF2B5EF4-FFF2-40B4-BE49-F238E27FC236}">
                <a16:creationId xmlns:a16="http://schemas.microsoft.com/office/drawing/2014/main" id="{297B559D-6D49-4617-9FCA-8A1BF52EDB80}"/>
              </a:ext>
            </a:extLst>
          </p:cNvPr>
          <p:cNvSpPr/>
          <p:nvPr/>
        </p:nvSpPr>
        <p:spPr>
          <a:xfrm>
            <a:off x="11047730" y="1421820"/>
            <a:ext cx="467995"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xx</a:t>
            </a:r>
            <a:endParaRPr lang="he-IL" dirty="0"/>
          </a:p>
        </p:txBody>
      </p:sp>
      <p:cxnSp>
        <p:nvCxnSpPr>
          <p:cNvPr id="28" name="Straight Arrow Connector 27">
            <a:extLst>
              <a:ext uri="{FF2B5EF4-FFF2-40B4-BE49-F238E27FC236}">
                <a16:creationId xmlns:a16="http://schemas.microsoft.com/office/drawing/2014/main" id="{B4B218BD-9631-4CC9-8B88-19B7E3B1D278}"/>
              </a:ext>
            </a:extLst>
          </p:cNvPr>
          <p:cNvCxnSpPr>
            <a:cxnSpLocks/>
            <a:stCxn id="26" idx="1"/>
            <a:endCxn id="23" idx="6"/>
          </p:cNvCxnSpPr>
          <p:nvPr/>
        </p:nvCxnSpPr>
        <p:spPr>
          <a:xfrm flipH="1">
            <a:off x="10724515" y="1552050"/>
            <a:ext cx="323215"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E6C916B-596C-48F5-9913-1172BA29992E}"/>
              </a:ext>
            </a:extLst>
          </p:cNvPr>
          <p:cNvSpPr/>
          <p:nvPr/>
        </p:nvSpPr>
        <p:spPr>
          <a:xfrm>
            <a:off x="8920163" y="1420445"/>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yy</a:t>
            </a:r>
            <a:endParaRPr lang="he-IL" dirty="0"/>
          </a:p>
        </p:txBody>
      </p:sp>
      <p:cxnSp>
        <p:nvCxnSpPr>
          <p:cNvPr id="33" name="Straight Arrow Connector 32">
            <a:extLst>
              <a:ext uri="{FF2B5EF4-FFF2-40B4-BE49-F238E27FC236}">
                <a16:creationId xmlns:a16="http://schemas.microsoft.com/office/drawing/2014/main" id="{F933DF8D-752A-4A85-8AB5-9A0E2C5F2A03}"/>
              </a:ext>
            </a:extLst>
          </p:cNvPr>
          <p:cNvCxnSpPr>
            <a:cxnSpLocks/>
            <a:stCxn id="32" idx="3"/>
            <a:endCxn id="8" idx="2"/>
          </p:cNvCxnSpPr>
          <p:nvPr/>
        </p:nvCxnSpPr>
        <p:spPr>
          <a:xfrm>
            <a:off x="9383554" y="1550675"/>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1A5CFA9-9D6B-4B0C-B756-D069A579E125}"/>
              </a:ext>
            </a:extLst>
          </p:cNvPr>
          <p:cNvSpPr/>
          <p:nvPr/>
        </p:nvSpPr>
        <p:spPr>
          <a:xfrm>
            <a:off x="8920163" y="2513273"/>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zz</a:t>
            </a:r>
            <a:endParaRPr lang="he-IL" dirty="0"/>
          </a:p>
        </p:txBody>
      </p:sp>
      <p:cxnSp>
        <p:nvCxnSpPr>
          <p:cNvPr id="38" name="Straight Arrow Connector 37">
            <a:extLst>
              <a:ext uri="{FF2B5EF4-FFF2-40B4-BE49-F238E27FC236}">
                <a16:creationId xmlns:a16="http://schemas.microsoft.com/office/drawing/2014/main" id="{712EDF61-D46D-4AC0-A10E-1CD0CF343E21}"/>
              </a:ext>
            </a:extLst>
          </p:cNvPr>
          <p:cNvCxnSpPr>
            <a:cxnSpLocks/>
            <a:stCxn id="37" idx="3"/>
          </p:cNvCxnSpPr>
          <p:nvPr/>
        </p:nvCxnSpPr>
        <p:spPr>
          <a:xfrm>
            <a:off x="9383554" y="2643503"/>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9C4E0320-4D34-4D51-84CF-CE1DF55994D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14" name="Footer Placeholder 13">
            <a:extLst>
              <a:ext uri="{FF2B5EF4-FFF2-40B4-BE49-F238E27FC236}">
                <a16:creationId xmlns:a16="http://schemas.microsoft.com/office/drawing/2014/main" id="{FDA1BA2B-F8BD-4C42-AFDD-FCCC67442894}"/>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56511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2"/>
                                        </p:tgtEl>
                                        <p:attrNameLst>
                                          <p:attrName>style.visibility</p:attrName>
                                        </p:attrNameLst>
                                      </p:cBhvr>
                                      <p:to>
                                        <p:strVal val="visible"/>
                                      </p:to>
                                    </p:set>
                                    <p:animEffect transition="in" filter="wipe(down)">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Branches</a:t>
            </a:r>
            <a:endParaRPr lang="he-IL" dirty="0"/>
          </a:p>
        </p:txBody>
      </p:sp>
      <p:pic>
        <p:nvPicPr>
          <p:cNvPr id="1028" name="Picture 4" descr="Related image">
            <a:extLst>
              <a:ext uri="{FF2B5EF4-FFF2-40B4-BE49-F238E27FC236}">
                <a16:creationId xmlns:a16="http://schemas.microsoft.com/office/drawing/2014/main" id="{9FD79ABC-30EB-4944-BB0F-C105091B5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3185" y="3374806"/>
            <a:ext cx="2047219" cy="254087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F9A8E6FA-A7C2-493E-B63E-6B2F6626F32A}"/>
              </a:ext>
            </a:extLst>
          </p:cNvPr>
          <p:cNvGrpSpPr/>
          <p:nvPr/>
        </p:nvGrpSpPr>
        <p:grpSpPr>
          <a:xfrm>
            <a:off x="9745980" y="1395840"/>
            <a:ext cx="327660" cy="1930717"/>
            <a:chOff x="9745980" y="1395840"/>
            <a:chExt cx="327660" cy="1930717"/>
          </a:xfrm>
        </p:grpSpPr>
        <p:sp>
          <p:nvSpPr>
            <p:cNvPr id="4" name="Oval 3">
              <a:extLst>
                <a:ext uri="{FF2B5EF4-FFF2-40B4-BE49-F238E27FC236}">
                  <a16:creationId xmlns:a16="http://schemas.microsoft.com/office/drawing/2014/main" id="{FB4B0BB5-CCFC-4D24-AAC9-5DF0A5D315AA}"/>
                </a:ext>
              </a:extLst>
            </p:cNvPr>
            <p:cNvSpPr/>
            <p:nvPr/>
          </p:nvSpPr>
          <p:spPr>
            <a:xfrm>
              <a:off x="9745980" y="30141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DFFD93AC-7FC1-4614-9B42-1FFC21067CB8}"/>
                </a:ext>
              </a:extLst>
            </p:cNvPr>
            <p:cNvSpPr/>
            <p:nvPr/>
          </p:nvSpPr>
          <p:spPr>
            <a:xfrm>
              <a:off x="9745980" y="248136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573F5B9C-A2E3-4DCA-AE82-746BE495FD9B}"/>
                </a:ext>
              </a:extLst>
            </p:cNvPr>
            <p:cNvSpPr/>
            <p:nvPr/>
          </p:nvSpPr>
          <p:spPr>
            <a:xfrm>
              <a:off x="9745980" y="195135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8" name="Oval 7">
              <a:extLst>
                <a:ext uri="{FF2B5EF4-FFF2-40B4-BE49-F238E27FC236}">
                  <a16:creationId xmlns:a16="http://schemas.microsoft.com/office/drawing/2014/main" id="{A7FDDCC8-E502-4541-95A3-D0D693CBB3B3}"/>
                </a:ext>
              </a:extLst>
            </p:cNvPr>
            <p:cNvSpPr/>
            <p:nvPr/>
          </p:nvSpPr>
          <p:spPr>
            <a:xfrm>
              <a:off x="9745980" y="1395840"/>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9" name="Straight Arrow Connector 8">
              <a:extLst>
                <a:ext uri="{FF2B5EF4-FFF2-40B4-BE49-F238E27FC236}">
                  <a16:creationId xmlns:a16="http://schemas.microsoft.com/office/drawing/2014/main" id="{3AE2FA2F-A11A-454F-8F24-28C8CD75BEA8}"/>
                </a:ext>
              </a:extLst>
            </p:cNvPr>
            <p:cNvCxnSpPr>
              <a:stCxn id="8" idx="4"/>
              <a:endCxn id="7" idx="0"/>
            </p:cNvCxnSpPr>
            <p:nvPr/>
          </p:nvCxnSpPr>
          <p:spPr>
            <a:xfrm>
              <a:off x="9909810" y="1708260"/>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4C7354-CDF3-4349-8DAF-DCB51A2429D0}"/>
                </a:ext>
              </a:extLst>
            </p:cNvPr>
            <p:cNvCxnSpPr>
              <a:cxnSpLocks/>
              <a:endCxn id="6" idx="0"/>
            </p:cNvCxnSpPr>
            <p:nvPr/>
          </p:nvCxnSpPr>
          <p:spPr>
            <a:xfrm>
              <a:off x="9909810" y="2263775"/>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7C1-CD07-4235-B94C-0BB3074C2A1D}"/>
                </a:ext>
              </a:extLst>
            </p:cNvPr>
            <p:cNvCxnSpPr>
              <a:cxnSpLocks/>
            </p:cNvCxnSpPr>
            <p:nvPr/>
          </p:nvCxnSpPr>
          <p:spPr>
            <a:xfrm>
              <a:off x="9909810" y="2797186"/>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2236539-2C57-4D7D-82D3-8D02E8FDBA3B}"/>
              </a:ext>
            </a:extLst>
          </p:cNvPr>
          <p:cNvGrpSpPr/>
          <p:nvPr/>
        </p:nvGrpSpPr>
        <p:grpSpPr>
          <a:xfrm>
            <a:off x="10073640" y="1397216"/>
            <a:ext cx="650875" cy="1240359"/>
            <a:chOff x="10073640" y="1397216"/>
            <a:chExt cx="650875" cy="1240359"/>
          </a:xfrm>
        </p:grpSpPr>
        <p:sp>
          <p:nvSpPr>
            <p:cNvPr id="19" name="Oval 18">
              <a:extLst>
                <a:ext uri="{FF2B5EF4-FFF2-40B4-BE49-F238E27FC236}">
                  <a16:creationId xmlns:a16="http://schemas.microsoft.com/office/drawing/2014/main" id="{ADA9F095-9697-4461-A71D-D9FD3A734C91}"/>
                </a:ext>
              </a:extLst>
            </p:cNvPr>
            <p:cNvSpPr/>
            <p:nvPr/>
          </p:nvSpPr>
          <p:spPr>
            <a:xfrm>
              <a:off x="10396855" y="1952731"/>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20" name="Straight Arrow Connector 19">
              <a:extLst>
                <a:ext uri="{FF2B5EF4-FFF2-40B4-BE49-F238E27FC236}">
                  <a16:creationId xmlns:a16="http://schemas.microsoft.com/office/drawing/2014/main" id="{BC3E8A16-A7D9-4228-A1E5-9FC17359C6A0}"/>
                </a:ext>
              </a:extLst>
            </p:cNvPr>
            <p:cNvCxnSpPr>
              <a:cxnSpLocks/>
              <a:stCxn id="19" idx="4"/>
              <a:endCxn id="6" idx="6"/>
            </p:cNvCxnSpPr>
            <p:nvPr/>
          </p:nvCxnSpPr>
          <p:spPr>
            <a:xfrm flipH="1">
              <a:off x="10073640" y="2265151"/>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60D8B8-5C92-47ED-BDFD-A28DC85FDF99}"/>
                </a:ext>
              </a:extLst>
            </p:cNvPr>
            <p:cNvSpPr/>
            <p:nvPr/>
          </p:nvSpPr>
          <p:spPr>
            <a:xfrm>
              <a:off x="10396855" y="139721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24" name="Straight Arrow Connector 23">
              <a:extLst>
                <a:ext uri="{FF2B5EF4-FFF2-40B4-BE49-F238E27FC236}">
                  <a16:creationId xmlns:a16="http://schemas.microsoft.com/office/drawing/2014/main" id="{32D311B3-BC04-4767-BE3A-1E766779BC0F}"/>
                </a:ext>
              </a:extLst>
            </p:cNvPr>
            <p:cNvCxnSpPr/>
            <p:nvPr/>
          </p:nvCxnSpPr>
          <p:spPr>
            <a:xfrm>
              <a:off x="10560685" y="1708259"/>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Rounded Corners 25">
            <a:extLst>
              <a:ext uri="{FF2B5EF4-FFF2-40B4-BE49-F238E27FC236}">
                <a16:creationId xmlns:a16="http://schemas.microsoft.com/office/drawing/2014/main" id="{297B559D-6D49-4617-9FCA-8A1BF52EDB80}"/>
              </a:ext>
            </a:extLst>
          </p:cNvPr>
          <p:cNvSpPr/>
          <p:nvPr/>
        </p:nvSpPr>
        <p:spPr>
          <a:xfrm>
            <a:off x="11047730" y="1421820"/>
            <a:ext cx="553720"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xx</a:t>
            </a:r>
            <a:endParaRPr lang="he-IL" b="1" dirty="0"/>
          </a:p>
        </p:txBody>
      </p:sp>
      <p:cxnSp>
        <p:nvCxnSpPr>
          <p:cNvPr id="28" name="Straight Arrow Connector 27">
            <a:extLst>
              <a:ext uri="{FF2B5EF4-FFF2-40B4-BE49-F238E27FC236}">
                <a16:creationId xmlns:a16="http://schemas.microsoft.com/office/drawing/2014/main" id="{B4B218BD-9631-4CC9-8B88-19B7E3B1D278}"/>
              </a:ext>
            </a:extLst>
          </p:cNvPr>
          <p:cNvCxnSpPr>
            <a:cxnSpLocks/>
            <a:stCxn id="26" idx="1"/>
            <a:endCxn id="23" idx="6"/>
          </p:cNvCxnSpPr>
          <p:nvPr/>
        </p:nvCxnSpPr>
        <p:spPr>
          <a:xfrm flipH="1">
            <a:off x="10724515" y="1552050"/>
            <a:ext cx="323215"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E6C916B-596C-48F5-9913-1172BA29992E}"/>
              </a:ext>
            </a:extLst>
          </p:cNvPr>
          <p:cNvSpPr/>
          <p:nvPr/>
        </p:nvSpPr>
        <p:spPr>
          <a:xfrm>
            <a:off x="8920163" y="1420445"/>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yy</a:t>
            </a:r>
            <a:endParaRPr lang="he-IL" dirty="0"/>
          </a:p>
        </p:txBody>
      </p:sp>
      <p:cxnSp>
        <p:nvCxnSpPr>
          <p:cNvPr id="33" name="Straight Arrow Connector 32">
            <a:extLst>
              <a:ext uri="{FF2B5EF4-FFF2-40B4-BE49-F238E27FC236}">
                <a16:creationId xmlns:a16="http://schemas.microsoft.com/office/drawing/2014/main" id="{F933DF8D-752A-4A85-8AB5-9A0E2C5F2A03}"/>
              </a:ext>
            </a:extLst>
          </p:cNvPr>
          <p:cNvCxnSpPr>
            <a:cxnSpLocks/>
            <a:stCxn id="32" idx="3"/>
            <a:endCxn id="8" idx="2"/>
          </p:cNvCxnSpPr>
          <p:nvPr/>
        </p:nvCxnSpPr>
        <p:spPr>
          <a:xfrm>
            <a:off x="9383554" y="1550675"/>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1A5CFA9-9D6B-4B0C-B756-D069A579E125}"/>
              </a:ext>
            </a:extLst>
          </p:cNvPr>
          <p:cNvSpPr/>
          <p:nvPr/>
        </p:nvSpPr>
        <p:spPr>
          <a:xfrm>
            <a:off x="8920163" y="2513273"/>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zz</a:t>
            </a:r>
            <a:endParaRPr lang="he-IL" dirty="0"/>
          </a:p>
        </p:txBody>
      </p:sp>
      <p:cxnSp>
        <p:nvCxnSpPr>
          <p:cNvPr id="38" name="Straight Arrow Connector 37">
            <a:extLst>
              <a:ext uri="{FF2B5EF4-FFF2-40B4-BE49-F238E27FC236}">
                <a16:creationId xmlns:a16="http://schemas.microsoft.com/office/drawing/2014/main" id="{712EDF61-D46D-4AC0-A10E-1CD0CF343E21}"/>
              </a:ext>
            </a:extLst>
          </p:cNvPr>
          <p:cNvCxnSpPr>
            <a:cxnSpLocks/>
            <a:stCxn id="37" idx="3"/>
          </p:cNvCxnSpPr>
          <p:nvPr/>
        </p:nvCxnSpPr>
        <p:spPr>
          <a:xfrm>
            <a:off x="9383554" y="2643503"/>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EFCB56-27D1-4824-8ED5-95BE7B87DBC3}"/>
              </a:ext>
            </a:extLst>
          </p:cNvPr>
          <p:cNvSpPr txBox="1"/>
          <p:nvPr/>
        </p:nvSpPr>
        <p:spPr>
          <a:xfrm>
            <a:off x="1295402" y="1244422"/>
            <a:ext cx="7924322" cy="5016758"/>
          </a:xfrm>
          <a:prstGeom prst="rect">
            <a:avLst/>
          </a:prstGeom>
          <a:noFill/>
        </p:spPr>
        <p:txBody>
          <a:bodyPr wrap="square" rtlCol="1">
            <a:spAutoFit/>
          </a:bodyPr>
          <a:lstStyle/>
          <a:p>
            <a:r>
              <a:rPr lang="en-US" sz="3200" dirty="0">
                <a:solidFill>
                  <a:srgbClr val="660E7A"/>
                </a:solidFill>
              </a:rPr>
              <a:t>Branch</a:t>
            </a:r>
            <a:r>
              <a:rPr lang="en-US" sz="3200" dirty="0"/>
              <a:t> characteristics:</a:t>
            </a:r>
          </a:p>
          <a:p>
            <a:pPr marL="342900" indent="-342900">
              <a:buFont typeface="Arial" panose="020B0604020202020204" pitchFamily="34" charset="0"/>
              <a:buChar char="•"/>
            </a:pPr>
            <a:r>
              <a:rPr lang="en-US" sz="3200" dirty="0">
                <a:solidFill>
                  <a:srgbClr val="660E7A"/>
                </a:solidFill>
              </a:rPr>
              <a:t>Branch</a:t>
            </a:r>
            <a:r>
              <a:rPr lang="en-US" sz="3200" dirty="0"/>
              <a:t> has a unique name</a:t>
            </a:r>
          </a:p>
          <a:p>
            <a:pPr marL="342900" indent="-342900">
              <a:buFont typeface="Arial" panose="020B0604020202020204" pitchFamily="34" charset="0"/>
              <a:buChar char="•"/>
            </a:pPr>
            <a:r>
              <a:rPr lang="en-US" sz="3200" dirty="0"/>
              <a:t>Upon creation of repository, a single </a:t>
            </a:r>
            <a:r>
              <a:rPr lang="en-US" sz="3200" dirty="0">
                <a:solidFill>
                  <a:srgbClr val="660E7A"/>
                </a:solidFill>
              </a:rPr>
              <a:t>branch</a:t>
            </a:r>
            <a:r>
              <a:rPr lang="en-US" sz="3200" dirty="0"/>
              <a:t> named ‘master’ is created</a:t>
            </a:r>
          </a:p>
          <a:p>
            <a:pPr marL="342900" indent="-342900">
              <a:buFont typeface="Arial" panose="020B0604020202020204" pitchFamily="34" charset="0"/>
              <a:buChar char="•"/>
            </a:pPr>
            <a:r>
              <a:rPr lang="en-US" sz="3200" dirty="0">
                <a:solidFill>
                  <a:srgbClr val="660E7A"/>
                </a:solidFill>
              </a:rPr>
              <a:t>Branches</a:t>
            </a:r>
            <a:r>
              <a:rPr lang="en-US" sz="3200" dirty="0"/>
              <a:t> are maintained inside .git/branch</a:t>
            </a:r>
          </a:p>
          <a:p>
            <a:pPr marL="342900" indent="-342900">
              <a:buFont typeface="Arial" panose="020B0604020202020204" pitchFamily="34" charset="0"/>
              <a:buChar char="•"/>
            </a:pPr>
            <a:r>
              <a:rPr lang="en-US" sz="3200" dirty="0"/>
              <a:t>At any point in time, git maintains exactly ONE active </a:t>
            </a:r>
            <a:r>
              <a:rPr lang="en-US" sz="3200" dirty="0">
                <a:solidFill>
                  <a:srgbClr val="660E7A"/>
                </a:solidFill>
              </a:rPr>
              <a:t>branch</a:t>
            </a:r>
            <a:r>
              <a:rPr lang="en-US" sz="3200" dirty="0"/>
              <a:t> </a:t>
            </a:r>
          </a:p>
          <a:p>
            <a:r>
              <a:rPr lang="en-US" sz="3200" dirty="0"/>
              <a:t>   (marked internally as HEAD)</a:t>
            </a:r>
          </a:p>
          <a:p>
            <a:pPr marL="342900" indent="-342900">
              <a:buFont typeface="Arial" panose="020B0604020202020204" pitchFamily="34" charset="0"/>
              <a:buChar char="•"/>
            </a:pPr>
            <a:r>
              <a:rPr lang="en-US" sz="3200" dirty="0"/>
              <a:t>One can switch and selects who is the active </a:t>
            </a:r>
            <a:r>
              <a:rPr lang="en-US" sz="3200" dirty="0">
                <a:solidFill>
                  <a:srgbClr val="660E7A"/>
                </a:solidFill>
              </a:rPr>
              <a:t>branch</a:t>
            </a:r>
          </a:p>
        </p:txBody>
      </p:sp>
      <p:sp>
        <p:nvSpPr>
          <p:cNvPr id="10" name="Slide Number Placeholder 9">
            <a:extLst>
              <a:ext uri="{FF2B5EF4-FFF2-40B4-BE49-F238E27FC236}">
                <a16:creationId xmlns:a16="http://schemas.microsoft.com/office/drawing/2014/main" id="{ECE355F1-C6FC-45A8-813C-4644C8B80E6D}"/>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2" name="Footer Placeholder 11">
            <a:extLst>
              <a:ext uri="{FF2B5EF4-FFF2-40B4-BE49-F238E27FC236}">
                <a16:creationId xmlns:a16="http://schemas.microsoft.com/office/drawing/2014/main" id="{90C854ED-9928-490D-904F-09A596A6D431}"/>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15487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6" presetClass="emph" presetSubtype="0" autoRev="1" fill="hold" grpId="0" nodeType="withEffect">
                                  <p:stCondLst>
                                    <p:cond delay="0"/>
                                  </p:stCondLst>
                                  <p:childTnLst>
                                    <p:animScale>
                                      <p:cBhvr>
                                        <p:cTn id="8" dur="1000" fill="hold"/>
                                        <p:tgtEl>
                                          <p:spTgt spid="32"/>
                                        </p:tgtEl>
                                      </p:cBhvr>
                                      <p:by x="100000" y="150000"/>
                                    </p:animScale>
                                  </p:childTnLst>
                                </p:cTn>
                              </p:par>
                              <p:par>
                                <p:cTn id="9" presetID="6" presetClass="emph" presetSubtype="0" autoRev="1" fill="hold" grpId="0" nodeType="withEffect">
                                  <p:stCondLst>
                                    <p:cond delay="0"/>
                                  </p:stCondLst>
                                  <p:childTnLst>
                                    <p:animScale>
                                      <p:cBhvr>
                                        <p:cTn id="10" dur="1000" fill="hold"/>
                                        <p:tgtEl>
                                          <p:spTgt spid="37"/>
                                        </p:tgtEl>
                                      </p:cBhvr>
                                      <p:by x="100000" y="150000"/>
                                    </p:animScale>
                                  </p:childTnLst>
                                </p:cTn>
                              </p:par>
                              <p:par>
                                <p:cTn id="11" presetID="6" presetClass="emph" presetSubtype="0" autoRev="1" fill="hold" grpId="0" nodeType="withEffect">
                                  <p:stCondLst>
                                    <p:cond delay="0"/>
                                  </p:stCondLst>
                                  <p:childTnLst>
                                    <p:animScale>
                                      <p:cBhvr>
                                        <p:cTn id="12" dur="1000" fill="hold"/>
                                        <p:tgtEl>
                                          <p:spTgt spid="26"/>
                                        </p:tgtEl>
                                      </p:cBhvr>
                                      <p:by x="100000" y="150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1000" fill="hold"/>
                                        <p:tgtEl>
                                          <p:spTgt spid="26"/>
                                        </p:tgtEl>
                                        <p:attrNameLst>
                                          <p:attrName>fillcolor</p:attrName>
                                        </p:attrNameLst>
                                      </p:cBhvr>
                                      <p:to>
                                        <a:srgbClr val="FF0000"/>
                                      </p:to>
                                    </p:animClr>
                                    <p:set>
                                      <p:cBhvr>
                                        <p:cTn id="29" dur="1000" fill="hold"/>
                                        <p:tgtEl>
                                          <p:spTgt spid="26"/>
                                        </p:tgtEl>
                                        <p:attrNameLst>
                                          <p:attrName>fill.type</p:attrName>
                                        </p:attrNameLst>
                                      </p:cBhvr>
                                      <p:to>
                                        <p:strVal val="solid"/>
                                      </p:to>
                                    </p:set>
                                    <p:set>
                                      <p:cBhvr>
                                        <p:cTn id="30" dur="1000" fill="hold"/>
                                        <p:tgtEl>
                                          <p:spTgt spid="26"/>
                                        </p:tgtEl>
                                        <p:attrNameLst>
                                          <p:attrName>fill.on</p:attrName>
                                        </p:attrNameLst>
                                      </p:cBhvr>
                                      <p:to>
                                        <p:strVal val="true"/>
                                      </p:to>
                                    </p:set>
                                  </p:childTnLst>
                                </p:cTn>
                              </p:par>
                              <p:par>
                                <p:cTn id="31" presetID="3" presetClass="emph" presetSubtype="2" fill="hold" grpId="1" nodeType="withEffect">
                                  <p:stCondLst>
                                    <p:cond delay="0"/>
                                  </p:stCondLst>
                                  <p:childTnLst>
                                    <p:animClr clrSpc="rgb" dir="cw">
                                      <p:cBhvr override="childStyle">
                                        <p:cTn id="32" dur="1000" fill="hold"/>
                                        <p:tgtEl>
                                          <p:spTgt spid="26"/>
                                        </p:tgtEl>
                                        <p:attrNameLst>
                                          <p:attrName>style.color</p:attrName>
                                        </p:attrNameLst>
                                      </p:cBhvr>
                                      <p:to>
                                        <a:srgbClr val="FFFFFF"/>
                                      </p:to>
                                    </p:animClr>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2"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74F614A-CFA7-483F-BB14-946ED2697F84}"/>
              </a:ext>
            </a:extLst>
          </p:cNvPr>
          <p:cNvPicPr/>
          <p:nvPr/>
        </p:nvPicPr>
        <p:blipFill>
          <a:blip r:embed="rId3" cstate="print"/>
          <a:srcRect/>
          <a:stretch>
            <a:fillRect/>
          </a:stretch>
        </p:blipFill>
        <p:spPr bwMode="auto">
          <a:xfrm>
            <a:off x="8220076" y="3469944"/>
            <a:ext cx="3318192" cy="2442846"/>
          </a:xfrm>
          <a:prstGeom prst="rect">
            <a:avLst/>
          </a:prstGeom>
          <a:noFill/>
          <a:ln w="9525">
            <a:noFill/>
            <a:miter lim="800000"/>
            <a:headEnd/>
            <a:tailEnd/>
          </a:ln>
        </p:spPr>
      </p:pic>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Branches: checkout</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9894" y="1319362"/>
            <a:ext cx="7620270" cy="4893647"/>
          </a:xfrm>
          <a:prstGeom prst="rect">
            <a:avLst/>
          </a:prstGeom>
          <a:noFill/>
        </p:spPr>
        <p:txBody>
          <a:bodyPr wrap="square" rtlCol="1">
            <a:spAutoFit/>
          </a:bodyPr>
          <a:lstStyle/>
          <a:p>
            <a:r>
              <a:rPr lang="en-US" sz="2400" dirty="0"/>
              <a:t>Recall that commit represents the entire state of the </a:t>
            </a:r>
          </a:p>
          <a:p>
            <a:r>
              <a:rPr lang="en-US" sz="2400" dirty="0"/>
              <a:t>repository at the time it was created.</a:t>
            </a:r>
          </a:p>
          <a:p>
            <a:endParaRPr lang="en-US" sz="2400" dirty="0"/>
          </a:p>
          <a:p>
            <a:r>
              <a:rPr lang="en-US" sz="2400" dirty="0"/>
              <a:t>Upon switching </a:t>
            </a:r>
            <a:r>
              <a:rPr lang="en-US" sz="2400" dirty="0">
                <a:solidFill>
                  <a:srgbClr val="660E7A"/>
                </a:solidFill>
              </a:rPr>
              <a:t>branch</a:t>
            </a:r>
            <a:r>
              <a:rPr lang="en-US" sz="2400" dirty="0"/>
              <a:t> (‘checkout’) </a:t>
            </a:r>
            <a:r>
              <a:rPr lang="en-US" sz="2400" b="1" u="sng" dirty="0">
                <a:solidFill>
                  <a:srgbClr val="0000FF"/>
                </a:solidFill>
              </a:rPr>
              <a:t>GIT will render to the file system (WC) the entire repository content</a:t>
            </a:r>
            <a:r>
              <a:rPr lang="en-US" sz="2400" dirty="0"/>
              <a:t>, as derived from the pointed commit</a:t>
            </a:r>
          </a:p>
          <a:p>
            <a:endParaRPr lang="en-US" sz="2400" dirty="0"/>
          </a:p>
          <a:p>
            <a:r>
              <a:rPr lang="en-US" sz="2400" dirty="0"/>
              <a:t>This has some implications:</a:t>
            </a:r>
          </a:p>
          <a:p>
            <a:pPr marL="361950" indent="-361950">
              <a:buFont typeface="Arial" panose="020B0604020202020204" pitchFamily="34" charset="0"/>
              <a:buChar char="•"/>
            </a:pPr>
            <a:r>
              <a:rPr lang="en-US" sz="2400" dirty="0"/>
              <a:t>Lots of disk operations ;</a:t>
            </a:r>
          </a:p>
          <a:p>
            <a:pPr marL="361950" indent="-361950"/>
            <a:r>
              <a:rPr lang="en-US" sz="2400" dirty="0"/>
              <a:t>	Prefer to work with SSD instead of HD</a:t>
            </a:r>
          </a:p>
          <a:p>
            <a:pPr marL="361950" indent="-361950">
              <a:buFont typeface="Arial" panose="020B0604020202020204" pitchFamily="34" charset="0"/>
              <a:buChar char="•"/>
            </a:pPr>
            <a:r>
              <a:rPr lang="en-US" sz="2400" dirty="0"/>
              <a:t>Antivirus tends to scan each change in file system and git does a lot of these ;</a:t>
            </a:r>
          </a:p>
          <a:p>
            <a:pPr marL="361950" indent="-361950"/>
            <a:r>
              <a:rPr lang="en-US" sz="2400" dirty="0"/>
              <a:t>	Consider disable antivirus protection on your project folder</a:t>
            </a:r>
          </a:p>
        </p:txBody>
      </p:sp>
      <p:grpSp>
        <p:nvGrpSpPr>
          <p:cNvPr id="22" name="Group 21">
            <a:extLst>
              <a:ext uri="{FF2B5EF4-FFF2-40B4-BE49-F238E27FC236}">
                <a16:creationId xmlns:a16="http://schemas.microsoft.com/office/drawing/2014/main" id="{F9A8E6FA-A7C2-493E-B63E-6B2F6626F32A}"/>
              </a:ext>
            </a:extLst>
          </p:cNvPr>
          <p:cNvGrpSpPr/>
          <p:nvPr/>
        </p:nvGrpSpPr>
        <p:grpSpPr>
          <a:xfrm>
            <a:off x="9745980" y="1395840"/>
            <a:ext cx="327660" cy="1930717"/>
            <a:chOff x="9745980" y="1395840"/>
            <a:chExt cx="327660" cy="1930717"/>
          </a:xfrm>
        </p:grpSpPr>
        <p:sp>
          <p:nvSpPr>
            <p:cNvPr id="4" name="Oval 3">
              <a:extLst>
                <a:ext uri="{FF2B5EF4-FFF2-40B4-BE49-F238E27FC236}">
                  <a16:creationId xmlns:a16="http://schemas.microsoft.com/office/drawing/2014/main" id="{FB4B0BB5-CCFC-4D24-AAC9-5DF0A5D315AA}"/>
                </a:ext>
              </a:extLst>
            </p:cNvPr>
            <p:cNvSpPr/>
            <p:nvPr/>
          </p:nvSpPr>
          <p:spPr>
            <a:xfrm>
              <a:off x="9745980" y="30141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DFFD93AC-7FC1-4614-9B42-1FFC21067CB8}"/>
                </a:ext>
              </a:extLst>
            </p:cNvPr>
            <p:cNvSpPr/>
            <p:nvPr/>
          </p:nvSpPr>
          <p:spPr>
            <a:xfrm>
              <a:off x="9745980" y="248136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573F5B9C-A2E3-4DCA-AE82-746BE495FD9B}"/>
                </a:ext>
              </a:extLst>
            </p:cNvPr>
            <p:cNvSpPr/>
            <p:nvPr/>
          </p:nvSpPr>
          <p:spPr>
            <a:xfrm>
              <a:off x="9745980" y="195135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8" name="Oval 7">
              <a:extLst>
                <a:ext uri="{FF2B5EF4-FFF2-40B4-BE49-F238E27FC236}">
                  <a16:creationId xmlns:a16="http://schemas.microsoft.com/office/drawing/2014/main" id="{A7FDDCC8-E502-4541-95A3-D0D693CBB3B3}"/>
                </a:ext>
              </a:extLst>
            </p:cNvPr>
            <p:cNvSpPr/>
            <p:nvPr/>
          </p:nvSpPr>
          <p:spPr>
            <a:xfrm>
              <a:off x="9745980" y="1395840"/>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9" name="Straight Arrow Connector 8">
              <a:extLst>
                <a:ext uri="{FF2B5EF4-FFF2-40B4-BE49-F238E27FC236}">
                  <a16:creationId xmlns:a16="http://schemas.microsoft.com/office/drawing/2014/main" id="{3AE2FA2F-A11A-454F-8F24-28C8CD75BEA8}"/>
                </a:ext>
              </a:extLst>
            </p:cNvPr>
            <p:cNvCxnSpPr>
              <a:stCxn id="8" idx="4"/>
              <a:endCxn id="7" idx="0"/>
            </p:cNvCxnSpPr>
            <p:nvPr/>
          </p:nvCxnSpPr>
          <p:spPr>
            <a:xfrm>
              <a:off x="9909810" y="1708260"/>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4C7354-CDF3-4349-8DAF-DCB51A2429D0}"/>
                </a:ext>
              </a:extLst>
            </p:cNvPr>
            <p:cNvCxnSpPr>
              <a:cxnSpLocks/>
              <a:endCxn id="6" idx="0"/>
            </p:cNvCxnSpPr>
            <p:nvPr/>
          </p:nvCxnSpPr>
          <p:spPr>
            <a:xfrm>
              <a:off x="9909810" y="2263775"/>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7C1-CD07-4235-B94C-0BB3074C2A1D}"/>
                </a:ext>
              </a:extLst>
            </p:cNvPr>
            <p:cNvCxnSpPr>
              <a:cxnSpLocks/>
            </p:cNvCxnSpPr>
            <p:nvPr/>
          </p:nvCxnSpPr>
          <p:spPr>
            <a:xfrm>
              <a:off x="9909810" y="2797186"/>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2236539-2C57-4D7D-82D3-8D02E8FDBA3B}"/>
              </a:ext>
            </a:extLst>
          </p:cNvPr>
          <p:cNvGrpSpPr/>
          <p:nvPr/>
        </p:nvGrpSpPr>
        <p:grpSpPr>
          <a:xfrm>
            <a:off x="10073640" y="1397216"/>
            <a:ext cx="650875" cy="1240359"/>
            <a:chOff x="10073640" y="1397216"/>
            <a:chExt cx="650875" cy="1240359"/>
          </a:xfrm>
        </p:grpSpPr>
        <p:sp>
          <p:nvSpPr>
            <p:cNvPr id="19" name="Oval 18">
              <a:extLst>
                <a:ext uri="{FF2B5EF4-FFF2-40B4-BE49-F238E27FC236}">
                  <a16:creationId xmlns:a16="http://schemas.microsoft.com/office/drawing/2014/main" id="{ADA9F095-9697-4461-A71D-D9FD3A734C91}"/>
                </a:ext>
              </a:extLst>
            </p:cNvPr>
            <p:cNvSpPr/>
            <p:nvPr/>
          </p:nvSpPr>
          <p:spPr>
            <a:xfrm>
              <a:off x="10396855" y="1952731"/>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20" name="Straight Arrow Connector 19">
              <a:extLst>
                <a:ext uri="{FF2B5EF4-FFF2-40B4-BE49-F238E27FC236}">
                  <a16:creationId xmlns:a16="http://schemas.microsoft.com/office/drawing/2014/main" id="{BC3E8A16-A7D9-4228-A1E5-9FC17359C6A0}"/>
                </a:ext>
              </a:extLst>
            </p:cNvPr>
            <p:cNvCxnSpPr>
              <a:cxnSpLocks/>
              <a:stCxn id="19" idx="4"/>
              <a:endCxn id="6" idx="6"/>
            </p:cNvCxnSpPr>
            <p:nvPr/>
          </p:nvCxnSpPr>
          <p:spPr>
            <a:xfrm flipH="1">
              <a:off x="10073640" y="2265151"/>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60D8B8-5C92-47ED-BDFD-A28DC85FDF99}"/>
                </a:ext>
              </a:extLst>
            </p:cNvPr>
            <p:cNvSpPr/>
            <p:nvPr/>
          </p:nvSpPr>
          <p:spPr>
            <a:xfrm>
              <a:off x="10396855" y="139721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24" name="Straight Arrow Connector 23">
              <a:extLst>
                <a:ext uri="{FF2B5EF4-FFF2-40B4-BE49-F238E27FC236}">
                  <a16:creationId xmlns:a16="http://schemas.microsoft.com/office/drawing/2014/main" id="{32D311B3-BC04-4767-BE3A-1E766779BC0F}"/>
                </a:ext>
              </a:extLst>
            </p:cNvPr>
            <p:cNvCxnSpPr/>
            <p:nvPr/>
          </p:nvCxnSpPr>
          <p:spPr>
            <a:xfrm>
              <a:off x="10560685" y="1708259"/>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Rounded Corners 25">
            <a:extLst>
              <a:ext uri="{FF2B5EF4-FFF2-40B4-BE49-F238E27FC236}">
                <a16:creationId xmlns:a16="http://schemas.microsoft.com/office/drawing/2014/main" id="{297B559D-6D49-4617-9FCA-8A1BF52EDB80}"/>
              </a:ext>
            </a:extLst>
          </p:cNvPr>
          <p:cNvSpPr/>
          <p:nvPr/>
        </p:nvSpPr>
        <p:spPr>
          <a:xfrm>
            <a:off x="11047730" y="1421820"/>
            <a:ext cx="553720" cy="260459"/>
          </a:xfrm>
          <a:prstGeom prst="roundRect">
            <a:avLst>
              <a:gd name="adj" fmla="val 44095"/>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solidFill>
                  <a:schemeClr val="bg1"/>
                </a:solidFill>
              </a:rPr>
              <a:t>xx</a:t>
            </a:r>
            <a:endParaRPr lang="he-IL" b="1" dirty="0">
              <a:solidFill>
                <a:schemeClr val="bg1"/>
              </a:solidFill>
            </a:endParaRPr>
          </a:p>
        </p:txBody>
      </p:sp>
      <p:cxnSp>
        <p:nvCxnSpPr>
          <p:cNvPr id="28" name="Straight Arrow Connector 27">
            <a:extLst>
              <a:ext uri="{FF2B5EF4-FFF2-40B4-BE49-F238E27FC236}">
                <a16:creationId xmlns:a16="http://schemas.microsoft.com/office/drawing/2014/main" id="{B4B218BD-9631-4CC9-8B88-19B7E3B1D278}"/>
              </a:ext>
            </a:extLst>
          </p:cNvPr>
          <p:cNvCxnSpPr>
            <a:cxnSpLocks/>
            <a:stCxn id="26" idx="1"/>
            <a:endCxn id="23" idx="6"/>
          </p:cNvCxnSpPr>
          <p:nvPr/>
        </p:nvCxnSpPr>
        <p:spPr>
          <a:xfrm flipH="1">
            <a:off x="10724515" y="1552050"/>
            <a:ext cx="323215"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E6C916B-596C-48F5-9913-1172BA29992E}"/>
              </a:ext>
            </a:extLst>
          </p:cNvPr>
          <p:cNvSpPr/>
          <p:nvPr/>
        </p:nvSpPr>
        <p:spPr>
          <a:xfrm>
            <a:off x="8756335" y="1420445"/>
            <a:ext cx="627220"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yy</a:t>
            </a:r>
            <a:endParaRPr lang="he-IL" dirty="0"/>
          </a:p>
        </p:txBody>
      </p:sp>
      <p:cxnSp>
        <p:nvCxnSpPr>
          <p:cNvPr id="33" name="Straight Arrow Connector 32">
            <a:extLst>
              <a:ext uri="{FF2B5EF4-FFF2-40B4-BE49-F238E27FC236}">
                <a16:creationId xmlns:a16="http://schemas.microsoft.com/office/drawing/2014/main" id="{F933DF8D-752A-4A85-8AB5-9A0E2C5F2A03}"/>
              </a:ext>
            </a:extLst>
          </p:cNvPr>
          <p:cNvCxnSpPr>
            <a:cxnSpLocks/>
            <a:stCxn id="32" idx="3"/>
            <a:endCxn id="8" idx="2"/>
          </p:cNvCxnSpPr>
          <p:nvPr/>
        </p:nvCxnSpPr>
        <p:spPr>
          <a:xfrm>
            <a:off x="9383555" y="1550675"/>
            <a:ext cx="362425"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1A5CFA9-9D6B-4B0C-B756-D069A579E125}"/>
              </a:ext>
            </a:extLst>
          </p:cNvPr>
          <p:cNvSpPr/>
          <p:nvPr/>
        </p:nvSpPr>
        <p:spPr>
          <a:xfrm>
            <a:off x="8920163" y="2513273"/>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zz</a:t>
            </a:r>
            <a:endParaRPr lang="he-IL" dirty="0"/>
          </a:p>
        </p:txBody>
      </p:sp>
      <p:cxnSp>
        <p:nvCxnSpPr>
          <p:cNvPr id="38" name="Straight Arrow Connector 37">
            <a:extLst>
              <a:ext uri="{FF2B5EF4-FFF2-40B4-BE49-F238E27FC236}">
                <a16:creationId xmlns:a16="http://schemas.microsoft.com/office/drawing/2014/main" id="{712EDF61-D46D-4AC0-A10E-1CD0CF343E21}"/>
              </a:ext>
            </a:extLst>
          </p:cNvPr>
          <p:cNvCxnSpPr>
            <a:cxnSpLocks/>
            <a:stCxn id="37" idx="3"/>
          </p:cNvCxnSpPr>
          <p:nvPr/>
        </p:nvCxnSpPr>
        <p:spPr>
          <a:xfrm>
            <a:off x="9383554" y="2643503"/>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921604DC-B561-47AB-AFF4-278303AE77C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14" name="Footer Placeholder 13">
            <a:extLst>
              <a:ext uri="{FF2B5EF4-FFF2-40B4-BE49-F238E27FC236}">
                <a16:creationId xmlns:a16="http://schemas.microsoft.com/office/drawing/2014/main" id="{702EEB49-E172-4341-963A-9F5CBFDE2782}"/>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83817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mph" presetSubtype="2" fill="hold" nodeType="withEffect">
                                  <p:stCondLst>
                                    <p:cond delay="0"/>
                                  </p:stCondLst>
                                  <p:childTnLst>
                                    <p:animClr clrSpc="rgb" dir="cw">
                                      <p:cBhvr>
                                        <p:cTn id="17" dur="1250" fill="hold"/>
                                        <p:tgtEl>
                                          <p:spTgt spid="26"/>
                                        </p:tgtEl>
                                        <p:attrNameLst>
                                          <p:attrName>fillcolor</p:attrName>
                                        </p:attrNameLst>
                                      </p:cBhvr>
                                      <p:to>
                                        <a:srgbClr val="BFBFBF"/>
                                      </p:to>
                                    </p:animClr>
                                    <p:set>
                                      <p:cBhvr>
                                        <p:cTn id="18" dur="1250" fill="hold"/>
                                        <p:tgtEl>
                                          <p:spTgt spid="26"/>
                                        </p:tgtEl>
                                        <p:attrNameLst>
                                          <p:attrName>fill.type</p:attrName>
                                        </p:attrNameLst>
                                      </p:cBhvr>
                                      <p:to>
                                        <p:strVal val="solid"/>
                                      </p:to>
                                    </p:set>
                                    <p:set>
                                      <p:cBhvr>
                                        <p:cTn id="19" dur="1250" fill="hold"/>
                                        <p:tgtEl>
                                          <p:spTgt spid="26"/>
                                        </p:tgtEl>
                                        <p:attrNameLst>
                                          <p:attrName>fill.on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1250" fill="hold"/>
                                        <p:tgtEl>
                                          <p:spTgt spid="26"/>
                                        </p:tgtEl>
                                        <p:attrNameLst>
                                          <p:attrName>style.color</p:attrName>
                                        </p:attrNameLst>
                                      </p:cBhvr>
                                      <p:to>
                                        <a:srgbClr val="000000"/>
                                      </p:to>
                                    </p:animClr>
                                  </p:childTnLst>
                                </p:cTn>
                              </p:par>
                              <p:par>
                                <p:cTn id="22" presetID="1" presetClass="emph" presetSubtype="2" fill="hold" nodeType="withEffect">
                                  <p:stCondLst>
                                    <p:cond delay="0"/>
                                  </p:stCondLst>
                                  <p:iterate type="lt">
                                    <p:tmPct val="0"/>
                                  </p:iterate>
                                  <p:childTnLst>
                                    <p:animClr clrSpc="rgb" dir="cw">
                                      <p:cBhvr>
                                        <p:cTn id="23" dur="1250" fill="hold"/>
                                        <p:tgtEl>
                                          <p:spTgt spid="32"/>
                                        </p:tgtEl>
                                        <p:attrNameLst>
                                          <p:attrName>fillcolor</p:attrName>
                                        </p:attrNameLst>
                                      </p:cBhvr>
                                      <p:to>
                                        <a:srgbClr val="FF0000"/>
                                      </p:to>
                                    </p:animClr>
                                    <p:set>
                                      <p:cBhvr>
                                        <p:cTn id="24" dur="1250" fill="hold"/>
                                        <p:tgtEl>
                                          <p:spTgt spid="32"/>
                                        </p:tgtEl>
                                        <p:attrNameLst>
                                          <p:attrName>fill.type</p:attrName>
                                        </p:attrNameLst>
                                      </p:cBhvr>
                                      <p:to>
                                        <p:strVal val="solid"/>
                                      </p:to>
                                    </p:set>
                                    <p:set>
                                      <p:cBhvr>
                                        <p:cTn id="25" dur="1250" fill="hold"/>
                                        <p:tgtEl>
                                          <p:spTgt spid="32"/>
                                        </p:tgtEl>
                                        <p:attrNameLst>
                                          <p:attrName>fill.on</p:attrName>
                                        </p:attrNameLst>
                                      </p:cBhvr>
                                      <p:to>
                                        <p:strVal val="true"/>
                                      </p:to>
                                    </p:set>
                                  </p:childTnLst>
                                </p:cTn>
                              </p:par>
                              <p:par>
                                <p:cTn id="26" presetID="3" presetClass="emph" presetSubtype="2" fill="hold" grpId="0" nodeType="withEffect">
                                  <p:stCondLst>
                                    <p:cond delay="0"/>
                                  </p:stCondLst>
                                  <p:iterate type="lt">
                                    <p:tmPct val="0"/>
                                  </p:iterate>
                                  <p:childTnLst>
                                    <p:animClr clrSpc="rgb" dir="cw">
                                      <p:cBhvr override="childStyle">
                                        <p:cTn id="27" dur="1250" fill="hold"/>
                                        <p:tgtEl>
                                          <p:spTgt spid="32"/>
                                        </p:tgtEl>
                                        <p:attrNameLst>
                                          <p:attrName>style.color</p:attrName>
                                        </p:attrNameLst>
                                      </p:cBhvr>
                                      <p:to>
                                        <a:srgbClr val="FFFFFF"/>
                                      </p:to>
                                    </p:animClr>
                                  </p:childTnLst>
                                </p:cTn>
                              </p:par>
                              <p:par>
                                <p:cTn id="28" presetID="15" presetClass="emph" presetSubtype="0" grpId="1" nodeType="withEffect">
                                  <p:stCondLst>
                                    <p:cond delay="0"/>
                                  </p:stCondLst>
                                  <p:iterate type="lt">
                                    <p:tmAbs val="25"/>
                                  </p:iterate>
                                  <p:childTnLst>
                                    <p:set>
                                      <p:cBhvr override="childStyle">
                                        <p:cTn id="29" dur="indefinite"/>
                                        <p:tgtEl>
                                          <p:spTgt spid="32"/>
                                        </p:tgtEl>
                                        <p:attrNameLst>
                                          <p:attrName>style.fontWeight</p:attrName>
                                        </p:attrNameLst>
                                      </p:cBhvr>
                                      <p:to>
                                        <p:strVal val="bold"/>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P spid="3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Branches</a:t>
            </a:r>
            <a:endParaRPr lang="he-IL" dirty="0"/>
          </a:p>
        </p:txBody>
      </p:sp>
      <p:grpSp>
        <p:nvGrpSpPr>
          <p:cNvPr id="22" name="Group 21">
            <a:extLst>
              <a:ext uri="{FF2B5EF4-FFF2-40B4-BE49-F238E27FC236}">
                <a16:creationId xmlns:a16="http://schemas.microsoft.com/office/drawing/2014/main" id="{F9A8E6FA-A7C2-493E-B63E-6B2F6626F32A}"/>
              </a:ext>
            </a:extLst>
          </p:cNvPr>
          <p:cNvGrpSpPr/>
          <p:nvPr/>
        </p:nvGrpSpPr>
        <p:grpSpPr>
          <a:xfrm>
            <a:off x="9717405" y="3319890"/>
            <a:ext cx="327660" cy="1930717"/>
            <a:chOff x="9745980" y="1395840"/>
            <a:chExt cx="327660" cy="1930717"/>
          </a:xfrm>
        </p:grpSpPr>
        <p:sp>
          <p:nvSpPr>
            <p:cNvPr id="4" name="Oval 3">
              <a:extLst>
                <a:ext uri="{FF2B5EF4-FFF2-40B4-BE49-F238E27FC236}">
                  <a16:creationId xmlns:a16="http://schemas.microsoft.com/office/drawing/2014/main" id="{FB4B0BB5-CCFC-4D24-AAC9-5DF0A5D315AA}"/>
                </a:ext>
              </a:extLst>
            </p:cNvPr>
            <p:cNvSpPr/>
            <p:nvPr/>
          </p:nvSpPr>
          <p:spPr>
            <a:xfrm>
              <a:off x="9745980" y="30141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DFFD93AC-7FC1-4614-9B42-1FFC21067CB8}"/>
                </a:ext>
              </a:extLst>
            </p:cNvPr>
            <p:cNvSpPr/>
            <p:nvPr/>
          </p:nvSpPr>
          <p:spPr>
            <a:xfrm>
              <a:off x="9745980" y="248136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573F5B9C-A2E3-4DCA-AE82-746BE495FD9B}"/>
                </a:ext>
              </a:extLst>
            </p:cNvPr>
            <p:cNvSpPr/>
            <p:nvPr/>
          </p:nvSpPr>
          <p:spPr>
            <a:xfrm>
              <a:off x="9745980" y="195135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8" name="Oval 7">
              <a:extLst>
                <a:ext uri="{FF2B5EF4-FFF2-40B4-BE49-F238E27FC236}">
                  <a16:creationId xmlns:a16="http://schemas.microsoft.com/office/drawing/2014/main" id="{A7FDDCC8-E502-4541-95A3-D0D693CBB3B3}"/>
                </a:ext>
              </a:extLst>
            </p:cNvPr>
            <p:cNvSpPr/>
            <p:nvPr/>
          </p:nvSpPr>
          <p:spPr>
            <a:xfrm>
              <a:off x="9745980" y="1395840"/>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9" name="Straight Arrow Connector 8">
              <a:extLst>
                <a:ext uri="{FF2B5EF4-FFF2-40B4-BE49-F238E27FC236}">
                  <a16:creationId xmlns:a16="http://schemas.microsoft.com/office/drawing/2014/main" id="{3AE2FA2F-A11A-454F-8F24-28C8CD75BEA8}"/>
                </a:ext>
              </a:extLst>
            </p:cNvPr>
            <p:cNvCxnSpPr>
              <a:stCxn id="8" idx="4"/>
              <a:endCxn id="7" idx="0"/>
            </p:cNvCxnSpPr>
            <p:nvPr/>
          </p:nvCxnSpPr>
          <p:spPr>
            <a:xfrm>
              <a:off x="9909810" y="1708260"/>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4C7354-CDF3-4349-8DAF-DCB51A2429D0}"/>
                </a:ext>
              </a:extLst>
            </p:cNvPr>
            <p:cNvCxnSpPr>
              <a:cxnSpLocks/>
              <a:endCxn id="6" idx="0"/>
            </p:cNvCxnSpPr>
            <p:nvPr/>
          </p:nvCxnSpPr>
          <p:spPr>
            <a:xfrm>
              <a:off x="9909810" y="2263775"/>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7C1-CD07-4235-B94C-0BB3074C2A1D}"/>
                </a:ext>
              </a:extLst>
            </p:cNvPr>
            <p:cNvCxnSpPr>
              <a:cxnSpLocks/>
            </p:cNvCxnSpPr>
            <p:nvPr/>
          </p:nvCxnSpPr>
          <p:spPr>
            <a:xfrm>
              <a:off x="9909810" y="2797186"/>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ADA9F095-9697-4461-A71D-D9FD3A734C91}"/>
              </a:ext>
            </a:extLst>
          </p:cNvPr>
          <p:cNvSpPr/>
          <p:nvPr/>
        </p:nvSpPr>
        <p:spPr>
          <a:xfrm>
            <a:off x="10396855" y="3876781"/>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20" name="Straight Arrow Connector 19">
            <a:extLst>
              <a:ext uri="{FF2B5EF4-FFF2-40B4-BE49-F238E27FC236}">
                <a16:creationId xmlns:a16="http://schemas.microsoft.com/office/drawing/2014/main" id="{BC3E8A16-A7D9-4228-A1E5-9FC17359C6A0}"/>
              </a:ext>
            </a:extLst>
          </p:cNvPr>
          <p:cNvCxnSpPr>
            <a:cxnSpLocks/>
            <a:stCxn id="19" idx="4"/>
            <a:endCxn id="6" idx="6"/>
          </p:cNvCxnSpPr>
          <p:nvPr/>
        </p:nvCxnSpPr>
        <p:spPr>
          <a:xfrm flipH="1">
            <a:off x="10045065" y="4189201"/>
            <a:ext cx="515620"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60D8B8-5C92-47ED-BDFD-A28DC85FDF99}"/>
              </a:ext>
            </a:extLst>
          </p:cNvPr>
          <p:cNvSpPr/>
          <p:nvPr/>
        </p:nvSpPr>
        <p:spPr>
          <a:xfrm>
            <a:off x="10396855" y="332126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24" name="Straight Arrow Connector 23">
            <a:extLst>
              <a:ext uri="{FF2B5EF4-FFF2-40B4-BE49-F238E27FC236}">
                <a16:creationId xmlns:a16="http://schemas.microsoft.com/office/drawing/2014/main" id="{32D311B3-BC04-4767-BE3A-1E766779BC0F}"/>
              </a:ext>
            </a:extLst>
          </p:cNvPr>
          <p:cNvCxnSpPr>
            <a:cxnSpLocks/>
            <a:endCxn id="19" idx="0"/>
          </p:cNvCxnSpPr>
          <p:nvPr/>
        </p:nvCxnSpPr>
        <p:spPr>
          <a:xfrm>
            <a:off x="10560685" y="3632309"/>
            <a:ext cx="0" cy="244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297B559D-6D49-4617-9FCA-8A1BF52EDB80}"/>
              </a:ext>
            </a:extLst>
          </p:cNvPr>
          <p:cNvSpPr/>
          <p:nvPr/>
        </p:nvSpPr>
        <p:spPr>
          <a:xfrm>
            <a:off x="11019155" y="3345870"/>
            <a:ext cx="553720" cy="260459"/>
          </a:xfrm>
          <a:prstGeom prst="roundRect">
            <a:avLst>
              <a:gd name="adj" fmla="val 44095"/>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solidFill>
                  <a:schemeClr val="bg1"/>
                </a:solidFill>
              </a:rPr>
              <a:t>xx</a:t>
            </a:r>
            <a:endParaRPr lang="he-IL" b="1" dirty="0">
              <a:solidFill>
                <a:schemeClr val="bg1"/>
              </a:solidFill>
            </a:endParaRPr>
          </a:p>
        </p:txBody>
      </p:sp>
      <p:cxnSp>
        <p:nvCxnSpPr>
          <p:cNvPr id="28" name="Straight Arrow Connector 27">
            <a:extLst>
              <a:ext uri="{FF2B5EF4-FFF2-40B4-BE49-F238E27FC236}">
                <a16:creationId xmlns:a16="http://schemas.microsoft.com/office/drawing/2014/main" id="{B4B218BD-9631-4CC9-8B88-19B7E3B1D278}"/>
              </a:ext>
            </a:extLst>
          </p:cNvPr>
          <p:cNvCxnSpPr>
            <a:cxnSpLocks/>
            <a:stCxn id="26" idx="1"/>
            <a:endCxn id="23" idx="6"/>
          </p:cNvCxnSpPr>
          <p:nvPr/>
        </p:nvCxnSpPr>
        <p:spPr>
          <a:xfrm flipH="1">
            <a:off x="10724515" y="3476100"/>
            <a:ext cx="294640"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E6C916B-596C-48F5-9913-1172BA29992E}"/>
              </a:ext>
            </a:extLst>
          </p:cNvPr>
          <p:cNvSpPr/>
          <p:nvPr/>
        </p:nvSpPr>
        <p:spPr>
          <a:xfrm>
            <a:off x="8891588" y="3344495"/>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yy</a:t>
            </a:r>
            <a:endParaRPr lang="he-IL" dirty="0"/>
          </a:p>
        </p:txBody>
      </p:sp>
      <p:cxnSp>
        <p:nvCxnSpPr>
          <p:cNvPr id="33" name="Straight Arrow Connector 32">
            <a:extLst>
              <a:ext uri="{FF2B5EF4-FFF2-40B4-BE49-F238E27FC236}">
                <a16:creationId xmlns:a16="http://schemas.microsoft.com/office/drawing/2014/main" id="{F933DF8D-752A-4A85-8AB5-9A0E2C5F2A03}"/>
              </a:ext>
            </a:extLst>
          </p:cNvPr>
          <p:cNvCxnSpPr>
            <a:cxnSpLocks/>
            <a:stCxn id="32" idx="3"/>
            <a:endCxn id="8" idx="2"/>
          </p:cNvCxnSpPr>
          <p:nvPr/>
        </p:nvCxnSpPr>
        <p:spPr>
          <a:xfrm>
            <a:off x="9354979" y="3474725"/>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1A5CFA9-9D6B-4B0C-B756-D069A579E125}"/>
              </a:ext>
            </a:extLst>
          </p:cNvPr>
          <p:cNvSpPr/>
          <p:nvPr/>
        </p:nvSpPr>
        <p:spPr>
          <a:xfrm>
            <a:off x="8891588" y="4437323"/>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zz</a:t>
            </a:r>
            <a:endParaRPr lang="he-IL" dirty="0"/>
          </a:p>
        </p:txBody>
      </p:sp>
      <p:cxnSp>
        <p:nvCxnSpPr>
          <p:cNvPr id="38" name="Straight Arrow Connector 37">
            <a:extLst>
              <a:ext uri="{FF2B5EF4-FFF2-40B4-BE49-F238E27FC236}">
                <a16:creationId xmlns:a16="http://schemas.microsoft.com/office/drawing/2014/main" id="{712EDF61-D46D-4AC0-A10E-1CD0CF343E21}"/>
              </a:ext>
            </a:extLst>
          </p:cNvPr>
          <p:cNvCxnSpPr>
            <a:cxnSpLocks/>
            <a:stCxn id="37" idx="3"/>
          </p:cNvCxnSpPr>
          <p:nvPr/>
        </p:nvCxnSpPr>
        <p:spPr>
          <a:xfrm>
            <a:off x="9354979" y="4567553"/>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EFCB56-27D1-4824-8ED5-95BE7B87DBC3}"/>
              </a:ext>
            </a:extLst>
          </p:cNvPr>
          <p:cNvSpPr txBox="1"/>
          <p:nvPr/>
        </p:nvSpPr>
        <p:spPr>
          <a:xfrm>
            <a:off x="1295402" y="1244422"/>
            <a:ext cx="7437278" cy="4524315"/>
          </a:xfrm>
          <a:prstGeom prst="rect">
            <a:avLst/>
          </a:prstGeom>
          <a:noFill/>
        </p:spPr>
        <p:txBody>
          <a:bodyPr wrap="square" rtlCol="1">
            <a:spAutoFit/>
          </a:bodyPr>
          <a:lstStyle/>
          <a:p>
            <a:r>
              <a:rPr lang="en-US" sz="3200" dirty="0"/>
              <a:t>When you commit: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active </a:t>
            </a:r>
            <a:r>
              <a:rPr lang="en-US" sz="3200" dirty="0">
                <a:solidFill>
                  <a:srgbClr val="660E7A"/>
                </a:solidFill>
              </a:rPr>
              <a:t>branch</a:t>
            </a:r>
            <a:r>
              <a:rPr lang="en-US" sz="3200" dirty="0"/>
              <a:t> will point to the newly created commit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preceding commit will be the one that the active </a:t>
            </a:r>
            <a:r>
              <a:rPr lang="en-US" sz="3200" dirty="0">
                <a:solidFill>
                  <a:srgbClr val="660E7A"/>
                </a:solidFill>
              </a:rPr>
              <a:t>branch</a:t>
            </a:r>
            <a:r>
              <a:rPr lang="en-US" sz="3200" dirty="0"/>
              <a:t> used to point at up until the action took place</a:t>
            </a:r>
          </a:p>
          <a:p>
            <a:pPr marL="457200" indent="-457200">
              <a:buFont typeface="Arial" panose="020B0604020202020204" pitchFamily="34" charset="0"/>
              <a:buChar char="•"/>
            </a:pPr>
            <a:endParaRPr lang="en-US" sz="3200" dirty="0"/>
          </a:p>
        </p:txBody>
      </p:sp>
      <p:sp>
        <p:nvSpPr>
          <p:cNvPr id="29" name="Oval 28">
            <a:extLst>
              <a:ext uri="{FF2B5EF4-FFF2-40B4-BE49-F238E27FC236}">
                <a16:creationId xmlns:a16="http://schemas.microsoft.com/office/drawing/2014/main" id="{9A4BB1A0-5F60-4D92-86C3-EBA355ABC60C}"/>
              </a:ext>
            </a:extLst>
          </p:cNvPr>
          <p:cNvSpPr/>
          <p:nvPr/>
        </p:nvSpPr>
        <p:spPr>
          <a:xfrm>
            <a:off x="10396855" y="272468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g</a:t>
            </a:r>
            <a:endParaRPr lang="he-IL" dirty="0"/>
          </a:p>
        </p:txBody>
      </p:sp>
      <p:cxnSp>
        <p:nvCxnSpPr>
          <p:cNvPr id="30" name="Straight Arrow Connector 29">
            <a:extLst>
              <a:ext uri="{FF2B5EF4-FFF2-40B4-BE49-F238E27FC236}">
                <a16:creationId xmlns:a16="http://schemas.microsoft.com/office/drawing/2014/main" id="{2D8AA7BD-D0D1-4B7F-9CD5-BC115A313A90}"/>
              </a:ext>
            </a:extLst>
          </p:cNvPr>
          <p:cNvCxnSpPr>
            <a:cxnSpLocks/>
            <a:endCxn id="23" idx="0"/>
          </p:cNvCxnSpPr>
          <p:nvPr/>
        </p:nvCxnSpPr>
        <p:spPr>
          <a:xfrm flipH="1">
            <a:off x="10560685" y="3037106"/>
            <a:ext cx="3810" cy="284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D65EF000-8F61-475F-B5A6-019C8EB419DD}"/>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12" name="Footer Placeholder 11">
            <a:extLst>
              <a:ext uri="{FF2B5EF4-FFF2-40B4-BE49-F238E27FC236}">
                <a16:creationId xmlns:a16="http://schemas.microsoft.com/office/drawing/2014/main" id="{7E5B00E7-92F9-43C4-B10A-DF7A5D9DAE48}"/>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27523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animEffect transition="in" filter="fade">
                                      <p:cBhvr>
                                        <p:cTn id="9" dur="500"/>
                                        <p:tgtEl>
                                          <p:spTgt spid="29"/>
                                        </p:tgtEl>
                                      </p:cBhvr>
                                    </p:animEffect>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3.33333E-6 -4.44444E-6 L 0.00208 -0.08888 " pathEditMode="relative" rAng="0" ptsTypes="AA">
                                      <p:cBhvr>
                                        <p:cTn id="12" dur="1500" fill="hold"/>
                                        <p:tgtEl>
                                          <p:spTgt spid="28"/>
                                        </p:tgtEl>
                                        <p:attrNameLst>
                                          <p:attrName>ppt_x</p:attrName>
                                          <p:attrName>ppt_y</p:attrName>
                                        </p:attrNameLst>
                                      </p:cBhvr>
                                      <p:rCtr x="104" y="-4444"/>
                                    </p:animMotion>
                                  </p:childTnLst>
                                </p:cTn>
                              </p:par>
                              <p:par>
                                <p:cTn id="13" presetID="42" presetClass="path" presetSubtype="0" accel="50000" decel="50000" fill="hold" grpId="0" nodeType="withEffect">
                                  <p:stCondLst>
                                    <p:cond delay="0"/>
                                  </p:stCondLst>
                                  <p:childTnLst>
                                    <p:animMotion origin="layout" path="M -2.29167E-6 -4.44444E-6 L 0.00156 -0.08888 " pathEditMode="relative" rAng="0" ptsTypes="AA">
                                      <p:cBhvr>
                                        <p:cTn id="14" dur="1500" fill="hold"/>
                                        <p:tgtEl>
                                          <p:spTgt spid="26"/>
                                        </p:tgtEl>
                                        <p:attrNameLst>
                                          <p:attrName>ppt_x</p:attrName>
                                          <p:attrName>ppt_y</p:attrName>
                                        </p:attrNameLst>
                                      </p:cBhvr>
                                      <p:rCtr x="78" y="-4444"/>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4" end="4"/>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 commands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3" y="1264183"/>
            <a:ext cx="9793012" cy="3970318"/>
          </a:xfrm>
          <a:prstGeom prst="rect">
            <a:avLst/>
          </a:prstGeom>
          <a:noFill/>
        </p:spPr>
        <p:txBody>
          <a:bodyPr wrap="square" rtlCol="1">
            <a:spAutoFit/>
          </a:bodyPr>
          <a:lstStyle/>
          <a:p>
            <a:r>
              <a:rPr lang="en-US" sz="2800" dirty="0"/>
              <a:t>To deal with </a:t>
            </a:r>
            <a:r>
              <a:rPr lang="en-US" sz="2800" dirty="0">
                <a:solidFill>
                  <a:srgbClr val="660E7A"/>
                </a:solidFill>
              </a:rPr>
              <a:t>branches</a:t>
            </a:r>
            <a:r>
              <a:rPr lang="en-US" sz="2800" dirty="0"/>
              <a:t>:</a:t>
            </a:r>
          </a:p>
          <a:p>
            <a:r>
              <a:rPr lang="en-US" sz="2800" dirty="0"/>
              <a:t>		</a:t>
            </a:r>
            <a:r>
              <a:rPr lang="en-US" sz="2800" dirty="0">
                <a:solidFill>
                  <a:srgbClr val="0000FF"/>
                </a:solidFill>
              </a:rPr>
              <a:t>git branch -v </a:t>
            </a:r>
            <a:r>
              <a:rPr lang="en-US" sz="2800" dirty="0"/>
              <a:t>-&gt; shows list of available branches, and who is 								 the active one</a:t>
            </a:r>
          </a:p>
          <a:p>
            <a:r>
              <a:rPr lang="en-US" sz="2800" dirty="0"/>
              <a:t>		</a:t>
            </a:r>
            <a:r>
              <a:rPr lang="en-US" sz="2800" dirty="0">
                <a:solidFill>
                  <a:srgbClr val="0000FF"/>
                </a:solidFill>
              </a:rPr>
              <a:t>git branch &lt;branch name&gt; </a:t>
            </a:r>
            <a:r>
              <a:rPr lang="en-US" sz="2800" dirty="0"/>
              <a:t>-&gt; creates a branch, pointing to  												  where the current branch is 													  pointing.</a:t>
            </a:r>
          </a:p>
          <a:p>
            <a:endParaRPr lang="en-US" sz="2800" dirty="0"/>
          </a:p>
          <a:p>
            <a:r>
              <a:rPr lang="en-US" sz="2800" dirty="0"/>
              <a:t>To switch </a:t>
            </a:r>
            <a:r>
              <a:rPr lang="en-US" sz="2800" dirty="0">
                <a:solidFill>
                  <a:srgbClr val="660E7A"/>
                </a:solidFill>
              </a:rPr>
              <a:t>branch</a:t>
            </a:r>
            <a:r>
              <a:rPr lang="en-US" sz="2800" dirty="0"/>
              <a:t> (checkout)</a:t>
            </a:r>
          </a:p>
          <a:p>
            <a:r>
              <a:rPr lang="en-US" sz="2800" dirty="0"/>
              <a:t>		</a:t>
            </a:r>
            <a:r>
              <a:rPr lang="en-US" sz="2800" dirty="0">
                <a:solidFill>
                  <a:srgbClr val="0000FF"/>
                </a:solidFill>
              </a:rPr>
              <a:t>git checkout &lt;branch name&gt;</a:t>
            </a:r>
          </a:p>
        </p:txBody>
      </p:sp>
      <p:sp>
        <p:nvSpPr>
          <p:cNvPr id="6" name="Slide Number Placeholder 5">
            <a:extLst>
              <a:ext uri="{FF2B5EF4-FFF2-40B4-BE49-F238E27FC236}">
                <a16:creationId xmlns:a16="http://schemas.microsoft.com/office/drawing/2014/main" id="{50261CB0-75E4-412A-BBB4-82D5C15D123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Footer Placeholder 6">
            <a:extLst>
              <a:ext uri="{FF2B5EF4-FFF2-40B4-BE49-F238E27FC236}">
                <a16:creationId xmlns:a16="http://schemas.microsoft.com/office/drawing/2014/main" id="{A42A7179-F25F-410E-8CA0-F11789CE2FCF}"/>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007238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tags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436918" y="1373040"/>
            <a:ext cx="9793012" cy="4401205"/>
          </a:xfrm>
          <a:prstGeom prst="rect">
            <a:avLst/>
          </a:prstGeom>
          <a:noFill/>
        </p:spPr>
        <p:txBody>
          <a:bodyPr wrap="square" rtlCol="1">
            <a:spAutoFit/>
          </a:bodyPr>
          <a:lstStyle/>
          <a:p>
            <a:pPr algn="ctr"/>
            <a:r>
              <a:rPr lang="en-US" sz="2800" dirty="0">
                <a:solidFill>
                  <a:srgbClr val="0000FF"/>
                </a:solidFill>
              </a:rPr>
              <a:t>Tag</a:t>
            </a:r>
            <a:r>
              <a:rPr lang="en-US" sz="2800" dirty="0"/>
              <a:t> – when you want to mark a certain commit:</a:t>
            </a:r>
          </a:p>
          <a:p>
            <a:pPr marL="342900" indent="-342900">
              <a:buFont typeface="Arial" panose="020B0604020202020204" pitchFamily="34" charset="0"/>
              <a:buChar char="•"/>
            </a:pPr>
            <a:r>
              <a:rPr lang="en-US" sz="2800" dirty="0"/>
              <a:t>Specific milestone in the project</a:t>
            </a:r>
          </a:p>
          <a:p>
            <a:pPr marL="342900" indent="-342900">
              <a:buFont typeface="Arial" panose="020B0604020202020204" pitchFamily="34" charset="0"/>
              <a:buChar char="•"/>
            </a:pPr>
            <a:r>
              <a:rPr lang="en-US" sz="2800" dirty="0"/>
              <a:t>Stable version</a:t>
            </a:r>
          </a:p>
          <a:p>
            <a:pPr marL="342900" indent="-342900">
              <a:buFont typeface="Arial" panose="020B0604020202020204" pitchFamily="34" charset="0"/>
              <a:buChar char="•"/>
            </a:pPr>
            <a:r>
              <a:rPr lang="en-US" sz="2800" dirty="0"/>
              <a:t>Release version</a:t>
            </a:r>
          </a:p>
          <a:p>
            <a:pPr marL="342900" indent="-342900">
              <a:buFont typeface="Arial" panose="020B0604020202020204" pitchFamily="34" charset="0"/>
              <a:buChar char="•"/>
            </a:pPr>
            <a:r>
              <a:rPr lang="en-US" sz="2800" dirty="0" err="1"/>
              <a:t>Etc</a:t>
            </a:r>
            <a:endParaRPr lang="en-US" sz="2800" dirty="0"/>
          </a:p>
          <a:p>
            <a:pPr marL="342900" indent="-342900">
              <a:buFont typeface="Arial" panose="020B0604020202020204" pitchFamily="34" charset="0"/>
              <a:buChar char="•"/>
            </a:pPr>
            <a:endParaRPr lang="en-US" sz="2800" dirty="0"/>
          </a:p>
          <a:p>
            <a:r>
              <a:rPr lang="en-US" sz="2800" b="1" dirty="0"/>
              <a:t>Tag vs Branch</a:t>
            </a:r>
          </a:p>
          <a:p>
            <a:r>
              <a:rPr lang="en-US" sz="2800" b="1" dirty="0"/>
              <a:t>Similar</a:t>
            </a:r>
            <a:r>
              <a:rPr lang="en-US" sz="2800" dirty="0"/>
              <a:t>: both </a:t>
            </a:r>
            <a:r>
              <a:rPr lang="en-US" sz="2800" dirty="0" smtClean="0"/>
              <a:t>serve </a:t>
            </a:r>
            <a:r>
              <a:rPr lang="en-US" sz="2800" dirty="0"/>
              <a:t>as </a:t>
            </a:r>
            <a:r>
              <a:rPr lang="en-US" sz="2800" dirty="0" smtClean="0"/>
              <a:t>a pointer </a:t>
            </a:r>
            <a:r>
              <a:rPr lang="en-US" sz="2800" dirty="0"/>
              <a:t>to commit</a:t>
            </a:r>
          </a:p>
          <a:p>
            <a:r>
              <a:rPr lang="en-US" sz="2800" b="1" dirty="0"/>
              <a:t>Main differences</a:t>
            </a:r>
            <a:r>
              <a:rPr lang="en-US" sz="2800" dirty="0"/>
              <a:t>: Branch pointer advances in time as function of commits. Tags </a:t>
            </a:r>
            <a:r>
              <a:rPr lang="en-US" sz="2800" dirty="0" smtClean="0"/>
              <a:t>aren’t. They remain </a:t>
            </a:r>
            <a:r>
              <a:rPr lang="en-US" sz="2800" dirty="0"/>
              <a:t>fixed where you set them.</a:t>
            </a:r>
          </a:p>
        </p:txBody>
      </p:sp>
      <p:sp>
        <p:nvSpPr>
          <p:cNvPr id="6" name="Slide Number Placeholder 5">
            <a:extLst>
              <a:ext uri="{FF2B5EF4-FFF2-40B4-BE49-F238E27FC236}">
                <a16:creationId xmlns:a16="http://schemas.microsoft.com/office/drawing/2014/main" id="{E716886A-5412-4974-84B5-53723D768CD5}"/>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Footer Placeholder 6">
            <a:extLst>
              <a:ext uri="{FF2B5EF4-FFF2-40B4-BE49-F238E27FC236}">
                <a16:creationId xmlns:a16="http://schemas.microsoft.com/office/drawing/2014/main" id="{9619199C-9A7E-4C19-8E8B-82889E5029C3}"/>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0719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up)">
                                      <p:cBhvr>
                                        <p:cTn id="11" dur="500"/>
                                        <p:tgtEl>
                                          <p:spTgt spid="3">
                                            <p:txEl>
                                              <p:pRg st="2" end="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tags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3" y="1264183"/>
            <a:ext cx="9793012" cy="1815882"/>
          </a:xfrm>
          <a:prstGeom prst="rect">
            <a:avLst/>
          </a:prstGeom>
          <a:noFill/>
        </p:spPr>
        <p:txBody>
          <a:bodyPr wrap="square" rtlCol="1">
            <a:spAutoFit/>
          </a:bodyPr>
          <a:lstStyle/>
          <a:p>
            <a:r>
              <a:rPr lang="en-US" sz="2800" dirty="0">
                <a:solidFill>
                  <a:srgbClr val="0000FF"/>
                </a:solidFill>
              </a:rPr>
              <a:t>Command:</a:t>
            </a:r>
          </a:p>
          <a:p>
            <a:endParaRPr lang="en-US" sz="2800" dirty="0">
              <a:solidFill>
                <a:srgbClr val="0000FF"/>
              </a:solidFill>
            </a:endParaRPr>
          </a:p>
          <a:p>
            <a:r>
              <a:rPr lang="en-US" sz="2800" dirty="0">
                <a:solidFill>
                  <a:srgbClr val="0000FF"/>
                </a:solidFill>
              </a:rPr>
              <a:t>git tag &lt;tag name&gt; </a:t>
            </a:r>
            <a:r>
              <a:rPr lang="en-US" sz="2800" dirty="0"/>
              <a:t>- creates a new tag on the current commit</a:t>
            </a:r>
          </a:p>
          <a:p>
            <a:endParaRPr lang="en-US" sz="2800" dirty="0"/>
          </a:p>
        </p:txBody>
      </p:sp>
      <p:sp>
        <p:nvSpPr>
          <p:cNvPr id="6" name="Slide Number Placeholder 5">
            <a:extLst>
              <a:ext uri="{FF2B5EF4-FFF2-40B4-BE49-F238E27FC236}">
                <a16:creationId xmlns:a16="http://schemas.microsoft.com/office/drawing/2014/main" id="{E716886A-5412-4974-84B5-53723D768CD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Footer Placeholder 6">
            <a:extLst>
              <a:ext uri="{FF2B5EF4-FFF2-40B4-BE49-F238E27FC236}">
                <a16:creationId xmlns:a16="http://schemas.microsoft.com/office/drawing/2014/main" id="{9619199C-9A7E-4C19-8E8B-82889E5029C3}"/>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23125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800" b="1" dirty="0">
                <a:solidFill>
                  <a:srgbClr val="00B050"/>
                </a:solidFill>
              </a:rPr>
              <a:t>DEMO</a:t>
            </a:r>
            <a:br>
              <a:rPr lang="en-US" sz="12800" b="1" dirty="0">
                <a:solidFill>
                  <a:srgbClr val="00B050"/>
                </a:solidFill>
              </a:rPr>
            </a:br>
            <a:r>
              <a:rPr lang="en-US" sz="2400" dirty="0"/>
              <a:t>(using </a:t>
            </a:r>
            <a:r>
              <a:rPr lang="en-US" sz="2400" dirty="0" err="1"/>
              <a:t>cmd</a:t>
            </a:r>
            <a:r>
              <a:rPr lang="en-US" sz="2400" dirty="0"/>
              <a:t>)</a:t>
            </a:r>
            <a:endParaRPr lang="he-IL" dirty="0"/>
          </a:p>
        </p:txBody>
      </p:sp>
      <p:sp>
        <p:nvSpPr>
          <p:cNvPr id="3" name="Text Placeholder 2"/>
          <p:cNvSpPr>
            <a:spLocks noGrp="1"/>
          </p:cNvSpPr>
          <p:nvPr>
            <p:ph type="body" idx="1"/>
          </p:nvPr>
        </p:nvSpPr>
        <p:spPr>
          <a:xfrm>
            <a:off x="2015067" y="3846050"/>
            <a:ext cx="5138208" cy="2639054"/>
          </a:xfrm>
        </p:spPr>
        <p:txBody>
          <a:bodyPr>
            <a:normAutofit/>
          </a:bodyPr>
          <a:lstStyle/>
          <a:p>
            <a:pPr marL="342900" indent="-342900" algn="l">
              <a:buFont typeface="Arial" panose="020B0604020202020204" pitchFamily="34" charset="0"/>
              <a:buChar char="•"/>
            </a:pPr>
            <a:r>
              <a:rPr lang="en-US" dirty="0"/>
              <a:t>List branches</a:t>
            </a:r>
          </a:p>
          <a:p>
            <a:pPr marL="342900" indent="-342900" algn="l">
              <a:buFont typeface="Arial" panose="020B0604020202020204" pitchFamily="34" charset="0"/>
              <a:buChar char="•"/>
            </a:pPr>
            <a:r>
              <a:rPr lang="en-US" dirty="0"/>
              <a:t>Create new branch</a:t>
            </a:r>
          </a:p>
          <a:p>
            <a:pPr marL="342900" indent="-342900" algn="l">
              <a:buFont typeface="Arial" panose="020B0604020202020204" pitchFamily="34" charset="0"/>
              <a:buChar char="•"/>
            </a:pPr>
            <a:r>
              <a:rPr lang="en-US" dirty="0"/>
              <a:t>Checkout new branch</a:t>
            </a:r>
          </a:p>
          <a:p>
            <a:pPr marL="342900" indent="-342900" algn="l">
              <a:buFont typeface="Arial" panose="020B0604020202020204" pitchFamily="34" charset="0"/>
              <a:buChar char="•"/>
            </a:pPr>
            <a:r>
              <a:rPr lang="en-US" dirty="0"/>
              <a:t>Commit on several </a:t>
            </a:r>
            <a:r>
              <a:rPr lang="en-US" dirty="0" smtClean="0"/>
              <a:t>branches</a:t>
            </a:r>
          </a:p>
          <a:p>
            <a:pPr marL="342900" indent="-342900" algn="l">
              <a:buFont typeface="Arial" panose="020B0604020202020204" pitchFamily="34" charset="0"/>
              <a:buChar char="•"/>
            </a:pPr>
            <a:r>
              <a:rPr lang="en-US" dirty="0" smtClean="0"/>
              <a:t>Create tags</a:t>
            </a:r>
            <a:endParaRPr lang="he-IL" dirty="0"/>
          </a:p>
        </p:txBody>
      </p:sp>
      <p:sp>
        <p:nvSpPr>
          <p:cNvPr id="8" name="Footer Placeholder 7">
            <a:extLst>
              <a:ext uri="{FF2B5EF4-FFF2-40B4-BE49-F238E27FC236}">
                <a16:creationId xmlns:a16="http://schemas.microsoft.com/office/drawing/2014/main" id="{833000B3-5A06-42A2-A165-D8CADE87A644}"/>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6368C485-656F-4D01-A412-308C2EEA02F4}"/>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84920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295402" y="2267314"/>
            <a:ext cx="9864295" cy="2554545"/>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marL="342900" indent="-342900">
              <a:buAutoNum type="arabicPeriod"/>
            </a:pPr>
            <a:r>
              <a:rPr lang="en-US" sz="3200" dirty="0"/>
              <a:t>Internals and basic functionality (</a:t>
            </a:r>
            <a:r>
              <a:rPr lang="en-US" sz="3200" dirty="0">
                <a:solidFill>
                  <a:srgbClr val="00B050"/>
                </a:solidFill>
              </a:rPr>
              <a:t>demo: 1</a:t>
            </a:r>
            <a:r>
              <a:rPr lang="en-US" sz="3200" dirty="0"/>
              <a:t>, </a:t>
            </a:r>
            <a:r>
              <a:rPr lang="en-US" sz="3200" dirty="0">
                <a:solidFill>
                  <a:srgbClr val="FD2DFF"/>
                </a:solidFill>
              </a:rPr>
              <a:t>exercise: 1</a:t>
            </a:r>
            <a:r>
              <a:rPr lang="en-US" sz="3200" dirty="0"/>
              <a:t>)</a:t>
            </a:r>
          </a:p>
          <a:p>
            <a:pPr marL="342900" indent="-342900">
              <a:buAutoNum type="arabicPeriod"/>
            </a:pPr>
            <a:r>
              <a:rPr lang="en-US" sz="3200" dirty="0"/>
              <a:t>Branches (</a:t>
            </a:r>
            <a:r>
              <a:rPr lang="en-US" sz="3200" dirty="0">
                <a:solidFill>
                  <a:srgbClr val="00B050"/>
                </a:solidFill>
              </a:rPr>
              <a:t>demo: 2</a:t>
            </a:r>
            <a:r>
              <a:rPr lang="en-US" sz="3200" dirty="0"/>
              <a:t>, </a:t>
            </a:r>
            <a:r>
              <a:rPr lang="en-US" sz="3200" dirty="0">
                <a:solidFill>
                  <a:srgbClr val="FD2DFF"/>
                </a:solidFill>
              </a:rPr>
              <a:t>exercise: 1</a:t>
            </a:r>
            <a:r>
              <a:rPr lang="en-US" sz="3200" dirty="0"/>
              <a:t>)</a:t>
            </a:r>
          </a:p>
          <a:p>
            <a:pPr marL="342900" indent="-342900">
              <a:buAutoNum type="arabicPeriod"/>
            </a:pPr>
            <a:r>
              <a:rPr lang="en-US" sz="3200" dirty="0"/>
              <a:t>Collaboration (</a:t>
            </a:r>
            <a:r>
              <a:rPr lang="en-US" sz="3200" dirty="0">
                <a:solidFill>
                  <a:srgbClr val="00B050"/>
                </a:solidFill>
              </a:rPr>
              <a:t>demo: 1</a:t>
            </a:r>
            <a:r>
              <a:rPr lang="en-US" sz="3200" dirty="0"/>
              <a:t>, </a:t>
            </a:r>
            <a:r>
              <a:rPr lang="en-US" sz="3200" dirty="0">
                <a:solidFill>
                  <a:srgbClr val="FD2DFF"/>
                </a:solidFill>
              </a:rPr>
              <a:t>exercise: 1</a:t>
            </a:r>
            <a:r>
              <a:rPr lang="en-US" sz="3200" dirty="0"/>
              <a:t>)</a:t>
            </a:r>
          </a:p>
          <a:p>
            <a:pPr marL="342900" indent="-342900">
              <a:buAutoNum type="arabicPeriod"/>
            </a:pPr>
            <a:r>
              <a:rPr lang="en-US" sz="3200" dirty="0"/>
              <a:t>Additional commands (</a:t>
            </a:r>
            <a:r>
              <a:rPr lang="en-US" sz="3200" dirty="0">
                <a:solidFill>
                  <a:srgbClr val="00B050"/>
                </a:solidFill>
              </a:rPr>
              <a:t>demo: </a:t>
            </a:r>
            <a:r>
              <a:rPr lang="en-US" sz="3200" dirty="0" smtClean="0">
                <a:solidFill>
                  <a:srgbClr val="00B050"/>
                </a:solidFill>
              </a:rPr>
              <a:t>1</a:t>
            </a:r>
            <a:r>
              <a:rPr lang="en-US" sz="3200" dirty="0"/>
              <a:t> , </a:t>
            </a:r>
            <a:r>
              <a:rPr lang="en-US" sz="3200" dirty="0">
                <a:solidFill>
                  <a:srgbClr val="FD2DFF"/>
                </a:solidFill>
              </a:rPr>
              <a:t>exercise: 1</a:t>
            </a:r>
            <a:r>
              <a:rPr lang="en-US" sz="3200" dirty="0" smtClean="0"/>
              <a:t>)</a:t>
            </a:r>
            <a:endParaRPr lang="en-US" sz="3200" dirty="0"/>
          </a:p>
          <a:p>
            <a:pPr marL="342900" indent="-342900">
              <a:buAutoNum type="arabicPeriod"/>
            </a:pPr>
            <a:r>
              <a:rPr lang="en-US" sz="3200" dirty="0"/>
              <a:t>Best practices</a:t>
            </a:r>
          </a:p>
        </p:txBody>
      </p:sp>
      <p:sp>
        <p:nvSpPr>
          <p:cNvPr id="6" name="Slide Number Placeholder 5">
            <a:extLst>
              <a:ext uri="{FF2B5EF4-FFF2-40B4-BE49-F238E27FC236}">
                <a16:creationId xmlns:a16="http://schemas.microsoft.com/office/drawing/2014/main" id="{EF25EBBA-E6A4-4F19-89E4-EC80D33E301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Footer Placeholder 6">
            <a:extLst>
              <a:ext uri="{FF2B5EF4-FFF2-40B4-BE49-F238E27FC236}">
                <a16:creationId xmlns:a16="http://schemas.microsoft.com/office/drawing/2014/main" id="{49BC3C2B-AB77-493E-B2AB-8B5B16E55EC6}"/>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837501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Branches: actions</a:t>
            </a:r>
            <a:endParaRPr lang="he-IL" dirty="0"/>
          </a:p>
        </p:txBody>
      </p:sp>
      <p:sp>
        <p:nvSpPr>
          <p:cNvPr id="4" name="Oval 3">
            <a:extLst>
              <a:ext uri="{FF2B5EF4-FFF2-40B4-BE49-F238E27FC236}">
                <a16:creationId xmlns:a16="http://schemas.microsoft.com/office/drawing/2014/main" id="{FB4B0BB5-CCFC-4D24-AAC9-5DF0A5D315AA}"/>
              </a:ext>
            </a:extLst>
          </p:cNvPr>
          <p:cNvSpPr/>
          <p:nvPr/>
        </p:nvSpPr>
        <p:spPr>
          <a:xfrm>
            <a:off x="9016405" y="5270954"/>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DFFD93AC-7FC1-4614-9B42-1FFC21067CB8}"/>
              </a:ext>
            </a:extLst>
          </p:cNvPr>
          <p:cNvSpPr/>
          <p:nvPr/>
        </p:nvSpPr>
        <p:spPr>
          <a:xfrm>
            <a:off x="9016405" y="473818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573F5B9C-A2E3-4DCA-AE82-746BE495FD9B}"/>
              </a:ext>
            </a:extLst>
          </p:cNvPr>
          <p:cNvSpPr/>
          <p:nvPr/>
        </p:nvSpPr>
        <p:spPr>
          <a:xfrm>
            <a:off x="9016405" y="420817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8" name="Oval 7">
            <a:extLst>
              <a:ext uri="{FF2B5EF4-FFF2-40B4-BE49-F238E27FC236}">
                <a16:creationId xmlns:a16="http://schemas.microsoft.com/office/drawing/2014/main" id="{A7FDDCC8-E502-4541-95A3-D0D693CBB3B3}"/>
              </a:ext>
            </a:extLst>
          </p:cNvPr>
          <p:cNvSpPr/>
          <p:nvPr/>
        </p:nvSpPr>
        <p:spPr>
          <a:xfrm>
            <a:off x="9016405" y="365265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9" name="Straight Arrow Connector 8">
            <a:extLst>
              <a:ext uri="{FF2B5EF4-FFF2-40B4-BE49-F238E27FC236}">
                <a16:creationId xmlns:a16="http://schemas.microsoft.com/office/drawing/2014/main" id="{3AE2FA2F-A11A-454F-8F24-28C8CD75BEA8}"/>
              </a:ext>
            </a:extLst>
          </p:cNvPr>
          <p:cNvCxnSpPr>
            <a:stCxn id="8" idx="4"/>
            <a:endCxn id="7" idx="0"/>
          </p:cNvCxnSpPr>
          <p:nvPr/>
        </p:nvCxnSpPr>
        <p:spPr>
          <a:xfrm>
            <a:off x="9180235" y="3965077"/>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4C7354-CDF3-4349-8DAF-DCB51A2429D0}"/>
              </a:ext>
            </a:extLst>
          </p:cNvPr>
          <p:cNvCxnSpPr>
            <a:cxnSpLocks/>
            <a:endCxn id="6" idx="0"/>
          </p:cNvCxnSpPr>
          <p:nvPr/>
        </p:nvCxnSpPr>
        <p:spPr>
          <a:xfrm>
            <a:off x="9180235" y="4520592"/>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7C1-CD07-4235-B94C-0BB3074C2A1D}"/>
              </a:ext>
            </a:extLst>
          </p:cNvPr>
          <p:cNvCxnSpPr>
            <a:cxnSpLocks/>
          </p:cNvCxnSpPr>
          <p:nvPr/>
        </p:nvCxnSpPr>
        <p:spPr>
          <a:xfrm>
            <a:off x="9180235" y="5054003"/>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DA9F095-9697-4461-A71D-D9FD3A734C91}"/>
              </a:ext>
            </a:extLst>
          </p:cNvPr>
          <p:cNvSpPr/>
          <p:nvPr/>
        </p:nvSpPr>
        <p:spPr>
          <a:xfrm>
            <a:off x="9667280" y="4209548"/>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20" name="Straight Arrow Connector 19">
            <a:extLst>
              <a:ext uri="{FF2B5EF4-FFF2-40B4-BE49-F238E27FC236}">
                <a16:creationId xmlns:a16="http://schemas.microsoft.com/office/drawing/2014/main" id="{BC3E8A16-A7D9-4228-A1E5-9FC17359C6A0}"/>
              </a:ext>
            </a:extLst>
          </p:cNvPr>
          <p:cNvCxnSpPr>
            <a:cxnSpLocks/>
            <a:stCxn id="19" idx="4"/>
            <a:endCxn id="6" idx="6"/>
          </p:cNvCxnSpPr>
          <p:nvPr/>
        </p:nvCxnSpPr>
        <p:spPr>
          <a:xfrm flipH="1">
            <a:off x="9344065" y="4521968"/>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60D8B8-5C92-47ED-BDFD-A28DC85FDF99}"/>
              </a:ext>
            </a:extLst>
          </p:cNvPr>
          <p:cNvSpPr/>
          <p:nvPr/>
        </p:nvSpPr>
        <p:spPr>
          <a:xfrm>
            <a:off x="9667280" y="3654033"/>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24" name="Straight Arrow Connector 23">
            <a:extLst>
              <a:ext uri="{FF2B5EF4-FFF2-40B4-BE49-F238E27FC236}">
                <a16:creationId xmlns:a16="http://schemas.microsoft.com/office/drawing/2014/main" id="{32D311B3-BC04-4767-BE3A-1E766779BC0F}"/>
              </a:ext>
            </a:extLst>
          </p:cNvPr>
          <p:cNvCxnSpPr/>
          <p:nvPr/>
        </p:nvCxnSpPr>
        <p:spPr>
          <a:xfrm>
            <a:off x="9831110" y="3965076"/>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297B559D-6D49-4617-9FCA-8A1BF52EDB80}"/>
              </a:ext>
            </a:extLst>
          </p:cNvPr>
          <p:cNvSpPr/>
          <p:nvPr/>
        </p:nvSpPr>
        <p:spPr>
          <a:xfrm>
            <a:off x="10318155" y="3678637"/>
            <a:ext cx="578443" cy="260459"/>
          </a:xfrm>
          <a:prstGeom prst="roundRect">
            <a:avLst>
              <a:gd name="adj" fmla="val 44095"/>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solidFill>
                  <a:schemeClr val="bg1"/>
                </a:solidFill>
              </a:rPr>
              <a:t>xx</a:t>
            </a:r>
            <a:endParaRPr lang="he-IL" b="1" dirty="0">
              <a:solidFill>
                <a:schemeClr val="bg1"/>
              </a:solidFill>
            </a:endParaRPr>
          </a:p>
        </p:txBody>
      </p:sp>
      <p:cxnSp>
        <p:nvCxnSpPr>
          <p:cNvPr id="28" name="Straight Arrow Connector 27">
            <a:extLst>
              <a:ext uri="{FF2B5EF4-FFF2-40B4-BE49-F238E27FC236}">
                <a16:creationId xmlns:a16="http://schemas.microsoft.com/office/drawing/2014/main" id="{B4B218BD-9631-4CC9-8B88-19B7E3B1D278}"/>
              </a:ext>
            </a:extLst>
          </p:cNvPr>
          <p:cNvCxnSpPr>
            <a:cxnSpLocks/>
            <a:stCxn id="26" idx="1"/>
            <a:endCxn id="23" idx="6"/>
          </p:cNvCxnSpPr>
          <p:nvPr/>
        </p:nvCxnSpPr>
        <p:spPr>
          <a:xfrm flipH="1">
            <a:off x="9994940" y="3808867"/>
            <a:ext cx="323215"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E6C916B-596C-48F5-9913-1172BA29992E}"/>
              </a:ext>
            </a:extLst>
          </p:cNvPr>
          <p:cNvSpPr/>
          <p:nvPr/>
        </p:nvSpPr>
        <p:spPr>
          <a:xfrm>
            <a:off x="8190588" y="3677262"/>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yy</a:t>
            </a:r>
            <a:endParaRPr lang="he-IL" dirty="0"/>
          </a:p>
        </p:txBody>
      </p:sp>
      <p:cxnSp>
        <p:nvCxnSpPr>
          <p:cNvPr id="33" name="Straight Arrow Connector 32">
            <a:extLst>
              <a:ext uri="{FF2B5EF4-FFF2-40B4-BE49-F238E27FC236}">
                <a16:creationId xmlns:a16="http://schemas.microsoft.com/office/drawing/2014/main" id="{F933DF8D-752A-4A85-8AB5-9A0E2C5F2A03}"/>
              </a:ext>
            </a:extLst>
          </p:cNvPr>
          <p:cNvCxnSpPr>
            <a:cxnSpLocks/>
            <a:stCxn id="32" idx="3"/>
            <a:endCxn id="8" idx="2"/>
          </p:cNvCxnSpPr>
          <p:nvPr/>
        </p:nvCxnSpPr>
        <p:spPr>
          <a:xfrm>
            <a:off x="8653979" y="3807492"/>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1A5CFA9-9D6B-4B0C-B756-D069A579E125}"/>
              </a:ext>
            </a:extLst>
          </p:cNvPr>
          <p:cNvSpPr/>
          <p:nvPr/>
        </p:nvSpPr>
        <p:spPr>
          <a:xfrm>
            <a:off x="8190588" y="4770090"/>
            <a:ext cx="463391"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err="1"/>
              <a:t>zz</a:t>
            </a:r>
            <a:endParaRPr lang="he-IL" dirty="0"/>
          </a:p>
        </p:txBody>
      </p:sp>
      <p:cxnSp>
        <p:nvCxnSpPr>
          <p:cNvPr id="38" name="Straight Arrow Connector 37">
            <a:extLst>
              <a:ext uri="{FF2B5EF4-FFF2-40B4-BE49-F238E27FC236}">
                <a16:creationId xmlns:a16="http://schemas.microsoft.com/office/drawing/2014/main" id="{712EDF61-D46D-4AC0-A10E-1CD0CF343E21}"/>
              </a:ext>
            </a:extLst>
          </p:cNvPr>
          <p:cNvCxnSpPr>
            <a:cxnSpLocks/>
            <a:stCxn id="37" idx="3"/>
          </p:cNvCxnSpPr>
          <p:nvPr/>
        </p:nvCxnSpPr>
        <p:spPr>
          <a:xfrm>
            <a:off x="8653979" y="4900320"/>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6204634-D4C6-45C6-AC9E-D904D8E29057}"/>
              </a:ext>
            </a:extLst>
          </p:cNvPr>
          <p:cNvSpPr txBox="1"/>
          <p:nvPr/>
        </p:nvSpPr>
        <p:spPr>
          <a:xfrm>
            <a:off x="1345179" y="1307382"/>
            <a:ext cx="7153919" cy="5078313"/>
          </a:xfrm>
          <a:prstGeom prst="rect">
            <a:avLst/>
          </a:prstGeom>
          <a:noFill/>
        </p:spPr>
        <p:txBody>
          <a:bodyPr wrap="square" rtlCol="1">
            <a:spAutoFit/>
          </a:bodyPr>
          <a:lstStyle/>
          <a:p>
            <a:r>
              <a:rPr lang="en-US" sz="3600" b="1" dirty="0"/>
              <a:t>Merge</a:t>
            </a:r>
          </a:p>
          <a:p>
            <a:endParaRPr lang="en-US" dirty="0"/>
          </a:p>
          <a:p>
            <a:pPr algn="ctr"/>
            <a:r>
              <a:rPr lang="en-US" sz="3200" dirty="0">
                <a:solidFill>
                  <a:srgbClr val="0000FF"/>
                </a:solidFill>
              </a:rPr>
              <a:t>Unite two commits to a single one</a:t>
            </a:r>
          </a:p>
          <a:p>
            <a:endParaRPr lang="en-US" dirty="0"/>
          </a:p>
          <a:p>
            <a:r>
              <a:rPr lang="en-US" dirty="0"/>
              <a:t>The 2 commits will be referred as:</a:t>
            </a:r>
          </a:p>
          <a:p>
            <a:pPr marL="514350" indent="-514350">
              <a:buAutoNum type="arabicPeriod"/>
            </a:pPr>
            <a:r>
              <a:rPr lang="en-US" b="1" dirty="0"/>
              <a:t>local</a:t>
            </a:r>
            <a:r>
              <a:rPr lang="en-US" dirty="0"/>
              <a:t>: the commit that is pointed by the active branch</a:t>
            </a:r>
          </a:p>
          <a:p>
            <a:pPr marL="514350" indent="-514350">
              <a:buAutoNum type="arabicPeriod"/>
            </a:pPr>
            <a:r>
              <a:rPr lang="en-US" b="1" dirty="0"/>
              <a:t>Remote</a:t>
            </a:r>
            <a:r>
              <a:rPr lang="en-US" dirty="0"/>
              <a:t>: the commit that is pointed by the second branch</a:t>
            </a:r>
          </a:p>
          <a:p>
            <a:endParaRPr lang="en-US" dirty="0"/>
          </a:p>
          <a:p>
            <a:r>
              <a:rPr lang="en-US" dirty="0"/>
              <a:t>Merge process:</a:t>
            </a:r>
          </a:p>
          <a:p>
            <a:pPr marL="285750" indent="-285750">
              <a:buFont typeface="Arial" panose="020B0604020202020204" pitchFamily="34" charset="0"/>
              <a:buChar char="•"/>
            </a:pPr>
            <a:r>
              <a:rPr lang="en-US" dirty="0"/>
              <a:t>A new commit is created, with the new state of the repository after the merge is stated.</a:t>
            </a:r>
          </a:p>
          <a:p>
            <a:pPr marL="285750" indent="-285750">
              <a:buFont typeface="Arial" panose="020B0604020202020204" pitchFamily="34" charset="0"/>
              <a:buChar char="•"/>
            </a:pPr>
            <a:r>
              <a:rPr lang="en-US" dirty="0"/>
              <a:t>Compare files from both commits. </a:t>
            </a:r>
          </a:p>
          <a:p>
            <a:r>
              <a:rPr lang="en-US" dirty="0"/>
              <a:t>     Handle conflicts in files changed in both commits</a:t>
            </a:r>
          </a:p>
          <a:p>
            <a:pPr marL="285750" indent="-285750">
              <a:buFont typeface="Arial" panose="020B0604020202020204" pitchFamily="34" charset="0"/>
              <a:buChar char="•"/>
            </a:pPr>
            <a:r>
              <a:rPr lang="en-US" dirty="0"/>
              <a:t>The preceding commit(s) to the ‘merge-commit’ are the two original commits of the merge (it’s a commit with 2 parents…)</a:t>
            </a:r>
          </a:p>
          <a:p>
            <a:pPr marL="285750" indent="-285750">
              <a:buFont typeface="Arial" panose="020B0604020202020204" pitchFamily="34" charset="0"/>
              <a:buChar char="•"/>
            </a:pPr>
            <a:r>
              <a:rPr lang="en-US" dirty="0"/>
              <a:t>Active branch moves to point the new commit</a:t>
            </a:r>
          </a:p>
        </p:txBody>
      </p:sp>
      <p:sp>
        <p:nvSpPr>
          <p:cNvPr id="30" name="Oval 29">
            <a:extLst>
              <a:ext uri="{FF2B5EF4-FFF2-40B4-BE49-F238E27FC236}">
                <a16:creationId xmlns:a16="http://schemas.microsoft.com/office/drawing/2014/main" id="{06935E19-5E3B-40CF-B312-108509D9B9C1}"/>
              </a:ext>
            </a:extLst>
          </p:cNvPr>
          <p:cNvSpPr/>
          <p:nvPr/>
        </p:nvSpPr>
        <p:spPr>
          <a:xfrm>
            <a:off x="9658331" y="291547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g</a:t>
            </a:r>
            <a:endParaRPr lang="he-IL" dirty="0"/>
          </a:p>
        </p:txBody>
      </p:sp>
      <p:cxnSp>
        <p:nvCxnSpPr>
          <p:cNvPr id="31" name="Straight Arrow Connector 30">
            <a:extLst>
              <a:ext uri="{FF2B5EF4-FFF2-40B4-BE49-F238E27FC236}">
                <a16:creationId xmlns:a16="http://schemas.microsoft.com/office/drawing/2014/main" id="{A8BAD2CD-7EDF-407F-9736-16F9369B8E9F}"/>
              </a:ext>
            </a:extLst>
          </p:cNvPr>
          <p:cNvCxnSpPr>
            <a:cxnSpLocks/>
            <a:stCxn id="30" idx="4"/>
            <a:endCxn id="23" idx="0"/>
          </p:cNvCxnSpPr>
          <p:nvPr/>
        </p:nvCxnSpPr>
        <p:spPr>
          <a:xfrm>
            <a:off x="9822161" y="3227897"/>
            <a:ext cx="8949" cy="426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35938-4889-49BB-A2D7-277080D18D53}"/>
              </a:ext>
            </a:extLst>
          </p:cNvPr>
          <p:cNvCxnSpPr>
            <a:cxnSpLocks/>
            <a:stCxn id="30" idx="4"/>
            <a:endCxn id="8" idx="0"/>
          </p:cNvCxnSpPr>
          <p:nvPr/>
        </p:nvCxnSpPr>
        <p:spPr>
          <a:xfrm flipH="1">
            <a:off x="9180235" y="3227897"/>
            <a:ext cx="641926" cy="424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C09C236-E928-4146-A55F-B752180350E8}"/>
              </a:ext>
            </a:extLst>
          </p:cNvPr>
          <p:cNvSpPr/>
          <p:nvPr/>
        </p:nvSpPr>
        <p:spPr>
          <a:xfrm>
            <a:off x="9879549" y="3926659"/>
            <a:ext cx="549553" cy="212089"/>
          </a:xfrm>
          <a:prstGeom prst="roundRect">
            <a:avLst>
              <a:gd name="adj" fmla="val 50000"/>
            </a:avLst>
          </a:prstGeom>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local</a:t>
            </a:r>
            <a:endParaRPr lang="he-IL" sz="1200" dirty="0"/>
          </a:p>
        </p:txBody>
      </p:sp>
      <p:sp>
        <p:nvSpPr>
          <p:cNvPr id="39" name="Rectangle: Rounded Corners 38">
            <a:extLst>
              <a:ext uri="{FF2B5EF4-FFF2-40B4-BE49-F238E27FC236}">
                <a16:creationId xmlns:a16="http://schemas.microsoft.com/office/drawing/2014/main" id="{99BA5A6B-CC31-464F-B9BE-E88190C12584}"/>
              </a:ext>
            </a:extLst>
          </p:cNvPr>
          <p:cNvSpPr/>
          <p:nvPr/>
        </p:nvSpPr>
        <p:spPr>
          <a:xfrm>
            <a:off x="8467456" y="3945917"/>
            <a:ext cx="664341" cy="212089"/>
          </a:xfrm>
          <a:prstGeom prst="roundRect">
            <a:avLst>
              <a:gd name="adj" fmla="val 50000"/>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remote</a:t>
            </a:r>
            <a:endParaRPr lang="he-IL" sz="1200" dirty="0"/>
          </a:p>
        </p:txBody>
      </p:sp>
      <p:sp>
        <p:nvSpPr>
          <p:cNvPr id="10" name="Slide Number Placeholder 9">
            <a:extLst>
              <a:ext uri="{FF2B5EF4-FFF2-40B4-BE49-F238E27FC236}">
                <a16:creationId xmlns:a16="http://schemas.microsoft.com/office/drawing/2014/main" id="{312E4D0D-7641-4057-BAD5-58258D7928D3}"/>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2" name="Footer Placeholder 11">
            <a:extLst>
              <a:ext uri="{FF2B5EF4-FFF2-40B4-BE49-F238E27FC236}">
                <a16:creationId xmlns:a16="http://schemas.microsoft.com/office/drawing/2014/main" id="{35DE82D6-0908-4948-8BF5-A7DD02F0CC65}"/>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4409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6" end="6"/>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75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75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xEl>
                                              <p:pRg st="9" end="9"/>
                                            </p:txEl>
                                          </p:spTgt>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xEl>
                                              <p:pRg st="12" end="12"/>
                                            </p:txEl>
                                          </p:spTgt>
                                        </p:tgtEl>
                                        <p:attrNameLst>
                                          <p:attrName>style.visibility</p:attrName>
                                        </p:attrNameLst>
                                      </p:cBhvr>
                                      <p:to>
                                        <p:strVal val="visible"/>
                                      </p:to>
                                    </p:set>
                                  </p:childTnLst>
                                </p:cTn>
                              </p:par>
                              <p:par>
                                <p:cTn id="38" presetID="22" presetClass="entr" presetSubtype="1"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up)">
                                      <p:cBhvr>
                                        <p:cTn id="40" dur="1000"/>
                                        <p:tgtEl>
                                          <p:spTgt spid="31"/>
                                        </p:tgtEl>
                                      </p:cBhvr>
                                    </p:animEffect>
                                  </p:childTnLst>
                                </p:cTn>
                              </p:par>
                              <p:par>
                                <p:cTn id="41" presetID="22" presetClass="entr" presetSubtype="1"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up)">
                                      <p:cBhvr>
                                        <p:cTn id="43" dur="10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7">
                                            <p:txEl>
                                              <p:pRg st="13" end="13"/>
                                            </p:txEl>
                                          </p:spTgt>
                                        </p:tgtEl>
                                        <p:attrNameLst>
                                          <p:attrName>style.visibility</p:attrName>
                                        </p:attrNameLst>
                                      </p:cBhvr>
                                      <p:to>
                                        <p:strVal val="visible"/>
                                      </p:to>
                                    </p:set>
                                  </p:childTnLst>
                                </p:cTn>
                              </p:par>
                              <p:par>
                                <p:cTn id="48" presetID="42" presetClass="path" presetSubtype="0" accel="50000" decel="50000" fill="hold" nodeType="withEffect">
                                  <p:stCondLst>
                                    <p:cond delay="0"/>
                                  </p:stCondLst>
                                  <p:childTnLst>
                                    <p:animMotion origin="layout" path="M -2.91667E-6 -4.07407E-6 L -0.00247 -0.10995 " pathEditMode="relative" rAng="0" ptsTypes="AA">
                                      <p:cBhvr>
                                        <p:cTn id="49" dur="1000" fill="hold"/>
                                        <p:tgtEl>
                                          <p:spTgt spid="28"/>
                                        </p:tgtEl>
                                        <p:attrNameLst>
                                          <p:attrName>ppt_x</p:attrName>
                                          <p:attrName>ppt_y</p:attrName>
                                        </p:attrNameLst>
                                      </p:cBhvr>
                                      <p:rCtr x="-130" y="-5509"/>
                                    </p:animMotion>
                                  </p:childTnLst>
                                </p:cTn>
                              </p:par>
                              <p:par>
                                <p:cTn id="50" presetID="42" presetClass="path" presetSubtype="0" accel="50000" decel="50000" fill="hold" grpId="0" nodeType="withEffect">
                                  <p:stCondLst>
                                    <p:cond delay="0"/>
                                  </p:stCondLst>
                                  <p:childTnLst>
                                    <p:animMotion origin="layout" path="M -2.08333E-6 -4.07407E-6 L -0.00286 -0.1081 " pathEditMode="relative" rAng="0" ptsTypes="AA">
                                      <p:cBhvr>
                                        <p:cTn id="51" dur="1000" fill="hold"/>
                                        <p:tgtEl>
                                          <p:spTgt spid="26"/>
                                        </p:tgtEl>
                                        <p:attrNameLst>
                                          <p:attrName>ppt_x</p:attrName>
                                          <p:attrName>ppt_y</p:attrName>
                                        </p:attrNameLst>
                                      </p:cBhvr>
                                      <p:rCtr x="-143" y="-5417"/>
                                    </p:animMotion>
                                  </p:childTnLst>
                                </p:cTn>
                              </p:par>
                              <p:par>
                                <p:cTn id="52" presetID="10" presetClass="exit" presetSubtype="0" fill="hold" grpId="1" nodeType="with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21" grpId="0" animBg="1"/>
      <p:bldP spid="21" grpId="1" animBg="1"/>
      <p:bldP spid="39" grpId="0" animBg="1"/>
      <p:bldP spid="3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56204634-D4C6-45C6-AC9E-D904D8E29057}"/>
              </a:ext>
            </a:extLst>
          </p:cNvPr>
          <p:cNvSpPr txBox="1"/>
          <p:nvPr/>
        </p:nvSpPr>
        <p:spPr>
          <a:xfrm>
            <a:off x="1360946" y="1283723"/>
            <a:ext cx="9802354" cy="5047536"/>
          </a:xfrm>
          <a:prstGeom prst="rect">
            <a:avLst/>
          </a:prstGeom>
          <a:noFill/>
        </p:spPr>
        <p:txBody>
          <a:bodyPr wrap="square" rtlCol="1">
            <a:spAutoFit/>
          </a:bodyPr>
          <a:lstStyle/>
          <a:p>
            <a:r>
              <a:rPr lang="en-US" sz="3600" b="1" dirty="0"/>
              <a:t>Fast Forward (FF) Merge</a:t>
            </a:r>
          </a:p>
          <a:p>
            <a:pPr algn="ctr"/>
            <a:r>
              <a:rPr lang="en-US" sz="3200" dirty="0">
                <a:solidFill>
                  <a:srgbClr val="0000FF"/>
                </a:solidFill>
              </a:rPr>
              <a:t>Merge by moving branch pointer only</a:t>
            </a:r>
          </a:p>
          <a:p>
            <a:pPr algn="ctr"/>
            <a:r>
              <a:rPr lang="en-US" sz="2000" dirty="0">
                <a:solidFill>
                  <a:srgbClr val="0000FF"/>
                </a:solidFill>
              </a:rPr>
              <a:t>(When there is a straight line between source and target)</a:t>
            </a:r>
            <a:endParaRPr lang="en-US" sz="3200" dirty="0">
              <a:solidFill>
                <a:srgbClr val="0000FF"/>
              </a:solidFill>
            </a:endParaRPr>
          </a:p>
          <a:p>
            <a:endParaRPr lang="en-US" dirty="0"/>
          </a:p>
          <a:p>
            <a:r>
              <a:rPr lang="en-US" dirty="0"/>
              <a:t>Example 1:</a:t>
            </a:r>
          </a:p>
          <a:p>
            <a:r>
              <a:rPr lang="en-US" dirty="0"/>
              <a:t>If </a:t>
            </a:r>
            <a:r>
              <a:rPr lang="en-US" b="1" dirty="0"/>
              <a:t>YY</a:t>
            </a:r>
            <a:r>
              <a:rPr lang="en-US" dirty="0"/>
              <a:t> is the active branch and you merge it with </a:t>
            </a:r>
            <a:r>
              <a:rPr lang="en-US" b="1" dirty="0"/>
              <a:t>XX</a:t>
            </a:r>
          </a:p>
          <a:p>
            <a:r>
              <a:rPr lang="en-US" dirty="0"/>
              <a:t>You have two options:</a:t>
            </a:r>
          </a:p>
          <a:p>
            <a:pPr marL="342900" indent="-342900">
              <a:buAutoNum type="arabicPeriod"/>
            </a:pPr>
            <a:r>
              <a:rPr lang="en-US" dirty="0"/>
              <a:t>Create new commit (as was shown in last slide)</a:t>
            </a:r>
          </a:p>
          <a:p>
            <a:pPr marL="342900" indent="-342900">
              <a:buAutoNum type="arabicPeriod"/>
            </a:pPr>
            <a:r>
              <a:rPr lang="en-US" dirty="0"/>
              <a:t>Perform FF merge: </a:t>
            </a:r>
          </a:p>
          <a:p>
            <a:pPr lvl="1"/>
            <a:r>
              <a:rPr lang="en-US" dirty="0"/>
              <a:t>Simply re-point </a:t>
            </a:r>
            <a:r>
              <a:rPr lang="en-US" b="1" dirty="0"/>
              <a:t>YY</a:t>
            </a:r>
            <a:r>
              <a:rPr lang="en-US" dirty="0"/>
              <a:t> to point to commit </a:t>
            </a:r>
            <a:r>
              <a:rPr lang="en-US" dirty="0">
                <a:solidFill>
                  <a:srgbClr val="0000FF"/>
                </a:solidFill>
              </a:rPr>
              <a:t>g</a:t>
            </a:r>
            <a:r>
              <a:rPr lang="en-US" dirty="0"/>
              <a:t>.</a:t>
            </a:r>
          </a:p>
          <a:p>
            <a:pPr lvl="1"/>
            <a:r>
              <a:rPr lang="en-US" dirty="0"/>
              <a:t>No need to create additional commit</a:t>
            </a:r>
          </a:p>
          <a:p>
            <a:pPr marL="0" lvl="1"/>
            <a:endParaRPr lang="en-US" dirty="0"/>
          </a:p>
          <a:p>
            <a:r>
              <a:rPr lang="en-US" dirty="0"/>
              <a:t>Example 2:</a:t>
            </a:r>
          </a:p>
          <a:p>
            <a:r>
              <a:rPr lang="en-US" dirty="0"/>
              <a:t>If </a:t>
            </a:r>
            <a:r>
              <a:rPr lang="en-US" b="1" dirty="0"/>
              <a:t>ZZ</a:t>
            </a:r>
            <a:r>
              <a:rPr lang="en-US" dirty="0"/>
              <a:t> is the active branch and you merge it with </a:t>
            </a:r>
            <a:r>
              <a:rPr lang="en-US" b="1" dirty="0"/>
              <a:t>YY </a:t>
            </a:r>
            <a:r>
              <a:rPr lang="en-US" dirty="0"/>
              <a:t>(or</a:t>
            </a:r>
            <a:r>
              <a:rPr lang="en-US" b="1" dirty="0"/>
              <a:t> XX</a:t>
            </a:r>
            <a:r>
              <a:rPr lang="en-US" dirty="0"/>
              <a:t>)</a:t>
            </a:r>
          </a:p>
          <a:p>
            <a:pPr marL="285750" indent="-285750">
              <a:buFont typeface="Arial" panose="020B0604020202020204" pitchFamily="34" charset="0"/>
              <a:buChar char="•"/>
            </a:pPr>
            <a:r>
              <a:rPr lang="en-US" b="1" dirty="0"/>
              <a:t>ZZ </a:t>
            </a:r>
            <a:r>
              <a:rPr lang="en-US" dirty="0"/>
              <a:t>and </a:t>
            </a:r>
            <a:r>
              <a:rPr lang="en-US" b="1" dirty="0"/>
              <a:t>YY </a:t>
            </a:r>
            <a:r>
              <a:rPr lang="en-US" dirty="0"/>
              <a:t>(or </a:t>
            </a:r>
            <a:r>
              <a:rPr lang="en-US" b="1" dirty="0"/>
              <a:t>XX</a:t>
            </a:r>
            <a:r>
              <a:rPr lang="en-US" dirty="0"/>
              <a:t>) already have a straight line connection</a:t>
            </a:r>
          </a:p>
          <a:p>
            <a:pPr marL="285750" indent="-285750">
              <a:buFont typeface="Arial" panose="020B0604020202020204" pitchFamily="34" charset="0"/>
              <a:buChar char="•"/>
            </a:pPr>
            <a:r>
              <a:rPr lang="en-US" dirty="0"/>
              <a:t>FF merge will simply repoint </a:t>
            </a:r>
            <a:r>
              <a:rPr lang="en-US" b="1" dirty="0"/>
              <a:t>ZZ</a:t>
            </a:r>
            <a:r>
              <a:rPr lang="en-US" dirty="0"/>
              <a:t> to </a:t>
            </a:r>
            <a:r>
              <a:rPr lang="en-US" b="1" dirty="0"/>
              <a:t>YY </a:t>
            </a:r>
            <a:r>
              <a:rPr lang="en-US" dirty="0"/>
              <a:t>(or </a:t>
            </a:r>
            <a:r>
              <a:rPr lang="en-US" b="1" dirty="0"/>
              <a:t>XX</a:t>
            </a:r>
            <a:r>
              <a:rPr lang="en-US" dirty="0"/>
              <a:t>) </a:t>
            </a:r>
          </a:p>
        </p:txBody>
      </p:sp>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 Branches: actions</a:t>
            </a:r>
            <a:endParaRPr lang="he-IL" dirty="0"/>
          </a:p>
        </p:txBody>
      </p:sp>
      <p:sp>
        <p:nvSpPr>
          <p:cNvPr id="4" name="Oval 3">
            <a:extLst>
              <a:ext uri="{FF2B5EF4-FFF2-40B4-BE49-F238E27FC236}">
                <a16:creationId xmlns:a16="http://schemas.microsoft.com/office/drawing/2014/main" id="{FB4B0BB5-CCFC-4D24-AAC9-5DF0A5D315AA}"/>
              </a:ext>
            </a:extLst>
          </p:cNvPr>
          <p:cNvSpPr/>
          <p:nvPr/>
        </p:nvSpPr>
        <p:spPr>
          <a:xfrm>
            <a:off x="9016405" y="5270954"/>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DFFD93AC-7FC1-4614-9B42-1FFC21067CB8}"/>
              </a:ext>
            </a:extLst>
          </p:cNvPr>
          <p:cNvSpPr/>
          <p:nvPr/>
        </p:nvSpPr>
        <p:spPr>
          <a:xfrm>
            <a:off x="9016405" y="473818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573F5B9C-A2E3-4DCA-AE82-746BE495FD9B}"/>
              </a:ext>
            </a:extLst>
          </p:cNvPr>
          <p:cNvSpPr/>
          <p:nvPr/>
        </p:nvSpPr>
        <p:spPr>
          <a:xfrm>
            <a:off x="9016405" y="420817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8" name="Oval 7">
            <a:extLst>
              <a:ext uri="{FF2B5EF4-FFF2-40B4-BE49-F238E27FC236}">
                <a16:creationId xmlns:a16="http://schemas.microsoft.com/office/drawing/2014/main" id="{A7FDDCC8-E502-4541-95A3-D0D693CBB3B3}"/>
              </a:ext>
            </a:extLst>
          </p:cNvPr>
          <p:cNvSpPr/>
          <p:nvPr/>
        </p:nvSpPr>
        <p:spPr>
          <a:xfrm>
            <a:off x="9016405" y="365265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9" name="Straight Arrow Connector 8">
            <a:extLst>
              <a:ext uri="{FF2B5EF4-FFF2-40B4-BE49-F238E27FC236}">
                <a16:creationId xmlns:a16="http://schemas.microsoft.com/office/drawing/2014/main" id="{3AE2FA2F-A11A-454F-8F24-28C8CD75BEA8}"/>
              </a:ext>
            </a:extLst>
          </p:cNvPr>
          <p:cNvCxnSpPr>
            <a:stCxn id="8" idx="4"/>
            <a:endCxn id="7" idx="0"/>
          </p:cNvCxnSpPr>
          <p:nvPr/>
        </p:nvCxnSpPr>
        <p:spPr>
          <a:xfrm>
            <a:off x="9180235" y="3965077"/>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4C7354-CDF3-4349-8DAF-DCB51A2429D0}"/>
              </a:ext>
            </a:extLst>
          </p:cNvPr>
          <p:cNvCxnSpPr>
            <a:cxnSpLocks/>
            <a:endCxn id="6" idx="0"/>
          </p:cNvCxnSpPr>
          <p:nvPr/>
        </p:nvCxnSpPr>
        <p:spPr>
          <a:xfrm>
            <a:off x="9180235" y="4520592"/>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7C1-CD07-4235-B94C-0BB3074C2A1D}"/>
              </a:ext>
            </a:extLst>
          </p:cNvPr>
          <p:cNvCxnSpPr>
            <a:cxnSpLocks/>
          </p:cNvCxnSpPr>
          <p:nvPr/>
        </p:nvCxnSpPr>
        <p:spPr>
          <a:xfrm>
            <a:off x="9180235" y="5054003"/>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DA9F095-9697-4461-A71D-D9FD3A734C91}"/>
              </a:ext>
            </a:extLst>
          </p:cNvPr>
          <p:cNvSpPr/>
          <p:nvPr/>
        </p:nvSpPr>
        <p:spPr>
          <a:xfrm>
            <a:off x="9667280" y="4209548"/>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20" name="Straight Arrow Connector 19">
            <a:extLst>
              <a:ext uri="{FF2B5EF4-FFF2-40B4-BE49-F238E27FC236}">
                <a16:creationId xmlns:a16="http://schemas.microsoft.com/office/drawing/2014/main" id="{BC3E8A16-A7D9-4228-A1E5-9FC17359C6A0}"/>
              </a:ext>
            </a:extLst>
          </p:cNvPr>
          <p:cNvCxnSpPr>
            <a:cxnSpLocks/>
            <a:stCxn id="19" idx="4"/>
            <a:endCxn id="6" idx="6"/>
          </p:cNvCxnSpPr>
          <p:nvPr/>
        </p:nvCxnSpPr>
        <p:spPr>
          <a:xfrm flipH="1">
            <a:off x="9344065" y="4521968"/>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60D8B8-5C92-47ED-BDFD-A28DC85FDF99}"/>
              </a:ext>
            </a:extLst>
          </p:cNvPr>
          <p:cNvSpPr/>
          <p:nvPr/>
        </p:nvSpPr>
        <p:spPr>
          <a:xfrm>
            <a:off x="9667280" y="3654033"/>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24" name="Straight Arrow Connector 23">
            <a:extLst>
              <a:ext uri="{FF2B5EF4-FFF2-40B4-BE49-F238E27FC236}">
                <a16:creationId xmlns:a16="http://schemas.microsoft.com/office/drawing/2014/main" id="{32D311B3-BC04-4767-BE3A-1E766779BC0F}"/>
              </a:ext>
            </a:extLst>
          </p:cNvPr>
          <p:cNvCxnSpPr/>
          <p:nvPr/>
        </p:nvCxnSpPr>
        <p:spPr>
          <a:xfrm>
            <a:off x="9831110" y="3965076"/>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297B559D-6D49-4617-9FCA-8A1BF52EDB80}"/>
              </a:ext>
            </a:extLst>
          </p:cNvPr>
          <p:cNvSpPr/>
          <p:nvPr/>
        </p:nvSpPr>
        <p:spPr>
          <a:xfrm>
            <a:off x="10318155" y="2941457"/>
            <a:ext cx="578443" cy="260459"/>
          </a:xfrm>
          <a:prstGeom prst="roundRect">
            <a:avLst>
              <a:gd name="adj" fmla="val 44095"/>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solidFill>
                  <a:schemeClr val="tx1"/>
                </a:solidFill>
              </a:rPr>
              <a:t>XX</a:t>
            </a:r>
            <a:endParaRPr lang="he-IL" b="1" dirty="0">
              <a:solidFill>
                <a:schemeClr val="tx1"/>
              </a:solidFill>
            </a:endParaRPr>
          </a:p>
        </p:txBody>
      </p:sp>
      <p:cxnSp>
        <p:nvCxnSpPr>
          <p:cNvPr id="28" name="Straight Arrow Connector 27">
            <a:extLst>
              <a:ext uri="{FF2B5EF4-FFF2-40B4-BE49-F238E27FC236}">
                <a16:creationId xmlns:a16="http://schemas.microsoft.com/office/drawing/2014/main" id="{B4B218BD-9631-4CC9-8B88-19B7E3B1D278}"/>
              </a:ext>
            </a:extLst>
          </p:cNvPr>
          <p:cNvCxnSpPr>
            <a:cxnSpLocks/>
            <a:stCxn id="26" idx="1"/>
            <a:endCxn id="30" idx="6"/>
          </p:cNvCxnSpPr>
          <p:nvPr/>
        </p:nvCxnSpPr>
        <p:spPr>
          <a:xfrm flipH="1">
            <a:off x="9985991" y="3071687"/>
            <a:ext cx="332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E6C916B-596C-48F5-9913-1172BA29992E}"/>
              </a:ext>
            </a:extLst>
          </p:cNvPr>
          <p:cNvSpPr/>
          <p:nvPr/>
        </p:nvSpPr>
        <p:spPr>
          <a:xfrm>
            <a:off x="8084820" y="3677262"/>
            <a:ext cx="569159" cy="260459"/>
          </a:xfrm>
          <a:prstGeom prst="roundRect">
            <a:avLst>
              <a:gd name="adj" fmla="val 44095"/>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solidFill>
                  <a:schemeClr val="bg1"/>
                </a:solidFill>
              </a:rPr>
              <a:t>YY</a:t>
            </a:r>
            <a:endParaRPr lang="he-IL" b="1" dirty="0">
              <a:solidFill>
                <a:schemeClr val="bg1"/>
              </a:solidFill>
            </a:endParaRPr>
          </a:p>
        </p:txBody>
      </p:sp>
      <p:cxnSp>
        <p:nvCxnSpPr>
          <p:cNvPr id="33" name="Straight Arrow Connector 32">
            <a:extLst>
              <a:ext uri="{FF2B5EF4-FFF2-40B4-BE49-F238E27FC236}">
                <a16:creationId xmlns:a16="http://schemas.microsoft.com/office/drawing/2014/main" id="{F933DF8D-752A-4A85-8AB5-9A0E2C5F2A03}"/>
              </a:ext>
            </a:extLst>
          </p:cNvPr>
          <p:cNvCxnSpPr>
            <a:cxnSpLocks/>
            <a:stCxn id="32" idx="3"/>
            <a:endCxn id="8" idx="2"/>
          </p:cNvCxnSpPr>
          <p:nvPr/>
        </p:nvCxnSpPr>
        <p:spPr>
          <a:xfrm>
            <a:off x="8653979" y="3807492"/>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1A5CFA9-9D6B-4B0C-B756-D069A579E125}"/>
              </a:ext>
            </a:extLst>
          </p:cNvPr>
          <p:cNvSpPr/>
          <p:nvPr/>
        </p:nvSpPr>
        <p:spPr>
          <a:xfrm>
            <a:off x="8084820" y="4770090"/>
            <a:ext cx="569159"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ZZ</a:t>
            </a:r>
            <a:endParaRPr lang="he-IL" b="1" dirty="0"/>
          </a:p>
        </p:txBody>
      </p:sp>
      <p:cxnSp>
        <p:nvCxnSpPr>
          <p:cNvPr id="38" name="Straight Arrow Connector 37">
            <a:extLst>
              <a:ext uri="{FF2B5EF4-FFF2-40B4-BE49-F238E27FC236}">
                <a16:creationId xmlns:a16="http://schemas.microsoft.com/office/drawing/2014/main" id="{712EDF61-D46D-4AC0-A10E-1CD0CF343E21}"/>
              </a:ext>
            </a:extLst>
          </p:cNvPr>
          <p:cNvCxnSpPr>
            <a:cxnSpLocks/>
            <a:stCxn id="37" idx="3"/>
          </p:cNvCxnSpPr>
          <p:nvPr/>
        </p:nvCxnSpPr>
        <p:spPr>
          <a:xfrm>
            <a:off x="8653979" y="4900320"/>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6935E19-5E3B-40CF-B312-108509D9B9C1}"/>
              </a:ext>
            </a:extLst>
          </p:cNvPr>
          <p:cNvSpPr/>
          <p:nvPr/>
        </p:nvSpPr>
        <p:spPr>
          <a:xfrm>
            <a:off x="9658331" y="291547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g</a:t>
            </a:r>
            <a:endParaRPr lang="he-IL" dirty="0"/>
          </a:p>
        </p:txBody>
      </p:sp>
      <p:cxnSp>
        <p:nvCxnSpPr>
          <p:cNvPr id="31" name="Straight Arrow Connector 30">
            <a:extLst>
              <a:ext uri="{FF2B5EF4-FFF2-40B4-BE49-F238E27FC236}">
                <a16:creationId xmlns:a16="http://schemas.microsoft.com/office/drawing/2014/main" id="{A8BAD2CD-7EDF-407F-9736-16F9369B8E9F}"/>
              </a:ext>
            </a:extLst>
          </p:cNvPr>
          <p:cNvCxnSpPr>
            <a:cxnSpLocks/>
            <a:stCxn id="30" idx="4"/>
            <a:endCxn id="23" idx="0"/>
          </p:cNvCxnSpPr>
          <p:nvPr/>
        </p:nvCxnSpPr>
        <p:spPr>
          <a:xfrm>
            <a:off x="9822161" y="3227897"/>
            <a:ext cx="8949" cy="426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35938-4889-49BB-A2D7-277080D18D53}"/>
              </a:ext>
            </a:extLst>
          </p:cNvPr>
          <p:cNvCxnSpPr>
            <a:cxnSpLocks/>
            <a:stCxn id="30" idx="4"/>
            <a:endCxn id="8" idx="0"/>
          </p:cNvCxnSpPr>
          <p:nvPr/>
        </p:nvCxnSpPr>
        <p:spPr>
          <a:xfrm flipH="1">
            <a:off x="9180235" y="3227897"/>
            <a:ext cx="641926" cy="424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CC09C236-E928-4146-A55F-B752180350E8}"/>
              </a:ext>
            </a:extLst>
          </p:cNvPr>
          <p:cNvSpPr/>
          <p:nvPr/>
        </p:nvSpPr>
        <p:spPr>
          <a:xfrm>
            <a:off x="9939875" y="3197030"/>
            <a:ext cx="688042" cy="212089"/>
          </a:xfrm>
          <a:prstGeom prst="roundRect">
            <a:avLst>
              <a:gd name="adj" fmla="val 50000"/>
            </a:avLst>
          </a:prstGeom>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remote</a:t>
            </a:r>
            <a:endParaRPr lang="he-IL" sz="1200" dirty="0"/>
          </a:p>
        </p:txBody>
      </p:sp>
      <p:sp>
        <p:nvSpPr>
          <p:cNvPr id="39" name="Rectangle: Rounded Corners 38">
            <a:extLst>
              <a:ext uri="{FF2B5EF4-FFF2-40B4-BE49-F238E27FC236}">
                <a16:creationId xmlns:a16="http://schemas.microsoft.com/office/drawing/2014/main" id="{99BA5A6B-CC31-464F-B9BE-E88190C12584}"/>
              </a:ext>
            </a:extLst>
          </p:cNvPr>
          <p:cNvSpPr/>
          <p:nvPr/>
        </p:nvSpPr>
        <p:spPr>
          <a:xfrm>
            <a:off x="8467456" y="3915126"/>
            <a:ext cx="664341" cy="212089"/>
          </a:xfrm>
          <a:prstGeom prst="roundRect">
            <a:avLst>
              <a:gd name="adj" fmla="val 50000"/>
            </a:avLst>
          </a:prstGeom>
          <a:solidFill>
            <a:schemeClr val="accent5">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local</a:t>
            </a:r>
            <a:endParaRPr lang="he-IL" sz="1200" dirty="0"/>
          </a:p>
        </p:txBody>
      </p:sp>
      <p:cxnSp>
        <p:nvCxnSpPr>
          <p:cNvPr id="35" name="Straight Arrow Connector 34">
            <a:extLst>
              <a:ext uri="{FF2B5EF4-FFF2-40B4-BE49-F238E27FC236}">
                <a16:creationId xmlns:a16="http://schemas.microsoft.com/office/drawing/2014/main" id="{8BA3FBEA-32E1-4F6F-A043-A055F524A858}"/>
              </a:ext>
            </a:extLst>
          </p:cNvPr>
          <p:cNvCxnSpPr>
            <a:cxnSpLocks/>
            <a:stCxn id="32" idx="3"/>
            <a:endCxn id="30" idx="3"/>
          </p:cNvCxnSpPr>
          <p:nvPr/>
        </p:nvCxnSpPr>
        <p:spPr>
          <a:xfrm flipV="1">
            <a:off x="8653979" y="3182144"/>
            <a:ext cx="1052337" cy="625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2FA7C9F2-2AA3-4141-964B-45A4B3870087}"/>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12" name="Footer Placeholder 11">
            <a:extLst>
              <a:ext uri="{FF2B5EF4-FFF2-40B4-BE49-F238E27FC236}">
                <a16:creationId xmlns:a16="http://schemas.microsoft.com/office/drawing/2014/main" id="{4143AC63-034B-4A9E-8733-4B7BA61817E4}"/>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50744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5" end="5"/>
                                            </p:txEl>
                                          </p:spTgt>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xEl>
                                              <p:pRg st="10" end="10"/>
                                            </p:txEl>
                                          </p:spTgt>
                                        </p:tgtEl>
                                        <p:attrNameLst>
                                          <p:attrName>style.visibility</p:attrName>
                                        </p:attrNameLst>
                                      </p:cBhvr>
                                      <p:to>
                                        <p:strVal val="visible"/>
                                      </p:to>
                                    </p:set>
                                  </p:childTnLst>
                                </p:cTn>
                              </p:par>
                              <p:par>
                                <p:cTn id="35" presetID="42" presetClass="path" presetSubtype="0" accel="50000" decel="50000" fill="hold" grpId="0" nodeType="withEffect">
                                  <p:stCondLst>
                                    <p:cond delay="0"/>
                                  </p:stCondLst>
                                  <p:childTnLst>
                                    <p:animMotion origin="layout" path="M 1.66667E-6 -2.59259E-6 L 0.05312 -0.10717 " pathEditMode="relative" rAng="0" ptsTypes="AA">
                                      <p:cBhvr>
                                        <p:cTn id="36" dur="2000" fill="hold"/>
                                        <p:tgtEl>
                                          <p:spTgt spid="32"/>
                                        </p:tgtEl>
                                        <p:attrNameLst>
                                          <p:attrName>ppt_x</p:attrName>
                                          <p:attrName>ppt_y</p:attrName>
                                        </p:attrNameLst>
                                      </p:cBhvr>
                                      <p:rCtr x="2656" y="-5370"/>
                                    </p:animMotion>
                                  </p:childTnLst>
                                </p:cTn>
                              </p:par>
                              <p:par>
                                <p:cTn id="37" presetID="42" presetClass="path" presetSubtype="0" accel="50000" decel="50000" fill="hold" nodeType="withEffect">
                                  <p:stCondLst>
                                    <p:cond delay="0"/>
                                  </p:stCondLst>
                                  <p:childTnLst>
                                    <p:animMotion origin="layout" path="M 6.25E-7 -2.59259E-6 L 0.05417 -0.10717 " pathEditMode="relative" rAng="0" ptsTypes="AA">
                                      <p:cBhvr>
                                        <p:cTn id="38" dur="2000" fill="hold"/>
                                        <p:tgtEl>
                                          <p:spTgt spid="33"/>
                                        </p:tgtEl>
                                        <p:attrNameLst>
                                          <p:attrName>ppt_x</p:attrName>
                                          <p:attrName>ppt_y</p:attrName>
                                        </p:attrNameLst>
                                      </p:cBhvr>
                                      <p:rCtr x="2708" y="-5370"/>
                                    </p:animMotion>
                                  </p:childTnLst>
                                </p:cTn>
                              </p:par>
                            </p:childTnLst>
                          </p:cTn>
                        </p:par>
                        <p:par>
                          <p:cTn id="39" fill="hold">
                            <p:stCondLst>
                              <p:cond delay="2000"/>
                            </p:stCondLst>
                            <p:childTnLst>
                              <p:par>
                                <p:cTn id="40" presetID="10" presetClass="exit" presetSubtype="0" fill="hold" grpId="1" nodeType="afterEffect">
                                  <p:stCondLst>
                                    <p:cond delay="0"/>
                                  </p:stCondLst>
                                  <p:childTnLst>
                                    <p:animEffect transition="out" filter="fade">
                                      <p:cBhvr>
                                        <p:cTn id="41" dur="1000"/>
                                        <p:tgtEl>
                                          <p:spTgt spid="21"/>
                                        </p:tgtEl>
                                      </p:cBhvr>
                                    </p:animEffect>
                                    <p:set>
                                      <p:cBhvr>
                                        <p:cTn id="42" dur="1" fill="hold">
                                          <p:stCondLst>
                                            <p:cond delay="999"/>
                                          </p:stCondLst>
                                        </p:cTn>
                                        <p:tgtEl>
                                          <p:spTgt spid="2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39"/>
                                        </p:tgtEl>
                                      </p:cBhvr>
                                    </p:animEffect>
                                    <p:set>
                                      <p:cBhvr>
                                        <p:cTn id="45" dur="1" fill="hold">
                                          <p:stCondLst>
                                            <p:cond delay="999"/>
                                          </p:stCondLst>
                                        </p:cTn>
                                        <p:tgtEl>
                                          <p:spTgt spid="3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7">
                                            <p:txEl>
                                              <p:pRg st="12" end="12"/>
                                            </p:txEl>
                                          </p:spTgt>
                                        </p:tgtEl>
                                        <p:attrNameLst>
                                          <p:attrName>style.visibility</p:attrName>
                                        </p:attrNameLst>
                                      </p:cBhvr>
                                      <p:to>
                                        <p:strVal val="visible"/>
                                      </p:to>
                                    </p:set>
                                  </p:childTnLst>
                                </p:cTn>
                              </p:par>
                              <p:par>
                                <p:cTn id="50" presetID="1" presetClass="emph" presetSubtype="2" fill="hold" nodeType="withEffect">
                                  <p:stCondLst>
                                    <p:cond delay="0"/>
                                  </p:stCondLst>
                                  <p:childTnLst>
                                    <p:animClr clrSpc="rgb" dir="cw">
                                      <p:cBhvr>
                                        <p:cTn id="51" dur="1000" fill="hold"/>
                                        <p:tgtEl>
                                          <p:spTgt spid="32"/>
                                        </p:tgtEl>
                                        <p:attrNameLst>
                                          <p:attrName>fillcolor</p:attrName>
                                        </p:attrNameLst>
                                      </p:cBhvr>
                                      <p:to>
                                        <a:srgbClr val="BFBFBF"/>
                                      </p:to>
                                    </p:animClr>
                                    <p:set>
                                      <p:cBhvr>
                                        <p:cTn id="52" dur="1000" fill="hold"/>
                                        <p:tgtEl>
                                          <p:spTgt spid="32"/>
                                        </p:tgtEl>
                                        <p:attrNameLst>
                                          <p:attrName>fill.type</p:attrName>
                                        </p:attrNameLst>
                                      </p:cBhvr>
                                      <p:to>
                                        <p:strVal val="solid"/>
                                      </p:to>
                                    </p:set>
                                    <p:set>
                                      <p:cBhvr>
                                        <p:cTn id="53" dur="1000" fill="hold"/>
                                        <p:tgtEl>
                                          <p:spTgt spid="32"/>
                                        </p:tgtEl>
                                        <p:attrNameLst>
                                          <p:attrName>fill.on</p:attrName>
                                        </p:attrNameLst>
                                      </p:cBhvr>
                                      <p:to>
                                        <p:strVal val="true"/>
                                      </p:to>
                                    </p:set>
                                  </p:childTnLst>
                                </p:cTn>
                              </p:par>
                              <p:par>
                                <p:cTn id="54" presetID="3" presetClass="emph" presetSubtype="2" fill="hold" grpId="1" nodeType="withEffect">
                                  <p:stCondLst>
                                    <p:cond delay="0"/>
                                  </p:stCondLst>
                                  <p:childTnLst>
                                    <p:animClr clrSpc="rgb" dir="cw">
                                      <p:cBhvr override="childStyle">
                                        <p:cTn id="55" dur="1000" fill="hold"/>
                                        <p:tgtEl>
                                          <p:spTgt spid="32"/>
                                        </p:tgtEl>
                                        <p:attrNameLst>
                                          <p:attrName>style.color</p:attrName>
                                        </p:attrNameLst>
                                      </p:cBhvr>
                                      <p:to>
                                        <a:srgbClr val="000000"/>
                                      </p:to>
                                    </p:animClr>
                                  </p:childTnLst>
                                </p:cTn>
                              </p:par>
                              <p:par>
                                <p:cTn id="56" presetID="1" presetClass="entr" presetSubtype="0" fill="hold" nodeType="withEffect">
                                  <p:stCondLst>
                                    <p:cond delay="0"/>
                                  </p:stCondLst>
                                  <p:childTnLst>
                                    <p:set>
                                      <p:cBhvr>
                                        <p:cTn id="57" dur="1" fill="hold">
                                          <p:stCondLst>
                                            <p:cond delay="0"/>
                                          </p:stCondLst>
                                        </p:cTn>
                                        <p:tgtEl>
                                          <p:spTgt spid="27">
                                            <p:txEl>
                                              <p:pRg st="13" end="13"/>
                                            </p:txEl>
                                          </p:spTgt>
                                        </p:tgtEl>
                                        <p:attrNameLst>
                                          <p:attrName>style.visibility</p:attrName>
                                        </p:attrNameLst>
                                      </p:cBhvr>
                                      <p:to>
                                        <p:strVal val="visible"/>
                                      </p:to>
                                    </p:set>
                                  </p:childTnLst>
                                </p:cTn>
                              </p:par>
                              <p:par>
                                <p:cTn id="58" presetID="1" presetClass="emph" presetSubtype="2" fill="hold" nodeType="withEffect">
                                  <p:stCondLst>
                                    <p:cond delay="0"/>
                                  </p:stCondLst>
                                  <p:childTnLst>
                                    <p:animClr clrSpc="rgb" dir="cw">
                                      <p:cBhvr>
                                        <p:cTn id="59" dur="2000" fill="hold"/>
                                        <p:tgtEl>
                                          <p:spTgt spid="37"/>
                                        </p:tgtEl>
                                        <p:attrNameLst>
                                          <p:attrName>fillcolor</p:attrName>
                                        </p:attrNameLst>
                                      </p:cBhvr>
                                      <p:to>
                                        <a:srgbClr val="FF0000"/>
                                      </p:to>
                                    </p:animClr>
                                    <p:set>
                                      <p:cBhvr>
                                        <p:cTn id="60" dur="2000" fill="hold"/>
                                        <p:tgtEl>
                                          <p:spTgt spid="37"/>
                                        </p:tgtEl>
                                        <p:attrNameLst>
                                          <p:attrName>fill.type</p:attrName>
                                        </p:attrNameLst>
                                      </p:cBhvr>
                                      <p:to>
                                        <p:strVal val="solid"/>
                                      </p:to>
                                    </p:set>
                                    <p:set>
                                      <p:cBhvr>
                                        <p:cTn id="61" dur="2000" fill="hold"/>
                                        <p:tgtEl>
                                          <p:spTgt spid="37"/>
                                        </p:tgtEl>
                                        <p:attrNameLst>
                                          <p:attrName>fill.on</p:attrName>
                                        </p:attrNameLst>
                                      </p:cBhvr>
                                      <p:to>
                                        <p:strVal val="true"/>
                                      </p:to>
                                    </p:set>
                                  </p:childTnLst>
                                </p:cTn>
                              </p:par>
                              <p:par>
                                <p:cTn id="62" presetID="3" presetClass="emph" presetSubtype="2" fill="hold" grpId="0" nodeType="withEffect">
                                  <p:stCondLst>
                                    <p:cond delay="0"/>
                                  </p:stCondLst>
                                  <p:childTnLst>
                                    <p:animClr clrSpc="rgb" dir="cw">
                                      <p:cBhvr override="childStyle">
                                        <p:cTn id="63" dur="2000" fill="hold"/>
                                        <p:tgtEl>
                                          <p:spTgt spid="37"/>
                                        </p:tgtEl>
                                        <p:attrNameLst>
                                          <p:attrName>style.color</p:attrName>
                                        </p:attrNameLst>
                                      </p:cBhvr>
                                      <p:to>
                                        <a:srgbClr val="FFFFFF"/>
                                      </p:to>
                                    </p:animClr>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7">
                                            <p:txEl>
                                              <p:pRg st="14" end="14"/>
                                            </p:txEl>
                                          </p:spTgt>
                                        </p:tgtEl>
                                        <p:attrNameLst>
                                          <p:attrName>style.visibility</p:attrName>
                                        </p:attrNameLst>
                                      </p:cBhvr>
                                      <p:to>
                                        <p:strVal val="visible"/>
                                      </p:to>
                                    </p:set>
                                  </p:childTnLst>
                                </p:cTn>
                              </p:par>
                              <p:par>
                                <p:cTn id="68" presetID="35" presetClass="emph" presetSubtype="0" repeatCount="indefinite" fill="remove" nodeType="withEffect">
                                  <p:stCondLst>
                                    <p:cond delay="0"/>
                                  </p:stCondLst>
                                  <p:endCondLst>
                                    <p:cond evt="onNext" delay="0">
                                      <p:tgtEl>
                                        <p:sldTgt/>
                                      </p:tgtEl>
                                    </p:cond>
                                  </p:endCondLst>
                                  <p:childTnLst>
                                    <p:anim calcmode="discrete" valueType="str">
                                      <p:cBhvr>
                                        <p:cTn id="69" dur="1000" fill="hold"/>
                                        <p:tgtEl>
                                          <p:spTgt spid="11"/>
                                        </p:tgtEl>
                                        <p:attrNameLst>
                                          <p:attrName>style.visibility</p:attrName>
                                        </p:attrNameLst>
                                      </p:cBhvr>
                                      <p:tavLst>
                                        <p:tav tm="0">
                                          <p:val>
                                            <p:strVal val="hidden"/>
                                          </p:val>
                                        </p:tav>
                                        <p:tav tm="50000">
                                          <p:val>
                                            <p:strVal val="visible"/>
                                          </p:val>
                                        </p:tav>
                                      </p:tavLst>
                                    </p:anim>
                                  </p:childTnLst>
                                </p:cTn>
                              </p:par>
                              <p:par>
                                <p:cTn id="70" presetID="35" presetClass="emph" presetSubtype="0" repeatCount="indefinite" fill="remove" nodeType="withEffect">
                                  <p:stCondLst>
                                    <p:cond delay="0"/>
                                  </p:stCondLst>
                                  <p:endCondLst>
                                    <p:cond evt="onNext" delay="0">
                                      <p:tgtEl>
                                        <p:sldTgt/>
                                      </p:tgtEl>
                                    </p:cond>
                                  </p:endCondLst>
                                  <p:childTnLst>
                                    <p:anim calcmode="discrete" valueType="str">
                                      <p:cBhvr>
                                        <p:cTn id="71" dur="1000" fill="hold"/>
                                        <p:tgtEl>
                                          <p:spTgt spid="9"/>
                                        </p:tgtEl>
                                        <p:attrNameLst>
                                          <p:attrName>style.visibility</p:attrName>
                                        </p:attrNameLst>
                                      </p:cBhvr>
                                      <p:tavLst>
                                        <p:tav tm="0">
                                          <p:val>
                                            <p:strVal val="hidden"/>
                                          </p:val>
                                        </p:tav>
                                        <p:tav tm="50000">
                                          <p:val>
                                            <p:strVal val="visible"/>
                                          </p:val>
                                        </p:tav>
                                      </p:tavLst>
                                    </p:anim>
                                  </p:childTnLst>
                                </p:cTn>
                              </p:par>
                              <p:par>
                                <p:cTn id="72" presetID="35" presetClass="emph" presetSubtype="0" repeatCount="indefinite" fill="remove" nodeType="withEffect">
                                  <p:stCondLst>
                                    <p:cond delay="0"/>
                                  </p:stCondLst>
                                  <p:endCondLst>
                                    <p:cond evt="onNext" delay="0">
                                      <p:tgtEl>
                                        <p:sldTgt/>
                                      </p:tgtEl>
                                    </p:cond>
                                  </p:endCondLst>
                                  <p:childTnLst>
                                    <p:anim calcmode="discrete" valueType="str">
                                      <p:cBhvr>
                                        <p:cTn id="73"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27">
                                            <p:txEl>
                                              <p:pRg st="15" end="15"/>
                                            </p:txEl>
                                          </p:spTgt>
                                        </p:tgtEl>
                                        <p:attrNameLst>
                                          <p:attrName>style.visibility</p:attrName>
                                        </p:attrNameLst>
                                      </p:cBhvr>
                                      <p:to>
                                        <p:strVal val="visible"/>
                                      </p:to>
                                    </p:set>
                                  </p:childTnLst>
                                </p:cTn>
                              </p:par>
                              <p:par>
                                <p:cTn id="78" presetID="42" presetClass="path" presetSubtype="0" accel="50000" decel="50000" fill="hold" grpId="1" nodeType="withEffect">
                                  <p:stCondLst>
                                    <p:cond delay="0"/>
                                  </p:stCondLst>
                                  <p:childTnLst>
                                    <p:animMotion origin="layout" path="M 1.66667E-6 -3.33333E-6 L -2.70833E-6 -0.15949 " pathEditMode="relative" rAng="0" ptsTypes="AA">
                                      <p:cBhvr>
                                        <p:cTn id="79" dur="2000" fill="hold"/>
                                        <p:tgtEl>
                                          <p:spTgt spid="37"/>
                                        </p:tgtEl>
                                        <p:attrNameLst>
                                          <p:attrName>ppt_x</p:attrName>
                                          <p:attrName>ppt_y</p:attrName>
                                        </p:attrNameLst>
                                      </p:cBhvr>
                                      <p:rCtr x="-182" y="-7986"/>
                                    </p:animMotion>
                                  </p:childTnLst>
                                </p:cTn>
                              </p:par>
                              <p:par>
                                <p:cTn id="80" presetID="10" presetClass="exit" presetSubtype="0" fill="hold" nodeType="withEffect">
                                  <p:stCondLst>
                                    <p:cond delay="0"/>
                                  </p:stCondLst>
                                  <p:childTnLst>
                                    <p:animEffect transition="out" filter="fade">
                                      <p:cBhvr>
                                        <p:cTn id="81" dur="500"/>
                                        <p:tgtEl>
                                          <p:spTgt spid="38"/>
                                        </p:tgtEl>
                                      </p:cBhvr>
                                    </p:animEffect>
                                    <p:set>
                                      <p:cBhvr>
                                        <p:cTn id="82" dur="1" fill="hold">
                                          <p:stCondLst>
                                            <p:cond delay="499"/>
                                          </p:stCondLst>
                                        </p:cTn>
                                        <p:tgtEl>
                                          <p:spTgt spid="38"/>
                                        </p:tgtEl>
                                        <p:attrNameLst>
                                          <p:attrName>style.visibility</p:attrName>
                                        </p:attrNameLst>
                                      </p:cBhvr>
                                      <p:to>
                                        <p:strVal val="hidden"/>
                                      </p:to>
                                    </p:se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7" grpId="0" animBg="1"/>
      <p:bldP spid="37" grpId="1" animBg="1"/>
      <p:bldP spid="21" grpId="0" animBg="1"/>
      <p:bldP spid="21" grpId="1" animBg="1"/>
      <p:bldP spid="39" grpId="0" animBg="1"/>
      <p:bldP spid="3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Clients</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295403" y="1264183"/>
            <a:ext cx="9793012" cy="4585871"/>
          </a:xfrm>
          <a:prstGeom prst="rect">
            <a:avLst/>
          </a:prstGeom>
          <a:noFill/>
        </p:spPr>
        <p:txBody>
          <a:bodyPr wrap="square" rtlCol="1">
            <a:spAutoFit/>
          </a:bodyPr>
          <a:lstStyle/>
          <a:p>
            <a:r>
              <a:rPr lang="en-US" sz="2000" dirty="0"/>
              <a:t>All GIT actions can be done using the cmd.</a:t>
            </a:r>
          </a:p>
          <a:p>
            <a:endParaRPr lang="en-US" sz="2000" dirty="0"/>
          </a:p>
          <a:p>
            <a:r>
              <a:rPr lang="en-US" sz="2000" dirty="0"/>
              <a:t>Some of them are “harder” to perform (e.g. merge) as they include some user interactions and multiple steps to follow.</a:t>
            </a:r>
          </a:p>
          <a:p>
            <a:endParaRPr lang="en-US" sz="2000" dirty="0"/>
          </a:p>
          <a:p>
            <a:r>
              <a:rPr lang="en-US" sz="2000" dirty="0"/>
              <a:t>GIT Clients are (usually) graphical tools that aids the process of handling and working with GIT actions</a:t>
            </a:r>
          </a:p>
          <a:p>
            <a:endParaRPr lang="en-US" sz="2000" dirty="0"/>
          </a:p>
          <a:p>
            <a:r>
              <a:rPr lang="en-US" sz="2000" dirty="0"/>
              <a:t>There are many git clients:</a:t>
            </a:r>
          </a:p>
          <a:p>
            <a:pPr marL="457200" indent="-457200">
              <a:buFont typeface="Arial" panose="020B0604020202020204" pitchFamily="34" charset="0"/>
              <a:buChar char="•"/>
            </a:pPr>
            <a:r>
              <a:rPr lang="en-US" sz="2000" dirty="0" err="1"/>
              <a:t>gitk</a:t>
            </a:r>
            <a:r>
              <a:rPr lang="en-US" sz="2000" dirty="0"/>
              <a:t> – comes with git installation.</a:t>
            </a:r>
          </a:p>
          <a:p>
            <a:pPr marL="457200" indent="-457200">
              <a:buFont typeface="Arial" panose="020B0604020202020204" pitchFamily="34" charset="0"/>
              <a:buChar char="•"/>
            </a:pPr>
            <a:r>
              <a:rPr lang="en-US" sz="2000" dirty="0"/>
              <a:t>IDE client – </a:t>
            </a:r>
            <a:r>
              <a:rPr lang="en-US" sz="2000" dirty="0" err="1"/>
              <a:t>intelij</a:t>
            </a:r>
            <a:r>
              <a:rPr lang="en-US" sz="2000" dirty="0"/>
              <a:t> (and eclipse) have their own GIT client.</a:t>
            </a:r>
          </a:p>
          <a:p>
            <a:r>
              <a:rPr lang="en-US" sz="2000" dirty="0"/>
              <a:t>	Usually it expose high level actions that involves several low-level git commands</a:t>
            </a:r>
          </a:p>
          <a:p>
            <a:pPr marL="457200" indent="-457200">
              <a:buFont typeface="Arial" panose="020B0604020202020204" pitchFamily="34" charset="0"/>
              <a:buChar char="•"/>
            </a:pPr>
            <a:r>
              <a:rPr lang="en-US" sz="2000" dirty="0">
                <a:hlinkClick r:id="rId3"/>
              </a:rPr>
              <a:t>GIT Kraken</a:t>
            </a:r>
            <a:endParaRPr lang="en-US" sz="2000" dirty="0"/>
          </a:p>
          <a:p>
            <a:pPr marL="457200" indent="-457200">
              <a:buFont typeface="Arial" panose="020B0604020202020204" pitchFamily="34" charset="0"/>
              <a:buChar char="•"/>
            </a:pPr>
            <a:r>
              <a:rPr lang="en-US" sz="3200" dirty="0">
                <a:hlinkClick r:id="rId4"/>
              </a:rPr>
              <a:t>GIT extensions</a:t>
            </a:r>
            <a:endParaRPr lang="en-US" sz="3200" dirty="0"/>
          </a:p>
        </p:txBody>
      </p:sp>
      <p:sp>
        <p:nvSpPr>
          <p:cNvPr id="6" name="Slide Number Placeholder 5">
            <a:extLst>
              <a:ext uri="{FF2B5EF4-FFF2-40B4-BE49-F238E27FC236}">
                <a16:creationId xmlns:a16="http://schemas.microsoft.com/office/drawing/2014/main" id="{E716886A-5412-4974-84B5-53723D768CD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Footer Placeholder 6">
            <a:extLst>
              <a:ext uri="{FF2B5EF4-FFF2-40B4-BE49-F238E27FC236}">
                <a16:creationId xmlns:a16="http://schemas.microsoft.com/office/drawing/2014/main" id="{9619199C-9A7E-4C19-8E8B-82889E5029C3}"/>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2939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800" b="1" dirty="0">
                <a:solidFill>
                  <a:srgbClr val="00B050"/>
                </a:solidFill>
              </a:rPr>
              <a:t>DEMO</a:t>
            </a:r>
            <a:br>
              <a:rPr lang="en-US" sz="12800" b="1" dirty="0">
                <a:solidFill>
                  <a:srgbClr val="00B050"/>
                </a:solidFill>
              </a:rPr>
            </a:br>
            <a:r>
              <a:rPr lang="en-US" sz="2400" dirty="0"/>
              <a:t>(using git extensions)</a:t>
            </a:r>
            <a:endParaRPr lang="he-IL" dirty="0"/>
          </a:p>
        </p:txBody>
      </p:sp>
      <p:sp>
        <p:nvSpPr>
          <p:cNvPr id="3" name="Text Placeholder 2"/>
          <p:cNvSpPr>
            <a:spLocks noGrp="1"/>
          </p:cNvSpPr>
          <p:nvPr>
            <p:ph type="body" idx="1"/>
          </p:nvPr>
        </p:nvSpPr>
        <p:spPr>
          <a:xfrm>
            <a:off x="2015067" y="3846051"/>
            <a:ext cx="5138208" cy="1840374"/>
          </a:xfrm>
        </p:spPr>
        <p:txBody>
          <a:bodyPr>
            <a:normAutofit/>
          </a:bodyPr>
          <a:lstStyle/>
          <a:p>
            <a:pPr marL="342900" indent="-342900" algn="l">
              <a:buFont typeface="Arial" panose="020B0604020202020204" pitchFamily="34" charset="0"/>
              <a:buChar char="•"/>
            </a:pPr>
            <a:r>
              <a:rPr lang="en-US" dirty="0"/>
              <a:t>Show git extensions</a:t>
            </a:r>
          </a:p>
          <a:p>
            <a:pPr marL="342900" indent="-342900" algn="l">
              <a:buFont typeface="Arial" panose="020B0604020202020204" pitchFamily="34" charset="0"/>
              <a:buChar char="•"/>
            </a:pPr>
            <a:r>
              <a:rPr lang="en-US" dirty="0"/>
              <a:t>Work with branches</a:t>
            </a:r>
          </a:p>
          <a:p>
            <a:pPr marL="342900" indent="-342900" algn="l">
              <a:buFont typeface="Arial" panose="020B0604020202020204" pitchFamily="34" charset="0"/>
              <a:buChar char="•"/>
            </a:pPr>
            <a:r>
              <a:rPr lang="en-US" dirty="0"/>
              <a:t>Perform merges</a:t>
            </a:r>
            <a:endParaRPr lang="he-IL" dirty="0"/>
          </a:p>
        </p:txBody>
      </p:sp>
      <p:sp>
        <p:nvSpPr>
          <p:cNvPr id="8" name="Footer Placeholder 7">
            <a:extLst>
              <a:ext uri="{FF2B5EF4-FFF2-40B4-BE49-F238E27FC236}">
                <a16:creationId xmlns:a16="http://schemas.microsoft.com/office/drawing/2014/main" id="{F49DFD8F-1CA7-4334-AB51-2BE10DE9B351}"/>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E47FFE7A-AC37-435A-AE90-E9163D2EC23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138434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rmAutofit fontScale="90000"/>
          </a:bodyPr>
          <a:lstStyle/>
          <a:p>
            <a:pPr algn="l"/>
            <a:r>
              <a:rPr lang="en-US" dirty="0">
                <a:solidFill>
                  <a:srgbClr val="FD2DFF"/>
                </a:solidFill>
              </a:rPr>
              <a:t>Exercise</a:t>
            </a:r>
            <a:r>
              <a:rPr lang="en-US" dirty="0"/>
              <a:t> – work with branches and GIT client</a:t>
            </a:r>
            <a:endParaRPr lang="he-IL" dirty="0"/>
          </a:p>
        </p:txBody>
      </p:sp>
      <p:sp>
        <p:nvSpPr>
          <p:cNvPr id="3" name="TextBox 2">
            <a:extLst>
              <a:ext uri="{FF2B5EF4-FFF2-40B4-BE49-F238E27FC236}">
                <a16:creationId xmlns:a16="http://schemas.microsoft.com/office/drawing/2014/main" id="{FEB5AAD5-0F42-464A-BF66-9628FC865C55}"/>
              </a:ext>
            </a:extLst>
          </p:cNvPr>
          <p:cNvSpPr txBox="1"/>
          <p:nvPr/>
        </p:nvSpPr>
        <p:spPr>
          <a:xfrm>
            <a:off x="1311444" y="1232099"/>
            <a:ext cx="10174969" cy="4893647"/>
          </a:xfrm>
          <a:prstGeom prst="rect">
            <a:avLst/>
          </a:prstGeom>
          <a:noFill/>
        </p:spPr>
        <p:txBody>
          <a:bodyPr wrap="square" rtlCol="1">
            <a:spAutoFit/>
          </a:bodyPr>
          <a:lstStyle/>
          <a:p>
            <a:r>
              <a:rPr lang="en-US" sz="2400" dirty="0"/>
              <a:t>The emphasize of this exercise is to work with GIT actions, rather </a:t>
            </a:r>
            <a:r>
              <a:rPr lang="en-US" sz="2400" dirty="0" smtClean="0"/>
              <a:t>than </a:t>
            </a:r>
            <a:r>
              <a:rPr lang="en-US" sz="2400" dirty="0"/>
              <a:t>the actual development</a:t>
            </a:r>
          </a:p>
          <a:p>
            <a:endParaRPr lang="en-US" sz="2400" dirty="0"/>
          </a:p>
          <a:p>
            <a:r>
              <a:rPr lang="en-US" sz="2400" dirty="0"/>
              <a:t>We’ll create a calculator that has several mathematical functions.</a:t>
            </a:r>
          </a:p>
          <a:p>
            <a:endParaRPr lang="en-US" sz="2400" dirty="0"/>
          </a:p>
          <a:p>
            <a:r>
              <a:rPr lang="en-US" sz="2400" dirty="0"/>
              <a:t>Steps to follow:</a:t>
            </a:r>
          </a:p>
          <a:p>
            <a:pPr marL="457200" indent="-457200">
              <a:buAutoNum type="arabicPeriod"/>
            </a:pPr>
            <a:r>
              <a:rPr lang="en-US" sz="2400" dirty="0"/>
              <a:t>Install git extensions (or any other GIT client you would like to work with)</a:t>
            </a:r>
          </a:p>
          <a:p>
            <a:pPr marL="457200" indent="-457200">
              <a:buAutoNum type="arabicPeriod"/>
            </a:pPr>
            <a:r>
              <a:rPr lang="en-US" sz="2400" dirty="0"/>
              <a:t>Create a project in </a:t>
            </a:r>
            <a:r>
              <a:rPr lang="en-US" sz="2400" dirty="0" err="1"/>
              <a:t>intelij</a:t>
            </a:r>
            <a:r>
              <a:rPr lang="en-US" sz="2400" dirty="0"/>
              <a:t>\eclipse. </a:t>
            </a:r>
          </a:p>
          <a:p>
            <a:pPr marL="457200" indent="-457200">
              <a:buAutoNum type="arabicPeriod"/>
            </a:pPr>
            <a:r>
              <a:rPr lang="en-US" sz="2400" dirty="0"/>
              <a:t>Create git repository to maintain the project files</a:t>
            </a:r>
          </a:p>
          <a:p>
            <a:pPr marL="457200" indent="-457200">
              <a:buAutoNum type="arabicPeriod"/>
            </a:pPr>
            <a:r>
              <a:rPr lang="en-US" sz="2400" dirty="0"/>
              <a:t>Create interface for the calculator. Currently holds only</a:t>
            </a:r>
          </a:p>
          <a:p>
            <a:pPr lvl="3"/>
            <a:r>
              <a:rPr lang="en-US" sz="2400" dirty="0"/>
              <a:t>	</a:t>
            </a:r>
            <a:r>
              <a:rPr lang="en-US" sz="2400" dirty="0" err="1">
                <a:solidFill>
                  <a:srgbClr val="0000FF"/>
                </a:solidFill>
              </a:rPr>
              <a:t>int</a:t>
            </a:r>
            <a:r>
              <a:rPr lang="en-US" sz="2400" dirty="0">
                <a:solidFill>
                  <a:srgbClr val="0000FF"/>
                </a:solidFill>
              </a:rPr>
              <a:t> sum(</a:t>
            </a:r>
            <a:r>
              <a:rPr lang="en-US" sz="2400" dirty="0" err="1">
                <a:solidFill>
                  <a:srgbClr val="0000FF"/>
                </a:solidFill>
              </a:rPr>
              <a:t>int</a:t>
            </a:r>
            <a:r>
              <a:rPr lang="en-US" sz="2400" dirty="0">
                <a:solidFill>
                  <a:srgbClr val="0000FF"/>
                </a:solidFill>
              </a:rPr>
              <a:t> a, </a:t>
            </a:r>
            <a:r>
              <a:rPr lang="en-US" sz="2400" dirty="0" err="1">
                <a:solidFill>
                  <a:srgbClr val="0000FF"/>
                </a:solidFill>
              </a:rPr>
              <a:t>int</a:t>
            </a:r>
            <a:r>
              <a:rPr lang="en-US" sz="2400" dirty="0">
                <a:solidFill>
                  <a:srgbClr val="0000FF"/>
                </a:solidFill>
              </a:rPr>
              <a:t> b);</a:t>
            </a:r>
          </a:p>
          <a:p>
            <a:pPr marL="457200" indent="-457200">
              <a:buAutoNum type="arabicPeriod"/>
            </a:pPr>
            <a:r>
              <a:rPr lang="en-US" sz="2400" dirty="0"/>
              <a:t>Implement the interface and write a short main that tests your implementation</a:t>
            </a:r>
          </a:p>
          <a:p>
            <a:pPr marL="457200" indent="-457200">
              <a:buAutoNum type="arabicPeriod"/>
            </a:pPr>
            <a:r>
              <a:rPr lang="en-US" sz="2400" dirty="0"/>
              <a:t>Commit your work as ‘initial commit’ (</a:t>
            </a:r>
            <a:r>
              <a:rPr lang="en-US" sz="2400" dirty="0" err="1"/>
              <a:t>a.k.a</a:t>
            </a:r>
            <a:r>
              <a:rPr lang="en-US" sz="2400" dirty="0"/>
              <a:t> commit 0)</a:t>
            </a:r>
          </a:p>
        </p:txBody>
      </p:sp>
      <p:sp>
        <p:nvSpPr>
          <p:cNvPr id="6" name="Slide Number Placeholder 5">
            <a:extLst>
              <a:ext uri="{FF2B5EF4-FFF2-40B4-BE49-F238E27FC236}">
                <a16:creationId xmlns:a16="http://schemas.microsoft.com/office/drawing/2014/main" id="{7ECE6DA4-5182-4B3F-A6DB-D3192679767E}"/>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7" name="Footer Placeholder 6">
            <a:extLst>
              <a:ext uri="{FF2B5EF4-FFF2-40B4-BE49-F238E27FC236}">
                <a16:creationId xmlns:a16="http://schemas.microsoft.com/office/drawing/2014/main" id="{1E398962-828D-4DA2-8137-1C518BF83E52}"/>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3748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Autofit/>
          </a:bodyPr>
          <a:lstStyle/>
          <a:p>
            <a:pPr algn="l"/>
            <a:r>
              <a:rPr lang="en-US" sz="4000" dirty="0">
                <a:solidFill>
                  <a:srgbClr val="FD2DFF"/>
                </a:solidFill>
              </a:rPr>
              <a:t>Exercise</a:t>
            </a:r>
            <a:r>
              <a:rPr lang="en-US" sz="4000" dirty="0"/>
              <a:t> – continue…</a:t>
            </a:r>
            <a:endParaRPr lang="he-IL" sz="4000" dirty="0"/>
          </a:p>
        </p:txBody>
      </p:sp>
      <p:sp>
        <p:nvSpPr>
          <p:cNvPr id="3" name="TextBox 2">
            <a:extLst>
              <a:ext uri="{FF2B5EF4-FFF2-40B4-BE49-F238E27FC236}">
                <a16:creationId xmlns:a16="http://schemas.microsoft.com/office/drawing/2014/main" id="{FEB5AAD5-0F42-464A-BF66-9628FC865C55}"/>
              </a:ext>
            </a:extLst>
          </p:cNvPr>
          <p:cNvSpPr txBox="1"/>
          <p:nvPr/>
        </p:nvSpPr>
        <p:spPr>
          <a:xfrm>
            <a:off x="1295403" y="1264183"/>
            <a:ext cx="9793012" cy="4708981"/>
          </a:xfrm>
          <a:prstGeom prst="rect">
            <a:avLst/>
          </a:prstGeom>
          <a:noFill/>
        </p:spPr>
        <p:txBody>
          <a:bodyPr wrap="square" rtlCol="1">
            <a:spAutoFit/>
          </a:bodyPr>
          <a:lstStyle/>
          <a:p>
            <a:pPr marL="457200" indent="-457200">
              <a:buFont typeface="+mj-lt"/>
              <a:buAutoNum type="arabicPeriod" startAt="7"/>
            </a:pPr>
            <a:r>
              <a:rPr lang="en-US" sz="2000" dirty="0"/>
              <a:t>Create new branch (based on commit 0) on which you will develop new functionality</a:t>
            </a:r>
          </a:p>
          <a:p>
            <a:r>
              <a:rPr lang="en-US" sz="2000" dirty="0"/>
              <a:t>				</a:t>
            </a:r>
            <a:r>
              <a:rPr lang="en-US" sz="2000" dirty="0" err="1">
                <a:solidFill>
                  <a:srgbClr val="0000FF"/>
                </a:solidFill>
              </a:rPr>
              <a:t>int</a:t>
            </a:r>
            <a:r>
              <a:rPr lang="en-US" sz="2000" dirty="0">
                <a:solidFill>
                  <a:srgbClr val="0000FF"/>
                </a:solidFill>
              </a:rPr>
              <a:t> sub(</a:t>
            </a:r>
            <a:r>
              <a:rPr lang="en-US" sz="2000" dirty="0" err="1">
                <a:solidFill>
                  <a:srgbClr val="0000FF"/>
                </a:solidFill>
              </a:rPr>
              <a:t>int</a:t>
            </a:r>
            <a:r>
              <a:rPr lang="en-US" sz="2000" dirty="0">
                <a:solidFill>
                  <a:srgbClr val="0000FF"/>
                </a:solidFill>
              </a:rPr>
              <a:t> a, </a:t>
            </a:r>
            <a:r>
              <a:rPr lang="en-US" sz="2000" dirty="0" err="1">
                <a:solidFill>
                  <a:srgbClr val="0000FF"/>
                </a:solidFill>
              </a:rPr>
              <a:t>int</a:t>
            </a:r>
            <a:r>
              <a:rPr lang="en-US" sz="2000" dirty="0">
                <a:solidFill>
                  <a:srgbClr val="0000FF"/>
                </a:solidFill>
              </a:rPr>
              <a:t> b);</a:t>
            </a:r>
          </a:p>
          <a:p>
            <a:r>
              <a:rPr lang="en-US" sz="2000" dirty="0"/>
              <a:t>	For this ex only, each of these method should </a:t>
            </a:r>
            <a:r>
              <a:rPr lang="en-US" sz="2000" u="sng" dirty="0"/>
              <a:t>lie in her own interface</a:t>
            </a:r>
            <a:r>
              <a:rPr lang="en-US" sz="2000" dirty="0"/>
              <a:t>. </a:t>
            </a:r>
          </a:p>
          <a:p>
            <a:r>
              <a:rPr lang="en-US" sz="2000" dirty="0"/>
              <a:t>	Your implementation should implement this interface as well. </a:t>
            </a:r>
          </a:p>
          <a:p>
            <a:r>
              <a:rPr lang="en-US" sz="2000" dirty="0"/>
              <a:t>	Update the main to use the 	new functionality</a:t>
            </a:r>
          </a:p>
          <a:p>
            <a:pPr marL="457200" indent="-457200">
              <a:buFont typeface="+mj-lt"/>
              <a:buAutoNum type="arabicPeriod" startAt="8"/>
            </a:pPr>
            <a:r>
              <a:rPr lang="en-US" sz="2000" dirty="0"/>
              <a:t>Commit your work  (on the new branch)</a:t>
            </a:r>
          </a:p>
          <a:p>
            <a:pPr marL="457200" indent="-457200">
              <a:buFont typeface="+mj-lt"/>
              <a:buAutoNum type="arabicPeriod" startAt="8"/>
            </a:pPr>
            <a:r>
              <a:rPr lang="en-US" sz="2000" dirty="0"/>
              <a:t>Repeat steps </a:t>
            </a:r>
            <a:r>
              <a:rPr lang="en-US" sz="2000" dirty="0" smtClean="0"/>
              <a:t>6-8 </a:t>
            </a:r>
            <a:r>
              <a:rPr lang="en-US" sz="2000" dirty="0"/>
              <a:t>for </a:t>
            </a:r>
            <a:r>
              <a:rPr lang="en-US" sz="2000" dirty="0" err="1">
                <a:solidFill>
                  <a:srgbClr val="0000FF"/>
                </a:solidFill>
              </a:rPr>
              <a:t>int</a:t>
            </a:r>
            <a:r>
              <a:rPr lang="en-US" sz="2000" dirty="0">
                <a:solidFill>
                  <a:srgbClr val="0000FF"/>
                </a:solidFill>
              </a:rPr>
              <a:t> </a:t>
            </a:r>
            <a:r>
              <a:rPr lang="en-US" sz="2000" dirty="0" err="1">
                <a:solidFill>
                  <a:srgbClr val="0000FF"/>
                </a:solidFill>
              </a:rPr>
              <a:t>mul</a:t>
            </a:r>
            <a:r>
              <a:rPr lang="en-US" sz="2000" dirty="0">
                <a:solidFill>
                  <a:srgbClr val="0000FF"/>
                </a:solidFill>
              </a:rPr>
              <a:t>(</a:t>
            </a:r>
            <a:r>
              <a:rPr lang="en-US" sz="2000" dirty="0" err="1">
                <a:solidFill>
                  <a:srgbClr val="0000FF"/>
                </a:solidFill>
              </a:rPr>
              <a:t>int</a:t>
            </a:r>
            <a:r>
              <a:rPr lang="en-US" sz="2000" dirty="0">
                <a:solidFill>
                  <a:srgbClr val="0000FF"/>
                </a:solidFill>
              </a:rPr>
              <a:t> a, </a:t>
            </a:r>
            <a:r>
              <a:rPr lang="en-US" sz="2000" dirty="0" err="1">
                <a:solidFill>
                  <a:srgbClr val="0000FF"/>
                </a:solidFill>
              </a:rPr>
              <a:t>int</a:t>
            </a:r>
            <a:r>
              <a:rPr lang="en-US" sz="2000" dirty="0">
                <a:solidFill>
                  <a:srgbClr val="0000FF"/>
                </a:solidFill>
              </a:rPr>
              <a:t> b); </a:t>
            </a:r>
            <a:r>
              <a:rPr lang="en-US" sz="2000" dirty="0"/>
              <a:t>and </a:t>
            </a:r>
            <a:r>
              <a:rPr lang="en-US" sz="2000" dirty="0" err="1">
                <a:solidFill>
                  <a:srgbClr val="0000FF"/>
                </a:solidFill>
              </a:rPr>
              <a:t>int</a:t>
            </a:r>
            <a:r>
              <a:rPr lang="en-US" sz="2000" dirty="0">
                <a:solidFill>
                  <a:srgbClr val="0000FF"/>
                </a:solidFill>
              </a:rPr>
              <a:t> div(</a:t>
            </a:r>
            <a:r>
              <a:rPr lang="en-US" sz="2000" dirty="0" err="1">
                <a:solidFill>
                  <a:srgbClr val="0000FF"/>
                </a:solidFill>
              </a:rPr>
              <a:t>int</a:t>
            </a:r>
            <a:r>
              <a:rPr lang="en-US" sz="2000" dirty="0">
                <a:solidFill>
                  <a:srgbClr val="0000FF"/>
                </a:solidFill>
              </a:rPr>
              <a:t> a, </a:t>
            </a:r>
            <a:r>
              <a:rPr lang="en-US" sz="2000" dirty="0" err="1">
                <a:solidFill>
                  <a:srgbClr val="0000FF"/>
                </a:solidFill>
              </a:rPr>
              <a:t>int</a:t>
            </a:r>
            <a:r>
              <a:rPr lang="en-US" sz="2000" dirty="0">
                <a:solidFill>
                  <a:srgbClr val="0000FF"/>
                </a:solidFill>
              </a:rPr>
              <a:t> b); </a:t>
            </a:r>
          </a:p>
          <a:p>
            <a:r>
              <a:rPr lang="en-US" sz="2000" dirty="0">
                <a:solidFill>
                  <a:srgbClr val="0000FF"/>
                </a:solidFill>
              </a:rPr>
              <a:t>	</a:t>
            </a:r>
            <a:r>
              <a:rPr lang="en-US" sz="2000" dirty="0"/>
              <a:t>Each should be defined and implemented on it’s own separate branch !</a:t>
            </a:r>
          </a:p>
          <a:p>
            <a:r>
              <a:rPr lang="en-US" sz="2000" dirty="0"/>
              <a:t>	(within separate interfaces)</a:t>
            </a:r>
          </a:p>
          <a:p>
            <a:pPr marL="457200" indent="-457200">
              <a:buFont typeface="+mj-lt"/>
              <a:buAutoNum type="arabicPeriod" startAt="10"/>
            </a:pPr>
            <a:r>
              <a:rPr lang="en-US" sz="2000" dirty="0"/>
              <a:t>Merge the branches back to master. </a:t>
            </a:r>
          </a:p>
          <a:p>
            <a:r>
              <a:rPr lang="en-US" sz="2000" dirty="0"/>
              <a:t>	Handle and solve conflicts on the way.</a:t>
            </a:r>
          </a:p>
          <a:p>
            <a:pPr marL="457200" indent="-457200">
              <a:buFont typeface="+mj-lt"/>
              <a:buAutoNum type="arabicPeriod" startAt="11"/>
            </a:pPr>
            <a:r>
              <a:rPr lang="en-US" sz="2000" dirty="0"/>
              <a:t>Checkout the different branches you created along the way. Explore the change in the project and file system.</a:t>
            </a:r>
          </a:p>
          <a:p>
            <a:endParaRPr lang="en-US" sz="2000" dirty="0"/>
          </a:p>
          <a:p>
            <a:r>
              <a:rPr lang="en-US" sz="2000" b="1" dirty="0"/>
              <a:t>Time: </a:t>
            </a:r>
            <a:r>
              <a:rPr lang="en-US" sz="2000" b="1" dirty="0" smtClean="0"/>
              <a:t>1 hour</a:t>
            </a:r>
            <a:endParaRPr lang="en-US" sz="2000" b="1" dirty="0"/>
          </a:p>
        </p:txBody>
      </p:sp>
      <p:sp>
        <p:nvSpPr>
          <p:cNvPr id="4" name="TextBox 3">
            <a:extLst>
              <a:ext uri="{FF2B5EF4-FFF2-40B4-BE49-F238E27FC236}">
                <a16:creationId xmlns:a16="http://schemas.microsoft.com/office/drawing/2014/main" id="{D7D000A2-3E65-4177-8295-DF090C308BCE}"/>
              </a:ext>
            </a:extLst>
          </p:cNvPr>
          <p:cNvSpPr txBox="1"/>
          <p:nvPr/>
        </p:nvSpPr>
        <p:spPr>
          <a:xfrm>
            <a:off x="9916736" y="5163176"/>
            <a:ext cx="1317792" cy="923330"/>
          </a:xfrm>
          <a:prstGeom prst="rect">
            <a:avLst/>
          </a:prstGeom>
          <a:noFill/>
        </p:spPr>
        <p:txBody>
          <a:bodyPr wrap="square" rtlCol="1">
            <a:spAutoFit/>
          </a:bodyPr>
          <a:lstStyle/>
          <a:p>
            <a:pPr algn="ctr"/>
            <a:r>
              <a:rPr lang="en-US" dirty="0">
                <a:solidFill>
                  <a:srgbClr val="FF0000"/>
                </a:solidFill>
              </a:rPr>
              <a:t>Ready ? </a:t>
            </a:r>
          </a:p>
          <a:p>
            <a:pPr algn="ctr"/>
            <a:r>
              <a:rPr lang="en-US" dirty="0">
                <a:solidFill>
                  <a:srgbClr val="FFC000"/>
                </a:solidFill>
              </a:rPr>
              <a:t>Set… </a:t>
            </a:r>
          </a:p>
          <a:p>
            <a:pPr algn="ctr"/>
            <a:r>
              <a:rPr lang="en-US" dirty="0">
                <a:solidFill>
                  <a:srgbClr val="00B050"/>
                </a:solidFill>
              </a:rPr>
              <a:t>Go !</a:t>
            </a:r>
            <a:endParaRPr lang="he-IL" dirty="0"/>
          </a:p>
        </p:txBody>
      </p:sp>
      <p:sp>
        <p:nvSpPr>
          <p:cNvPr id="7" name="Slide Number Placeholder 6">
            <a:extLst>
              <a:ext uri="{FF2B5EF4-FFF2-40B4-BE49-F238E27FC236}">
                <a16:creationId xmlns:a16="http://schemas.microsoft.com/office/drawing/2014/main" id="{7505D028-03C0-4F68-89C9-DA8EFBCB260C}"/>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8" name="Footer Placeholder 7">
            <a:extLst>
              <a:ext uri="{FF2B5EF4-FFF2-40B4-BE49-F238E27FC236}">
                <a16:creationId xmlns:a16="http://schemas.microsoft.com/office/drawing/2014/main" id="{10C5FF7B-0635-47CE-A973-9EFFDFBC294F}"/>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6820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396739" y="1591039"/>
            <a:ext cx="9864295" cy="3293209"/>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marL="342900" indent="-342900">
              <a:buAutoNum type="arabicPeriod"/>
            </a:pPr>
            <a:r>
              <a:rPr lang="en-US" sz="2000" dirty="0"/>
              <a:t>Internals and basic functionality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Branches (</a:t>
            </a:r>
            <a:r>
              <a:rPr lang="en-US" sz="2000" dirty="0">
                <a:solidFill>
                  <a:srgbClr val="00B050"/>
                </a:solidFill>
              </a:rPr>
              <a:t>demos: 2</a:t>
            </a:r>
            <a:r>
              <a:rPr lang="en-US" sz="2000" dirty="0">
                <a:solidFill>
                  <a:srgbClr val="FD2DFF"/>
                </a:solidFill>
              </a:rPr>
              <a:t>, exercise: 1</a:t>
            </a:r>
            <a:r>
              <a:rPr lang="en-US" sz="2000" dirty="0"/>
              <a:t>)</a:t>
            </a:r>
          </a:p>
          <a:p>
            <a:pPr marL="342900" indent="-342900">
              <a:buAutoNum type="arabicPeriod"/>
            </a:pPr>
            <a:r>
              <a:rPr lang="en-US" sz="3200" b="1" dirty="0">
                <a:solidFill>
                  <a:srgbClr val="0000FF"/>
                </a:solidFill>
              </a:rPr>
              <a:t>Collaboration (</a:t>
            </a:r>
            <a:r>
              <a:rPr lang="en-US" sz="3200" b="1" dirty="0">
                <a:solidFill>
                  <a:srgbClr val="00B050"/>
                </a:solidFill>
              </a:rPr>
              <a:t>demo: 1</a:t>
            </a:r>
            <a:r>
              <a:rPr lang="en-US" sz="3200" b="1" dirty="0">
                <a:solidFill>
                  <a:srgbClr val="0000FF"/>
                </a:solidFill>
              </a:rPr>
              <a:t>,</a:t>
            </a:r>
            <a:r>
              <a:rPr lang="en-US" sz="3200" b="1" dirty="0">
                <a:solidFill>
                  <a:srgbClr val="00B050"/>
                </a:solidFill>
              </a:rPr>
              <a:t> </a:t>
            </a:r>
            <a:r>
              <a:rPr lang="en-US" sz="3200" b="1" dirty="0">
                <a:solidFill>
                  <a:srgbClr val="FD2DFF"/>
                </a:solidFill>
              </a:rPr>
              <a:t>exercise: 1</a:t>
            </a:r>
            <a:r>
              <a:rPr lang="en-US" sz="3200" b="1" dirty="0">
                <a:solidFill>
                  <a:srgbClr val="0000FF"/>
                </a:solidFill>
              </a:rPr>
              <a:t>)</a:t>
            </a:r>
          </a:p>
          <a:p>
            <a:pPr marL="800100" lvl="1" indent="-342900">
              <a:buAutoNum type="arabicPeriod"/>
            </a:pPr>
            <a:r>
              <a:rPr lang="en-US" sz="3200" dirty="0">
                <a:solidFill>
                  <a:srgbClr val="0070C0"/>
                </a:solidFill>
              </a:rPr>
              <a:t>Concept</a:t>
            </a:r>
          </a:p>
          <a:p>
            <a:pPr marL="800100" lvl="1" indent="-342900">
              <a:buAutoNum type="arabicPeriod"/>
            </a:pPr>
            <a:r>
              <a:rPr lang="en-US" sz="3200" dirty="0">
                <a:solidFill>
                  <a:srgbClr val="0070C0"/>
                </a:solidFill>
              </a:rPr>
              <a:t>Actions (fetch, pull, push)</a:t>
            </a:r>
          </a:p>
          <a:p>
            <a:pPr marL="800100" lvl="1" indent="-342900">
              <a:buAutoNum type="arabicPeriod"/>
            </a:pPr>
            <a:r>
              <a:rPr lang="en-US" sz="3200" dirty="0">
                <a:solidFill>
                  <a:srgbClr val="0070C0"/>
                </a:solidFill>
              </a:rPr>
              <a:t>internals</a:t>
            </a:r>
          </a:p>
          <a:p>
            <a:pPr marL="342900" indent="-342900">
              <a:buAutoNum type="arabicPeriod"/>
            </a:pPr>
            <a:r>
              <a:rPr lang="en-US" sz="2000" dirty="0"/>
              <a:t>Additional commands (</a:t>
            </a:r>
            <a:r>
              <a:rPr lang="en-US" sz="2000" dirty="0">
                <a:solidFill>
                  <a:srgbClr val="00B050"/>
                </a:solidFill>
              </a:rPr>
              <a:t>demo: </a:t>
            </a:r>
            <a:r>
              <a:rPr lang="en-US" sz="2000" dirty="0" smtClean="0">
                <a:solidFill>
                  <a:srgbClr val="00B050"/>
                </a:solidFill>
              </a:rPr>
              <a:t>1</a:t>
            </a:r>
            <a:r>
              <a:rPr lang="en-US" sz="2000" dirty="0"/>
              <a:t> , </a:t>
            </a:r>
            <a:r>
              <a:rPr lang="en-US" sz="2000" dirty="0">
                <a:solidFill>
                  <a:srgbClr val="FD2DFF"/>
                </a:solidFill>
              </a:rPr>
              <a:t>exercise: 1</a:t>
            </a:r>
            <a:r>
              <a:rPr lang="en-US" sz="2000" dirty="0" smtClean="0"/>
              <a:t>)</a:t>
            </a:r>
            <a:endParaRPr lang="en-US" sz="2000" dirty="0"/>
          </a:p>
          <a:p>
            <a:pPr marL="342900" indent="-342900">
              <a:buAutoNum type="arabicPeriod"/>
            </a:pPr>
            <a:r>
              <a:rPr lang="en-US" sz="2000" dirty="0"/>
              <a:t>Best practices</a:t>
            </a:r>
          </a:p>
        </p:txBody>
      </p:sp>
      <p:sp>
        <p:nvSpPr>
          <p:cNvPr id="6" name="Slide Number Placeholder 5">
            <a:extLst>
              <a:ext uri="{FF2B5EF4-FFF2-40B4-BE49-F238E27FC236}">
                <a16:creationId xmlns:a16="http://schemas.microsoft.com/office/drawing/2014/main" id="{300F851B-FAE7-4609-8A48-9ED1A7BED64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7" name="Footer Placeholder 6">
            <a:extLst>
              <a:ext uri="{FF2B5EF4-FFF2-40B4-BE49-F238E27FC236}">
                <a16:creationId xmlns:a16="http://schemas.microsoft.com/office/drawing/2014/main" id="{37859B77-BBAB-47CD-A0A7-093FA0E166C7}"/>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083593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a:t>
            </a:r>
            <a:endParaRPr lang="he-IL" dirty="0"/>
          </a:p>
        </p:txBody>
      </p:sp>
      <p:sp>
        <p:nvSpPr>
          <p:cNvPr id="3" name="TextBox 2">
            <a:extLst>
              <a:ext uri="{FF2B5EF4-FFF2-40B4-BE49-F238E27FC236}">
                <a16:creationId xmlns:a16="http://schemas.microsoft.com/office/drawing/2014/main" id="{3EEFAF3A-586C-460D-9584-C47AFDA93751}"/>
              </a:ext>
            </a:extLst>
          </p:cNvPr>
          <p:cNvSpPr txBox="1"/>
          <p:nvPr/>
        </p:nvSpPr>
        <p:spPr>
          <a:xfrm>
            <a:off x="1304615" y="1221289"/>
            <a:ext cx="9793012" cy="4708981"/>
          </a:xfrm>
          <a:prstGeom prst="rect">
            <a:avLst/>
          </a:prstGeom>
          <a:noFill/>
        </p:spPr>
        <p:txBody>
          <a:bodyPr wrap="square" rtlCol="1">
            <a:spAutoFit/>
          </a:bodyPr>
          <a:lstStyle/>
          <a:p>
            <a:r>
              <a:rPr lang="en-US" sz="2000" dirty="0"/>
              <a:t>GIT supports collaboration by allowing several users to clone the work of their co-workers and manipulate it on their own</a:t>
            </a:r>
          </a:p>
          <a:p>
            <a:endParaRPr lang="en-US" sz="2000" dirty="0"/>
          </a:p>
          <a:p>
            <a:r>
              <a:rPr lang="en-US" sz="2000" dirty="0"/>
              <a:t>GIT defines the concept of ‘remote’ repository</a:t>
            </a:r>
          </a:p>
          <a:p>
            <a:r>
              <a:rPr lang="en-US" sz="2000" dirty="0"/>
              <a:t>The remote repository:</a:t>
            </a:r>
          </a:p>
          <a:p>
            <a:pPr marL="342900" indent="-342900">
              <a:buFont typeface="Arial" panose="020B0604020202020204" pitchFamily="34" charset="0"/>
              <a:buChar char="•"/>
            </a:pPr>
            <a:r>
              <a:rPr lang="en-US" sz="2000" dirty="0"/>
              <a:t>Owned by a different user</a:t>
            </a:r>
          </a:p>
          <a:p>
            <a:pPr marL="342900" indent="-342900">
              <a:buFont typeface="Arial" panose="020B0604020202020204" pitchFamily="34" charset="0"/>
              <a:buChar char="•"/>
            </a:pPr>
            <a:r>
              <a:rPr lang="en-US" sz="2000" dirty="0"/>
              <a:t>Holds commits</a:t>
            </a:r>
          </a:p>
          <a:p>
            <a:pPr marL="342900" indent="-342900">
              <a:buFont typeface="Arial" panose="020B0604020202020204" pitchFamily="34" charset="0"/>
              <a:buChar char="•"/>
            </a:pPr>
            <a:r>
              <a:rPr lang="en-US" sz="2000" dirty="0"/>
              <a:t>Holds branches information</a:t>
            </a:r>
          </a:p>
          <a:p>
            <a:pPr marL="342900" indent="-342900">
              <a:buFont typeface="Arial" panose="020B0604020202020204" pitchFamily="34" charset="0"/>
              <a:buChar char="•"/>
            </a:pPr>
            <a:r>
              <a:rPr lang="en-US" sz="2000" dirty="0"/>
              <a:t>etc.</a:t>
            </a:r>
          </a:p>
          <a:p>
            <a:pPr marL="342900" indent="-342900">
              <a:buFont typeface="Arial" panose="020B0604020202020204" pitchFamily="34" charset="0"/>
              <a:buChar char="•"/>
            </a:pPr>
            <a:endParaRPr lang="en-US" sz="2000" dirty="0"/>
          </a:p>
          <a:p>
            <a:r>
              <a:rPr lang="en-US" sz="2000" dirty="0"/>
              <a:t>User B can ‘clone’ user A’s repository, so that he sees his commits and branches</a:t>
            </a:r>
          </a:p>
          <a:p>
            <a:r>
              <a:rPr lang="en-US" sz="2000" dirty="0"/>
              <a:t>User B can now update locally user A’s commits, and send back the changes back to user A</a:t>
            </a:r>
          </a:p>
          <a:p>
            <a:endParaRPr lang="en-US" sz="2000" dirty="0"/>
          </a:p>
          <a:p>
            <a:r>
              <a:rPr lang="en-US" sz="2000" dirty="0"/>
              <a:t>In GIT every one can serve as a remote for every one else (no concept of central\master repository).</a:t>
            </a:r>
          </a:p>
        </p:txBody>
      </p:sp>
      <p:sp>
        <p:nvSpPr>
          <p:cNvPr id="6" name="Slide Number Placeholder 5">
            <a:extLst>
              <a:ext uri="{FF2B5EF4-FFF2-40B4-BE49-F238E27FC236}">
                <a16:creationId xmlns:a16="http://schemas.microsoft.com/office/drawing/2014/main" id="{6885D85C-CD79-4652-9C3D-7FFAB8CF9D90}"/>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7" name="Footer Placeholder 6">
            <a:extLst>
              <a:ext uri="{FF2B5EF4-FFF2-40B4-BE49-F238E27FC236}">
                <a16:creationId xmlns:a16="http://schemas.microsoft.com/office/drawing/2014/main" id="{FA0200EE-1E14-406F-9ABB-5D264B483C23}"/>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9568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example: fetch, pull</a:t>
            </a:r>
            <a:endParaRPr lang="he-IL" dirty="0"/>
          </a:p>
        </p:txBody>
      </p:sp>
      <p:sp>
        <p:nvSpPr>
          <p:cNvPr id="5" name="Oval 4">
            <a:extLst>
              <a:ext uri="{FF2B5EF4-FFF2-40B4-BE49-F238E27FC236}">
                <a16:creationId xmlns:a16="http://schemas.microsoft.com/office/drawing/2014/main" id="{080D6988-03FE-49E6-8C62-D97C54AF2B95}"/>
              </a:ext>
            </a:extLst>
          </p:cNvPr>
          <p:cNvSpPr/>
          <p:nvPr/>
        </p:nvSpPr>
        <p:spPr>
          <a:xfrm>
            <a:off x="2278380" y="53001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84762AD0-210E-4102-B5CA-DE76A7066F89}"/>
              </a:ext>
            </a:extLst>
          </p:cNvPr>
          <p:cNvSpPr/>
          <p:nvPr/>
        </p:nvSpPr>
        <p:spPr>
          <a:xfrm>
            <a:off x="2278380" y="476736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995FAE12-C920-44B0-8072-6100CB920EA2}"/>
              </a:ext>
            </a:extLst>
          </p:cNvPr>
          <p:cNvSpPr/>
          <p:nvPr/>
        </p:nvSpPr>
        <p:spPr>
          <a:xfrm>
            <a:off x="2278380" y="423735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cxnSp>
        <p:nvCxnSpPr>
          <p:cNvPr id="10" name="Straight Arrow Connector 9">
            <a:extLst>
              <a:ext uri="{FF2B5EF4-FFF2-40B4-BE49-F238E27FC236}">
                <a16:creationId xmlns:a16="http://schemas.microsoft.com/office/drawing/2014/main" id="{FD772477-67E3-4F2F-B967-5D9DFFE0CF4B}"/>
              </a:ext>
            </a:extLst>
          </p:cNvPr>
          <p:cNvCxnSpPr>
            <a:cxnSpLocks/>
            <a:endCxn id="6" idx="0"/>
          </p:cNvCxnSpPr>
          <p:nvPr/>
        </p:nvCxnSpPr>
        <p:spPr>
          <a:xfrm>
            <a:off x="2442210" y="4549775"/>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131A13-5EBD-44D4-9352-381445B5675E}"/>
              </a:ext>
            </a:extLst>
          </p:cNvPr>
          <p:cNvCxnSpPr>
            <a:cxnSpLocks/>
          </p:cNvCxnSpPr>
          <p:nvPr/>
        </p:nvCxnSpPr>
        <p:spPr>
          <a:xfrm>
            <a:off x="2442210" y="5083186"/>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5B7330C-C7A5-42C1-9758-CE516FF7BDD7}"/>
              </a:ext>
            </a:extLst>
          </p:cNvPr>
          <p:cNvSpPr/>
          <p:nvPr/>
        </p:nvSpPr>
        <p:spPr>
          <a:xfrm>
            <a:off x="2929254" y="4237354"/>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14" name="Straight Arrow Connector 13">
            <a:extLst>
              <a:ext uri="{FF2B5EF4-FFF2-40B4-BE49-F238E27FC236}">
                <a16:creationId xmlns:a16="http://schemas.microsoft.com/office/drawing/2014/main" id="{98E92EDB-1AA1-4774-AD48-AAA3910B4879}"/>
              </a:ext>
            </a:extLst>
          </p:cNvPr>
          <p:cNvCxnSpPr>
            <a:cxnSpLocks/>
            <a:stCxn id="13" idx="4"/>
            <a:endCxn id="6" idx="6"/>
          </p:cNvCxnSpPr>
          <p:nvPr/>
        </p:nvCxnSpPr>
        <p:spPr>
          <a:xfrm flipH="1">
            <a:off x="2606040" y="4549774"/>
            <a:ext cx="487044" cy="373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BA8A437-E37A-407C-BD14-2107EDF1BF0E}"/>
              </a:ext>
            </a:extLst>
          </p:cNvPr>
          <p:cNvSpPr/>
          <p:nvPr/>
        </p:nvSpPr>
        <p:spPr>
          <a:xfrm>
            <a:off x="2929255" y="368321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16" name="Straight Arrow Connector 15">
            <a:extLst>
              <a:ext uri="{FF2B5EF4-FFF2-40B4-BE49-F238E27FC236}">
                <a16:creationId xmlns:a16="http://schemas.microsoft.com/office/drawing/2014/main" id="{1F80DE60-B1DA-445E-B060-E00EEC442482}"/>
              </a:ext>
            </a:extLst>
          </p:cNvPr>
          <p:cNvCxnSpPr/>
          <p:nvPr/>
        </p:nvCxnSpPr>
        <p:spPr>
          <a:xfrm>
            <a:off x="3093085" y="3994259"/>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167848A-9C9D-4BED-8451-00C02FA52AF3}"/>
              </a:ext>
            </a:extLst>
          </p:cNvPr>
          <p:cNvSpPr/>
          <p:nvPr/>
        </p:nvSpPr>
        <p:spPr>
          <a:xfrm>
            <a:off x="3580129" y="3707820"/>
            <a:ext cx="994593"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feature</a:t>
            </a:r>
            <a:endParaRPr lang="he-IL" b="1" dirty="0"/>
          </a:p>
        </p:txBody>
      </p:sp>
      <p:cxnSp>
        <p:nvCxnSpPr>
          <p:cNvPr id="18" name="Straight Arrow Connector 17">
            <a:extLst>
              <a:ext uri="{FF2B5EF4-FFF2-40B4-BE49-F238E27FC236}">
                <a16:creationId xmlns:a16="http://schemas.microsoft.com/office/drawing/2014/main" id="{8722B94E-8568-4648-8679-45099CA9EAED}"/>
              </a:ext>
            </a:extLst>
          </p:cNvPr>
          <p:cNvCxnSpPr>
            <a:cxnSpLocks/>
            <a:stCxn id="17" idx="1"/>
            <a:endCxn id="15" idx="6"/>
          </p:cNvCxnSpPr>
          <p:nvPr/>
        </p:nvCxnSpPr>
        <p:spPr>
          <a:xfrm flipH="1">
            <a:off x="3256915" y="3838050"/>
            <a:ext cx="323214"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8B3BB6D-66C2-4901-BD88-5DA53C9E928F}"/>
              </a:ext>
            </a:extLst>
          </p:cNvPr>
          <p:cNvSpPr/>
          <p:nvPr/>
        </p:nvSpPr>
        <p:spPr>
          <a:xfrm>
            <a:off x="897960" y="4413028"/>
            <a:ext cx="1044414" cy="297241"/>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master</a:t>
            </a:r>
            <a:endParaRPr lang="he-IL" dirty="0"/>
          </a:p>
        </p:txBody>
      </p:sp>
      <p:cxnSp>
        <p:nvCxnSpPr>
          <p:cNvPr id="22" name="Straight Arrow Connector 21">
            <a:extLst>
              <a:ext uri="{FF2B5EF4-FFF2-40B4-BE49-F238E27FC236}">
                <a16:creationId xmlns:a16="http://schemas.microsoft.com/office/drawing/2014/main" id="{599F2F06-02B9-4E34-B10C-F6BE21302136}"/>
              </a:ext>
            </a:extLst>
          </p:cNvPr>
          <p:cNvCxnSpPr>
            <a:cxnSpLocks/>
            <a:stCxn id="21" idx="3"/>
          </p:cNvCxnSpPr>
          <p:nvPr/>
        </p:nvCxnSpPr>
        <p:spPr>
          <a:xfrm flipV="1">
            <a:off x="1942374" y="4392715"/>
            <a:ext cx="329815" cy="168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5C0DE07-93F6-4769-B708-D2DA05B1B9FA}"/>
              </a:ext>
            </a:extLst>
          </p:cNvPr>
          <p:cNvSpPr/>
          <p:nvPr/>
        </p:nvSpPr>
        <p:spPr>
          <a:xfrm>
            <a:off x="6821805" y="5454971"/>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29" name="Oval 28">
            <a:extLst>
              <a:ext uri="{FF2B5EF4-FFF2-40B4-BE49-F238E27FC236}">
                <a16:creationId xmlns:a16="http://schemas.microsoft.com/office/drawing/2014/main" id="{435F916E-88BE-451F-9DDA-85C25ECD7A41}"/>
              </a:ext>
            </a:extLst>
          </p:cNvPr>
          <p:cNvSpPr/>
          <p:nvPr/>
        </p:nvSpPr>
        <p:spPr>
          <a:xfrm>
            <a:off x="6821805" y="4922199"/>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38" name="Oval 37">
            <a:extLst>
              <a:ext uri="{FF2B5EF4-FFF2-40B4-BE49-F238E27FC236}">
                <a16:creationId xmlns:a16="http://schemas.microsoft.com/office/drawing/2014/main" id="{78CD510E-93AE-4171-8F59-369FB7FD6E8B}"/>
              </a:ext>
            </a:extLst>
          </p:cNvPr>
          <p:cNvSpPr/>
          <p:nvPr/>
        </p:nvSpPr>
        <p:spPr>
          <a:xfrm>
            <a:off x="6821805" y="4392189"/>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cxnSp>
        <p:nvCxnSpPr>
          <p:cNvPr id="39" name="Straight Arrow Connector 38">
            <a:extLst>
              <a:ext uri="{FF2B5EF4-FFF2-40B4-BE49-F238E27FC236}">
                <a16:creationId xmlns:a16="http://schemas.microsoft.com/office/drawing/2014/main" id="{4210DE7F-41B0-4609-998C-29F8E1C4300C}"/>
              </a:ext>
            </a:extLst>
          </p:cNvPr>
          <p:cNvCxnSpPr>
            <a:cxnSpLocks/>
            <a:endCxn id="29" idx="0"/>
          </p:cNvCxnSpPr>
          <p:nvPr/>
        </p:nvCxnSpPr>
        <p:spPr>
          <a:xfrm>
            <a:off x="6985635" y="4704609"/>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CB8345-90DB-493E-A0B1-3AA441BD30A5}"/>
              </a:ext>
            </a:extLst>
          </p:cNvPr>
          <p:cNvCxnSpPr>
            <a:cxnSpLocks/>
          </p:cNvCxnSpPr>
          <p:nvPr/>
        </p:nvCxnSpPr>
        <p:spPr>
          <a:xfrm>
            <a:off x="6985635" y="5238020"/>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23D28B80-A885-48F8-94C7-792D496B7788}"/>
              </a:ext>
            </a:extLst>
          </p:cNvPr>
          <p:cNvSpPr/>
          <p:nvPr/>
        </p:nvSpPr>
        <p:spPr>
          <a:xfrm>
            <a:off x="7472679" y="4392188"/>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42" name="Straight Arrow Connector 41">
            <a:extLst>
              <a:ext uri="{FF2B5EF4-FFF2-40B4-BE49-F238E27FC236}">
                <a16:creationId xmlns:a16="http://schemas.microsoft.com/office/drawing/2014/main" id="{0B937B90-E3D5-4A71-B5A8-3C3AED51053B}"/>
              </a:ext>
            </a:extLst>
          </p:cNvPr>
          <p:cNvCxnSpPr>
            <a:cxnSpLocks/>
            <a:stCxn id="41" idx="4"/>
            <a:endCxn id="29" idx="6"/>
          </p:cNvCxnSpPr>
          <p:nvPr/>
        </p:nvCxnSpPr>
        <p:spPr>
          <a:xfrm flipH="1">
            <a:off x="7149465" y="4704608"/>
            <a:ext cx="487044" cy="373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A82407A-C8D3-49DB-A4E4-10CE219641D4}"/>
              </a:ext>
            </a:extLst>
          </p:cNvPr>
          <p:cNvSpPr/>
          <p:nvPr/>
        </p:nvSpPr>
        <p:spPr>
          <a:xfrm>
            <a:off x="7472680" y="3838050"/>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44" name="Straight Arrow Connector 43">
            <a:extLst>
              <a:ext uri="{FF2B5EF4-FFF2-40B4-BE49-F238E27FC236}">
                <a16:creationId xmlns:a16="http://schemas.microsoft.com/office/drawing/2014/main" id="{35ACCCF1-64C3-49AB-8AA5-6D5579EC5F4B}"/>
              </a:ext>
            </a:extLst>
          </p:cNvPr>
          <p:cNvCxnSpPr/>
          <p:nvPr/>
        </p:nvCxnSpPr>
        <p:spPr>
          <a:xfrm>
            <a:off x="7636510" y="4149093"/>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3C570C5A-3785-4444-8BA7-D5675053962C}"/>
              </a:ext>
            </a:extLst>
          </p:cNvPr>
          <p:cNvSpPr/>
          <p:nvPr/>
        </p:nvSpPr>
        <p:spPr>
          <a:xfrm>
            <a:off x="8123554" y="3862654"/>
            <a:ext cx="994593" cy="260459"/>
          </a:xfrm>
          <a:prstGeom prst="roundRect">
            <a:avLst>
              <a:gd name="adj" fmla="val 44095"/>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feature</a:t>
            </a:r>
            <a:endParaRPr lang="he-IL" b="1" dirty="0"/>
          </a:p>
        </p:txBody>
      </p:sp>
      <p:cxnSp>
        <p:nvCxnSpPr>
          <p:cNvPr id="46" name="Straight Arrow Connector 45">
            <a:extLst>
              <a:ext uri="{FF2B5EF4-FFF2-40B4-BE49-F238E27FC236}">
                <a16:creationId xmlns:a16="http://schemas.microsoft.com/office/drawing/2014/main" id="{B3F82F18-C8F1-4732-8B28-2B52C3C635E7}"/>
              </a:ext>
            </a:extLst>
          </p:cNvPr>
          <p:cNvCxnSpPr>
            <a:cxnSpLocks/>
            <a:stCxn id="45" idx="1"/>
            <a:endCxn id="43" idx="6"/>
          </p:cNvCxnSpPr>
          <p:nvPr/>
        </p:nvCxnSpPr>
        <p:spPr>
          <a:xfrm flipH="1">
            <a:off x="7800340" y="3992884"/>
            <a:ext cx="323214"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952F1DF-8836-43EA-8F2C-31F84F7ACCF7}"/>
              </a:ext>
            </a:extLst>
          </p:cNvPr>
          <p:cNvSpPr/>
          <p:nvPr/>
        </p:nvSpPr>
        <p:spPr>
          <a:xfrm>
            <a:off x="5394075" y="4415944"/>
            <a:ext cx="1039654" cy="260459"/>
          </a:xfrm>
          <a:prstGeom prst="roundRect">
            <a:avLst>
              <a:gd name="adj" fmla="val 44095"/>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master</a:t>
            </a:r>
            <a:endParaRPr lang="he-IL" dirty="0"/>
          </a:p>
        </p:txBody>
      </p:sp>
      <p:cxnSp>
        <p:nvCxnSpPr>
          <p:cNvPr id="48" name="Straight Arrow Connector 47">
            <a:extLst>
              <a:ext uri="{FF2B5EF4-FFF2-40B4-BE49-F238E27FC236}">
                <a16:creationId xmlns:a16="http://schemas.microsoft.com/office/drawing/2014/main" id="{2E491DD6-6049-464C-A699-23151EE9CA2D}"/>
              </a:ext>
            </a:extLst>
          </p:cNvPr>
          <p:cNvCxnSpPr>
            <a:cxnSpLocks/>
          </p:cNvCxnSpPr>
          <p:nvPr/>
        </p:nvCxnSpPr>
        <p:spPr>
          <a:xfrm>
            <a:off x="6453189" y="4546174"/>
            <a:ext cx="362425"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C541D32F-178B-45B7-B96D-DFE78CA686A6}"/>
              </a:ext>
            </a:extLst>
          </p:cNvPr>
          <p:cNvSpPr/>
          <p:nvPr/>
        </p:nvSpPr>
        <p:spPr>
          <a:xfrm>
            <a:off x="8339454" y="4067587"/>
            <a:ext cx="1216026" cy="260459"/>
          </a:xfrm>
          <a:prstGeom prst="roundRect">
            <a:avLst>
              <a:gd name="adj" fmla="val 44095"/>
            </a:avLst>
          </a:prstGeom>
          <a:solidFill>
            <a:srgbClr val="0070C0"/>
          </a:solidFill>
          <a:ln w="28575">
            <a:solidFill>
              <a:srgbClr val="FD2DFF"/>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Feature</a:t>
            </a:r>
            <a:endParaRPr lang="he-IL" b="1" dirty="0"/>
          </a:p>
        </p:txBody>
      </p:sp>
      <p:sp>
        <p:nvSpPr>
          <p:cNvPr id="50" name="Rectangle: Rounded Corners 49">
            <a:extLst>
              <a:ext uri="{FF2B5EF4-FFF2-40B4-BE49-F238E27FC236}">
                <a16:creationId xmlns:a16="http://schemas.microsoft.com/office/drawing/2014/main" id="{E4498081-8DBA-4B7B-A4DD-DAE17A01249C}"/>
              </a:ext>
            </a:extLst>
          </p:cNvPr>
          <p:cNvSpPr/>
          <p:nvPr/>
        </p:nvSpPr>
        <p:spPr>
          <a:xfrm>
            <a:off x="5609975" y="4620877"/>
            <a:ext cx="1039654" cy="260459"/>
          </a:xfrm>
          <a:prstGeom prst="roundRect">
            <a:avLst>
              <a:gd name="adj" fmla="val 44095"/>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master</a:t>
            </a:r>
            <a:endParaRPr lang="he-IL" dirty="0"/>
          </a:p>
        </p:txBody>
      </p:sp>
      <p:sp>
        <p:nvSpPr>
          <p:cNvPr id="51" name="Oval 50">
            <a:extLst>
              <a:ext uri="{FF2B5EF4-FFF2-40B4-BE49-F238E27FC236}">
                <a16:creationId xmlns:a16="http://schemas.microsoft.com/office/drawing/2014/main" id="{15885515-77DA-48C8-BC1E-38E6BB4550C3}"/>
              </a:ext>
            </a:extLst>
          </p:cNvPr>
          <p:cNvSpPr/>
          <p:nvPr/>
        </p:nvSpPr>
        <p:spPr>
          <a:xfrm>
            <a:off x="7472679" y="3283912"/>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52" name="Straight Arrow Connector 51">
            <a:extLst>
              <a:ext uri="{FF2B5EF4-FFF2-40B4-BE49-F238E27FC236}">
                <a16:creationId xmlns:a16="http://schemas.microsoft.com/office/drawing/2014/main" id="{C146AC6B-8A1E-45CE-9FAC-36D327BE6F56}"/>
              </a:ext>
            </a:extLst>
          </p:cNvPr>
          <p:cNvCxnSpPr/>
          <p:nvPr/>
        </p:nvCxnSpPr>
        <p:spPr>
          <a:xfrm>
            <a:off x="7636509" y="3594955"/>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DF74351-5AF9-434E-B14C-96024A33933F}"/>
              </a:ext>
            </a:extLst>
          </p:cNvPr>
          <p:cNvSpPr/>
          <p:nvPr/>
        </p:nvSpPr>
        <p:spPr>
          <a:xfrm>
            <a:off x="2929254" y="3117233"/>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55" name="Straight Arrow Connector 54">
            <a:extLst>
              <a:ext uri="{FF2B5EF4-FFF2-40B4-BE49-F238E27FC236}">
                <a16:creationId xmlns:a16="http://schemas.microsoft.com/office/drawing/2014/main" id="{F4BF1207-E313-40C1-9F59-075B6F79C377}"/>
              </a:ext>
            </a:extLst>
          </p:cNvPr>
          <p:cNvCxnSpPr/>
          <p:nvPr/>
        </p:nvCxnSpPr>
        <p:spPr>
          <a:xfrm>
            <a:off x="3093084" y="3428276"/>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B450A3-A21E-4C67-9CFF-3F66D54CDBF2}"/>
              </a:ext>
            </a:extLst>
          </p:cNvPr>
          <p:cNvSpPr txBox="1"/>
          <p:nvPr/>
        </p:nvSpPr>
        <p:spPr>
          <a:xfrm>
            <a:off x="2272189" y="1668780"/>
            <a:ext cx="1156811" cy="646331"/>
          </a:xfrm>
          <a:prstGeom prst="rect">
            <a:avLst/>
          </a:prstGeom>
          <a:solidFill>
            <a:schemeClr val="accent1">
              <a:lumMod val="40000"/>
              <a:lumOff val="60000"/>
            </a:schemeClr>
          </a:solidFill>
          <a:ln w="19050">
            <a:solidFill>
              <a:schemeClr val="tx1"/>
            </a:solidFill>
          </a:ln>
        </p:spPr>
        <p:txBody>
          <a:bodyPr wrap="square" rtlCol="1">
            <a:spAutoFit/>
          </a:bodyPr>
          <a:lstStyle/>
          <a:p>
            <a:pPr algn="ctr"/>
            <a:r>
              <a:rPr lang="en-US" dirty="0"/>
              <a:t>User A</a:t>
            </a:r>
          </a:p>
          <a:p>
            <a:pPr algn="ctr"/>
            <a:r>
              <a:rPr lang="en-US" dirty="0"/>
              <a:t>“</a:t>
            </a:r>
            <a:r>
              <a:rPr lang="en-US" dirty="0" err="1"/>
              <a:t>Mushon</a:t>
            </a:r>
            <a:r>
              <a:rPr lang="en-US" dirty="0"/>
              <a:t>”</a:t>
            </a:r>
            <a:endParaRPr lang="he-IL" dirty="0"/>
          </a:p>
        </p:txBody>
      </p:sp>
      <p:sp>
        <p:nvSpPr>
          <p:cNvPr id="56" name="TextBox 55">
            <a:extLst>
              <a:ext uri="{FF2B5EF4-FFF2-40B4-BE49-F238E27FC236}">
                <a16:creationId xmlns:a16="http://schemas.microsoft.com/office/drawing/2014/main" id="{42C495A4-1079-410F-B79F-5C8C047A510C}"/>
              </a:ext>
            </a:extLst>
          </p:cNvPr>
          <p:cNvSpPr txBox="1"/>
          <p:nvPr/>
        </p:nvSpPr>
        <p:spPr>
          <a:xfrm>
            <a:off x="7888286" y="1668780"/>
            <a:ext cx="902336" cy="646331"/>
          </a:xfrm>
          <a:prstGeom prst="rect">
            <a:avLst/>
          </a:prstGeom>
          <a:solidFill>
            <a:schemeClr val="accent3">
              <a:lumMod val="40000"/>
              <a:lumOff val="60000"/>
            </a:schemeClr>
          </a:solidFill>
          <a:ln w="19050">
            <a:solidFill>
              <a:schemeClr val="tx1"/>
            </a:solidFill>
          </a:ln>
        </p:spPr>
        <p:txBody>
          <a:bodyPr wrap="square" rtlCol="1">
            <a:spAutoFit/>
          </a:bodyPr>
          <a:lstStyle/>
          <a:p>
            <a:pPr algn="ctr"/>
            <a:r>
              <a:rPr lang="en-US" dirty="0"/>
              <a:t>User B</a:t>
            </a:r>
          </a:p>
          <a:p>
            <a:pPr algn="ctr"/>
            <a:r>
              <a:rPr lang="en-US" dirty="0"/>
              <a:t>“</a:t>
            </a:r>
            <a:r>
              <a:rPr lang="en-US" dirty="0" err="1"/>
              <a:t>Pnina</a:t>
            </a:r>
            <a:r>
              <a:rPr lang="en-US" dirty="0"/>
              <a:t>”</a:t>
            </a:r>
            <a:endParaRPr lang="he-IL" dirty="0"/>
          </a:p>
        </p:txBody>
      </p:sp>
      <p:sp>
        <p:nvSpPr>
          <p:cNvPr id="9" name="Oval 8">
            <a:extLst>
              <a:ext uri="{FF2B5EF4-FFF2-40B4-BE49-F238E27FC236}">
                <a16:creationId xmlns:a16="http://schemas.microsoft.com/office/drawing/2014/main" id="{4FEC5048-161C-4023-B455-5CCC07F5F056}"/>
              </a:ext>
            </a:extLst>
          </p:cNvPr>
          <p:cNvSpPr/>
          <p:nvPr/>
        </p:nvSpPr>
        <p:spPr>
          <a:xfrm>
            <a:off x="619762" y="1480177"/>
            <a:ext cx="1554480" cy="688982"/>
          </a:xfrm>
          <a:prstGeom prst="ellipse">
            <a:avLst/>
          </a:prstGeom>
          <a:solidFill>
            <a:srgbClr val="FD2D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Clone</a:t>
            </a:r>
            <a:endParaRPr lang="he-IL" sz="2800" b="1" dirty="0"/>
          </a:p>
        </p:txBody>
      </p:sp>
      <p:sp>
        <p:nvSpPr>
          <p:cNvPr id="57" name="Oval 56">
            <a:extLst>
              <a:ext uri="{FF2B5EF4-FFF2-40B4-BE49-F238E27FC236}">
                <a16:creationId xmlns:a16="http://schemas.microsoft.com/office/drawing/2014/main" id="{429EDB74-2485-4911-BBEE-DBABBFB60FDB}"/>
              </a:ext>
            </a:extLst>
          </p:cNvPr>
          <p:cNvSpPr/>
          <p:nvPr/>
        </p:nvSpPr>
        <p:spPr>
          <a:xfrm>
            <a:off x="632146" y="2445154"/>
            <a:ext cx="1554480" cy="688982"/>
          </a:xfrm>
          <a:prstGeom prst="ellipse">
            <a:avLst/>
          </a:prstGeom>
          <a:solidFill>
            <a:srgbClr val="FD2D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smtClean="0"/>
              <a:t>Fetch</a:t>
            </a:r>
            <a:endParaRPr lang="he-IL" sz="2800" b="1" dirty="0"/>
          </a:p>
        </p:txBody>
      </p:sp>
      <p:sp>
        <p:nvSpPr>
          <p:cNvPr id="12" name="Arrow: Down 11">
            <a:extLst>
              <a:ext uri="{FF2B5EF4-FFF2-40B4-BE49-F238E27FC236}">
                <a16:creationId xmlns:a16="http://schemas.microsoft.com/office/drawing/2014/main" id="{633737F2-E122-4193-980A-B5191BFD9402}"/>
              </a:ext>
            </a:extLst>
          </p:cNvPr>
          <p:cNvSpPr/>
          <p:nvPr/>
        </p:nvSpPr>
        <p:spPr>
          <a:xfrm rot="16200000">
            <a:off x="5424409" y="3017027"/>
            <a:ext cx="703262" cy="1539087"/>
          </a:xfrm>
          <a:prstGeom prst="downArrow">
            <a:avLst>
              <a:gd name="adj1" fmla="val 36998"/>
              <a:gd name="adj2" fmla="val 47833"/>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 name="Connector: Elbow 19">
            <a:extLst>
              <a:ext uri="{FF2B5EF4-FFF2-40B4-BE49-F238E27FC236}">
                <a16:creationId xmlns:a16="http://schemas.microsoft.com/office/drawing/2014/main" id="{41D997D1-2CB5-41A4-85E4-506A51B3C879}"/>
              </a:ext>
            </a:extLst>
          </p:cNvPr>
          <p:cNvCxnSpPr>
            <a:cxnSpLocks/>
            <a:stCxn id="21" idx="2"/>
            <a:endCxn id="47" idx="1"/>
          </p:cNvCxnSpPr>
          <p:nvPr/>
        </p:nvCxnSpPr>
        <p:spPr>
          <a:xfrm rot="5400000" flipH="1" flipV="1">
            <a:off x="3325073" y="2641268"/>
            <a:ext cx="164095" cy="3973908"/>
          </a:xfrm>
          <a:prstGeom prst="bentConnector4">
            <a:avLst>
              <a:gd name="adj1" fmla="val -283265"/>
              <a:gd name="adj2" fmla="val 64240"/>
            </a:avLst>
          </a:prstGeom>
          <a:ln w="38100">
            <a:solidFill>
              <a:srgbClr val="FD2DFF"/>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B9BC07E-6F96-4751-9677-DE392665EDD6}"/>
              </a:ext>
            </a:extLst>
          </p:cNvPr>
          <p:cNvCxnSpPr>
            <a:cxnSpLocks/>
            <a:stCxn id="17" idx="2"/>
            <a:endCxn id="45" idx="0"/>
          </p:cNvCxnSpPr>
          <p:nvPr/>
        </p:nvCxnSpPr>
        <p:spPr>
          <a:xfrm rot="5400000" flipH="1" flipV="1">
            <a:off x="6296325" y="1643754"/>
            <a:ext cx="105625" cy="4543425"/>
          </a:xfrm>
          <a:prstGeom prst="bentConnector5">
            <a:avLst>
              <a:gd name="adj1" fmla="val -216426"/>
              <a:gd name="adj2" fmla="val 62914"/>
              <a:gd name="adj3" fmla="val 316426"/>
            </a:avLst>
          </a:prstGeom>
          <a:ln w="38100">
            <a:solidFill>
              <a:srgbClr val="FD2DFF"/>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79558CD7-F5A6-4867-B16B-A12A982CD2E2}"/>
              </a:ext>
            </a:extLst>
          </p:cNvPr>
          <p:cNvCxnSpPr>
            <a:cxnSpLocks/>
          </p:cNvCxnSpPr>
          <p:nvPr/>
        </p:nvCxnSpPr>
        <p:spPr>
          <a:xfrm flipV="1">
            <a:off x="4574724" y="3230964"/>
            <a:ext cx="3898716" cy="1"/>
          </a:xfrm>
          <a:prstGeom prst="bentConnector3">
            <a:avLst>
              <a:gd name="adj1" fmla="val 50000"/>
            </a:avLst>
          </a:prstGeom>
          <a:ln w="38100">
            <a:solidFill>
              <a:srgbClr val="FD2DFF"/>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0CA8EABA-4D73-408C-B942-E8203C10F245}"/>
              </a:ext>
            </a:extLst>
          </p:cNvPr>
          <p:cNvSpPr/>
          <p:nvPr/>
        </p:nvSpPr>
        <p:spPr>
          <a:xfrm>
            <a:off x="9555480" y="5078408"/>
            <a:ext cx="1630680" cy="811851"/>
          </a:xfrm>
          <a:prstGeom prst="ellipse">
            <a:avLst/>
          </a:prstGeom>
          <a:solidFill>
            <a:srgbClr val="FD2D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Pull</a:t>
            </a:r>
          </a:p>
          <a:p>
            <a:pPr algn="ctr"/>
            <a:r>
              <a:rPr lang="en-US" sz="1100" b="1" dirty="0"/>
              <a:t>Fetch + Merge</a:t>
            </a:r>
            <a:endParaRPr lang="he-IL" sz="1100" b="1" dirty="0"/>
          </a:p>
        </p:txBody>
      </p:sp>
      <p:cxnSp>
        <p:nvCxnSpPr>
          <p:cNvPr id="60" name="Straight Arrow Connector 59">
            <a:extLst>
              <a:ext uri="{FF2B5EF4-FFF2-40B4-BE49-F238E27FC236}">
                <a16:creationId xmlns:a16="http://schemas.microsoft.com/office/drawing/2014/main" id="{4D8FA39C-3AB4-4448-966F-5C0FDA10F0C5}"/>
              </a:ext>
            </a:extLst>
          </p:cNvPr>
          <p:cNvCxnSpPr>
            <a:cxnSpLocks/>
            <a:stCxn id="49" idx="1"/>
            <a:endCxn id="43" idx="6"/>
          </p:cNvCxnSpPr>
          <p:nvPr/>
        </p:nvCxnSpPr>
        <p:spPr>
          <a:xfrm flipH="1" flipV="1">
            <a:off x="7800340" y="3994260"/>
            <a:ext cx="539114" cy="20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a:extLst>
              <a:ext uri="{FF2B5EF4-FFF2-40B4-BE49-F238E27FC236}">
                <a16:creationId xmlns:a16="http://schemas.microsoft.com/office/drawing/2014/main" id="{D94B267C-DD94-4B7F-B8B5-C12E393518DF}"/>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23" name="Footer Placeholder 22">
            <a:extLst>
              <a:ext uri="{FF2B5EF4-FFF2-40B4-BE49-F238E27FC236}">
                <a16:creationId xmlns:a16="http://schemas.microsoft.com/office/drawing/2014/main" id="{389A2CFB-9F9A-4566-9529-968CE645E707}"/>
              </a:ext>
            </a:extLst>
          </p:cNvPr>
          <p:cNvSpPr>
            <a:spLocks noGrp="1"/>
          </p:cNvSpPr>
          <p:nvPr>
            <p:ph type="ftr" sz="quarter" idx="11"/>
          </p:nvPr>
        </p:nvSpPr>
        <p:spPr/>
        <p:txBody>
          <a:bodyPr/>
          <a:lstStyle/>
          <a:p>
            <a:r>
              <a:rPr lang="en-US"/>
              <a:t>Copyrights © Aviad Cohen ; 23.2.2018</a:t>
            </a:r>
            <a:endParaRPr lang="en-US" dirty="0"/>
          </a:p>
        </p:txBody>
      </p:sp>
      <p:sp>
        <p:nvSpPr>
          <p:cNvPr id="53" name="Oval 52">
            <a:extLst>
              <a:ext uri="{FF2B5EF4-FFF2-40B4-BE49-F238E27FC236}">
                <a16:creationId xmlns:a16="http://schemas.microsoft.com/office/drawing/2014/main" id="{429EDB74-2485-4911-BBEE-DBABBFB60FDB}"/>
              </a:ext>
            </a:extLst>
          </p:cNvPr>
          <p:cNvSpPr/>
          <p:nvPr/>
        </p:nvSpPr>
        <p:spPr>
          <a:xfrm>
            <a:off x="609459" y="3431321"/>
            <a:ext cx="1554480" cy="688982"/>
          </a:xfrm>
          <a:prstGeom prst="ellipse">
            <a:avLst/>
          </a:prstGeom>
          <a:solidFill>
            <a:srgbClr val="FD2D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smtClean="0"/>
              <a:t>Merge</a:t>
            </a:r>
            <a:endParaRPr lang="he-IL" sz="2400" b="1" dirty="0"/>
          </a:p>
        </p:txBody>
      </p:sp>
    </p:spTree>
    <p:extLst>
      <p:ext uri="{BB962C8B-B14F-4D97-AF65-F5344CB8AC3E}">
        <p14:creationId xmlns:p14="http://schemas.microsoft.com/office/powerpoint/2010/main" val="155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anim calcmode="lin" valueType="num">
                                      <p:cBhvr>
                                        <p:cTn id="65" dur="1000" fill="hold"/>
                                        <p:tgtEl>
                                          <p:spTgt spid="28"/>
                                        </p:tgtEl>
                                        <p:attrNameLst>
                                          <p:attrName>ppt_x</p:attrName>
                                        </p:attrNameLst>
                                      </p:cBhvr>
                                      <p:tavLst>
                                        <p:tav tm="0">
                                          <p:val>
                                            <p:strVal val="#ppt_x"/>
                                          </p:val>
                                        </p:tav>
                                        <p:tav tm="100000">
                                          <p:val>
                                            <p:strVal val="#ppt_x"/>
                                          </p:val>
                                        </p:tav>
                                      </p:tavLst>
                                    </p:anim>
                                    <p:anim calcmode="lin" valueType="num">
                                      <p:cBhvr>
                                        <p:cTn id="66" dur="1000" fill="hold"/>
                                        <p:tgtEl>
                                          <p:spTgt spid="28"/>
                                        </p:tgtEl>
                                        <p:attrNameLst>
                                          <p:attrName>ppt_y</p:attrName>
                                        </p:attrNameLst>
                                      </p:cBhvr>
                                      <p:tavLst>
                                        <p:tav tm="0">
                                          <p:val>
                                            <p:strVal val="#ppt_y+.1"/>
                                          </p:val>
                                        </p:tav>
                                        <p:tav tm="100000">
                                          <p:val>
                                            <p:strVal val="#ppt_y"/>
                                          </p:val>
                                        </p:tav>
                                      </p:tavLst>
                                    </p:anim>
                                  </p:childTnLst>
                                </p:cTn>
                              </p:par>
                              <p:par>
                                <p:cTn id="67" presetID="10" presetClass="exit" presetSubtype="0" fill="hold" grpId="1" nodeType="with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1000"/>
                                        <p:tgtEl>
                                          <p:spTgt spid="39"/>
                                        </p:tgtEl>
                                      </p:cBhvr>
                                    </p:animEffect>
                                    <p:anim calcmode="lin" valueType="num">
                                      <p:cBhvr>
                                        <p:cTn id="83" dur="1000" fill="hold"/>
                                        <p:tgtEl>
                                          <p:spTgt spid="39"/>
                                        </p:tgtEl>
                                        <p:attrNameLst>
                                          <p:attrName>ppt_x</p:attrName>
                                        </p:attrNameLst>
                                      </p:cBhvr>
                                      <p:tavLst>
                                        <p:tav tm="0">
                                          <p:val>
                                            <p:strVal val="#ppt_x"/>
                                          </p:val>
                                        </p:tav>
                                        <p:tav tm="100000">
                                          <p:val>
                                            <p:strVal val="#ppt_x"/>
                                          </p:val>
                                        </p:tav>
                                      </p:tavLst>
                                    </p:anim>
                                    <p:anim calcmode="lin" valueType="num">
                                      <p:cBhvr>
                                        <p:cTn id="84" dur="1000" fill="hold"/>
                                        <p:tgtEl>
                                          <p:spTgt spid="3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1000"/>
                                        <p:tgtEl>
                                          <p:spTgt spid="40"/>
                                        </p:tgtEl>
                                      </p:cBhvr>
                                    </p:animEffect>
                                    <p:anim calcmode="lin" valueType="num">
                                      <p:cBhvr>
                                        <p:cTn id="88" dur="1000" fill="hold"/>
                                        <p:tgtEl>
                                          <p:spTgt spid="40"/>
                                        </p:tgtEl>
                                        <p:attrNameLst>
                                          <p:attrName>ppt_x</p:attrName>
                                        </p:attrNameLst>
                                      </p:cBhvr>
                                      <p:tavLst>
                                        <p:tav tm="0">
                                          <p:val>
                                            <p:strVal val="#ppt_x"/>
                                          </p:val>
                                        </p:tav>
                                        <p:tav tm="100000">
                                          <p:val>
                                            <p:strVal val="#ppt_x"/>
                                          </p:val>
                                        </p:tav>
                                      </p:tavLst>
                                    </p:anim>
                                    <p:anim calcmode="lin" valueType="num">
                                      <p:cBhvr>
                                        <p:cTn id="89" dur="1000" fill="hold"/>
                                        <p:tgtEl>
                                          <p:spTgt spid="4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1000"/>
                                        <p:tgtEl>
                                          <p:spTgt spid="41"/>
                                        </p:tgtEl>
                                      </p:cBhvr>
                                    </p:animEffect>
                                    <p:anim calcmode="lin" valueType="num">
                                      <p:cBhvr>
                                        <p:cTn id="93" dur="1000" fill="hold"/>
                                        <p:tgtEl>
                                          <p:spTgt spid="41"/>
                                        </p:tgtEl>
                                        <p:attrNameLst>
                                          <p:attrName>ppt_x</p:attrName>
                                        </p:attrNameLst>
                                      </p:cBhvr>
                                      <p:tavLst>
                                        <p:tav tm="0">
                                          <p:val>
                                            <p:strVal val="#ppt_x"/>
                                          </p:val>
                                        </p:tav>
                                        <p:tav tm="100000">
                                          <p:val>
                                            <p:strVal val="#ppt_x"/>
                                          </p:val>
                                        </p:tav>
                                      </p:tavLst>
                                    </p:anim>
                                    <p:anim calcmode="lin" valueType="num">
                                      <p:cBhvr>
                                        <p:cTn id="94" dur="1000" fill="hold"/>
                                        <p:tgtEl>
                                          <p:spTgt spid="4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1000"/>
                                        <p:tgtEl>
                                          <p:spTgt spid="42"/>
                                        </p:tgtEl>
                                      </p:cBhvr>
                                    </p:animEffect>
                                    <p:anim calcmode="lin" valueType="num">
                                      <p:cBhvr>
                                        <p:cTn id="98" dur="1000" fill="hold"/>
                                        <p:tgtEl>
                                          <p:spTgt spid="42"/>
                                        </p:tgtEl>
                                        <p:attrNameLst>
                                          <p:attrName>ppt_x</p:attrName>
                                        </p:attrNameLst>
                                      </p:cBhvr>
                                      <p:tavLst>
                                        <p:tav tm="0">
                                          <p:val>
                                            <p:strVal val="#ppt_x"/>
                                          </p:val>
                                        </p:tav>
                                        <p:tav tm="100000">
                                          <p:val>
                                            <p:strVal val="#ppt_x"/>
                                          </p:val>
                                        </p:tav>
                                      </p:tavLst>
                                    </p:anim>
                                    <p:anim calcmode="lin" valueType="num">
                                      <p:cBhvr>
                                        <p:cTn id="99" dur="1000" fill="hold"/>
                                        <p:tgtEl>
                                          <p:spTgt spid="4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1000"/>
                                        <p:tgtEl>
                                          <p:spTgt spid="44"/>
                                        </p:tgtEl>
                                      </p:cBhvr>
                                    </p:animEffect>
                                    <p:anim calcmode="lin" valueType="num">
                                      <p:cBhvr>
                                        <p:cTn id="108" dur="1000" fill="hold"/>
                                        <p:tgtEl>
                                          <p:spTgt spid="44"/>
                                        </p:tgtEl>
                                        <p:attrNameLst>
                                          <p:attrName>ppt_x</p:attrName>
                                        </p:attrNameLst>
                                      </p:cBhvr>
                                      <p:tavLst>
                                        <p:tav tm="0">
                                          <p:val>
                                            <p:strVal val="#ppt_x"/>
                                          </p:val>
                                        </p:tav>
                                        <p:tav tm="100000">
                                          <p:val>
                                            <p:strVal val="#ppt_x"/>
                                          </p:val>
                                        </p:tav>
                                      </p:tavLst>
                                    </p:anim>
                                    <p:anim calcmode="lin" valueType="num">
                                      <p:cBhvr>
                                        <p:cTn id="109" dur="1000" fill="hold"/>
                                        <p:tgtEl>
                                          <p:spTgt spid="4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fade">
                                      <p:cBhvr>
                                        <p:cTn id="122" dur="1000"/>
                                        <p:tgtEl>
                                          <p:spTgt spid="47"/>
                                        </p:tgtEl>
                                      </p:cBhvr>
                                    </p:animEffect>
                                    <p:anim calcmode="lin" valueType="num">
                                      <p:cBhvr>
                                        <p:cTn id="123" dur="1000" fill="hold"/>
                                        <p:tgtEl>
                                          <p:spTgt spid="47"/>
                                        </p:tgtEl>
                                        <p:attrNameLst>
                                          <p:attrName>ppt_x</p:attrName>
                                        </p:attrNameLst>
                                      </p:cBhvr>
                                      <p:tavLst>
                                        <p:tav tm="0">
                                          <p:val>
                                            <p:strVal val="#ppt_x"/>
                                          </p:val>
                                        </p:tav>
                                        <p:tav tm="100000">
                                          <p:val>
                                            <p:strVal val="#ppt_x"/>
                                          </p:val>
                                        </p:tav>
                                      </p:tavLst>
                                    </p:anim>
                                    <p:anim calcmode="lin" valueType="num">
                                      <p:cBhvr>
                                        <p:cTn id="124" dur="1000" fill="hold"/>
                                        <p:tgtEl>
                                          <p:spTgt spid="47"/>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fade">
                                      <p:cBhvr>
                                        <p:cTn id="127" dur="1000"/>
                                        <p:tgtEl>
                                          <p:spTgt spid="48"/>
                                        </p:tgtEl>
                                      </p:cBhvr>
                                    </p:animEffect>
                                    <p:anim calcmode="lin" valueType="num">
                                      <p:cBhvr>
                                        <p:cTn id="128" dur="1000" fill="hold"/>
                                        <p:tgtEl>
                                          <p:spTgt spid="48"/>
                                        </p:tgtEl>
                                        <p:attrNameLst>
                                          <p:attrName>ppt_x</p:attrName>
                                        </p:attrNameLst>
                                      </p:cBhvr>
                                      <p:tavLst>
                                        <p:tav tm="0">
                                          <p:val>
                                            <p:strVal val="#ppt_x"/>
                                          </p:val>
                                        </p:tav>
                                        <p:tav tm="100000">
                                          <p:val>
                                            <p:strVal val="#ppt_x"/>
                                          </p:val>
                                        </p:tav>
                                      </p:tavLst>
                                    </p:anim>
                                    <p:anim calcmode="lin" valueType="num">
                                      <p:cBhvr>
                                        <p:cTn id="12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20"/>
                                        </p:tgtEl>
                                        <p:attrNameLst>
                                          <p:attrName>style.visibility</p:attrName>
                                        </p:attrNameLst>
                                      </p:cBhvr>
                                      <p:to>
                                        <p:strVal val="visible"/>
                                      </p:to>
                                    </p:set>
                                    <p:animEffect transition="in" filter="wipe(left)">
                                      <p:cBhvr>
                                        <p:cTn id="134" dur="500"/>
                                        <p:tgtEl>
                                          <p:spTgt spid="20"/>
                                        </p:tgtEl>
                                      </p:cBhvr>
                                    </p:animEffect>
                                  </p:childTnLst>
                                </p:cTn>
                              </p:par>
                              <p:par>
                                <p:cTn id="135" presetID="22" presetClass="entr" presetSubtype="8"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1000"/>
                                        <p:tgtEl>
                                          <p:spTgt spid="5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fade">
                                      <p:cBhvr>
                                        <p:cTn id="145" dur="1000"/>
                                        <p:tgtEl>
                                          <p:spTgt spid="4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wipe(up)">
                                      <p:cBhvr>
                                        <p:cTn id="150" dur="750"/>
                                        <p:tgtEl>
                                          <p:spTgt spid="54"/>
                                        </p:tgtEl>
                                      </p:cBhvr>
                                    </p:animEffect>
                                  </p:childTnLst>
                                </p:cTn>
                              </p:par>
                            </p:childTnLst>
                          </p:cTn>
                        </p:par>
                        <p:par>
                          <p:cTn id="151" fill="hold">
                            <p:stCondLst>
                              <p:cond delay="750"/>
                            </p:stCondLst>
                            <p:childTnLst>
                              <p:par>
                                <p:cTn id="152" presetID="22" presetClass="entr" presetSubtype="1" fill="hold" nodeType="afterEffect">
                                  <p:stCondLst>
                                    <p:cond delay="0"/>
                                  </p:stCondLst>
                                  <p:childTnLst>
                                    <p:set>
                                      <p:cBhvr>
                                        <p:cTn id="153" dur="1" fill="hold">
                                          <p:stCondLst>
                                            <p:cond delay="0"/>
                                          </p:stCondLst>
                                        </p:cTn>
                                        <p:tgtEl>
                                          <p:spTgt spid="55"/>
                                        </p:tgtEl>
                                        <p:attrNameLst>
                                          <p:attrName>style.visibility</p:attrName>
                                        </p:attrNameLst>
                                      </p:cBhvr>
                                      <p:to>
                                        <p:strVal val="visible"/>
                                      </p:to>
                                    </p:set>
                                    <p:animEffect transition="in" filter="wipe(up)">
                                      <p:cBhvr>
                                        <p:cTn id="154" dur="750"/>
                                        <p:tgtEl>
                                          <p:spTgt spid="55"/>
                                        </p:tgtEl>
                                      </p:cBhvr>
                                    </p:animEffect>
                                  </p:childTnLst>
                                </p:cTn>
                              </p:par>
                            </p:childTnLst>
                          </p:cTn>
                        </p:par>
                        <p:par>
                          <p:cTn id="155" fill="hold">
                            <p:stCondLst>
                              <p:cond delay="1500"/>
                            </p:stCondLst>
                            <p:childTnLst>
                              <p:par>
                                <p:cTn id="156" presetID="42" presetClass="path" presetSubtype="0" accel="50000" decel="50000" fill="hold" grpId="1" nodeType="afterEffect">
                                  <p:stCondLst>
                                    <p:cond delay="0"/>
                                  </p:stCondLst>
                                  <p:childTnLst>
                                    <p:animMotion origin="layout" path="M 5E-6 -2.22222E-6 L 5E-6 -0.08866 " pathEditMode="relative" rAng="0" ptsTypes="AA">
                                      <p:cBhvr>
                                        <p:cTn id="157" dur="1000" fill="hold"/>
                                        <p:tgtEl>
                                          <p:spTgt spid="17"/>
                                        </p:tgtEl>
                                        <p:attrNameLst>
                                          <p:attrName>ppt_x</p:attrName>
                                          <p:attrName>ppt_y</p:attrName>
                                        </p:attrNameLst>
                                      </p:cBhvr>
                                      <p:rCtr x="0" y="-4444"/>
                                    </p:animMotion>
                                  </p:childTnLst>
                                </p:cTn>
                              </p:par>
                              <p:par>
                                <p:cTn id="158" presetID="42" presetClass="path" presetSubtype="0" accel="50000" decel="50000" fill="hold" nodeType="withEffect">
                                  <p:stCondLst>
                                    <p:cond delay="0"/>
                                  </p:stCondLst>
                                  <p:childTnLst>
                                    <p:animMotion origin="layout" path="M 1.45833E-6 -2.22222E-6 L -0.00013 -0.08866 " pathEditMode="relative" rAng="0" ptsTypes="AA">
                                      <p:cBhvr>
                                        <p:cTn id="159" dur="1000" fill="hold"/>
                                        <p:tgtEl>
                                          <p:spTgt spid="18"/>
                                        </p:tgtEl>
                                        <p:attrNameLst>
                                          <p:attrName>ppt_x</p:attrName>
                                          <p:attrName>ppt_y</p:attrName>
                                        </p:attrNameLst>
                                      </p:cBhvr>
                                      <p:rCtr x="-13" y="-4444"/>
                                    </p:animMotion>
                                  </p:childTnLst>
                                </p:cTn>
                              </p:par>
                            </p:childTnLst>
                          </p:cTn>
                        </p:par>
                        <p:par>
                          <p:cTn id="160" fill="hold">
                            <p:stCondLst>
                              <p:cond delay="2500"/>
                            </p:stCondLst>
                            <p:childTnLst>
                              <p:par>
                                <p:cTn id="161" presetID="10" presetClass="exit" presetSubtype="0" fill="hold" nodeType="afterEffect">
                                  <p:stCondLst>
                                    <p:cond delay="0"/>
                                  </p:stCondLst>
                                  <p:childTnLst>
                                    <p:animEffect transition="out" filter="fade">
                                      <p:cBhvr>
                                        <p:cTn id="162" dur="500"/>
                                        <p:tgtEl>
                                          <p:spTgt spid="61"/>
                                        </p:tgtEl>
                                      </p:cBhvr>
                                    </p:animEffect>
                                    <p:set>
                                      <p:cBhvr>
                                        <p:cTn id="163" dur="1" fill="hold">
                                          <p:stCondLst>
                                            <p:cond delay="499"/>
                                          </p:stCondLst>
                                        </p:cTn>
                                        <p:tgtEl>
                                          <p:spTgt spid="61"/>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2"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left)">
                                      <p:cBhvr>
                                        <p:cTn id="168" dur="500"/>
                                        <p:tgtEl>
                                          <p:spTgt spid="1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57"/>
                                        </p:tgtEl>
                                        <p:attrNameLst>
                                          <p:attrName>style.visibility</p:attrName>
                                        </p:attrNameLst>
                                      </p:cBhvr>
                                      <p:to>
                                        <p:strVal val="visible"/>
                                      </p:to>
                                    </p:set>
                                    <p:animEffect transition="in" filter="fade">
                                      <p:cBhvr>
                                        <p:cTn id="171" dur="500"/>
                                        <p:tgtEl>
                                          <p:spTgt spid="57"/>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51"/>
                                        </p:tgtEl>
                                        <p:attrNameLst>
                                          <p:attrName>style.visibility</p:attrName>
                                        </p:attrNameLst>
                                      </p:cBhvr>
                                      <p:to>
                                        <p:strVal val="visible"/>
                                      </p:to>
                                    </p:set>
                                    <p:animEffect transition="in" filter="fade">
                                      <p:cBhvr>
                                        <p:cTn id="176" dur="500"/>
                                        <p:tgtEl>
                                          <p:spTgt spid="51"/>
                                        </p:tgtEl>
                                      </p:cBhvr>
                                    </p:animEffect>
                                  </p:childTnLst>
                                </p:cTn>
                              </p:par>
                              <p:par>
                                <p:cTn id="177" presetID="10" presetClass="entr" presetSubtype="0" fill="hold" nodeType="withEffect">
                                  <p:stCondLst>
                                    <p:cond delay="0"/>
                                  </p:stCondLst>
                                  <p:childTnLst>
                                    <p:set>
                                      <p:cBhvr>
                                        <p:cTn id="178" dur="1" fill="hold">
                                          <p:stCondLst>
                                            <p:cond delay="0"/>
                                          </p:stCondLst>
                                        </p:cTn>
                                        <p:tgtEl>
                                          <p:spTgt spid="52"/>
                                        </p:tgtEl>
                                        <p:attrNameLst>
                                          <p:attrName>style.visibility</p:attrName>
                                        </p:attrNameLst>
                                      </p:cBhvr>
                                      <p:to>
                                        <p:strVal val="visible"/>
                                      </p:to>
                                    </p:set>
                                    <p:animEffect transition="in" filter="fade">
                                      <p:cBhvr>
                                        <p:cTn id="179" dur="500"/>
                                        <p:tgtEl>
                                          <p:spTgt spid="52"/>
                                        </p:tgtEl>
                                      </p:cBhvr>
                                    </p:animEffect>
                                  </p:childTnLst>
                                </p:cTn>
                              </p:par>
                            </p:childTnLst>
                          </p:cTn>
                        </p:par>
                      </p:childTnLst>
                    </p:cTn>
                  </p:par>
                  <p:par>
                    <p:cTn id="180" fill="hold">
                      <p:stCondLst>
                        <p:cond delay="indefinite"/>
                      </p:stCondLst>
                      <p:childTnLst>
                        <p:par>
                          <p:cTn id="181" fill="hold">
                            <p:stCondLst>
                              <p:cond delay="0"/>
                            </p:stCondLst>
                            <p:childTnLst>
                              <p:par>
                                <p:cTn id="182" presetID="42" presetClass="path" presetSubtype="0" accel="50000" decel="50000" fill="hold" grpId="1" nodeType="clickEffect">
                                  <p:stCondLst>
                                    <p:cond delay="0"/>
                                  </p:stCondLst>
                                  <p:childTnLst>
                                    <p:animMotion origin="layout" path="M -1.25E-6 4.07407E-6 L -1.25E-6 -0.08218 " pathEditMode="relative" rAng="0" ptsTypes="AA">
                                      <p:cBhvr>
                                        <p:cTn id="183" dur="1000" fill="hold"/>
                                        <p:tgtEl>
                                          <p:spTgt spid="45"/>
                                        </p:tgtEl>
                                        <p:attrNameLst>
                                          <p:attrName>ppt_x</p:attrName>
                                          <p:attrName>ppt_y</p:attrName>
                                        </p:attrNameLst>
                                      </p:cBhvr>
                                      <p:rCtr x="0" y="-4120"/>
                                    </p:animMotion>
                                  </p:childTnLst>
                                </p:cTn>
                              </p:par>
                              <p:par>
                                <p:cTn id="184" presetID="42" presetClass="path" presetSubtype="0" accel="50000" decel="50000" fill="hold" nodeType="withEffect">
                                  <p:stCondLst>
                                    <p:cond delay="0"/>
                                  </p:stCondLst>
                                  <p:childTnLst>
                                    <p:animMotion origin="layout" path="M -4.79167E-6 4.07407E-6 L -0.00013 -0.08218 " pathEditMode="relative" rAng="0" ptsTypes="AA">
                                      <p:cBhvr>
                                        <p:cTn id="185" dur="1000" fill="hold"/>
                                        <p:tgtEl>
                                          <p:spTgt spid="46"/>
                                        </p:tgtEl>
                                        <p:attrNameLst>
                                          <p:attrName>ppt_x</p:attrName>
                                          <p:attrName>ppt_y</p:attrName>
                                        </p:attrNameLst>
                                      </p:cBhvr>
                                      <p:rCtr x="-13" y="-4120"/>
                                    </p:animMotion>
                                  </p:childTnLst>
                                </p:cTn>
                              </p:par>
                            </p:childTnLst>
                          </p:cTn>
                        </p:par>
                        <p:par>
                          <p:cTn id="186" fill="hold">
                            <p:stCondLst>
                              <p:cond delay="1000"/>
                            </p:stCondLst>
                            <p:childTnLst>
                              <p:par>
                                <p:cTn id="187" presetID="22" presetClass="entr" presetSubtype="2" fill="hold" nodeType="afterEffect">
                                  <p:stCondLst>
                                    <p:cond delay="0"/>
                                  </p:stCondLst>
                                  <p:childTnLst>
                                    <p:set>
                                      <p:cBhvr>
                                        <p:cTn id="188" dur="1" fill="hold">
                                          <p:stCondLst>
                                            <p:cond delay="0"/>
                                          </p:stCondLst>
                                        </p:cTn>
                                        <p:tgtEl>
                                          <p:spTgt spid="60"/>
                                        </p:tgtEl>
                                        <p:attrNameLst>
                                          <p:attrName>style.visibility</p:attrName>
                                        </p:attrNameLst>
                                      </p:cBhvr>
                                      <p:to>
                                        <p:strVal val="visible"/>
                                      </p:to>
                                    </p:set>
                                    <p:animEffect transition="in" filter="wipe(right)">
                                      <p:cBhvr>
                                        <p:cTn id="189" dur="500"/>
                                        <p:tgtEl>
                                          <p:spTgt spid="60"/>
                                        </p:tgtEl>
                                      </p:cBhvr>
                                    </p:animEffect>
                                  </p:childTnLst>
                                </p:cTn>
                              </p:par>
                            </p:childTnLst>
                          </p:cTn>
                        </p:par>
                        <p:par>
                          <p:cTn id="190" fill="hold">
                            <p:stCondLst>
                              <p:cond delay="1500"/>
                            </p:stCondLst>
                            <p:childTnLst>
                              <p:par>
                                <p:cTn id="191" presetID="10" presetClass="exit" presetSubtype="0" fill="hold" grpId="3" nodeType="afterEffect">
                                  <p:stCondLst>
                                    <p:cond delay="0"/>
                                  </p:stCondLst>
                                  <p:childTnLst>
                                    <p:animEffect transition="out" filter="fade">
                                      <p:cBhvr>
                                        <p:cTn id="192" dur="500"/>
                                        <p:tgtEl>
                                          <p:spTgt spid="12"/>
                                        </p:tgtEl>
                                      </p:cBhvr>
                                    </p:animEffect>
                                    <p:set>
                                      <p:cBhvr>
                                        <p:cTn id="193" dur="1" fill="hold">
                                          <p:stCondLst>
                                            <p:cond delay="499"/>
                                          </p:stCondLst>
                                        </p:cTn>
                                        <p:tgtEl>
                                          <p:spTgt spid="12"/>
                                        </p:tgtEl>
                                        <p:attrNameLst>
                                          <p:attrName>style.visibility</p:attrName>
                                        </p:attrNameLst>
                                      </p:cBhvr>
                                      <p:to>
                                        <p:strVal val="hidden"/>
                                      </p:to>
                                    </p:set>
                                  </p:childTnLst>
                                </p:cTn>
                              </p:par>
                            </p:childTnLst>
                          </p:cTn>
                        </p:par>
                        <p:par>
                          <p:cTn id="194" fill="hold">
                            <p:stCondLst>
                              <p:cond delay="2000"/>
                            </p:stCondLst>
                            <p:childTnLst>
                              <p:par>
                                <p:cTn id="195" presetID="4" presetClass="entr" presetSubtype="16" fill="hold" nodeType="afterEffect">
                                  <p:stCondLst>
                                    <p:cond delay="0"/>
                                  </p:stCondLst>
                                  <p:childTnLst>
                                    <p:set>
                                      <p:cBhvr>
                                        <p:cTn id="196" dur="1" fill="hold">
                                          <p:stCondLst>
                                            <p:cond delay="0"/>
                                          </p:stCondLst>
                                        </p:cTn>
                                        <p:tgtEl>
                                          <p:spTgt spid="69"/>
                                        </p:tgtEl>
                                        <p:attrNameLst>
                                          <p:attrName>style.visibility</p:attrName>
                                        </p:attrNameLst>
                                      </p:cBhvr>
                                      <p:to>
                                        <p:strVal val="visible"/>
                                      </p:to>
                                    </p:set>
                                    <p:animEffect transition="in" filter="box(in)">
                                      <p:cBhvr>
                                        <p:cTn id="197" dur="1000"/>
                                        <p:tgtEl>
                                          <p:spTgt spid="69"/>
                                        </p:tgtEl>
                                      </p:cBhvr>
                                    </p:animEffect>
                                  </p:childTnLst>
                                </p:cTn>
                              </p:par>
                            </p:childTnLst>
                          </p:cTn>
                        </p:par>
                      </p:childTnLst>
                    </p:cTn>
                  </p:par>
                  <p:par>
                    <p:cTn id="198" fill="hold">
                      <p:stCondLst>
                        <p:cond delay="indefinite"/>
                      </p:stCondLst>
                      <p:childTnLst>
                        <p:par>
                          <p:cTn id="199" fill="hold">
                            <p:stCondLst>
                              <p:cond delay="0"/>
                            </p:stCondLst>
                            <p:childTnLst>
                              <p:par>
                                <p:cTn id="200" presetID="42" presetClass="path" presetSubtype="0" accel="50000" decel="50000" fill="hold" grpId="1" nodeType="clickEffect">
                                  <p:stCondLst>
                                    <p:cond delay="0"/>
                                  </p:stCondLst>
                                  <p:childTnLst>
                                    <p:animMotion origin="layout" path="M -4.16667E-6 2.96296E-6 L 0.00066 -0.07662 " pathEditMode="relative" rAng="0" ptsTypes="AA">
                                      <p:cBhvr>
                                        <p:cTn id="201" dur="2000" fill="hold"/>
                                        <p:tgtEl>
                                          <p:spTgt spid="49"/>
                                        </p:tgtEl>
                                        <p:attrNameLst>
                                          <p:attrName>ppt_x</p:attrName>
                                          <p:attrName>ppt_y</p:attrName>
                                        </p:attrNameLst>
                                      </p:cBhvr>
                                      <p:rCtr x="26" y="-3843"/>
                                    </p:animMotion>
                                  </p:childTnLst>
                                </p:cTn>
                              </p:par>
                              <p:par>
                                <p:cTn id="202" presetID="10" presetClass="exit" presetSubtype="0" fill="hold" nodeType="withEffect">
                                  <p:stCondLst>
                                    <p:cond delay="0"/>
                                  </p:stCondLst>
                                  <p:childTnLst>
                                    <p:animEffect transition="out" filter="fade">
                                      <p:cBhvr>
                                        <p:cTn id="203" dur="500"/>
                                        <p:tgtEl>
                                          <p:spTgt spid="60"/>
                                        </p:tgtEl>
                                      </p:cBhvr>
                                    </p:animEffect>
                                    <p:set>
                                      <p:cBhvr>
                                        <p:cTn id="204" dur="1" fill="hold">
                                          <p:stCondLst>
                                            <p:cond delay="499"/>
                                          </p:stCondLst>
                                        </p:cTn>
                                        <p:tgtEl>
                                          <p:spTgt spid="60"/>
                                        </p:tgtEl>
                                        <p:attrNameLst>
                                          <p:attrName>style.visibility</p:attrName>
                                        </p:attrNameLst>
                                      </p:cBhvr>
                                      <p:to>
                                        <p:strVal val="hidden"/>
                                      </p:to>
                                    </p:set>
                                  </p:childTnLst>
                                </p:cTn>
                              </p:par>
                              <p:par>
                                <p:cTn id="205" presetID="10" presetClass="entr" presetSubtype="0" fill="hold" grpId="0" nodeType="withEffect">
                                  <p:stCondLst>
                                    <p:cond delay="0"/>
                                  </p:stCondLst>
                                  <p:childTnLst>
                                    <p:set>
                                      <p:cBhvr>
                                        <p:cTn id="206" dur="1" fill="hold">
                                          <p:stCondLst>
                                            <p:cond delay="0"/>
                                          </p:stCondLst>
                                        </p:cTn>
                                        <p:tgtEl>
                                          <p:spTgt spid="53"/>
                                        </p:tgtEl>
                                        <p:attrNameLst>
                                          <p:attrName>style.visibility</p:attrName>
                                        </p:attrNameLst>
                                      </p:cBhvr>
                                      <p:to>
                                        <p:strVal val="visible"/>
                                      </p:to>
                                    </p:set>
                                    <p:animEffect transition="in" filter="fade">
                                      <p:cBhvr>
                                        <p:cTn id="207" dur="500"/>
                                        <p:tgtEl>
                                          <p:spTgt spid="53"/>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5" grpId="0" animBg="1"/>
      <p:bldP spid="17" grpId="0" animBg="1"/>
      <p:bldP spid="17" grpId="1" animBg="1"/>
      <p:bldP spid="21" grpId="0" animBg="1"/>
      <p:bldP spid="28" grpId="0" animBg="1"/>
      <p:bldP spid="29" grpId="0" animBg="1"/>
      <p:bldP spid="38" grpId="0" animBg="1"/>
      <p:bldP spid="41" grpId="0" animBg="1"/>
      <p:bldP spid="43" grpId="0" animBg="1"/>
      <p:bldP spid="45" grpId="0" animBg="1"/>
      <p:bldP spid="45" grpId="1" animBg="1"/>
      <p:bldP spid="47" grpId="0" animBg="1"/>
      <p:bldP spid="49" grpId="0" animBg="1"/>
      <p:bldP spid="49" grpId="1" animBg="1"/>
      <p:bldP spid="50" grpId="0" animBg="1"/>
      <p:bldP spid="51" grpId="0" animBg="1"/>
      <p:bldP spid="54" grpId="0" animBg="1"/>
      <p:bldP spid="8" grpId="0" animBg="1"/>
      <p:bldP spid="56" grpId="0" animBg="1"/>
      <p:bldP spid="9" grpId="0" animBg="1"/>
      <p:bldP spid="57" grpId="0" animBg="1"/>
      <p:bldP spid="12" grpId="0" animBg="1"/>
      <p:bldP spid="12" grpId="1" animBg="1"/>
      <p:bldP spid="12" grpId="2" animBg="1"/>
      <p:bldP spid="12" grpId="3" animBg="1"/>
      <p:bldP spid="59" grpId="0" animBg="1"/>
      <p:bldP spid="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example: push</a:t>
            </a:r>
            <a:endParaRPr lang="he-IL" dirty="0"/>
          </a:p>
        </p:txBody>
      </p:sp>
      <p:sp>
        <p:nvSpPr>
          <p:cNvPr id="5" name="Oval 4">
            <a:extLst>
              <a:ext uri="{FF2B5EF4-FFF2-40B4-BE49-F238E27FC236}">
                <a16:creationId xmlns:a16="http://schemas.microsoft.com/office/drawing/2014/main" id="{080D6988-03FE-49E6-8C62-D97C54AF2B95}"/>
              </a:ext>
            </a:extLst>
          </p:cNvPr>
          <p:cNvSpPr/>
          <p:nvPr/>
        </p:nvSpPr>
        <p:spPr>
          <a:xfrm>
            <a:off x="2278380" y="53001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6" name="Oval 5">
            <a:extLst>
              <a:ext uri="{FF2B5EF4-FFF2-40B4-BE49-F238E27FC236}">
                <a16:creationId xmlns:a16="http://schemas.microsoft.com/office/drawing/2014/main" id="{84762AD0-210E-4102-B5CA-DE76A7066F89}"/>
              </a:ext>
            </a:extLst>
          </p:cNvPr>
          <p:cNvSpPr/>
          <p:nvPr/>
        </p:nvSpPr>
        <p:spPr>
          <a:xfrm>
            <a:off x="2278380" y="476736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7" name="Oval 6">
            <a:extLst>
              <a:ext uri="{FF2B5EF4-FFF2-40B4-BE49-F238E27FC236}">
                <a16:creationId xmlns:a16="http://schemas.microsoft.com/office/drawing/2014/main" id="{995FAE12-C920-44B0-8072-6100CB920EA2}"/>
              </a:ext>
            </a:extLst>
          </p:cNvPr>
          <p:cNvSpPr/>
          <p:nvPr/>
        </p:nvSpPr>
        <p:spPr>
          <a:xfrm>
            <a:off x="2278380" y="4237355"/>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cxnSp>
        <p:nvCxnSpPr>
          <p:cNvPr id="10" name="Straight Arrow Connector 9">
            <a:extLst>
              <a:ext uri="{FF2B5EF4-FFF2-40B4-BE49-F238E27FC236}">
                <a16:creationId xmlns:a16="http://schemas.microsoft.com/office/drawing/2014/main" id="{FD772477-67E3-4F2F-B967-5D9DFFE0CF4B}"/>
              </a:ext>
            </a:extLst>
          </p:cNvPr>
          <p:cNvCxnSpPr>
            <a:cxnSpLocks/>
            <a:endCxn id="6" idx="0"/>
          </p:cNvCxnSpPr>
          <p:nvPr/>
        </p:nvCxnSpPr>
        <p:spPr>
          <a:xfrm>
            <a:off x="2442210" y="4549775"/>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131A13-5EBD-44D4-9352-381445B5675E}"/>
              </a:ext>
            </a:extLst>
          </p:cNvPr>
          <p:cNvCxnSpPr>
            <a:cxnSpLocks/>
          </p:cNvCxnSpPr>
          <p:nvPr/>
        </p:nvCxnSpPr>
        <p:spPr>
          <a:xfrm>
            <a:off x="2442210" y="5083186"/>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5B7330C-C7A5-42C1-9758-CE516FF7BDD7}"/>
              </a:ext>
            </a:extLst>
          </p:cNvPr>
          <p:cNvSpPr/>
          <p:nvPr/>
        </p:nvSpPr>
        <p:spPr>
          <a:xfrm>
            <a:off x="2929254" y="4237354"/>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14" name="Straight Arrow Connector 13">
            <a:extLst>
              <a:ext uri="{FF2B5EF4-FFF2-40B4-BE49-F238E27FC236}">
                <a16:creationId xmlns:a16="http://schemas.microsoft.com/office/drawing/2014/main" id="{98E92EDB-1AA1-4774-AD48-AAA3910B4879}"/>
              </a:ext>
            </a:extLst>
          </p:cNvPr>
          <p:cNvCxnSpPr>
            <a:cxnSpLocks/>
            <a:stCxn id="13" idx="4"/>
            <a:endCxn id="6" idx="6"/>
          </p:cNvCxnSpPr>
          <p:nvPr/>
        </p:nvCxnSpPr>
        <p:spPr>
          <a:xfrm flipH="1">
            <a:off x="2606040" y="4549774"/>
            <a:ext cx="487044" cy="373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BA8A437-E37A-407C-BD14-2107EDF1BF0E}"/>
              </a:ext>
            </a:extLst>
          </p:cNvPr>
          <p:cNvSpPr/>
          <p:nvPr/>
        </p:nvSpPr>
        <p:spPr>
          <a:xfrm>
            <a:off x="2929255" y="3683216"/>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16" name="Straight Arrow Connector 15">
            <a:extLst>
              <a:ext uri="{FF2B5EF4-FFF2-40B4-BE49-F238E27FC236}">
                <a16:creationId xmlns:a16="http://schemas.microsoft.com/office/drawing/2014/main" id="{1F80DE60-B1DA-445E-B060-E00EEC442482}"/>
              </a:ext>
            </a:extLst>
          </p:cNvPr>
          <p:cNvCxnSpPr/>
          <p:nvPr/>
        </p:nvCxnSpPr>
        <p:spPr>
          <a:xfrm>
            <a:off x="3093085" y="3994259"/>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167848A-9C9D-4BED-8451-00C02FA52AF3}"/>
              </a:ext>
            </a:extLst>
          </p:cNvPr>
          <p:cNvSpPr/>
          <p:nvPr/>
        </p:nvSpPr>
        <p:spPr>
          <a:xfrm>
            <a:off x="3580129" y="3707820"/>
            <a:ext cx="994593" cy="260459"/>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feature</a:t>
            </a:r>
            <a:endParaRPr lang="he-IL" b="1" dirty="0"/>
          </a:p>
        </p:txBody>
      </p:sp>
      <p:cxnSp>
        <p:nvCxnSpPr>
          <p:cNvPr id="18" name="Straight Arrow Connector 17">
            <a:extLst>
              <a:ext uri="{FF2B5EF4-FFF2-40B4-BE49-F238E27FC236}">
                <a16:creationId xmlns:a16="http://schemas.microsoft.com/office/drawing/2014/main" id="{8722B94E-8568-4648-8679-45099CA9EAED}"/>
              </a:ext>
            </a:extLst>
          </p:cNvPr>
          <p:cNvCxnSpPr>
            <a:cxnSpLocks/>
            <a:stCxn id="17" idx="1"/>
            <a:endCxn id="15" idx="6"/>
          </p:cNvCxnSpPr>
          <p:nvPr/>
        </p:nvCxnSpPr>
        <p:spPr>
          <a:xfrm flipH="1">
            <a:off x="3256915" y="3838050"/>
            <a:ext cx="323214"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8B3BB6D-66C2-4901-BD88-5DA53C9E928F}"/>
              </a:ext>
            </a:extLst>
          </p:cNvPr>
          <p:cNvSpPr/>
          <p:nvPr/>
        </p:nvSpPr>
        <p:spPr>
          <a:xfrm>
            <a:off x="897960" y="4413028"/>
            <a:ext cx="1044414" cy="297241"/>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master</a:t>
            </a:r>
            <a:endParaRPr lang="he-IL" dirty="0"/>
          </a:p>
        </p:txBody>
      </p:sp>
      <p:cxnSp>
        <p:nvCxnSpPr>
          <p:cNvPr id="22" name="Straight Arrow Connector 21">
            <a:extLst>
              <a:ext uri="{FF2B5EF4-FFF2-40B4-BE49-F238E27FC236}">
                <a16:creationId xmlns:a16="http://schemas.microsoft.com/office/drawing/2014/main" id="{599F2F06-02B9-4E34-B10C-F6BE21302136}"/>
              </a:ext>
            </a:extLst>
          </p:cNvPr>
          <p:cNvCxnSpPr>
            <a:cxnSpLocks/>
            <a:stCxn id="21" idx="3"/>
          </p:cNvCxnSpPr>
          <p:nvPr/>
        </p:nvCxnSpPr>
        <p:spPr>
          <a:xfrm flipV="1">
            <a:off x="1942374" y="4392715"/>
            <a:ext cx="329815" cy="168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5C0DE07-93F6-4769-B708-D2DA05B1B9FA}"/>
              </a:ext>
            </a:extLst>
          </p:cNvPr>
          <p:cNvSpPr/>
          <p:nvPr/>
        </p:nvSpPr>
        <p:spPr>
          <a:xfrm>
            <a:off x="6821805" y="5454971"/>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29" name="Oval 28">
            <a:extLst>
              <a:ext uri="{FF2B5EF4-FFF2-40B4-BE49-F238E27FC236}">
                <a16:creationId xmlns:a16="http://schemas.microsoft.com/office/drawing/2014/main" id="{435F916E-88BE-451F-9DDA-85C25ECD7A41}"/>
              </a:ext>
            </a:extLst>
          </p:cNvPr>
          <p:cNvSpPr/>
          <p:nvPr/>
        </p:nvSpPr>
        <p:spPr>
          <a:xfrm>
            <a:off x="6821805" y="4922199"/>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38" name="Oval 37">
            <a:extLst>
              <a:ext uri="{FF2B5EF4-FFF2-40B4-BE49-F238E27FC236}">
                <a16:creationId xmlns:a16="http://schemas.microsoft.com/office/drawing/2014/main" id="{78CD510E-93AE-4171-8F59-369FB7FD6E8B}"/>
              </a:ext>
            </a:extLst>
          </p:cNvPr>
          <p:cNvSpPr/>
          <p:nvPr/>
        </p:nvSpPr>
        <p:spPr>
          <a:xfrm>
            <a:off x="6821805" y="4392189"/>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cxnSp>
        <p:nvCxnSpPr>
          <p:cNvPr id="39" name="Straight Arrow Connector 38">
            <a:extLst>
              <a:ext uri="{FF2B5EF4-FFF2-40B4-BE49-F238E27FC236}">
                <a16:creationId xmlns:a16="http://schemas.microsoft.com/office/drawing/2014/main" id="{4210DE7F-41B0-4609-998C-29F8E1C4300C}"/>
              </a:ext>
            </a:extLst>
          </p:cNvPr>
          <p:cNvCxnSpPr>
            <a:cxnSpLocks/>
            <a:endCxn id="29" idx="0"/>
          </p:cNvCxnSpPr>
          <p:nvPr/>
        </p:nvCxnSpPr>
        <p:spPr>
          <a:xfrm>
            <a:off x="6985635" y="4704609"/>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CB8345-90DB-493E-A0B1-3AA441BD30A5}"/>
              </a:ext>
            </a:extLst>
          </p:cNvPr>
          <p:cNvCxnSpPr>
            <a:cxnSpLocks/>
          </p:cNvCxnSpPr>
          <p:nvPr/>
        </p:nvCxnSpPr>
        <p:spPr>
          <a:xfrm>
            <a:off x="6985635" y="5238020"/>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23D28B80-A885-48F8-94C7-792D496B7788}"/>
              </a:ext>
            </a:extLst>
          </p:cNvPr>
          <p:cNvSpPr/>
          <p:nvPr/>
        </p:nvSpPr>
        <p:spPr>
          <a:xfrm>
            <a:off x="7472679" y="4392188"/>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42" name="Straight Arrow Connector 41">
            <a:extLst>
              <a:ext uri="{FF2B5EF4-FFF2-40B4-BE49-F238E27FC236}">
                <a16:creationId xmlns:a16="http://schemas.microsoft.com/office/drawing/2014/main" id="{0B937B90-E3D5-4A71-B5A8-3C3AED51053B}"/>
              </a:ext>
            </a:extLst>
          </p:cNvPr>
          <p:cNvCxnSpPr>
            <a:cxnSpLocks/>
            <a:stCxn id="41" idx="4"/>
            <a:endCxn id="29" idx="6"/>
          </p:cNvCxnSpPr>
          <p:nvPr/>
        </p:nvCxnSpPr>
        <p:spPr>
          <a:xfrm flipH="1">
            <a:off x="7149465" y="4704608"/>
            <a:ext cx="487044" cy="373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A82407A-C8D3-49DB-A4E4-10CE219641D4}"/>
              </a:ext>
            </a:extLst>
          </p:cNvPr>
          <p:cNvSpPr/>
          <p:nvPr/>
        </p:nvSpPr>
        <p:spPr>
          <a:xfrm>
            <a:off x="7472680" y="3838050"/>
            <a:ext cx="327660" cy="31242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cxnSp>
        <p:nvCxnSpPr>
          <p:cNvPr id="44" name="Straight Arrow Connector 43">
            <a:extLst>
              <a:ext uri="{FF2B5EF4-FFF2-40B4-BE49-F238E27FC236}">
                <a16:creationId xmlns:a16="http://schemas.microsoft.com/office/drawing/2014/main" id="{35ACCCF1-64C3-49AB-8AA5-6D5579EC5F4B}"/>
              </a:ext>
            </a:extLst>
          </p:cNvPr>
          <p:cNvCxnSpPr/>
          <p:nvPr/>
        </p:nvCxnSpPr>
        <p:spPr>
          <a:xfrm>
            <a:off x="7636510" y="4149093"/>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3C570C5A-3785-4444-8BA7-D5675053962C}"/>
              </a:ext>
            </a:extLst>
          </p:cNvPr>
          <p:cNvSpPr/>
          <p:nvPr/>
        </p:nvSpPr>
        <p:spPr>
          <a:xfrm>
            <a:off x="8123554" y="3862654"/>
            <a:ext cx="994593" cy="260459"/>
          </a:xfrm>
          <a:prstGeom prst="roundRect">
            <a:avLst>
              <a:gd name="adj" fmla="val 44095"/>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feature</a:t>
            </a:r>
            <a:endParaRPr lang="he-IL" b="1" dirty="0"/>
          </a:p>
        </p:txBody>
      </p:sp>
      <p:cxnSp>
        <p:nvCxnSpPr>
          <p:cNvPr id="46" name="Straight Arrow Connector 45">
            <a:extLst>
              <a:ext uri="{FF2B5EF4-FFF2-40B4-BE49-F238E27FC236}">
                <a16:creationId xmlns:a16="http://schemas.microsoft.com/office/drawing/2014/main" id="{B3F82F18-C8F1-4732-8B28-2B52C3C635E7}"/>
              </a:ext>
            </a:extLst>
          </p:cNvPr>
          <p:cNvCxnSpPr>
            <a:cxnSpLocks/>
            <a:stCxn id="45" idx="1"/>
            <a:endCxn id="43" idx="6"/>
          </p:cNvCxnSpPr>
          <p:nvPr/>
        </p:nvCxnSpPr>
        <p:spPr>
          <a:xfrm flipH="1">
            <a:off x="7800340" y="3992884"/>
            <a:ext cx="323214" cy="1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952F1DF-8836-43EA-8F2C-31F84F7ACCF7}"/>
              </a:ext>
            </a:extLst>
          </p:cNvPr>
          <p:cNvSpPr/>
          <p:nvPr/>
        </p:nvSpPr>
        <p:spPr>
          <a:xfrm>
            <a:off x="5394075" y="4415944"/>
            <a:ext cx="1039654" cy="260459"/>
          </a:xfrm>
          <a:prstGeom prst="roundRect">
            <a:avLst>
              <a:gd name="adj" fmla="val 44095"/>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master</a:t>
            </a:r>
            <a:endParaRPr lang="he-IL" dirty="0"/>
          </a:p>
        </p:txBody>
      </p:sp>
      <p:cxnSp>
        <p:nvCxnSpPr>
          <p:cNvPr id="48" name="Straight Arrow Connector 47">
            <a:extLst>
              <a:ext uri="{FF2B5EF4-FFF2-40B4-BE49-F238E27FC236}">
                <a16:creationId xmlns:a16="http://schemas.microsoft.com/office/drawing/2014/main" id="{2E491DD6-6049-464C-A699-23151EE9CA2D}"/>
              </a:ext>
            </a:extLst>
          </p:cNvPr>
          <p:cNvCxnSpPr>
            <a:cxnSpLocks/>
          </p:cNvCxnSpPr>
          <p:nvPr/>
        </p:nvCxnSpPr>
        <p:spPr>
          <a:xfrm>
            <a:off x="6453189" y="4546174"/>
            <a:ext cx="362425"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C541D32F-178B-45B7-B96D-DFE78CA686A6}"/>
              </a:ext>
            </a:extLst>
          </p:cNvPr>
          <p:cNvSpPr/>
          <p:nvPr/>
        </p:nvSpPr>
        <p:spPr>
          <a:xfrm>
            <a:off x="8339454" y="4067587"/>
            <a:ext cx="1216026" cy="260459"/>
          </a:xfrm>
          <a:prstGeom prst="roundRect">
            <a:avLst>
              <a:gd name="adj" fmla="val 44095"/>
            </a:avLst>
          </a:prstGeom>
          <a:solidFill>
            <a:srgbClr val="0070C0"/>
          </a:solidFill>
          <a:ln w="28575">
            <a:solidFill>
              <a:srgbClr val="FD2DFF"/>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b="1" dirty="0"/>
              <a:t>Feature</a:t>
            </a:r>
            <a:endParaRPr lang="he-IL" b="1" dirty="0"/>
          </a:p>
        </p:txBody>
      </p:sp>
      <p:sp>
        <p:nvSpPr>
          <p:cNvPr id="50" name="Rectangle: Rounded Corners 49">
            <a:extLst>
              <a:ext uri="{FF2B5EF4-FFF2-40B4-BE49-F238E27FC236}">
                <a16:creationId xmlns:a16="http://schemas.microsoft.com/office/drawing/2014/main" id="{E4498081-8DBA-4B7B-A4DD-DAE17A01249C}"/>
              </a:ext>
            </a:extLst>
          </p:cNvPr>
          <p:cNvSpPr/>
          <p:nvPr/>
        </p:nvSpPr>
        <p:spPr>
          <a:xfrm>
            <a:off x="5609975" y="4620877"/>
            <a:ext cx="1039654" cy="260459"/>
          </a:xfrm>
          <a:prstGeom prst="roundRect">
            <a:avLst>
              <a:gd name="adj" fmla="val 44095"/>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t>master</a:t>
            </a:r>
            <a:endParaRPr lang="he-IL" dirty="0"/>
          </a:p>
        </p:txBody>
      </p:sp>
      <p:sp>
        <p:nvSpPr>
          <p:cNvPr id="51" name="Oval 50">
            <a:extLst>
              <a:ext uri="{FF2B5EF4-FFF2-40B4-BE49-F238E27FC236}">
                <a16:creationId xmlns:a16="http://schemas.microsoft.com/office/drawing/2014/main" id="{15885515-77DA-48C8-BC1E-38E6BB4550C3}"/>
              </a:ext>
            </a:extLst>
          </p:cNvPr>
          <p:cNvSpPr/>
          <p:nvPr/>
        </p:nvSpPr>
        <p:spPr>
          <a:xfrm>
            <a:off x="7472679" y="328391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52" name="Straight Arrow Connector 51">
            <a:extLst>
              <a:ext uri="{FF2B5EF4-FFF2-40B4-BE49-F238E27FC236}">
                <a16:creationId xmlns:a16="http://schemas.microsoft.com/office/drawing/2014/main" id="{C146AC6B-8A1E-45CE-9FAC-36D327BE6F56}"/>
              </a:ext>
            </a:extLst>
          </p:cNvPr>
          <p:cNvCxnSpPr/>
          <p:nvPr/>
        </p:nvCxnSpPr>
        <p:spPr>
          <a:xfrm>
            <a:off x="7636509" y="3594955"/>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2B31721-6859-447F-9840-31499CBD4B99}"/>
              </a:ext>
            </a:extLst>
          </p:cNvPr>
          <p:cNvCxnSpPr>
            <a:cxnSpLocks/>
            <a:endCxn id="51" idx="6"/>
          </p:cNvCxnSpPr>
          <p:nvPr/>
        </p:nvCxnSpPr>
        <p:spPr>
          <a:xfrm flipH="1">
            <a:off x="7800339" y="3434939"/>
            <a:ext cx="344168" cy="51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DF74351-5AF9-434E-B14C-96024A33933F}"/>
              </a:ext>
            </a:extLst>
          </p:cNvPr>
          <p:cNvSpPr/>
          <p:nvPr/>
        </p:nvSpPr>
        <p:spPr>
          <a:xfrm>
            <a:off x="2929254" y="3117233"/>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55" name="Straight Arrow Connector 54">
            <a:extLst>
              <a:ext uri="{FF2B5EF4-FFF2-40B4-BE49-F238E27FC236}">
                <a16:creationId xmlns:a16="http://schemas.microsoft.com/office/drawing/2014/main" id="{F4BF1207-E313-40C1-9F59-075B6F79C377}"/>
              </a:ext>
            </a:extLst>
          </p:cNvPr>
          <p:cNvCxnSpPr/>
          <p:nvPr/>
        </p:nvCxnSpPr>
        <p:spPr>
          <a:xfrm>
            <a:off x="3093084" y="3428276"/>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B450A3-A21E-4C67-9CFF-3F66D54CDBF2}"/>
              </a:ext>
            </a:extLst>
          </p:cNvPr>
          <p:cNvSpPr txBox="1"/>
          <p:nvPr/>
        </p:nvSpPr>
        <p:spPr>
          <a:xfrm>
            <a:off x="2272189" y="1668780"/>
            <a:ext cx="1156811" cy="646331"/>
          </a:xfrm>
          <a:prstGeom prst="rect">
            <a:avLst/>
          </a:prstGeom>
          <a:solidFill>
            <a:schemeClr val="accent1">
              <a:lumMod val="40000"/>
              <a:lumOff val="60000"/>
            </a:schemeClr>
          </a:solidFill>
          <a:ln w="19050">
            <a:solidFill>
              <a:schemeClr val="tx1"/>
            </a:solidFill>
          </a:ln>
        </p:spPr>
        <p:txBody>
          <a:bodyPr wrap="square" rtlCol="1">
            <a:spAutoFit/>
          </a:bodyPr>
          <a:lstStyle/>
          <a:p>
            <a:pPr algn="ctr"/>
            <a:r>
              <a:rPr lang="en-US" dirty="0"/>
              <a:t>User A</a:t>
            </a:r>
          </a:p>
          <a:p>
            <a:pPr algn="ctr"/>
            <a:r>
              <a:rPr lang="en-US" dirty="0"/>
              <a:t>“</a:t>
            </a:r>
            <a:r>
              <a:rPr lang="en-US" dirty="0" err="1"/>
              <a:t>Mushon</a:t>
            </a:r>
            <a:r>
              <a:rPr lang="en-US" dirty="0"/>
              <a:t>”</a:t>
            </a:r>
            <a:endParaRPr lang="he-IL" dirty="0"/>
          </a:p>
        </p:txBody>
      </p:sp>
      <p:sp>
        <p:nvSpPr>
          <p:cNvPr id="56" name="TextBox 55">
            <a:extLst>
              <a:ext uri="{FF2B5EF4-FFF2-40B4-BE49-F238E27FC236}">
                <a16:creationId xmlns:a16="http://schemas.microsoft.com/office/drawing/2014/main" id="{42C495A4-1079-410F-B79F-5C8C047A510C}"/>
              </a:ext>
            </a:extLst>
          </p:cNvPr>
          <p:cNvSpPr txBox="1"/>
          <p:nvPr/>
        </p:nvSpPr>
        <p:spPr>
          <a:xfrm>
            <a:off x="7022465" y="1668780"/>
            <a:ext cx="902336" cy="646331"/>
          </a:xfrm>
          <a:prstGeom prst="rect">
            <a:avLst/>
          </a:prstGeom>
          <a:solidFill>
            <a:schemeClr val="accent3">
              <a:lumMod val="40000"/>
              <a:lumOff val="60000"/>
            </a:schemeClr>
          </a:solidFill>
          <a:ln w="19050">
            <a:solidFill>
              <a:schemeClr val="tx1"/>
            </a:solidFill>
          </a:ln>
        </p:spPr>
        <p:txBody>
          <a:bodyPr wrap="square" rtlCol="1">
            <a:spAutoFit/>
          </a:bodyPr>
          <a:lstStyle/>
          <a:p>
            <a:pPr algn="ctr"/>
            <a:r>
              <a:rPr lang="en-US" dirty="0"/>
              <a:t>User B</a:t>
            </a:r>
          </a:p>
          <a:p>
            <a:pPr algn="ctr"/>
            <a:r>
              <a:rPr lang="en-US" dirty="0"/>
              <a:t>“</a:t>
            </a:r>
            <a:r>
              <a:rPr lang="en-US" dirty="0" err="1"/>
              <a:t>Pnina</a:t>
            </a:r>
            <a:r>
              <a:rPr lang="en-US" dirty="0"/>
              <a:t>”</a:t>
            </a:r>
            <a:endParaRPr lang="he-IL" dirty="0"/>
          </a:p>
        </p:txBody>
      </p:sp>
      <p:sp>
        <p:nvSpPr>
          <p:cNvPr id="9" name="Oval 8">
            <a:extLst>
              <a:ext uri="{FF2B5EF4-FFF2-40B4-BE49-F238E27FC236}">
                <a16:creationId xmlns:a16="http://schemas.microsoft.com/office/drawing/2014/main" id="{4FEC5048-161C-4023-B455-5CCC07F5F056}"/>
              </a:ext>
            </a:extLst>
          </p:cNvPr>
          <p:cNvSpPr/>
          <p:nvPr/>
        </p:nvSpPr>
        <p:spPr>
          <a:xfrm>
            <a:off x="619762" y="1647817"/>
            <a:ext cx="1554480" cy="688982"/>
          </a:xfrm>
          <a:prstGeom prst="ellipse">
            <a:avLst/>
          </a:prstGeom>
          <a:solidFill>
            <a:srgbClr val="FD2D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Clone</a:t>
            </a:r>
            <a:endParaRPr lang="he-IL" sz="2800" b="1" dirty="0"/>
          </a:p>
        </p:txBody>
      </p:sp>
      <p:sp>
        <p:nvSpPr>
          <p:cNvPr id="57" name="Oval 56">
            <a:extLst>
              <a:ext uri="{FF2B5EF4-FFF2-40B4-BE49-F238E27FC236}">
                <a16:creationId xmlns:a16="http://schemas.microsoft.com/office/drawing/2014/main" id="{429EDB74-2485-4911-BBEE-DBABBFB60FDB}"/>
              </a:ext>
            </a:extLst>
          </p:cNvPr>
          <p:cNvSpPr/>
          <p:nvPr/>
        </p:nvSpPr>
        <p:spPr>
          <a:xfrm>
            <a:off x="632146" y="2612794"/>
            <a:ext cx="1554480" cy="688982"/>
          </a:xfrm>
          <a:prstGeom prst="ellipse">
            <a:avLst/>
          </a:prstGeom>
          <a:solidFill>
            <a:srgbClr val="FD2D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Push</a:t>
            </a:r>
            <a:endParaRPr lang="he-IL" sz="2800" b="1" dirty="0"/>
          </a:p>
        </p:txBody>
      </p:sp>
      <p:sp>
        <p:nvSpPr>
          <p:cNvPr id="12" name="Arrow: Down 11">
            <a:extLst>
              <a:ext uri="{FF2B5EF4-FFF2-40B4-BE49-F238E27FC236}">
                <a16:creationId xmlns:a16="http://schemas.microsoft.com/office/drawing/2014/main" id="{633737F2-E122-4193-980A-B5191BFD9402}"/>
              </a:ext>
            </a:extLst>
          </p:cNvPr>
          <p:cNvSpPr/>
          <p:nvPr/>
        </p:nvSpPr>
        <p:spPr>
          <a:xfrm rot="16200000">
            <a:off x="5424409" y="3017027"/>
            <a:ext cx="703262" cy="1539087"/>
          </a:xfrm>
          <a:prstGeom prst="downArrow">
            <a:avLst>
              <a:gd name="adj1" fmla="val 36998"/>
              <a:gd name="adj2" fmla="val 47833"/>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8" name="Arrow: Down 57">
            <a:extLst>
              <a:ext uri="{FF2B5EF4-FFF2-40B4-BE49-F238E27FC236}">
                <a16:creationId xmlns:a16="http://schemas.microsoft.com/office/drawing/2014/main" id="{F6D1B331-FF33-4899-9427-21DA95FE6C0D}"/>
              </a:ext>
            </a:extLst>
          </p:cNvPr>
          <p:cNvSpPr/>
          <p:nvPr/>
        </p:nvSpPr>
        <p:spPr>
          <a:xfrm rot="5400000">
            <a:off x="5374600" y="3017984"/>
            <a:ext cx="703262" cy="1539087"/>
          </a:xfrm>
          <a:prstGeom prst="downArrow">
            <a:avLst>
              <a:gd name="adj1" fmla="val 36998"/>
              <a:gd name="adj2" fmla="val 47833"/>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72000" tIns="108000" rIns="108000" rtlCol="1" anchor="ctr"/>
          <a:lstStyle/>
          <a:p>
            <a:pPr algn="ctr"/>
            <a:r>
              <a:rPr lang="en-US" sz="2400" b="1" dirty="0"/>
              <a:t>push</a:t>
            </a:r>
            <a:endParaRPr lang="he-IL" b="1" dirty="0"/>
          </a:p>
        </p:txBody>
      </p:sp>
      <p:cxnSp>
        <p:nvCxnSpPr>
          <p:cNvPr id="20" name="Connector: Elbow 19">
            <a:extLst>
              <a:ext uri="{FF2B5EF4-FFF2-40B4-BE49-F238E27FC236}">
                <a16:creationId xmlns:a16="http://schemas.microsoft.com/office/drawing/2014/main" id="{41D997D1-2CB5-41A4-85E4-506A51B3C879}"/>
              </a:ext>
            </a:extLst>
          </p:cNvPr>
          <p:cNvCxnSpPr>
            <a:cxnSpLocks/>
            <a:stCxn id="21" idx="2"/>
            <a:endCxn id="47" idx="1"/>
          </p:cNvCxnSpPr>
          <p:nvPr/>
        </p:nvCxnSpPr>
        <p:spPr>
          <a:xfrm rot="5400000" flipH="1" flipV="1">
            <a:off x="3325073" y="2641268"/>
            <a:ext cx="164095" cy="3973908"/>
          </a:xfrm>
          <a:prstGeom prst="bentConnector4">
            <a:avLst>
              <a:gd name="adj1" fmla="val -283265"/>
              <a:gd name="adj2" fmla="val 64240"/>
            </a:avLst>
          </a:prstGeom>
          <a:ln w="38100">
            <a:solidFill>
              <a:srgbClr val="FD2DFF"/>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B9BC07E-6F96-4751-9677-DE392665EDD6}"/>
              </a:ext>
            </a:extLst>
          </p:cNvPr>
          <p:cNvCxnSpPr>
            <a:cxnSpLocks/>
            <a:stCxn id="17" idx="2"/>
            <a:endCxn id="45" idx="0"/>
          </p:cNvCxnSpPr>
          <p:nvPr/>
        </p:nvCxnSpPr>
        <p:spPr>
          <a:xfrm rot="5400000" flipH="1" flipV="1">
            <a:off x="6296325" y="1643754"/>
            <a:ext cx="105625" cy="4543425"/>
          </a:xfrm>
          <a:prstGeom prst="bentConnector5">
            <a:avLst>
              <a:gd name="adj1" fmla="val -216426"/>
              <a:gd name="adj2" fmla="val 62914"/>
              <a:gd name="adj3" fmla="val 316426"/>
            </a:avLst>
          </a:prstGeom>
          <a:ln w="38100">
            <a:solidFill>
              <a:srgbClr val="FD2DFF"/>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79558CD7-F5A6-4867-B16B-A12A982CD2E2}"/>
              </a:ext>
            </a:extLst>
          </p:cNvPr>
          <p:cNvCxnSpPr>
            <a:cxnSpLocks/>
          </p:cNvCxnSpPr>
          <p:nvPr/>
        </p:nvCxnSpPr>
        <p:spPr>
          <a:xfrm flipV="1">
            <a:off x="4574724" y="3117233"/>
            <a:ext cx="3350077" cy="113731"/>
          </a:xfrm>
          <a:prstGeom prst="bentConnector3">
            <a:avLst>
              <a:gd name="adj1" fmla="val 50000"/>
            </a:avLst>
          </a:prstGeom>
          <a:ln w="38100">
            <a:solidFill>
              <a:srgbClr val="FD2DFF"/>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8167747-6714-48E8-87A8-844381EE069C}"/>
              </a:ext>
            </a:extLst>
          </p:cNvPr>
          <p:cNvCxnSpPr>
            <a:cxnSpLocks/>
            <a:endCxn id="51" idx="0"/>
          </p:cNvCxnSpPr>
          <p:nvPr/>
        </p:nvCxnSpPr>
        <p:spPr>
          <a:xfrm flipH="1">
            <a:off x="7636509" y="3122519"/>
            <a:ext cx="288292" cy="161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lide Number Placeholder 18">
            <a:extLst>
              <a:ext uri="{FF2B5EF4-FFF2-40B4-BE49-F238E27FC236}">
                <a16:creationId xmlns:a16="http://schemas.microsoft.com/office/drawing/2014/main" id="{43FD4B03-3C6E-40F4-B93A-AE0EA95171CB}"/>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23" name="Footer Placeholder 22">
            <a:extLst>
              <a:ext uri="{FF2B5EF4-FFF2-40B4-BE49-F238E27FC236}">
                <a16:creationId xmlns:a16="http://schemas.microsoft.com/office/drawing/2014/main" id="{8F8A573C-3FCD-41ED-B73D-892ABC7D9437}"/>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6343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1000"/>
                                        <p:tgtEl>
                                          <p:spTgt spid="28"/>
                                        </p:tgtEl>
                                      </p:cBhvr>
                                    </p:animEffect>
                                    <p:anim calcmode="lin" valueType="num">
                                      <p:cBhvr>
                                        <p:cTn id="65" dur="1000" fill="hold"/>
                                        <p:tgtEl>
                                          <p:spTgt spid="28"/>
                                        </p:tgtEl>
                                        <p:attrNameLst>
                                          <p:attrName>ppt_x</p:attrName>
                                        </p:attrNameLst>
                                      </p:cBhvr>
                                      <p:tavLst>
                                        <p:tav tm="0">
                                          <p:val>
                                            <p:strVal val="#ppt_x"/>
                                          </p:val>
                                        </p:tav>
                                        <p:tav tm="100000">
                                          <p:val>
                                            <p:strVal val="#ppt_x"/>
                                          </p:val>
                                        </p:tav>
                                      </p:tavLst>
                                    </p:anim>
                                    <p:anim calcmode="lin" valueType="num">
                                      <p:cBhvr>
                                        <p:cTn id="66" dur="1000" fill="hold"/>
                                        <p:tgtEl>
                                          <p:spTgt spid="28"/>
                                        </p:tgtEl>
                                        <p:attrNameLst>
                                          <p:attrName>ppt_y</p:attrName>
                                        </p:attrNameLst>
                                      </p:cBhvr>
                                      <p:tavLst>
                                        <p:tav tm="0">
                                          <p:val>
                                            <p:strVal val="#ppt_y+.1"/>
                                          </p:val>
                                        </p:tav>
                                        <p:tav tm="100000">
                                          <p:val>
                                            <p:strVal val="#ppt_y"/>
                                          </p:val>
                                        </p:tav>
                                      </p:tavLst>
                                    </p:anim>
                                  </p:childTnLst>
                                </p:cTn>
                              </p:par>
                              <p:par>
                                <p:cTn id="67" presetID="10" presetClass="exit" presetSubtype="0" fill="hold" grpId="1" nodeType="with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1000"/>
                                        <p:tgtEl>
                                          <p:spTgt spid="39"/>
                                        </p:tgtEl>
                                      </p:cBhvr>
                                    </p:animEffect>
                                    <p:anim calcmode="lin" valueType="num">
                                      <p:cBhvr>
                                        <p:cTn id="83" dur="1000" fill="hold"/>
                                        <p:tgtEl>
                                          <p:spTgt spid="39"/>
                                        </p:tgtEl>
                                        <p:attrNameLst>
                                          <p:attrName>ppt_x</p:attrName>
                                        </p:attrNameLst>
                                      </p:cBhvr>
                                      <p:tavLst>
                                        <p:tav tm="0">
                                          <p:val>
                                            <p:strVal val="#ppt_x"/>
                                          </p:val>
                                        </p:tav>
                                        <p:tav tm="100000">
                                          <p:val>
                                            <p:strVal val="#ppt_x"/>
                                          </p:val>
                                        </p:tav>
                                      </p:tavLst>
                                    </p:anim>
                                    <p:anim calcmode="lin" valueType="num">
                                      <p:cBhvr>
                                        <p:cTn id="84" dur="1000" fill="hold"/>
                                        <p:tgtEl>
                                          <p:spTgt spid="3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1000"/>
                                        <p:tgtEl>
                                          <p:spTgt spid="40"/>
                                        </p:tgtEl>
                                      </p:cBhvr>
                                    </p:animEffect>
                                    <p:anim calcmode="lin" valueType="num">
                                      <p:cBhvr>
                                        <p:cTn id="88" dur="1000" fill="hold"/>
                                        <p:tgtEl>
                                          <p:spTgt spid="40"/>
                                        </p:tgtEl>
                                        <p:attrNameLst>
                                          <p:attrName>ppt_x</p:attrName>
                                        </p:attrNameLst>
                                      </p:cBhvr>
                                      <p:tavLst>
                                        <p:tav tm="0">
                                          <p:val>
                                            <p:strVal val="#ppt_x"/>
                                          </p:val>
                                        </p:tav>
                                        <p:tav tm="100000">
                                          <p:val>
                                            <p:strVal val="#ppt_x"/>
                                          </p:val>
                                        </p:tav>
                                      </p:tavLst>
                                    </p:anim>
                                    <p:anim calcmode="lin" valueType="num">
                                      <p:cBhvr>
                                        <p:cTn id="89" dur="1000" fill="hold"/>
                                        <p:tgtEl>
                                          <p:spTgt spid="4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1000"/>
                                        <p:tgtEl>
                                          <p:spTgt spid="41"/>
                                        </p:tgtEl>
                                      </p:cBhvr>
                                    </p:animEffect>
                                    <p:anim calcmode="lin" valueType="num">
                                      <p:cBhvr>
                                        <p:cTn id="93" dur="1000" fill="hold"/>
                                        <p:tgtEl>
                                          <p:spTgt spid="41"/>
                                        </p:tgtEl>
                                        <p:attrNameLst>
                                          <p:attrName>ppt_x</p:attrName>
                                        </p:attrNameLst>
                                      </p:cBhvr>
                                      <p:tavLst>
                                        <p:tav tm="0">
                                          <p:val>
                                            <p:strVal val="#ppt_x"/>
                                          </p:val>
                                        </p:tav>
                                        <p:tav tm="100000">
                                          <p:val>
                                            <p:strVal val="#ppt_x"/>
                                          </p:val>
                                        </p:tav>
                                      </p:tavLst>
                                    </p:anim>
                                    <p:anim calcmode="lin" valueType="num">
                                      <p:cBhvr>
                                        <p:cTn id="94" dur="1000" fill="hold"/>
                                        <p:tgtEl>
                                          <p:spTgt spid="4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1000"/>
                                        <p:tgtEl>
                                          <p:spTgt spid="42"/>
                                        </p:tgtEl>
                                      </p:cBhvr>
                                    </p:animEffect>
                                    <p:anim calcmode="lin" valueType="num">
                                      <p:cBhvr>
                                        <p:cTn id="98" dur="1000" fill="hold"/>
                                        <p:tgtEl>
                                          <p:spTgt spid="42"/>
                                        </p:tgtEl>
                                        <p:attrNameLst>
                                          <p:attrName>ppt_x</p:attrName>
                                        </p:attrNameLst>
                                      </p:cBhvr>
                                      <p:tavLst>
                                        <p:tav tm="0">
                                          <p:val>
                                            <p:strVal val="#ppt_x"/>
                                          </p:val>
                                        </p:tav>
                                        <p:tav tm="100000">
                                          <p:val>
                                            <p:strVal val="#ppt_x"/>
                                          </p:val>
                                        </p:tav>
                                      </p:tavLst>
                                    </p:anim>
                                    <p:anim calcmode="lin" valueType="num">
                                      <p:cBhvr>
                                        <p:cTn id="99" dur="1000" fill="hold"/>
                                        <p:tgtEl>
                                          <p:spTgt spid="4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1000"/>
                                        <p:tgtEl>
                                          <p:spTgt spid="44"/>
                                        </p:tgtEl>
                                      </p:cBhvr>
                                    </p:animEffect>
                                    <p:anim calcmode="lin" valueType="num">
                                      <p:cBhvr>
                                        <p:cTn id="108" dur="1000" fill="hold"/>
                                        <p:tgtEl>
                                          <p:spTgt spid="44"/>
                                        </p:tgtEl>
                                        <p:attrNameLst>
                                          <p:attrName>ppt_x</p:attrName>
                                        </p:attrNameLst>
                                      </p:cBhvr>
                                      <p:tavLst>
                                        <p:tav tm="0">
                                          <p:val>
                                            <p:strVal val="#ppt_x"/>
                                          </p:val>
                                        </p:tav>
                                        <p:tav tm="100000">
                                          <p:val>
                                            <p:strVal val="#ppt_x"/>
                                          </p:val>
                                        </p:tav>
                                      </p:tavLst>
                                    </p:anim>
                                    <p:anim calcmode="lin" valueType="num">
                                      <p:cBhvr>
                                        <p:cTn id="109" dur="1000" fill="hold"/>
                                        <p:tgtEl>
                                          <p:spTgt spid="4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fade">
                                      <p:cBhvr>
                                        <p:cTn id="122" dur="1000"/>
                                        <p:tgtEl>
                                          <p:spTgt spid="47"/>
                                        </p:tgtEl>
                                      </p:cBhvr>
                                    </p:animEffect>
                                    <p:anim calcmode="lin" valueType="num">
                                      <p:cBhvr>
                                        <p:cTn id="123" dur="1000" fill="hold"/>
                                        <p:tgtEl>
                                          <p:spTgt spid="47"/>
                                        </p:tgtEl>
                                        <p:attrNameLst>
                                          <p:attrName>ppt_x</p:attrName>
                                        </p:attrNameLst>
                                      </p:cBhvr>
                                      <p:tavLst>
                                        <p:tav tm="0">
                                          <p:val>
                                            <p:strVal val="#ppt_x"/>
                                          </p:val>
                                        </p:tav>
                                        <p:tav tm="100000">
                                          <p:val>
                                            <p:strVal val="#ppt_x"/>
                                          </p:val>
                                        </p:tav>
                                      </p:tavLst>
                                    </p:anim>
                                    <p:anim calcmode="lin" valueType="num">
                                      <p:cBhvr>
                                        <p:cTn id="124" dur="1000" fill="hold"/>
                                        <p:tgtEl>
                                          <p:spTgt spid="47"/>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fade">
                                      <p:cBhvr>
                                        <p:cTn id="127" dur="1000"/>
                                        <p:tgtEl>
                                          <p:spTgt spid="48"/>
                                        </p:tgtEl>
                                      </p:cBhvr>
                                    </p:animEffect>
                                    <p:anim calcmode="lin" valueType="num">
                                      <p:cBhvr>
                                        <p:cTn id="128" dur="1000" fill="hold"/>
                                        <p:tgtEl>
                                          <p:spTgt spid="48"/>
                                        </p:tgtEl>
                                        <p:attrNameLst>
                                          <p:attrName>ppt_x</p:attrName>
                                        </p:attrNameLst>
                                      </p:cBhvr>
                                      <p:tavLst>
                                        <p:tav tm="0">
                                          <p:val>
                                            <p:strVal val="#ppt_x"/>
                                          </p:val>
                                        </p:tav>
                                        <p:tav tm="100000">
                                          <p:val>
                                            <p:strVal val="#ppt_x"/>
                                          </p:val>
                                        </p:tav>
                                      </p:tavLst>
                                    </p:anim>
                                    <p:anim calcmode="lin" valueType="num">
                                      <p:cBhvr>
                                        <p:cTn id="12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20"/>
                                        </p:tgtEl>
                                        <p:attrNameLst>
                                          <p:attrName>style.visibility</p:attrName>
                                        </p:attrNameLst>
                                      </p:cBhvr>
                                      <p:to>
                                        <p:strVal val="visible"/>
                                      </p:to>
                                    </p:set>
                                    <p:animEffect transition="in" filter="wipe(left)">
                                      <p:cBhvr>
                                        <p:cTn id="134" dur="500"/>
                                        <p:tgtEl>
                                          <p:spTgt spid="20"/>
                                        </p:tgtEl>
                                      </p:cBhvr>
                                    </p:animEffect>
                                  </p:childTnLst>
                                </p:cTn>
                              </p:par>
                              <p:par>
                                <p:cTn id="135" presetID="22" presetClass="entr" presetSubtype="8"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1000"/>
                                        <p:tgtEl>
                                          <p:spTgt spid="5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fade">
                                      <p:cBhvr>
                                        <p:cTn id="145" dur="1000"/>
                                        <p:tgtEl>
                                          <p:spTgt spid="49"/>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fade">
                                      <p:cBhvr>
                                        <p:cTn id="150" dur="500"/>
                                        <p:tgtEl>
                                          <p:spTgt spid="51"/>
                                        </p:tgtEl>
                                      </p:cBhvr>
                                    </p:animEffect>
                                  </p:childTnLst>
                                </p:cTn>
                              </p:par>
                            </p:childTnLst>
                          </p:cTn>
                        </p:par>
                        <p:par>
                          <p:cTn id="151" fill="hold">
                            <p:stCondLst>
                              <p:cond delay="500"/>
                            </p:stCondLst>
                            <p:childTnLst>
                              <p:par>
                                <p:cTn id="152" presetID="22" presetClass="entr" presetSubtype="1" fill="hold" nodeType="after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wipe(up)">
                                      <p:cBhvr>
                                        <p:cTn id="154" dur="500"/>
                                        <p:tgtEl>
                                          <p:spTgt spid="52"/>
                                        </p:tgtEl>
                                      </p:cBhvr>
                                    </p:animEffect>
                                  </p:childTnLst>
                                </p:cTn>
                              </p:par>
                              <p:par>
                                <p:cTn id="155" presetID="10" presetClass="exit" presetSubtype="0" fill="hold" nodeType="withEffect">
                                  <p:stCondLst>
                                    <p:cond delay="0"/>
                                  </p:stCondLst>
                                  <p:childTnLst>
                                    <p:animEffect transition="out" filter="fade">
                                      <p:cBhvr>
                                        <p:cTn id="156" dur="500"/>
                                        <p:tgtEl>
                                          <p:spTgt spid="61"/>
                                        </p:tgtEl>
                                      </p:cBhvr>
                                    </p:animEffect>
                                    <p:set>
                                      <p:cBhvr>
                                        <p:cTn id="157" dur="1" fill="hold">
                                          <p:stCondLst>
                                            <p:cond delay="499"/>
                                          </p:stCondLst>
                                        </p:cTn>
                                        <p:tgtEl>
                                          <p:spTgt spid="61"/>
                                        </p:tgtEl>
                                        <p:attrNameLst>
                                          <p:attrName>style.visibility</p:attrName>
                                        </p:attrNameLst>
                                      </p:cBhvr>
                                      <p:to>
                                        <p:strVal val="hidden"/>
                                      </p:to>
                                    </p:set>
                                  </p:childTnLst>
                                </p:cTn>
                              </p:par>
                            </p:childTnLst>
                          </p:cTn>
                        </p:par>
                        <p:par>
                          <p:cTn id="158" fill="hold">
                            <p:stCondLst>
                              <p:cond delay="1000"/>
                            </p:stCondLst>
                            <p:childTnLst>
                              <p:par>
                                <p:cTn id="159" presetID="42" presetClass="path" presetSubtype="0" accel="50000" decel="50000" fill="hold" grpId="1" nodeType="afterEffect">
                                  <p:stCondLst>
                                    <p:cond delay="0"/>
                                  </p:stCondLst>
                                  <p:childTnLst>
                                    <p:animMotion origin="layout" path="M -4.16667E-6 2.96296E-6 L -0.01393 -0.11111 " pathEditMode="relative" rAng="0" ptsTypes="AA">
                                      <p:cBhvr>
                                        <p:cTn id="160" dur="1500" fill="hold"/>
                                        <p:tgtEl>
                                          <p:spTgt spid="49"/>
                                        </p:tgtEl>
                                        <p:attrNameLst>
                                          <p:attrName>ppt_x</p:attrName>
                                          <p:attrName>ppt_y</p:attrName>
                                        </p:attrNameLst>
                                      </p:cBhvr>
                                      <p:rCtr x="-703" y="-5556"/>
                                    </p:animMotion>
                                  </p:childTnLst>
                                </p:cTn>
                              </p:par>
                            </p:childTnLst>
                          </p:cTn>
                        </p:par>
                        <p:par>
                          <p:cTn id="161" fill="hold">
                            <p:stCondLst>
                              <p:cond delay="2500"/>
                            </p:stCondLst>
                            <p:childTnLst>
                              <p:par>
                                <p:cTn id="162" presetID="22" presetClass="entr" presetSubtype="2" fill="hold" nodeType="afterEffect">
                                  <p:stCondLst>
                                    <p:cond delay="0"/>
                                  </p:stCondLst>
                                  <p:childTnLst>
                                    <p:set>
                                      <p:cBhvr>
                                        <p:cTn id="163" dur="1" fill="hold">
                                          <p:stCondLst>
                                            <p:cond delay="0"/>
                                          </p:stCondLst>
                                        </p:cTn>
                                        <p:tgtEl>
                                          <p:spTgt spid="53"/>
                                        </p:tgtEl>
                                        <p:attrNameLst>
                                          <p:attrName>style.visibility</p:attrName>
                                        </p:attrNameLst>
                                      </p:cBhvr>
                                      <p:to>
                                        <p:strVal val="visible"/>
                                      </p:to>
                                    </p:set>
                                    <p:animEffect transition="in" filter="wipe(right)">
                                      <p:cBhvr>
                                        <p:cTn id="164" dur="500"/>
                                        <p:tgtEl>
                                          <p:spTgt spid="5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2" fill="hold" grpId="0" nodeType="clickEffect">
                                  <p:stCondLst>
                                    <p:cond delay="0"/>
                                  </p:stCondLst>
                                  <p:childTnLst>
                                    <p:set>
                                      <p:cBhvr>
                                        <p:cTn id="168" dur="1" fill="hold">
                                          <p:stCondLst>
                                            <p:cond delay="0"/>
                                          </p:stCondLst>
                                        </p:cTn>
                                        <p:tgtEl>
                                          <p:spTgt spid="58"/>
                                        </p:tgtEl>
                                        <p:attrNameLst>
                                          <p:attrName>style.visibility</p:attrName>
                                        </p:attrNameLst>
                                      </p:cBhvr>
                                      <p:to>
                                        <p:strVal val="visible"/>
                                      </p:to>
                                    </p:set>
                                    <p:animEffect transition="in" filter="wipe(right)">
                                      <p:cBhvr>
                                        <p:cTn id="169" dur="500"/>
                                        <p:tgtEl>
                                          <p:spTgt spid="5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fade">
                                      <p:cBhvr>
                                        <p:cTn id="172" dur="500"/>
                                        <p:tgtEl>
                                          <p:spTgt spid="57"/>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500"/>
                                        <p:tgtEl>
                                          <p:spTgt spid="54"/>
                                        </p:tgtEl>
                                      </p:cBhvr>
                                    </p:animEffect>
                                  </p:childTnLst>
                                </p:cTn>
                              </p:par>
                              <p:par>
                                <p:cTn id="178" presetID="10" presetClass="entr" presetSubtype="0" fill="hold" nodeType="withEffect">
                                  <p:stCondLst>
                                    <p:cond delay="0"/>
                                  </p:stCondLst>
                                  <p:childTnLst>
                                    <p:set>
                                      <p:cBhvr>
                                        <p:cTn id="179" dur="1" fill="hold">
                                          <p:stCondLst>
                                            <p:cond delay="0"/>
                                          </p:stCondLst>
                                        </p:cTn>
                                        <p:tgtEl>
                                          <p:spTgt spid="55"/>
                                        </p:tgtEl>
                                        <p:attrNameLst>
                                          <p:attrName>style.visibility</p:attrName>
                                        </p:attrNameLst>
                                      </p:cBhvr>
                                      <p:to>
                                        <p:strVal val="visible"/>
                                      </p:to>
                                    </p:set>
                                    <p:animEffect transition="in" filter="fade">
                                      <p:cBhvr>
                                        <p:cTn id="180" dur="500"/>
                                        <p:tgtEl>
                                          <p:spTgt spid="55"/>
                                        </p:tgtEl>
                                      </p:cBhvr>
                                    </p:animEffect>
                                  </p:childTnLst>
                                </p:cTn>
                              </p:par>
                            </p:childTnLst>
                          </p:cTn>
                        </p:par>
                      </p:childTnLst>
                    </p:cTn>
                  </p:par>
                  <p:par>
                    <p:cTn id="181" fill="hold">
                      <p:stCondLst>
                        <p:cond delay="indefinite"/>
                      </p:stCondLst>
                      <p:childTnLst>
                        <p:par>
                          <p:cTn id="182" fill="hold">
                            <p:stCondLst>
                              <p:cond delay="0"/>
                            </p:stCondLst>
                            <p:childTnLst>
                              <p:par>
                                <p:cTn id="183" presetID="42" presetClass="path" presetSubtype="0" accel="50000" decel="50000" fill="hold" grpId="1" nodeType="clickEffect">
                                  <p:stCondLst>
                                    <p:cond delay="0"/>
                                  </p:stCondLst>
                                  <p:childTnLst>
                                    <p:animMotion origin="layout" path="M 5E-6 -2.22222E-6 L 0.00027 -0.08078 " pathEditMode="relative" rAng="0" ptsTypes="AA">
                                      <p:cBhvr>
                                        <p:cTn id="184" dur="2000" fill="hold"/>
                                        <p:tgtEl>
                                          <p:spTgt spid="17"/>
                                        </p:tgtEl>
                                        <p:attrNameLst>
                                          <p:attrName>ppt_x</p:attrName>
                                          <p:attrName>ppt_y</p:attrName>
                                        </p:attrNameLst>
                                      </p:cBhvr>
                                      <p:rCtr x="13" y="-4051"/>
                                    </p:animMotion>
                                  </p:childTnLst>
                                </p:cTn>
                              </p:par>
                              <p:par>
                                <p:cTn id="185" presetID="42" presetClass="path" presetSubtype="0" accel="50000" decel="50000" fill="hold" nodeType="withEffect">
                                  <p:stCondLst>
                                    <p:cond delay="0"/>
                                  </p:stCondLst>
                                  <p:childTnLst>
                                    <p:animMotion origin="layout" path="M 1.45833E-6 -2.22222E-6 L 0.00091 -0.08078 " pathEditMode="relative" rAng="0" ptsTypes="AA">
                                      <p:cBhvr>
                                        <p:cTn id="186" dur="2000" fill="hold"/>
                                        <p:tgtEl>
                                          <p:spTgt spid="18"/>
                                        </p:tgtEl>
                                        <p:attrNameLst>
                                          <p:attrName>ppt_x</p:attrName>
                                          <p:attrName>ppt_y</p:attrName>
                                        </p:attrNameLst>
                                      </p:cBhvr>
                                      <p:rCtr x="39" y="-4051"/>
                                    </p:animMotion>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grpId="1" nodeType="clickEffect">
                                  <p:stCondLst>
                                    <p:cond delay="0"/>
                                  </p:stCondLst>
                                  <p:childTnLst>
                                    <p:animMotion origin="layout" path="M -1.25E-6 4.07407E-6 L -0.01732 -0.12755 " pathEditMode="relative" rAng="0" ptsTypes="AA">
                                      <p:cBhvr>
                                        <p:cTn id="190" dur="2000" fill="hold"/>
                                        <p:tgtEl>
                                          <p:spTgt spid="45"/>
                                        </p:tgtEl>
                                        <p:attrNameLst>
                                          <p:attrName>ppt_x</p:attrName>
                                          <p:attrName>ppt_y</p:attrName>
                                        </p:attrNameLst>
                                      </p:cBhvr>
                                      <p:rCtr x="-872" y="-6389"/>
                                    </p:animMotion>
                                  </p:childTnLst>
                                </p:cTn>
                              </p:par>
                              <p:par>
                                <p:cTn id="191" presetID="10" presetClass="exit" presetSubtype="0" fill="hold" nodeType="withEffect">
                                  <p:stCondLst>
                                    <p:cond delay="0"/>
                                  </p:stCondLst>
                                  <p:childTnLst>
                                    <p:animEffect transition="out" filter="fad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58"/>
                                        </p:tgtEl>
                                      </p:cBhvr>
                                    </p:animEffect>
                                    <p:set>
                                      <p:cBhvr>
                                        <p:cTn id="196" dur="1" fill="hold">
                                          <p:stCondLst>
                                            <p:cond delay="499"/>
                                          </p:stCondLst>
                                        </p:cTn>
                                        <p:tgtEl>
                                          <p:spTgt spid="58"/>
                                        </p:tgtEl>
                                        <p:attrNameLst>
                                          <p:attrName>style.visibility</p:attrName>
                                        </p:attrNameLst>
                                      </p:cBhvr>
                                      <p:to>
                                        <p:strVal val="hidden"/>
                                      </p:to>
                                    </p:set>
                                  </p:childTnLst>
                                </p:cTn>
                              </p:par>
                            </p:childTnLst>
                          </p:cTn>
                        </p:par>
                        <p:par>
                          <p:cTn id="197" fill="hold">
                            <p:stCondLst>
                              <p:cond delay="2000"/>
                            </p:stCondLst>
                            <p:childTnLst>
                              <p:par>
                                <p:cTn id="198" presetID="22" presetClass="entr" presetSubtype="2" fill="hold" nodeType="after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wipe(right)">
                                      <p:cBhvr>
                                        <p:cTn id="200" dur="500"/>
                                        <p:tgtEl>
                                          <p:spTgt spid="78"/>
                                        </p:tgtEl>
                                      </p:cBhvr>
                                    </p:animEffect>
                                  </p:childTnLst>
                                </p:cTn>
                              </p:par>
                            </p:childTnLst>
                          </p:cTn>
                        </p:par>
                        <p:par>
                          <p:cTn id="201" fill="hold">
                            <p:stCondLst>
                              <p:cond delay="2500"/>
                            </p:stCondLst>
                            <p:childTnLst>
                              <p:par>
                                <p:cTn id="202" presetID="22" presetClass="entr" presetSubtype="8" fill="hold" nodeType="afterEffect">
                                  <p:stCondLst>
                                    <p:cond delay="500"/>
                                  </p:stCondLst>
                                  <p:childTnLst>
                                    <p:set>
                                      <p:cBhvr>
                                        <p:cTn id="203" dur="1" fill="hold">
                                          <p:stCondLst>
                                            <p:cond delay="0"/>
                                          </p:stCondLst>
                                        </p:cTn>
                                        <p:tgtEl>
                                          <p:spTgt spid="69"/>
                                        </p:tgtEl>
                                        <p:attrNameLst>
                                          <p:attrName>style.visibility</p:attrName>
                                        </p:attrNameLst>
                                      </p:cBhvr>
                                      <p:to>
                                        <p:strVal val="visible"/>
                                      </p:to>
                                    </p:set>
                                    <p:animEffect transition="in" filter="wipe(left)">
                                      <p:cBhvr>
                                        <p:cTn id="204"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5" grpId="0" animBg="1"/>
      <p:bldP spid="17" grpId="0" animBg="1"/>
      <p:bldP spid="17" grpId="1" animBg="1"/>
      <p:bldP spid="21" grpId="0" animBg="1"/>
      <p:bldP spid="28" grpId="0" animBg="1"/>
      <p:bldP spid="29" grpId="0" animBg="1"/>
      <p:bldP spid="38" grpId="0" animBg="1"/>
      <p:bldP spid="41" grpId="0" animBg="1"/>
      <p:bldP spid="43" grpId="0" animBg="1"/>
      <p:bldP spid="45" grpId="0" animBg="1"/>
      <p:bldP spid="45" grpId="1" animBg="1"/>
      <p:bldP spid="47" grpId="0" animBg="1"/>
      <p:bldP spid="49" grpId="0" animBg="1"/>
      <p:bldP spid="49" grpId="1" animBg="1"/>
      <p:bldP spid="50" grpId="0" animBg="1"/>
      <p:bldP spid="51" grpId="0" animBg="1"/>
      <p:bldP spid="54" grpId="0" animBg="1"/>
      <p:bldP spid="8" grpId="0" animBg="1"/>
      <p:bldP spid="56" grpId="0" animBg="1"/>
      <p:bldP spid="9" grpId="0" animBg="1"/>
      <p:bldP spid="57" grpId="0" animBg="1"/>
      <p:bldP spid="12" grpId="0" animBg="1"/>
      <p:bldP spid="12" grpId="1" animBg="1"/>
      <p:bldP spid="58" grpId="0" animBg="1"/>
      <p:bldP spid="5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416617" y="1432012"/>
            <a:ext cx="9844417" cy="4770537"/>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marL="342900" indent="-342900">
              <a:buAutoNum type="arabicPeriod"/>
            </a:pPr>
            <a:r>
              <a:rPr lang="en-US" sz="3200" b="1" dirty="0">
                <a:solidFill>
                  <a:srgbClr val="0000FF"/>
                </a:solidFill>
              </a:rPr>
              <a:t>Internals and basic functionality (</a:t>
            </a:r>
            <a:r>
              <a:rPr lang="en-US" sz="3200" b="1" dirty="0">
                <a:solidFill>
                  <a:srgbClr val="00B050"/>
                </a:solidFill>
              </a:rPr>
              <a:t>demo: 1</a:t>
            </a:r>
            <a:r>
              <a:rPr lang="en-US" sz="3200" b="1" dirty="0">
                <a:solidFill>
                  <a:srgbClr val="0000FF"/>
                </a:solidFill>
              </a:rPr>
              <a:t>,</a:t>
            </a:r>
            <a:r>
              <a:rPr lang="en-US" sz="3200" b="1" dirty="0">
                <a:solidFill>
                  <a:srgbClr val="00B050"/>
                </a:solidFill>
              </a:rPr>
              <a:t> </a:t>
            </a:r>
            <a:r>
              <a:rPr lang="en-US" sz="3200" b="1" dirty="0">
                <a:solidFill>
                  <a:srgbClr val="FD2DFF"/>
                </a:solidFill>
              </a:rPr>
              <a:t>exercise: 1</a:t>
            </a:r>
            <a:r>
              <a:rPr lang="en-US" sz="3200" b="1" dirty="0">
                <a:solidFill>
                  <a:srgbClr val="0000FF"/>
                </a:solidFill>
              </a:rPr>
              <a:t>)</a:t>
            </a:r>
          </a:p>
          <a:p>
            <a:pPr marL="800100" lvl="1" indent="-342900">
              <a:buAutoNum type="arabicPeriod"/>
            </a:pPr>
            <a:r>
              <a:rPr lang="en-US" sz="3200" dirty="0">
                <a:solidFill>
                  <a:srgbClr val="0070C0"/>
                </a:solidFill>
              </a:rPr>
              <a:t>Some history and motivation..</a:t>
            </a:r>
          </a:p>
          <a:p>
            <a:pPr marL="800100" lvl="1" indent="-342900">
              <a:buAutoNum type="arabicPeriod"/>
            </a:pPr>
            <a:r>
              <a:rPr lang="en-US" sz="3200" dirty="0">
                <a:solidFill>
                  <a:srgbClr val="0070C0"/>
                </a:solidFill>
              </a:rPr>
              <a:t>Sha1. SHA what ???</a:t>
            </a:r>
          </a:p>
          <a:p>
            <a:pPr marL="800100" lvl="1" indent="-342900">
              <a:buAutoNum type="arabicPeriod"/>
            </a:pPr>
            <a:r>
              <a:rPr lang="en-US" sz="3200" dirty="0">
                <a:solidFill>
                  <a:srgbClr val="0070C0"/>
                </a:solidFill>
              </a:rPr>
              <a:t>Objects (not related to </a:t>
            </a:r>
            <a:r>
              <a:rPr lang="en-US" sz="3200" dirty="0" err="1">
                <a:solidFill>
                  <a:srgbClr val="0070C0"/>
                </a:solidFill>
              </a:rPr>
              <a:t>oop</a:t>
            </a:r>
            <a:r>
              <a:rPr lang="en-US" sz="3200" dirty="0">
                <a:solidFill>
                  <a:srgbClr val="0070C0"/>
                </a:solidFill>
              </a:rPr>
              <a:t>)</a:t>
            </a:r>
          </a:p>
          <a:p>
            <a:pPr marL="800100" lvl="1" indent="-342900">
              <a:buAutoNum type="arabicPeriod"/>
            </a:pPr>
            <a:r>
              <a:rPr lang="en-US" sz="3200" dirty="0">
                <a:solidFill>
                  <a:srgbClr val="0070C0"/>
                </a:solidFill>
              </a:rPr>
              <a:t>Commands and CMD operation</a:t>
            </a:r>
          </a:p>
          <a:p>
            <a:pPr marL="800100" lvl="1" indent="-342900">
              <a:buAutoNum type="arabicPeriod"/>
            </a:pPr>
            <a:r>
              <a:rPr lang="en-US" sz="3200" dirty="0">
                <a:solidFill>
                  <a:srgbClr val="0070C0"/>
                </a:solidFill>
              </a:rPr>
              <a:t>Configure git</a:t>
            </a:r>
          </a:p>
          <a:p>
            <a:pPr marL="800100" lvl="1" indent="-342900">
              <a:buAutoNum type="arabicPeriod"/>
            </a:pPr>
            <a:r>
              <a:rPr lang="en-US" sz="3200" dirty="0">
                <a:solidFill>
                  <a:srgbClr val="0070C0"/>
                </a:solidFill>
              </a:rPr>
              <a:t>Working areas and their scope</a:t>
            </a:r>
          </a:p>
          <a:p>
            <a:pPr marL="342900" indent="-342900">
              <a:buAutoNum type="arabicPeriod"/>
            </a:pPr>
            <a:r>
              <a:rPr lang="en-US" sz="2000" dirty="0"/>
              <a:t>Branches (demos: 2, exercise: 1)</a:t>
            </a:r>
          </a:p>
          <a:p>
            <a:pPr marL="342900" indent="-342900">
              <a:buAutoNum type="arabicPeriod"/>
            </a:pPr>
            <a:r>
              <a:rPr lang="en-US" sz="2000" dirty="0"/>
              <a:t>Collaboration (demo: 1, exercise: 1)</a:t>
            </a:r>
          </a:p>
          <a:p>
            <a:pPr marL="342900" indent="-342900">
              <a:buAutoNum type="arabicPeriod"/>
            </a:pPr>
            <a:r>
              <a:rPr lang="en-US" sz="2000" dirty="0"/>
              <a:t>Additional commands (demo: </a:t>
            </a:r>
            <a:r>
              <a:rPr lang="en-US" sz="2000" dirty="0" smtClean="0"/>
              <a:t>1, exercise: 1)</a:t>
            </a:r>
            <a:endParaRPr lang="en-US" sz="2000" dirty="0"/>
          </a:p>
          <a:p>
            <a:pPr marL="342900" indent="-342900">
              <a:buAutoNum type="arabicPeriod"/>
            </a:pPr>
            <a:r>
              <a:rPr lang="en-US" sz="2000" dirty="0"/>
              <a:t>Best practices</a:t>
            </a:r>
          </a:p>
        </p:txBody>
      </p:sp>
      <p:sp>
        <p:nvSpPr>
          <p:cNvPr id="6" name="Slide Number Placeholder 5">
            <a:extLst>
              <a:ext uri="{FF2B5EF4-FFF2-40B4-BE49-F238E27FC236}">
                <a16:creationId xmlns:a16="http://schemas.microsoft.com/office/drawing/2014/main" id="{7F8F71BA-A98C-49CA-A925-C66BFD9B956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Footer Placeholder 6">
            <a:extLst>
              <a:ext uri="{FF2B5EF4-FFF2-40B4-BE49-F238E27FC236}">
                <a16:creationId xmlns:a16="http://schemas.microsoft.com/office/drawing/2014/main" id="{3AF9DC76-97E2-4326-BE75-6252D028308C}"/>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082731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800" b="1" dirty="0">
                <a:solidFill>
                  <a:srgbClr val="00B050"/>
                </a:solidFill>
              </a:rPr>
              <a:t>DEMO</a:t>
            </a:r>
            <a:br>
              <a:rPr lang="en-US" sz="12800" b="1" dirty="0">
                <a:solidFill>
                  <a:srgbClr val="00B050"/>
                </a:solidFill>
              </a:rPr>
            </a:br>
            <a:r>
              <a:rPr lang="en-US" sz="2400" dirty="0"/>
              <a:t>(using git extensions)</a:t>
            </a:r>
            <a:endParaRPr lang="he-IL" dirty="0"/>
          </a:p>
        </p:txBody>
      </p:sp>
      <p:sp>
        <p:nvSpPr>
          <p:cNvPr id="3" name="Text Placeholder 2"/>
          <p:cNvSpPr>
            <a:spLocks noGrp="1"/>
          </p:cNvSpPr>
          <p:nvPr>
            <p:ph type="body" idx="1"/>
          </p:nvPr>
        </p:nvSpPr>
        <p:spPr>
          <a:xfrm>
            <a:off x="2015067" y="3846051"/>
            <a:ext cx="6542524" cy="2057792"/>
          </a:xfrm>
        </p:spPr>
        <p:txBody>
          <a:bodyPr>
            <a:normAutofit/>
          </a:bodyPr>
          <a:lstStyle/>
          <a:p>
            <a:pPr marL="342900" indent="-342900" algn="l">
              <a:buFont typeface="Arial" panose="020B0604020202020204" pitchFamily="34" charset="0"/>
              <a:buChar char="•"/>
            </a:pPr>
            <a:r>
              <a:rPr lang="en-US" dirty="0"/>
              <a:t>Clone repository</a:t>
            </a:r>
          </a:p>
          <a:p>
            <a:pPr marL="342900" indent="-342900" algn="l">
              <a:buFont typeface="Arial" panose="020B0604020202020204" pitchFamily="34" charset="0"/>
              <a:buChar char="•"/>
            </a:pPr>
            <a:r>
              <a:rPr lang="en-US" dirty="0"/>
              <a:t>Update on cloned repository and fetch + merge</a:t>
            </a:r>
          </a:p>
          <a:p>
            <a:pPr marL="342900" indent="-342900" algn="l">
              <a:buFont typeface="Arial" panose="020B0604020202020204" pitchFamily="34" charset="0"/>
              <a:buChar char="•"/>
            </a:pPr>
            <a:r>
              <a:rPr lang="en-US" dirty="0"/>
              <a:t>Show pull</a:t>
            </a:r>
          </a:p>
          <a:p>
            <a:pPr marL="342900" indent="-342900" algn="l">
              <a:buFont typeface="Arial" panose="020B0604020202020204" pitchFamily="34" charset="0"/>
              <a:buChar char="•"/>
            </a:pPr>
            <a:r>
              <a:rPr lang="en-US" dirty="0"/>
              <a:t>Deliver some content via push</a:t>
            </a:r>
            <a:endParaRPr lang="he-IL" dirty="0"/>
          </a:p>
        </p:txBody>
      </p:sp>
      <p:sp>
        <p:nvSpPr>
          <p:cNvPr id="8" name="Footer Placeholder 7">
            <a:extLst>
              <a:ext uri="{FF2B5EF4-FFF2-40B4-BE49-F238E27FC236}">
                <a16:creationId xmlns:a16="http://schemas.microsoft.com/office/drawing/2014/main" id="{EFBAB93F-4A05-4EF6-A477-FCC9284D371F}"/>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270C1DBB-7BE1-4989-82EE-657A034315DD}"/>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806856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commands finetune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64793"/>
            <a:ext cx="9786727" cy="3785652"/>
          </a:xfrm>
          <a:prstGeom prst="rect">
            <a:avLst/>
          </a:prstGeom>
          <a:noFill/>
        </p:spPr>
        <p:txBody>
          <a:bodyPr wrap="square" rtlCol="1">
            <a:spAutoFit/>
          </a:bodyPr>
          <a:lstStyle/>
          <a:p>
            <a:r>
              <a:rPr lang="en-US" sz="2400" dirty="0">
                <a:solidFill>
                  <a:srgbClr val="0000FF"/>
                </a:solidFill>
              </a:rPr>
              <a:t>Clone</a:t>
            </a:r>
            <a:r>
              <a:rPr lang="en-US" sz="2400" dirty="0"/>
              <a:t> – clones a repository into your local one.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Most of the time this is the action through which your local repository gets to be created. It is expected to be a one-time action (in the repository lifecycle)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Upon creation, GIT saves the remote information (it’s location and how to communicate with it) under the special (default) name called ‘</a:t>
            </a:r>
            <a:r>
              <a:rPr lang="en-US" sz="2400" dirty="0">
                <a:solidFill>
                  <a:srgbClr val="00B050"/>
                </a:solidFill>
              </a:rPr>
              <a:t>origin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single local repository can have more than one remote repository </a:t>
            </a:r>
          </a:p>
          <a:p>
            <a:r>
              <a:rPr lang="en-US" sz="2400" dirty="0"/>
              <a:t>    (though this is not typical working mode…)</a:t>
            </a:r>
          </a:p>
        </p:txBody>
      </p:sp>
      <p:sp>
        <p:nvSpPr>
          <p:cNvPr id="6" name="Slide Number Placeholder 5">
            <a:extLst>
              <a:ext uri="{FF2B5EF4-FFF2-40B4-BE49-F238E27FC236}">
                <a16:creationId xmlns:a16="http://schemas.microsoft.com/office/drawing/2014/main" id="{DD01800A-B877-4464-A635-939A4EC58370}"/>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Footer Placeholder 6">
            <a:extLst>
              <a:ext uri="{FF2B5EF4-FFF2-40B4-BE49-F238E27FC236}">
                <a16:creationId xmlns:a16="http://schemas.microsoft.com/office/drawing/2014/main" id="{83C5399E-7749-42F9-A479-F60A9E6BB622}"/>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66730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commands finetune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64793"/>
            <a:ext cx="9786727" cy="4893647"/>
          </a:xfrm>
          <a:prstGeom prst="rect">
            <a:avLst/>
          </a:prstGeom>
          <a:noFill/>
        </p:spPr>
        <p:txBody>
          <a:bodyPr wrap="square" rtlCol="1">
            <a:spAutoFit/>
          </a:bodyPr>
          <a:lstStyle/>
          <a:p>
            <a:r>
              <a:rPr lang="en-US" sz="2400" dirty="0">
                <a:solidFill>
                  <a:srgbClr val="0000FF"/>
                </a:solidFill>
              </a:rPr>
              <a:t>Clone</a:t>
            </a:r>
            <a:r>
              <a:rPr lang="en-US" sz="2400" dirty="0"/>
              <a:t> – clones a repository into your local one.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There is nothing special in the repository that makes it a candidate for cloning. Each git repository can be cloned.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Upon clone all the objects and the entire history is copied, including branch information.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each branch at the remote, a ‘marker branch’ will be created at the cloned repository.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market branches are prefixed with the remote name they came from. e.g. </a:t>
            </a:r>
            <a:r>
              <a:rPr lang="en-US" sz="2400" dirty="0">
                <a:solidFill>
                  <a:srgbClr val="00B050"/>
                </a:solidFill>
              </a:rPr>
              <a:t>origin/master</a:t>
            </a:r>
          </a:p>
        </p:txBody>
      </p:sp>
      <p:sp>
        <p:nvSpPr>
          <p:cNvPr id="6" name="Slide Number Placeholder 5">
            <a:extLst>
              <a:ext uri="{FF2B5EF4-FFF2-40B4-BE49-F238E27FC236}">
                <a16:creationId xmlns:a16="http://schemas.microsoft.com/office/drawing/2014/main" id="{7F3C2B04-257D-4F47-8D7F-D83EC45E21A7}"/>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7" name="Footer Placeholder 6">
            <a:extLst>
              <a:ext uri="{FF2B5EF4-FFF2-40B4-BE49-F238E27FC236}">
                <a16:creationId xmlns:a16="http://schemas.microsoft.com/office/drawing/2014/main" id="{F36C81DA-9B0C-4601-A6A0-AFDFC58FB101}"/>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0116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commands finetune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64793"/>
            <a:ext cx="9786727" cy="4154984"/>
          </a:xfrm>
          <a:prstGeom prst="rect">
            <a:avLst/>
          </a:prstGeom>
          <a:noFill/>
        </p:spPr>
        <p:txBody>
          <a:bodyPr wrap="square" rtlCol="1">
            <a:spAutoFit/>
          </a:bodyPr>
          <a:lstStyle/>
          <a:p>
            <a:r>
              <a:rPr lang="en-US" sz="2400" dirty="0">
                <a:solidFill>
                  <a:srgbClr val="0000FF"/>
                </a:solidFill>
              </a:rPr>
              <a:t>Fetch </a:t>
            </a:r>
            <a:r>
              <a:rPr lang="en-US" sz="2400" dirty="0"/>
              <a:t>– fetches new objects from the remote repository</a:t>
            </a:r>
          </a:p>
          <a:p>
            <a:endParaRPr lang="en-US" sz="2400" dirty="0"/>
          </a:p>
          <a:p>
            <a:pPr marL="342900" indent="-342900">
              <a:buFont typeface="Arial" panose="020B0604020202020204" pitchFamily="34" charset="0"/>
              <a:buChar char="•"/>
            </a:pPr>
            <a:r>
              <a:rPr lang="en-US" sz="2400" dirty="0"/>
              <a:t>Uses the marker branch in the local repository, compared to the current location of the corresponding branches at the remote repository, to calculate the delta of the newly created objects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Fetches by default ALL deltas in ALL branches, including branches that were unknown to the local repository up until now</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method will update the local marker branches to their new (in-sync) position corresponding to the location of the branches at the remote</a:t>
            </a:r>
          </a:p>
        </p:txBody>
      </p:sp>
      <p:sp>
        <p:nvSpPr>
          <p:cNvPr id="6" name="Slide Number Placeholder 5">
            <a:extLst>
              <a:ext uri="{FF2B5EF4-FFF2-40B4-BE49-F238E27FC236}">
                <a16:creationId xmlns:a16="http://schemas.microsoft.com/office/drawing/2014/main" id="{F7EFD07A-ACCB-4774-A3A3-0235D894D150}"/>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Footer Placeholder 6">
            <a:extLst>
              <a:ext uri="{FF2B5EF4-FFF2-40B4-BE49-F238E27FC236}">
                <a16:creationId xmlns:a16="http://schemas.microsoft.com/office/drawing/2014/main" id="{5E8F7A02-F13B-4960-AABA-1DCA3F0CB170}"/>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63622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commands finetune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64793"/>
            <a:ext cx="9786727" cy="4524315"/>
          </a:xfrm>
          <a:prstGeom prst="rect">
            <a:avLst/>
          </a:prstGeom>
          <a:noFill/>
        </p:spPr>
        <p:txBody>
          <a:bodyPr wrap="square" rtlCol="1">
            <a:spAutoFit/>
          </a:bodyPr>
          <a:lstStyle/>
          <a:p>
            <a:r>
              <a:rPr lang="en-US" sz="2400" dirty="0">
                <a:solidFill>
                  <a:srgbClr val="0000FF"/>
                </a:solidFill>
              </a:rPr>
              <a:t>Pull </a:t>
            </a:r>
            <a:r>
              <a:rPr lang="en-US" sz="2400" dirty="0"/>
              <a:t>– updates a certain branch with new content from the remote repository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Pull is a combination of fetch + merge (merge is of the remote tracking branch with the marker branch)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Pull is done (usually, typically) in the context of a certain branch that you wish to update only it’s data (in oppose to fetch were you fetch ALL data from all branches)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you pull, you are pulling for the current (active) branch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WC should be clean of changes (as you are about to merge)</a:t>
            </a:r>
          </a:p>
        </p:txBody>
      </p:sp>
      <p:sp>
        <p:nvSpPr>
          <p:cNvPr id="6" name="Slide Number Placeholder 5">
            <a:extLst>
              <a:ext uri="{FF2B5EF4-FFF2-40B4-BE49-F238E27FC236}">
                <a16:creationId xmlns:a16="http://schemas.microsoft.com/office/drawing/2014/main" id="{49DD8C02-B36E-4448-8195-EB5C71FAE1ED}"/>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7" name="Footer Placeholder 6">
            <a:extLst>
              <a:ext uri="{FF2B5EF4-FFF2-40B4-BE49-F238E27FC236}">
                <a16:creationId xmlns:a16="http://schemas.microsoft.com/office/drawing/2014/main" id="{95A05AE0-3669-473C-934F-39DE091B04AF}"/>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86880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Collaboration: commands finetune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64793"/>
            <a:ext cx="9786727" cy="5262979"/>
          </a:xfrm>
          <a:prstGeom prst="rect">
            <a:avLst/>
          </a:prstGeom>
          <a:noFill/>
        </p:spPr>
        <p:txBody>
          <a:bodyPr wrap="square" rtlCol="1">
            <a:spAutoFit/>
          </a:bodyPr>
          <a:lstStyle/>
          <a:p>
            <a:r>
              <a:rPr lang="en-US" sz="2400" dirty="0">
                <a:solidFill>
                  <a:srgbClr val="0000FF"/>
                </a:solidFill>
              </a:rPr>
              <a:t>Push </a:t>
            </a:r>
            <a:r>
              <a:rPr lang="en-US" sz="2400" dirty="0"/>
              <a:t>– updates the remote with new content from the local repository</a:t>
            </a:r>
          </a:p>
          <a:p>
            <a:pPr marL="342900" indent="-342900">
              <a:buFont typeface="Arial" panose="020B0604020202020204" pitchFamily="34" charset="0"/>
              <a:buChar char="•"/>
            </a:pPr>
            <a:endParaRPr lang="en-US" sz="2400" dirty="0"/>
          </a:p>
          <a:p>
            <a:pPr marL="452438" indent="-452438">
              <a:buFont typeface="Arial" panose="020B0604020202020204" pitchFamily="34" charset="0"/>
              <a:buChar char="•"/>
            </a:pPr>
            <a:r>
              <a:rPr lang="en-US" sz="2400" dirty="0"/>
              <a:t>Push is done in the context of a certain branch which is a remote tracking branch of another (matching) branch at the remote</a:t>
            </a:r>
          </a:p>
          <a:p>
            <a:pPr marL="342900" indent="-342900">
              <a:buFont typeface="Arial" panose="020B0604020202020204" pitchFamily="34" charset="0"/>
              <a:buChar char="•"/>
            </a:pPr>
            <a:endParaRPr lang="en-US" sz="2400" dirty="0"/>
          </a:p>
          <a:p>
            <a:pPr marL="452438" indent="-452438">
              <a:buFont typeface="Arial" panose="020B0604020202020204" pitchFamily="34" charset="0"/>
              <a:buChar char="•"/>
            </a:pPr>
            <a:r>
              <a:rPr lang="en-US" sz="2400" dirty="0"/>
              <a:t>When pushing, the tip (head) of the marker branch MUST be the same as it is in the remote. </a:t>
            </a:r>
          </a:p>
          <a:p>
            <a:pPr lvl="1"/>
            <a:r>
              <a:rPr lang="en-US" sz="2400" dirty="0"/>
              <a:t>In other words, you cannot push new content before you are fully aligned with the last content at the same branch on the remote)</a:t>
            </a:r>
          </a:p>
          <a:p>
            <a:pPr marL="342900" indent="-342900">
              <a:buFont typeface="Arial" panose="020B0604020202020204" pitchFamily="34" charset="0"/>
              <a:buChar char="•"/>
            </a:pPr>
            <a:endParaRPr lang="en-US" sz="2400" dirty="0"/>
          </a:p>
          <a:p>
            <a:pPr marL="452438" indent="-452438">
              <a:buFont typeface="Arial" panose="020B0604020202020204" pitchFamily="34" charset="0"/>
              <a:buChar char="•"/>
            </a:pPr>
            <a:r>
              <a:rPr lang="en-US" sz="2400" dirty="0"/>
              <a:t>You cannot (and should not) push when the WC has open changes on it !</a:t>
            </a:r>
          </a:p>
          <a:p>
            <a:pPr marL="452438" indent="-452438">
              <a:buFont typeface="Arial" panose="020B0604020202020204" pitchFamily="34" charset="0"/>
              <a:buChar char="•"/>
            </a:pPr>
            <a:endParaRPr lang="en-US" sz="2400" dirty="0"/>
          </a:p>
          <a:p>
            <a:pPr marL="452438" indent="-452438">
              <a:buFont typeface="Arial" panose="020B0604020202020204" pitchFamily="34" charset="0"/>
              <a:buChar char="•"/>
            </a:pPr>
            <a:r>
              <a:rPr lang="en-US" sz="2400" dirty="0"/>
              <a:t>After pushing, all the relevant branches are in sync (branch at the remote, local marker branch and local remote tracking branch)</a:t>
            </a:r>
          </a:p>
        </p:txBody>
      </p:sp>
      <p:sp>
        <p:nvSpPr>
          <p:cNvPr id="6" name="Slide Number Placeholder 5">
            <a:extLst>
              <a:ext uri="{FF2B5EF4-FFF2-40B4-BE49-F238E27FC236}">
                <a16:creationId xmlns:a16="http://schemas.microsoft.com/office/drawing/2014/main" id="{D18C18BF-19E5-4F9C-93A8-B3EDEA525081}"/>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7" name="Footer Placeholder 6">
            <a:extLst>
              <a:ext uri="{FF2B5EF4-FFF2-40B4-BE49-F238E27FC236}">
                <a16:creationId xmlns:a16="http://schemas.microsoft.com/office/drawing/2014/main" id="{0E9D933A-7CEA-4B76-A522-A8DFA8590E1A}"/>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7281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rmAutofit fontScale="90000"/>
          </a:bodyPr>
          <a:lstStyle/>
          <a:p>
            <a:pPr algn="l"/>
            <a:r>
              <a:rPr lang="en-US" dirty="0">
                <a:solidFill>
                  <a:srgbClr val="FD2DFF"/>
                </a:solidFill>
              </a:rPr>
              <a:t>Exercise</a:t>
            </a:r>
            <a:r>
              <a:rPr lang="en-US" dirty="0"/>
              <a:t> – GIT Collaboration</a:t>
            </a:r>
            <a:endParaRPr lang="he-IL" dirty="0"/>
          </a:p>
        </p:txBody>
      </p:sp>
      <p:sp>
        <p:nvSpPr>
          <p:cNvPr id="3" name="TextBox 2">
            <a:extLst>
              <a:ext uri="{FF2B5EF4-FFF2-40B4-BE49-F238E27FC236}">
                <a16:creationId xmlns:a16="http://schemas.microsoft.com/office/drawing/2014/main" id="{FEB5AAD5-0F42-464A-BF66-9628FC865C55}"/>
              </a:ext>
            </a:extLst>
          </p:cNvPr>
          <p:cNvSpPr txBox="1"/>
          <p:nvPr/>
        </p:nvSpPr>
        <p:spPr>
          <a:xfrm>
            <a:off x="1295403" y="1264183"/>
            <a:ext cx="9793012" cy="4708981"/>
          </a:xfrm>
          <a:prstGeom prst="rect">
            <a:avLst/>
          </a:prstGeom>
          <a:noFill/>
        </p:spPr>
        <p:txBody>
          <a:bodyPr wrap="square" rtlCol="1">
            <a:spAutoFit/>
          </a:bodyPr>
          <a:lstStyle/>
          <a:p>
            <a:r>
              <a:rPr lang="en-US" sz="2000" dirty="0"/>
              <a:t>This exercise walks you through the various steps involve proper collaboration with your peers.</a:t>
            </a:r>
          </a:p>
          <a:p>
            <a:r>
              <a:rPr lang="en-US" sz="2000" dirty="0"/>
              <a:t>In this exercise you will be divided to groups of 3-4 people.</a:t>
            </a:r>
          </a:p>
          <a:p>
            <a:r>
              <a:rPr lang="en-US" sz="2000" dirty="0"/>
              <a:t>The aim of this exercise is to expand our calculator to have several more complicated functionalities.</a:t>
            </a:r>
          </a:p>
          <a:p>
            <a:endParaRPr lang="en-US" sz="2000" dirty="0"/>
          </a:p>
          <a:p>
            <a:r>
              <a:rPr lang="en-US" sz="2000" dirty="0"/>
              <a:t>The key point here will be that each one of you will implement a certain functionality on his own, locally, and will finally push and merge its content to his peers in the team.</a:t>
            </a:r>
          </a:p>
          <a:p>
            <a:endParaRPr lang="en-US" sz="2000" dirty="0"/>
          </a:p>
          <a:p>
            <a:r>
              <a:rPr lang="en-US" sz="2000" dirty="0"/>
              <a:t>Each new functionality will have 3 steps\component to follow:</a:t>
            </a:r>
          </a:p>
          <a:p>
            <a:pPr marL="457200" indent="-457200">
              <a:buAutoNum type="arabicPeriod"/>
            </a:pPr>
            <a:r>
              <a:rPr lang="en-US" sz="2000" dirty="0"/>
              <a:t>Add your functionality to one shared interface.</a:t>
            </a:r>
          </a:p>
          <a:p>
            <a:pPr marL="457200" indent="-457200">
              <a:buAutoNum type="arabicPeriod"/>
            </a:pPr>
            <a:r>
              <a:rPr lang="en-US" sz="2000" dirty="0"/>
              <a:t>Implement the functionality in the implementation class</a:t>
            </a:r>
          </a:p>
          <a:p>
            <a:pPr marL="457200" indent="-457200">
              <a:buAutoNum type="arabicPeriod"/>
            </a:pPr>
            <a:r>
              <a:rPr lang="en-US" sz="2000" dirty="0"/>
              <a:t>Add sample code that tests your functionality</a:t>
            </a:r>
          </a:p>
          <a:p>
            <a:endParaRPr lang="en-US" sz="2000" dirty="0"/>
          </a:p>
          <a:p>
            <a:r>
              <a:rPr lang="en-US" sz="2000" dirty="0"/>
              <a:t>There might be some functionalities that are “heavy” to implement. </a:t>
            </a:r>
          </a:p>
          <a:p>
            <a:r>
              <a:rPr lang="en-US" sz="2000" dirty="0"/>
              <a:t>Think how two\three of you can boost things up and develop them collaboratively using GIT</a:t>
            </a:r>
          </a:p>
        </p:txBody>
      </p:sp>
      <p:sp>
        <p:nvSpPr>
          <p:cNvPr id="6" name="Slide Number Placeholder 5">
            <a:extLst>
              <a:ext uri="{FF2B5EF4-FFF2-40B4-BE49-F238E27FC236}">
                <a16:creationId xmlns:a16="http://schemas.microsoft.com/office/drawing/2014/main" id="{DA67DAE5-182E-4C97-AD17-3FE102A3DC76}"/>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7" name="Footer Placeholder 6">
            <a:extLst>
              <a:ext uri="{FF2B5EF4-FFF2-40B4-BE49-F238E27FC236}">
                <a16:creationId xmlns:a16="http://schemas.microsoft.com/office/drawing/2014/main" id="{B4FADC46-F489-4745-90F9-4D5BAE78EFE5}"/>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10351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rmAutofit fontScale="90000"/>
          </a:bodyPr>
          <a:lstStyle/>
          <a:p>
            <a:pPr algn="l"/>
            <a:r>
              <a:rPr lang="en-US" dirty="0">
                <a:solidFill>
                  <a:srgbClr val="FD2DFF"/>
                </a:solidFill>
              </a:rPr>
              <a:t>Exercise</a:t>
            </a:r>
            <a:r>
              <a:rPr lang="en-US" dirty="0"/>
              <a:t> – GIT Collaboration - </a:t>
            </a:r>
            <a:r>
              <a:rPr lang="en-US" dirty="0" err="1"/>
              <a:t>cont</a:t>
            </a:r>
            <a:endParaRPr lang="he-IL" dirty="0"/>
          </a:p>
        </p:txBody>
      </p:sp>
      <p:sp>
        <p:nvSpPr>
          <p:cNvPr id="3" name="TextBox 2">
            <a:extLst>
              <a:ext uri="{FF2B5EF4-FFF2-40B4-BE49-F238E27FC236}">
                <a16:creationId xmlns:a16="http://schemas.microsoft.com/office/drawing/2014/main" id="{FEB5AAD5-0F42-464A-BF66-9628FC865C55}"/>
              </a:ext>
            </a:extLst>
          </p:cNvPr>
          <p:cNvSpPr txBox="1"/>
          <p:nvPr/>
        </p:nvSpPr>
        <p:spPr>
          <a:xfrm>
            <a:off x="1295403" y="1264183"/>
            <a:ext cx="9793012" cy="5016758"/>
          </a:xfrm>
          <a:prstGeom prst="rect">
            <a:avLst/>
          </a:prstGeom>
          <a:noFill/>
        </p:spPr>
        <p:txBody>
          <a:bodyPr wrap="square" rtlCol="1">
            <a:spAutoFit/>
          </a:bodyPr>
          <a:lstStyle/>
          <a:p>
            <a:r>
              <a:rPr lang="en-US" sz="2000" dirty="0"/>
              <a:t>At the beginning, you will choose one implementation to serve as the seed for the project. </a:t>
            </a:r>
          </a:p>
          <a:p>
            <a:r>
              <a:rPr lang="en-US" sz="2000" dirty="0"/>
              <a:t>(by this time the implementation already hold a basic calculator with 4 mathematical operations.)</a:t>
            </a:r>
          </a:p>
          <a:p>
            <a:r>
              <a:rPr lang="en-US" sz="2000" dirty="0"/>
              <a:t>Each of the rest of team members will clone the seed repository and start their work from there.</a:t>
            </a:r>
          </a:p>
          <a:p>
            <a:endParaRPr lang="en-US" sz="2000" dirty="0"/>
          </a:p>
          <a:p>
            <a:r>
              <a:rPr lang="en-US" sz="2000" dirty="0"/>
              <a:t>These are the functionalities needs to be implemented (</a:t>
            </a:r>
            <a:r>
              <a:rPr lang="en-US" sz="2000" dirty="0">
                <a:solidFill>
                  <a:srgbClr val="00B050"/>
                </a:solidFill>
              </a:rPr>
              <a:t>simple</a:t>
            </a:r>
            <a:r>
              <a:rPr lang="en-US" sz="2000" dirty="0"/>
              <a:t>, </a:t>
            </a:r>
            <a:r>
              <a:rPr lang="en-US" sz="2000" dirty="0">
                <a:solidFill>
                  <a:schemeClr val="accent1">
                    <a:lumMod val="75000"/>
                  </a:schemeClr>
                </a:solidFill>
              </a:rPr>
              <a:t>medium</a:t>
            </a:r>
            <a:r>
              <a:rPr lang="en-US" sz="2000" dirty="0"/>
              <a:t>, </a:t>
            </a:r>
            <a:r>
              <a:rPr lang="en-US" sz="2000" dirty="0">
                <a:solidFill>
                  <a:srgbClr val="FF0000"/>
                </a:solidFill>
              </a:rPr>
              <a:t>hard (work with pair)</a:t>
            </a:r>
            <a:r>
              <a:rPr lang="en-US" sz="2000" dirty="0"/>
              <a:t>):</a:t>
            </a:r>
          </a:p>
          <a:p>
            <a:pPr marL="457200" indent="-457200">
              <a:buAutoNum type="arabicPeriod"/>
            </a:pPr>
            <a:r>
              <a:rPr lang="en-US" sz="2000" dirty="0">
                <a:solidFill>
                  <a:srgbClr val="00B050"/>
                </a:solidFill>
              </a:rPr>
              <a:t>Power</a:t>
            </a:r>
            <a:r>
              <a:rPr lang="en-US" sz="2000" dirty="0"/>
              <a:t>: </a:t>
            </a:r>
            <a:r>
              <a:rPr lang="en-US" sz="2000" dirty="0" err="1">
                <a:solidFill>
                  <a:srgbClr val="0000FF"/>
                </a:solidFill>
              </a:rPr>
              <a:t>int</a:t>
            </a:r>
            <a:r>
              <a:rPr lang="en-US" sz="2000" dirty="0">
                <a:solidFill>
                  <a:srgbClr val="0000FF"/>
                </a:solidFill>
              </a:rPr>
              <a:t> power(</a:t>
            </a:r>
            <a:r>
              <a:rPr lang="en-US" sz="2000" dirty="0" err="1">
                <a:solidFill>
                  <a:srgbClr val="0000FF"/>
                </a:solidFill>
              </a:rPr>
              <a:t>int</a:t>
            </a:r>
            <a:r>
              <a:rPr lang="en-US" sz="2000" dirty="0">
                <a:solidFill>
                  <a:srgbClr val="0000FF"/>
                </a:solidFill>
              </a:rPr>
              <a:t> base, </a:t>
            </a:r>
            <a:r>
              <a:rPr lang="en-US" sz="2000" dirty="0" err="1">
                <a:solidFill>
                  <a:srgbClr val="0000FF"/>
                </a:solidFill>
              </a:rPr>
              <a:t>int</a:t>
            </a:r>
            <a:r>
              <a:rPr lang="en-US" sz="2000" dirty="0">
                <a:solidFill>
                  <a:srgbClr val="0000FF"/>
                </a:solidFill>
              </a:rPr>
              <a:t> exponent); </a:t>
            </a:r>
            <a:r>
              <a:rPr lang="en-US" sz="2000" dirty="0"/>
              <a:t>(along with </a:t>
            </a:r>
            <a:r>
              <a:rPr lang="en-US" sz="2000" dirty="0">
                <a:solidFill>
                  <a:srgbClr val="0000FF"/>
                </a:solidFill>
              </a:rPr>
              <a:t>powerBy2</a:t>
            </a:r>
            <a:r>
              <a:rPr lang="en-US" sz="2000" dirty="0"/>
              <a:t>, </a:t>
            </a:r>
            <a:r>
              <a:rPr lang="en-US" sz="2000" dirty="0">
                <a:solidFill>
                  <a:srgbClr val="0000FF"/>
                </a:solidFill>
              </a:rPr>
              <a:t>powerBy3</a:t>
            </a:r>
            <a:r>
              <a:rPr lang="en-US" sz="2000" dirty="0"/>
              <a:t>)</a:t>
            </a:r>
          </a:p>
          <a:p>
            <a:pPr marL="457200" indent="-457200">
              <a:buAutoNum type="arabicPeriod"/>
            </a:pPr>
            <a:r>
              <a:rPr lang="en-US" sz="2000" dirty="0">
                <a:solidFill>
                  <a:srgbClr val="00B050"/>
                </a:solidFill>
              </a:rPr>
              <a:t>Square</a:t>
            </a:r>
            <a:r>
              <a:rPr lang="en-US" sz="2000" dirty="0"/>
              <a:t>: </a:t>
            </a:r>
            <a:r>
              <a:rPr lang="en-US" sz="2000" dirty="0" err="1">
                <a:solidFill>
                  <a:srgbClr val="0000FF"/>
                </a:solidFill>
              </a:rPr>
              <a:t>int</a:t>
            </a:r>
            <a:r>
              <a:rPr lang="en-US" sz="2000" dirty="0">
                <a:solidFill>
                  <a:srgbClr val="0000FF"/>
                </a:solidFill>
              </a:rPr>
              <a:t> root(</a:t>
            </a:r>
            <a:r>
              <a:rPr lang="en-US" sz="2000" dirty="0" err="1">
                <a:solidFill>
                  <a:srgbClr val="0000FF"/>
                </a:solidFill>
              </a:rPr>
              <a:t>int</a:t>
            </a:r>
            <a:r>
              <a:rPr lang="en-US" sz="2000" dirty="0">
                <a:solidFill>
                  <a:srgbClr val="0000FF"/>
                </a:solidFill>
              </a:rPr>
              <a:t> number, </a:t>
            </a:r>
            <a:r>
              <a:rPr lang="en-US" sz="2000" dirty="0" err="1">
                <a:solidFill>
                  <a:srgbClr val="0000FF"/>
                </a:solidFill>
              </a:rPr>
              <a:t>int</a:t>
            </a:r>
            <a:r>
              <a:rPr lang="en-US" sz="2000" dirty="0">
                <a:solidFill>
                  <a:srgbClr val="0000FF"/>
                </a:solidFill>
              </a:rPr>
              <a:t> base); </a:t>
            </a:r>
            <a:r>
              <a:rPr lang="en-US" sz="2000" dirty="0"/>
              <a:t>(along with </a:t>
            </a:r>
            <a:r>
              <a:rPr lang="en-US" sz="2000" dirty="0">
                <a:solidFill>
                  <a:srgbClr val="0000FF"/>
                </a:solidFill>
              </a:rPr>
              <a:t>sqrt</a:t>
            </a:r>
            <a:r>
              <a:rPr lang="en-US" sz="2000" dirty="0"/>
              <a:t>)</a:t>
            </a:r>
            <a:endParaRPr lang="en-US" sz="2000" dirty="0">
              <a:solidFill>
                <a:srgbClr val="0000FF"/>
              </a:solidFill>
            </a:endParaRPr>
          </a:p>
          <a:p>
            <a:pPr marL="457200" indent="-457200">
              <a:buAutoNum type="arabicPeriod"/>
            </a:pPr>
            <a:r>
              <a:rPr lang="en-US" sz="2000" dirty="0">
                <a:solidFill>
                  <a:srgbClr val="00B050"/>
                </a:solidFill>
              </a:rPr>
              <a:t>Trigonometric functions</a:t>
            </a:r>
            <a:r>
              <a:rPr lang="en-US" sz="2000" dirty="0"/>
              <a:t>: sin, cos, </a:t>
            </a:r>
            <a:r>
              <a:rPr lang="en-US" sz="2000" dirty="0" err="1"/>
              <a:t>tg</a:t>
            </a:r>
            <a:r>
              <a:rPr lang="en-US" sz="2000" dirty="0"/>
              <a:t>: </a:t>
            </a:r>
            <a:r>
              <a:rPr lang="en-US" sz="2000" dirty="0">
                <a:solidFill>
                  <a:srgbClr val="0000FF"/>
                </a:solidFill>
              </a:rPr>
              <a:t>double sin\cos\</a:t>
            </a:r>
            <a:r>
              <a:rPr lang="en-US" sz="2000" dirty="0" err="1">
                <a:solidFill>
                  <a:srgbClr val="0000FF"/>
                </a:solidFill>
              </a:rPr>
              <a:t>tg</a:t>
            </a:r>
            <a:r>
              <a:rPr lang="en-US" sz="2000" dirty="0">
                <a:solidFill>
                  <a:srgbClr val="0000FF"/>
                </a:solidFill>
              </a:rPr>
              <a:t>(double angle)</a:t>
            </a:r>
          </a:p>
          <a:p>
            <a:pPr marL="457200" indent="-457200">
              <a:buAutoNum type="arabicPeriod"/>
            </a:pPr>
            <a:r>
              <a:rPr lang="en-US" sz="2000" dirty="0">
                <a:solidFill>
                  <a:srgbClr val="00B050"/>
                </a:solidFill>
              </a:rPr>
              <a:t>Factorial</a:t>
            </a:r>
            <a:r>
              <a:rPr lang="en-US" sz="2000" dirty="0"/>
              <a:t>: </a:t>
            </a:r>
            <a:r>
              <a:rPr lang="en-US" sz="2000" dirty="0" err="1">
                <a:solidFill>
                  <a:srgbClr val="0000FF"/>
                </a:solidFill>
              </a:rPr>
              <a:t>int</a:t>
            </a:r>
            <a:r>
              <a:rPr lang="en-US" sz="2000" dirty="0">
                <a:solidFill>
                  <a:srgbClr val="0000FF"/>
                </a:solidFill>
              </a:rPr>
              <a:t> fact(</a:t>
            </a:r>
            <a:r>
              <a:rPr lang="en-US" sz="2000" dirty="0" err="1">
                <a:solidFill>
                  <a:srgbClr val="0000FF"/>
                </a:solidFill>
              </a:rPr>
              <a:t>int</a:t>
            </a:r>
            <a:r>
              <a:rPr lang="en-US" sz="2000" dirty="0">
                <a:solidFill>
                  <a:srgbClr val="0000FF"/>
                </a:solidFill>
              </a:rPr>
              <a:t> number);</a:t>
            </a:r>
          </a:p>
          <a:p>
            <a:pPr marL="457200" indent="-457200">
              <a:buAutoNum type="arabicPeriod"/>
            </a:pPr>
            <a:r>
              <a:rPr lang="en-US" sz="2000" dirty="0">
                <a:solidFill>
                  <a:srgbClr val="00B050"/>
                </a:solidFill>
              </a:rPr>
              <a:t>Newton’s </a:t>
            </a:r>
            <a:r>
              <a:rPr lang="en-US" sz="2000" dirty="0" err="1">
                <a:solidFill>
                  <a:srgbClr val="00B050"/>
                </a:solidFill>
              </a:rPr>
              <a:t>Binum</a:t>
            </a:r>
            <a:r>
              <a:rPr lang="en-US" sz="2000" dirty="0">
                <a:solidFill>
                  <a:srgbClr val="00B050"/>
                </a:solidFill>
              </a:rPr>
              <a:t> (select k out of n)</a:t>
            </a:r>
            <a:r>
              <a:rPr lang="en-US" sz="2000" dirty="0">
                <a:solidFill>
                  <a:srgbClr val="0000FF"/>
                </a:solidFill>
              </a:rPr>
              <a:t>: n!/[k! (n-k)!]: </a:t>
            </a:r>
            <a:r>
              <a:rPr lang="en-US" sz="2000" dirty="0" err="1">
                <a:solidFill>
                  <a:srgbClr val="0000FF"/>
                </a:solidFill>
              </a:rPr>
              <a:t>int</a:t>
            </a:r>
            <a:r>
              <a:rPr lang="en-US" sz="2000" dirty="0">
                <a:solidFill>
                  <a:srgbClr val="0000FF"/>
                </a:solidFill>
              </a:rPr>
              <a:t> </a:t>
            </a:r>
            <a:r>
              <a:rPr lang="en-US" sz="2000" dirty="0" err="1">
                <a:solidFill>
                  <a:srgbClr val="0000FF"/>
                </a:solidFill>
              </a:rPr>
              <a:t>binum</a:t>
            </a:r>
            <a:r>
              <a:rPr lang="en-US" sz="2000" dirty="0">
                <a:solidFill>
                  <a:srgbClr val="0000FF"/>
                </a:solidFill>
              </a:rPr>
              <a:t> (</a:t>
            </a:r>
            <a:r>
              <a:rPr lang="en-US" sz="2000" dirty="0" err="1">
                <a:solidFill>
                  <a:srgbClr val="0000FF"/>
                </a:solidFill>
              </a:rPr>
              <a:t>int</a:t>
            </a:r>
            <a:r>
              <a:rPr lang="en-US" sz="2000" dirty="0">
                <a:solidFill>
                  <a:srgbClr val="0000FF"/>
                </a:solidFill>
              </a:rPr>
              <a:t> n, </a:t>
            </a:r>
            <a:r>
              <a:rPr lang="en-US" sz="2000" dirty="0" err="1">
                <a:solidFill>
                  <a:srgbClr val="0000FF"/>
                </a:solidFill>
              </a:rPr>
              <a:t>int</a:t>
            </a:r>
            <a:r>
              <a:rPr lang="en-US" sz="2000" dirty="0">
                <a:solidFill>
                  <a:srgbClr val="0000FF"/>
                </a:solidFill>
              </a:rPr>
              <a:t> k)</a:t>
            </a:r>
          </a:p>
          <a:p>
            <a:pPr marL="457200" indent="-457200">
              <a:buAutoNum type="arabicPeriod"/>
            </a:pPr>
            <a:r>
              <a:rPr lang="en-US" sz="2000" dirty="0" err="1">
                <a:solidFill>
                  <a:schemeClr val="accent1">
                    <a:lumMod val="75000"/>
                  </a:schemeClr>
                </a:solidFill>
              </a:rPr>
              <a:t>Fibonachi</a:t>
            </a:r>
            <a:r>
              <a:rPr lang="en-US" sz="2000" dirty="0">
                <a:solidFill>
                  <a:schemeClr val="accent1">
                    <a:lumMod val="75000"/>
                  </a:schemeClr>
                </a:solidFill>
              </a:rPr>
              <a:t> </a:t>
            </a:r>
            <a:r>
              <a:rPr lang="en-US" sz="2000" dirty="0" err="1">
                <a:solidFill>
                  <a:schemeClr val="accent1">
                    <a:lumMod val="75000"/>
                  </a:schemeClr>
                </a:solidFill>
              </a:rPr>
              <a:t>seria</a:t>
            </a:r>
            <a:r>
              <a:rPr lang="en-US" sz="2000" dirty="0">
                <a:solidFill>
                  <a:schemeClr val="accent1">
                    <a:lumMod val="75000"/>
                  </a:schemeClr>
                </a:solidFill>
              </a:rPr>
              <a:t> up to a certain number</a:t>
            </a:r>
            <a:r>
              <a:rPr lang="en-US" sz="2000" dirty="0"/>
              <a:t>: </a:t>
            </a:r>
            <a:r>
              <a:rPr lang="en-US" sz="2000" dirty="0">
                <a:solidFill>
                  <a:srgbClr val="0000FF"/>
                </a:solidFill>
              </a:rPr>
              <a:t>List&lt;Integer&gt; fib(</a:t>
            </a:r>
            <a:r>
              <a:rPr lang="en-US" sz="2000" dirty="0" err="1">
                <a:solidFill>
                  <a:srgbClr val="0000FF"/>
                </a:solidFill>
              </a:rPr>
              <a:t>int</a:t>
            </a:r>
            <a:r>
              <a:rPr lang="en-US" sz="2000" dirty="0">
                <a:solidFill>
                  <a:srgbClr val="0000FF"/>
                </a:solidFill>
              </a:rPr>
              <a:t> number);</a:t>
            </a:r>
          </a:p>
          <a:p>
            <a:pPr marL="457200" indent="-457200">
              <a:buAutoNum type="arabicPeriod"/>
            </a:pPr>
            <a:r>
              <a:rPr lang="en-US" sz="2000" dirty="0" err="1">
                <a:solidFill>
                  <a:schemeClr val="accent1">
                    <a:lumMod val="75000"/>
                  </a:schemeClr>
                </a:solidFill>
              </a:rPr>
              <a:t>Gimatric</a:t>
            </a:r>
            <a:r>
              <a:rPr lang="en-US" sz="2000" dirty="0">
                <a:solidFill>
                  <a:schemeClr val="accent1">
                    <a:lumMod val="75000"/>
                  </a:schemeClr>
                </a:solidFill>
              </a:rPr>
              <a:t> calculator</a:t>
            </a:r>
            <a:r>
              <a:rPr lang="en-US" sz="2000" dirty="0"/>
              <a:t>: </a:t>
            </a:r>
            <a:r>
              <a:rPr lang="en-US" sz="2000" dirty="0" err="1">
                <a:solidFill>
                  <a:srgbClr val="0000FF"/>
                </a:solidFill>
              </a:rPr>
              <a:t>int</a:t>
            </a:r>
            <a:r>
              <a:rPr lang="en-US" sz="2000" dirty="0">
                <a:solidFill>
                  <a:srgbClr val="0000FF"/>
                </a:solidFill>
              </a:rPr>
              <a:t> gematric(String word);</a:t>
            </a:r>
          </a:p>
          <a:p>
            <a:pPr marL="457200" indent="-457200">
              <a:buAutoNum type="arabicPeriod"/>
            </a:pPr>
            <a:r>
              <a:rPr lang="en-US" sz="2000" dirty="0">
                <a:solidFill>
                  <a:schemeClr val="accent1">
                    <a:lumMod val="75000"/>
                  </a:schemeClr>
                </a:solidFill>
              </a:rPr>
              <a:t>Base calculator</a:t>
            </a:r>
            <a:r>
              <a:rPr lang="en-US" sz="2000" dirty="0"/>
              <a:t>: </a:t>
            </a:r>
            <a:r>
              <a:rPr lang="en-US" sz="2000" dirty="0" err="1">
                <a:solidFill>
                  <a:srgbClr val="0000FF"/>
                </a:solidFill>
              </a:rPr>
              <a:t>int</a:t>
            </a:r>
            <a:r>
              <a:rPr lang="en-US" sz="2000" dirty="0">
                <a:solidFill>
                  <a:srgbClr val="0000FF"/>
                </a:solidFill>
              </a:rPr>
              <a:t> </a:t>
            </a:r>
            <a:r>
              <a:rPr lang="en-US" sz="2000" dirty="0" err="1">
                <a:solidFill>
                  <a:srgbClr val="0000FF"/>
                </a:solidFill>
              </a:rPr>
              <a:t>baseCalc</a:t>
            </a:r>
            <a:r>
              <a:rPr lang="en-US" sz="2000" dirty="0">
                <a:solidFill>
                  <a:srgbClr val="0000FF"/>
                </a:solidFill>
              </a:rPr>
              <a:t>(</a:t>
            </a:r>
            <a:r>
              <a:rPr lang="en-US" sz="2000" dirty="0" err="1">
                <a:solidFill>
                  <a:srgbClr val="0000FF"/>
                </a:solidFill>
              </a:rPr>
              <a:t>int</a:t>
            </a:r>
            <a:r>
              <a:rPr lang="en-US" sz="2000" dirty="0">
                <a:solidFill>
                  <a:srgbClr val="0000FF"/>
                </a:solidFill>
              </a:rPr>
              <a:t> </a:t>
            </a:r>
            <a:r>
              <a:rPr lang="en-US" sz="2000" dirty="0" err="1">
                <a:solidFill>
                  <a:srgbClr val="0000FF"/>
                </a:solidFill>
              </a:rPr>
              <a:t>originNumber</a:t>
            </a:r>
            <a:r>
              <a:rPr lang="en-US" sz="2000" dirty="0">
                <a:solidFill>
                  <a:srgbClr val="0000FF"/>
                </a:solidFill>
              </a:rPr>
              <a:t>, </a:t>
            </a:r>
            <a:r>
              <a:rPr lang="en-US" sz="2000" dirty="0" err="1">
                <a:solidFill>
                  <a:srgbClr val="0000FF"/>
                </a:solidFill>
              </a:rPr>
              <a:t>int</a:t>
            </a:r>
            <a:r>
              <a:rPr lang="en-US" sz="2000" dirty="0">
                <a:solidFill>
                  <a:srgbClr val="0000FF"/>
                </a:solidFill>
              </a:rPr>
              <a:t> </a:t>
            </a:r>
            <a:r>
              <a:rPr lang="en-US" sz="2000" dirty="0" err="1">
                <a:solidFill>
                  <a:srgbClr val="0000FF"/>
                </a:solidFill>
              </a:rPr>
              <a:t>originBase</a:t>
            </a:r>
            <a:r>
              <a:rPr lang="en-US" sz="2000" dirty="0">
                <a:solidFill>
                  <a:srgbClr val="0000FF"/>
                </a:solidFill>
              </a:rPr>
              <a:t>, </a:t>
            </a:r>
            <a:r>
              <a:rPr lang="en-US" sz="2000" dirty="0" err="1">
                <a:solidFill>
                  <a:srgbClr val="0000FF"/>
                </a:solidFill>
              </a:rPr>
              <a:t>int</a:t>
            </a:r>
            <a:r>
              <a:rPr lang="en-US" sz="2000" dirty="0">
                <a:solidFill>
                  <a:srgbClr val="0000FF"/>
                </a:solidFill>
              </a:rPr>
              <a:t> </a:t>
            </a:r>
            <a:r>
              <a:rPr lang="en-US" sz="2000" dirty="0" err="1">
                <a:solidFill>
                  <a:srgbClr val="0000FF"/>
                </a:solidFill>
              </a:rPr>
              <a:t>destinationBase</a:t>
            </a:r>
            <a:r>
              <a:rPr lang="en-US" sz="2000" dirty="0">
                <a:solidFill>
                  <a:srgbClr val="0000FF"/>
                </a:solidFill>
              </a:rPr>
              <a:t>)</a:t>
            </a:r>
          </a:p>
          <a:p>
            <a:pPr marL="457200" indent="-457200">
              <a:buAutoNum type="arabicPeriod"/>
            </a:pPr>
            <a:r>
              <a:rPr lang="en-US" sz="2000" dirty="0">
                <a:solidFill>
                  <a:srgbClr val="FF0000"/>
                </a:solidFill>
              </a:rPr>
              <a:t>Switch all </a:t>
            </a:r>
            <a:r>
              <a:rPr lang="en-US" sz="2000" dirty="0" err="1">
                <a:solidFill>
                  <a:srgbClr val="FF0000"/>
                </a:solidFill>
              </a:rPr>
              <a:t>apis</a:t>
            </a:r>
            <a:r>
              <a:rPr lang="en-US" sz="2000" dirty="0">
                <a:solidFill>
                  <a:srgbClr val="FF0000"/>
                </a:solidFill>
              </a:rPr>
              <a:t> to double (instead of </a:t>
            </a:r>
            <a:r>
              <a:rPr lang="en-US" sz="2000" dirty="0" err="1">
                <a:solidFill>
                  <a:srgbClr val="FF0000"/>
                </a:solidFill>
              </a:rPr>
              <a:t>int</a:t>
            </a:r>
            <a:r>
              <a:rPr lang="en-US" sz="2000" dirty="0">
                <a:solidFill>
                  <a:srgbClr val="FF0000"/>
                </a:solidFill>
              </a:rPr>
              <a:t>)</a:t>
            </a:r>
          </a:p>
          <a:p>
            <a:pPr marL="457200" indent="-457200">
              <a:buAutoNum type="arabicPeriod"/>
            </a:pPr>
            <a:r>
              <a:rPr lang="en-US" sz="2000" dirty="0">
                <a:solidFill>
                  <a:srgbClr val="FF0000"/>
                </a:solidFill>
              </a:rPr>
              <a:t>Add an interactive main that enables the users to operate the calculator through a console application</a:t>
            </a:r>
          </a:p>
        </p:txBody>
      </p:sp>
      <p:sp>
        <p:nvSpPr>
          <p:cNvPr id="4" name="TextBox 3">
            <a:extLst>
              <a:ext uri="{FF2B5EF4-FFF2-40B4-BE49-F238E27FC236}">
                <a16:creationId xmlns:a16="http://schemas.microsoft.com/office/drawing/2014/main" id="{679498C1-1554-46E5-B4D0-33765B001F17}"/>
              </a:ext>
            </a:extLst>
          </p:cNvPr>
          <p:cNvSpPr txBox="1"/>
          <p:nvPr/>
        </p:nvSpPr>
        <p:spPr>
          <a:xfrm>
            <a:off x="9394222" y="3434860"/>
            <a:ext cx="1317792" cy="923330"/>
          </a:xfrm>
          <a:prstGeom prst="rect">
            <a:avLst/>
          </a:prstGeom>
          <a:noFill/>
        </p:spPr>
        <p:txBody>
          <a:bodyPr wrap="square" rtlCol="1">
            <a:spAutoFit/>
          </a:bodyPr>
          <a:lstStyle/>
          <a:p>
            <a:pPr algn="ctr"/>
            <a:r>
              <a:rPr lang="en-US" dirty="0">
                <a:solidFill>
                  <a:srgbClr val="FF0000"/>
                </a:solidFill>
              </a:rPr>
              <a:t>Ready ? </a:t>
            </a:r>
          </a:p>
          <a:p>
            <a:pPr algn="ctr"/>
            <a:r>
              <a:rPr lang="en-US" dirty="0">
                <a:solidFill>
                  <a:srgbClr val="FFC000"/>
                </a:solidFill>
              </a:rPr>
              <a:t>Set… </a:t>
            </a:r>
          </a:p>
          <a:p>
            <a:pPr algn="ctr"/>
            <a:r>
              <a:rPr lang="en-US" dirty="0">
                <a:solidFill>
                  <a:srgbClr val="00B050"/>
                </a:solidFill>
              </a:rPr>
              <a:t>Go !</a:t>
            </a:r>
            <a:endParaRPr lang="he-IL" dirty="0"/>
          </a:p>
        </p:txBody>
      </p:sp>
      <p:sp>
        <p:nvSpPr>
          <p:cNvPr id="5" name="TextBox 4">
            <a:extLst>
              <a:ext uri="{FF2B5EF4-FFF2-40B4-BE49-F238E27FC236}">
                <a16:creationId xmlns:a16="http://schemas.microsoft.com/office/drawing/2014/main" id="{8928630E-619B-4B81-BB88-E686CA1B3CEB}"/>
              </a:ext>
            </a:extLst>
          </p:cNvPr>
          <p:cNvSpPr txBox="1"/>
          <p:nvPr/>
        </p:nvSpPr>
        <p:spPr>
          <a:xfrm>
            <a:off x="9239201" y="5911609"/>
            <a:ext cx="1627833" cy="369332"/>
          </a:xfrm>
          <a:prstGeom prst="rect">
            <a:avLst/>
          </a:prstGeom>
          <a:noFill/>
        </p:spPr>
        <p:txBody>
          <a:bodyPr wrap="square" rtlCol="1">
            <a:spAutoFit/>
          </a:bodyPr>
          <a:lstStyle/>
          <a:p>
            <a:r>
              <a:rPr lang="en-US" dirty="0"/>
              <a:t>Time: </a:t>
            </a:r>
            <a:r>
              <a:rPr lang="en-US" b="1" dirty="0"/>
              <a:t>1.5 hours</a:t>
            </a:r>
          </a:p>
        </p:txBody>
      </p:sp>
      <p:sp>
        <p:nvSpPr>
          <p:cNvPr id="8" name="Slide Number Placeholder 7">
            <a:extLst>
              <a:ext uri="{FF2B5EF4-FFF2-40B4-BE49-F238E27FC236}">
                <a16:creationId xmlns:a16="http://schemas.microsoft.com/office/drawing/2014/main" id="{FEAD2D64-4E0F-476E-8EA1-DBC3C4EB0676}"/>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9" name="Footer Placeholder 8">
            <a:extLst>
              <a:ext uri="{FF2B5EF4-FFF2-40B4-BE49-F238E27FC236}">
                <a16:creationId xmlns:a16="http://schemas.microsoft.com/office/drawing/2014/main" id="{8C3D9CE7-1C54-4C30-9223-E8819D9D0684}"/>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8435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396739" y="1591039"/>
            <a:ext cx="9864295" cy="4278094"/>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marL="342900" indent="-342900">
              <a:buAutoNum type="arabicPeriod"/>
            </a:pPr>
            <a:r>
              <a:rPr lang="en-US" sz="2000" dirty="0"/>
              <a:t>Internals and basic functionality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Branches (</a:t>
            </a:r>
            <a:r>
              <a:rPr lang="en-US" sz="2000" dirty="0">
                <a:solidFill>
                  <a:srgbClr val="00B050"/>
                </a:solidFill>
              </a:rPr>
              <a:t>demo: 2</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Collaboration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3200" b="1" dirty="0">
                <a:solidFill>
                  <a:srgbClr val="0000FF"/>
                </a:solidFill>
              </a:rPr>
              <a:t>Additional commands (</a:t>
            </a:r>
            <a:r>
              <a:rPr lang="en-US" sz="3200" b="1" dirty="0">
                <a:solidFill>
                  <a:srgbClr val="00B050"/>
                </a:solidFill>
              </a:rPr>
              <a:t>demo: </a:t>
            </a:r>
            <a:r>
              <a:rPr lang="en-US" sz="3200" b="1" dirty="0" smtClean="0">
                <a:solidFill>
                  <a:srgbClr val="00B050"/>
                </a:solidFill>
              </a:rPr>
              <a:t>1, </a:t>
            </a:r>
            <a:r>
              <a:rPr lang="en-US" sz="3200" b="1" dirty="0" smtClean="0">
                <a:solidFill>
                  <a:srgbClr val="FD2DFF"/>
                </a:solidFill>
              </a:rPr>
              <a:t>exercise: 1</a:t>
            </a:r>
            <a:r>
              <a:rPr lang="en-US" sz="3200" b="1" dirty="0" smtClean="0">
                <a:solidFill>
                  <a:srgbClr val="0000FF"/>
                </a:solidFill>
              </a:rPr>
              <a:t>)</a:t>
            </a:r>
            <a:endParaRPr lang="en-US" sz="3200" b="1" dirty="0">
              <a:solidFill>
                <a:srgbClr val="0000FF"/>
              </a:solidFill>
            </a:endParaRPr>
          </a:p>
          <a:p>
            <a:pPr marL="800100" lvl="1" indent="-342900">
              <a:buAutoNum type="arabicPeriod"/>
            </a:pPr>
            <a:r>
              <a:rPr lang="en-US" sz="3200" dirty="0">
                <a:solidFill>
                  <a:srgbClr val="0070C0"/>
                </a:solidFill>
              </a:rPr>
              <a:t>Reset</a:t>
            </a:r>
          </a:p>
          <a:p>
            <a:pPr marL="800100" lvl="1" indent="-342900">
              <a:buAutoNum type="arabicPeriod"/>
            </a:pPr>
            <a:r>
              <a:rPr lang="en-US" sz="3200" dirty="0">
                <a:solidFill>
                  <a:srgbClr val="0070C0"/>
                </a:solidFill>
              </a:rPr>
              <a:t>Cherry pick</a:t>
            </a:r>
          </a:p>
          <a:p>
            <a:pPr marL="800100" lvl="1" indent="-342900">
              <a:buAutoNum type="arabicPeriod"/>
            </a:pPr>
            <a:r>
              <a:rPr lang="en-US" sz="3200" dirty="0">
                <a:solidFill>
                  <a:srgbClr val="0070C0"/>
                </a:solidFill>
              </a:rPr>
              <a:t>Stash</a:t>
            </a:r>
          </a:p>
          <a:p>
            <a:pPr marL="800100" lvl="1" indent="-342900">
              <a:buAutoNum type="arabicPeriod"/>
            </a:pPr>
            <a:r>
              <a:rPr lang="en-US" sz="3200" dirty="0">
                <a:solidFill>
                  <a:srgbClr val="0070C0"/>
                </a:solidFill>
              </a:rPr>
              <a:t>Revert</a:t>
            </a:r>
          </a:p>
          <a:p>
            <a:pPr marL="800100" lvl="1" indent="-342900">
              <a:buFontTx/>
              <a:buAutoNum type="arabicPeriod"/>
            </a:pPr>
            <a:r>
              <a:rPr lang="en-US" sz="3200" dirty="0">
                <a:solidFill>
                  <a:srgbClr val="0070C0"/>
                </a:solidFill>
              </a:rPr>
              <a:t>Rebase</a:t>
            </a:r>
          </a:p>
          <a:p>
            <a:pPr marL="342900" indent="-342900">
              <a:buAutoNum type="arabicPeriod"/>
            </a:pPr>
            <a:r>
              <a:rPr lang="en-US" sz="2000" dirty="0"/>
              <a:t>Best practices</a:t>
            </a:r>
          </a:p>
        </p:txBody>
      </p:sp>
      <p:sp>
        <p:nvSpPr>
          <p:cNvPr id="6" name="Slide Number Placeholder 5">
            <a:extLst>
              <a:ext uri="{FF2B5EF4-FFF2-40B4-BE49-F238E27FC236}">
                <a16:creationId xmlns:a16="http://schemas.microsoft.com/office/drawing/2014/main" id="{395A6E0E-4E27-48CF-A7CC-74161A5931F9}"/>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7" name="Footer Placeholder 6">
            <a:extLst>
              <a:ext uri="{FF2B5EF4-FFF2-40B4-BE49-F238E27FC236}">
                <a16:creationId xmlns:a16="http://schemas.microsoft.com/office/drawing/2014/main" id="{2CEE66DF-6EA0-4802-91A9-5A566955D142}"/>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585033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Reset</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93032"/>
            <a:ext cx="9786727" cy="5262979"/>
          </a:xfrm>
          <a:prstGeom prst="rect">
            <a:avLst/>
          </a:prstGeom>
          <a:noFill/>
        </p:spPr>
        <p:txBody>
          <a:bodyPr wrap="square" rtlCol="1">
            <a:spAutoFit/>
          </a:bodyPr>
          <a:lstStyle/>
          <a:p>
            <a:r>
              <a:rPr lang="en-US" sz="2400" dirty="0">
                <a:solidFill>
                  <a:srgbClr val="0000FF"/>
                </a:solidFill>
              </a:rPr>
              <a:t>Reset </a:t>
            </a:r>
            <a:r>
              <a:rPr lang="en-US" sz="2400" dirty="0"/>
              <a:t>– When you want to re-set the branch to point out to a different commit</a:t>
            </a:r>
          </a:p>
          <a:p>
            <a:pPr marL="342900" indent="-342900">
              <a:buFont typeface="Arial" panose="020B0604020202020204" pitchFamily="34" charset="0"/>
              <a:buChar char="•"/>
            </a:pPr>
            <a:endParaRPr lang="en-US" sz="2400" dirty="0"/>
          </a:p>
          <a:p>
            <a:pPr marL="452438" indent="-452438">
              <a:buFont typeface="Arial" panose="020B0604020202020204" pitchFamily="34" charset="0"/>
              <a:buChar char="•"/>
            </a:pPr>
            <a:r>
              <a:rPr lang="en-US" sz="2400" dirty="0"/>
              <a:t>Typically acts on the current active branch (=HEAD)</a:t>
            </a:r>
          </a:p>
          <a:p>
            <a:pPr marL="342900" indent="-342900">
              <a:buFont typeface="Arial" panose="020B0604020202020204" pitchFamily="34" charset="0"/>
              <a:buChar char="•"/>
            </a:pPr>
            <a:endParaRPr lang="en-US" sz="2400" dirty="0"/>
          </a:p>
          <a:p>
            <a:pPr marL="452438" indent="-452438">
              <a:buFont typeface="Arial" panose="020B0604020202020204" pitchFamily="34" charset="0"/>
              <a:buChar char="•"/>
            </a:pPr>
            <a:r>
              <a:rPr lang="en-US" sz="2400" dirty="0"/>
              <a:t>If working areas (WC &amp; Staging) aren’t clean, what should be done with the changes ? (in other words, what level of reset do you wish to have ?)</a:t>
            </a:r>
          </a:p>
          <a:p>
            <a:pPr marL="800100" lvl="1" indent="-342900">
              <a:buFont typeface="Arial" panose="020B0604020202020204" pitchFamily="34" charset="0"/>
              <a:buChar char="•"/>
            </a:pPr>
            <a:r>
              <a:rPr lang="en-US" sz="2400" b="1" dirty="0"/>
              <a:t>Soft</a:t>
            </a:r>
            <a:r>
              <a:rPr lang="en-US" sz="2400" dirty="0"/>
              <a:t>: only re-point the branch. Leave WC and Staging untouched</a:t>
            </a:r>
          </a:p>
          <a:p>
            <a:pPr marL="800100" lvl="1" indent="-342900">
              <a:buFont typeface="Arial" panose="020B0604020202020204" pitchFamily="34" charset="0"/>
              <a:buChar char="•"/>
            </a:pPr>
            <a:r>
              <a:rPr lang="en-US" sz="2400" b="1" dirty="0"/>
              <a:t>Mixed (default)</a:t>
            </a:r>
            <a:r>
              <a:rPr lang="en-US" sz="2400" dirty="0"/>
              <a:t>: re-point the branch, clear staging area (WC remains untouched)</a:t>
            </a:r>
          </a:p>
          <a:p>
            <a:pPr marL="800100" lvl="1" indent="-342900">
              <a:buFont typeface="Arial" panose="020B0604020202020204" pitchFamily="34" charset="0"/>
              <a:buChar char="•"/>
            </a:pPr>
            <a:r>
              <a:rPr lang="en-US" sz="2400" b="1" dirty="0"/>
              <a:t>Hard</a:t>
            </a:r>
            <a:r>
              <a:rPr lang="en-US" sz="2400" dirty="0"/>
              <a:t>: re-point the branch, clear both staging and WC from their content (effectively remove and eliminates any changes done in these areas)</a:t>
            </a:r>
          </a:p>
          <a:p>
            <a:pPr lvl="1"/>
            <a:endParaRPr lang="en-US" sz="2400" dirty="0"/>
          </a:p>
          <a:p>
            <a:pPr marL="452438" indent="-452438">
              <a:buFont typeface="Arial" panose="020B0604020202020204" pitchFamily="34" charset="0"/>
              <a:buChar char="•"/>
            </a:pPr>
            <a:r>
              <a:rPr lang="en-US" sz="2400" dirty="0"/>
              <a:t>Use with caution ! </a:t>
            </a:r>
          </a:p>
          <a:p>
            <a:r>
              <a:rPr lang="en-US" sz="2400" dirty="0"/>
              <a:t>	Ideally will be done when all working area (WC &amp; Staging) are clean.</a:t>
            </a:r>
          </a:p>
        </p:txBody>
      </p:sp>
      <p:sp>
        <p:nvSpPr>
          <p:cNvPr id="6" name="Slide Number Placeholder 5">
            <a:extLst>
              <a:ext uri="{FF2B5EF4-FFF2-40B4-BE49-F238E27FC236}">
                <a16:creationId xmlns:a16="http://schemas.microsoft.com/office/drawing/2014/main" id="{8DFABE3E-AD92-43C7-815A-452EE40D425D}"/>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7" name="Footer Placeholder 6">
            <a:extLst>
              <a:ext uri="{FF2B5EF4-FFF2-40B4-BE49-F238E27FC236}">
                <a16:creationId xmlns:a16="http://schemas.microsoft.com/office/drawing/2014/main" id="{E9AB5405-D27E-4EA6-941A-243ACDFB17EC}"/>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10102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a:t>
            </a:r>
            <a:r>
              <a:rPr lang="en-US" b="1" dirty="0"/>
              <a:t>G</a:t>
            </a:r>
            <a:r>
              <a:rPr lang="en-US" dirty="0"/>
              <a:t>lobal </a:t>
            </a:r>
            <a:r>
              <a:rPr lang="en-US" b="1" dirty="0"/>
              <a:t>I</a:t>
            </a:r>
            <a:r>
              <a:rPr lang="en-US" dirty="0"/>
              <a:t>nformation </a:t>
            </a:r>
            <a:r>
              <a:rPr lang="en-US" b="1" dirty="0"/>
              <a:t>T</a:t>
            </a:r>
            <a:r>
              <a:rPr lang="en-US" dirty="0"/>
              <a:t>racker</a:t>
            </a:r>
            <a:endParaRPr lang="he-IL" dirty="0"/>
          </a:p>
        </p:txBody>
      </p:sp>
      <p:sp>
        <p:nvSpPr>
          <p:cNvPr id="3" name="TextBox 2"/>
          <p:cNvSpPr txBox="1"/>
          <p:nvPr/>
        </p:nvSpPr>
        <p:spPr>
          <a:xfrm>
            <a:off x="1339679" y="1291318"/>
            <a:ext cx="9512641" cy="4832092"/>
          </a:xfrm>
          <a:prstGeom prst="rect">
            <a:avLst/>
          </a:prstGeom>
          <a:noFill/>
        </p:spPr>
        <p:txBody>
          <a:bodyPr wrap="square" rtlCol="1">
            <a:spAutoFit/>
          </a:bodyPr>
          <a:lstStyle/>
          <a:p>
            <a:pPr algn="ctr"/>
            <a:r>
              <a:rPr lang="en-US" sz="2800" b="1" dirty="0"/>
              <a:t>GIT</a:t>
            </a:r>
            <a:r>
              <a:rPr lang="en-US" sz="2800" dirty="0"/>
              <a:t> is a </a:t>
            </a:r>
            <a:r>
              <a:rPr lang="en-US" sz="2800" dirty="0">
                <a:solidFill>
                  <a:srgbClr val="0070C0"/>
                </a:solidFill>
              </a:rPr>
              <a:t>distributed</a:t>
            </a:r>
            <a:r>
              <a:rPr lang="en-US" sz="2800" dirty="0"/>
              <a:t> </a:t>
            </a:r>
            <a:r>
              <a:rPr lang="en-US" sz="2800" dirty="0">
                <a:solidFill>
                  <a:srgbClr val="00B050"/>
                </a:solidFill>
              </a:rPr>
              <a:t>version control</a:t>
            </a:r>
            <a:r>
              <a:rPr lang="en-US" sz="2800" dirty="0"/>
              <a:t> </a:t>
            </a:r>
            <a:r>
              <a:rPr lang="en-US" sz="2800" dirty="0">
                <a:solidFill>
                  <a:srgbClr val="7030A0"/>
                </a:solidFill>
              </a:rPr>
              <a:t>system</a:t>
            </a:r>
          </a:p>
          <a:p>
            <a:endParaRPr lang="en-US" sz="2800" dirty="0"/>
          </a:p>
          <a:p>
            <a:r>
              <a:rPr lang="en-US" sz="2800" dirty="0">
                <a:solidFill>
                  <a:srgbClr val="00B050"/>
                </a:solidFill>
              </a:rPr>
              <a:t>Version control </a:t>
            </a:r>
            <a:r>
              <a:rPr lang="en-US" sz="2800" dirty="0"/>
              <a:t>– when you care not only about the state of the file </a:t>
            </a:r>
            <a:r>
              <a:rPr lang="en-US" sz="2800" b="1" u="sng" dirty="0"/>
              <a:t>NOW</a:t>
            </a:r>
            <a:r>
              <a:rPr lang="en-US" sz="2800" dirty="0"/>
              <a:t>, but also how it was yesterday, a week ago or 3.5 years ago</a:t>
            </a:r>
          </a:p>
          <a:p>
            <a:endParaRPr lang="en-US" sz="2800" dirty="0">
              <a:solidFill>
                <a:srgbClr val="7030A0"/>
              </a:solidFill>
            </a:endParaRPr>
          </a:p>
          <a:p>
            <a:r>
              <a:rPr lang="en-US" sz="2800" dirty="0">
                <a:solidFill>
                  <a:srgbClr val="7030A0"/>
                </a:solidFill>
              </a:rPr>
              <a:t>System</a:t>
            </a:r>
            <a:r>
              <a:rPr lang="en-US" sz="2800" dirty="0"/>
              <a:t> – a complete mechanism and lifecycle, with rules and conventions that dictates how stuff works</a:t>
            </a:r>
          </a:p>
          <a:p>
            <a:endParaRPr lang="en-US" sz="2800" dirty="0">
              <a:solidFill>
                <a:srgbClr val="0070C0"/>
              </a:solidFill>
            </a:endParaRPr>
          </a:p>
          <a:p>
            <a:r>
              <a:rPr lang="en-US" sz="2800" dirty="0">
                <a:solidFill>
                  <a:srgbClr val="0070C0"/>
                </a:solidFill>
              </a:rPr>
              <a:t>Distributed</a:t>
            </a:r>
            <a:r>
              <a:rPr lang="en-US" sz="2800" dirty="0"/>
              <a:t> – distribution is of the repositories themselves, among peers (everyone has ALL the information, from the very root of the project)</a:t>
            </a:r>
          </a:p>
        </p:txBody>
      </p:sp>
      <p:sp>
        <p:nvSpPr>
          <p:cNvPr id="6" name="Slide Number Placeholder 5">
            <a:extLst>
              <a:ext uri="{FF2B5EF4-FFF2-40B4-BE49-F238E27FC236}">
                <a16:creationId xmlns:a16="http://schemas.microsoft.com/office/drawing/2014/main" id="{6F37FD06-AB7C-42AA-BC01-71E9BBAA2C6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Footer Placeholder 6">
            <a:extLst>
              <a:ext uri="{FF2B5EF4-FFF2-40B4-BE49-F238E27FC236}">
                <a16:creationId xmlns:a16="http://schemas.microsoft.com/office/drawing/2014/main" id="{1ACD3CA7-3F57-4BF3-A2F4-F90C6FE6BED9}"/>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28208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Reset - continue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3046988"/>
          </a:xfrm>
          <a:prstGeom prst="rect">
            <a:avLst/>
          </a:prstGeom>
          <a:noFill/>
        </p:spPr>
        <p:txBody>
          <a:bodyPr wrap="square" rtlCol="1">
            <a:spAutoFit/>
          </a:bodyPr>
          <a:lstStyle/>
          <a:p>
            <a:r>
              <a:rPr lang="en-US" sz="2400" dirty="0">
                <a:solidFill>
                  <a:srgbClr val="0000FF"/>
                </a:solidFill>
              </a:rPr>
              <a:t>Reset </a:t>
            </a:r>
            <a:r>
              <a:rPr lang="en-US" sz="2400" dirty="0"/>
              <a:t>– When you want to re-set the branch to point out to a different commit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sometimes be used instead of (FF) merge (think, why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Great </a:t>
            </a:r>
            <a:r>
              <a:rPr lang="en-US" sz="2400" dirty="0">
                <a:hlinkClick r:id="rId3"/>
              </a:rPr>
              <a:t>link </a:t>
            </a:r>
            <a:r>
              <a:rPr lang="en-US" sz="2400" dirty="0"/>
              <a:t>that demonstrating reset internals and potential implications</a:t>
            </a:r>
          </a:p>
          <a:p>
            <a:endParaRPr lang="en-US" sz="2400" dirty="0"/>
          </a:p>
          <a:p>
            <a:r>
              <a:rPr lang="en-US" sz="2400" dirty="0"/>
              <a:t>How ?</a:t>
            </a:r>
          </a:p>
          <a:p>
            <a:r>
              <a:rPr lang="en-US" sz="2400" dirty="0">
                <a:solidFill>
                  <a:srgbClr val="0070C0"/>
                </a:solidFill>
              </a:rPr>
              <a:t>git reset --hard &lt;location&gt;</a:t>
            </a:r>
          </a:p>
        </p:txBody>
      </p:sp>
      <p:sp>
        <p:nvSpPr>
          <p:cNvPr id="6" name="Slide Number Placeholder 5">
            <a:extLst>
              <a:ext uri="{FF2B5EF4-FFF2-40B4-BE49-F238E27FC236}">
                <a16:creationId xmlns:a16="http://schemas.microsoft.com/office/drawing/2014/main" id="{FCD11E25-1DF3-4748-9C70-7CDF3E01A76D}"/>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7" name="Footer Placeholder 6">
            <a:extLst>
              <a:ext uri="{FF2B5EF4-FFF2-40B4-BE49-F238E27FC236}">
                <a16:creationId xmlns:a16="http://schemas.microsoft.com/office/drawing/2014/main" id="{E8CA4964-4941-4444-83C8-6BF7C71D3586}"/>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86618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Cherry Pick</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193032"/>
            <a:ext cx="9786727" cy="2677656"/>
          </a:xfrm>
          <a:prstGeom prst="rect">
            <a:avLst/>
          </a:prstGeom>
          <a:noFill/>
        </p:spPr>
        <p:txBody>
          <a:bodyPr wrap="square" rtlCol="1">
            <a:spAutoFit/>
          </a:bodyPr>
          <a:lstStyle/>
          <a:p>
            <a:r>
              <a:rPr lang="en-US" sz="2400" dirty="0">
                <a:solidFill>
                  <a:srgbClr val="0000FF"/>
                </a:solidFill>
              </a:rPr>
              <a:t>Cherry pick </a:t>
            </a:r>
            <a:r>
              <a:rPr lang="en-US" sz="2400" dirty="0"/>
              <a:t>– When you wish to re-use ONLY  the changes done in a certain commit, in different branch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Takes ONLY the changes (and not the history) and applies them on the current active branch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Conceptually different then merge (can you think why ?)</a:t>
            </a:r>
          </a:p>
        </p:txBody>
      </p:sp>
      <p:sp>
        <p:nvSpPr>
          <p:cNvPr id="6" name="Slide Number Placeholder 5">
            <a:extLst>
              <a:ext uri="{FF2B5EF4-FFF2-40B4-BE49-F238E27FC236}">
                <a16:creationId xmlns:a16="http://schemas.microsoft.com/office/drawing/2014/main" id="{D4A6E808-4098-41CA-9EED-5165791EB890}"/>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7" name="Footer Placeholder 6">
            <a:extLst>
              <a:ext uri="{FF2B5EF4-FFF2-40B4-BE49-F238E27FC236}">
                <a16:creationId xmlns:a16="http://schemas.microsoft.com/office/drawing/2014/main" id="{2DD07532-4593-4034-BE72-E9250F344666}"/>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16617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Stash</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4893647"/>
          </a:xfrm>
          <a:prstGeom prst="rect">
            <a:avLst/>
          </a:prstGeom>
          <a:noFill/>
        </p:spPr>
        <p:txBody>
          <a:bodyPr wrap="square" rtlCol="1">
            <a:spAutoFit/>
          </a:bodyPr>
          <a:lstStyle/>
          <a:p>
            <a:r>
              <a:rPr lang="en-US" sz="2400" dirty="0">
                <a:solidFill>
                  <a:srgbClr val="0000FF"/>
                </a:solidFill>
              </a:rPr>
              <a:t>Stash </a:t>
            </a:r>
            <a:r>
              <a:rPr lang="en-US" sz="2400" dirty="0"/>
              <a:t>– When you need to keep “open” changes done in WC, but not by means of commit</a:t>
            </a:r>
          </a:p>
          <a:p>
            <a:endParaRPr lang="en-US" sz="2400" dirty="0"/>
          </a:p>
          <a:p>
            <a:r>
              <a:rPr lang="en-US" sz="2400" dirty="0"/>
              <a:t>When changing files in WC, it is considered “dirty”</a:t>
            </a:r>
          </a:p>
          <a:p>
            <a:r>
              <a:rPr lang="en-US" sz="2400" dirty="0"/>
              <a:t>Checkout different branch may\will attempt to override the “dirty” files</a:t>
            </a:r>
          </a:p>
          <a:p>
            <a:r>
              <a:rPr lang="en-US" sz="2400" dirty="0"/>
              <a:t>How can you clean WC ?</a:t>
            </a:r>
          </a:p>
          <a:p>
            <a:endParaRPr lang="en-US" sz="2400" dirty="0"/>
          </a:p>
          <a:p>
            <a:pPr marL="457200" indent="-457200">
              <a:buAutoNum type="arabicPeriod"/>
            </a:pPr>
            <a:r>
              <a:rPr lang="en-US" sz="2400" dirty="0"/>
              <a:t>Commit the files. After commit WC gets cleaned… </a:t>
            </a:r>
          </a:p>
          <a:p>
            <a:r>
              <a:rPr lang="en-US" sz="2400" dirty="0"/>
              <a:t>	</a:t>
            </a:r>
            <a:r>
              <a:rPr lang="en-US" sz="2400" dirty="0">
                <a:solidFill>
                  <a:srgbClr val="FF0000"/>
                </a:solidFill>
              </a:rPr>
              <a:t>but perhaps they represent a work that has not been over yet.</a:t>
            </a:r>
          </a:p>
          <a:p>
            <a:pPr marL="457200" indent="-457200">
              <a:buFont typeface="+mj-lt"/>
              <a:buAutoNum type="arabicPeriod" startAt="2"/>
            </a:pPr>
            <a:r>
              <a:rPr lang="en-US" sz="2400" dirty="0"/>
              <a:t>Undo the changes you made to the files… </a:t>
            </a:r>
          </a:p>
          <a:p>
            <a:r>
              <a:rPr lang="en-US" sz="2400" dirty="0"/>
              <a:t>	</a:t>
            </a:r>
            <a:r>
              <a:rPr lang="en-US" sz="2400" dirty="0">
                <a:solidFill>
                  <a:srgbClr val="FF0000"/>
                </a:solidFill>
              </a:rPr>
              <a:t>but then you will lose all you work</a:t>
            </a:r>
          </a:p>
          <a:p>
            <a:pPr marL="457200" indent="-457200">
              <a:buFont typeface="+mj-lt"/>
              <a:buAutoNum type="arabicPeriod" startAt="3"/>
            </a:pPr>
            <a:r>
              <a:rPr lang="en-US" sz="2400" dirty="0"/>
              <a:t>Put them aside for a moment, and then re-apply them when needed ! (=</a:t>
            </a:r>
            <a:r>
              <a:rPr lang="en-US" sz="2400" dirty="0">
                <a:solidFill>
                  <a:srgbClr val="0000FF"/>
                </a:solidFill>
              </a:rPr>
              <a:t>stash</a:t>
            </a:r>
            <a:r>
              <a:rPr lang="en-US" sz="2400" dirty="0"/>
              <a:t>)</a:t>
            </a:r>
          </a:p>
        </p:txBody>
      </p:sp>
      <p:sp>
        <p:nvSpPr>
          <p:cNvPr id="6" name="Slide Number Placeholder 5">
            <a:extLst>
              <a:ext uri="{FF2B5EF4-FFF2-40B4-BE49-F238E27FC236}">
                <a16:creationId xmlns:a16="http://schemas.microsoft.com/office/drawing/2014/main" id="{729BA6EA-7571-47C2-9242-5DD87897B88A}"/>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7" name="Footer Placeholder 6">
            <a:extLst>
              <a:ext uri="{FF2B5EF4-FFF2-40B4-BE49-F238E27FC236}">
                <a16:creationId xmlns:a16="http://schemas.microsoft.com/office/drawing/2014/main" id="{7B922FFA-6159-40C9-B563-8E10F9CEA900}"/>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6369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Stash continue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5078313"/>
          </a:xfrm>
          <a:prstGeom prst="rect">
            <a:avLst/>
          </a:prstGeom>
          <a:noFill/>
        </p:spPr>
        <p:txBody>
          <a:bodyPr wrap="square" rtlCol="1">
            <a:spAutoFit/>
          </a:bodyPr>
          <a:lstStyle/>
          <a:p>
            <a:r>
              <a:rPr lang="en-US" sz="2400" dirty="0">
                <a:solidFill>
                  <a:srgbClr val="0000FF"/>
                </a:solidFill>
              </a:rPr>
              <a:t>Stash </a:t>
            </a:r>
            <a:r>
              <a:rPr lang="en-US" sz="2400" dirty="0"/>
              <a:t>– When you want to keep changes done in WC, but not by means of commit</a:t>
            </a:r>
          </a:p>
          <a:p>
            <a:endParaRPr lang="en-US" sz="2400" dirty="0"/>
          </a:p>
          <a:p>
            <a:pPr marL="342900" indent="-342900">
              <a:buFont typeface="Arial" panose="020B0604020202020204" pitchFamily="34" charset="0"/>
              <a:buChar char="•"/>
            </a:pPr>
            <a:r>
              <a:rPr lang="en-US" sz="2800" dirty="0"/>
              <a:t>Stash works </a:t>
            </a:r>
            <a:r>
              <a:rPr lang="en-US" sz="2800" b="1" u="sng" dirty="0"/>
              <a:t>only</a:t>
            </a:r>
            <a:r>
              <a:rPr lang="en-US" sz="2800" dirty="0"/>
              <a:t> on WC open changes. Afterwards WC gets to be cleaned again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Stash works with a stack structure: each stash gets pushed to the stack and you can pop your changes out of it</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You can also un-stash any item from within the stack</a:t>
            </a:r>
          </a:p>
          <a:p>
            <a:endParaRPr lang="en-US" sz="2800" dirty="0"/>
          </a:p>
          <a:p>
            <a:pPr marL="342900" indent="-342900">
              <a:buFont typeface="Arial" panose="020B0604020202020204" pitchFamily="34" charset="0"/>
              <a:buChar char="•"/>
            </a:pPr>
            <a:r>
              <a:rPr lang="en-US" sz="2800" dirty="0"/>
              <a:t>Equivalent for </a:t>
            </a:r>
            <a:r>
              <a:rPr lang="en-US" sz="2800" dirty="0" err="1"/>
              <a:t>intelij</a:t>
            </a:r>
            <a:r>
              <a:rPr lang="en-US" sz="2800" dirty="0"/>
              <a:t> shelve</a:t>
            </a:r>
          </a:p>
        </p:txBody>
      </p:sp>
      <p:sp>
        <p:nvSpPr>
          <p:cNvPr id="6" name="Slide Number Placeholder 5">
            <a:extLst>
              <a:ext uri="{FF2B5EF4-FFF2-40B4-BE49-F238E27FC236}">
                <a16:creationId xmlns:a16="http://schemas.microsoft.com/office/drawing/2014/main" id="{0938D32E-014B-4423-AAD7-B37A90A174B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7" name="Footer Placeholder 6">
            <a:extLst>
              <a:ext uri="{FF2B5EF4-FFF2-40B4-BE49-F238E27FC236}">
                <a16:creationId xmlns:a16="http://schemas.microsoft.com/office/drawing/2014/main" id="{A5CA6CA8-9FB9-481D-9F8A-3AC5D1D80FC4}"/>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0929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Revert</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19624"/>
            <a:ext cx="9786727" cy="4893647"/>
          </a:xfrm>
          <a:prstGeom prst="rect">
            <a:avLst/>
          </a:prstGeom>
          <a:noFill/>
        </p:spPr>
        <p:txBody>
          <a:bodyPr wrap="square" rtlCol="1">
            <a:spAutoFit/>
          </a:bodyPr>
          <a:lstStyle/>
          <a:p>
            <a:r>
              <a:rPr lang="en-US" sz="2400" dirty="0">
                <a:solidFill>
                  <a:srgbClr val="0000FF"/>
                </a:solidFill>
              </a:rPr>
              <a:t>Revert </a:t>
            </a:r>
            <a:r>
              <a:rPr lang="en-US" sz="2400" dirty="0"/>
              <a:t>– When you wish to undo a commit</a:t>
            </a:r>
          </a:p>
          <a:p>
            <a:endParaRPr lang="en-US" sz="2400" dirty="0"/>
          </a:p>
          <a:p>
            <a:r>
              <a:rPr lang="en-US" sz="2000" dirty="0"/>
              <a:t>What happens when you commit changes but then regrets them ?</a:t>
            </a:r>
          </a:p>
          <a:p>
            <a:endParaRPr lang="en-US" sz="2000" dirty="0"/>
          </a:p>
          <a:p>
            <a:r>
              <a:rPr lang="en-US" sz="2000" dirty="0"/>
              <a:t>Distinguish between two possible states:</a:t>
            </a:r>
          </a:p>
          <a:p>
            <a:endParaRPr lang="en-US" sz="2000" dirty="0"/>
          </a:p>
          <a:p>
            <a:pPr marL="457200" indent="-457200">
              <a:buAutoNum type="arabicPeriod"/>
            </a:pPr>
            <a:r>
              <a:rPr lang="en-US" sz="2000" dirty="0"/>
              <a:t>You want to “regret” BEFORE the notorious commit is pushed onward to the remote.</a:t>
            </a:r>
          </a:p>
          <a:p>
            <a:r>
              <a:rPr lang="en-US" sz="2000" dirty="0"/>
              <a:t>	In that case, you can simply use reset to point your branch one commit before.</a:t>
            </a:r>
          </a:p>
          <a:p>
            <a:r>
              <a:rPr lang="en-US" sz="2000" dirty="0"/>
              <a:t>	(the un-pointed commit will be </a:t>
            </a:r>
            <a:r>
              <a:rPr lang="en-US" sz="2000" dirty="0" err="1"/>
              <a:t>gc’ed</a:t>
            </a:r>
            <a:r>
              <a:rPr lang="en-US" sz="2000" dirty="0"/>
              <a:t> eventually)</a:t>
            </a:r>
          </a:p>
          <a:p>
            <a:endParaRPr lang="en-US" sz="2000" dirty="0"/>
          </a:p>
          <a:p>
            <a:pPr marL="457200" indent="-457200">
              <a:buFont typeface="+mj-lt"/>
              <a:buAutoNum type="arabicPeriod" startAt="2"/>
            </a:pPr>
            <a:r>
              <a:rPr lang="en-US" sz="2000" dirty="0"/>
              <a:t>The commit had already been pushed onward to the remote</a:t>
            </a:r>
          </a:p>
          <a:p>
            <a:r>
              <a:rPr lang="en-US" sz="2000" dirty="0"/>
              <a:t>	It might been pulled already by other peers sharing that remote…</a:t>
            </a:r>
          </a:p>
          <a:p>
            <a:endParaRPr lang="en-US" sz="2000" dirty="0"/>
          </a:p>
          <a:p>
            <a:pPr algn="ctr"/>
            <a:r>
              <a:rPr lang="en-US" sz="4000" dirty="0"/>
              <a:t>In that case, </a:t>
            </a:r>
            <a:r>
              <a:rPr lang="en-US" sz="4000" dirty="0">
                <a:solidFill>
                  <a:srgbClr val="0000FF"/>
                </a:solidFill>
              </a:rPr>
              <a:t>revert</a:t>
            </a:r>
            <a:r>
              <a:rPr lang="en-US" sz="4000" dirty="0"/>
              <a:t> coming for rescue !</a:t>
            </a:r>
          </a:p>
        </p:txBody>
      </p:sp>
      <p:sp>
        <p:nvSpPr>
          <p:cNvPr id="6" name="Slide Number Placeholder 5">
            <a:extLst>
              <a:ext uri="{FF2B5EF4-FFF2-40B4-BE49-F238E27FC236}">
                <a16:creationId xmlns:a16="http://schemas.microsoft.com/office/drawing/2014/main" id="{DE935227-16E4-4082-8F06-1D5A0E13A2AB}"/>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7" name="Footer Placeholder 6">
            <a:extLst>
              <a:ext uri="{FF2B5EF4-FFF2-40B4-BE49-F238E27FC236}">
                <a16:creationId xmlns:a16="http://schemas.microsoft.com/office/drawing/2014/main" id="{E4625FC8-9096-46DD-9021-DFA81B330489}"/>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21499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anim calcmode="lin" valueType="num">
                                      <p:cBhvr additive="base">
                                        <p:cTn id="25"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Revert</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4524315"/>
          </a:xfrm>
          <a:prstGeom prst="rect">
            <a:avLst/>
          </a:prstGeom>
          <a:noFill/>
        </p:spPr>
        <p:txBody>
          <a:bodyPr wrap="square" rtlCol="1">
            <a:spAutoFit/>
          </a:bodyPr>
          <a:lstStyle/>
          <a:p>
            <a:r>
              <a:rPr lang="en-US" sz="2400" dirty="0">
                <a:solidFill>
                  <a:srgbClr val="0000FF"/>
                </a:solidFill>
              </a:rPr>
              <a:t>Revert </a:t>
            </a:r>
            <a:r>
              <a:rPr lang="en-US" sz="2400" dirty="0"/>
              <a:t>– When you wish to undo a commit</a:t>
            </a:r>
          </a:p>
          <a:p>
            <a:endParaRPr lang="en-US" sz="2400" dirty="0"/>
          </a:p>
          <a:p>
            <a:pPr marL="342900" indent="-342900">
              <a:buFont typeface="Arial" panose="020B0604020202020204" pitchFamily="34" charset="0"/>
              <a:buChar char="•"/>
            </a:pPr>
            <a:r>
              <a:rPr lang="en-US" sz="2400" dirty="0"/>
              <a:t>Revert creates a new commit which is the opposite of each change done on the original one:</a:t>
            </a:r>
          </a:p>
          <a:p>
            <a:pPr marL="800100" lvl="1" indent="-342900">
              <a:buFont typeface="Arial" panose="020B0604020202020204" pitchFamily="34" charset="0"/>
              <a:buChar char="•"/>
            </a:pPr>
            <a:r>
              <a:rPr lang="en-US" sz="2400" dirty="0"/>
              <a:t>If you add a file – it will be deleted</a:t>
            </a:r>
          </a:p>
          <a:p>
            <a:pPr marL="800100" lvl="1" indent="-342900">
              <a:buFont typeface="Arial" panose="020B0604020202020204" pitchFamily="34" charset="0"/>
              <a:buChar char="•"/>
            </a:pPr>
            <a:r>
              <a:rPr lang="en-US" sz="2400" dirty="0"/>
              <a:t>If you deleted a file – it will be added</a:t>
            </a:r>
          </a:p>
          <a:p>
            <a:pPr marL="800100" lvl="1" indent="-342900">
              <a:buFont typeface="Arial" panose="020B0604020202020204" pitchFamily="34" charset="0"/>
              <a:buChar char="•"/>
            </a:pPr>
            <a:r>
              <a:rPr lang="en-US" sz="2400" dirty="0"/>
              <a:t>If you added a line within a file – it will be deleted</a:t>
            </a:r>
          </a:p>
          <a:p>
            <a:pPr marL="800100" lvl="1" indent="-342900">
              <a:buFont typeface="Arial" panose="020B0604020202020204" pitchFamily="34" charset="0"/>
              <a:buChar char="•"/>
            </a:pPr>
            <a:r>
              <a:rPr lang="en-US" sz="2400" dirty="0"/>
              <a:t>If you deleted a line within a file – it will be added</a:t>
            </a:r>
          </a:p>
          <a:p>
            <a:pPr marL="800100" lvl="1" indent="-342900">
              <a:buFont typeface="Arial" panose="020B0604020202020204" pitchFamily="34" charset="0"/>
              <a:buChar char="•"/>
            </a:pPr>
            <a:r>
              <a:rPr lang="en-US" sz="2400" dirty="0"/>
              <a:t>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Still it’s risky and might get complicated when changes in file system (moving files\folders, renaming) are involved</a:t>
            </a:r>
          </a:p>
        </p:txBody>
      </p:sp>
      <p:sp>
        <p:nvSpPr>
          <p:cNvPr id="6" name="Slide Number Placeholder 5">
            <a:extLst>
              <a:ext uri="{FF2B5EF4-FFF2-40B4-BE49-F238E27FC236}">
                <a16:creationId xmlns:a16="http://schemas.microsoft.com/office/drawing/2014/main" id="{A9131BEF-AB91-4A8E-9DD4-D0483AFA33C7}"/>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7" name="Footer Placeholder 6">
            <a:extLst>
              <a:ext uri="{FF2B5EF4-FFF2-40B4-BE49-F238E27FC236}">
                <a16:creationId xmlns:a16="http://schemas.microsoft.com/office/drawing/2014/main" id="{BFB8002F-13BE-49A3-9A2F-A3398E9D2DB2}"/>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18394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wipe(up)">
                                      <p:cBhvr>
                                        <p:cTn id="14" dur="500"/>
                                        <p:tgtEl>
                                          <p:spTgt spid="4">
                                            <p:txEl>
                                              <p:pRg st="4" end="4"/>
                                            </p:txEl>
                                          </p:spTgt>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wipe(up)">
                                      <p:cBhvr>
                                        <p:cTn id="18" dur="500"/>
                                        <p:tgtEl>
                                          <p:spTgt spid="4">
                                            <p:txEl>
                                              <p:pRg st="5" end="5"/>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500"/>
                                        <p:tgtEl>
                                          <p:spTgt spid="4">
                                            <p:txEl>
                                              <p:pRg st="6" end="6"/>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wipe(up)">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Rebase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2" y="1219624"/>
            <a:ext cx="5857044" cy="4524315"/>
          </a:xfrm>
          <a:prstGeom prst="rect">
            <a:avLst/>
          </a:prstGeom>
          <a:noFill/>
        </p:spPr>
        <p:txBody>
          <a:bodyPr wrap="square" rtlCol="1">
            <a:spAutoFit/>
          </a:bodyPr>
          <a:lstStyle/>
          <a:p>
            <a:r>
              <a:rPr lang="en-US" sz="2400" dirty="0">
                <a:solidFill>
                  <a:srgbClr val="0000FF"/>
                </a:solidFill>
              </a:rPr>
              <a:t>Rebase </a:t>
            </a:r>
            <a:r>
              <a:rPr lang="en-US" sz="2400" dirty="0"/>
              <a:t>– When you wish to change the history</a:t>
            </a:r>
          </a:p>
          <a:p>
            <a:endParaRPr lang="en-US" sz="2400" dirty="0"/>
          </a:p>
          <a:p>
            <a:r>
              <a:rPr lang="en-US" sz="2000" dirty="0"/>
              <a:t>Rebase is used to set a new “base” for a certain branch</a:t>
            </a:r>
          </a:p>
          <a:p>
            <a:endParaRPr lang="en-US" sz="2000" dirty="0"/>
          </a:p>
          <a:p>
            <a:r>
              <a:rPr lang="en-US" sz="2000" dirty="0"/>
              <a:t>What is the base of the current active branch ‘feature’ ?</a:t>
            </a:r>
          </a:p>
          <a:p>
            <a:endParaRPr lang="en-US" sz="2000" dirty="0"/>
          </a:p>
          <a:p>
            <a:r>
              <a:rPr lang="en-US" sz="2000" dirty="0"/>
              <a:t>Suppose you want to unite feature and master:</a:t>
            </a:r>
          </a:p>
          <a:p>
            <a:pPr marL="457200" indent="-457200">
              <a:buAutoNum type="arabicPeriod"/>
            </a:pPr>
            <a:r>
              <a:rPr lang="en-US" sz="2000" dirty="0"/>
              <a:t>Merge both branches. </a:t>
            </a:r>
          </a:p>
          <a:p>
            <a:r>
              <a:rPr lang="en-US" sz="2000" dirty="0"/>
              <a:t>	This will create another commit…</a:t>
            </a:r>
          </a:p>
          <a:p>
            <a:pPr marL="457200" indent="-457200">
              <a:buFont typeface="+mj-lt"/>
              <a:buAutoNum type="arabicPeriod" startAt="2"/>
            </a:pPr>
            <a:endParaRPr lang="en-US" sz="2000" dirty="0"/>
          </a:p>
          <a:p>
            <a:pPr marL="457200" indent="-457200">
              <a:buFont typeface="+mj-lt"/>
              <a:buAutoNum type="arabicPeriod" startAt="2"/>
            </a:pPr>
            <a:r>
              <a:rPr lang="en-US" sz="2000" dirty="0"/>
              <a:t>Rebase </a:t>
            </a:r>
            <a:r>
              <a:rPr lang="en-US" sz="2000" dirty="0">
                <a:solidFill>
                  <a:srgbClr val="FD2DFF"/>
                </a:solidFill>
              </a:rPr>
              <a:t>feature</a:t>
            </a:r>
            <a:r>
              <a:rPr lang="en-US" sz="2000" dirty="0"/>
              <a:t> on top of </a:t>
            </a:r>
            <a:r>
              <a:rPr lang="en-US" sz="2000" dirty="0">
                <a:solidFill>
                  <a:srgbClr val="FD2DFF"/>
                </a:solidFill>
              </a:rPr>
              <a:t>master</a:t>
            </a:r>
          </a:p>
          <a:p>
            <a:pPr marL="457200" indent="-457200">
              <a:buAutoNum type="arabicPeriod" startAt="2"/>
            </a:pPr>
            <a:endParaRPr lang="en-US" sz="2000" dirty="0"/>
          </a:p>
          <a:p>
            <a:r>
              <a:rPr lang="en-US" sz="2000" dirty="0"/>
              <a:t>Conflicts might appear as part of rebase. </a:t>
            </a:r>
          </a:p>
          <a:p>
            <a:r>
              <a:rPr lang="en-US" sz="2000" dirty="0"/>
              <a:t>Needs to handle same as during the merge process</a:t>
            </a:r>
          </a:p>
        </p:txBody>
      </p:sp>
      <p:sp>
        <p:nvSpPr>
          <p:cNvPr id="6" name="Oval 5">
            <a:extLst>
              <a:ext uri="{FF2B5EF4-FFF2-40B4-BE49-F238E27FC236}">
                <a16:creationId xmlns:a16="http://schemas.microsoft.com/office/drawing/2014/main" id="{B5C8B739-A7A0-4276-AC65-AAC321171DD5}"/>
              </a:ext>
            </a:extLst>
          </p:cNvPr>
          <p:cNvSpPr/>
          <p:nvPr/>
        </p:nvSpPr>
        <p:spPr>
          <a:xfrm>
            <a:off x="8544362" y="5510934"/>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7" name="Oval 6">
            <a:extLst>
              <a:ext uri="{FF2B5EF4-FFF2-40B4-BE49-F238E27FC236}">
                <a16:creationId xmlns:a16="http://schemas.microsoft.com/office/drawing/2014/main" id="{DD16148C-B60D-40A6-8AC6-E4DAFA304EA0}"/>
              </a:ext>
            </a:extLst>
          </p:cNvPr>
          <p:cNvSpPr/>
          <p:nvPr/>
        </p:nvSpPr>
        <p:spPr>
          <a:xfrm>
            <a:off x="8544362" y="497816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8" name="Oval 7">
            <a:extLst>
              <a:ext uri="{FF2B5EF4-FFF2-40B4-BE49-F238E27FC236}">
                <a16:creationId xmlns:a16="http://schemas.microsoft.com/office/drawing/2014/main" id="{8B9E35A2-5BF6-4BA3-A199-B86372A3DFE1}"/>
              </a:ext>
            </a:extLst>
          </p:cNvPr>
          <p:cNvSpPr/>
          <p:nvPr/>
        </p:nvSpPr>
        <p:spPr>
          <a:xfrm>
            <a:off x="8544362" y="444815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9" name="Oval 8">
            <a:extLst>
              <a:ext uri="{FF2B5EF4-FFF2-40B4-BE49-F238E27FC236}">
                <a16:creationId xmlns:a16="http://schemas.microsoft.com/office/drawing/2014/main" id="{9DAACF64-006C-40D6-82C3-89B32EE54E11}"/>
              </a:ext>
            </a:extLst>
          </p:cNvPr>
          <p:cNvSpPr/>
          <p:nvPr/>
        </p:nvSpPr>
        <p:spPr>
          <a:xfrm>
            <a:off x="8544362" y="38926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10" name="Straight Arrow Connector 9">
            <a:extLst>
              <a:ext uri="{FF2B5EF4-FFF2-40B4-BE49-F238E27FC236}">
                <a16:creationId xmlns:a16="http://schemas.microsoft.com/office/drawing/2014/main" id="{079F4C0D-8F85-47F6-B99E-2470537685D3}"/>
              </a:ext>
            </a:extLst>
          </p:cNvPr>
          <p:cNvCxnSpPr>
            <a:stCxn id="9" idx="4"/>
            <a:endCxn id="8" idx="0"/>
          </p:cNvCxnSpPr>
          <p:nvPr/>
        </p:nvCxnSpPr>
        <p:spPr>
          <a:xfrm>
            <a:off x="8708192" y="4205057"/>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F9984D-9CD5-435F-AD69-A3CB8A16382E}"/>
              </a:ext>
            </a:extLst>
          </p:cNvPr>
          <p:cNvCxnSpPr>
            <a:cxnSpLocks/>
            <a:endCxn id="7" idx="0"/>
          </p:cNvCxnSpPr>
          <p:nvPr/>
        </p:nvCxnSpPr>
        <p:spPr>
          <a:xfrm>
            <a:off x="8708192" y="4760572"/>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A784DA-95D6-401E-A8B6-9F69740C395A}"/>
              </a:ext>
            </a:extLst>
          </p:cNvPr>
          <p:cNvCxnSpPr>
            <a:cxnSpLocks/>
          </p:cNvCxnSpPr>
          <p:nvPr/>
        </p:nvCxnSpPr>
        <p:spPr>
          <a:xfrm>
            <a:off x="8708192" y="5293983"/>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AFD54E-D03D-4276-9DCA-D7F69C9AEBE2}"/>
              </a:ext>
            </a:extLst>
          </p:cNvPr>
          <p:cNvCxnSpPr>
            <a:cxnSpLocks/>
            <a:stCxn id="14" idx="4"/>
            <a:endCxn id="7" idx="6"/>
          </p:cNvCxnSpPr>
          <p:nvPr/>
        </p:nvCxnSpPr>
        <p:spPr>
          <a:xfrm flipH="1">
            <a:off x="8872022" y="4761948"/>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C3230FC-15BB-458D-B5DB-A12A6420817F}"/>
              </a:ext>
            </a:extLst>
          </p:cNvPr>
          <p:cNvGrpSpPr/>
          <p:nvPr/>
        </p:nvGrpSpPr>
        <p:grpSpPr>
          <a:xfrm>
            <a:off x="9195237" y="3892637"/>
            <a:ext cx="1701361" cy="869311"/>
            <a:chOff x="9195237" y="3892637"/>
            <a:chExt cx="1701361" cy="869311"/>
          </a:xfrm>
        </p:grpSpPr>
        <p:sp>
          <p:nvSpPr>
            <p:cNvPr id="14" name="Oval 13">
              <a:extLst>
                <a:ext uri="{FF2B5EF4-FFF2-40B4-BE49-F238E27FC236}">
                  <a16:creationId xmlns:a16="http://schemas.microsoft.com/office/drawing/2014/main" id="{54D2FFDA-8A9D-43ED-973B-4414C6F0A3DD}"/>
                </a:ext>
              </a:extLst>
            </p:cNvPr>
            <p:cNvSpPr/>
            <p:nvPr/>
          </p:nvSpPr>
          <p:spPr>
            <a:xfrm>
              <a:off x="9195237" y="4449528"/>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6" name="Oval 15">
              <a:extLst>
                <a:ext uri="{FF2B5EF4-FFF2-40B4-BE49-F238E27FC236}">
                  <a16:creationId xmlns:a16="http://schemas.microsoft.com/office/drawing/2014/main" id="{2A8AAD3A-05BB-496F-B408-B918A04AC5C7}"/>
                </a:ext>
              </a:extLst>
            </p:cNvPr>
            <p:cNvSpPr/>
            <p:nvPr/>
          </p:nvSpPr>
          <p:spPr>
            <a:xfrm>
              <a:off x="9195237" y="3894013"/>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17" name="Straight Arrow Connector 16">
              <a:extLst>
                <a:ext uri="{FF2B5EF4-FFF2-40B4-BE49-F238E27FC236}">
                  <a16:creationId xmlns:a16="http://schemas.microsoft.com/office/drawing/2014/main" id="{968482AC-72C1-427F-946E-7AF877612652}"/>
                </a:ext>
              </a:extLst>
            </p:cNvPr>
            <p:cNvCxnSpPr/>
            <p:nvPr/>
          </p:nvCxnSpPr>
          <p:spPr>
            <a:xfrm>
              <a:off x="9359067" y="4205056"/>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C71AD10-9AA3-4E89-8873-376E5D317F96}"/>
                </a:ext>
              </a:extLst>
            </p:cNvPr>
            <p:cNvSpPr/>
            <p:nvPr/>
          </p:nvSpPr>
          <p:spPr>
            <a:xfrm>
              <a:off x="9846112" y="3892637"/>
              <a:ext cx="1050486" cy="285065"/>
            </a:xfrm>
            <a:prstGeom prst="roundRect">
              <a:avLst>
                <a:gd name="adj" fmla="val 44095"/>
              </a:avLst>
            </a:prstGeom>
            <a:ln w="28575">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solidFill>
                    <a:srgbClr val="FD2DFF"/>
                  </a:solidFill>
                </a:rPr>
                <a:t>feature</a:t>
              </a:r>
              <a:endParaRPr lang="he-IL" dirty="0">
                <a:solidFill>
                  <a:srgbClr val="FD2DFF"/>
                </a:solidFill>
              </a:endParaRPr>
            </a:p>
          </p:txBody>
        </p:sp>
        <p:cxnSp>
          <p:nvCxnSpPr>
            <p:cNvPr id="19" name="Straight Arrow Connector 18">
              <a:extLst>
                <a:ext uri="{FF2B5EF4-FFF2-40B4-BE49-F238E27FC236}">
                  <a16:creationId xmlns:a16="http://schemas.microsoft.com/office/drawing/2014/main" id="{7FAB5FD2-BDC2-48A3-9EDA-D3A53853C46F}"/>
                </a:ext>
              </a:extLst>
            </p:cNvPr>
            <p:cNvCxnSpPr>
              <a:cxnSpLocks/>
              <a:stCxn id="18" idx="1"/>
              <a:endCxn id="16" idx="6"/>
            </p:cNvCxnSpPr>
            <p:nvPr/>
          </p:nvCxnSpPr>
          <p:spPr>
            <a:xfrm flipH="1">
              <a:off x="9522897" y="4035170"/>
              <a:ext cx="323215" cy="150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Rounded Corners 19">
            <a:extLst>
              <a:ext uri="{FF2B5EF4-FFF2-40B4-BE49-F238E27FC236}">
                <a16:creationId xmlns:a16="http://schemas.microsoft.com/office/drawing/2014/main" id="{578AB71D-A574-4EB4-9547-8F289F2F4BB0}"/>
              </a:ext>
            </a:extLst>
          </p:cNvPr>
          <p:cNvSpPr/>
          <p:nvPr/>
        </p:nvSpPr>
        <p:spPr>
          <a:xfrm>
            <a:off x="7297613" y="3917242"/>
            <a:ext cx="884323" cy="260460"/>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solidFill>
                  <a:srgbClr val="FD2DFF"/>
                </a:solidFill>
              </a:rPr>
              <a:t>master</a:t>
            </a:r>
            <a:endParaRPr lang="he-IL" dirty="0">
              <a:solidFill>
                <a:srgbClr val="FD2DFF"/>
              </a:solidFill>
            </a:endParaRPr>
          </a:p>
        </p:txBody>
      </p:sp>
      <p:cxnSp>
        <p:nvCxnSpPr>
          <p:cNvPr id="21" name="Straight Arrow Connector 20">
            <a:extLst>
              <a:ext uri="{FF2B5EF4-FFF2-40B4-BE49-F238E27FC236}">
                <a16:creationId xmlns:a16="http://schemas.microsoft.com/office/drawing/2014/main" id="{9DD06EB6-C73F-4694-9F71-00D450C4B594}"/>
              </a:ext>
            </a:extLst>
          </p:cNvPr>
          <p:cNvCxnSpPr>
            <a:cxnSpLocks/>
            <a:stCxn id="20" idx="3"/>
            <a:endCxn id="9" idx="2"/>
          </p:cNvCxnSpPr>
          <p:nvPr/>
        </p:nvCxnSpPr>
        <p:spPr>
          <a:xfrm>
            <a:off x="8181936" y="4047472"/>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54A5761-DBDA-4A0A-8153-E26CBC6EC2B4}"/>
              </a:ext>
            </a:extLst>
          </p:cNvPr>
          <p:cNvCxnSpPr>
            <a:cxnSpLocks/>
          </p:cNvCxnSpPr>
          <p:nvPr/>
        </p:nvCxnSpPr>
        <p:spPr>
          <a:xfrm flipH="1">
            <a:off x="8747403" y="3532924"/>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B0B4E14C-802B-4CA5-8705-38112FD4D974}"/>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22" name="Footer Placeholder 21">
            <a:extLst>
              <a:ext uri="{FF2B5EF4-FFF2-40B4-BE49-F238E27FC236}">
                <a16:creationId xmlns:a16="http://schemas.microsoft.com/office/drawing/2014/main" id="{41785430-4687-4C65-AAFC-9E590E190C30}"/>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12106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par>
                                <p:cTn id="38" presetID="1" presetClass="entr" presetSubtype="0" fill="hold"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42" presetClass="path" presetSubtype="0" accel="50000" decel="50000" fill="hold" nodeType="withEffect">
                                  <p:stCondLst>
                                    <p:cond delay="0"/>
                                  </p:stCondLst>
                                  <p:childTnLst>
                                    <p:animMotion origin="layout" path="M 1.66667E-6 1.48148E-6 L -0.003 -0.17546 " pathEditMode="relative" rAng="0" ptsTypes="AA">
                                      <p:cBhvr>
                                        <p:cTn id="60" dur="1500" fill="hold"/>
                                        <p:tgtEl>
                                          <p:spTgt spid="34"/>
                                        </p:tgtEl>
                                        <p:attrNameLst>
                                          <p:attrName>ppt_x</p:attrName>
                                          <p:attrName>ppt_y</p:attrName>
                                        </p:attrNameLst>
                                      </p:cBhvr>
                                      <p:rCtr x="-156" y="-8773"/>
                                    </p:animMotion>
                                  </p:childTnLst>
                                </p:cTn>
                              </p:par>
                            </p:childTnLst>
                          </p:cTn>
                        </p:par>
                        <p:par>
                          <p:cTn id="61" fill="hold">
                            <p:stCondLst>
                              <p:cond delay="1500"/>
                            </p:stCondLst>
                            <p:childTnLst>
                              <p:par>
                                <p:cTn id="62" presetID="22" presetClass="entr" presetSubtype="2" fill="hold"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right)">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commands: Rebase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2" y="1219624"/>
            <a:ext cx="5857044" cy="5078313"/>
          </a:xfrm>
          <a:prstGeom prst="rect">
            <a:avLst/>
          </a:prstGeom>
          <a:noFill/>
        </p:spPr>
        <p:txBody>
          <a:bodyPr wrap="square" rtlCol="1">
            <a:spAutoFit/>
          </a:bodyPr>
          <a:lstStyle/>
          <a:p>
            <a:r>
              <a:rPr lang="en-US" sz="2400" dirty="0">
                <a:solidFill>
                  <a:srgbClr val="0000FF"/>
                </a:solidFill>
              </a:rPr>
              <a:t>Rebase </a:t>
            </a:r>
            <a:r>
              <a:rPr lang="en-US" sz="2400" dirty="0"/>
              <a:t>– When you wish to change the history</a:t>
            </a:r>
          </a:p>
          <a:p>
            <a:endParaRPr lang="en-US" sz="2000" dirty="0"/>
          </a:p>
          <a:p>
            <a:r>
              <a:rPr lang="en-US" sz="2000" dirty="0"/>
              <a:t>Pros:</a:t>
            </a:r>
          </a:p>
          <a:p>
            <a:endParaRPr lang="en-US" sz="2000" dirty="0"/>
          </a:p>
          <a:p>
            <a:pPr marL="342900" indent="-342900">
              <a:buFont typeface="Arial" panose="020B0604020202020204" pitchFamily="34" charset="0"/>
              <a:buChar char="•"/>
            </a:pPr>
            <a:r>
              <a:rPr lang="en-US" sz="2000" dirty="0"/>
              <a:t>Maintains straight line of history.</a:t>
            </a:r>
          </a:p>
          <a:p>
            <a:pPr marL="800100" lvl="1" indent="-342900">
              <a:buFont typeface="Arial" panose="020B0604020202020204" pitchFamily="34" charset="0"/>
              <a:buChar char="•"/>
            </a:pPr>
            <a:r>
              <a:rPr lang="en-US" sz="2000" dirty="0"/>
              <a:t>Easier to read, understand and follow</a:t>
            </a:r>
          </a:p>
          <a:p>
            <a:pPr marL="800100" lvl="1" indent="-342900">
              <a:buFont typeface="Arial" panose="020B0604020202020204" pitchFamily="34" charset="0"/>
              <a:buChar char="•"/>
            </a:pPr>
            <a:r>
              <a:rPr lang="en-US" sz="2000" dirty="0"/>
              <a:t>Enables FF </a:t>
            </a:r>
            <a:r>
              <a:rPr lang="en-US" sz="2000" dirty="0">
                <a:solidFill>
                  <a:srgbClr val="0000FF"/>
                </a:solidFill>
              </a:rPr>
              <a:t>merges</a:t>
            </a:r>
            <a:r>
              <a:rPr lang="en-US" sz="2000" dirty="0"/>
              <a:t> (e.g. master-&gt;feature)</a:t>
            </a:r>
          </a:p>
          <a:p>
            <a:pPr marL="800100" lvl="1" indent="-342900">
              <a:buFont typeface="Arial" panose="020B0604020202020204" pitchFamily="34" charset="0"/>
              <a:buChar char="•"/>
            </a:pPr>
            <a:r>
              <a:rPr lang="en-US" sz="2000" dirty="0"/>
              <a:t>Enables merges by </a:t>
            </a:r>
            <a:r>
              <a:rPr lang="en-US" sz="2000" dirty="0">
                <a:solidFill>
                  <a:srgbClr val="0000FF"/>
                </a:solidFill>
              </a:rPr>
              <a:t>reset</a:t>
            </a:r>
          </a:p>
          <a:p>
            <a:pPr lvl="1"/>
            <a:endParaRPr lang="en-US" sz="2000" dirty="0">
              <a:solidFill>
                <a:srgbClr val="0000FF"/>
              </a:solidFill>
            </a:endParaRPr>
          </a:p>
          <a:p>
            <a:pPr marL="342900" indent="-342900">
              <a:buFont typeface="Arial" panose="020B0604020202020204" pitchFamily="34" charset="0"/>
              <a:buChar char="•"/>
            </a:pPr>
            <a:r>
              <a:rPr lang="en-US" sz="2000" dirty="0"/>
              <a:t>When changes in master and feature have no intersection between them at all seems far logical</a:t>
            </a:r>
          </a:p>
          <a:p>
            <a:pPr marL="342900" indent="-342900">
              <a:buFont typeface="Arial" panose="020B0604020202020204" pitchFamily="34" charset="0"/>
              <a:buChar char="•"/>
            </a:pPr>
            <a:endParaRPr lang="en-US" sz="2000" dirty="0"/>
          </a:p>
          <a:p>
            <a:r>
              <a:rPr lang="en-US" sz="2000" dirty="0"/>
              <a:t>Cons:</a:t>
            </a:r>
          </a:p>
          <a:p>
            <a:endParaRPr lang="en-US" sz="2000" dirty="0"/>
          </a:p>
          <a:p>
            <a:pPr marL="342900" indent="-342900">
              <a:buFont typeface="Arial" panose="020B0604020202020204" pitchFamily="34" charset="0"/>
              <a:buChar char="•"/>
            </a:pPr>
            <a:r>
              <a:rPr lang="en-US" sz="2000" dirty="0"/>
              <a:t>Rewrites history ! (no more evidence that feature once created based on b)</a:t>
            </a:r>
          </a:p>
        </p:txBody>
      </p:sp>
      <p:sp>
        <p:nvSpPr>
          <p:cNvPr id="6" name="Oval 5">
            <a:extLst>
              <a:ext uri="{FF2B5EF4-FFF2-40B4-BE49-F238E27FC236}">
                <a16:creationId xmlns:a16="http://schemas.microsoft.com/office/drawing/2014/main" id="{B5C8B739-A7A0-4276-AC65-AAC321171DD5}"/>
              </a:ext>
            </a:extLst>
          </p:cNvPr>
          <p:cNvSpPr/>
          <p:nvPr/>
        </p:nvSpPr>
        <p:spPr>
          <a:xfrm>
            <a:off x="8544362" y="5510934"/>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a:t>
            </a:r>
            <a:endParaRPr lang="he-IL" dirty="0"/>
          </a:p>
        </p:txBody>
      </p:sp>
      <p:sp>
        <p:nvSpPr>
          <p:cNvPr id="7" name="Oval 6">
            <a:extLst>
              <a:ext uri="{FF2B5EF4-FFF2-40B4-BE49-F238E27FC236}">
                <a16:creationId xmlns:a16="http://schemas.microsoft.com/office/drawing/2014/main" id="{DD16148C-B60D-40A6-8AC6-E4DAFA304EA0}"/>
              </a:ext>
            </a:extLst>
          </p:cNvPr>
          <p:cNvSpPr/>
          <p:nvPr/>
        </p:nvSpPr>
        <p:spPr>
          <a:xfrm>
            <a:off x="8544362" y="497816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b</a:t>
            </a:r>
            <a:endParaRPr lang="he-IL" dirty="0"/>
          </a:p>
        </p:txBody>
      </p:sp>
      <p:sp>
        <p:nvSpPr>
          <p:cNvPr id="8" name="Oval 7">
            <a:extLst>
              <a:ext uri="{FF2B5EF4-FFF2-40B4-BE49-F238E27FC236}">
                <a16:creationId xmlns:a16="http://schemas.microsoft.com/office/drawing/2014/main" id="{8B9E35A2-5BF6-4BA3-A199-B86372A3DFE1}"/>
              </a:ext>
            </a:extLst>
          </p:cNvPr>
          <p:cNvSpPr/>
          <p:nvPr/>
        </p:nvSpPr>
        <p:spPr>
          <a:xfrm>
            <a:off x="8544362" y="4448152"/>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a:t>
            </a:r>
            <a:endParaRPr lang="he-IL" dirty="0"/>
          </a:p>
        </p:txBody>
      </p:sp>
      <p:sp>
        <p:nvSpPr>
          <p:cNvPr id="9" name="Oval 8">
            <a:extLst>
              <a:ext uri="{FF2B5EF4-FFF2-40B4-BE49-F238E27FC236}">
                <a16:creationId xmlns:a16="http://schemas.microsoft.com/office/drawing/2014/main" id="{9DAACF64-006C-40D6-82C3-89B32EE54E11}"/>
              </a:ext>
            </a:extLst>
          </p:cNvPr>
          <p:cNvSpPr/>
          <p:nvPr/>
        </p:nvSpPr>
        <p:spPr>
          <a:xfrm>
            <a:off x="8544362" y="3892637"/>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a:t>
            </a:r>
            <a:endParaRPr lang="he-IL" dirty="0"/>
          </a:p>
        </p:txBody>
      </p:sp>
      <p:cxnSp>
        <p:nvCxnSpPr>
          <p:cNvPr id="10" name="Straight Arrow Connector 9">
            <a:extLst>
              <a:ext uri="{FF2B5EF4-FFF2-40B4-BE49-F238E27FC236}">
                <a16:creationId xmlns:a16="http://schemas.microsoft.com/office/drawing/2014/main" id="{079F4C0D-8F85-47F6-B99E-2470537685D3}"/>
              </a:ext>
            </a:extLst>
          </p:cNvPr>
          <p:cNvCxnSpPr>
            <a:stCxn id="9" idx="4"/>
            <a:endCxn id="8" idx="0"/>
          </p:cNvCxnSpPr>
          <p:nvPr/>
        </p:nvCxnSpPr>
        <p:spPr>
          <a:xfrm>
            <a:off x="8708192" y="4205057"/>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F9984D-9CD5-435F-AD69-A3CB8A16382E}"/>
              </a:ext>
            </a:extLst>
          </p:cNvPr>
          <p:cNvCxnSpPr>
            <a:cxnSpLocks/>
            <a:endCxn id="7" idx="0"/>
          </p:cNvCxnSpPr>
          <p:nvPr/>
        </p:nvCxnSpPr>
        <p:spPr>
          <a:xfrm>
            <a:off x="8708192" y="4760572"/>
            <a:ext cx="0" cy="21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A784DA-95D6-401E-A8B6-9F69740C395A}"/>
              </a:ext>
            </a:extLst>
          </p:cNvPr>
          <p:cNvCxnSpPr>
            <a:cxnSpLocks/>
          </p:cNvCxnSpPr>
          <p:nvPr/>
        </p:nvCxnSpPr>
        <p:spPr>
          <a:xfrm>
            <a:off x="8708192" y="5293983"/>
            <a:ext cx="0" cy="21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C3230FC-15BB-458D-B5DB-A12A6420817F}"/>
              </a:ext>
            </a:extLst>
          </p:cNvPr>
          <p:cNvGrpSpPr/>
          <p:nvPr/>
        </p:nvGrpSpPr>
        <p:grpSpPr>
          <a:xfrm>
            <a:off x="9234448" y="2753300"/>
            <a:ext cx="1788990" cy="867935"/>
            <a:chOff x="9195237" y="3894013"/>
            <a:chExt cx="1788990" cy="867935"/>
          </a:xfrm>
        </p:grpSpPr>
        <p:sp>
          <p:nvSpPr>
            <p:cNvPr id="14" name="Oval 13">
              <a:extLst>
                <a:ext uri="{FF2B5EF4-FFF2-40B4-BE49-F238E27FC236}">
                  <a16:creationId xmlns:a16="http://schemas.microsoft.com/office/drawing/2014/main" id="{54D2FFDA-8A9D-43ED-973B-4414C6F0A3DD}"/>
                </a:ext>
              </a:extLst>
            </p:cNvPr>
            <p:cNvSpPr/>
            <p:nvPr/>
          </p:nvSpPr>
          <p:spPr>
            <a:xfrm>
              <a:off x="9195237" y="4449528"/>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16" name="Oval 15">
              <a:extLst>
                <a:ext uri="{FF2B5EF4-FFF2-40B4-BE49-F238E27FC236}">
                  <a16:creationId xmlns:a16="http://schemas.microsoft.com/office/drawing/2014/main" id="{2A8AAD3A-05BB-496F-B408-B918A04AC5C7}"/>
                </a:ext>
              </a:extLst>
            </p:cNvPr>
            <p:cNvSpPr/>
            <p:nvPr/>
          </p:nvSpPr>
          <p:spPr>
            <a:xfrm>
              <a:off x="9195237" y="3894013"/>
              <a:ext cx="327660" cy="31242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f</a:t>
              </a:r>
              <a:endParaRPr lang="he-IL" dirty="0"/>
            </a:p>
          </p:txBody>
        </p:sp>
        <p:cxnSp>
          <p:nvCxnSpPr>
            <p:cNvPr id="17" name="Straight Arrow Connector 16">
              <a:extLst>
                <a:ext uri="{FF2B5EF4-FFF2-40B4-BE49-F238E27FC236}">
                  <a16:creationId xmlns:a16="http://schemas.microsoft.com/office/drawing/2014/main" id="{968482AC-72C1-427F-946E-7AF877612652}"/>
                </a:ext>
              </a:extLst>
            </p:cNvPr>
            <p:cNvCxnSpPr/>
            <p:nvPr/>
          </p:nvCxnSpPr>
          <p:spPr>
            <a:xfrm>
              <a:off x="9359067" y="4205056"/>
              <a:ext cx="0" cy="2430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C71AD10-9AA3-4E89-8873-376E5D317F96}"/>
                </a:ext>
              </a:extLst>
            </p:cNvPr>
            <p:cNvSpPr/>
            <p:nvPr/>
          </p:nvSpPr>
          <p:spPr>
            <a:xfrm>
              <a:off x="9933741" y="3904939"/>
              <a:ext cx="1050486" cy="285065"/>
            </a:xfrm>
            <a:prstGeom prst="roundRect">
              <a:avLst>
                <a:gd name="adj" fmla="val 44095"/>
              </a:avLst>
            </a:prstGeom>
            <a:ln w="28575">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solidFill>
                    <a:srgbClr val="FD2DFF"/>
                  </a:solidFill>
                </a:rPr>
                <a:t>feature</a:t>
              </a:r>
              <a:endParaRPr lang="he-IL" dirty="0">
                <a:solidFill>
                  <a:srgbClr val="FD2DFF"/>
                </a:solidFill>
              </a:endParaRPr>
            </a:p>
          </p:txBody>
        </p:sp>
        <p:cxnSp>
          <p:nvCxnSpPr>
            <p:cNvPr id="19" name="Straight Arrow Connector 18">
              <a:extLst>
                <a:ext uri="{FF2B5EF4-FFF2-40B4-BE49-F238E27FC236}">
                  <a16:creationId xmlns:a16="http://schemas.microsoft.com/office/drawing/2014/main" id="{7FAB5FD2-BDC2-48A3-9EDA-D3A53853C46F}"/>
                </a:ext>
              </a:extLst>
            </p:cNvPr>
            <p:cNvCxnSpPr>
              <a:cxnSpLocks/>
              <a:stCxn id="18" idx="1"/>
              <a:endCxn id="16" idx="6"/>
            </p:cNvCxnSpPr>
            <p:nvPr/>
          </p:nvCxnSpPr>
          <p:spPr>
            <a:xfrm flipH="1">
              <a:off x="9522897" y="4047472"/>
              <a:ext cx="410844" cy="2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Rounded Corners 19">
            <a:extLst>
              <a:ext uri="{FF2B5EF4-FFF2-40B4-BE49-F238E27FC236}">
                <a16:creationId xmlns:a16="http://schemas.microsoft.com/office/drawing/2014/main" id="{578AB71D-A574-4EB4-9547-8F289F2F4BB0}"/>
              </a:ext>
            </a:extLst>
          </p:cNvPr>
          <p:cNvSpPr/>
          <p:nvPr/>
        </p:nvSpPr>
        <p:spPr>
          <a:xfrm>
            <a:off x="7297613" y="3917242"/>
            <a:ext cx="884323" cy="260460"/>
          </a:xfrm>
          <a:prstGeom prst="roundRect">
            <a:avLst>
              <a:gd name="adj" fmla="val 44095"/>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tIns="0" rtlCol="1" anchor="ctr" anchorCtr="1"/>
          <a:lstStyle/>
          <a:p>
            <a:pPr algn="ctr"/>
            <a:r>
              <a:rPr lang="en-US" dirty="0">
                <a:solidFill>
                  <a:srgbClr val="FD2DFF"/>
                </a:solidFill>
              </a:rPr>
              <a:t>master</a:t>
            </a:r>
            <a:endParaRPr lang="he-IL" dirty="0">
              <a:solidFill>
                <a:srgbClr val="FD2DFF"/>
              </a:solidFill>
            </a:endParaRPr>
          </a:p>
        </p:txBody>
      </p:sp>
      <p:cxnSp>
        <p:nvCxnSpPr>
          <p:cNvPr id="21" name="Straight Arrow Connector 20">
            <a:extLst>
              <a:ext uri="{FF2B5EF4-FFF2-40B4-BE49-F238E27FC236}">
                <a16:creationId xmlns:a16="http://schemas.microsoft.com/office/drawing/2014/main" id="{9DD06EB6-C73F-4694-9F71-00D450C4B594}"/>
              </a:ext>
            </a:extLst>
          </p:cNvPr>
          <p:cNvCxnSpPr>
            <a:cxnSpLocks/>
            <a:stCxn id="20" idx="3"/>
            <a:endCxn id="9" idx="2"/>
          </p:cNvCxnSpPr>
          <p:nvPr/>
        </p:nvCxnSpPr>
        <p:spPr>
          <a:xfrm>
            <a:off x="8181936" y="4047472"/>
            <a:ext cx="362426" cy="1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54A5761-DBDA-4A0A-8153-E26CBC6EC2B4}"/>
              </a:ext>
            </a:extLst>
          </p:cNvPr>
          <p:cNvCxnSpPr>
            <a:cxnSpLocks/>
          </p:cNvCxnSpPr>
          <p:nvPr/>
        </p:nvCxnSpPr>
        <p:spPr>
          <a:xfrm flipH="1">
            <a:off x="8747403" y="3532924"/>
            <a:ext cx="487045" cy="372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7B816A09-732F-4F6E-98BB-FE4289621C9E}"/>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
        <p:nvSpPr>
          <p:cNvPr id="15" name="Footer Placeholder 14">
            <a:extLst>
              <a:ext uri="{FF2B5EF4-FFF2-40B4-BE49-F238E27FC236}">
                <a16:creationId xmlns:a16="http://schemas.microsoft.com/office/drawing/2014/main" id="{E5CC0D2D-6D89-4DB7-99BF-3145E4B8C058}"/>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7142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Effect transition="in" filter="wipe(up)">
                                      <p:cBhvr>
                                        <p:cTn id="11" dur="500"/>
                                        <p:tgtEl>
                                          <p:spTgt spid="4">
                                            <p:txEl>
                                              <p:pRg st="5" end="5"/>
                                            </p:txEl>
                                          </p:spTgt>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wipe(up)">
                                      <p:cBhvr>
                                        <p:cTn id="15" dur="500"/>
                                        <p:tgtEl>
                                          <p:spTgt spid="4">
                                            <p:txEl>
                                              <p:pRg st="6" end="6"/>
                                            </p:txEl>
                                          </p:spTgt>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wipe(up)">
                                      <p:cBhvr>
                                        <p:cTn id="19" dur="500"/>
                                        <p:tgtEl>
                                          <p:spTgt spid="4">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800" b="1" dirty="0">
                <a:solidFill>
                  <a:srgbClr val="00B050"/>
                </a:solidFill>
              </a:rPr>
              <a:t>DEMO</a:t>
            </a:r>
            <a:br>
              <a:rPr lang="en-US" sz="12800" b="1" dirty="0">
                <a:solidFill>
                  <a:srgbClr val="00B050"/>
                </a:solidFill>
              </a:rPr>
            </a:br>
            <a:r>
              <a:rPr lang="en-US" sz="2400" dirty="0"/>
              <a:t>(using git extensions)</a:t>
            </a:r>
            <a:endParaRPr lang="he-IL" dirty="0"/>
          </a:p>
        </p:txBody>
      </p:sp>
      <p:sp>
        <p:nvSpPr>
          <p:cNvPr id="3" name="Text Placeholder 2"/>
          <p:cNvSpPr>
            <a:spLocks noGrp="1"/>
          </p:cNvSpPr>
          <p:nvPr>
            <p:ph type="body" idx="1"/>
          </p:nvPr>
        </p:nvSpPr>
        <p:spPr>
          <a:xfrm>
            <a:off x="2015067" y="3769851"/>
            <a:ext cx="7652808" cy="2602374"/>
          </a:xfrm>
        </p:spPr>
        <p:txBody>
          <a:bodyPr>
            <a:normAutofit fontScale="92500" lnSpcReduction="20000"/>
          </a:bodyPr>
          <a:lstStyle/>
          <a:p>
            <a:pPr marL="342900" indent="-342900" algn="l">
              <a:buFont typeface="Arial" panose="020B0604020202020204" pitchFamily="34" charset="0"/>
              <a:buChar char="•"/>
            </a:pPr>
            <a:r>
              <a:rPr lang="en-US" dirty="0"/>
              <a:t>Reset – temp marker branch</a:t>
            </a:r>
          </a:p>
          <a:p>
            <a:pPr marL="342900" indent="-342900" algn="l">
              <a:buFont typeface="Arial" panose="020B0604020202020204" pitchFamily="34" charset="0"/>
              <a:buChar char="•"/>
            </a:pPr>
            <a:r>
              <a:rPr lang="en-US" dirty="0"/>
              <a:t>Stash - work on master and then switch to new branch</a:t>
            </a:r>
          </a:p>
          <a:p>
            <a:pPr marL="342900" indent="-342900" algn="l">
              <a:buFont typeface="Arial" panose="020B0604020202020204" pitchFamily="34" charset="0"/>
              <a:buChar char="•"/>
            </a:pPr>
            <a:r>
              <a:rPr lang="en-US" dirty="0"/>
              <a:t>Cherry pick – take only content from branch A to B</a:t>
            </a:r>
          </a:p>
          <a:p>
            <a:pPr marL="342900" indent="-342900" algn="l">
              <a:buFont typeface="Arial" panose="020B0604020202020204" pitchFamily="34" charset="0"/>
              <a:buChar char="•"/>
            </a:pPr>
            <a:r>
              <a:rPr lang="en-US" dirty="0"/>
              <a:t>Revert – content of adding, deleting and update files</a:t>
            </a:r>
          </a:p>
          <a:p>
            <a:pPr marL="342900" indent="-342900" algn="l">
              <a:buFont typeface="Arial" panose="020B0604020202020204" pitchFamily="34" charset="0"/>
              <a:buChar char="•"/>
            </a:pPr>
            <a:r>
              <a:rPr lang="en-US" dirty="0"/>
              <a:t>Rebase</a:t>
            </a:r>
          </a:p>
          <a:p>
            <a:pPr marL="342900" indent="-342900" algn="l">
              <a:buFont typeface="Arial" panose="020B0604020202020204" pitchFamily="34" charset="0"/>
              <a:buChar char="•"/>
            </a:pPr>
            <a:r>
              <a:rPr lang="en-US" dirty="0"/>
              <a:t>Compare between two branches (in </a:t>
            </a:r>
            <a:r>
              <a:rPr lang="en-US" dirty="0" err="1"/>
              <a:t>intelij</a:t>
            </a:r>
            <a:r>
              <a:rPr lang="en-US" dirty="0"/>
              <a:t>)</a:t>
            </a:r>
          </a:p>
        </p:txBody>
      </p:sp>
      <p:sp>
        <p:nvSpPr>
          <p:cNvPr id="8" name="Footer Placeholder 7">
            <a:extLst>
              <a:ext uri="{FF2B5EF4-FFF2-40B4-BE49-F238E27FC236}">
                <a16:creationId xmlns:a16="http://schemas.microsoft.com/office/drawing/2014/main" id="{391591EC-B908-4119-8AE7-BF18023F23D2}"/>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B91808DC-061A-46DA-988B-9DABB04E6937}"/>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1145150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4D2-63FC-45A9-AE82-80AA36358C9F}"/>
              </a:ext>
            </a:extLst>
          </p:cNvPr>
          <p:cNvSpPr>
            <a:spLocks noGrp="1"/>
          </p:cNvSpPr>
          <p:nvPr>
            <p:ph type="title"/>
          </p:nvPr>
        </p:nvSpPr>
        <p:spPr/>
        <p:txBody>
          <a:bodyPr>
            <a:normAutofit fontScale="90000"/>
          </a:bodyPr>
          <a:lstStyle/>
          <a:p>
            <a:pPr algn="l"/>
            <a:r>
              <a:rPr lang="en-US" dirty="0">
                <a:solidFill>
                  <a:srgbClr val="FD2DFF"/>
                </a:solidFill>
              </a:rPr>
              <a:t>Exercise</a:t>
            </a:r>
            <a:r>
              <a:rPr lang="en-US" dirty="0"/>
              <a:t> – GIT commands</a:t>
            </a:r>
            <a:endParaRPr lang="he-IL" dirty="0"/>
          </a:p>
        </p:txBody>
      </p:sp>
      <p:sp>
        <p:nvSpPr>
          <p:cNvPr id="6" name="Slide Number Placeholder 5">
            <a:extLst>
              <a:ext uri="{FF2B5EF4-FFF2-40B4-BE49-F238E27FC236}">
                <a16:creationId xmlns:a16="http://schemas.microsoft.com/office/drawing/2014/main" id="{DA67DAE5-182E-4C97-AD17-3FE102A3DC76}"/>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7" name="Footer Placeholder 6">
            <a:extLst>
              <a:ext uri="{FF2B5EF4-FFF2-40B4-BE49-F238E27FC236}">
                <a16:creationId xmlns:a16="http://schemas.microsoft.com/office/drawing/2014/main" id="{B4FADC46-F489-4745-90F9-4D5BAE78EFE5}"/>
              </a:ext>
            </a:extLst>
          </p:cNvPr>
          <p:cNvSpPr>
            <a:spLocks noGrp="1"/>
          </p:cNvSpPr>
          <p:nvPr>
            <p:ph type="ftr" sz="quarter" idx="11"/>
          </p:nvPr>
        </p:nvSpPr>
        <p:spPr/>
        <p:txBody>
          <a:bodyPr/>
          <a:lstStyle/>
          <a:p>
            <a:r>
              <a:rPr lang="en-US"/>
              <a:t>Copyrights © Aviad Cohen ; 23.2.2018</a:t>
            </a:r>
            <a:endParaRPr lang="en-US" dirty="0"/>
          </a:p>
        </p:txBody>
      </p:sp>
      <p:sp>
        <p:nvSpPr>
          <p:cNvPr id="4" name="TextBox 3">
            <a:extLst>
              <a:ext uri="{FF2B5EF4-FFF2-40B4-BE49-F238E27FC236}">
                <a16:creationId xmlns:a16="http://schemas.microsoft.com/office/drawing/2014/main" id="{18A5309E-B5EF-4E91-AAC4-34D2528D7B96}"/>
              </a:ext>
            </a:extLst>
          </p:cNvPr>
          <p:cNvSpPr txBox="1"/>
          <p:nvPr/>
        </p:nvSpPr>
        <p:spPr>
          <a:xfrm>
            <a:off x="1404257" y="1763486"/>
            <a:ext cx="2405742" cy="2031325"/>
          </a:xfrm>
          <a:prstGeom prst="rect">
            <a:avLst/>
          </a:prstGeom>
          <a:noFill/>
        </p:spPr>
        <p:txBody>
          <a:bodyPr wrap="square" rtlCol="1">
            <a:spAutoFit/>
          </a:bodyPr>
          <a:lstStyle/>
          <a:p>
            <a:r>
              <a:rPr lang="en-US" dirty="0">
                <a:solidFill>
                  <a:srgbClr val="0000FF"/>
                </a:solidFill>
              </a:rPr>
              <a:t>Reset</a:t>
            </a:r>
          </a:p>
          <a:p>
            <a:pPr marL="285750" indent="-285750">
              <a:buFont typeface="Arial" panose="020B0604020202020204" pitchFamily="34" charset="0"/>
              <a:buChar char="•"/>
            </a:pPr>
            <a:r>
              <a:rPr lang="en-US" dirty="0"/>
              <a:t>create commit on master.</a:t>
            </a:r>
          </a:p>
          <a:p>
            <a:pPr marL="285750" indent="-285750">
              <a:buFont typeface="Arial" panose="020B0604020202020204" pitchFamily="34" charset="0"/>
              <a:buChar char="•"/>
            </a:pPr>
            <a:r>
              <a:rPr lang="en-US" dirty="0"/>
              <a:t>Reset master back to where it was</a:t>
            </a:r>
          </a:p>
          <a:p>
            <a:pPr marL="285750" indent="-285750">
              <a:buFont typeface="Arial" panose="020B0604020202020204" pitchFamily="34" charset="0"/>
              <a:buChar char="•"/>
            </a:pPr>
            <a:r>
              <a:rPr lang="en-US" dirty="0"/>
              <a:t>Observe that you lost the commit</a:t>
            </a:r>
            <a:endParaRPr lang="he-IL" dirty="0"/>
          </a:p>
        </p:txBody>
      </p:sp>
      <p:sp>
        <p:nvSpPr>
          <p:cNvPr id="8" name="TextBox 7">
            <a:extLst>
              <a:ext uri="{FF2B5EF4-FFF2-40B4-BE49-F238E27FC236}">
                <a16:creationId xmlns:a16="http://schemas.microsoft.com/office/drawing/2014/main" id="{A0843436-C355-4F83-8393-DD816AF63529}"/>
              </a:ext>
            </a:extLst>
          </p:cNvPr>
          <p:cNvSpPr txBox="1"/>
          <p:nvPr/>
        </p:nvSpPr>
        <p:spPr>
          <a:xfrm>
            <a:off x="3809999" y="1787574"/>
            <a:ext cx="3679372" cy="2585323"/>
          </a:xfrm>
          <a:prstGeom prst="rect">
            <a:avLst/>
          </a:prstGeom>
          <a:noFill/>
        </p:spPr>
        <p:txBody>
          <a:bodyPr wrap="square" rtlCol="1">
            <a:spAutoFit/>
          </a:bodyPr>
          <a:lstStyle/>
          <a:p>
            <a:r>
              <a:rPr lang="en-US" dirty="0">
                <a:solidFill>
                  <a:srgbClr val="0000FF"/>
                </a:solidFill>
              </a:rPr>
              <a:t>Cherry pick</a:t>
            </a:r>
          </a:p>
          <a:p>
            <a:pPr marL="285750" indent="-285750">
              <a:buFont typeface="Arial" panose="020B0604020202020204" pitchFamily="34" charset="0"/>
              <a:buChar char="•"/>
            </a:pPr>
            <a:r>
              <a:rPr lang="en-US" dirty="0"/>
              <a:t>Checkout temp branch</a:t>
            </a:r>
          </a:p>
          <a:p>
            <a:pPr marL="285750" indent="-285750">
              <a:buFont typeface="Arial" panose="020B0604020202020204" pitchFamily="34" charset="0"/>
              <a:buChar char="•"/>
            </a:pPr>
            <a:r>
              <a:rPr lang="en-US" dirty="0"/>
              <a:t>create 2 different commits on temp.</a:t>
            </a:r>
          </a:p>
          <a:p>
            <a:pPr marL="285750" indent="-285750">
              <a:buFont typeface="Arial" panose="020B0604020202020204" pitchFamily="34" charset="0"/>
              <a:buChar char="•"/>
            </a:pPr>
            <a:r>
              <a:rPr lang="en-US" dirty="0"/>
              <a:t>Perform merge of master into temp</a:t>
            </a:r>
          </a:p>
          <a:p>
            <a:pPr marL="285750" indent="-285750">
              <a:buFont typeface="Arial" panose="020B0604020202020204" pitchFamily="34" charset="0"/>
              <a:buChar char="•"/>
            </a:pPr>
            <a:r>
              <a:rPr lang="en-US" dirty="0"/>
              <a:t>Checkout master</a:t>
            </a:r>
          </a:p>
          <a:p>
            <a:pPr marL="285750" indent="-285750">
              <a:buFont typeface="Arial" panose="020B0604020202020204" pitchFamily="34" charset="0"/>
              <a:buChar char="•"/>
            </a:pPr>
            <a:r>
              <a:rPr lang="en-US" dirty="0"/>
              <a:t>Cherry pick only second commit on master</a:t>
            </a:r>
          </a:p>
          <a:p>
            <a:pPr marL="285750" indent="-285750">
              <a:buFont typeface="Arial" panose="020B0604020202020204" pitchFamily="34" charset="0"/>
              <a:buChar char="•"/>
            </a:pPr>
            <a:r>
              <a:rPr lang="en-US" dirty="0"/>
              <a:t>Observe the difference between the merge result and the cherry pick</a:t>
            </a:r>
            <a:endParaRPr lang="he-IL" dirty="0"/>
          </a:p>
        </p:txBody>
      </p:sp>
      <p:sp>
        <p:nvSpPr>
          <p:cNvPr id="9" name="TextBox 8">
            <a:extLst>
              <a:ext uri="{FF2B5EF4-FFF2-40B4-BE49-F238E27FC236}">
                <a16:creationId xmlns:a16="http://schemas.microsoft.com/office/drawing/2014/main" id="{D0E63795-A280-4A13-8000-6DEEC812C195}"/>
              </a:ext>
            </a:extLst>
          </p:cNvPr>
          <p:cNvSpPr txBox="1"/>
          <p:nvPr/>
        </p:nvSpPr>
        <p:spPr>
          <a:xfrm>
            <a:off x="7457904" y="1763486"/>
            <a:ext cx="4299858" cy="1754326"/>
          </a:xfrm>
          <a:prstGeom prst="rect">
            <a:avLst/>
          </a:prstGeom>
          <a:noFill/>
        </p:spPr>
        <p:txBody>
          <a:bodyPr wrap="square" rtlCol="1">
            <a:spAutoFit/>
          </a:bodyPr>
          <a:lstStyle/>
          <a:p>
            <a:r>
              <a:rPr lang="en-US" dirty="0">
                <a:solidFill>
                  <a:srgbClr val="0000FF"/>
                </a:solidFill>
              </a:rPr>
              <a:t>Revert</a:t>
            </a:r>
          </a:p>
          <a:p>
            <a:pPr marL="285750" indent="-285750">
              <a:buFont typeface="Arial" panose="020B0604020202020204" pitchFamily="34" charset="0"/>
              <a:buChar char="•"/>
            </a:pPr>
            <a:r>
              <a:rPr lang="en-US" dirty="0"/>
              <a:t>create commit on master. (add file, delete file, update file)</a:t>
            </a:r>
          </a:p>
          <a:p>
            <a:pPr marL="285750" indent="-285750">
              <a:buFont typeface="Arial" panose="020B0604020202020204" pitchFamily="34" charset="0"/>
              <a:buChar char="•"/>
            </a:pPr>
            <a:r>
              <a:rPr lang="en-US" dirty="0"/>
              <a:t>Revert the commit</a:t>
            </a:r>
          </a:p>
          <a:p>
            <a:pPr marL="285750" indent="-285750">
              <a:buFont typeface="Arial" panose="020B0604020202020204" pitchFamily="34" charset="0"/>
              <a:buChar char="•"/>
            </a:pPr>
            <a:r>
              <a:rPr lang="en-US" dirty="0"/>
              <a:t>Compare repository state before change, after change and after commit</a:t>
            </a:r>
            <a:endParaRPr lang="he-IL" dirty="0"/>
          </a:p>
        </p:txBody>
      </p:sp>
      <p:sp>
        <p:nvSpPr>
          <p:cNvPr id="10" name="TextBox 9">
            <a:extLst>
              <a:ext uri="{FF2B5EF4-FFF2-40B4-BE49-F238E27FC236}">
                <a16:creationId xmlns:a16="http://schemas.microsoft.com/office/drawing/2014/main" id="{F66FEB15-3343-4F25-B218-30F914482C06}"/>
              </a:ext>
            </a:extLst>
          </p:cNvPr>
          <p:cNvSpPr txBox="1"/>
          <p:nvPr/>
        </p:nvSpPr>
        <p:spPr>
          <a:xfrm>
            <a:off x="1404257" y="3819241"/>
            <a:ext cx="2405742" cy="2308324"/>
          </a:xfrm>
          <a:prstGeom prst="rect">
            <a:avLst/>
          </a:prstGeom>
          <a:noFill/>
        </p:spPr>
        <p:txBody>
          <a:bodyPr wrap="square" rtlCol="1">
            <a:spAutoFit/>
          </a:bodyPr>
          <a:lstStyle/>
          <a:p>
            <a:r>
              <a:rPr lang="en-US" dirty="0">
                <a:solidFill>
                  <a:srgbClr val="0000FF"/>
                </a:solidFill>
              </a:rPr>
              <a:t>Stash</a:t>
            </a:r>
          </a:p>
          <a:p>
            <a:pPr marL="285750" indent="-285750">
              <a:buFont typeface="Arial" panose="020B0604020202020204" pitchFamily="34" charset="0"/>
              <a:buChar char="•"/>
            </a:pPr>
            <a:r>
              <a:rPr lang="en-US" dirty="0"/>
              <a:t>Update some files while on master</a:t>
            </a:r>
          </a:p>
          <a:p>
            <a:pPr marL="285750" indent="-285750">
              <a:buFont typeface="Arial" panose="020B0604020202020204" pitchFamily="34" charset="0"/>
              <a:buChar char="•"/>
            </a:pPr>
            <a:r>
              <a:rPr lang="en-US" dirty="0"/>
              <a:t>Stash all files</a:t>
            </a:r>
          </a:p>
          <a:p>
            <a:pPr marL="285750" indent="-285750">
              <a:buFont typeface="Arial" panose="020B0604020202020204" pitchFamily="34" charset="0"/>
              <a:buChar char="•"/>
            </a:pPr>
            <a:r>
              <a:rPr lang="en-US" dirty="0"/>
              <a:t>Checkout new branch from master</a:t>
            </a:r>
          </a:p>
          <a:p>
            <a:pPr marL="285750" indent="-285750">
              <a:buFont typeface="Arial" panose="020B0604020202020204" pitchFamily="34" charset="0"/>
              <a:buChar char="•"/>
            </a:pPr>
            <a:r>
              <a:rPr lang="en-US" dirty="0"/>
              <a:t>Un-stash files on new branch</a:t>
            </a:r>
            <a:endParaRPr lang="he-IL" dirty="0"/>
          </a:p>
        </p:txBody>
      </p:sp>
      <p:sp>
        <p:nvSpPr>
          <p:cNvPr id="11" name="TextBox 10">
            <a:extLst>
              <a:ext uri="{FF2B5EF4-FFF2-40B4-BE49-F238E27FC236}">
                <a16:creationId xmlns:a16="http://schemas.microsoft.com/office/drawing/2014/main" id="{F90DDFB7-97E5-45BA-97BE-AD93F2AD9EA2}"/>
              </a:ext>
            </a:extLst>
          </p:cNvPr>
          <p:cNvSpPr txBox="1"/>
          <p:nvPr/>
        </p:nvSpPr>
        <p:spPr>
          <a:xfrm>
            <a:off x="7489371" y="3794811"/>
            <a:ext cx="4223658" cy="2031325"/>
          </a:xfrm>
          <a:prstGeom prst="rect">
            <a:avLst/>
          </a:prstGeom>
          <a:noFill/>
        </p:spPr>
        <p:txBody>
          <a:bodyPr wrap="square" rtlCol="1">
            <a:spAutoFit/>
          </a:bodyPr>
          <a:lstStyle/>
          <a:p>
            <a:r>
              <a:rPr lang="en-US" dirty="0">
                <a:solidFill>
                  <a:srgbClr val="0000FF"/>
                </a:solidFill>
              </a:rPr>
              <a:t>Rebase</a:t>
            </a:r>
          </a:p>
          <a:p>
            <a:pPr marL="285750" indent="-285750">
              <a:buFont typeface="Arial" panose="020B0604020202020204" pitchFamily="34" charset="0"/>
              <a:buChar char="•"/>
            </a:pPr>
            <a:r>
              <a:rPr lang="en-US" dirty="0"/>
              <a:t>Checkout temp branch from master</a:t>
            </a:r>
          </a:p>
          <a:p>
            <a:pPr marL="285750" indent="-285750">
              <a:buFont typeface="Arial" panose="020B0604020202020204" pitchFamily="34" charset="0"/>
              <a:buChar char="•"/>
            </a:pPr>
            <a:r>
              <a:rPr lang="en-US" dirty="0"/>
              <a:t>Perform 3 commits on temp</a:t>
            </a:r>
          </a:p>
          <a:p>
            <a:pPr marL="285750" indent="-285750">
              <a:buFont typeface="Arial" panose="020B0604020202020204" pitchFamily="34" charset="0"/>
              <a:buChar char="•"/>
            </a:pPr>
            <a:r>
              <a:rPr lang="en-US" dirty="0"/>
              <a:t>Checkout master and perform 2 commits on master</a:t>
            </a:r>
          </a:p>
          <a:p>
            <a:pPr marL="285750" indent="-285750">
              <a:buFont typeface="Arial" panose="020B0604020202020204" pitchFamily="34" charset="0"/>
              <a:buChar char="•"/>
            </a:pPr>
            <a:r>
              <a:rPr lang="en-US" dirty="0"/>
              <a:t>Checkout temp</a:t>
            </a:r>
          </a:p>
          <a:p>
            <a:pPr marL="285750" indent="-285750">
              <a:buFont typeface="Arial" panose="020B0604020202020204" pitchFamily="34" charset="0"/>
              <a:buChar char="•"/>
            </a:pPr>
            <a:r>
              <a:rPr lang="en-US" dirty="0"/>
              <a:t>Rebase temp on top of new master</a:t>
            </a:r>
            <a:endParaRPr lang="he-IL" dirty="0"/>
          </a:p>
        </p:txBody>
      </p:sp>
      <p:sp>
        <p:nvSpPr>
          <p:cNvPr id="12" name="TextBox 11">
            <a:extLst>
              <a:ext uri="{FF2B5EF4-FFF2-40B4-BE49-F238E27FC236}">
                <a16:creationId xmlns:a16="http://schemas.microsoft.com/office/drawing/2014/main" id="{A17D5431-1B4F-4F8F-BBCB-AC845F4E0214}"/>
              </a:ext>
            </a:extLst>
          </p:cNvPr>
          <p:cNvSpPr txBox="1"/>
          <p:nvPr/>
        </p:nvSpPr>
        <p:spPr>
          <a:xfrm>
            <a:off x="4990789" y="4973403"/>
            <a:ext cx="1317792" cy="923330"/>
          </a:xfrm>
          <a:prstGeom prst="rect">
            <a:avLst/>
          </a:prstGeom>
          <a:noFill/>
        </p:spPr>
        <p:txBody>
          <a:bodyPr wrap="square" rtlCol="1">
            <a:spAutoFit/>
          </a:bodyPr>
          <a:lstStyle/>
          <a:p>
            <a:pPr algn="ctr"/>
            <a:r>
              <a:rPr lang="en-US" dirty="0">
                <a:solidFill>
                  <a:srgbClr val="FF0000"/>
                </a:solidFill>
              </a:rPr>
              <a:t>Ready ? </a:t>
            </a:r>
          </a:p>
          <a:p>
            <a:pPr algn="ctr"/>
            <a:r>
              <a:rPr lang="en-US" dirty="0">
                <a:solidFill>
                  <a:srgbClr val="FFC000"/>
                </a:solidFill>
              </a:rPr>
              <a:t>Set… </a:t>
            </a:r>
          </a:p>
          <a:p>
            <a:pPr algn="ctr"/>
            <a:r>
              <a:rPr lang="en-US" dirty="0">
                <a:solidFill>
                  <a:srgbClr val="00B050"/>
                </a:solidFill>
              </a:rPr>
              <a:t>Go !</a:t>
            </a:r>
            <a:endParaRPr lang="he-IL" dirty="0"/>
          </a:p>
        </p:txBody>
      </p:sp>
      <p:sp>
        <p:nvSpPr>
          <p:cNvPr id="13" name="TextBox 12">
            <a:extLst>
              <a:ext uri="{FF2B5EF4-FFF2-40B4-BE49-F238E27FC236}">
                <a16:creationId xmlns:a16="http://schemas.microsoft.com/office/drawing/2014/main" id="{656F2BAF-5081-4857-A371-C296416B086E}"/>
              </a:ext>
            </a:extLst>
          </p:cNvPr>
          <p:cNvSpPr txBox="1"/>
          <p:nvPr/>
        </p:nvSpPr>
        <p:spPr>
          <a:xfrm>
            <a:off x="4693180" y="4545518"/>
            <a:ext cx="1913010" cy="369332"/>
          </a:xfrm>
          <a:prstGeom prst="rect">
            <a:avLst/>
          </a:prstGeom>
          <a:noFill/>
        </p:spPr>
        <p:txBody>
          <a:bodyPr wrap="square" rtlCol="1">
            <a:spAutoFit/>
          </a:bodyPr>
          <a:lstStyle/>
          <a:p>
            <a:r>
              <a:rPr lang="en-US" b="1" dirty="0"/>
              <a:t>Time: 30 minutes</a:t>
            </a:r>
            <a:endParaRPr lang="he-IL" b="1" dirty="0"/>
          </a:p>
        </p:txBody>
      </p:sp>
    </p:spTree>
    <p:extLst>
      <p:ext uri="{BB962C8B-B14F-4D97-AF65-F5344CB8AC3E}">
        <p14:creationId xmlns:p14="http://schemas.microsoft.com/office/powerpoint/2010/main" val="396183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Unpleasant Person (in British English)</a:t>
            </a:r>
            <a:endParaRPr lang="he-IL" dirty="0"/>
          </a:p>
        </p:txBody>
      </p:sp>
      <p:sp>
        <p:nvSpPr>
          <p:cNvPr id="3" name="TextBox 2"/>
          <p:cNvSpPr txBox="1"/>
          <p:nvPr/>
        </p:nvSpPr>
        <p:spPr>
          <a:xfrm>
            <a:off x="1295401" y="1274693"/>
            <a:ext cx="8820149" cy="4401205"/>
          </a:xfrm>
          <a:prstGeom prst="rect">
            <a:avLst/>
          </a:prstGeom>
          <a:noFill/>
        </p:spPr>
        <p:txBody>
          <a:bodyPr wrap="square" rtlCol="1">
            <a:spAutoFit/>
          </a:bodyPr>
          <a:lstStyle/>
          <a:p>
            <a:r>
              <a:rPr lang="en-US" sz="2800" b="1" dirty="0"/>
              <a:t>GIT</a:t>
            </a:r>
            <a:r>
              <a:rPr lang="en-US" sz="2800" dirty="0"/>
              <a:t> was formed and invented by </a:t>
            </a:r>
            <a:r>
              <a:rPr lang="en-US" sz="2800" dirty="0">
                <a:hlinkClick r:id="rId3"/>
              </a:rPr>
              <a:t>Linus Torvalds</a:t>
            </a:r>
            <a:endParaRPr lang="en-US" sz="2800" dirty="0"/>
          </a:p>
          <a:p>
            <a:endParaRPr lang="en-US" sz="2800" dirty="0"/>
          </a:p>
          <a:p>
            <a:r>
              <a:rPr lang="en-US" sz="2800" b="1" dirty="0"/>
              <a:t>Motivation</a:t>
            </a:r>
            <a:r>
              <a:rPr lang="en-US" sz="2800" dirty="0"/>
              <a:t>: Linus searched for a tool to manage the </a:t>
            </a:r>
            <a:r>
              <a:rPr lang="en-US" sz="2800" dirty="0" err="1"/>
              <a:t>linux</a:t>
            </a:r>
            <a:r>
              <a:rPr lang="en-US" sz="2800" dirty="0"/>
              <a:t> kernel, emphasizing performance, scale and distribution suited for large volume open source projects (like the </a:t>
            </a:r>
            <a:r>
              <a:rPr lang="en-US" sz="2800" dirty="0" err="1"/>
              <a:t>linux</a:t>
            </a:r>
            <a:r>
              <a:rPr lang="en-US" sz="2800" dirty="0"/>
              <a:t> kernel is)</a:t>
            </a:r>
          </a:p>
          <a:p>
            <a:endParaRPr lang="en-US" sz="2800" dirty="0"/>
          </a:p>
          <a:p>
            <a:r>
              <a:rPr lang="en-US" sz="2800" dirty="0"/>
              <a:t>Its invention and creation took around a… week ! (04\2015)</a:t>
            </a:r>
          </a:p>
          <a:p>
            <a:endParaRPr lang="en-US" sz="2800" dirty="0"/>
          </a:p>
          <a:p>
            <a:endParaRPr lang="en-US" sz="2800" dirty="0"/>
          </a:p>
          <a:p>
            <a:r>
              <a:rPr lang="en-US" sz="2800" dirty="0"/>
              <a:t>Today GIT dominates the VCS world</a:t>
            </a:r>
          </a:p>
        </p:txBody>
      </p:sp>
      <p:pic>
        <p:nvPicPr>
          <p:cNvPr id="4" name="Picture 3">
            <a:extLst>
              <a:ext uri="{FF2B5EF4-FFF2-40B4-BE49-F238E27FC236}">
                <a16:creationId xmlns:a16="http://schemas.microsoft.com/office/drawing/2014/main" id="{0A15198C-AA18-40A2-8A98-3ED8CBCC239D}"/>
              </a:ext>
            </a:extLst>
          </p:cNvPr>
          <p:cNvPicPr>
            <a:picLocks noChangeAspect="1"/>
          </p:cNvPicPr>
          <p:nvPr/>
        </p:nvPicPr>
        <p:blipFill>
          <a:blip r:embed="rId4"/>
          <a:stretch>
            <a:fillRect/>
          </a:stretch>
        </p:blipFill>
        <p:spPr>
          <a:xfrm>
            <a:off x="7023729" y="1940070"/>
            <a:ext cx="4381083" cy="3070450"/>
          </a:xfrm>
          <a:prstGeom prst="rect">
            <a:avLst/>
          </a:prstGeom>
        </p:spPr>
      </p:pic>
      <p:sp>
        <p:nvSpPr>
          <p:cNvPr id="5" name="Rectangle 4">
            <a:extLst>
              <a:ext uri="{FF2B5EF4-FFF2-40B4-BE49-F238E27FC236}">
                <a16:creationId xmlns:a16="http://schemas.microsoft.com/office/drawing/2014/main" id="{22EF4727-FF30-4B79-8279-6A22F2E262BD}"/>
              </a:ext>
            </a:extLst>
          </p:cNvPr>
          <p:cNvSpPr/>
          <p:nvPr/>
        </p:nvSpPr>
        <p:spPr>
          <a:xfrm>
            <a:off x="7338054" y="3951603"/>
            <a:ext cx="2377446" cy="40005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Slide Number Placeholder 7">
            <a:extLst>
              <a:ext uri="{FF2B5EF4-FFF2-40B4-BE49-F238E27FC236}">
                <a16:creationId xmlns:a16="http://schemas.microsoft.com/office/drawing/2014/main" id="{85E55B0F-C33E-4445-AA74-3DDEC4AFB8C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Footer Placeholder 8">
            <a:extLst>
              <a:ext uri="{FF2B5EF4-FFF2-40B4-BE49-F238E27FC236}">
                <a16:creationId xmlns:a16="http://schemas.microsoft.com/office/drawing/2014/main" id="{C7D4FEB3-AFA6-41A5-A501-E8A8D42DD745}"/>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6586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l"/>
            <a:r>
              <a:rPr lang="en-US" dirty="0"/>
              <a:t>Agenda</a:t>
            </a:r>
          </a:p>
        </p:txBody>
      </p:sp>
      <p:sp>
        <p:nvSpPr>
          <p:cNvPr id="3" name="TextBox 2"/>
          <p:cNvSpPr txBox="1"/>
          <p:nvPr/>
        </p:nvSpPr>
        <p:spPr>
          <a:xfrm>
            <a:off x="1396739" y="1591039"/>
            <a:ext cx="9864295" cy="1815882"/>
          </a:xfrm>
          <a:prstGeom prst="rect">
            <a:avLst/>
          </a:prstGeom>
          <a:solidFill>
            <a:schemeClr val="tx2">
              <a:lumMod val="25000"/>
              <a:lumOff val="75000"/>
            </a:schemeClr>
          </a:solidFill>
          <a:ln>
            <a:solidFill>
              <a:schemeClr val="tx1"/>
            </a:solidFill>
          </a:ln>
          <a:effectLst>
            <a:outerShdw blurRad="50800" dist="38100" dir="10800000" algn="r" rotWithShape="0">
              <a:prstClr val="black">
                <a:alpha val="40000"/>
              </a:prstClr>
            </a:outerShdw>
            <a:softEdge rad="31750"/>
          </a:effectLst>
          <a:scene3d>
            <a:camera prst="orthographicFront"/>
            <a:lightRig rig="threePt" dir="t"/>
          </a:scene3d>
          <a:sp3d>
            <a:bevelT w="165100" prst="coolSlant"/>
          </a:sp3d>
        </p:spPr>
        <p:txBody>
          <a:bodyPr wrap="square" rtlCol="0">
            <a:spAutoFit/>
          </a:bodyPr>
          <a:lstStyle/>
          <a:p>
            <a:pPr marL="342900" indent="-342900">
              <a:buAutoNum type="arabicPeriod"/>
            </a:pPr>
            <a:r>
              <a:rPr lang="en-US" sz="2000" dirty="0"/>
              <a:t>Internals and basic functionality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Branches (</a:t>
            </a:r>
            <a:r>
              <a:rPr lang="en-US" sz="2000" dirty="0">
                <a:solidFill>
                  <a:srgbClr val="00B050"/>
                </a:solidFill>
              </a:rPr>
              <a:t>demos: 2</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Collaboration (</a:t>
            </a:r>
            <a:r>
              <a:rPr lang="en-US" sz="2000" dirty="0">
                <a:solidFill>
                  <a:srgbClr val="00B050"/>
                </a:solidFill>
              </a:rPr>
              <a:t>demo: 1</a:t>
            </a:r>
            <a:r>
              <a:rPr lang="en-US" sz="2000" dirty="0"/>
              <a:t>, </a:t>
            </a:r>
            <a:r>
              <a:rPr lang="en-US" sz="2000" dirty="0">
                <a:solidFill>
                  <a:srgbClr val="FD2DFF"/>
                </a:solidFill>
              </a:rPr>
              <a:t>exercise: 1</a:t>
            </a:r>
            <a:r>
              <a:rPr lang="en-US" sz="2000" dirty="0"/>
              <a:t>)</a:t>
            </a:r>
          </a:p>
          <a:p>
            <a:pPr marL="342900" indent="-342900">
              <a:buAutoNum type="arabicPeriod"/>
            </a:pPr>
            <a:r>
              <a:rPr lang="en-US" sz="2000" dirty="0"/>
              <a:t>Additional commands (</a:t>
            </a:r>
            <a:r>
              <a:rPr lang="en-US" sz="2000" dirty="0">
                <a:solidFill>
                  <a:srgbClr val="00B050"/>
                </a:solidFill>
              </a:rPr>
              <a:t>demo: </a:t>
            </a:r>
            <a:r>
              <a:rPr lang="en-US" sz="2000" dirty="0" smtClean="0">
                <a:solidFill>
                  <a:srgbClr val="00B050"/>
                </a:solidFill>
              </a:rPr>
              <a:t>1</a:t>
            </a:r>
            <a:r>
              <a:rPr lang="en-US" sz="2000" dirty="0"/>
              <a:t> , </a:t>
            </a:r>
            <a:r>
              <a:rPr lang="en-US" sz="2000" dirty="0">
                <a:solidFill>
                  <a:srgbClr val="FD2DFF"/>
                </a:solidFill>
              </a:rPr>
              <a:t>exercise: 1</a:t>
            </a:r>
            <a:r>
              <a:rPr lang="en-US" sz="2000" dirty="0" smtClean="0"/>
              <a:t>)</a:t>
            </a:r>
            <a:endParaRPr lang="en-US" sz="2000" dirty="0"/>
          </a:p>
          <a:p>
            <a:pPr marL="342900" indent="-342900">
              <a:buAutoNum type="arabicPeriod"/>
            </a:pPr>
            <a:r>
              <a:rPr lang="en-US" sz="3200" b="1" dirty="0">
                <a:solidFill>
                  <a:srgbClr val="0000FF"/>
                </a:solidFill>
              </a:rPr>
              <a:t>Best practices </a:t>
            </a:r>
          </a:p>
        </p:txBody>
      </p:sp>
      <p:sp>
        <p:nvSpPr>
          <p:cNvPr id="6" name="Slide Number Placeholder 5">
            <a:extLst>
              <a:ext uri="{FF2B5EF4-FFF2-40B4-BE49-F238E27FC236}">
                <a16:creationId xmlns:a16="http://schemas.microsoft.com/office/drawing/2014/main" id="{CFF4CDA3-0F97-464B-80B3-208BEE5C35B9}"/>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7" name="Footer Placeholder 6">
            <a:extLst>
              <a:ext uri="{FF2B5EF4-FFF2-40B4-BE49-F238E27FC236}">
                <a16:creationId xmlns:a16="http://schemas.microsoft.com/office/drawing/2014/main" id="{7D407E66-40FF-4AA3-AE37-8712F546DBBC}"/>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009668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best practices (learned by practice…)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4524315"/>
          </a:xfrm>
          <a:prstGeom prst="rect">
            <a:avLst/>
          </a:prstGeom>
          <a:noFill/>
        </p:spPr>
        <p:txBody>
          <a:bodyPr wrap="square" rtlCol="1">
            <a:spAutoFit/>
          </a:bodyPr>
          <a:lstStyle/>
          <a:p>
            <a:pPr marL="457200" indent="-457200">
              <a:buFont typeface="+mj-lt"/>
              <a:buAutoNum type="arabicPeriod"/>
            </a:pPr>
            <a:endParaRPr lang="en-US" sz="2400" dirty="0"/>
          </a:p>
          <a:p>
            <a:pPr marL="457200" indent="-457200">
              <a:buFont typeface="+mj-lt"/>
              <a:buAutoNum type="arabicPeriod"/>
            </a:pPr>
            <a:r>
              <a:rPr lang="en-US" sz="2400" dirty="0"/>
              <a:t>Work in small commits, aim to have as few changes as you can per commit, but ones that still share the same context…</a:t>
            </a:r>
          </a:p>
          <a:p>
            <a:pPr marL="457200" indent="-457200">
              <a:buFont typeface="+mj-lt"/>
              <a:buAutoNum type="arabicPeriod"/>
            </a:pPr>
            <a:endParaRPr lang="en-US" sz="2400" dirty="0"/>
          </a:p>
          <a:p>
            <a:pPr marL="457200" indent="-457200">
              <a:buFont typeface="+mj-lt"/>
              <a:buAutoNum type="arabicPeriod"/>
            </a:pPr>
            <a:r>
              <a:rPr lang="en-US" sz="2400" dirty="0"/>
              <a:t>Branches are cheap ! Use them for everything !</a:t>
            </a:r>
          </a:p>
          <a:p>
            <a:r>
              <a:rPr lang="en-US" sz="2400" dirty="0"/>
              <a:t>	(features, bug fixes, POC, tests, </a:t>
            </a:r>
            <a:r>
              <a:rPr lang="en-US" sz="2400" dirty="0" err="1"/>
              <a:t>etc</a:t>
            </a:r>
            <a:r>
              <a:rPr lang="en-US" sz="2400" dirty="0"/>
              <a:t>)</a:t>
            </a:r>
          </a:p>
          <a:p>
            <a:endParaRPr lang="en-US" sz="2400" dirty="0"/>
          </a:p>
          <a:p>
            <a:pPr marL="457200" indent="-457200">
              <a:buFont typeface="+mj-lt"/>
              <a:buAutoNum type="arabicPeriod" startAt="3"/>
            </a:pPr>
            <a:r>
              <a:rPr lang="en-US" sz="2400" b="1" u="sng" dirty="0"/>
              <a:t>Never</a:t>
            </a:r>
            <a:r>
              <a:rPr lang="en-US" sz="2400" dirty="0"/>
              <a:t> switch branches when WC is dirty</a:t>
            </a:r>
          </a:p>
          <a:p>
            <a:r>
              <a:rPr lang="en-US" sz="2400" dirty="0"/>
              <a:t>	Prefer stash then shelve (IDE based)</a:t>
            </a:r>
          </a:p>
          <a:p>
            <a:endParaRPr lang="en-US" sz="2400" dirty="0"/>
          </a:p>
          <a:p>
            <a:pPr marL="457200" indent="-457200">
              <a:buFont typeface="+mj-lt"/>
              <a:buAutoNum type="arabicPeriod" startAt="4"/>
            </a:pPr>
            <a:r>
              <a:rPr lang="en-US" sz="2400" dirty="0"/>
              <a:t>Use </a:t>
            </a:r>
            <a:r>
              <a:rPr lang="en-US" sz="2400" dirty="0">
                <a:solidFill>
                  <a:srgbClr val="0000FF"/>
                </a:solidFill>
              </a:rPr>
              <a:t>reset hard</a:t>
            </a:r>
            <a:r>
              <a:rPr lang="en-US" sz="2400" dirty="0"/>
              <a:t> with caution !</a:t>
            </a:r>
          </a:p>
          <a:p>
            <a:pPr marL="457200" indent="-457200">
              <a:buFont typeface="+mj-lt"/>
              <a:buAutoNum type="arabicPeriod" startAt="4"/>
            </a:pPr>
            <a:endParaRPr lang="en-US" sz="2400" dirty="0"/>
          </a:p>
        </p:txBody>
      </p:sp>
      <p:sp>
        <p:nvSpPr>
          <p:cNvPr id="6" name="Slide Number Placeholder 5">
            <a:extLst>
              <a:ext uri="{FF2B5EF4-FFF2-40B4-BE49-F238E27FC236}">
                <a16:creationId xmlns:a16="http://schemas.microsoft.com/office/drawing/2014/main" id="{F8FEE791-A72E-4BA4-A8D1-959BE747BF92}"/>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7" name="Footer Placeholder 6">
            <a:extLst>
              <a:ext uri="{FF2B5EF4-FFF2-40B4-BE49-F238E27FC236}">
                <a16:creationId xmlns:a16="http://schemas.microsoft.com/office/drawing/2014/main" id="{5E923908-1F14-422B-B5FA-E79FD9144557}"/>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261582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Best practices (learned by practice…)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5262979"/>
          </a:xfrm>
          <a:prstGeom prst="rect">
            <a:avLst/>
          </a:prstGeom>
          <a:noFill/>
        </p:spPr>
        <p:txBody>
          <a:bodyPr wrap="square" rtlCol="1">
            <a:spAutoFit/>
          </a:bodyPr>
          <a:lstStyle/>
          <a:p>
            <a:pPr marL="457200" indent="-457200">
              <a:buFont typeface="+mj-lt"/>
              <a:buAutoNum type="arabicPeriod" startAt="5"/>
            </a:pPr>
            <a:endParaRPr lang="en-US" sz="2400" dirty="0"/>
          </a:p>
          <a:p>
            <a:pPr marL="457200" indent="-457200">
              <a:buFont typeface="+mj-lt"/>
              <a:buAutoNum type="arabicPeriod" startAt="5"/>
            </a:pPr>
            <a:r>
              <a:rPr lang="en-US" sz="2400" dirty="0"/>
              <a:t>Don’t be tempted to over count on smart clients that offers high abstractions in the cost of performing a lot of low level actions…</a:t>
            </a:r>
          </a:p>
          <a:p>
            <a:pPr marL="457200" indent="-457200">
              <a:buFont typeface="+mj-lt"/>
              <a:buAutoNum type="arabicPeriod" startAt="5"/>
            </a:pPr>
            <a:endParaRPr lang="en-US" sz="2400" dirty="0"/>
          </a:p>
          <a:p>
            <a:pPr marL="457200" indent="-457200">
              <a:buFont typeface="+mj-lt"/>
              <a:buAutoNum type="arabicPeriod" startAt="5"/>
            </a:pPr>
            <a:r>
              <a:rPr lang="en-US" sz="2400" dirty="0"/>
              <a:t>Delete branches when done working with them</a:t>
            </a:r>
          </a:p>
          <a:p>
            <a:pPr marL="457200" indent="-457200">
              <a:buFont typeface="+mj-lt"/>
              <a:buAutoNum type="arabicPeriod" startAt="5"/>
            </a:pPr>
            <a:endParaRPr lang="en-US" sz="2400" dirty="0"/>
          </a:p>
          <a:p>
            <a:pPr marL="457200" indent="-457200">
              <a:buFont typeface="+mj-lt"/>
              <a:buAutoNum type="arabicPeriod" startAt="5"/>
            </a:pPr>
            <a:r>
              <a:rPr lang="en-US" sz="2400" dirty="0"/>
              <a:t>Prefer FF merge when possible</a:t>
            </a:r>
          </a:p>
          <a:p>
            <a:pPr marL="457200" indent="-457200">
              <a:buFont typeface="+mj-lt"/>
              <a:buAutoNum type="arabicPeriod" startAt="5"/>
            </a:pPr>
            <a:endParaRPr lang="en-US" sz="2400" dirty="0"/>
          </a:p>
          <a:p>
            <a:pPr marL="457200" indent="-457200">
              <a:buFont typeface="+mj-lt"/>
              <a:buAutoNum type="arabicPeriod" startAt="5"/>
            </a:pPr>
            <a:r>
              <a:rPr lang="en-US" sz="2400" dirty="0"/>
              <a:t>Aim to avoid rebase (as a way of life)</a:t>
            </a:r>
          </a:p>
          <a:p>
            <a:pPr marL="457200" indent="-457200">
              <a:buFont typeface="+mj-lt"/>
              <a:buAutoNum type="arabicPeriod" startAt="5"/>
            </a:pPr>
            <a:endParaRPr lang="en-US" sz="2400" dirty="0"/>
          </a:p>
          <a:p>
            <a:pPr marL="457200" indent="-457200">
              <a:buFont typeface="+mj-lt"/>
              <a:buAutoNum type="arabicPeriod" startAt="5"/>
            </a:pPr>
            <a:r>
              <a:rPr lang="en-US" sz="2400" dirty="0"/>
              <a:t>Better avoid the need to revert than use it with its possible implications</a:t>
            </a:r>
          </a:p>
          <a:p>
            <a:pPr marL="457200" indent="-457200">
              <a:buFont typeface="+mj-lt"/>
              <a:buAutoNum type="arabicPeriod" startAt="5"/>
            </a:pPr>
            <a:endParaRPr lang="en-US" sz="2400" dirty="0"/>
          </a:p>
          <a:p>
            <a:pPr marL="457200" indent="-457200">
              <a:buFont typeface="+mj-lt"/>
              <a:buAutoNum type="arabicPeriod" startAt="5"/>
            </a:pPr>
            <a:r>
              <a:rPr lang="en-US" sz="2400" dirty="0"/>
              <a:t>Use cherry pick when you need to push a fix to both master and version branch</a:t>
            </a:r>
          </a:p>
        </p:txBody>
      </p:sp>
      <p:sp>
        <p:nvSpPr>
          <p:cNvPr id="6" name="Slide Number Placeholder 5">
            <a:extLst>
              <a:ext uri="{FF2B5EF4-FFF2-40B4-BE49-F238E27FC236}">
                <a16:creationId xmlns:a16="http://schemas.microsoft.com/office/drawing/2014/main" id="{BC054D6A-A39A-4ABA-935E-07960FB652D7}"/>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7" name="Footer Placeholder 6">
            <a:extLst>
              <a:ext uri="{FF2B5EF4-FFF2-40B4-BE49-F238E27FC236}">
                <a16:creationId xmlns:a16="http://schemas.microsoft.com/office/drawing/2014/main" id="{A85BE191-AB32-4820-857A-C60DFE2D042C}"/>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401444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B25-F5DA-4360-919D-825B98594BEC}"/>
              </a:ext>
            </a:extLst>
          </p:cNvPr>
          <p:cNvSpPr>
            <a:spLocks noGrp="1"/>
          </p:cNvSpPr>
          <p:nvPr>
            <p:ph type="title"/>
          </p:nvPr>
        </p:nvSpPr>
        <p:spPr/>
        <p:txBody>
          <a:bodyPr>
            <a:normAutofit fontScale="90000"/>
          </a:bodyPr>
          <a:lstStyle/>
          <a:p>
            <a:pPr algn="l"/>
            <a:r>
              <a:rPr lang="en-US" dirty="0"/>
              <a:t>GIT: Best practices (learned by practice…)</a:t>
            </a:r>
            <a:endParaRPr lang="he-IL" dirty="0"/>
          </a:p>
        </p:txBody>
      </p:sp>
      <p:sp>
        <p:nvSpPr>
          <p:cNvPr id="4" name="TextBox 3">
            <a:extLst>
              <a:ext uri="{FF2B5EF4-FFF2-40B4-BE49-F238E27FC236}">
                <a16:creationId xmlns:a16="http://schemas.microsoft.com/office/drawing/2014/main" id="{8B7618B0-B756-48E2-906F-8C8949C274E3}"/>
              </a:ext>
            </a:extLst>
          </p:cNvPr>
          <p:cNvSpPr txBox="1"/>
          <p:nvPr/>
        </p:nvSpPr>
        <p:spPr>
          <a:xfrm>
            <a:off x="1315281" y="1208335"/>
            <a:ext cx="9786727" cy="5078313"/>
          </a:xfrm>
          <a:prstGeom prst="rect">
            <a:avLst/>
          </a:prstGeom>
          <a:noFill/>
        </p:spPr>
        <p:txBody>
          <a:bodyPr wrap="square" rtlCol="1">
            <a:spAutoFit/>
          </a:bodyPr>
          <a:lstStyle/>
          <a:p>
            <a:pPr marL="457200" indent="-457200">
              <a:buFont typeface="+mj-lt"/>
              <a:buAutoNum type="arabicPeriod" startAt="11"/>
            </a:pPr>
            <a:r>
              <a:rPr lang="en-US" sz="2400" dirty="0"/>
              <a:t>Work in branches vs Working on trunk (single, central branch)</a:t>
            </a:r>
          </a:p>
          <a:p>
            <a:pPr marL="914400" lvl="1" indent="-457200">
              <a:buFont typeface="Arial" panose="020B0604020202020204" pitchFamily="34" charset="0"/>
              <a:buChar char="•"/>
            </a:pPr>
            <a:r>
              <a:rPr lang="en-US" sz="2400" dirty="0"/>
              <a:t>Trunk model is “simpler” by nature. No doubts what precede what…</a:t>
            </a:r>
          </a:p>
          <a:p>
            <a:pPr marL="914400" lvl="1" indent="-457200">
              <a:buFont typeface="Arial" panose="020B0604020202020204" pitchFamily="34" charset="0"/>
              <a:buChar char="•"/>
            </a:pPr>
            <a:r>
              <a:rPr lang="en-US" sz="2400" dirty="0"/>
              <a:t>Trunk model is limited when want to work in parallel on several tracks and\or with several developers</a:t>
            </a:r>
          </a:p>
          <a:p>
            <a:pPr marL="914400" lvl="1" indent="-457200">
              <a:buFont typeface="Arial" panose="020B0604020202020204" pitchFamily="34" charset="0"/>
              <a:buChar char="•"/>
            </a:pPr>
            <a:r>
              <a:rPr lang="en-US" sz="2400" dirty="0"/>
              <a:t>Branch model allows multiple tracks of development</a:t>
            </a:r>
          </a:p>
          <a:p>
            <a:pPr marL="914400" lvl="1" indent="-457200">
              <a:buFont typeface="Arial" panose="020B0604020202020204" pitchFamily="34" charset="0"/>
              <a:buChar char="•"/>
            </a:pPr>
            <a:r>
              <a:rPr lang="en-US" sz="2400" dirty="0"/>
              <a:t>Branch model allows easy collaboration between developers</a:t>
            </a:r>
          </a:p>
          <a:p>
            <a:pPr marL="914400" lvl="1" indent="-457200">
              <a:buFont typeface="Arial" panose="020B0604020202020204" pitchFamily="34" charset="0"/>
              <a:buChar char="•"/>
            </a:pPr>
            <a:r>
              <a:rPr lang="en-US" sz="2400" dirty="0">
                <a:hlinkClick r:id="rId3"/>
              </a:rPr>
              <a:t>Suggested branch model workflow</a:t>
            </a:r>
            <a:endParaRPr lang="en-US" sz="2400" dirty="0"/>
          </a:p>
          <a:p>
            <a:pPr marL="914400" lvl="1" indent="-457200">
              <a:buFont typeface="Arial" panose="020B0604020202020204" pitchFamily="34" charset="0"/>
              <a:buChar char="•"/>
            </a:pPr>
            <a:endParaRPr lang="en-US" sz="2400" dirty="0"/>
          </a:p>
          <a:p>
            <a:pPr lvl="1" algn="ctr"/>
            <a:r>
              <a:rPr lang="en-US" sz="3600" dirty="0">
                <a:solidFill>
                  <a:srgbClr val="FD2DFF"/>
                </a:solidFill>
              </a:rPr>
              <a:t>My two cents:</a:t>
            </a:r>
          </a:p>
          <a:p>
            <a:pPr lvl="1" algn="ctr"/>
            <a:r>
              <a:rPr lang="en-US" sz="3600" dirty="0">
                <a:solidFill>
                  <a:srgbClr val="FD2DFF"/>
                </a:solidFill>
              </a:rPr>
              <a:t>Unless you are working alone, with yourself on small project – Prefer branch model !</a:t>
            </a:r>
          </a:p>
          <a:p>
            <a:endParaRPr lang="en-US" sz="2400" dirty="0"/>
          </a:p>
        </p:txBody>
      </p:sp>
      <p:sp>
        <p:nvSpPr>
          <p:cNvPr id="6" name="Slide Number Placeholder 5">
            <a:extLst>
              <a:ext uri="{FF2B5EF4-FFF2-40B4-BE49-F238E27FC236}">
                <a16:creationId xmlns:a16="http://schemas.microsoft.com/office/drawing/2014/main" id="{BC054D6A-A39A-4ABA-935E-07960FB652D7}"/>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7" name="Footer Placeholder 6">
            <a:extLst>
              <a:ext uri="{FF2B5EF4-FFF2-40B4-BE49-F238E27FC236}">
                <a16:creationId xmlns:a16="http://schemas.microsoft.com/office/drawing/2014/main" id="{A85BE191-AB32-4820-857A-C60DFE2D042C}"/>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92853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solidFill>
                  <a:srgbClr val="0070C0"/>
                </a:solidFill>
              </a:rPr>
              <a:t>GIT</a:t>
            </a:r>
          </a:p>
        </p:txBody>
      </p:sp>
      <p:sp>
        <p:nvSpPr>
          <p:cNvPr id="3" name="כותרת משנה 2"/>
          <p:cNvSpPr>
            <a:spLocks noGrp="1"/>
          </p:cNvSpPr>
          <p:nvPr>
            <p:ph type="subTitle" idx="1"/>
          </p:nvPr>
        </p:nvSpPr>
        <p:spPr>
          <a:xfrm>
            <a:off x="2692398" y="3657596"/>
            <a:ext cx="6815669" cy="1895479"/>
          </a:xfrm>
        </p:spPr>
        <p:txBody>
          <a:bodyPr>
            <a:normAutofit fontScale="92500" lnSpcReduction="10000"/>
          </a:bodyPr>
          <a:lstStyle/>
          <a:p>
            <a:r>
              <a:rPr lang="en-US" sz="5800" b="1" dirty="0" err="1">
                <a:solidFill>
                  <a:srgbClr val="0070C0"/>
                </a:solidFill>
              </a:rPr>
              <a:t>G</a:t>
            </a:r>
            <a:r>
              <a:rPr lang="en-US" sz="5800" b="1" dirty="0" err="1"/>
              <a:t>ourges</a:t>
            </a:r>
            <a:r>
              <a:rPr lang="en-US" sz="5800" b="1" dirty="0"/>
              <a:t>, </a:t>
            </a:r>
            <a:r>
              <a:rPr lang="en-US" sz="5800" b="1" dirty="0">
                <a:solidFill>
                  <a:srgbClr val="0070C0"/>
                </a:solidFill>
              </a:rPr>
              <a:t>I</a:t>
            </a:r>
            <a:r>
              <a:rPr lang="en-US" sz="5800" b="1" dirty="0"/>
              <a:t>sn’t  </a:t>
            </a:r>
            <a:r>
              <a:rPr lang="en-US" sz="5800" b="1" dirty="0" err="1"/>
              <a:t>i</a:t>
            </a:r>
            <a:r>
              <a:rPr lang="en-US" sz="5800" b="1" dirty="0" err="1">
                <a:solidFill>
                  <a:srgbClr val="0070C0"/>
                </a:solidFill>
              </a:rPr>
              <a:t>T</a:t>
            </a:r>
            <a:r>
              <a:rPr lang="en-US" sz="5800" b="1" dirty="0">
                <a:solidFill>
                  <a:srgbClr val="0070C0"/>
                </a:solidFill>
              </a:rPr>
              <a:t> </a:t>
            </a:r>
            <a:r>
              <a:rPr lang="en-US" sz="5800" b="1" dirty="0"/>
              <a:t>!</a:t>
            </a:r>
          </a:p>
          <a:p>
            <a:r>
              <a:rPr lang="en-US" sz="5800" b="1" dirty="0"/>
              <a:t>Questions ?</a:t>
            </a:r>
          </a:p>
        </p:txBody>
      </p:sp>
      <p:sp>
        <p:nvSpPr>
          <p:cNvPr id="8" name="Footer Placeholder 7">
            <a:extLst>
              <a:ext uri="{FF2B5EF4-FFF2-40B4-BE49-F238E27FC236}">
                <a16:creationId xmlns:a16="http://schemas.microsoft.com/office/drawing/2014/main" id="{B057FC3D-D3A2-410A-A505-BCD53CD552E4}"/>
              </a:ext>
            </a:extLst>
          </p:cNvPr>
          <p:cNvSpPr>
            <a:spLocks noGrp="1"/>
          </p:cNvSpPr>
          <p:nvPr>
            <p:ph type="ftr" sz="quarter" idx="11"/>
          </p:nvPr>
        </p:nvSpPr>
        <p:spPr/>
        <p:txBody>
          <a:bodyPr/>
          <a:lstStyle/>
          <a:p>
            <a:r>
              <a:rPr lang="en-US"/>
              <a:t>Copyrights © Aviad Cohen ; 23.2.2018</a:t>
            </a:r>
            <a:endParaRPr lang="en-US" dirty="0"/>
          </a:p>
        </p:txBody>
      </p:sp>
      <p:sp>
        <p:nvSpPr>
          <p:cNvPr id="9" name="Slide Number Placeholder 8">
            <a:extLst>
              <a:ext uri="{FF2B5EF4-FFF2-40B4-BE49-F238E27FC236}">
                <a16:creationId xmlns:a16="http://schemas.microsoft.com/office/drawing/2014/main" id="{4D5A6D81-38E9-408E-A8A2-92905E41B2A2}"/>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2643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Internals</a:t>
            </a:r>
            <a:endParaRPr lang="he-IL" dirty="0"/>
          </a:p>
        </p:txBody>
      </p:sp>
      <p:sp>
        <p:nvSpPr>
          <p:cNvPr id="5" name="TextBox 4">
            <a:extLst>
              <a:ext uri="{FF2B5EF4-FFF2-40B4-BE49-F238E27FC236}">
                <a16:creationId xmlns:a16="http://schemas.microsoft.com/office/drawing/2014/main" id="{E2A119A8-FBB2-487A-839A-15D635D7A43D}"/>
              </a:ext>
            </a:extLst>
          </p:cNvPr>
          <p:cNvSpPr txBox="1"/>
          <p:nvPr/>
        </p:nvSpPr>
        <p:spPr>
          <a:xfrm>
            <a:off x="1295401" y="1274693"/>
            <a:ext cx="9785464" cy="4308872"/>
          </a:xfrm>
          <a:prstGeom prst="rect">
            <a:avLst/>
          </a:prstGeom>
          <a:noFill/>
        </p:spPr>
        <p:txBody>
          <a:bodyPr wrap="square" rtlCol="1">
            <a:spAutoFit/>
          </a:bodyPr>
          <a:lstStyle/>
          <a:p>
            <a:pPr algn="ctr"/>
            <a:r>
              <a:rPr lang="en-US" sz="3600" dirty="0"/>
              <a:t>“…</a:t>
            </a:r>
            <a:r>
              <a:rPr lang="en-US" sz="3600" b="1" dirty="0"/>
              <a:t>GIT manages repositories</a:t>
            </a:r>
            <a:r>
              <a:rPr lang="en-US" sz="3600" dirty="0"/>
              <a:t>…”</a:t>
            </a:r>
          </a:p>
          <a:p>
            <a:endParaRPr lang="en-US" sz="900" dirty="0"/>
          </a:p>
          <a:p>
            <a:r>
              <a:rPr lang="en-US" sz="2800" dirty="0"/>
              <a:t>GIT repository can be viewed as a sophisticated file system: </a:t>
            </a:r>
          </a:p>
          <a:p>
            <a:pPr marL="457200" indent="-457200">
              <a:lnSpc>
                <a:spcPct val="150000"/>
              </a:lnSpc>
              <a:buFont typeface="Arial" panose="020B0604020202020204" pitchFamily="34" charset="0"/>
              <a:buChar char="•"/>
            </a:pPr>
            <a:r>
              <a:rPr lang="en-US" sz="2800" dirty="0"/>
              <a:t>Maintains history (‘version’) of each file\directory</a:t>
            </a:r>
          </a:p>
          <a:p>
            <a:pPr marL="457200" indent="-457200">
              <a:lnSpc>
                <a:spcPct val="150000"/>
              </a:lnSpc>
              <a:spcAft>
                <a:spcPts val="600"/>
              </a:spcAft>
              <a:buFont typeface="Arial" panose="020B0604020202020204" pitchFamily="34" charset="0"/>
              <a:buChar char="•"/>
            </a:pPr>
            <a:r>
              <a:rPr lang="en-US" sz="2800" dirty="0"/>
              <a:t>Snapshots entire (project) file system per </a:t>
            </a:r>
            <a:r>
              <a:rPr lang="en-US" sz="2800" u="sng" dirty="0"/>
              <a:t>each</a:t>
            </a:r>
            <a:r>
              <a:rPr lang="en-US" sz="2800" dirty="0"/>
              <a:t> change done to it</a:t>
            </a:r>
          </a:p>
          <a:p>
            <a:pPr marL="457200" indent="-457200">
              <a:buFont typeface="Arial" panose="020B0604020202020204" pitchFamily="34" charset="0"/>
              <a:buChar char="•"/>
            </a:pPr>
            <a:r>
              <a:rPr lang="en-US" sz="2800" dirty="0"/>
              <a:t>Maintain files in super slim and thin manner</a:t>
            </a:r>
          </a:p>
          <a:p>
            <a:pPr marL="457200" indent="-457200">
              <a:buFont typeface="Arial" panose="020B0604020202020204" pitchFamily="34" charset="0"/>
              <a:buChar char="•"/>
            </a:pPr>
            <a:r>
              <a:rPr lang="en-US" sz="2800" dirty="0"/>
              <a:t>Lets’ you collaborate your ‘file system’ with others</a:t>
            </a:r>
          </a:p>
          <a:p>
            <a:pPr marL="457200" indent="-457200">
              <a:buFont typeface="Arial" panose="020B0604020202020204" pitchFamily="34" charset="0"/>
              <a:buChar char="•"/>
            </a:pPr>
            <a:r>
              <a:rPr lang="en-US" sz="2800" dirty="0"/>
              <a:t>Manages several versions of each file\folder with different content (simultaneously)</a:t>
            </a:r>
          </a:p>
        </p:txBody>
      </p:sp>
      <p:sp>
        <p:nvSpPr>
          <p:cNvPr id="6" name="Slide Number Placeholder 5">
            <a:extLst>
              <a:ext uri="{FF2B5EF4-FFF2-40B4-BE49-F238E27FC236}">
                <a16:creationId xmlns:a16="http://schemas.microsoft.com/office/drawing/2014/main" id="{E6F865C2-9572-4486-94EF-6195D273D83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Footer Placeholder 6">
            <a:extLst>
              <a:ext uri="{FF2B5EF4-FFF2-40B4-BE49-F238E27FC236}">
                <a16:creationId xmlns:a16="http://schemas.microsoft.com/office/drawing/2014/main" id="{294B508C-E9BB-4BDB-B701-CBBF4FC4FC29}"/>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82165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Internals</a:t>
            </a:r>
            <a:endParaRPr lang="he-IL" dirty="0"/>
          </a:p>
        </p:txBody>
      </p:sp>
      <p:sp>
        <p:nvSpPr>
          <p:cNvPr id="5" name="TextBox 4">
            <a:extLst>
              <a:ext uri="{FF2B5EF4-FFF2-40B4-BE49-F238E27FC236}">
                <a16:creationId xmlns:a16="http://schemas.microsoft.com/office/drawing/2014/main" id="{E2A119A8-FBB2-487A-839A-15D635D7A43D}"/>
              </a:ext>
            </a:extLst>
          </p:cNvPr>
          <p:cNvSpPr txBox="1"/>
          <p:nvPr/>
        </p:nvSpPr>
        <p:spPr>
          <a:xfrm>
            <a:off x="1295401" y="1274693"/>
            <a:ext cx="9785464" cy="3970318"/>
          </a:xfrm>
          <a:prstGeom prst="rect">
            <a:avLst/>
          </a:prstGeom>
          <a:noFill/>
        </p:spPr>
        <p:txBody>
          <a:bodyPr wrap="square" rtlCol="1">
            <a:spAutoFit/>
          </a:bodyPr>
          <a:lstStyle/>
          <a:p>
            <a:r>
              <a:rPr lang="en-US" sz="2800" dirty="0"/>
              <a:t>The repository is contained within a (hidden) folder called </a:t>
            </a:r>
            <a:r>
              <a:rPr lang="en-US" sz="2800" dirty="0">
                <a:solidFill>
                  <a:srgbClr val="0000FF"/>
                </a:solidFill>
              </a:rPr>
              <a:t>.git</a:t>
            </a:r>
          </a:p>
          <a:p>
            <a:pPr marL="457200" indent="-457200">
              <a:buFont typeface="Arial" panose="020B0604020202020204" pitchFamily="34" charset="0"/>
              <a:buChar char="•"/>
            </a:pPr>
            <a:endParaRPr lang="en-US" sz="2800" dirty="0"/>
          </a:p>
          <a:p>
            <a:r>
              <a:rPr lang="en-US" sz="2800" dirty="0">
                <a:solidFill>
                  <a:srgbClr val="0000FF"/>
                </a:solidFill>
              </a:rPr>
              <a:t>.git</a:t>
            </a:r>
            <a:r>
              <a:rPr lang="en-US" sz="2800" dirty="0"/>
              <a:t> content:</a:t>
            </a:r>
          </a:p>
          <a:p>
            <a:pPr marL="457200" indent="-457200">
              <a:buFont typeface="Arial" panose="020B0604020202020204" pitchFamily="34" charset="0"/>
              <a:buChar char="•"/>
            </a:pPr>
            <a:r>
              <a:rPr lang="en-US" sz="2800" dirty="0"/>
              <a:t>Your objects: files, folders, commits</a:t>
            </a:r>
          </a:p>
          <a:p>
            <a:pPr marL="457200" indent="-457200">
              <a:buFont typeface="Arial" panose="020B0604020202020204" pitchFamily="34" charset="0"/>
              <a:buChar char="•"/>
            </a:pPr>
            <a:r>
              <a:rPr lang="en-US" sz="2800" dirty="0"/>
              <a:t>Branches, tags</a:t>
            </a:r>
          </a:p>
          <a:p>
            <a:pPr marL="457200" indent="-457200">
              <a:buFont typeface="Arial" panose="020B0604020202020204" pitchFamily="34" charset="0"/>
              <a:buChar char="•"/>
            </a:pPr>
            <a:r>
              <a:rPr lang="en-US" sz="2800" dirty="0"/>
              <a:t>Full history from the beginning of time (or at least the project itself)</a:t>
            </a:r>
          </a:p>
          <a:p>
            <a:pPr marL="457200" indent="-457200">
              <a:buFont typeface="Arial" panose="020B0604020202020204" pitchFamily="34" charset="0"/>
              <a:buChar char="•"/>
            </a:pPr>
            <a:r>
              <a:rPr lang="en-US" sz="2800" dirty="0"/>
              <a:t>Other stuff…</a:t>
            </a:r>
          </a:p>
          <a:p>
            <a:endParaRPr lang="en-US" sz="2800" dirty="0"/>
          </a:p>
        </p:txBody>
      </p:sp>
      <p:sp>
        <p:nvSpPr>
          <p:cNvPr id="6" name="Slide Number Placeholder 5">
            <a:extLst>
              <a:ext uri="{FF2B5EF4-FFF2-40B4-BE49-F238E27FC236}">
                <a16:creationId xmlns:a16="http://schemas.microsoft.com/office/drawing/2014/main" id="{B8980BCB-8BA0-4974-AF9A-261E95722BA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Footer Placeholder 6">
            <a:extLst>
              <a:ext uri="{FF2B5EF4-FFF2-40B4-BE49-F238E27FC236}">
                <a16:creationId xmlns:a16="http://schemas.microsoft.com/office/drawing/2014/main" id="{965385D4-9045-4BC2-948E-9C194256B9B9}"/>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10994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GIT</a:t>
            </a:r>
            <a:r>
              <a:rPr lang="en-US" dirty="0"/>
              <a:t> – Internals: SHA1</a:t>
            </a:r>
            <a:endParaRPr lang="he-IL" dirty="0"/>
          </a:p>
        </p:txBody>
      </p:sp>
      <p:pic>
        <p:nvPicPr>
          <p:cNvPr id="4" name="Picture 3">
            <a:extLst>
              <a:ext uri="{FF2B5EF4-FFF2-40B4-BE49-F238E27FC236}">
                <a16:creationId xmlns:a16="http://schemas.microsoft.com/office/drawing/2014/main" id="{D7F02854-B7F5-40D4-9ABB-DE5A67EF0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770" y="1449338"/>
            <a:ext cx="1943100" cy="1943100"/>
          </a:xfrm>
          <a:prstGeom prst="rect">
            <a:avLst/>
          </a:prstGeom>
        </p:spPr>
      </p:pic>
      <p:pic>
        <p:nvPicPr>
          <p:cNvPr id="6" name="Picture 5">
            <a:extLst>
              <a:ext uri="{FF2B5EF4-FFF2-40B4-BE49-F238E27FC236}">
                <a16:creationId xmlns:a16="http://schemas.microsoft.com/office/drawing/2014/main" id="{95FCB4F1-D88F-4F9E-A3D8-46099D62B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02" y="2537266"/>
            <a:ext cx="2143125" cy="2143125"/>
          </a:xfrm>
          <a:prstGeom prst="rect">
            <a:avLst/>
          </a:prstGeom>
        </p:spPr>
      </p:pic>
      <p:pic>
        <p:nvPicPr>
          <p:cNvPr id="7" name="Picture 6">
            <a:extLst>
              <a:ext uri="{FF2B5EF4-FFF2-40B4-BE49-F238E27FC236}">
                <a16:creationId xmlns:a16="http://schemas.microsoft.com/office/drawing/2014/main" id="{17F77978-4D97-4723-9264-8AD053A3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109" y="4940451"/>
            <a:ext cx="3717057" cy="908942"/>
          </a:xfrm>
          <a:prstGeom prst="rect">
            <a:avLst/>
          </a:prstGeom>
        </p:spPr>
      </p:pic>
      <p:pic>
        <p:nvPicPr>
          <p:cNvPr id="8" name="Picture 7">
            <a:extLst>
              <a:ext uri="{FF2B5EF4-FFF2-40B4-BE49-F238E27FC236}">
                <a16:creationId xmlns:a16="http://schemas.microsoft.com/office/drawing/2014/main" id="{8D379BF1-3BB2-4F2B-BB77-599E62C0E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4726" y="1449338"/>
            <a:ext cx="3731371" cy="2798529"/>
          </a:xfrm>
          <a:prstGeom prst="rect">
            <a:avLst/>
          </a:prstGeom>
        </p:spPr>
      </p:pic>
      <p:sp>
        <p:nvSpPr>
          <p:cNvPr id="3" name="TextBox 2">
            <a:extLst>
              <a:ext uri="{FF2B5EF4-FFF2-40B4-BE49-F238E27FC236}">
                <a16:creationId xmlns:a16="http://schemas.microsoft.com/office/drawing/2014/main" id="{ACDD04A1-84D5-432E-A1CB-30F2DE766452}"/>
              </a:ext>
            </a:extLst>
          </p:cNvPr>
          <p:cNvSpPr txBox="1"/>
          <p:nvPr/>
        </p:nvSpPr>
        <p:spPr>
          <a:xfrm>
            <a:off x="7676051" y="5210256"/>
            <a:ext cx="3474720" cy="369332"/>
          </a:xfrm>
          <a:prstGeom prst="rect">
            <a:avLst/>
          </a:prstGeom>
          <a:noFill/>
        </p:spPr>
        <p:txBody>
          <a:bodyPr wrap="square" rtlCol="1">
            <a:spAutoFit/>
          </a:bodyPr>
          <a:lstStyle/>
          <a:p>
            <a:r>
              <a:rPr lang="en-US" dirty="0"/>
              <a:t>Exactly 40 Hexadecimal characters</a:t>
            </a:r>
            <a:endParaRPr lang="he-IL" dirty="0"/>
          </a:p>
        </p:txBody>
      </p:sp>
      <p:cxnSp>
        <p:nvCxnSpPr>
          <p:cNvPr id="9" name="Straight Arrow Connector 8">
            <a:extLst>
              <a:ext uri="{FF2B5EF4-FFF2-40B4-BE49-F238E27FC236}">
                <a16:creationId xmlns:a16="http://schemas.microsoft.com/office/drawing/2014/main" id="{F11683CC-812F-4D8B-8D0B-CBB3BA232AE1}"/>
              </a:ext>
            </a:extLst>
          </p:cNvPr>
          <p:cNvCxnSpPr/>
          <p:nvPr/>
        </p:nvCxnSpPr>
        <p:spPr>
          <a:xfrm>
            <a:off x="5989320" y="5486400"/>
            <a:ext cx="154305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2D050FDB-71FA-4837-968F-6815ED00796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2" name="Footer Placeholder 11">
            <a:extLst>
              <a:ext uri="{FF2B5EF4-FFF2-40B4-BE49-F238E27FC236}">
                <a16:creationId xmlns:a16="http://schemas.microsoft.com/office/drawing/2014/main" id="{76DE5A4F-8F3C-4E2B-B969-F422499A1757}"/>
              </a:ext>
            </a:extLst>
          </p:cNvPr>
          <p:cNvSpPr>
            <a:spLocks noGrp="1"/>
          </p:cNvSpPr>
          <p:nvPr>
            <p:ph type="ftr" sz="quarter" idx="11"/>
          </p:nvPr>
        </p:nvSpPr>
        <p:spPr/>
        <p:txBody>
          <a:bodyPr/>
          <a:lstStyle/>
          <a:p>
            <a:r>
              <a:rPr lang="en-US"/>
              <a:t>Copyrights © Aviad Cohen ; 23.2.2018</a:t>
            </a:r>
            <a:endParaRPr lang="en-US" dirty="0"/>
          </a:p>
        </p:txBody>
      </p:sp>
    </p:spTree>
    <p:extLst>
      <p:ext uri="{BB962C8B-B14F-4D97-AF65-F5344CB8AC3E}">
        <p14:creationId xmlns:p14="http://schemas.microsoft.com/office/powerpoint/2010/main" val="368140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CTD_Lesson_template_2008-v1">
  <a:themeElements>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fontScheme name="CTD_Lesson_template_2008-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2813" rtl="0" eaLnBrk="1" fontAlgn="base" latinLnBrk="0" hangingPunct="1">
          <a:lnSpc>
            <a:spcPct val="100000"/>
          </a:lnSpc>
          <a:spcBef>
            <a:spcPct val="20000"/>
          </a:spcBef>
          <a:spcAft>
            <a:spcPct val="0"/>
          </a:spcAft>
          <a:buClr>
            <a:schemeClr val="accent1"/>
          </a:buClr>
          <a:buSzPct val="100000"/>
          <a:buFont typeface="Symbol" pitchFamily="18" charset="2"/>
          <a:buNone/>
          <a:tabLst/>
          <a:defRPr kumimoji="0" lang="en-US" sz="2400" b="0" i="0" u="none" strike="noStrike" cap="none" normalizeH="0" baseline="0" smtClean="0">
            <a:ln>
              <a:noFill/>
            </a:ln>
            <a:solidFill>
              <a:srgbClr val="4D4D4D"/>
            </a:solidFill>
            <a:effectLst/>
            <a:latin typeface="Arial" pitchFamily="34" charset="0"/>
            <a:cs typeface="Arial" pitchFamily="34" charset="0"/>
          </a:defRPr>
        </a:defPPr>
      </a:lstStyle>
    </a:lnDef>
  </a:objectDefaults>
  <a:extraClrSchemeLst>
    <a:extraClrScheme>
      <a:clrScheme name="CTD_Lesson_template_2008-v1 1">
        <a:dk1>
          <a:srgbClr val="4D4D4D"/>
        </a:dk1>
        <a:lt1>
          <a:srgbClr val="FFFFFF"/>
        </a:lt1>
        <a:dk2>
          <a:srgbClr val="FF6600"/>
        </a:dk2>
        <a:lt2>
          <a:srgbClr val="808080"/>
        </a:lt2>
        <a:accent1>
          <a:srgbClr val="3399CC"/>
        </a:accent1>
        <a:accent2>
          <a:srgbClr val="66CC33"/>
        </a:accent2>
        <a:accent3>
          <a:srgbClr val="FFFFFF"/>
        </a:accent3>
        <a:accent4>
          <a:srgbClr val="404040"/>
        </a:accent4>
        <a:accent5>
          <a:srgbClr val="ADCAE2"/>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2">
        <a:dk1>
          <a:srgbClr val="4D4D4D"/>
        </a:dk1>
        <a:lt1>
          <a:srgbClr val="FFFFFF"/>
        </a:lt1>
        <a:dk2>
          <a:srgbClr val="3399CC"/>
        </a:dk2>
        <a:lt2>
          <a:srgbClr val="808080"/>
        </a:lt2>
        <a:accent1>
          <a:srgbClr val="FF6600"/>
        </a:accent1>
        <a:accent2>
          <a:srgbClr val="66CC33"/>
        </a:accent2>
        <a:accent3>
          <a:srgbClr val="FFFFFF"/>
        </a:accent3>
        <a:accent4>
          <a:srgbClr val="404040"/>
        </a:accent4>
        <a:accent5>
          <a:srgbClr val="FFB8A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3">
        <a:dk1>
          <a:srgbClr val="4D4D4D"/>
        </a:dk1>
        <a:lt1>
          <a:srgbClr val="FFFFFF"/>
        </a:lt1>
        <a:dk2>
          <a:srgbClr val="3399CC"/>
        </a:dk2>
        <a:lt2>
          <a:srgbClr val="808080"/>
        </a:lt2>
        <a:accent1>
          <a:srgbClr val="FF3399"/>
        </a:accent1>
        <a:accent2>
          <a:srgbClr val="66CC33"/>
        </a:accent2>
        <a:accent3>
          <a:srgbClr val="FFFFFF"/>
        </a:accent3>
        <a:accent4>
          <a:srgbClr val="404040"/>
        </a:accent4>
        <a:accent5>
          <a:srgbClr val="FFADCA"/>
        </a:accent5>
        <a:accent6>
          <a:srgbClr val="5CB92D"/>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4">
        <a:dk1>
          <a:srgbClr val="4D4D4D"/>
        </a:dk1>
        <a:lt1>
          <a:srgbClr val="FFFFFF"/>
        </a:lt1>
        <a:dk2>
          <a:srgbClr val="FF6600"/>
        </a:dk2>
        <a:lt2>
          <a:srgbClr val="808080"/>
        </a:lt2>
        <a:accent1>
          <a:srgbClr val="66CC33"/>
        </a:accent1>
        <a:accent2>
          <a:srgbClr val="3399CC"/>
        </a:accent2>
        <a:accent3>
          <a:srgbClr val="FFFFFF"/>
        </a:accent3>
        <a:accent4>
          <a:srgbClr val="404040"/>
        </a:accent4>
        <a:accent5>
          <a:srgbClr val="B8E2AD"/>
        </a:accent5>
        <a:accent6>
          <a:srgbClr val="2D8AB9"/>
        </a:accent6>
        <a:hlink>
          <a:srgbClr val="FECC00"/>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5">
        <a:dk1>
          <a:srgbClr val="4D4D4D"/>
        </a:dk1>
        <a:lt1>
          <a:srgbClr val="FFFFFF"/>
        </a:lt1>
        <a:dk2>
          <a:srgbClr val="FF6600"/>
        </a:dk2>
        <a:lt2>
          <a:srgbClr val="808080"/>
        </a:lt2>
        <a:accent1>
          <a:srgbClr val="3399CC"/>
        </a:accent1>
        <a:accent2>
          <a:srgbClr val="0000FF"/>
        </a:accent2>
        <a:accent3>
          <a:srgbClr val="FFFFFF"/>
        </a:accent3>
        <a:accent4>
          <a:srgbClr val="404040"/>
        </a:accent4>
        <a:accent5>
          <a:srgbClr val="ADCAE2"/>
        </a:accent5>
        <a:accent6>
          <a:srgbClr val="0000E7"/>
        </a:accent6>
        <a:hlink>
          <a:srgbClr val="0000CC"/>
        </a:hlink>
        <a:folHlink>
          <a:srgbClr val="B2B2B2"/>
        </a:folHlink>
      </a:clrScheme>
      <a:clrMap bg1="lt1" tx1="dk1" bg2="lt2" tx2="dk2" accent1="accent1" accent2="accent2" accent3="accent3" accent4="accent4" accent5="accent5" accent6="accent6" hlink="hlink" folHlink="folHlink"/>
    </a:extraClrScheme>
    <a:extraClrScheme>
      <a:clrScheme name="CTD_Lesson_template_2008-v1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4468</TotalTime>
  <Words>7475</Words>
  <Application>Microsoft Office PowerPoint</Application>
  <PresentationFormat>Widescreen</PresentationFormat>
  <Paragraphs>1073</Paragraphs>
  <Slides>64</Slides>
  <Notes>53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64</vt:i4>
      </vt:variant>
    </vt:vector>
  </HeadingPairs>
  <TitlesOfParts>
    <vt:vector size="74" baseType="lpstr">
      <vt:lpstr>Arial</vt:lpstr>
      <vt:lpstr>Calibri</vt:lpstr>
      <vt:lpstr>Comfortaa</vt:lpstr>
      <vt:lpstr>Garamond</vt:lpstr>
      <vt:lpstr>Symbol</vt:lpstr>
      <vt:lpstr>Times New Roman</vt:lpstr>
      <vt:lpstr>Verdana</vt:lpstr>
      <vt:lpstr>אורגני</vt:lpstr>
      <vt:lpstr>CTD_Lesson_template_2008-v1</vt:lpstr>
      <vt:lpstr>Simple Light</vt:lpstr>
      <vt:lpstr>PowerPoint Presentation</vt:lpstr>
      <vt:lpstr>GIT</vt:lpstr>
      <vt:lpstr>Agenda</vt:lpstr>
      <vt:lpstr>Agenda</vt:lpstr>
      <vt:lpstr>GIT – Global Information Tracker</vt:lpstr>
      <vt:lpstr>GIT – Unpleasant Person (in British English)</vt:lpstr>
      <vt:lpstr>GIT – Internals</vt:lpstr>
      <vt:lpstr>GIT – Internals</vt:lpstr>
      <vt:lpstr>GIT – Internals: SHA1</vt:lpstr>
      <vt:lpstr>GIT – Internals: objects</vt:lpstr>
      <vt:lpstr>GIT – Internals: object relationships</vt:lpstr>
      <vt:lpstr>GIT - operate</vt:lpstr>
      <vt:lpstr>GIT – working with CMD</vt:lpstr>
      <vt:lpstr>DEMO (using cmd)</vt:lpstr>
      <vt:lpstr>GIT – .gitignore</vt:lpstr>
      <vt:lpstr>GIT - config</vt:lpstr>
      <vt:lpstr>GIT - config</vt:lpstr>
      <vt:lpstr>Exercise (20 minutes ; using cmd)</vt:lpstr>
      <vt:lpstr>GIT – working areas</vt:lpstr>
      <vt:lpstr>GIT – working areas commands</vt:lpstr>
      <vt:lpstr>Agenda</vt:lpstr>
      <vt:lpstr>GIT - Branches</vt:lpstr>
      <vt:lpstr>GIT - Branches</vt:lpstr>
      <vt:lpstr>GIT – Branches: checkout</vt:lpstr>
      <vt:lpstr>GIT - Branches</vt:lpstr>
      <vt:lpstr>GIT – branch commands</vt:lpstr>
      <vt:lpstr>GIT tags</vt:lpstr>
      <vt:lpstr>GIT tags</vt:lpstr>
      <vt:lpstr>DEMO (using cmd)</vt:lpstr>
      <vt:lpstr>GIT – Branches: actions</vt:lpstr>
      <vt:lpstr>GIT – Branches: actions</vt:lpstr>
      <vt:lpstr>GIT Clients</vt:lpstr>
      <vt:lpstr>DEMO (using git extensions)</vt:lpstr>
      <vt:lpstr>Exercise – work with branches and GIT client</vt:lpstr>
      <vt:lpstr>Exercise – continue…</vt:lpstr>
      <vt:lpstr>Agenda</vt:lpstr>
      <vt:lpstr>GIT Collaboration</vt:lpstr>
      <vt:lpstr>GIT Collaboration example: fetch, pull</vt:lpstr>
      <vt:lpstr>GIT Collaboration example: push</vt:lpstr>
      <vt:lpstr>DEMO (using git extensions)</vt:lpstr>
      <vt:lpstr>GIT Collaboration: commands finetune</vt:lpstr>
      <vt:lpstr>GIT Collaboration: commands finetune</vt:lpstr>
      <vt:lpstr>GIT Collaboration: commands finetune</vt:lpstr>
      <vt:lpstr>GIT Collaboration: commands finetune</vt:lpstr>
      <vt:lpstr>GIT Collaboration: commands finetune</vt:lpstr>
      <vt:lpstr>Exercise – GIT Collaboration</vt:lpstr>
      <vt:lpstr>Exercise – GIT Collaboration - cont</vt:lpstr>
      <vt:lpstr>Agenda</vt:lpstr>
      <vt:lpstr>GIT commands: Reset</vt:lpstr>
      <vt:lpstr>GIT commands: Reset - continue</vt:lpstr>
      <vt:lpstr>GIT commands: Cherry Pick</vt:lpstr>
      <vt:lpstr>GIT commands: Stash</vt:lpstr>
      <vt:lpstr>GIT commands: Stash continue</vt:lpstr>
      <vt:lpstr>GIT commands: Revert</vt:lpstr>
      <vt:lpstr>GIT commands: Revert</vt:lpstr>
      <vt:lpstr>GIT commands: Rebase</vt:lpstr>
      <vt:lpstr>GIT commands: Rebase</vt:lpstr>
      <vt:lpstr>DEMO (using git extensions)</vt:lpstr>
      <vt:lpstr>Exercise – GIT commands</vt:lpstr>
      <vt:lpstr>Agenda</vt:lpstr>
      <vt:lpstr>GIT: best practices (learned by practice…)</vt:lpstr>
      <vt:lpstr>GIT: Best practices (learned by practice…)</vt:lpstr>
      <vt:lpstr>GIT: Best practices (learned by practice…)</vt:lpstr>
      <vt:lpstr>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aviad</dc:creator>
  <cp:lastModifiedBy>Aviad Cohen</cp:lastModifiedBy>
  <cp:revision>272</cp:revision>
  <dcterms:created xsi:type="dcterms:W3CDTF">2016-07-09T17:06:11Z</dcterms:created>
  <dcterms:modified xsi:type="dcterms:W3CDTF">2018-03-06T07:36:24Z</dcterms:modified>
</cp:coreProperties>
</file>