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84"/>
  </p:notesMasterIdLst>
  <p:handoutMasterIdLst>
    <p:handoutMasterId r:id="rId85"/>
  </p:handoutMasterIdLst>
  <p:sldIdLst>
    <p:sldId id="538" r:id="rId2"/>
    <p:sldId id="293" r:id="rId3"/>
    <p:sldId id="386" r:id="rId4"/>
    <p:sldId id="456" r:id="rId5"/>
    <p:sldId id="476" r:id="rId6"/>
    <p:sldId id="431" r:id="rId7"/>
    <p:sldId id="495" r:id="rId8"/>
    <p:sldId id="497" r:id="rId9"/>
    <p:sldId id="496" r:id="rId10"/>
    <p:sldId id="498" r:id="rId11"/>
    <p:sldId id="499" r:id="rId12"/>
    <p:sldId id="500" r:id="rId13"/>
    <p:sldId id="501" r:id="rId14"/>
    <p:sldId id="503" r:id="rId15"/>
    <p:sldId id="539" r:id="rId16"/>
    <p:sldId id="540" r:id="rId17"/>
    <p:sldId id="493" r:id="rId18"/>
    <p:sldId id="477" r:id="rId19"/>
    <p:sldId id="504" r:id="rId20"/>
    <p:sldId id="506" r:id="rId21"/>
    <p:sldId id="507" r:id="rId22"/>
    <p:sldId id="541" r:id="rId23"/>
    <p:sldId id="542" r:id="rId24"/>
    <p:sldId id="508" r:id="rId25"/>
    <p:sldId id="479" r:id="rId26"/>
    <p:sldId id="509" r:id="rId27"/>
    <p:sldId id="510" r:id="rId28"/>
    <p:sldId id="480" r:id="rId29"/>
    <p:sldId id="512" r:id="rId30"/>
    <p:sldId id="513" r:id="rId31"/>
    <p:sldId id="534" r:id="rId32"/>
    <p:sldId id="535" r:id="rId33"/>
    <p:sldId id="481" r:id="rId34"/>
    <p:sldId id="543" r:id="rId35"/>
    <p:sldId id="544" r:id="rId36"/>
    <p:sldId id="570" r:id="rId37"/>
    <p:sldId id="516" r:id="rId38"/>
    <p:sldId id="517" r:id="rId39"/>
    <p:sldId id="518" r:id="rId40"/>
    <p:sldId id="524" r:id="rId41"/>
    <p:sldId id="526" r:id="rId42"/>
    <p:sldId id="525" r:id="rId43"/>
    <p:sldId id="527" r:id="rId44"/>
    <p:sldId id="532" r:id="rId45"/>
    <p:sldId id="533" r:id="rId46"/>
    <p:sldId id="545" r:id="rId47"/>
    <p:sldId id="546" r:id="rId48"/>
    <p:sldId id="547" r:id="rId49"/>
    <p:sldId id="572" r:id="rId50"/>
    <p:sldId id="548" r:id="rId51"/>
    <p:sldId id="571" r:id="rId52"/>
    <p:sldId id="549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9" r:id="rId61"/>
    <p:sldId id="560" r:id="rId62"/>
    <p:sldId id="561" r:id="rId63"/>
    <p:sldId id="563" r:id="rId64"/>
    <p:sldId id="564" r:id="rId65"/>
    <p:sldId id="565" r:id="rId66"/>
    <p:sldId id="569" r:id="rId67"/>
    <p:sldId id="484" r:id="rId68"/>
    <p:sldId id="522" r:id="rId69"/>
    <p:sldId id="573" r:id="rId70"/>
    <p:sldId id="482" r:id="rId71"/>
    <p:sldId id="528" r:id="rId72"/>
    <p:sldId id="529" r:id="rId73"/>
    <p:sldId id="530" r:id="rId74"/>
    <p:sldId id="531" r:id="rId75"/>
    <p:sldId id="483" r:id="rId76"/>
    <p:sldId id="523" r:id="rId77"/>
    <p:sldId id="485" r:id="rId78"/>
    <p:sldId id="520" r:id="rId79"/>
    <p:sldId id="521" r:id="rId80"/>
    <p:sldId id="486" r:id="rId81"/>
    <p:sldId id="519" r:id="rId82"/>
    <p:sldId id="384" r:id="rId83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b="1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b="1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b="1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b="1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b="1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400" b="1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400" b="1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400" b="1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400" b="1" kern="1200">
        <a:solidFill>
          <a:srgbClr val="4D4D4D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80">
          <p15:clr>
            <a:srgbClr val="A4A3A4"/>
          </p15:clr>
        </p15:guide>
        <p15:guide id="2" orient="horz" pos="4133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orient="horz" pos="1412">
          <p15:clr>
            <a:srgbClr val="A4A3A4"/>
          </p15:clr>
        </p15:guide>
        <p15:guide id="6" orient="horz" pos="845">
          <p15:clr>
            <a:srgbClr val="A4A3A4"/>
          </p15:clr>
        </p15:guide>
        <p15:guide id="7" pos="2426">
          <p15:clr>
            <a:srgbClr val="A4A3A4"/>
          </p15:clr>
        </p15:guide>
        <p15:guide id="8" pos="226">
          <p15:clr>
            <a:srgbClr val="A4A3A4"/>
          </p15:clr>
        </p15:guide>
        <p15:guide id="9" pos="1927">
          <p15:clr>
            <a:srgbClr val="A4A3A4"/>
          </p15:clr>
        </p15:guide>
        <p15:guide id="10" pos="3379">
          <p15:clr>
            <a:srgbClr val="A4A3A4"/>
          </p15:clr>
        </p15:guide>
        <p15:guide id="11" pos="4309">
          <p15:clr>
            <a:srgbClr val="A4A3A4"/>
          </p15:clr>
        </p15:guide>
        <p15:guide id="12" pos="6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EBE"/>
    <a:srgbClr val="EFF7FB"/>
    <a:srgbClr val="D4E9F4"/>
    <a:srgbClr val="8C4797"/>
    <a:srgbClr val="212121"/>
    <a:srgbClr val="333333"/>
    <a:srgbClr val="CDB109"/>
    <a:srgbClr val="F26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0" autoAdjust="0"/>
    <p:restoredTop sz="94660" autoAdjust="0"/>
  </p:normalViewPr>
  <p:slideViewPr>
    <p:cSldViewPr>
      <p:cViewPr varScale="1">
        <p:scale>
          <a:sx n="75" d="100"/>
          <a:sy n="75" d="100"/>
        </p:scale>
        <p:origin x="1326" y="60"/>
      </p:cViewPr>
      <p:guideLst>
        <p:guide orient="horz" pos="3680"/>
        <p:guide orient="horz" pos="4133"/>
        <p:guide orient="horz" pos="3997"/>
        <p:guide orient="horz" pos="2523"/>
        <p:guide orient="horz" pos="1412"/>
        <p:guide orient="horz" pos="845"/>
        <p:guide pos="2426"/>
        <p:guide pos="226"/>
        <p:guide pos="1927"/>
        <p:guide pos="3379"/>
        <p:guide pos="4309"/>
        <p:guide pos="6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6" y="-84"/>
      </p:cViewPr>
      <p:guideLst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5171" rIns="90343" bIns="45171" numCol="1" anchor="t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5171" rIns="90343" bIns="45171" numCol="1" anchor="t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5171" rIns="90343" bIns="45171" numCol="1" anchor="b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5171" rIns="90343" bIns="45171" numCol="1" anchor="b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4AB5394D-7748-49BC-99EB-E27A7EBBD4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248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5171" rIns="90343" bIns="45171" numCol="1" anchor="t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5171" rIns="90343" bIns="45171" numCol="1" anchor="t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5171" rIns="90343" bIns="451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0"/>
            <a:r>
              <a:rPr lang="en-US" altLang="en-US" noProof="0" smtClean="0"/>
              <a:t>Second level</a:t>
            </a:r>
          </a:p>
          <a:p>
            <a:pPr lvl="0"/>
            <a:r>
              <a:rPr lang="en-US" altLang="en-US" noProof="0" smtClean="0"/>
              <a:t>Third level</a:t>
            </a:r>
          </a:p>
          <a:p>
            <a:pPr lvl="0"/>
            <a:r>
              <a:rPr lang="en-US" altLang="en-US" noProof="0" smtClean="0"/>
              <a:t>Fourth level</a:t>
            </a:r>
          </a:p>
          <a:p>
            <a:pPr lvl="0"/>
            <a:r>
              <a:rPr lang="en-US" alt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5171" rIns="90343" bIns="45171" numCol="1" anchor="b" anchorCtr="0" compatLnSpc="1">
            <a:prstTxWarp prst="textNoShape">
              <a:avLst/>
            </a:prstTxWarp>
          </a:bodyPr>
          <a:lstStyle>
            <a:lvl1pPr defTabSz="903288">
              <a:spcBef>
                <a:spcPct val="0"/>
              </a:spcBef>
              <a:defRPr sz="1200" b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5171" rIns="90343" bIns="45171" numCol="1" anchor="b" anchorCtr="0" compatLnSpc="1">
            <a:prstTxWarp prst="textNoShape">
              <a:avLst/>
            </a:prstTxWarp>
          </a:bodyPr>
          <a:lstStyle>
            <a:lvl1pPr algn="r" defTabSz="903288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F156AEC4-4261-4DD0-ABAD-55B6EF3674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824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599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F167857-86F9-47D1-A2ED-37D647661437}" type="slidenum">
              <a:rPr lang="en-US" altLang="en-US" sz="1200" b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9626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0B885B-60AC-443A-822A-4C22D900DC97}" type="slidenum">
              <a:rPr lang="en-US" altLang="en-US" sz="1200" b="0">
                <a:solidFill>
                  <a:schemeClr val="tx1"/>
                </a:solidFill>
              </a:rPr>
              <a:pPr/>
              <a:t>12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34366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1B4090-1BD5-487E-AAD5-DE8C50B80D43}" type="slidenum">
              <a:rPr lang="en-US" altLang="en-US" sz="1200" b="0">
                <a:solidFill>
                  <a:schemeClr val="tx1"/>
                </a:solidFill>
              </a:rPr>
              <a:pPr/>
              <a:t>13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94025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FC4CFC-032A-46AF-923F-506AB756D97D}" type="slidenum">
              <a:rPr lang="en-US" altLang="en-US" sz="1200" b="0">
                <a:solidFill>
                  <a:schemeClr val="tx1"/>
                </a:solidFill>
              </a:rPr>
              <a:pPr/>
              <a:t>14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91416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FC4CFC-032A-46AF-923F-506AB756D97D}" type="slidenum">
              <a:rPr lang="en-US" altLang="en-US" sz="1200" b="0">
                <a:solidFill>
                  <a:schemeClr val="tx1"/>
                </a:solidFill>
              </a:rPr>
              <a:pPr/>
              <a:t>15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6572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FC4CFC-032A-46AF-923F-506AB756D97D}" type="slidenum">
              <a:rPr lang="en-US" altLang="en-US" sz="1200" b="0">
                <a:solidFill>
                  <a:schemeClr val="tx1"/>
                </a:solidFill>
              </a:rPr>
              <a:pPr/>
              <a:t>16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264002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E67444-D7EA-44FB-8E04-46AB3E7C9AE6}" type="slidenum">
              <a:rPr lang="en-US" altLang="en-US" sz="1200" b="0">
                <a:solidFill>
                  <a:schemeClr val="tx1"/>
                </a:solidFill>
              </a:rPr>
              <a:pPr/>
              <a:t>17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11315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EDD1A70-C669-4A2C-B4E4-21D208729BEC}" type="slidenum">
              <a:rPr lang="en-US" altLang="en-US" sz="1200" b="0">
                <a:solidFill>
                  <a:schemeClr val="tx1"/>
                </a:solidFill>
              </a:rPr>
              <a:pPr/>
              <a:t>18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913652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DB2D82-996D-4FAC-A20C-862998964D16}" type="slidenum">
              <a:rPr lang="en-US" altLang="en-US" sz="1200" b="0">
                <a:solidFill>
                  <a:schemeClr val="tx1"/>
                </a:solidFill>
              </a:rPr>
              <a:pPr/>
              <a:t>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23142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1650CC-3E60-469D-9842-01AC96A46DBF}" type="slidenum">
              <a:rPr lang="en-US" altLang="en-US" sz="1200" b="0">
                <a:solidFill>
                  <a:schemeClr val="tx1"/>
                </a:solidFill>
              </a:rPr>
              <a:pPr/>
              <a:t>20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5185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D6DFFA-2D53-41A5-AAF5-4E71577C4720}" type="slidenum">
              <a:rPr lang="en-US" altLang="en-US" sz="1200" b="0">
                <a:solidFill>
                  <a:schemeClr val="tx1"/>
                </a:solidFill>
              </a:rPr>
              <a:pPr/>
              <a:t>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51634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6935F4-37C0-4D11-AEE8-FBF3B103B215}" type="slidenum">
              <a:rPr lang="en-US" altLang="en-US" sz="1200" b="0">
                <a:solidFill>
                  <a:schemeClr val="tx1"/>
                </a:solidFill>
              </a:rPr>
              <a:pPr/>
              <a:t>21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00288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DB2D82-996D-4FAC-A20C-862998964D16}" type="slidenum">
              <a:rPr lang="en-US" altLang="en-US" sz="1200" b="0">
                <a:solidFill>
                  <a:schemeClr val="tx1"/>
                </a:solidFill>
              </a:rPr>
              <a:pPr/>
              <a:t>22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36619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DB2D82-996D-4FAC-A20C-862998964D16}" type="slidenum">
              <a:rPr lang="en-US" altLang="en-US" sz="1200" b="0">
                <a:solidFill>
                  <a:schemeClr val="tx1"/>
                </a:solidFill>
              </a:rPr>
              <a:pPr/>
              <a:t>23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6245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5B896D-2252-44CD-8FC9-7948B79FE579}" type="slidenum">
              <a:rPr lang="en-US" altLang="en-US" sz="1200" b="0">
                <a:solidFill>
                  <a:schemeClr val="tx1"/>
                </a:solidFill>
              </a:rPr>
              <a:pPr/>
              <a:t>24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68056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5F24B7-4B85-42A6-A07F-15CA35D8BF5A}" type="slidenum">
              <a:rPr lang="en-US" altLang="en-US" sz="1200" b="0">
                <a:solidFill>
                  <a:schemeClr val="tx1"/>
                </a:solidFill>
              </a:rPr>
              <a:pPr/>
              <a:t>25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62387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56A6DB-7B0B-4FEA-BB99-4100494D65C1}" type="slidenum">
              <a:rPr lang="en-US" altLang="en-US" sz="1200" b="0">
                <a:solidFill>
                  <a:schemeClr val="tx1"/>
                </a:solidFill>
              </a:rPr>
              <a:pPr/>
              <a:t>26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5104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590596-3779-466D-BD75-30508DD19748}" type="slidenum">
              <a:rPr lang="en-US" altLang="en-US" sz="1200" b="0">
                <a:solidFill>
                  <a:schemeClr val="tx1"/>
                </a:solidFill>
              </a:rPr>
              <a:pPr/>
              <a:t>27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1873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CDBE8F-AD23-46B8-879B-2B4A95D3942F}" type="slidenum">
              <a:rPr lang="en-US" altLang="en-US" sz="1200" b="0">
                <a:solidFill>
                  <a:schemeClr val="tx1"/>
                </a:solidFill>
              </a:rPr>
              <a:pPr/>
              <a:t>28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10721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041885-AEED-4196-8B47-D687A99AB16B}" type="slidenum">
              <a:rPr lang="en-US" altLang="en-US" sz="1200" b="0">
                <a:solidFill>
                  <a:schemeClr val="tx1"/>
                </a:solidFill>
              </a:rPr>
              <a:pPr/>
              <a:t>29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988365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F041C3-72E2-433F-A903-A6E3E8E6AC82}" type="slidenum">
              <a:rPr lang="en-US" altLang="en-US" sz="1200" b="0">
                <a:solidFill>
                  <a:schemeClr val="tx1"/>
                </a:solidFill>
              </a:rPr>
              <a:pPr/>
              <a:t>30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91307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DA84F1-B35A-428E-9ADB-AEA0491B5239}" type="slidenum">
              <a:rPr lang="en-US" altLang="en-US" sz="1200" b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5556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6D14AC-6E15-4367-98B3-741ABF6D6E38}" type="slidenum">
              <a:rPr lang="en-US" altLang="en-US" sz="1200" b="0">
                <a:solidFill>
                  <a:schemeClr val="tx1"/>
                </a:solidFill>
              </a:rPr>
              <a:pPr/>
              <a:t>31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605289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A1F5F4-363F-40B2-8ACA-01179812390D}" type="slidenum">
              <a:rPr lang="en-US" altLang="en-US" sz="1200" b="0">
                <a:solidFill>
                  <a:schemeClr val="tx1"/>
                </a:solidFill>
              </a:rPr>
              <a:pPr/>
              <a:t>32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6548902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DB7900-590F-46C4-A33A-34A880F4D6D4}" type="slidenum">
              <a:rPr lang="en-US" altLang="en-US" sz="1200" b="0">
                <a:solidFill>
                  <a:schemeClr val="tx1"/>
                </a:solidFill>
              </a:rPr>
              <a:pPr/>
              <a:t>33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33057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5219C8-9F2C-44D6-BCCE-1BA60C41B91E}" type="slidenum">
              <a:rPr lang="en-US" altLang="en-US" sz="1200" b="0">
                <a:solidFill>
                  <a:schemeClr val="tx1"/>
                </a:solidFill>
              </a:rPr>
              <a:pPr/>
              <a:t>37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797864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245441-FF0D-4782-B95C-E712F6A483E0}" type="slidenum">
              <a:rPr lang="en-US" altLang="en-US" sz="1200" b="0">
                <a:solidFill>
                  <a:schemeClr val="tx1"/>
                </a:solidFill>
              </a:rPr>
              <a:pPr/>
              <a:t>38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55292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6A1969-26AB-4F07-8B94-99FFBA5EC21D}" type="slidenum">
              <a:rPr lang="en-US" altLang="en-US" sz="1200" b="0">
                <a:solidFill>
                  <a:schemeClr val="tx1"/>
                </a:solidFill>
              </a:rPr>
              <a:pPr/>
              <a:t>39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053041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68CFD0-6C3F-44CA-BE48-B98797A23636}" type="slidenum">
              <a:rPr lang="en-US" altLang="en-US" sz="1200" b="0">
                <a:solidFill>
                  <a:schemeClr val="tx1"/>
                </a:solidFill>
              </a:rPr>
              <a:pPr/>
              <a:t>40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52327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44D69F5-974D-482D-80ED-EC1F16152A1A}" type="slidenum">
              <a:rPr lang="en-US" altLang="en-US" sz="1200" b="0">
                <a:solidFill>
                  <a:schemeClr val="tx1"/>
                </a:solidFill>
              </a:rPr>
              <a:pPr/>
              <a:t>41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602742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4E2211-92D0-4190-A5B3-0764F1760597}" type="slidenum">
              <a:rPr lang="en-US" altLang="en-US" sz="1200" b="0">
                <a:solidFill>
                  <a:schemeClr val="tx1"/>
                </a:solidFill>
              </a:rPr>
              <a:pPr/>
              <a:t>42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421212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8C170A-D5BA-4E5B-9A15-38CA7EC57821}" type="slidenum">
              <a:rPr lang="en-US" altLang="en-US" sz="1200" b="0">
                <a:solidFill>
                  <a:schemeClr val="tx1"/>
                </a:solidFill>
              </a:rPr>
              <a:pPr/>
              <a:t>43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58415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DCF92A-A637-4EB2-BEF7-BB71882DE59D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8810840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1CEF7B-F320-4688-AE6C-FFCA5F173B91}" type="slidenum">
              <a:rPr lang="en-US" altLang="en-US" sz="1200" b="0">
                <a:solidFill>
                  <a:schemeClr val="tx1"/>
                </a:solidFill>
              </a:rPr>
              <a:pPr/>
              <a:t>44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3364742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6B7095-A17C-4E87-90A6-A3B4228B3511}" type="slidenum">
              <a:rPr lang="en-US" altLang="en-US" sz="1200" b="0">
                <a:solidFill>
                  <a:schemeClr val="tx1"/>
                </a:solidFill>
              </a:rPr>
              <a:pPr/>
              <a:t>45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8360068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Mockito7Test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ED419-83EC-43CF-9DDE-1DD710A78E6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20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027A7A-DCB8-490E-AF35-C04F54163DEC}" type="slidenum">
              <a:rPr lang="en-US" altLang="en-US" sz="1200" b="0">
                <a:solidFill>
                  <a:schemeClr val="tx1"/>
                </a:solidFill>
              </a:rPr>
              <a:pPr/>
              <a:t>67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074227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7EEAFD-9F1D-4F55-91F4-30D082DE52A6}" type="slidenum">
              <a:rPr lang="en-US" altLang="en-US" sz="1200" b="0">
                <a:solidFill>
                  <a:schemeClr val="tx1"/>
                </a:solidFill>
              </a:rPr>
              <a:pPr/>
              <a:t>68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4596045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7EEAFD-9F1D-4F55-91F4-30D082DE52A6}" type="slidenum">
              <a:rPr lang="en-US" altLang="en-US" sz="1200" b="0">
                <a:solidFill>
                  <a:schemeClr val="tx1"/>
                </a:solidFill>
              </a:rPr>
              <a:pPr/>
              <a:t>69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637550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8F942F-E08A-4D79-BBE3-11636D4FEAEF}" type="slidenum">
              <a:rPr lang="en-US" altLang="en-US" sz="1200" b="0">
                <a:solidFill>
                  <a:schemeClr val="tx1"/>
                </a:solidFill>
              </a:rPr>
              <a:pPr/>
              <a:t>70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9478788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5F24C8C-3A16-4BAC-9D4C-E231DA08CDFF}" type="slidenum">
              <a:rPr lang="en-US" altLang="en-US" sz="1200" b="0">
                <a:solidFill>
                  <a:schemeClr val="tx1"/>
                </a:solidFill>
              </a:rPr>
              <a:pPr/>
              <a:t>71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698868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76927F-5F89-4AAE-8BC8-DAAE294718D3}" type="slidenum">
              <a:rPr lang="en-US" altLang="en-US" sz="1200" b="0">
                <a:solidFill>
                  <a:schemeClr val="tx1"/>
                </a:solidFill>
              </a:rPr>
              <a:pPr/>
              <a:t>72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5878469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00C181-076A-4E1F-9569-4E8E7919511A}" type="slidenum">
              <a:rPr lang="en-US" altLang="en-US" sz="1200" b="0">
                <a:solidFill>
                  <a:schemeClr val="tx1"/>
                </a:solidFill>
              </a:rPr>
              <a:pPr/>
              <a:t>73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8441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C8936A-4369-4CA5-8B49-8BCE05D64E02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9529342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D9B730-9239-429C-B80B-C468CE330921}" type="slidenum">
              <a:rPr lang="en-US" altLang="en-US" sz="1200" b="0">
                <a:solidFill>
                  <a:schemeClr val="tx1"/>
                </a:solidFill>
              </a:rPr>
              <a:pPr/>
              <a:t>74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886258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1D115E-953E-4496-89FA-54D3216EA0DD}" type="slidenum">
              <a:rPr lang="en-US" altLang="en-US" sz="1200" b="0">
                <a:solidFill>
                  <a:schemeClr val="tx1"/>
                </a:solidFill>
              </a:rPr>
              <a:pPr/>
              <a:t>75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526918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E72158B-1AF1-41DD-83A4-55CBBE276EA0}" type="slidenum">
              <a:rPr lang="en-US" altLang="en-US" sz="1200" b="0">
                <a:solidFill>
                  <a:schemeClr val="tx1"/>
                </a:solidFill>
              </a:rPr>
              <a:pPr/>
              <a:t>76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7307783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958701F-84EF-42D7-A8E4-EF1CD07D8C1A}" type="slidenum">
              <a:rPr lang="en-US" altLang="en-US" sz="1200" b="0">
                <a:solidFill>
                  <a:schemeClr val="tx1"/>
                </a:solidFill>
              </a:rPr>
              <a:pPr/>
              <a:t>77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8515330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D5F2A8-C9B4-46E2-B9E8-93398D78B3DE}" type="slidenum">
              <a:rPr lang="en-US" altLang="en-US" sz="1200" b="0">
                <a:solidFill>
                  <a:schemeClr val="tx1"/>
                </a:solidFill>
              </a:rPr>
              <a:pPr/>
              <a:t>78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7861015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E047DAC-ECBD-4197-9485-0DAA2891669F}" type="slidenum">
              <a:rPr lang="en-US" altLang="en-US" sz="1200" b="0">
                <a:solidFill>
                  <a:schemeClr val="tx1"/>
                </a:solidFill>
              </a:rPr>
              <a:pPr/>
              <a:t>79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4944158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99D1B8-15A0-4BDF-AC15-BA174BF37623}" type="slidenum">
              <a:rPr lang="en-US" altLang="en-US" sz="1200" b="0">
                <a:solidFill>
                  <a:schemeClr val="tx1"/>
                </a:solidFill>
              </a:rPr>
              <a:pPr/>
              <a:t>80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1149889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8DDFE7-E597-4712-BA90-D1689FA37726}" type="slidenum">
              <a:rPr lang="en-US" altLang="en-US" sz="1200" b="0">
                <a:solidFill>
                  <a:schemeClr val="tx1"/>
                </a:solidFill>
              </a:rPr>
              <a:pPr/>
              <a:t>81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288142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164000-C2B7-4182-B3F4-EE1E257F6E93}" type="slidenum">
              <a:rPr lang="en-US" altLang="en-US" sz="1200" b="0">
                <a:solidFill>
                  <a:schemeClr val="tx1"/>
                </a:solidFill>
              </a:rPr>
              <a:pPr/>
              <a:t>82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194362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19DC98-4580-4193-B977-96B6B72644F6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238496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F38A83-2343-4976-8BAF-3B2E1227C693}" type="slidenum">
              <a:rPr lang="en-US" altLang="en-US" sz="1200" b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33065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E8E12A-D679-4D44-8A36-9C75146D59B2}" type="slidenum">
              <a:rPr lang="en-US" altLang="en-US" sz="1200" b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49788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03288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F8C0C77-6C35-412F-8A32-B05E3B8094D8}" type="slidenum">
              <a:rPr lang="en-US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smtClean="0"/>
          </a:p>
        </p:txBody>
      </p:sp>
    </p:spTree>
    <p:extLst>
      <p:ext uri="{BB962C8B-B14F-4D97-AF65-F5344CB8AC3E}">
        <p14:creationId xmlns:p14="http://schemas.microsoft.com/office/powerpoint/2010/main" val="322190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he-IL" b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556078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1A6D6-5BCA-4FEC-A247-EB99F08A75A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92077970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46050"/>
            <a:ext cx="2286000" cy="613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46050"/>
            <a:ext cx="6705600" cy="613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E8575-D8C5-4091-ACB1-96EB77F84F4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88983748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306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13869-A98E-4A5A-A498-1BBE766C8FA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1244546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B6782-7D31-4D93-B194-C9A16A0BB45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01964841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1295400"/>
            <a:ext cx="3732213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95400"/>
            <a:ext cx="37338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3EF4E-0649-4100-AF36-C8184C35B3A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5896601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D70FA-0A1C-4424-9E38-87CF8037A83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02152504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EE3FC-2CA7-458D-95C1-798DAAB090A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36905702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BA8348-55F1-4BD1-8345-BA4B5687168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49267602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7ABCF-3E0E-49FE-A552-63633488322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4491791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217BD-5BB9-4F84-B4AA-8A6C05092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621952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20" name="Rectangle 36"/>
          <p:cNvSpPr>
            <a:spLocks noChangeArrowheads="1"/>
          </p:cNvSpPr>
          <p:nvPr userDrawn="1"/>
        </p:nvSpPr>
        <p:spPr bwMode="auto">
          <a:xfrm>
            <a:off x="0" y="6451600"/>
            <a:ext cx="9144000" cy="276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>
                  <a:alpha val="25000"/>
                </a:schemeClr>
              </a:gs>
              <a:gs pos="100000">
                <a:schemeClr val="bg1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lIns="0" tIns="46493" rIns="92985" bIns="46493" anchor="ctr"/>
          <a:lstStyle/>
          <a:p>
            <a:pPr algn="ctr">
              <a:spcBef>
                <a:spcPct val="0"/>
              </a:spcBef>
              <a:defRPr/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7" name="Rectangle 38"/>
          <p:cNvSpPr>
            <a:spLocks noGrp="1" noChangeArrowheads="1"/>
          </p:cNvSpPr>
          <p:nvPr>
            <p:ph type="title"/>
          </p:nvPr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295400"/>
            <a:ext cx="76184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Introduction level</a:t>
            </a:r>
          </a:p>
          <a:p>
            <a:pPr lvl="1"/>
            <a:r>
              <a:rPr lang="en-US" altLang="en-US" smtClean="0"/>
              <a:t>First level</a:t>
            </a:r>
          </a:p>
          <a:p>
            <a:pPr lvl="2"/>
            <a:r>
              <a:rPr lang="en-US" altLang="en-US" smtClean="0"/>
              <a:t>Second level</a:t>
            </a:r>
          </a:p>
          <a:p>
            <a:pPr lvl="3"/>
            <a:r>
              <a:rPr lang="en-US" altLang="en-US" smtClean="0"/>
              <a:t>Next level</a:t>
            </a:r>
          </a:p>
          <a:p>
            <a:pPr lvl="4"/>
            <a:r>
              <a:rPr lang="en-US" altLang="en-US" smtClean="0"/>
              <a:t>Next level</a:t>
            </a:r>
          </a:p>
        </p:txBody>
      </p:sp>
      <p:sp>
        <p:nvSpPr>
          <p:cNvPr id="323624" name="Rectangle 40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495800" y="6497638"/>
            <a:ext cx="96520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ts val="1300"/>
              </a:lnSpc>
              <a:spcBef>
                <a:spcPct val="0"/>
              </a:spcBef>
              <a:defRPr sz="1200" b="0"/>
            </a:lvl1pPr>
          </a:lstStyle>
          <a:p>
            <a:fld id="{34DCDF0A-8777-4974-BFB5-DEE1749D1F01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323764" name="Text Box 180"/>
          <p:cNvSpPr txBox="1">
            <a:spLocks noChangeArrowheads="1"/>
          </p:cNvSpPr>
          <p:nvPr userDrawn="1"/>
        </p:nvSpPr>
        <p:spPr bwMode="auto">
          <a:xfrm>
            <a:off x="114300" y="6453188"/>
            <a:ext cx="3881438" cy="3095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0" tIns="46493" rIns="0" bIns="46493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400" dirty="0">
                <a:solidFill>
                  <a:schemeClr val="accent1"/>
                </a:solidFill>
              </a:rPr>
              <a:t>Java Advanced Unit Testing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 Box 180"/>
          <p:cNvSpPr txBox="1">
            <a:spLocks noChangeArrowheads="1"/>
          </p:cNvSpPr>
          <p:nvPr userDrawn="1"/>
        </p:nvSpPr>
        <p:spPr bwMode="auto">
          <a:xfrm>
            <a:off x="5262562" y="6488770"/>
            <a:ext cx="3773934" cy="3095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0" tIns="46493" rIns="0" bIns="46493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accent1"/>
                </a:solidFill>
              </a:rPr>
              <a:t>© Amir</a:t>
            </a:r>
            <a:r>
              <a:rPr lang="en-US" sz="1400" baseline="0" dirty="0" smtClean="0">
                <a:solidFill>
                  <a:schemeClr val="accent1"/>
                </a:solidFill>
              </a:rPr>
              <a:t> </a:t>
            </a:r>
            <a:r>
              <a:rPr lang="en-US" sz="1400" baseline="0" dirty="0" err="1" smtClean="0">
                <a:solidFill>
                  <a:schemeClr val="accent1"/>
                </a:solidFill>
              </a:rPr>
              <a:t>Kirsh</a:t>
            </a:r>
            <a:r>
              <a:rPr lang="en-US" sz="1400" baseline="0" dirty="0" smtClean="0">
                <a:solidFill>
                  <a:schemeClr val="accent1"/>
                </a:solidFill>
              </a:rPr>
              <a:t>  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50" r:id="rId12"/>
  </p:sldLayoutIdLst>
  <p:transition>
    <p:cut/>
  </p:transition>
  <p:hf hdr="0" ftr="0" dt="0"/>
  <p:txStyles>
    <p:titleStyle>
      <a:lvl1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354013" indent="-3540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8112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12684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7256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2182813" algn="l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273050" indent="-271463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Symbol" panose="05050102010706020507" pitchFamily="18" charset="2"/>
        <a:buChar char="·"/>
        <a:defRPr sz="2000">
          <a:solidFill>
            <a:srgbClr val="4D4D4D"/>
          </a:solidFill>
          <a:latin typeface="+mn-lt"/>
          <a:cs typeface="+mn-cs"/>
        </a:defRPr>
      </a:lvl2pPr>
      <a:lvl3pPr marL="546100" indent="-271463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Symbol" panose="05050102010706020507" pitchFamily="18" charset="2"/>
        <a:buChar char="·"/>
        <a:defRPr>
          <a:solidFill>
            <a:srgbClr val="4D4D4D"/>
          </a:solidFill>
          <a:latin typeface="+mn-lt"/>
          <a:cs typeface="+mn-cs"/>
        </a:defRPr>
      </a:lvl3pPr>
      <a:lvl4pPr marL="806450" indent="-258763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Symbol" panose="05050102010706020507" pitchFamily="18" charset="2"/>
        <a:buChar char="·"/>
        <a:defRPr>
          <a:solidFill>
            <a:srgbClr val="4D4D4D"/>
          </a:solidFill>
          <a:latin typeface="+mn-lt"/>
          <a:cs typeface="+mn-cs"/>
        </a:defRPr>
      </a:lvl4pPr>
      <a:lvl5pPr marL="1073150" indent="-265113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Symbol" panose="05050102010706020507" pitchFamily="18" charset="2"/>
        <a:buChar char="·"/>
        <a:defRPr>
          <a:solidFill>
            <a:srgbClr val="4D4D4D"/>
          </a:solidFill>
          <a:latin typeface="+mn-lt"/>
          <a:cs typeface="+mn-cs"/>
        </a:defRPr>
      </a:lvl5pPr>
      <a:lvl6pPr marL="1530350" indent="-265113" algn="l" defTabSz="912813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Symbol" pitchFamily="18" charset="2"/>
        <a:buChar char="·"/>
        <a:defRPr>
          <a:solidFill>
            <a:srgbClr val="4D4D4D"/>
          </a:solidFill>
          <a:latin typeface="+mn-lt"/>
          <a:cs typeface="+mn-cs"/>
        </a:defRPr>
      </a:lvl6pPr>
      <a:lvl7pPr marL="1987550" indent="-265113" algn="l" defTabSz="912813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Symbol" pitchFamily="18" charset="2"/>
        <a:buChar char="·"/>
        <a:defRPr>
          <a:solidFill>
            <a:srgbClr val="4D4D4D"/>
          </a:solidFill>
          <a:latin typeface="+mn-lt"/>
          <a:cs typeface="+mn-cs"/>
        </a:defRPr>
      </a:lvl7pPr>
      <a:lvl8pPr marL="2444750" indent="-265113" algn="l" defTabSz="912813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Symbol" pitchFamily="18" charset="2"/>
        <a:buChar char="·"/>
        <a:defRPr>
          <a:solidFill>
            <a:srgbClr val="4D4D4D"/>
          </a:solidFill>
          <a:latin typeface="+mn-lt"/>
          <a:cs typeface="+mn-cs"/>
        </a:defRPr>
      </a:lvl8pPr>
      <a:lvl9pPr marL="2901950" indent="-265113" algn="l" defTabSz="912813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Symbol" pitchFamily="18" charset="2"/>
        <a:buChar char="·"/>
        <a:defRPr>
          <a:solidFill>
            <a:srgbClr val="4D4D4D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ycila.com/2009/11/writing-your-own-junit-extensions-us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github.com/KentBeck/junit/raw/23ffc6baf5768057e366e183e53f4dfa86fbb005/doc/ReleaseNotes4.7.tx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#migrating-from-junit4-rule-suppo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nit.org/junit5/docs/current/user-guide/#extens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#migrating-from-junit4-rule-suppo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odeaffine.com/2016/04/06/replace-rules-in-junit5/" TargetMode="External"/><Relationship Id="rId4" Type="http://schemas.openxmlformats.org/officeDocument/2006/relationships/hyperlink" Target="https://junit.org/junit5/docs/current/user-guide/#extension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#writing-tests-repeated-tes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#writing-tests-dependency-injec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rkware/junitper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st_doubl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nit_testing_frameworks#Jav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javadoc.io/org.mockito/mockito-core/2.7.19/org/mockito/ArgumentMatchers.html#anyBoolean()" TargetMode="External"/><Relationship Id="rId13" Type="http://schemas.openxmlformats.org/officeDocument/2006/relationships/hyperlink" Target="https://static.javadoc.io/org.mockito/mockito-core/2.7.19/org/mockito/ArgumentMatchers.html#same(T)" TargetMode="External"/><Relationship Id="rId3" Type="http://schemas.openxmlformats.org/officeDocument/2006/relationships/hyperlink" Target="https://static.javadoc.io/org.mockito/mockito-core/2.7.19/org/mockito/ArgumentMatchers.html#anyString()" TargetMode="External"/><Relationship Id="rId7" Type="http://schemas.openxmlformats.org/officeDocument/2006/relationships/hyperlink" Target="https://docs.oracle.com/javase/6/docs/api/java/lang/String.html?is-external=true" TargetMode="External"/><Relationship Id="rId12" Type="http://schemas.openxmlformats.org/officeDocument/2006/relationships/hyperlink" Target="https://static.javadoc.io/org.mockito/mockito-core/2.7.19/org/mockito/ArgumentMatchers.html#anyList()" TargetMode="External"/><Relationship Id="rId2" Type="http://schemas.openxmlformats.org/officeDocument/2006/relationships/hyperlink" Target="https://static.javadoc.io/org.mockito/mockito-core/2.7.19/org/mockito/ArgumentMatchers.html#any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javadoc.io/org.mockito/mockito-core/2.7.19/org/mockito/ArgumentMatchers.html#contains(java.lang.String)" TargetMode="External"/><Relationship Id="rId11" Type="http://schemas.openxmlformats.org/officeDocument/2006/relationships/hyperlink" Target="https://static.javadoc.io/org.mockito/mockito-core/2.7.19/org/mockito/ArgumentMatchers.html#matches(java.lang.String)" TargetMode="External"/><Relationship Id="rId5" Type="http://schemas.openxmlformats.org/officeDocument/2006/relationships/hyperlink" Target="https://docs.oracle.com/javase/6/docs/api/java/lang/Class.html?is-external=true" TargetMode="External"/><Relationship Id="rId10" Type="http://schemas.openxmlformats.org/officeDocument/2006/relationships/hyperlink" Target="https://static.javadoc.io/org.mockito/mockito-core/2.7.19/org/mockito/ArgumentMatchers.html#anyCollection()" TargetMode="External"/><Relationship Id="rId4" Type="http://schemas.openxmlformats.org/officeDocument/2006/relationships/hyperlink" Target="https://static.javadoc.io/org.mockito/mockito-core/2.7.19/org/mockito/ArgumentMatchers.html#any(java.lang.Class)" TargetMode="External"/><Relationship Id="rId9" Type="http://schemas.openxmlformats.org/officeDocument/2006/relationships/hyperlink" Target="https://static.javadoc.io/org.mockito/mockito-core/2.7.19/org/mockito/ArgumentMatchers.html#eq(T)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javadoc.io/org.mockito/mockito-core/2.7.19/org/mockito/BDDMockito.html#willCallRealMethod()" TargetMode="External"/><Relationship Id="rId13" Type="http://schemas.openxmlformats.org/officeDocument/2006/relationships/hyperlink" Target="https://docs.oracle.com/javase/6/docs/api/java/lang/Object.html?is-external=true" TargetMode="External"/><Relationship Id="rId18" Type="http://schemas.openxmlformats.org/officeDocument/2006/relationships/hyperlink" Target="https://docs.oracle.com/javase/6/docs/api/java/lang/Class.html?is-external=true" TargetMode="External"/><Relationship Id="rId3" Type="http://schemas.openxmlformats.org/officeDocument/2006/relationships/hyperlink" Target="https://static.javadoc.io/org.mockito/mockito-core/2.7.19/org/mockito/Mockito.html#when(T)" TargetMode="External"/><Relationship Id="rId21" Type="http://schemas.openxmlformats.org/officeDocument/2006/relationships/hyperlink" Target="https://static.javadoc.io/org.mockito/mockito-core/2.7.19/org/mockito/BDDMockito.html#willThrow(java.lang.Class, java.lang.Class...)" TargetMode="External"/><Relationship Id="rId7" Type="http://schemas.openxmlformats.org/officeDocument/2006/relationships/hyperlink" Target="https://static.javadoc.io/org.mockito/mockito-core/2.7.19/org/mockito/BDDMockito.html#willAnswer(org.mockito.stubbing.Answer)" TargetMode="External"/><Relationship Id="rId12" Type="http://schemas.openxmlformats.org/officeDocument/2006/relationships/hyperlink" Target="https://static.javadoc.io/org.mockito/mockito-core/2.7.19/org/mockito/BDDMockito.html#willReturn(java.lang.Object)" TargetMode="External"/><Relationship Id="rId17" Type="http://schemas.openxmlformats.org/officeDocument/2006/relationships/hyperlink" Target="https://static.javadoc.io/org.mockito/mockito-core/2.7.19/org/mockito/BDDMockito.html#willThrow(java.lang.Class)" TargetMode="External"/><Relationship Id="rId2" Type="http://schemas.openxmlformats.org/officeDocument/2006/relationships/hyperlink" Target="https://static.javadoc.io/org.mockito/mockito-core/2.7.19/org/mockito/BDDMockito.html#given(T)" TargetMode="External"/><Relationship Id="rId16" Type="http://schemas.openxmlformats.org/officeDocument/2006/relationships/hyperlink" Target="https://static.javadoc.io/org.mockito/mockito-core/2.7.19/org/mockito/Mockito.html#doReturn(java.lang.Object, java.lang.Object...)" TargetMode="External"/><Relationship Id="rId20" Type="http://schemas.openxmlformats.org/officeDocument/2006/relationships/hyperlink" Target="https://static.javadoc.io/org.mockito/mockito-core/2.7.19/org/mockito/Mockito.html#doThrow(java.lang.Class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.javadoc.io/org.mockito/mockito-core/2.7.19/org/mockito/Mockito.html#doAnswer(org.mockito.stubbing.Answer)" TargetMode="External"/><Relationship Id="rId11" Type="http://schemas.openxmlformats.org/officeDocument/2006/relationships/hyperlink" Target="https://static.javadoc.io/org.mockito/mockito-core/2.7.19/org/mockito/Mockito.html#doNothing()" TargetMode="External"/><Relationship Id="rId5" Type="http://schemas.openxmlformats.org/officeDocument/2006/relationships/hyperlink" Target="https://static.javadoc.io/org.mockito/mockito-core/2.7.19/org/mockito/stubbing/Answer.html" TargetMode="External"/><Relationship Id="rId15" Type="http://schemas.openxmlformats.org/officeDocument/2006/relationships/hyperlink" Target="https://static.javadoc.io/org.mockito/mockito-core/2.7.19/org/mockito/BDDMockito.html#willReturn(java.lang.Object, java.lang.Object...)" TargetMode="External"/><Relationship Id="rId23" Type="http://schemas.openxmlformats.org/officeDocument/2006/relationships/hyperlink" Target="https://static.javadoc.io/org.mockito/mockito-core/2.7.19/org/mockito/Mockito.html#doThrow(java.lang.Throwable...)" TargetMode="External"/><Relationship Id="rId10" Type="http://schemas.openxmlformats.org/officeDocument/2006/relationships/hyperlink" Target="https://static.javadoc.io/org.mockito/mockito-core/2.7.19/org/mockito/BDDMockito.html#willDoNothing()" TargetMode="External"/><Relationship Id="rId19" Type="http://schemas.openxmlformats.org/officeDocument/2006/relationships/hyperlink" Target="https://docs.oracle.com/javase/6/docs/api/java/lang/Throwable.html?is-external=true" TargetMode="External"/><Relationship Id="rId4" Type="http://schemas.openxmlformats.org/officeDocument/2006/relationships/hyperlink" Target="https://static.javadoc.io/org.mockito/mockito-core/2.7.19/org/mockito/BDDMockito.html#will(org.mockito.stubbing.Answer)" TargetMode="External"/><Relationship Id="rId9" Type="http://schemas.openxmlformats.org/officeDocument/2006/relationships/hyperlink" Target="https://static.javadoc.io/org.mockito/mockito-core/2.7.19/org/mockito/Mockito.html#doCallRealMethod()" TargetMode="External"/><Relationship Id="rId14" Type="http://schemas.openxmlformats.org/officeDocument/2006/relationships/hyperlink" Target="https://static.javadoc.io/org.mockito/mockito-core/2.7.19/org/mockito/Mockito.html#doReturn(java.lang.Object)" TargetMode="External"/><Relationship Id="rId22" Type="http://schemas.openxmlformats.org/officeDocument/2006/relationships/hyperlink" Target="https://static.javadoc.io/org.mockito/mockito-core/2.7.19/org/mockito/BDDMockito.html#willThrow(java.lang.Throwable...)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2371475"/>
            <a:ext cx="8520600" cy="502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100" b="1">
                <a:latin typeface="Comfortaa"/>
                <a:ea typeface="Comfortaa"/>
                <a:cs typeface="Comfortaa"/>
                <a:sym typeface="Comfortaa"/>
              </a:rPr>
              <a:t>AT&amp;T BIQ Project 2018</a:t>
            </a:r>
            <a:endParaRPr sz="1300" b="1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00" b="1"/>
          </a:p>
        </p:txBody>
      </p:sp>
      <p:pic>
        <p:nvPicPr>
          <p:cNvPr id="55" name="Shape 55" descr="clarituneLogoB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00" y="1025025"/>
            <a:ext cx="31051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3375275"/>
            <a:ext cx="8520600" cy="677700"/>
          </a:xfrm>
          <a:prstGeom prst="rect">
            <a:avLst/>
          </a:prstGeom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" sz="2800" b="1" dirty="0" smtClean="0">
                <a:latin typeface="Verdana"/>
                <a:ea typeface="Verdana"/>
                <a:cs typeface="Verdana"/>
                <a:sym typeface="Verdana"/>
              </a:rPr>
              <a:t>JUnit – Part </a:t>
            </a:r>
            <a:r>
              <a:rPr lang="en" sz="2800" b="1" dirty="0" smtClean="0">
                <a:latin typeface="Verdana"/>
                <a:ea typeface="Verdana"/>
                <a:cs typeface="Verdana"/>
                <a:sym typeface="Verdana"/>
              </a:rPr>
              <a:t>2</a:t>
            </a:r>
            <a:endParaRPr sz="2800" b="1" dirty="0"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4961500"/>
            <a:ext cx="8520600" cy="502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000" b="1"/>
              <a:t>© All rights reserved.</a:t>
            </a:r>
            <a:br>
              <a:rPr lang="en" sz="1000" b="1"/>
            </a:br>
            <a:r>
              <a:rPr lang="en" sz="1000" b="1"/>
              <a:t>    Materials are for the sole use of the AT&amp;T BIQ Project 2018. Any other use is forbidden</a:t>
            </a:r>
            <a:endParaRPr sz="1000" b="1"/>
          </a:p>
        </p:txBody>
      </p:sp>
    </p:spTree>
    <p:extLst>
      <p:ext uri="{BB962C8B-B14F-4D97-AF65-F5344CB8AC3E}">
        <p14:creationId xmlns:p14="http://schemas.microsoft.com/office/powerpoint/2010/main" val="89707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08B06B-DF8E-424F-A288-2528CB86F8AB}" type="slidenum">
              <a:rPr lang="en-US" altLang="he-IL" sz="1200" b="0"/>
              <a:pPr/>
              <a:t>10</a:t>
            </a:fld>
            <a:endParaRPr lang="en-US" altLang="he-IL" sz="1200" b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Rule usage example – ExpectedException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50552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HasExpectedException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rgbClr val="646464"/>
                </a:solidFill>
                <a:latin typeface="Courier New"/>
              </a:rPr>
              <a:t>    @Rule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ExpectedException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</a:rPr>
              <a:t>thrown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ExpectedException.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none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spcBef>
                <a:spcPts val="100"/>
              </a:spcBef>
              <a:defRPr/>
            </a:pPr>
            <a:endParaRPr lang="en-US" sz="800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646464"/>
                </a:solidFill>
                <a:latin typeface="Courier New"/>
              </a:rPr>
              <a:t>@Test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throwsNothing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urier New"/>
              </a:rPr>
              <a:t>// no exception expected, none thrown: passes.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latin typeface="Courier New"/>
              </a:rPr>
              <a:t>    }</a:t>
            </a:r>
          </a:p>
          <a:p>
            <a:pPr>
              <a:spcBef>
                <a:spcPts val="100"/>
              </a:spcBef>
              <a:defRPr/>
            </a:pPr>
            <a:endParaRPr lang="he-IL" sz="800" dirty="0"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646464"/>
                </a:solidFill>
                <a:latin typeface="Courier New"/>
              </a:rPr>
              <a:t>@Test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throwsNullPointerException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thrown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.expect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NullPointerException.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NullPointerException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spcBef>
                <a:spcPts val="100"/>
              </a:spcBef>
              <a:defRPr/>
            </a:pPr>
            <a:endParaRPr lang="he-IL" sz="800" dirty="0"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646464"/>
                </a:solidFill>
                <a:latin typeface="Courier New"/>
              </a:rPr>
              <a:t>@Test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throwsNullPointerExceptionWithMessage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thrown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.expect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NullPointerException.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thrown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.expectMessage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"happened?"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thrown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.expectMessage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org.hamcrest.Matchers.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startsWith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"What"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NullPointerException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"What happened?"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3353DD9-798F-4FF2-92EC-B8F85F9EA65E}" type="slidenum">
              <a:rPr lang="en-US" altLang="he-IL" sz="1200" b="0"/>
              <a:pPr/>
              <a:t>11</a:t>
            </a:fld>
            <a:endParaRPr lang="en-US" altLang="he-IL" sz="1200" b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Rule usage example – ExpectedException – 2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/>
            </a:pPr>
            <a:endParaRPr lang="en-US" sz="1400" dirty="0">
              <a:solidFill>
                <a:srgbClr val="7F0055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HasExpectedException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spcBef>
                <a:spcPts val="100"/>
              </a:spcBef>
              <a:defRPr/>
            </a:pPr>
            <a:endParaRPr lang="en-US" sz="800" dirty="0">
              <a:solidFill>
                <a:srgbClr val="646464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646464"/>
                </a:solidFill>
                <a:latin typeface="Courier New"/>
              </a:rPr>
              <a:t>    @Rule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ExpectedException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</a:rPr>
              <a:t>thrown 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ExpectedException.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none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spcBef>
                <a:spcPts val="100"/>
              </a:spcBef>
              <a:defRPr/>
            </a:pPr>
            <a:endParaRPr lang="en-US" sz="800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3F7F5F"/>
                </a:solidFill>
                <a:latin typeface="Courier New"/>
              </a:rPr>
              <a:t>    // this test shall fail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646464"/>
                </a:solidFill>
                <a:latin typeface="Courier New"/>
              </a:rPr>
              <a:t>@Test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throwsUnexpectedNullPointerException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thrown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.expect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NullPointerException.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IllegalArgumentException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FACEBD-15E8-4E88-88DC-5C9503966301}" type="slidenum">
              <a:rPr lang="en-US" altLang="he-IL" sz="1200" b="0"/>
              <a:pPr/>
              <a:t>12</a:t>
            </a:fld>
            <a:endParaRPr lang="en-US" altLang="he-IL" sz="1200" b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Rule usage example – TemporaryFolder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</a:pPr>
            <a:endParaRPr lang="en-US" altLang="he-IL" sz="140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HasTempFolder {</a:t>
            </a:r>
          </a:p>
          <a:p>
            <a:pPr>
              <a:spcBef>
                <a:spcPts val="100"/>
              </a:spcBef>
            </a:pPr>
            <a:endParaRPr lang="he-IL" altLang="he-IL" sz="800"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@Rule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TemporaryFolder </a:t>
            </a:r>
            <a:r>
              <a:rPr lang="en-US" altLang="he-IL" sz="1400">
                <a:solidFill>
                  <a:srgbClr val="0000C0"/>
                </a:solidFill>
                <a:latin typeface="Courier New" panose="02070309020205020404" pitchFamily="49" charset="0"/>
              </a:rPr>
              <a:t>folder 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TemporaryFolder();</a:t>
            </a:r>
          </a:p>
          <a:p>
            <a:pPr>
              <a:spcBef>
                <a:spcPts val="100"/>
              </a:spcBef>
            </a:pPr>
            <a:endParaRPr lang="he-IL" altLang="he-IL" sz="800"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testUsingTempFolder()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IOException {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    File createdFile= </a:t>
            </a:r>
            <a:r>
              <a:rPr lang="en-US" altLang="he-IL" sz="1400">
                <a:solidFill>
                  <a:srgbClr val="0000C0"/>
                </a:solidFill>
                <a:latin typeface="Courier New" panose="02070309020205020404" pitchFamily="49" charset="0"/>
              </a:rPr>
              <a:t>folder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.newFile(</a:t>
            </a:r>
            <a:r>
              <a:rPr lang="en-US" altLang="he-IL" sz="1400">
                <a:solidFill>
                  <a:srgbClr val="2A00FF"/>
                </a:solidFill>
                <a:latin typeface="Courier New" panose="02070309020205020404" pitchFamily="49" charset="0"/>
              </a:rPr>
              <a:t>"myfile.txt"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    File createdFolder= </a:t>
            </a:r>
            <a:r>
              <a:rPr lang="en-US" altLang="he-IL" sz="1400">
                <a:solidFill>
                  <a:srgbClr val="0000C0"/>
                </a:solidFill>
                <a:latin typeface="Courier New" panose="02070309020205020404" pitchFamily="49" charset="0"/>
              </a:rPr>
              <a:t>folder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.newFolder(</a:t>
            </a:r>
            <a:r>
              <a:rPr lang="en-US" altLang="he-IL" sz="1400">
                <a:solidFill>
                  <a:srgbClr val="2A00FF"/>
                </a:solidFill>
                <a:latin typeface="Courier New" panose="02070309020205020404" pitchFamily="49" charset="0"/>
              </a:rPr>
              <a:t>"subfolder"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3F7F5F"/>
                </a:solidFill>
                <a:latin typeface="Courier New" panose="02070309020205020404" pitchFamily="49" charset="0"/>
              </a:rPr>
              <a:t>        // ...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ts val="100"/>
              </a:spcBef>
            </a:pPr>
            <a:endParaRPr lang="en-US" altLang="he-IL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endParaRPr lang="en-US" altLang="he-IL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800"/>
              <a:t>	The TemporaryFolder is guaranteed to be deleted when the</a:t>
            </a:r>
            <a:br>
              <a:rPr lang="en-US" altLang="he-IL" sz="1800"/>
            </a:br>
            <a:r>
              <a:rPr lang="en-US" altLang="he-IL" sz="1800"/>
              <a:t>	test method finishes (whether it passes or fails)</a:t>
            </a:r>
            <a:endParaRPr lang="en-US" altLang="he-IL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35E4BD-58E2-4AA6-BBCC-6FDA68879C28}" type="slidenum">
              <a:rPr lang="en-US" altLang="he-IL" sz="1200" b="0"/>
              <a:pPr/>
              <a:t>13</a:t>
            </a:fld>
            <a:endParaRPr lang="en-US" altLang="he-IL" sz="1200" b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Rule usage example – ErrorCollector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</a:pPr>
            <a:endParaRPr lang="en-US" altLang="he-IL" sz="140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org.hamcrest.Matchers.*;</a:t>
            </a:r>
          </a:p>
          <a:p>
            <a:pPr>
              <a:spcBef>
                <a:spcPts val="100"/>
              </a:spcBef>
            </a:pPr>
            <a:endParaRPr lang="he-IL" altLang="he-IL" sz="1400"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ErrorCollectorUsageExample {</a:t>
            </a:r>
          </a:p>
          <a:p>
            <a:pPr>
              <a:spcBef>
                <a:spcPts val="100"/>
              </a:spcBef>
            </a:pPr>
            <a:r>
              <a:rPr lang="he-IL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    @Rule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ErrorCollector </a:t>
            </a:r>
            <a:r>
              <a:rPr lang="en-US" altLang="he-IL" sz="1400">
                <a:solidFill>
                  <a:srgbClr val="0000C0"/>
                </a:solidFill>
                <a:latin typeface="Courier New" panose="02070309020205020404" pitchFamily="49" charset="0"/>
              </a:rPr>
              <a:t>collector 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ErrorCollector();</a:t>
            </a:r>
          </a:p>
          <a:p>
            <a:pPr>
              <a:spcBef>
                <a:spcPts val="100"/>
              </a:spcBef>
            </a:pPr>
            <a:endParaRPr lang="he-IL" altLang="he-IL" sz="1400"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example() {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he-IL" sz="1400">
                <a:solidFill>
                  <a:srgbClr val="3F7F5F"/>
                </a:solidFill>
                <a:latin typeface="Courier New" panose="02070309020205020404" pitchFamily="49" charset="0"/>
              </a:rPr>
              <a:t>// example only, in real test we will add test errors when they happen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he-IL" sz="1400">
                <a:solidFill>
                  <a:srgbClr val="0000C0"/>
                </a:solidFill>
                <a:latin typeface="Courier New" panose="02070309020205020404" pitchFamily="49" charset="0"/>
              </a:rPr>
              <a:t>collector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.addError(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Throwable(</a:t>
            </a:r>
            <a:r>
              <a:rPr lang="en-US" altLang="he-IL" sz="1400">
                <a:solidFill>
                  <a:srgbClr val="2A00FF"/>
                </a:solidFill>
                <a:latin typeface="Courier New" panose="02070309020205020404" pitchFamily="49" charset="0"/>
              </a:rPr>
              <a:t>"first thing went wrong"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he-IL" sz="1400">
                <a:solidFill>
                  <a:srgbClr val="0000C0"/>
                </a:solidFill>
                <a:latin typeface="Courier New" panose="02070309020205020404" pitchFamily="49" charset="0"/>
              </a:rPr>
              <a:t>collector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.addError(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Throwable(</a:t>
            </a:r>
            <a:r>
              <a:rPr lang="en-US" altLang="he-IL" sz="1400">
                <a:solidFill>
                  <a:srgbClr val="2A00FF"/>
                </a:solidFill>
                <a:latin typeface="Courier New" panose="02070309020205020404" pitchFamily="49" charset="0"/>
              </a:rPr>
              <a:t>"second thing went wrong"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he-IL" sz="1400">
                <a:solidFill>
                  <a:srgbClr val="0000C0"/>
                </a:solidFill>
                <a:latin typeface="Courier New" panose="02070309020205020404" pitchFamily="49" charset="0"/>
              </a:rPr>
              <a:t>collector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.checkThat(</a:t>
            </a:r>
            <a:r>
              <a:rPr lang="en-US" altLang="he-IL" sz="1400">
                <a:solidFill>
                  <a:srgbClr val="2A00FF"/>
                </a:solidFill>
                <a:latin typeface="Courier New" panose="02070309020205020404" pitchFamily="49" charset="0"/>
              </a:rPr>
              <a:t>"Some message"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400" i="1">
                <a:solidFill>
                  <a:srgbClr val="000000"/>
                </a:solidFill>
                <a:latin typeface="Courier New" panose="02070309020205020404" pitchFamily="49" charset="0"/>
              </a:rPr>
              <a:t>not(containsString(</a:t>
            </a:r>
            <a:r>
              <a:rPr lang="en-US" altLang="he-IL" sz="1400" i="1">
                <a:solidFill>
                  <a:srgbClr val="2A00FF"/>
                </a:solidFill>
                <a:latin typeface="Courier New" panose="02070309020205020404" pitchFamily="49" charset="0"/>
              </a:rPr>
              <a:t>"ERROR!"</a:t>
            </a:r>
            <a:r>
              <a:rPr lang="en-US" altLang="he-IL" sz="1400" i="1">
                <a:solidFill>
                  <a:srgbClr val="000000"/>
                </a:solidFill>
                <a:latin typeface="Courier New" panose="02070309020205020404" pitchFamily="49" charset="0"/>
              </a:rPr>
              <a:t>)));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he-IL" sz="1400">
                <a:solidFill>
                  <a:srgbClr val="3F7F5F"/>
                </a:solidFill>
                <a:latin typeface="Courier New" panose="02070309020205020404" pitchFamily="49" charset="0"/>
              </a:rPr>
              <a:t>// all lines will run, and then a combined failure logged at the end.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he-IL" sz="1400">
                <a:solidFill>
                  <a:srgbClr val="3F7F5F"/>
                </a:solidFill>
                <a:latin typeface="Courier New" panose="02070309020205020404" pitchFamily="49" charset="0"/>
              </a:rPr>
              <a:t>// (though eclipse junit plugin currently logs only the last error...)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he-IL" sz="1400" u="sng">
              <a:solidFill>
                <a:srgbClr val="3F7F5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CB7BCE-510A-447A-A055-E889210A004D}" type="slidenum">
              <a:rPr lang="en-US" altLang="he-IL" sz="1200" b="0"/>
              <a:pPr/>
              <a:t>14</a:t>
            </a:fld>
            <a:endParaRPr lang="en-US" altLang="he-IL" sz="1200" b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JUnit Rules – defining your own Rule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635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See a nice example here: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 b="0">
                <a:hlinkClick r:id="rId3"/>
              </a:rPr>
              <a:t>http://blog.mycila.com/2009/11/writing-your-own-junit-extensions-using.html</a:t>
            </a:r>
            <a:r>
              <a:rPr lang="en-US" altLang="he-IL" sz="1600" b="0"/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600" b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And another one here: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 b="0">
                <a:hlinkClick r:id="rId4"/>
              </a:rPr>
              <a:t>http://github.com/KentBeck/junit/raw/23ffc6baf5768057e366e183e53f4dfa86fbb005/doc/ReleaseNotes4.7.txt</a:t>
            </a:r>
            <a:r>
              <a:rPr lang="en-US" altLang="he-IL" sz="1600" b="0"/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CB7BCE-510A-447A-A055-E889210A004D}" type="slidenum">
              <a:rPr lang="en-US" altLang="he-IL" sz="1200" b="0"/>
              <a:pPr/>
              <a:t>15</a:t>
            </a:fld>
            <a:endParaRPr lang="en-US" altLang="he-IL" sz="1200" b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JUnit Rules – </a:t>
            </a:r>
            <a:r>
              <a:rPr lang="en-US" altLang="he-IL" sz="2800" b="1" dirty="0" smtClean="0"/>
              <a:t>migrating from JUnit 4 to 5</a:t>
            </a:r>
            <a:endParaRPr lang="en-US" altLang="he-IL" sz="2800" b="1" dirty="0" smtClean="0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635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 smtClean="0"/>
              <a:t>Using specific JUnit 4 rules in JUnit 5:</a:t>
            </a: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 b="0" dirty="0">
                <a:hlinkClick r:id="rId3"/>
              </a:rPr>
              <a:t>https://junit.org/junit5/docs/current/user-guide/#</a:t>
            </a:r>
            <a:r>
              <a:rPr lang="en-US" altLang="he-IL" sz="1600" b="0" dirty="0" smtClean="0">
                <a:hlinkClick r:id="rId3"/>
              </a:rPr>
              <a:t>migrating-from-junit4-rule-support</a:t>
            </a:r>
            <a:endParaRPr lang="en-US" altLang="he-IL" sz="1600" b="0" dirty="0" smtClean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600" b="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 smtClean="0"/>
              <a:t>But for new JUnit 5 projects use JUnit 5 Extensions:</a:t>
            </a: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 b="0" dirty="0">
                <a:hlinkClick r:id="rId4"/>
              </a:rPr>
              <a:t>https://junit.org/junit5/docs/current/user-guide/#</a:t>
            </a:r>
            <a:r>
              <a:rPr lang="en-US" altLang="he-IL" sz="1600" b="0" dirty="0" smtClean="0">
                <a:hlinkClick r:id="rId4"/>
              </a:rPr>
              <a:t>extensions</a:t>
            </a:r>
            <a:r>
              <a:rPr lang="en-US" altLang="he-IL" sz="1600" b="0" dirty="0" smtClean="0"/>
              <a:t> </a:t>
            </a:r>
            <a:endParaRPr lang="en-US" altLang="he-IL" sz="1600" b="0" dirty="0"/>
          </a:p>
        </p:txBody>
      </p:sp>
    </p:spTree>
    <p:extLst>
      <p:ext uri="{BB962C8B-B14F-4D97-AF65-F5344CB8AC3E}">
        <p14:creationId xmlns:p14="http://schemas.microsoft.com/office/powerpoint/2010/main" val="8041848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CB7BCE-510A-447A-A055-E889210A004D}" type="slidenum">
              <a:rPr lang="en-US" altLang="he-IL" sz="1200" b="0"/>
              <a:pPr/>
              <a:t>16</a:t>
            </a:fld>
            <a:endParaRPr lang="en-US" altLang="he-IL" sz="1200" b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JUnit </a:t>
            </a:r>
            <a:r>
              <a:rPr lang="en-US" altLang="he-IL" sz="2800" b="1" dirty="0" smtClean="0"/>
              <a:t>5 - Extensions</a:t>
            </a:r>
            <a:endParaRPr lang="en-US" altLang="he-IL" sz="2800" b="1" dirty="0" smtClean="0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635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 smtClean="0"/>
              <a:t>Using specific JUnit 4 rules in JUnit 5:</a:t>
            </a: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 b="0" dirty="0">
                <a:hlinkClick r:id="rId3"/>
              </a:rPr>
              <a:t>https://junit.org/junit5/docs/current/user-guide/#</a:t>
            </a:r>
            <a:r>
              <a:rPr lang="en-US" altLang="he-IL" sz="1600" b="0" dirty="0" smtClean="0">
                <a:hlinkClick r:id="rId3"/>
              </a:rPr>
              <a:t>migrating-from-junit4-rule-support</a:t>
            </a:r>
            <a:endParaRPr lang="en-US" altLang="he-IL" sz="1600" b="0" dirty="0" smtClean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600" b="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 smtClean="0"/>
              <a:t>But for new JUnit 5 projects use JUnit 5 Extensions:</a:t>
            </a: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 b="0" dirty="0">
                <a:hlinkClick r:id="rId4"/>
              </a:rPr>
              <a:t>https://junit.org/junit5/docs/current/user-guide/#</a:t>
            </a:r>
            <a:r>
              <a:rPr lang="en-US" altLang="he-IL" sz="1600" b="0" dirty="0" smtClean="0">
                <a:hlinkClick r:id="rId4"/>
              </a:rPr>
              <a:t>extensions</a:t>
            </a:r>
            <a:r>
              <a:rPr lang="en-US" altLang="he-IL" sz="1600" b="0" dirty="0" smtClean="0"/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600" b="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 dirty="0" smtClean="0"/>
              <a:t>See also:</a:t>
            </a:r>
            <a:endParaRPr lang="en-US" altLang="he-IL" sz="1600" b="0" dirty="0" smtClean="0">
              <a:hlinkClick r:id="rId5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 b="0" dirty="0" smtClean="0">
                <a:hlinkClick r:id="rId5"/>
              </a:rPr>
              <a:t>http</a:t>
            </a:r>
            <a:r>
              <a:rPr lang="en-US" altLang="he-IL" sz="1600" b="0" dirty="0">
                <a:hlinkClick r:id="rId5"/>
              </a:rPr>
              <a:t>://www.codeaffine.com/2016/04/06/replace-rules-in-junit5</a:t>
            </a:r>
            <a:r>
              <a:rPr lang="en-US" altLang="he-IL" sz="1600" b="0" dirty="0" smtClean="0">
                <a:hlinkClick r:id="rId5"/>
              </a:rPr>
              <a:t>/</a:t>
            </a:r>
            <a:r>
              <a:rPr lang="en-US" altLang="he-IL" sz="1600" b="0" dirty="0" smtClean="0"/>
              <a:t> </a:t>
            </a:r>
            <a:endParaRPr lang="en-US" altLang="he-IL" sz="1600" b="0" dirty="0"/>
          </a:p>
        </p:txBody>
      </p:sp>
    </p:spTree>
    <p:extLst>
      <p:ext uri="{BB962C8B-B14F-4D97-AF65-F5344CB8AC3E}">
        <p14:creationId xmlns:p14="http://schemas.microsoft.com/office/powerpoint/2010/main" val="237817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87000"/>
              </a:lnSpc>
            </a:pPr>
            <a:r>
              <a:rPr lang="en-US" altLang="he-IL" smtClean="0"/>
              <a:t>Other Goodies</a:t>
            </a:r>
          </a:p>
        </p:txBody>
      </p:sp>
      <p:pic>
        <p:nvPicPr>
          <p:cNvPr id="48133" name="Picture 2" descr="http://closetorganizersdoityourselfsystem.com/images/closet%20organizer%20wo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749425"/>
            <a:ext cx="2884488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he-IL" smtClean="0"/>
              <a:t>Repeated Tests</a:t>
            </a:r>
            <a:br>
              <a:rPr lang="en-US" altLang="he-IL" smtClean="0"/>
            </a:br>
            <a:r>
              <a:rPr lang="en-US" altLang="he-IL" smtClean="0"/>
              <a:t>Load Tests</a:t>
            </a:r>
            <a:br>
              <a:rPr lang="en-US" altLang="he-IL" smtClean="0"/>
            </a:br>
            <a:r>
              <a:rPr lang="en-US" altLang="he-IL" smtClean="0"/>
              <a:t>and JUnitPerf</a:t>
            </a:r>
          </a:p>
        </p:txBody>
      </p:sp>
      <p:pic>
        <p:nvPicPr>
          <p:cNvPr id="52229" name="Picture 2" descr="http://i.ytimg.com/vi/-zExS3eUI1c/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297113"/>
            <a:ext cx="347662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C5FBF1-B07C-4553-81FB-99D433F9A1E8}" type="slidenum">
              <a:rPr lang="en-US" altLang="he-IL" sz="1200" b="0"/>
              <a:pPr/>
              <a:t>19</a:t>
            </a:fld>
            <a:endParaRPr lang="en-US" altLang="he-IL" sz="1200" b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Repeated </a:t>
            </a:r>
            <a:r>
              <a:rPr lang="en-US" altLang="he-IL" sz="2800" b="1" dirty="0" smtClean="0"/>
              <a:t>tests – JUnit 4</a:t>
            </a:r>
            <a:endParaRPr lang="en-US" altLang="he-IL" sz="2800" b="1" dirty="0" smtClean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401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/>
            </a:pPr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00"/>
              </a:spcBef>
              <a:defRPr/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Junit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4 allows repeated test runs as part of its extensions package</a:t>
            </a:r>
          </a:p>
          <a:p>
            <a:pPr>
              <a:spcBef>
                <a:spcPts val="100"/>
              </a:spcBef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SimpleTest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spcBef>
                <a:spcPts val="100"/>
              </a:spcBef>
              <a:defRPr/>
            </a:pPr>
            <a:endParaRPr lang="he-IL" sz="800" dirty="0"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    static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/>
              </a:rPr>
              <a:t>counter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defRPr/>
            </a:pPr>
            <a:endParaRPr lang="he-IL" sz="800" dirty="0"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SimpleTest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        super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(name);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latin typeface="Courier New"/>
              </a:rPr>
              <a:t>    }</a:t>
            </a:r>
          </a:p>
          <a:p>
            <a:pPr>
              <a:spcBef>
                <a:spcPts val="100"/>
              </a:spcBef>
              <a:defRPr/>
            </a:pPr>
            <a:endParaRPr lang="he-IL" sz="1400" dirty="0"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testSomething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++</a:t>
            </a:r>
            <a:r>
              <a:rPr lang="en-US" sz="1400" dirty="0">
                <a:solidFill>
                  <a:srgbClr val="0000C0"/>
                </a:solidFill>
                <a:latin typeface="Courier New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"before "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urier New"/>
              </a:rPr>
              <a:t>counter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assertThat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Courier New"/>
              </a:rPr>
              <a:t>counter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, is(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lessThan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(5)));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"after "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urier New"/>
              </a:rPr>
              <a:t>counter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", "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916488" y="1844675"/>
            <a:ext cx="4227512" cy="984250"/>
          </a:xfrm>
          <a:solidFill>
            <a:srgbClr val="FFFFFF"/>
          </a:solidFill>
        </p:spPr>
        <p:txBody>
          <a:bodyPr/>
          <a:lstStyle/>
          <a:p>
            <a:pPr marL="0" indent="0" algn="ctr" eaLnBrk="1" hangingPunct="1">
              <a:lnSpc>
                <a:spcPct val="87000"/>
              </a:lnSpc>
            </a:pPr>
            <a:r>
              <a:rPr lang="en-US" altLang="he-IL" sz="3600" b="1" smtClean="0">
                <a:solidFill>
                  <a:schemeClr val="tx1"/>
                </a:solidFill>
              </a:rPr>
              <a:t>Java Advanced</a:t>
            </a:r>
            <a:br>
              <a:rPr lang="en-US" altLang="he-IL" sz="3600" b="1" smtClean="0">
                <a:solidFill>
                  <a:schemeClr val="tx1"/>
                </a:solidFill>
              </a:rPr>
            </a:br>
            <a:r>
              <a:rPr lang="en-US" altLang="he-IL" sz="3600" b="1" smtClean="0">
                <a:solidFill>
                  <a:schemeClr val="tx1"/>
                </a:solidFill>
              </a:rPr>
              <a:t>Unit Testing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0" y="4554538"/>
            <a:ext cx="9144000" cy="17018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0" y="5176838"/>
            <a:ext cx="9144000" cy="8810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6227763" y="5300663"/>
            <a:ext cx="17414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e-IL" sz="2000" dirty="0" smtClean="0">
                <a:solidFill>
                  <a:schemeClr val="tx1"/>
                </a:solidFill>
              </a:rPr>
              <a:t>© Amir </a:t>
            </a:r>
            <a:r>
              <a:rPr lang="en-US" altLang="he-IL" sz="2000" dirty="0" err="1">
                <a:solidFill>
                  <a:schemeClr val="tx1"/>
                </a:solidFill>
              </a:rPr>
              <a:t>Kirsh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6156325" y="2960688"/>
            <a:ext cx="17414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e-IL" sz="1800" b="0" dirty="0" smtClean="0">
                <a:solidFill>
                  <a:schemeClr val="tx1"/>
                </a:solidFill>
              </a:rPr>
              <a:t>03/2018</a:t>
            </a:r>
            <a:endParaRPr lang="en-US" altLang="he-IL" sz="1800" b="0" dirty="0">
              <a:solidFill>
                <a:schemeClr val="tx1"/>
              </a:solidFill>
            </a:endParaRPr>
          </a:p>
        </p:txBody>
      </p:sp>
      <p:pic>
        <p:nvPicPr>
          <p:cNvPr id="3079" name="Picture 11" descr="unit-test-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530350"/>
            <a:ext cx="44434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B1879C-9B8C-435B-9420-026E096F34A2}" type="slidenum">
              <a:rPr lang="en-US" altLang="he-IL" sz="1200" b="0"/>
              <a:pPr/>
              <a:t>20</a:t>
            </a:fld>
            <a:endParaRPr lang="en-US" altLang="he-IL" sz="1200" b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Repeated tests </a:t>
            </a:r>
            <a:r>
              <a:rPr lang="en-US" altLang="he-IL" sz="2800" b="1" dirty="0"/>
              <a:t>– JUnit </a:t>
            </a:r>
            <a:r>
              <a:rPr lang="en-US" altLang="he-IL" sz="2800" b="1" dirty="0" smtClean="0"/>
              <a:t>4 – </a:t>
            </a:r>
            <a:r>
              <a:rPr lang="en-US" altLang="he-IL" sz="2800" b="1" dirty="0" err="1" smtClean="0"/>
              <a:t>cont</a:t>
            </a:r>
            <a:r>
              <a:rPr lang="en-US" altLang="he-IL" sz="2800" b="1" dirty="0" smtClean="0"/>
              <a:t>’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3046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junit.framework.Test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junit.framework.TestCase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junit.framework.TestSuite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junit.extensions.RepeatedTest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defRPr/>
            </a:pPr>
            <a:endParaRPr lang="he-IL" sz="1400" dirty="0"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RepeatedTestExample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Test suite() {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TestSuite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suite 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TestSuite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suite.addTest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RepeatedTest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SimpleTest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/>
              </a:rPr>
              <a:t>testSomething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), 10));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suite;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spcBef>
                <a:spcPts val="1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63525" y="2151063"/>
            <a:ext cx="4125913" cy="2555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66800" y="3282950"/>
            <a:ext cx="7485063" cy="2190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7291FB-603D-4D49-BFA0-B0C039CC9C85}" type="slidenum">
              <a:rPr lang="en-US" altLang="he-IL" sz="1200" b="0"/>
              <a:pPr/>
              <a:t>21</a:t>
            </a:fld>
            <a:endParaRPr lang="en-US" altLang="he-IL" sz="1200" b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Repeated tests </a:t>
            </a:r>
            <a:r>
              <a:rPr lang="en-US" altLang="he-IL" sz="2800" b="1" dirty="0"/>
              <a:t>– JUnit </a:t>
            </a:r>
            <a:r>
              <a:rPr lang="en-US" altLang="he-IL" sz="2800" b="1" dirty="0" smtClean="0"/>
              <a:t>4 – </a:t>
            </a:r>
            <a:r>
              <a:rPr lang="en-US" altLang="he-IL" sz="2800" b="1" dirty="0" err="1" smtClean="0"/>
              <a:t>cont</a:t>
            </a:r>
            <a:r>
              <a:rPr lang="en-US" altLang="he-IL" sz="2800" b="1" dirty="0" smtClean="0"/>
              <a:t>’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3325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7800">
              <a:spcBef>
                <a:spcPts val="100"/>
              </a:spcBef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177800">
              <a:spcBef>
                <a:spcPts val="1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Output of the previous test is:</a:t>
            </a:r>
          </a:p>
          <a:p>
            <a:pPr marL="177800">
              <a:defRPr/>
            </a:pPr>
            <a:r>
              <a:rPr lang="en-US" sz="1600" dirty="0" err="1"/>
              <a:t>java.lang.AssertionError</a:t>
            </a:r>
            <a:r>
              <a:rPr lang="en-US" sz="1600" dirty="0"/>
              <a:t>: </a:t>
            </a:r>
          </a:p>
          <a:p>
            <a:pPr marL="177800">
              <a:defRPr/>
            </a:pPr>
            <a:r>
              <a:rPr lang="en-US" sz="1600" dirty="0"/>
              <a:t>Expected: is a value less than &lt;5&gt;</a:t>
            </a:r>
          </a:p>
          <a:p>
            <a:pPr marL="177800">
              <a:defRPr/>
            </a:pPr>
            <a:r>
              <a:rPr lang="en-US" sz="1600" dirty="0"/>
              <a:t>     got: &lt;10&gt;</a:t>
            </a:r>
          </a:p>
          <a:p>
            <a:pPr marL="177800">
              <a:spcBef>
                <a:spcPts val="100"/>
              </a:spcBef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177800">
              <a:spcBef>
                <a:spcPts val="1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System.out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was added to check why it reaches 10…</a:t>
            </a:r>
          </a:p>
          <a:p>
            <a:pPr marL="177800">
              <a:spcBef>
                <a:spcPts val="10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And here they are:</a:t>
            </a:r>
          </a:p>
          <a:p>
            <a:pPr marL="177800">
              <a:spcBef>
                <a:spcPts val="100"/>
              </a:spcBef>
              <a:defRPr/>
            </a:pPr>
            <a:r>
              <a:rPr lang="en-US" sz="1800" dirty="0"/>
              <a:t>before 1, after 1, before 2, after 2, before 3, after 3, before 4, after 4, before 5, before 6, before 7, before 8, before 9, before 10, 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C5FBF1-B07C-4553-81FB-99D433F9A1E8}" type="slidenum">
              <a:rPr lang="en-US" altLang="he-IL" sz="1200" b="0"/>
              <a:pPr/>
              <a:t>22</a:t>
            </a:fld>
            <a:endParaRPr lang="en-US" altLang="he-IL" sz="1200" b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Repeated </a:t>
            </a:r>
            <a:r>
              <a:rPr lang="en-US" altLang="he-IL" sz="2800" b="1" dirty="0" smtClean="0"/>
              <a:t>tests – JUnit 5</a:t>
            </a:r>
            <a:endParaRPr lang="en-US" altLang="he-IL" sz="2800" b="1" dirty="0" smtClean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49141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/>
            </a:pPr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chemeClr val="tx1"/>
                </a:solidFill>
              </a:rPr>
              <a:t>Junit </a:t>
            </a:r>
            <a:r>
              <a:rPr lang="en-US" sz="1800" dirty="0" smtClean="0">
                <a:solidFill>
                  <a:schemeClr val="tx1"/>
                </a:solidFill>
              </a:rPr>
              <a:t>5 made things easier: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https://junit.org/junit5/docs/current/user-guide/#</a:t>
            </a:r>
            <a:r>
              <a:rPr lang="en-US" sz="1800" dirty="0" smtClean="0">
                <a:solidFill>
                  <a:schemeClr val="tx1"/>
                </a:solidFill>
                <a:hlinkClick r:id="rId3"/>
              </a:rPr>
              <a:t>writing-tests-repeated-tests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100"/>
              </a:spcBef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RepeatedTest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(10)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DisplayName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("Repeat!")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void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defaultDisplayName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 // ...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solidFill>
                <a:srgbClr val="7F0055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RepeatedTest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(value=10,</a:t>
            </a:r>
            <a:br>
              <a:rPr lang="en-US" sz="1800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name="{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displayName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 {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currentRepetition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}/{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totalRepetitions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}")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@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DisplayName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("Repeat!")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void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customDisplayName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// ...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endParaRPr lang="en-US" sz="1400" dirty="0" smtClean="0">
              <a:solidFill>
                <a:srgbClr val="7F0055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endParaRPr lang="en-US" sz="1400" dirty="0" smtClean="0">
              <a:solidFill>
                <a:srgbClr val="7F0055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29827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C5FBF1-B07C-4553-81FB-99D433F9A1E8}" type="slidenum">
              <a:rPr lang="en-US" altLang="he-IL" sz="1200" b="0"/>
              <a:pPr/>
              <a:t>23</a:t>
            </a:fld>
            <a:endParaRPr lang="en-US" altLang="he-IL" sz="1200" b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Repeated </a:t>
            </a:r>
            <a:r>
              <a:rPr lang="en-US" altLang="he-IL" sz="2800" b="1" dirty="0" smtClean="0"/>
              <a:t>tests – JUnit 5 – </a:t>
            </a:r>
            <a:r>
              <a:rPr lang="en-US" altLang="he-IL" sz="2800" b="1" dirty="0" err="1" smtClean="0"/>
              <a:t>cont</a:t>
            </a:r>
            <a:r>
              <a:rPr lang="en-US" altLang="he-IL" sz="2800" b="1" dirty="0" smtClean="0"/>
              <a:t>’</a:t>
            </a:r>
            <a:endParaRPr lang="en-US" altLang="he-IL" sz="2800" b="1" dirty="0" smtClean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51860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/>
            </a:pPr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Using </a:t>
            </a:r>
            <a:r>
              <a:rPr lang="en-US" sz="1800" dirty="0" err="1" smtClean="0">
                <a:solidFill>
                  <a:schemeClr val="tx1"/>
                </a:solidFill>
              </a:rPr>
              <a:t>RepetitionInfo</a:t>
            </a:r>
            <a:r>
              <a:rPr lang="en-US" sz="1800" dirty="0" smtClean="0">
                <a:solidFill>
                  <a:schemeClr val="tx1"/>
                </a:solidFill>
              </a:rPr>
              <a:t> injected into the Test method</a:t>
            </a:r>
          </a:p>
          <a:p>
            <a:pPr>
              <a:spcBef>
                <a:spcPts val="100"/>
              </a:spcBef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@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RepeatedTest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(10)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void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useRepetitionInfo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RepetitionInfo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info)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 // ...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solidFill>
                <a:srgbClr val="7F0055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May also use </a:t>
            </a:r>
            <a:r>
              <a:rPr lang="en-US" sz="1800" dirty="0" err="1" smtClean="0">
                <a:solidFill>
                  <a:schemeClr val="tx1"/>
                </a:solidFill>
              </a:rPr>
              <a:t>TestInfo</a:t>
            </a:r>
            <a:r>
              <a:rPr lang="en-US" sz="1800" dirty="0" smtClean="0">
                <a:solidFill>
                  <a:schemeClr val="tx1"/>
                </a:solidFill>
              </a:rPr>
              <a:t> injected </a:t>
            </a:r>
            <a:r>
              <a:rPr lang="en-US" sz="1800" dirty="0">
                <a:solidFill>
                  <a:schemeClr val="tx1"/>
                </a:solidFill>
              </a:rPr>
              <a:t>into the Test </a:t>
            </a:r>
            <a:r>
              <a:rPr lang="en-US" sz="1800" dirty="0" smtClean="0">
                <a:solidFill>
                  <a:schemeClr val="tx1"/>
                </a:solidFill>
              </a:rPr>
              <a:t>method, etc.</a:t>
            </a:r>
          </a:p>
          <a:p>
            <a:pPr>
              <a:spcBef>
                <a:spcPts val="100"/>
              </a:spcBef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@Test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void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useTestInfo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</a:rPr>
              <a:t>TestInfo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info) {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   // ...</a:t>
            </a:r>
            <a:endParaRPr lang="en-US" sz="18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spcBef>
                <a:spcPts val="100"/>
              </a:spcBef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chemeClr val="tx1"/>
                </a:solidFill>
              </a:rPr>
              <a:t>See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100"/>
              </a:spcBef>
              <a:defRPr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https://junit.org/junit5/docs/current/user-guide/#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writing-tests-dependency-injection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100"/>
              </a:spcBef>
              <a:defRPr/>
            </a:pPr>
            <a:endParaRPr lang="en-US" sz="1400" dirty="0" smtClean="0">
              <a:solidFill>
                <a:srgbClr val="7F0055"/>
              </a:solidFill>
              <a:latin typeface="Courier New"/>
            </a:endParaRPr>
          </a:p>
          <a:p>
            <a:pPr>
              <a:spcBef>
                <a:spcPts val="100"/>
              </a:spcBef>
              <a:defRPr/>
            </a:pPr>
            <a:endParaRPr lang="en-US" sz="1400" dirty="0" smtClean="0">
              <a:solidFill>
                <a:srgbClr val="7F0055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00485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8CE83F0-E807-4B05-B360-C82CC7068065}" type="slidenum">
              <a:rPr lang="en-US" altLang="he-IL" sz="1200" b="0"/>
              <a:pPr/>
              <a:t>24</a:t>
            </a:fld>
            <a:endParaRPr lang="en-US" altLang="he-IL" sz="1200" b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Load tests with JUnitPerf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5314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100"/>
              </a:spcBef>
              <a:defRPr/>
            </a:pPr>
            <a:endParaRPr lang="en-US" sz="8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00"/>
              </a:spcBef>
              <a:defRPr/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JunitPerf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presents the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LoadTest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class</a:t>
            </a:r>
          </a:p>
          <a:p>
            <a:pPr>
              <a:spcBef>
                <a:spcPts val="100"/>
              </a:spcBef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3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latin typeface="+mj-lt"/>
                <a:hlinkClick r:id="rId3"/>
              </a:rPr>
              <a:t>github.com/clarkware/junitperf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00"/>
              </a:spcBef>
              <a:defRPr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junit.framework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.*;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endParaRPr lang="he-IL" sz="700" dirty="0">
              <a:latin typeface="Courier New"/>
            </a:endParaRP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com.clarkware.junitperf.LoadTest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com.clarkware.junitperf.RandomTimer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com.clarkware.junitperf.Timer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endParaRPr lang="he-IL" sz="1400" dirty="0">
              <a:latin typeface="Courier New"/>
            </a:endParaRP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LoadTestExample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Test suite() {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TestSuite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suite 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TestSuite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Test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testToRun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SimpleTest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/>
              </a:rPr>
              <a:t>testSomething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numUsers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100;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Timer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rampUpTimer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RandomTimer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3F7F5F"/>
                </a:solidFill>
                <a:latin typeface="Courier New"/>
              </a:rPr>
              <a:t>/*delay in </a:t>
            </a:r>
            <a:r>
              <a:rPr lang="en-US" sz="1400" dirty="0" err="1">
                <a:solidFill>
                  <a:srgbClr val="3F7F5F"/>
                </a:solidFill>
                <a:latin typeface="Courier New"/>
              </a:rPr>
              <a:t>milisec</a:t>
            </a:r>
            <a:r>
              <a:rPr lang="en-US" sz="1400" dirty="0">
                <a:solidFill>
                  <a:srgbClr val="3F7F5F"/>
                </a:solidFill>
                <a:latin typeface="Courier New"/>
              </a:rPr>
              <a:t>*/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20, </a:t>
            </a:r>
            <a:r>
              <a:rPr lang="en-US" sz="1400" dirty="0">
                <a:solidFill>
                  <a:srgbClr val="3F7F5F"/>
                </a:solidFill>
                <a:latin typeface="Courier New"/>
              </a:rPr>
              <a:t>/*variation*/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10);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iterations = 5;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suite.addTest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LoadTest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testToRun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numUsers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iterations,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rampUpTimer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suite;</a:t>
            </a:r>
            <a:endParaRPr lang="he-IL" sz="14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66800" y="3825044"/>
            <a:ext cx="6827838" cy="11318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68438" y="5409221"/>
            <a:ext cx="6426200" cy="216024"/>
          </a:xfrm>
          <a:prstGeom prst="rect">
            <a:avLst/>
          </a:prstGeom>
          <a:solidFill>
            <a:srgbClr val="D4E9F4">
              <a:alpha val="10196"/>
            </a:srgb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he-IL" smtClean="0"/>
              <a:t>Multi-Threading</a:t>
            </a:r>
          </a:p>
        </p:txBody>
      </p:sp>
      <p:pic>
        <p:nvPicPr>
          <p:cNvPr id="57349" name="Picture 2" descr="http://enterthelaughter.com/cat-jugg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3" y="2005013"/>
            <a:ext cx="28575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3AFDAC-0DF3-4611-8D52-B7EB45E73318}" type="slidenum">
              <a:rPr lang="en-US" altLang="he-IL" sz="1200" b="0"/>
              <a:pPr/>
              <a:t>26</a:t>
            </a:fld>
            <a:endParaRPr lang="en-US" altLang="he-IL" sz="1200" b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Multi Threading Unit Testing? How Come?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28725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vl="1" indent="-457200">
              <a:spcBef>
                <a:spcPts val="100"/>
              </a:spcBef>
              <a:buFont typeface="Wingdings" pitchFamily="2" charset="2"/>
              <a:buChar char="q"/>
              <a:tabLst>
                <a:tab pos="444500" algn="l"/>
              </a:tabLst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lvl="1" indent="-457200">
              <a:spcBef>
                <a:spcPts val="100"/>
              </a:spcBef>
              <a:buFont typeface="Wingdings" pitchFamily="2" charset="2"/>
              <a:buChar char="q"/>
              <a:tabLst>
                <a:tab pos="4445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Deliberately create race condition:</a:t>
            </a:r>
          </a:p>
          <a:p>
            <a:pPr lvl="2" indent="-457200">
              <a:spcBef>
                <a:spcPts val="100"/>
              </a:spcBef>
              <a:buFont typeface="Wingdings" pitchFamily="2" charset="2"/>
              <a:buChar char="§"/>
              <a:tabLst>
                <a:tab pos="4445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Check that a synchronization lock is working as expected</a:t>
            </a:r>
          </a:p>
          <a:p>
            <a:pPr lvl="2" indent="-457200">
              <a:spcBef>
                <a:spcPts val="100"/>
              </a:spcBef>
              <a:buFont typeface="Wingdings" pitchFamily="2" charset="2"/>
              <a:buChar char="§"/>
              <a:tabLst>
                <a:tab pos="4445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Ensure that unlocked blocks are fine</a:t>
            </a:r>
          </a:p>
          <a:p>
            <a:pPr lvl="1" indent="-457200">
              <a:spcBef>
                <a:spcPts val="100"/>
              </a:spcBef>
              <a:tabLst>
                <a:tab pos="444500" algn="l"/>
              </a:tabLst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lvl="1" indent="-457200">
              <a:spcBef>
                <a:spcPts val="100"/>
              </a:spcBef>
              <a:buFont typeface="Wingdings" pitchFamily="2" charset="2"/>
              <a:buChar char="q"/>
              <a:tabLst>
                <a:tab pos="4445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Check for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deadlocks</a:t>
            </a:r>
          </a:p>
          <a:p>
            <a:pPr lvl="1" indent="-457200">
              <a:spcBef>
                <a:spcPts val="100"/>
              </a:spcBef>
              <a:buFont typeface="Wingdings" pitchFamily="2" charset="2"/>
              <a:buChar char="q"/>
              <a:tabLst>
                <a:tab pos="444500" algn="l"/>
              </a:tabLst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lvl="1" indent="-457200">
              <a:spcBef>
                <a:spcPts val="100"/>
              </a:spcBef>
              <a:buFont typeface="Wingdings" pitchFamily="2" charset="2"/>
              <a:buChar char="q"/>
              <a:tabLst>
                <a:tab pos="444500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There are some tools out there (without too much support)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00"/>
              </a:spcBef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DFD0CB-1598-4AE6-8433-E975005692E1}" type="slidenum">
              <a:rPr lang="en-US" altLang="he-IL" sz="1200" b="0"/>
              <a:pPr/>
              <a:t>27</a:t>
            </a:fld>
            <a:endParaRPr lang="en-US" altLang="he-IL" sz="1200" b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Multi Threading Scenario Testing – Tools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6550" y="1165225"/>
            <a:ext cx="8470900" cy="57400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1000"/>
              </a:spcBef>
              <a:defRPr/>
            </a:pP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Some tools out there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  <a:p>
            <a:pPr marL="622300" indent="-355600">
              <a:spcBef>
                <a:spcPts val="1000"/>
              </a:spcBef>
              <a:buFont typeface="Wingdings" pitchFamily="2" charset="2"/>
              <a:buChar char="è"/>
              <a:tabLst>
                <a:tab pos="6223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thread-weaver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(version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0.2)</a:t>
            </a:r>
            <a:endParaRPr lang="en-US" sz="2000" dirty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1079500" lvl="1" indent="-355600">
              <a:spcBef>
                <a:spcPts val="1000"/>
              </a:spcBef>
              <a:tabLst>
                <a:tab pos="622300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allows the test to time different threads reach code points in a certain order, either explicitly or “semi-automatically”</a:t>
            </a:r>
          </a:p>
          <a:p>
            <a:pPr marL="1079500" lvl="1" indent="-355600">
              <a:spcBef>
                <a:spcPts val="1000"/>
              </a:spcBef>
              <a:tabLst>
                <a:tab pos="622300" algn="l"/>
              </a:tabLst>
              <a:defRPr/>
            </a:pPr>
            <a:endParaRPr lang="en-US" sz="1100" dirty="0">
              <a:solidFill>
                <a:schemeClr val="tx1"/>
              </a:solidFill>
              <a:latin typeface="+mj-lt"/>
              <a:sym typeface="Wingdings" pitchFamily="2" charset="2"/>
            </a:endParaRPr>
          </a:p>
          <a:p>
            <a:pPr marL="622300" indent="-355600">
              <a:spcBef>
                <a:spcPts val="1000"/>
              </a:spcBef>
              <a:buFont typeface="Wingdings" pitchFamily="2" charset="2"/>
              <a:buChar char="è"/>
              <a:tabLst>
                <a:tab pos="622300" algn="l"/>
              </a:tabLst>
              <a:defRPr/>
            </a:pPr>
            <a:r>
              <a:rPr lang="en-US" sz="2000" dirty="0" err="1">
                <a:solidFill>
                  <a:schemeClr val="tx1"/>
                </a:solidFill>
                <a:latin typeface="+mj-lt"/>
                <a:sym typeface="Wingdings" pitchFamily="2" charset="2"/>
              </a:rPr>
              <a:t>MultiThreadedTC</a:t>
            </a:r>
            <a:r>
              <a:rPr lang="en-US" sz="2000" dirty="0">
                <a:solidFill>
                  <a:schemeClr val="tx1"/>
                </a:solidFill>
                <a:latin typeface="+mj-lt"/>
                <a:sym typeface="Wingdings" pitchFamily="2" charset="2"/>
              </a:rPr>
              <a:t> (version 1.01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)</a:t>
            </a:r>
          </a:p>
          <a:p>
            <a:pPr marL="1079500" lvl="1" indent="-355600">
              <a:spcBef>
                <a:spcPts val="1000"/>
              </a:spcBef>
              <a:tabLst>
                <a:tab pos="622300" algn="l"/>
              </a:tabLst>
              <a:defRPr/>
            </a:pPr>
            <a:r>
              <a:rPr lang="en-US" sz="1800" dirty="0">
                <a:solidFill>
                  <a:schemeClr val="tx1"/>
                </a:solidFill>
              </a:rPr>
              <a:t>	allows to set time tickers on objects in the test itself, but NOT on the tested code, thus less relevant for most testing purposes</a:t>
            </a:r>
          </a:p>
          <a:p>
            <a:pPr marL="723900" lvl="1">
              <a:spcBef>
                <a:spcPts val="1000"/>
              </a:spcBef>
              <a:tabLst>
                <a:tab pos="622300" algn="l"/>
              </a:tabLst>
              <a:defRPr/>
            </a:pPr>
            <a:endParaRPr lang="en-US" sz="1050" dirty="0">
              <a:solidFill>
                <a:schemeClr val="tx1"/>
              </a:solidFill>
              <a:sym typeface="Wingdings" pitchFamily="2" charset="2"/>
            </a:endParaRPr>
          </a:p>
          <a:p>
            <a:pPr marL="622300" indent="-355600">
              <a:spcBef>
                <a:spcPts val="1000"/>
              </a:spcBef>
              <a:buFont typeface="Wingdings" pitchFamily="2" charset="2"/>
              <a:buChar char="è"/>
              <a:tabLst>
                <a:tab pos="6223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https://vmlens.com/</a:t>
            </a:r>
          </a:p>
          <a:p>
            <a:pPr>
              <a:spcBef>
                <a:spcPts val="1000"/>
              </a:spcBef>
              <a:defRPr/>
            </a:pPr>
            <a:endParaRPr lang="en-US" sz="1050" dirty="0">
              <a:solidFill>
                <a:schemeClr val="tx1"/>
              </a:solidFill>
            </a:endParaRPr>
          </a:p>
          <a:p>
            <a:pPr>
              <a:spcBef>
                <a:spcPts val="1000"/>
              </a:spcBef>
              <a:defRPr/>
            </a:pPr>
            <a:r>
              <a:rPr lang="en-US" sz="2000" u="sng" dirty="0">
                <a:solidFill>
                  <a:schemeClr val="tx1"/>
                </a:solidFill>
              </a:rPr>
              <a:t>Note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100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Tools </a:t>
            </a:r>
            <a:r>
              <a:rPr lang="en-US" sz="1800" dirty="0">
                <a:solidFill>
                  <a:schemeClr val="tx1"/>
                </a:solidFill>
              </a:rPr>
              <a:t>are not highly </a:t>
            </a:r>
            <a:r>
              <a:rPr lang="en-US" sz="1800" dirty="0" smtClean="0">
                <a:solidFill>
                  <a:schemeClr val="tx1"/>
                </a:solidFill>
              </a:rPr>
              <a:t>supported / accepted, </a:t>
            </a:r>
            <a:r>
              <a:rPr lang="en-US" sz="1800" dirty="0">
                <a:solidFill>
                  <a:schemeClr val="tx1"/>
                </a:solidFill>
              </a:rPr>
              <a:t>recommending not to rush into it…</a:t>
            </a:r>
          </a:p>
          <a:p>
            <a:pPr>
              <a:spcBef>
                <a:spcPts val="1000"/>
              </a:spcBef>
              <a:defRPr/>
            </a:pPr>
            <a:r>
              <a:rPr lang="en-US" sz="1800" dirty="0">
                <a:solidFill>
                  <a:schemeClr val="tx1"/>
                </a:solidFill>
              </a:rPr>
              <a:t>In the meantime, </a:t>
            </a:r>
            <a:r>
              <a:rPr lang="en-US" sz="1800" dirty="0" err="1">
                <a:solidFill>
                  <a:schemeClr val="tx1"/>
                </a:solidFill>
              </a:rPr>
              <a:t>JUnitPerf</a:t>
            </a:r>
            <a:r>
              <a:rPr lang="en-US" sz="1800" dirty="0">
                <a:solidFill>
                  <a:schemeClr val="tx1"/>
                </a:solidFill>
              </a:rPr>
              <a:t> may assist in tackling thread issues</a:t>
            </a:r>
          </a:p>
          <a:p>
            <a:pPr>
              <a:spcBef>
                <a:spcPts val="1000"/>
              </a:spcBef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87000"/>
              </a:lnSpc>
            </a:pPr>
            <a:r>
              <a:rPr lang="en-US" altLang="he-IL" smtClean="0"/>
              <a:t>Exercise</a:t>
            </a:r>
          </a:p>
        </p:txBody>
      </p:sp>
      <p:pic>
        <p:nvPicPr>
          <p:cNvPr id="60421" name="Picture 2" descr="http://www.soc.ucsb.edu/sexinfo/images/05-08-exerci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3" y="2187575"/>
            <a:ext cx="2767012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E328D2-A69E-4D22-A10B-B823C0595326}" type="slidenum">
              <a:rPr lang="en-US" altLang="he-IL" sz="1200" b="0"/>
              <a:pPr/>
              <a:t>29</a:t>
            </a:fld>
            <a:endParaRPr lang="en-US" altLang="he-IL" sz="1200" b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Exercise – Multi Threaded Test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665163" y="1274763"/>
            <a:ext cx="7558087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Write a simple implementation of a List with </a:t>
            </a:r>
            <a:r>
              <a:rPr lang="en-US" altLang="he-IL" sz="2000" dirty="0" err="1"/>
              <a:t>putIfAbsent</a:t>
            </a:r>
            <a:r>
              <a:rPr lang="en-US" altLang="he-IL" sz="2000" dirty="0"/>
              <a:t>, without locking and with locking.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Test both your implementations under load with </a:t>
            </a:r>
            <a:r>
              <a:rPr lang="en-US" altLang="he-IL" sz="2000" dirty="0" err="1"/>
              <a:t>JUnitPerf</a:t>
            </a:r>
            <a:r>
              <a:rPr lang="en-US" altLang="he-IL" sz="2000" dirty="0"/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87000"/>
              </a:lnSpc>
            </a:pPr>
            <a:r>
              <a:rPr lang="en-US" altLang="he-IL" dirty="0" smtClean="0"/>
              <a:t>Agenda</a:t>
            </a:r>
          </a:p>
        </p:txBody>
      </p:sp>
      <p:pic>
        <p:nvPicPr>
          <p:cNvPr id="4101" name="Picture 7" descr="hidden agenda cartoons, hidden agenda cartoon, hidden agenda picture, hidden agenda pictures, hidden agenda image, hidden agenda images, hidden agenda illustration, hidden agenda illustr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1055688"/>
            <a:ext cx="4564063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110DC1-6465-44F0-B0B3-23E91AF694DE}" type="slidenum">
              <a:rPr lang="en-US" altLang="he-IL" sz="1200" b="0"/>
              <a:pPr/>
              <a:t>30</a:t>
            </a:fld>
            <a:endParaRPr lang="en-US" altLang="he-IL" sz="1200" b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Exercise – Multi Threaded Test – Solution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665163" y="1274763"/>
            <a:ext cx="7558087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444500" algn="l"/>
                <a:tab pos="723900" algn="l"/>
                <a:tab pos="990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44500" algn="l"/>
                <a:tab pos="723900" algn="l"/>
                <a:tab pos="990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44500" algn="l"/>
                <a:tab pos="723900" algn="l"/>
                <a:tab pos="990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44500" algn="l"/>
                <a:tab pos="723900" algn="l"/>
                <a:tab pos="990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44500" algn="l"/>
                <a:tab pos="723900" algn="l"/>
                <a:tab pos="990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  <a:tab pos="723900" algn="l"/>
                <a:tab pos="990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  <a:tab pos="723900" algn="l"/>
                <a:tab pos="990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  <a:tab pos="723900" algn="l"/>
                <a:tab pos="990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  <a:tab pos="723900" algn="l"/>
                <a:tab pos="990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java.util.ArrayList;</a:t>
            </a:r>
          </a:p>
          <a:p>
            <a:pPr>
              <a:spcBef>
                <a:spcPts val="100"/>
              </a:spcBef>
            </a:pPr>
            <a:endParaRPr lang="he-IL" altLang="he-IL" sz="800"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MyList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ArrayList {</a:t>
            </a:r>
          </a:p>
          <a:p>
            <a:pPr>
              <a:spcBef>
                <a:spcPts val="100"/>
              </a:spcBef>
            </a:pPr>
            <a:endParaRPr lang="he-IL" altLang="he-IL" sz="800"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3F7F5F"/>
                </a:solidFill>
                <a:latin typeface="Courier New" panose="02070309020205020404" pitchFamily="49" charset="0"/>
              </a:rPr>
              <a:t>	// we test with the synchronized and without</a:t>
            </a:r>
            <a:endParaRPr lang="en-US" altLang="he-IL" sz="140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synchronized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addIfAbsent(Object o) {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		boolean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absent = !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.contains(o);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(absent) {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			super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.add(o);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absent;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00322F-0181-4F4F-A27A-F49365F5DBAF}" type="slidenum">
              <a:rPr lang="en-US" altLang="he-IL" sz="1200" b="0"/>
              <a:pPr/>
              <a:t>31</a:t>
            </a:fld>
            <a:endParaRPr lang="en-US" altLang="he-IL" sz="1200" b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Exercise – Multi Threaded Test – Solution – Cont’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5163" y="1274763"/>
            <a:ext cx="7558087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MyListTest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TestCase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endParaRPr lang="he-IL" sz="800" dirty="0">
              <a:latin typeface="Courier New"/>
            </a:endParaRP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MyList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static private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endParaRPr lang="he-IL" sz="800" dirty="0">
              <a:latin typeface="Courier New"/>
            </a:endParaRP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MyListTest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(String name) {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	super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(name);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endParaRPr lang="he-IL" sz="800" dirty="0">
              <a:latin typeface="Courier New"/>
            </a:endParaRP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Test suite() {</a:t>
            </a:r>
            <a:endParaRPr lang="en-US" sz="1400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TestSuite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suite 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TestSuite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Test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testToRun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MyListTest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urier New"/>
              </a:rPr>
              <a:t>testMyList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numUsers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1000;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iterations = 5;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suite.addTest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LoadTest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testToRun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numUsers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iterations));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suite;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...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6F926A-12A8-4FC0-BE42-E8CF308F3DBA}" type="slidenum">
              <a:rPr lang="en-US" altLang="he-IL" sz="1200" b="0"/>
              <a:pPr/>
              <a:t>32</a:t>
            </a:fld>
            <a:endParaRPr lang="en-US" altLang="he-IL" sz="1200" b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Exercise – Multi Threaded Test – Solution – Cont’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5163" y="1274763"/>
            <a:ext cx="7558087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...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endParaRPr lang="he-IL" sz="1400" dirty="0">
              <a:latin typeface="Courier New"/>
            </a:endParaRP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testMyList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	if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myList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.addIfAbsent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0000C0"/>
                </a:solidFill>
                <a:latin typeface="Courier New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pPr lvl="1"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	synchronized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1"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	++</a:t>
            </a:r>
            <a:r>
              <a:rPr lang="en-US" sz="1400" dirty="0">
                <a:solidFill>
                  <a:srgbClr val="0000C0"/>
                </a:solidFill>
                <a:latin typeface="Courier New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i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assertEquals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myList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.size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(), </a:t>
            </a:r>
            <a:r>
              <a:rPr lang="en-US" sz="1400" i="1" dirty="0">
                <a:solidFill>
                  <a:srgbClr val="0000C0"/>
                </a:solidFill>
                <a:latin typeface="Courier New"/>
              </a:rPr>
              <a:t>count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spcBef>
                <a:spcPts val="1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6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This solution is not bullet proof.</a:t>
            </a:r>
          </a:p>
          <a:p>
            <a:pPr>
              <a:spcBef>
                <a:spcPts val="6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It can always miss bad implementation, as it’s a matter of timing.</a:t>
            </a:r>
          </a:p>
          <a:p>
            <a:pPr>
              <a:spcBef>
                <a:spcPts val="600"/>
              </a:spcBef>
              <a:tabLst>
                <a:tab pos="444500" algn="l"/>
                <a:tab pos="723900" algn="l"/>
                <a:tab pos="990600" algn="l"/>
              </a:tabLst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However, in reality it does (always) catch the problem!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he-IL" smtClean="0"/>
              <a:t>Mock Objects</a:t>
            </a: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931988"/>
            <a:ext cx="393223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	‘</a:t>
            </a:r>
            <a:r>
              <a:rPr lang="en-US" sz="2800" b="1" dirty="0"/>
              <a:t>Test Double’ types</a:t>
            </a:r>
            <a:endParaRPr lang="he-IL" sz="28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Dummies</a:t>
            </a:r>
          </a:p>
          <a:p>
            <a:pPr lvl="1"/>
            <a:r>
              <a:rPr lang="en-US" sz="1800" dirty="0"/>
              <a:t>Not used, just fill parameter lists</a:t>
            </a:r>
          </a:p>
          <a:p>
            <a:pPr lvl="1"/>
            <a:endParaRPr lang="en-US" sz="1800" dirty="0"/>
          </a:p>
          <a:p>
            <a:r>
              <a:rPr lang="en-US" dirty="0"/>
              <a:t>Stubs</a:t>
            </a:r>
          </a:p>
          <a:p>
            <a:pPr lvl="1"/>
            <a:r>
              <a:rPr lang="en-US" sz="1800" dirty="0"/>
              <a:t>Programed to return predefined answers to specific calls</a:t>
            </a:r>
          </a:p>
          <a:p>
            <a:pPr lvl="1"/>
            <a:endParaRPr lang="en-US" sz="1800" dirty="0"/>
          </a:p>
          <a:p>
            <a:r>
              <a:rPr lang="en-US" dirty="0"/>
              <a:t>Fakes</a:t>
            </a:r>
          </a:p>
          <a:p>
            <a:pPr lvl="1"/>
            <a:r>
              <a:rPr lang="en-US" sz="1800" dirty="0"/>
              <a:t>‘Real’ (usually simplified) working implementation, e.g. in-memory DB </a:t>
            </a:r>
          </a:p>
          <a:p>
            <a:pPr lvl="1"/>
            <a:endParaRPr lang="en-US" sz="1800" dirty="0"/>
          </a:p>
          <a:p>
            <a:r>
              <a:rPr lang="en-US" dirty="0"/>
              <a:t>Mocks</a:t>
            </a:r>
          </a:p>
          <a:p>
            <a:pPr lvl="1"/>
            <a:r>
              <a:rPr lang="en-US" sz="1800" dirty="0"/>
              <a:t>Stubs that can also verify the interactions</a:t>
            </a:r>
          </a:p>
          <a:p>
            <a:endParaRPr lang="en-US" sz="1400" dirty="0" smtClean="0"/>
          </a:p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en.wikipedia.org/wiki/Test_double</a:t>
            </a:r>
            <a:r>
              <a:rPr lang="en-US" sz="1800" dirty="0" smtClean="0"/>
              <a:t> </a:t>
            </a:r>
            <a:endParaRPr lang="he-IL" sz="18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13869-A98E-4A5A-A498-1BBE766C8FA2}" type="slidenum">
              <a:rPr lang="en-US" altLang="he-IL" smtClean="0"/>
              <a:pPr/>
              <a:t>34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13325585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2800" dirty="0" smtClean="0"/>
              <a:t>	</a:t>
            </a:r>
            <a:r>
              <a:rPr lang="en-US" sz="2800" b="1" dirty="0" smtClean="0"/>
              <a:t>Don’t </a:t>
            </a:r>
            <a:r>
              <a:rPr lang="en-US" sz="2800" b="1" dirty="0" smtClean="0"/>
              <a:t>DIY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40768"/>
            <a:ext cx="7886700" cy="367421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Mocking </a:t>
            </a:r>
            <a:r>
              <a:rPr lang="en-US" b="1" dirty="0" smtClean="0"/>
              <a:t>libraries </a:t>
            </a:r>
            <a:r>
              <a:rPr lang="en-US" b="1" dirty="0"/>
              <a:t>are superior to hand-written stubs:</a:t>
            </a:r>
          </a:p>
          <a:p>
            <a:pPr lvl="1" algn="l" rtl="0"/>
            <a:r>
              <a:rPr lang="en-US" dirty="0" smtClean="0"/>
              <a:t>Advanced</a:t>
            </a:r>
          </a:p>
          <a:p>
            <a:pPr lvl="1" algn="l" rtl="0"/>
            <a:r>
              <a:rPr lang="en-US" dirty="0" smtClean="0"/>
              <a:t>Standard</a:t>
            </a:r>
          </a:p>
          <a:p>
            <a:pPr lvl="1" algn="l" rtl="0"/>
            <a:r>
              <a:rPr lang="en-US" dirty="0" smtClean="0"/>
              <a:t>Documented</a:t>
            </a:r>
          </a:p>
          <a:p>
            <a:pPr lvl="1" algn="l" rtl="0"/>
            <a:r>
              <a:rPr lang="en-US" dirty="0" smtClean="0"/>
              <a:t>Tested</a:t>
            </a:r>
          </a:p>
          <a:p>
            <a:pPr lvl="1" algn="l" rtl="0"/>
            <a:r>
              <a:rPr lang="en-US" dirty="0" smtClean="0"/>
              <a:t>Quick</a:t>
            </a:r>
          </a:p>
          <a:p>
            <a:pPr lvl="1" algn="l" rtl="0"/>
            <a:endParaRPr lang="en-US" dirty="0"/>
          </a:p>
          <a:p>
            <a:pPr marL="0" indent="0"/>
            <a:r>
              <a:rPr lang="en-US" dirty="0" smtClean="0"/>
              <a:t>There’s </a:t>
            </a:r>
            <a:r>
              <a:rPr lang="en-US" b="1" dirty="0" smtClean="0"/>
              <a:t>no need</a:t>
            </a:r>
            <a:r>
              <a:rPr lang="en-US" dirty="0" smtClean="0"/>
              <a:t> to hand write stubs</a:t>
            </a:r>
            <a:endParaRPr lang="en-US" dirty="0"/>
          </a:p>
        </p:txBody>
      </p:sp>
      <p:pic>
        <p:nvPicPr>
          <p:cNvPr id="62466" name="Picture 2" descr="man balanced on a very tall ladder changing a light 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08920"/>
            <a:ext cx="189309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930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2800" dirty="0" smtClean="0"/>
              <a:t>	</a:t>
            </a:r>
            <a:r>
              <a:rPr lang="en-US" sz="2800" b="1" dirty="0" smtClean="0"/>
              <a:t>Mocking</a:t>
            </a:r>
            <a:r>
              <a:rPr lang="en-US" sz="2800" b="1" dirty="0" smtClean="0"/>
              <a:t>: Motivation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04764"/>
            <a:ext cx="7988576" cy="4464496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Most of the time our unit (SUT) depends on </a:t>
            </a:r>
            <a:r>
              <a:rPr lang="en-US" b="1" dirty="0"/>
              <a:t>other</a:t>
            </a:r>
            <a:r>
              <a:rPr lang="en-US" dirty="0"/>
              <a:t> units</a:t>
            </a:r>
          </a:p>
          <a:p>
            <a:pPr marL="0" indent="0"/>
            <a:endParaRPr lang="en-US" dirty="0"/>
          </a:p>
          <a:p>
            <a:pPr algn="l" rtl="0"/>
            <a:r>
              <a:rPr lang="en-US" dirty="0"/>
              <a:t>We want to test our </a:t>
            </a:r>
            <a:r>
              <a:rPr lang="en-US" dirty="0" smtClean="0"/>
              <a:t>unit (A) </a:t>
            </a:r>
            <a:r>
              <a:rPr lang="en-US" dirty="0"/>
              <a:t>in </a:t>
            </a:r>
            <a:r>
              <a:rPr lang="en-US" b="1" dirty="0"/>
              <a:t>isolation</a:t>
            </a:r>
            <a:r>
              <a:rPr lang="en-US" dirty="0"/>
              <a:t>, i.e.</a:t>
            </a:r>
            <a:br>
              <a:rPr lang="en-US" dirty="0"/>
            </a:br>
            <a:r>
              <a:rPr lang="en-US" dirty="0"/>
              <a:t> w/o depending on other ‘real’ </a:t>
            </a:r>
            <a:r>
              <a:rPr lang="en-US" dirty="0" smtClean="0"/>
              <a:t>unit’s (B) </a:t>
            </a:r>
            <a:r>
              <a:rPr lang="en-US" i="1" dirty="0"/>
              <a:t>implementation</a:t>
            </a:r>
          </a:p>
          <a:p>
            <a:pPr lvl="1" algn="l" rtl="0"/>
            <a:r>
              <a:rPr lang="en-US" sz="1800" dirty="0"/>
              <a:t>The </a:t>
            </a:r>
            <a:r>
              <a:rPr lang="en-US" sz="1800" dirty="0" smtClean="0"/>
              <a:t>other </a:t>
            </a:r>
            <a:r>
              <a:rPr lang="en-US" sz="1800" dirty="0"/>
              <a:t>unit </a:t>
            </a:r>
            <a:r>
              <a:rPr lang="en-US" sz="1800" dirty="0" smtClean="0"/>
              <a:t>(B) might </a:t>
            </a:r>
            <a:r>
              <a:rPr lang="en-US" sz="1800" dirty="0"/>
              <a:t>not be </a:t>
            </a:r>
            <a:r>
              <a:rPr lang="en-US" sz="1800" dirty="0"/>
              <a:t>ready</a:t>
            </a:r>
          </a:p>
          <a:p>
            <a:pPr lvl="1"/>
            <a:r>
              <a:rPr lang="en-US" sz="1800" dirty="0"/>
              <a:t>The other </a:t>
            </a:r>
            <a:r>
              <a:rPr lang="en-US" sz="1800" dirty="0" smtClean="0"/>
              <a:t>unit (B) might </a:t>
            </a:r>
            <a:r>
              <a:rPr lang="en-US" sz="1800" dirty="0"/>
              <a:t>not be stable (it’s </a:t>
            </a:r>
            <a:r>
              <a:rPr lang="en-US" sz="1800" i="1" dirty="0"/>
              <a:t>implementation</a:t>
            </a:r>
            <a:r>
              <a:rPr lang="en-US" sz="1800" dirty="0"/>
              <a:t> might change)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smtClean="0"/>
              <a:t>other unit (B) might </a:t>
            </a:r>
            <a:r>
              <a:rPr lang="en-US" sz="1800" dirty="0"/>
              <a:t>contains </a:t>
            </a:r>
            <a:r>
              <a:rPr lang="en-US" sz="1800" dirty="0" smtClean="0"/>
              <a:t>bugs, run too slow, have other issues</a:t>
            </a:r>
            <a:endParaRPr lang="en-US" sz="1800" dirty="0"/>
          </a:p>
          <a:p>
            <a:pPr lvl="1" algn="l" rtl="0"/>
            <a:r>
              <a:rPr lang="en-US" sz="1800" dirty="0"/>
              <a:t>The </a:t>
            </a:r>
            <a:r>
              <a:rPr lang="en-US" sz="1800" dirty="0" smtClean="0"/>
              <a:t>other unit (B) might </a:t>
            </a:r>
            <a:r>
              <a:rPr lang="en-US" sz="1800" dirty="0"/>
              <a:t>have non deterministic </a:t>
            </a:r>
            <a:r>
              <a:rPr lang="en-US" sz="1800" dirty="0"/>
              <a:t>behavior</a:t>
            </a:r>
          </a:p>
          <a:p>
            <a:pPr lvl="2" algn="l" rtl="0"/>
            <a:r>
              <a:rPr lang="en-US" sz="1600" dirty="0"/>
              <a:t>(e.g</a:t>
            </a:r>
            <a:r>
              <a:rPr lang="en-US" sz="1600" dirty="0"/>
              <a:t>. </a:t>
            </a:r>
            <a:r>
              <a:rPr lang="en-US" sz="1600" dirty="0"/>
              <a:t>depends on environment/time/random etc</a:t>
            </a:r>
            <a:r>
              <a:rPr lang="en-US" sz="1600" dirty="0" smtClean="0"/>
              <a:t>.)</a:t>
            </a:r>
          </a:p>
          <a:p>
            <a:pPr lvl="1"/>
            <a:r>
              <a:rPr lang="en-US" sz="1800" dirty="0"/>
              <a:t>The other unit (B) might </a:t>
            </a:r>
            <a:r>
              <a:rPr lang="en-US" sz="1800" dirty="0" smtClean="0"/>
              <a:t>be hard to configure or setup</a:t>
            </a:r>
          </a:p>
          <a:p>
            <a:pPr lvl="1"/>
            <a:r>
              <a:rPr lang="en-US" sz="1800" dirty="0"/>
              <a:t>The other unit (B) might </a:t>
            </a:r>
            <a:r>
              <a:rPr lang="en-US" sz="1800" dirty="0" smtClean="0"/>
              <a:t>requite another friend (c) that needs (d) …</a:t>
            </a:r>
          </a:p>
          <a:p>
            <a:pPr marL="274637" lvl="2" indent="0">
              <a:buNone/>
            </a:pPr>
            <a:r>
              <a:rPr lang="en-US" sz="1600" dirty="0" smtClean="0"/>
              <a:t>(the long tail problem) </a:t>
            </a:r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217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60283C-D52D-4697-9CBF-73FEEBBD7CC3}" type="slidenum">
              <a:rPr lang="en-US" altLang="he-IL" sz="1200" b="0"/>
              <a:pPr/>
              <a:t>37</a:t>
            </a:fld>
            <a:endParaRPr lang="en-US" altLang="he-IL" sz="1200" b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Mock </a:t>
            </a:r>
            <a:r>
              <a:rPr lang="en-US" altLang="he-IL" sz="2800" b="1" dirty="0" smtClean="0"/>
              <a:t>Objects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02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Tested method gets a complicated parameter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Mock the parameter with our own Stub/Mock </a:t>
            </a:r>
            <a:r>
              <a:rPr lang="en-US" altLang="he-IL" sz="2000" b="0" dirty="0" smtClean="0"/>
              <a:t>implementation</a:t>
            </a:r>
            <a:endParaRPr lang="en-US" altLang="he-IL" sz="2000" b="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 dirty="0">
                <a:solidFill>
                  <a:schemeClr val="tx2"/>
                </a:solidFill>
                <a:sym typeface="Wingdings" panose="05000000000000000000" pitchFamily="2" charset="2"/>
              </a:rPr>
              <a:t>		 We will </a:t>
            </a:r>
            <a:r>
              <a:rPr lang="en-US" altLang="he-IL" sz="20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present for this: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 dirty="0">
                <a:solidFill>
                  <a:schemeClr val="tx2"/>
                </a:solidFill>
                <a:sym typeface="Wingdings" panose="05000000000000000000" pitchFamily="2" charset="2"/>
              </a:rPr>
              <a:t>	</a:t>
            </a:r>
            <a:r>
              <a:rPr lang="en-US" altLang="he-IL" sz="20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		- </a:t>
            </a:r>
            <a:r>
              <a:rPr lang="en-US" altLang="he-IL" sz="20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Mockito</a:t>
            </a:r>
            <a:r>
              <a:rPr lang="en-US" altLang="he-IL" sz="2000" b="0" dirty="0">
                <a:solidFill>
                  <a:schemeClr val="tx2"/>
                </a:solidFill>
                <a:sym typeface="Wingdings" panose="05000000000000000000" pitchFamily="2" charset="2"/>
              </a:rPr>
              <a:t/>
            </a:r>
            <a:br>
              <a:rPr lang="en-US" altLang="he-IL" sz="2000" b="0" dirty="0">
                <a:solidFill>
                  <a:schemeClr val="tx2"/>
                </a:solidFill>
                <a:sym typeface="Wingdings" panose="05000000000000000000" pitchFamily="2" charset="2"/>
              </a:rPr>
            </a:br>
            <a:r>
              <a:rPr lang="en-US" altLang="he-IL" sz="20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		- </a:t>
            </a:r>
            <a:r>
              <a:rPr lang="en-US" altLang="he-IL" sz="20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EasyMock</a:t>
            </a:r>
            <a:endParaRPr lang="en-US" altLang="he-IL" sz="2000" b="0" dirty="0">
              <a:solidFill>
                <a:schemeClr val="tx2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endParaRPr lang="en-US" altLang="he-IL" sz="12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Tested method invokes a static call on some resource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Replace the static call with a Stub/Mock implementation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1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Tested method creates complicated objects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Replace the created objects with a Stub/Mock </a:t>
            </a:r>
            <a:r>
              <a:rPr lang="en-US" altLang="he-IL" sz="2000" b="0" dirty="0" smtClean="0"/>
              <a:t>implementation</a:t>
            </a:r>
            <a:endParaRPr lang="en-US" altLang="he-IL" sz="2000" b="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 dirty="0">
                <a:solidFill>
                  <a:schemeClr val="tx2"/>
                </a:solidFill>
                <a:sym typeface="Wingdings" panose="05000000000000000000" pitchFamily="2" charset="2"/>
              </a:rPr>
              <a:t>		 We will </a:t>
            </a:r>
            <a:r>
              <a:rPr lang="en-US" altLang="he-IL" sz="20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present for this: </a:t>
            </a:r>
            <a:r>
              <a:rPr lang="en-US" altLang="he-IL" sz="20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PowerMock</a:t>
            </a:r>
            <a:endParaRPr lang="en-US" altLang="he-IL" sz="2000" b="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b="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CEFE8E-841F-4C3D-8A13-8780BB92FF60}" type="slidenum">
              <a:rPr lang="en-US" altLang="he-IL" sz="1200" b="0"/>
              <a:pPr/>
              <a:t>38</a:t>
            </a:fld>
            <a:endParaRPr lang="en-US" altLang="he-IL" sz="1200" b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The Technologies Behind the Scene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02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</a:t>
            </a:r>
            <a:r>
              <a:rPr lang="en-US" altLang="he-IL" sz="2000" dirty="0" err="1"/>
              <a:t>java.reflection.Proxy</a:t>
            </a:r>
            <a:endParaRPr lang="en-US" altLang="he-IL" sz="200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The base technology for </a:t>
            </a:r>
            <a:r>
              <a:rPr lang="en-US" altLang="he-IL" sz="2000" b="0" dirty="0" err="1" smtClean="0"/>
              <a:t>Mockito</a:t>
            </a:r>
            <a:r>
              <a:rPr lang="en-US" altLang="he-IL" sz="2000" b="0" dirty="0" smtClean="0"/>
              <a:t>, </a:t>
            </a:r>
            <a:r>
              <a:rPr lang="en-US" altLang="he-IL" sz="2000" b="0" dirty="0" err="1" smtClean="0"/>
              <a:t>EasyMock</a:t>
            </a:r>
            <a:r>
              <a:rPr lang="en-US" altLang="he-IL" sz="2000" b="0" dirty="0" smtClean="0"/>
              <a:t> and others</a:t>
            </a:r>
            <a:endParaRPr lang="en-US" altLang="he-IL" sz="2000" b="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Good </a:t>
            </a:r>
            <a:r>
              <a:rPr lang="en-US" altLang="he-IL" sz="2000" b="0" dirty="0" smtClean="0"/>
              <a:t>mostly </a:t>
            </a:r>
            <a:r>
              <a:rPr lang="en-US" altLang="he-IL" sz="2000" b="0" dirty="0"/>
              <a:t>for mocking interfaces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Replacing the </a:t>
            </a:r>
            <a:r>
              <a:rPr lang="en-US" altLang="he-IL" sz="2000" dirty="0" err="1"/>
              <a:t>ClassLoader</a:t>
            </a:r>
            <a:r>
              <a:rPr lang="en-US" altLang="he-IL" sz="2000" dirty="0"/>
              <a:t> for the test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Used by </a:t>
            </a:r>
            <a:r>
              <a:rPr lang="en-US" altLang="he-IL" sz="2000" b="0" dirty="0" err="1"/>
              <a:t>PowerMock</a:t>
            </a:r>
            <a:endParaRPr lang="en-US" altLang="he-IL" sz="2000" b="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May be problematic when tested code relies on specific class loader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Instrumentation – playing with the bytecode of classes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Used by </a:t>
            </a:r>
            <a:r>
              <a:rPr lang="en-US" altLang="he-IL" sz="2000" b="0" dirty="0" err="1"/>
              <a:t>JMockit</a:t>
            </a:r>
            <a:endParaRPr lang="en-US" altLang="he-IL" sz="2000" b="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May be problematic with signed jars</a:t>
            </a:r>
            <a:endParaRPr lang="en-US" altLang="he-IL" sz="200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000" b="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AOP – intercepting the code under the hood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Same as instrumentation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endParaRPr lang="en-US" altLang="he-IL" sz="2000" b="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750002F-5730-4BE2-9758-3483C69AC09F}" type="slidenum">
              <a:rPr lang="en-US" altLang="he-IL" sz="1200" b="0"/>
              <a:pPr/>
              <a:t>39</a:t>
            </a:fld>
            <a:endParaRPr lang="en-US" altLang="he-IL" sz="1200" b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Available Tools</a:t>
            </a: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02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There are many Mock Tools: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</a:t>
            </a:r>
            <a:r>
              <a:rPr lang="en-US" altLang="he-IL" sz="2000" dirty="0" err="1"/>
              <a:t>Mockito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JMock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JMockit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EasyMock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JEasyTest</a:t>
            </a:r>
            <a:r>
              <a:rPr lang="en-US" altLang="he-IL" sz="2000" dirty="0"/>
              <a:t> and many others…</a:t>
            </a:r>
            <a:endParaRPr lang="en-US" altLang="he-IL" sz="2000" b="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endParaRPr lang="en-US" altLang="he-IL" sz="1400" dirty="0"/>
          </a:p>
          <a:p>
            <a:pPr marL="458787" lvl="2" indent="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b="0" dirty="0"/>
          </a:p>
          <a:p>
            <a:pPr marL="458787" lvl="2" indent="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 dirty="0" smtClean="0"/>
              <a:t>See:</a:t>
            </a:r>
          </a:p>
          <a:p>
            <a:pPr marL="458787" lvl="2" indent="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 dirty="0">
                <a:hlinkClick r:id="rId3"/>
              </a:rPr>
              <a:t>https://</a:t>
            </a:r>
            <a:r>
              <a:rPr lang="en-US" altLang="he-IL" sz="2000" b="0" dirty="0" smtClean="0">
                <a:hlinkClick r:id="rId3"/>
              </a:rPr>
              <a:t>en.wikipedia.org/wiki/List_of_unit_testing_frameworks#Java</a:t>
            </a:r>
            <a:r>
              <a:rPr lang="en-US" altLang="he-IL" sz="2000" b="0" dirty="0" smtClean="0"/>
              <a:t> </a:t>
            </a:r>
            <a:endParaRPr lang="en-US" altLang="he-IL" sz="2000" b="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2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51CD6B-DEBB-44FF-850A-545D8E804D24}" type="slidenum">
              <a:rPr lang="en-US" altLang="he-IL" sz="1200" b="0"/>
              <a:pPr/>
              <a:t>4</a:t>
            </a:fld>
            <a:endParaRPr lang="en-US" altLang="he-IL" sz="12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Java Advanced Unit Testing – Agenda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58775" y="1341438"/>
            <a:ext cx="403066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r>
              <a:rPr lang="en-US" altLang="he-IL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1. Simple JUnit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r>
              <a:rPr lang="en-US" altLang="he-IL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- JUnit basics – in short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he-IL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- </a:t>
            </a:r>
            <a:r>
              <a:rPr lang="en-US" altLang="he-IL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Hamcrest</a:t>
            </a:r>
            <a:r>
              <a:rPr lang="en-US" altLang="he-IL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he-IL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mattachers</a:t>
            </a:r>
            <a:endParaRPr lang="en-US" altLang="he-IL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r>
              <a:rPr lang="en-US" altLang="he-IL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- Exercises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he-IL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- Anti-Patterns to avoid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r>
              <a:rPr lang="en-US" altLang="he-IL" sz="2000" dirty="0"/>
              <a:t>2. Advanced JUnit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he-IL" sz="1600" dirty="0"/>
              <a:t>	</a:t>
            </a:r>
            <a:r>
              <a:rPr lang="en-US" altLang="he-IL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 Providing data to the test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he-IL" sz="1600" dirty="0"/>
              <a:t>	- Rules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he-IL" sz="1600" dirty="0"/>
              <a:t>	- Exercise</a:t>
            </a:r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r>
              <a:rPr lang="en-US" altLang="he-IL" sz="1600" dirty="0"/>
              <a:t>	- Repeated test, Load, </a:t>
            </a:r>
            <a:r>
              <a:rPr lang="en-US" altLang="he-IL" sz="1600" dirty="0" err="1"/>
              <a:t>JUnitPerf</a:t>
            </a:r>
            <a:endParaRPr lang="en-US" altLang="he-IL" sz="1600" dirty="0"/>
          </a:p>
          <a:p>
            <a:pPr lvl="1" eaLnBrk="1" hangingPunct="1">
              <a:spcBef>
                <a:spcPts val="6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r>
              <a:rPr lang="en-US" altLang="he-IL" sz="1600" dirty="0"/>
              <a:t>	- Multi-Threading scenario testing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 dirty="0"/>
              <a:t>	- Exercise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endParaRPr lang="en-US" altLang="he-IL" sz="16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endParaRPr lang="en-US" altLang="he-IL" sz="2000" dirty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4462463" y="1347788"/>
            <a:ext cx="4454525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>
              <a:tabLst>
                <a:tab pos="355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355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355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355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556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 sz="2000" dirty="0"/>
              <a:t>3. Mock Objects</a:t>
            </a:r>
          </a:p>
          <a:p>
            <a:pPr>
              <a:spcBef>
                <a:spcPts val="600"/>
              </a:spcBef>
            </a:pPr>
            <a:r>
              <a:rPr lang="en-US" altLang="he-IL" sz="1600" dirty="0"/>
              <a:t>	- Overview: the need, technologies</a:t>
            </a:r>
          </a:p>
          <a:p>
            <a:pPr>
              <a:spcBef>
                <a:spcPts val="600"/>
              </a:spcBef>
            </a:pPr>
            <a:r>
              <a:rPr lang="en-US" altLang="he-IL" sz="1600" dirty="0"/>
              <a:t>	- Exercise – using Mocks as parameters</a:t>
            </a:r>
          </a:p>
          <a:p>
            <a:pPr>
              <a:spcBef>
                <a:spcPts val="600"/>
              </a:spcBef>
            </a:pPr>
            <a:r>
              <a:rPr lang="en-US" altLang="he-IL" sz="1600" dirty="0"/>
              <a:t>	- Exercise – mocking inner behavior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endParaRPr lang="en-US" altLang="he-IL" sz="16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endParaRPr lang="en-US" altLang="he-IL" sz="4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4. Additional Tools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None/>
            </a:pPr>
            <a:r>
              <a:rPr lang="en-US" altLang="he-IL" sz="2000" dirty="0"/>
              <a:t>5. </a:t>
            </a:r>
            <a:r>
              <a:rPr lang="en-US" altLang="he-IL" sz="2000" dirty="0" smtClean="0"/>
              <a:t>Summary</a:t>
            </a:r>
            <a:endParaRPr lang="en-US" altLang="he-IL" sz="2000" dirty="0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4170363" y="1311275"/>
            <a:ext cx="0" cy="4500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he-IL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E626C8-F945-4E35-8F62-F6D93E0FBB99}" type="slidenum">
              <a:rPr lang="en-US" altLang="he-IL" sz="1200" b="0"/>
              <a:pPr/>
              <a:t>40</a:t>
            </a:fld>
            <a:endParaRPr lang="en-US" altLang="he-IL" sz="1200" b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Mocking </a:t>
            </a:r>
            <a:r>
              <a:rPr lang="en-US" altLang="he-IL" sz="2800" b="1" dirty="0" smtClean="0"/>
              <a:t>Basics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</a:t>
            </a:r>
            <a:r>
              <a:rPr lang="en-US" altLang="he-IL" sz="2000" dirty="0" smtClean="0"/>
              <a:t>Mocking </a:t>
            </a:r>
            <a:r>
              <a:rPr lang="en-US" altLang="he-IL" sz="2000" dirty="0"/>
              <a:t>rely on the following test life cycle: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2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chemeClr val="tx2"/>
                </a:solidFill>
              </a:rPr>
              <a:t>1.</a:t>
            </a:r>
            <a:r>
              <a:rPr lang="en-US" altLang="he-IL" sz="2000" dirty="0"/>
              <a:t> Create your Mock objects and </a:t>
            </a:r>
            <a:r>
              <a:rPr lang="en-US" altLang="he-IL" sz="2000" dirty="0" smtClean="0"/>
              <a:t>“record” </a:t>
            </a:r>
            <a:r>
              <a:rPr lang="en-US" altLang="he-IL" sz="2000" dirty="0"/>
              <a:t>their behavior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chemeClr val="tx2"/>
                </a:solidFill>
              </a:rPr>
              <a:t>2.</a:t>
            </a:r>
            <a:r>
              <a:rPr lang="en-US" altLang="he-IL" sz="2000" dirty="0"/>
              <a:t> Run your test code, with the Mock objects playing a part in it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chemeClr val="tx2"/>
                </a:solidFill>
              </a:rPr>
              <a:t>3.</a:t>
            </a:r>
            <a:r>
              <a:rPr lang="en-US" altLang="he-IL" sz="2000" dirty="0"/>
              <a:t> Verify that the Mock objects behaved as expected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C951D78-1A1E-42A6-BD1C-4AD0BB48522A}" type="slidenum">
              <a:rPr lang="en-US" altLang="he-IL" sz="1200" b="0"/>
              <a:pPr/>
              <a:t>41</a:t>
            </a:fld>
            <a:endParaRPr lang="en-US" altLang="he-IL" sz="1200" b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EasyMock Example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The class we want to test: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endParaRPr lang="en-US" sz="14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CommentService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lvl="1"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endParaRPr lang="en-US" sz="14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endParaRPr lang="he-IL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addComment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name, String message) {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Comment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comment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Comment();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comment.setName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(name);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comment.setMessage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(message);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getCommentDao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dao.save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(comment);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"/>
              </a:spcBef>
              <a:tabLst>
                <a:tab pos="444500" algn="l"/>
                <a:tab pos="812800" algn="l"/>
                <a:tab pos="11684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0EC7A5-5129-4488-8444-5F5AEAC0D18B}" type="slidenum">
              <a:rPr lang="en-US" altLang="he-IL" sz="1200" b="0"/>
              <a:pPr/>
              <a:t>42</a:t>
            </a:fld>
            <a:endParaRPr lang="en-US" altLang="he-IL" sz="1200" b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EasyMock Example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The test: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endParaRPr lang="en-US" sz="14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CommentServiceTest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{</a:t>
            </a:r>
            <a:endParaRPr lang="en-US" sz="1400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CommentService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commentService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CommentDao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mockDao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endParaRPr lang="he-IL" sz="1400" dirty="0">
              <a:latin typeface="Courier New"/>
            </a:endParaRPr>
          </a:p>
          <a:p>
            <a:pPr lvl="1"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646464"/>
                </a:solidFill>
                <a:latin typeface="Courier New"/>
              </a:rPr>
              <a:t>@Before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setUp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commentService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CommentService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mockDao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EasyMock.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createMock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CommentDao.</a:t>
            </a:r>
            <a:r>
              <a:rPr lang="en-US" sz="1400" i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commentService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.setCommentDao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mockDao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endParaRPr lang="he-IL" sz="1400" dirty="0">
              <a:latin typeface="Courier New"/>
            </a:endParaRP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646464"/>
                </a:solidFill>
                <a:latin typeface="Courier New"/>
              </a:rPr>
              <a:t>	@Test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testAddComment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() {</a:t>
            </a:r>
            <a:r>
              <a:rPr lang="he-IL" sz="1400" dirty="0">
                <a:solidFill>
                  <a:srgbClr val="000000"/>
                </a:solidFill>
                <a:latin typeface="Courier New"/>
              </a:rPr>
              <a:t> </a:t>
            </a: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3F7F5F"/>
                </a:solidFill>
                <a:latin typeface="Courier New"/>
              </a:rPr>
              <a:t>		// We expect this method to be called when we call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3F7F5F"/>
                </a:solidFill>
                <a:latin typeface="Courier New"/>
              </a:rPr>
              <a:t>		// </a:t>
            </a:r>
            <a:r>
              <a:rPr lang="en-US" sz="1400" dirty="0" err="1">
                <a:solidFill>
                  <a:srgbClr val="3F7F5F"/>
                </a:solidFill>
                <a:latin typeface="Courier New"/>
              </a:rPr>
              <a:t>commentService.addComment</a:t>
            </a:r>
            <a:r>
              <a:rPr lang="en-US" sz="1400" dirty="0">
                <a:solidFill>
                  <a:srgbClr val="3F7F5F"/>
                </a:solidFill>
                <a:latin typeface="Courier New"/>
              </a:rPr>
              <a:t>()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3F7F5F"/>
                </a:solidFill>
                <a:latin typeface="Courier New"/>
              </a:rPr>
              <a:t>		// and we don't care about the exact value that gets passed in...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EasyMock.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expect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mockDao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.save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EasyMock.anyObject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Comment.</a:t>
            </a:r>
            <a:r>
              <a:rPr lang="en-US" sz="1400" i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)))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i="1" dirty="0">
                <a:solidFill>
                  <a:srgbClr val="000000"/>
                </a:solidFill>
                <a:latin typeface="Courier New"/>
              </a:rPr>
              <a:t>			.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andReturn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i="1" dirty="0">
                <a:solidFill>
                  <a:srgbClr val="000000"/>
                </a:solidFill>
                <a:latin typeface="Courier New"/>
              </a:rPr>
              <a:t>		...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6E7454-9DB8-49B9-8AD0-8DFB87032B28}" type="slidenum">
              <a:rPr lang="en-US" altLang="he-IL" sz="1200" b="0"/>
              <a:pPr/>
              <a:t>43</a:t>
            </a:fld>
            <a:endParaRPr lang="en-US" altLang="he-IL" sz="1200" b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EasyMock Example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The test: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endParaRPr lang="en-US" sz="14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i="1" dirty="0">
                <a:solidFill>
                  <a:srgbClr val="000000"/>
                </a:solidFill>
                <a:latin typeface="Courier New"/>
              </a:rPr>
              <a:t>		...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endParaRPr lang="he-IL" sz="1400" dirty="0">
              <a:latin typeface="Courier New"/>
            </a:endParaRP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400" dirty="0">
                <a:solidFill>
                  <a:srgbClr val="3F7F5F"/>
                </a:solidFill>
                <a:latin typeface="Courier New"/>
              </a:rPr>
              <a:t>// Okay, we're done setting the mock up.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EasyMock.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replay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mockDao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endParaRPr lang="he-IL" sz="1400" dirty="0">
              <a:latin typeface="Courier New"/>
            </a:endParaRP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400" dirty="0">
                <a:solidFill>
                  <a:srgbClr val="3F7F5F"/>
                </a:solidFill>
                <a:latin typeface="Courier New"/>
              </a:rPr>
              <a:t>// Run the method.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commentService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.addComment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"message"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endParaRPr lang="he-IL" sz="1400" dirty="0">
              <a:latin typeface="Courier New"/>
            </a:endParaRP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400" dirty="0">
                <a:solidFill>
                  <a:srgbClr val="3F7F5F"/>
                </a:solidFill>
                <a:latin typeface="Courier New"/>
              </a:rPr>
              <a:t>// Check that the mock's happy with what happened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EasyMock.</a:t>
            </a:r>
            <a:r>
              <a:rPr lang="en-US" sz="1400" i="1" dirty="0" err="1">
                <a:solidFill>
                  <a:srgbClr val="000000"/>
                </a:solidFill>
                <a:latin typeface="Courier New"/>
              </a:rPr>
              <a:t>verify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mockDao</a:t>
            </a:r>
            <a:r>
              <a:rPr lang="en-US" sz="14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i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 pitchFamily="49" charset="0"/>
              </a:rPr>
              <a:t>}</a:t>
            </a:r>
          </a:p>
          <a:p>
            <a:pPr>
              <a:spcBef>
                <a:spcPts val="100"/>
              </a:spcBef>
              <a:tabLst>
                <a:tab pos="533400" algn="l"/>
                <a:tab pos="901700" algn="l"/>
                <a:tab pos="1257300" algn="l"/>
              </a:tabLst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AF015D-CAC3-4138-9A24-DB5D09505D92}" type="slidenum">
              <a:rPr lang="en-US" altLang="he-IL" sz="1200" b="0"/>
              <a:pPr/>
              <a:t>44</a:t>
            </a:fld>
            <a:endParaRPr lang="en-US" altLang="he-IL" sz="1200" b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EasyMock – Main API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createMock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(Class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toMock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endParaRPr lang="en-US" sz="900" dirty="0">
              <a:solidFill>
                <a:schemeClr val="tx1"/>
              </a:solidFill>
              <a:cs typeface="Courier New" pitchFamily="49" charset="0"/>
            </a:endParaRP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checkOrder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(Object mock, 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boolean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endParaRPr lang="en-US" sz="900" dirty="0">
              <a:solidFill>
                <a:schemeClr val="tx1"/>
              </a:solidFill>
              <a:cs typeface="Courier New" pitchFamily="49" charset="0"/>
            </a:endParaRP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expect(mock method call).		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  <a:sym typeface="Wingdings" pitchFamily="2" charset="2"/>
              </a:rPr>
              <a:t>  </a:t>
            </a:r>
            <a:r>
              <a:rPr lang="en-US" sz="1600" dirty="0" err="1"/>
              <a:t>IExpectationSetters</a:t>
            </a:r>
            <a:r>
              <a:rPr lang="en-US" sz="1600" dirty="0"/>
              <a:t> options</a:t>
            </a:r>
            <a:endParaRPr lang="en-US" sz="1600" dirty="0">
              <a:solidFill>
                <a:schemeClr val="tx1"/>
              </a:solidFill>
              <a:cs typeface="Courier New" pitchFamily="49" charset="0"/>
            </a:endParaRP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once()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atLeastOnce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()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times(count)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times(min, max)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anyTimes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()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andReturn</a:t>
            </a:r>
            <a:endParaRPr lang="en-US" sz="1600" dirty="0">
              <a:solidFill>
                <a:schemeClr val="tx1"/>
              </a:solidFill>
              <a:cs typeface="Courier New" pitchFamily="49" charset="0"/>
            </a:endParaRP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andStubReturn</a:t>
            </a:r>
            <a:endParaRPr lang="en-US" sz="1600" dirty="0">
              <a:solidFill>
                <a:schemeClr val="tx1"/>
              </a:solidFill>
              <a:cs typeface="Courier New" pitchFamily="49" charset="0"/>
            </a:endParaRP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asStub</a:t>
            </a:r>
            <a:endParaRPr lang="en-US" sz="1600" dirty="0">
              <a:solidFill>
                <a:schemeClr val="tx1"/>
              </a:solidFill>
              <a:cs typeface="Courier New" pitchFamily="49" charset="0"/>
            </a:endParaRP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andDelegateTo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(Object </a:t>
            </a:r>
            <a:r>
              <a:rPr lang="en-US" sz="1600" dirty="0" err="1">
                <a:solidFill>
                  <a:schemeClr val="tx1"/>
                </a:solidFill>
                <a:latin typeface="+mj-lt"/>
                <a:cs typeface="Courier New" pitchFamily="49" charset="0"/>
              </a:rPr>
              <a:t>delegateTo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andStubDelegateTo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(Object 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delegateTo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andAnswer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IAnswer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andStubAnswer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 New" pitchFamily="49" charset="0"/>
              </a:rPr>
              <a:t>IAnswer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endParaRPr lang="en-US" sz="900" dirty="0">
              <a:solidFill>
                <a:schemeClr val="tx1"/>
              </a:solidFill>
              <a:cs typeface="Courier New" pitchFamily="49" charset="0"/>
            </a:endParaRP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replay(Object mock)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verify(Object mock)</a:t>
            </a: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endParaRPr lang="en-US" sz="18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endParaRPr lang="en-US" sz="1400" dirty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marL="266700">
              <a:spcBef>
                <a:spcPts val="1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endParaRPr lang="en-US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70DACE9-1CA2-427D-A70B-9B03B1AABFBA}" type="slidenum">
              <a:rPr lang="en-US" altLang="he-IL" sz="1200" b="0"/>
              <a:pPr/>
              <a:t>45</a:t>
            </a:fld>
            <a:endParaRPr lang="en-US" altLang="he-IL" sz="1200" b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err="1" smtClean="0"/>
              <a:t>EasyMock</a:t>
            </a:r>
            <a:r>
              <a:rPr lang="en-US" altLang="he-IL" sz="2800" b="1" dirty="0" smtClean="0"/>
              <a:t> – Main API Example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6700">
              <a:spcBef>
                <a:spcPts val="600"/>
              </a:spcBef>
              <a:tabLst>
                <a:tab pos="901700" algn="l"/>
                <a:tab pos="1257300" algn="l"/>
                <a:tab pos="2247900" algn="l"/>
              </a:tabLst>
              <a:defRPr/>
            </a:pPr>
            <a:endParaRPr lang="en-US" sz="1400" dirty="0"/>
          </a:p>
          <a:p>
            <a:pPr marL="444500">
              <a:spcBef>
                <a:spcPts val="600"/>
              </a:spcBef>
              <a:defRPr/>
            </a:pPr>
            <a:r>
              <a:rPr lang="en-US" sz="1400" dirty="0">
                <a:solidFill>
                  <a:srgbClr val="3F7F5F"/>
                </a:solidFill>
                <a:latin typeface="Courier New"/>
              </a:rPr>
              <a:t>// [1.a]</a:t>
            </a: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4445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DataAccess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mockedDependency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mockedDependency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createMock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DataAccess.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44500">
              <a:spcBef>
                <a:spcPts val="600"/>
              </a:spcBef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systemUnderTest.setDataAccess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mockedDependency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44500">
              <a:spcBef>
                <a:spcPts val="600"/>
              </a:spcBef>
              <a:defRPr/>
            </a:pPr>
            <a:r>
              <a:rPr lang="en-US" sz="1400" dirty="0">
                <a:solidFill>
                  <a:srgbClr val="3F7F5F"/>
                </a:solidFill>
                <a:latin typeface="Courier New"/>
              </a:rPr>
              <a:t>// [1.b]</a:t>
            </a: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4445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expect(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mockedDependency.getPriceBySku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(SKU)).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andReturn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BigDecimal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(100));</a:t>
            </a:r>
          </a:p>
          <a:p>
            <a:pPr marL="4445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replay(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mockedDependency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444500">
              <a:spcBef>
                <a:spcPts val="600"/>
              </a:spcBef>
              <a:defRPr/>
            </a:pPr>
            <a:r>
              <a:rPr lang="en-US" sz="1400" dirty="0">
                <a:solidFill>
                  <a:srgbClr val="3F7F5F"/>
                </a:solidFill>
                <a:latin typeface="Courier New"/>
              </a:rPr>
              <a:t>// [2]</a:t>
            </a: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444500">
              <a:spcBef>
                <a:spcPts val="600"/>
              </a:spcBef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BigDecimal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price 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systemUnderTest.getPrice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(SKU);</a:t>
            </a:r>
          </a:p>
          <a:p>
            <a:pPr marL="444500">
              <a:spcBef>
                <a:spcPts val="600"/>
              </a:spcBef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assertNotNull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(price);</a:t>
            </a:r>
          </a:p>
          <a:p>
            <a:pPr marL="444500">
              <a:spcBef>
                <a:spcPts val="600"/>
              </a:spcBef>
              <a:defRPr/>
            </a:pPr>
            <a:r>
              <a:rPr lang="en-US" sz="1400" dirty="0">
                <a:solidFill>
                  <a:srgbClr val="3F7F5F"/>
                </a:solidFill>
                <a:latin typeface="Courier New"/>
              </a:rPr>
              <a:t>// [3]</a:t>
            </a: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44450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verify(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mockedDependency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800" dirty="0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sz="2800" b="1" dirty="0" err="1"/>
              <a:t>Mockito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7948"/>
            <a:ext cx="7886700" cy="3622814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 err="1"/>
              <a:t>JMock</a:t>
            </a:r>
            <a:r>
              <a:rPr lang="en-US" sz="1800" dirty="0"/>
              <a:t> (2003) </a:t>
            </a:r>
          </a:p>
          <a:p>
            <a:pPr algn="l" rtl="0"/>
            <a:r>
              <a:rPr lang="en-US" sz="1800" dirty="0" err="1"/>
              <a:t>EasyMock</a:t>
            </a:r>
            <a:r>
              <a:rPr lang="en-US" sz="1800" dirty="0"/>
              <a:t> (2005)</a:t>
            </a:r>
          </a:p>
          <a:p>
            <a:pPr algn="l" rtl="0"/>
            <a:r>
              <a:rPr lang="en-US" sz="1800" dirty="0" err="1"/>
              <a:t>Mockito</a:t>
            </a:r>
            <a:r>
              <a:rPr lang="en-US" sz="1800" dirty="0"/>
              <a:t> (2008)</a:t>
            </a:r>
          </a:p>
          <a:p>
            <a:pPr algn="l" rtl="0"/>
            <a:r>
              <a:rPr lang="en-US" sz="1800" dirty="0" err="1"/>
              <a:t>Mockito</a:t>
            </a:r>
            <a:r>
              <a:rPr lang="en-US" sz="1800" dirty="0"/>
              <a:t> 2 </a:t>
            </a:r>
            <a:r>
              <a:rPr lang="en-US" sz="1800" dirty="0"/>
              <a:t>(</a:t>
            </a:r>
            <a:r>
              <a:rPr lang="en-US" sz="1800" dirty="0"/>
              <a:t>2016)  </a:t>
            </a:r>
          </a:p>
          <a:p>
            <a:pPr lvl="1" algn="l" rtl="0"/>
            <a:r>
              <a:rPr lang="en-US" sz="1500" dirty="0"/>
              <a:t>Supported by spring boot 1.5+, not yet by </a:t>
            </a:r>
            <a:r>
              <a:rPr lang="en-US" sz="1500" dirty="0" err="1"/>
              <a:t>PowerMock</a:t>
            </a:r>
            <a:endParaRPr lang="en-US" sz="1500" dirty="0"/>
          </a:p>
          <a:p>
            <a:pPr lvl="1" algn="l" rtl="0"/>
            <a:r>
              <a:rPr lang="en-US" sz="1500" dirty="0"/>
              <a:t>Java 8 support (also 6,7)</a:t>
            </a:r>
          </a:p>
          <a:p>
            <a:pPr lvl="1" algn="l" rtl="0"/>
            <a:r>
              <a:rPr lang="en-US" sz="1500" dirty="0"/>
              <a:t>Richer mocking API</a:t>
            </a:r>
          </a:p>
          <a:p>
            <a:pPr lvl="1" algn="l" rtl="0"/>
            <a:r>
              <a:rPr lang="en-US" sz="1500" dirty="0"/>
              <a:t>If using java 8, use Java </a:t>
            </a:r>
            <a:r>
              <a:rPr lang="en-US" sz="1500" dirty="0"/>
              <a:t>1.8.0_45+ </a:t>
            </a:r>
            <a:endParaRPr lang="en-US" sz="1500" dirty="0"/>
          </a:p>
          <a:p>
            <a:pPr lvl="1" algn="l" rtl="0"/>
            <a:r>
              <a:rPr lang="en-US" sz="1500" dirty="0"/>
              <a:t>Replaced CGLIB with </a:t>
            </a:r>
            <a:r>
              <a:rPr lang="en-US" sz="1500" dirty="0" err="1"/>
              <a:t>ByteBuddy</a:t>
            </a:r>
            <a:endParaRPr lang="en-US" sz="1500" dirty="0"/>
          </a:p>
          <a:p>
            <a:pPr lvl="1" algn="l" rtl="0"/>
            <a:r>
              <a:rPr lang="en-US" sz="1500" dirty="0"/>
              <a:t>Can spy abstract classes, mock final </a:t>
            </a:r>
            <a:r>
              <a:rPr lang="en-US" sz="1500" dirty="0"/>
              <a:t>classes/methods</a:t>
            </a:r>
          </a:p>
          <a:p>
            <a:pPr lvl="1" algn="l" rtl="0"/>
            <a:r>
              <a:rPr lang="en-US" sz="1500" dirty="0"/>
              <a:t>Cannot mock static methods and constructors</a:t>
            </a:r>
          </a:p>
        </p:txBody>
      </p:sp>
      <p:pic>
        <p:nvPicPr>
          <p:cNvPr id="84994" name="Picture 2" descr="Mocki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27" y="1439466"/>
            <a:ext cx="2743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426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7" y="1713568"/>
            <a:ext cx="7439665" cy="21999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0709" y="4040257"/>
            <a:ext cx="699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5400" dirty="0" smtClean="0">
                <a:solidFill>
                  <a:srgbClr val="C00000"/>
                </a:solidFill>
              </a:rPr>
              <a:t>given  / </a:t>
            </a:r>
            <a:r>
              <a:rPr lang="en-US" sz="5400" dirty="0">
                <a:solidFill>
                  <a:srgbClr val="C00000"/>
                </a:solidFill>
              </a:rPr>
              <a:t>when </a:t>
            </a:r>
            <a:r>
              <a:rPr lang="en-US" sz="5400" dirty="0" smtClean="0">
                <a:solidFill>
                  <a:srgbClr val="C00000"/>
                </a:solidFill>
              </a:rPr>
              <a:t> /  </a:t>
            </a:r>
            <a:r>
              <a:rPr lang="en-US" sz="5400" dirty="0">
                <a:solidFill>
                  <a:srgbClr val="C00000"/>
                </a:solidFill>
              </a:rPr>
              <a:t>then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86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06215"/>
            <a:ext cx="7812157" cy="3263504"/>
          </a:xfrm>
        </p:spPr>
        <p:txBody>
          <a:bodyPr>
            <a:normAutofit/>
          </a:bodyPr>
          <a:lstStyle/>
          <a:p>
            <a:pPr algn="l" rtl="0"/>
            <a:endParaRPr lang="en-US" sz="1800" dirty="0"/>
          </a:p>
          <a:p>
            <a:pPr algn="l" rtl="0"/>
            <a:r>
              <a:rPr lang="en-US" sz="1800" dirty="0"/>
              <a:t>We can configure which values our mocks returns:</a:t>
            </a:r>
          </a:p>
          <a:p>
            <a:pPr marL="0" indent="0"/>
            <a:r>
              <a:rPr lang="en-US" sz="1800" dirty="0" err="1"/>
              <a:t>BDDMockito.</a:t>
            </a:r>
            <a:r>
              <a:rPr lang="en-US" sz="1800" b="1" dirty="0" err="1">
                <a:solidFill>
                  <a:srgbClr val="0070C0"/>
                </a:solidFill>
              </a:rPr>
              <a:t>given</a:t>
            </a:r>
            <a:r>
              <a:rPr lang="en-US" sz="1800" dirty="0"/>
              <a:t>(</a:t>
            </a:r>
            <a:r>
              <a:rPr lang="en-US" sz="1800" dirty="0" err="1">
                <a:solidFill>
                  <a:schemeClr val="accent6"/>
                </a:solidFill>
              </a:rPr>
              <a:t>myMock.myMethod</a:t>
            </a:r>
            <a:r>
              <a:rPr lang="en-US" sz="1800" dirty="0">
                <a:solidFill>
                  <a:schemeClr val="accent6"/>
                </a:solidFill>
              </a:rPr>
              <a:t>()</a:t>
            </a:r>
            <a:r>
              <a:rPr lang="en-US" sz="1800" dirty="0"/>
              <a:t>).</a:t>
            </a:r>
            <a:r>
              <a:rPr lang="en-US" sz="1800" b="1" dirty="0" err="1">
                <a:solidFill>
                  <a:srgbClr val="0070C0"/>
                </a:solidFill>
              </a:rPr>
              <a:t>willReturn</a:t>
            </a:r>
            <a:r>
              <a:rPr lang="en-US" sz="1800" dirty="0"/>
              <a:t>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someValue</a:t>
            </a:r>
            <a:r>
              <a:rPr lang="en-US" sz="1800" dirty="0"/>
              <a:t>);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713" y="3369521"/>
            <a:ext cx="1357313" cy="18930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indent="0" eaLnBrk="1" hangingPunct="1"/>
            <a:r>
              <a:rPr lang="en-US" sz="2800" dirty="0"/>
              <a:t>Configuring Mocks</a:t>
            </a:r>
            <a:endParaRPr 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344342235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indent="0" eaLnBrk="1" hangingPunct="1"/>
            <a:r>
              <a:rPr lang="en-US" sz="2800" b="1" dirty="0"/>
              <a:t>Configuring </a:t>
            </a:r>
            <a:r>
              <a:rPr lang="en-US" sz="2800" b="1" dirty="0" smtClean="0"/>
              <a:t>Mocks – Example</a:t>
            </a:r>
            <a:endParaRPr lang="en-US" sz="2800" b="1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691704" y="1484784"/>
            <a:ext cx="66247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The SUT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68" y="2276872"/>
            <a:ext cx="7776864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TimerPrinter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Timer1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TimerPrinter</a:t>
            </a:r>
            <a:r>
              <a:rPr lang="en-US" altLang="en-US" sz="1600" b="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(Timer1 timer)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getPrettyTime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"Time: 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5306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87000"/>
              </a:lnSpc>
            </a:pPr>
            <a:r>
              <a:rPr lang="en-US" altLang="he-IL" smtClean="0"/>
              <a:t>Rules</a:t>
            </a:r>
          </a:p>
        </p:txBody>
      </p:sp>
      <p:pic>
        <p:nvPicPr>
          <p:cNvPr id="37893" name="Picture 2" descr="http://api.ning.com/files/-Melh-ROsB3kDSoLkf5u4Cy--pHcDLMpDh06bMYitT4_/ru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1530350"/>
            <a:ext cx="285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indent="0" eaLnBrk="1" hangingPunct="1"/>
            <a:r>
              <a:rPr lang="en-US" sz="2800" b="1" dirty="0"/>
              <a:t>Configuring </a:t>
            </a:r>
            <a:r>
              <a:rPr lang="en-US" sz="2800" b="1" dirty="0" smtClean="0"/>
              <a:t>Mocks – Example</a:t>
            </a:r>
            <a:r>
              <a:rPr lang="en-US" sz="2800" b="1" dirty="0"/>
              <a:t> – </a:t>
            </a:r>
            <a:r>
              <a:rPr lang="en-US" sz="2800" b="1" dirty="0" err="1"/>
              <a:t>cont</a:t>
            </a:r>
            <a:r>
              <a:rPr lang="en-US" sz="2800" b="1" dirty="0"/>
              <a:t>’</a:t>
            </a:r>
            <a:endParaRPr lang="en-US" sz="2800" b="1" kern="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31540" y="2708920"/>
            <a:ext cx="784887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Timer1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581128"/>
            <a:ext cx="66247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Non deterministic behavior…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691704" y="1484784"/>
            <a:ext cx="66247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The other unit (B)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2821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8996" y="1592796"/>
            <a:ext cx="7849428" cy="35317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Mockito2Test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@Rule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MockitoRule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mockitoRule</a:t>
            </a:r>
            <a:r>
              <a:rPr lang="en-US" altLang="en-US" sz="1500" b="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MockitoJUnit.</a:t>
            </a:r>
            <a:r>
              <a:rPr lang="en-US" altLang="en-US" sz="15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Timer1 </a:t>
            </a:r>
            <a:r>
              <a:rPr lang="en-US" altLang="en-US" sz="1500" b="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500" b="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BDDMockito.</a:t>
            </a:r>
            <a:r>
              <a:rPr lang="en-US" altLang="en-US" sz="15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.getTime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666L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TimerPrinter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timerPrinter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TimerPrinter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timerPrinter.getPrettyTime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"Time: 666"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56439" y="2120016"/>
            <a:ext cx="6224381" cy="46832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ounded Rectangle 6"/>
          <p:cNvSpPr/>
          <p:nvPr/>
        </p:nvSpPr>
        <p:spPr>
          <a:xfrm>
            <a:off x="956439" y="2788921"/>
            <a:ext cx="2616476" cy="46832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unded Rectangle 7"/>
          <p:cNvSpPr/>
          <p:nvPr/>
        </p:nvSpPr>
        <p:spPr>
          <a:xfrm>
            <a:off x="2760390" y="3905962"/>
            <a:ext cx="4487519" cy="26478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>
          <a:xfrm>
            <a:off x="7434267" y="4364190"/>
            <a:ext cx="442292" cy="264782"/>
          </a:xfrm>
          <a:prstGeom prst="round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indent="0" eaLnBrk="1" hangingPunct="1"/>
            <a:r>
              <a:rPr lang="en-US" sz="2800" b="1" dirty="0"/>
              <a:t>Configuring </a:t>
            </a:r>
            <a:r>
              <a:rPr lang="en-US" sz="2800" b="1" dirty="0" smtClean="0"/>
              <a:t>Mocks – Example – </a:t>
            </a:r>
            <a:r>
              <a:rPr lang="en-US" sz="2800" b="1" dirty="0" err="1" smtClean="0"/>
              <a:t>cont</a:t>
            </a:r>
            <a:r>
              <a:rPr lang="en-US" sz="2800" b="1" dirty="0" smtClean="0"/>
              <a:t>’</a:t>
            </a:r>
            <a:endParaRPr 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13490303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9990" y="1520788"/>
            <a:ext cx="8244509" cy="39934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Mockito3Test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@Rule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MockitoRule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mockitoRule</a:t>
            </a:r>
            <a:r>
              <a:rPr lang="en-US" altLang="en-US" sz="1500" b="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MockitoJUnit.</a:t>
            </a:r>
            <a:r>
              <a:rPr lang="en-US" altLang="en-US" sz="15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Timer1 </a:t>
            </a:r>
            <a:r>
              <a:rPr lang="en-US" altLang="en-US" sz="1500" b="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500" b="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.getTime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666L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667L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TimerPrinter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timerPrinter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TimerPrinter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timerPrinter.getPrettyTime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"Time: 666"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timerPrinter.getPrettyTime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"Time: 667"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timerPrinter.getPrettyTime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"Time: 667"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16017" y="3851437"/>
            <a:ext cx="2531995" cy="26478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>
          <a:xfrm>
            <a:off x="7305261" y="4319139"/>
            <a:ext cx="407504" cy="708162"/>
          </a:xfrm>
          <a:prstGeom prst="round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	Configuring </a:t>
            </a:r>
            <a:r>
              <a:rPr lang="en-US" sz="2800" b="1" dirty="0"/>
              <a:t>Mocks </a:t>
            </a:r>
            <a:r>
              <a:rPr lang="en-US" sz="2800" b="1" dirty="0" smtClean="0"/>
              <a:t>– Multiple Values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28495860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022" y="1376772"/>
            <a:ext cx="8473109" cy="43781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Mockito4Test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@Rule</a:t>
            </a:r>
            <a:b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MockitoRule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mockitoRule</a:t>
            </a:r>
            <a:r>
              <a:rPr lang="en-US" altLang="en-US" sz="1400" b="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MockitoJUnit.</a:t>
            </a:r>
            <a:r>
              <a:rPr lang="en-US" altLang="en-US" sz="14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interface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IdeReviewer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altLang="en-US" sz="1400" b="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getReview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ideName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IdeReviewer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ideReviewer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ideReviewer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.getReview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"Eclipse"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"Reasonable"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ideReviewer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.getReview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"IntelliJ"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"Excellent"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actual test...</a:t>
            </a:r>
            <a:br>
              <a:rPr lang="en-US" alt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b="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375" y="2447889"/>
            <a:ext cx="4157043" cy="143848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ounded Rectangle 6"/>
          <p:cNvSpPr/>
          <p:nvPr/>
        </p:nvSpPr>
        <p:spPr>
          <a:xfrm>
            <a:off x="1026213" y="4370902"/>
            <a:ext cx="6942484" cy="49198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ular Callout 4"/>
          <p:cNvSpPr/>
          <p:nvPr/>
        </p:nvSpPr>
        <p:spPr>
          <a:xfrm>
            <a:off x="4559576" y="3221234"/>
            <a:ext cx="1729409" cy="92050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Exact Matching</a:t>
            </a:r>
            <a:endParaRPr lang="en-US" dirty="0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	Configuring Mocks – </a:t>
            </a:r>
            <a:r>
              <a:rPr lang="en-US" sz="2800" b="1" dirty="0" smtClean="0"/>
              <a:t>Input Based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08052897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9146" y="1881038"/>
            <a:ext cx="7469258" cy="307007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Mockito5Test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 smtClean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500" b="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testReturnValueBasedOnParamType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Comparable c =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Comparable.</a:t>
            </a:r>
            <a:r>
              <a:rPr lang="en-US" altLang="en-US" sz="1500" b="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c.compareTo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anyInt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c.compareTo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anyLong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c.compareTo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anyMap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c.compareTo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c.compareTo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5L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c.compareTo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altLang="en-US" sz="15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71900" y="3069446"/>
            <a:ext cx="1296144" cy="69325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	Configuring Mocks – </a:t>
            </a:r>
            <a:r>
              <a:rPr lang="en-US" sz="2800" b="1" dirty="0" smtClean="0"/>
              <a:t>with Matchers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69221205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198" y="1734482"/>
            <a:ext cx="7886700" cy="3841371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Use </a:t>
            </a:r>
            <a:r>
              <a:rPr lang="en-US" sz="1800" b="1" dirty="0" err="1"/>
              <a:t>org.mockito.ArgumentMatchers</a:t>
            </a:r>
            <a:r>
              <a:rPr lang="en-US" sz="1800" dirty="0"/>
              <a:t> </a:t>
            </a:r>
            <a:r>
              <a:rPr lang="en-US" sz="1800" dirty="0" smtClean="0"/>
              <a:t>(not JUnit / </a:t>
            </a:r>
            <a:r>
              <a:rPr lang="en-US" sz="1800" dirty="0" err="1" smtClean="0"/>
              <a:t>Hamcrest</a:t>
            </a:r>
            <a:r>
              <a:rPr lang="en-US" sz="1800" dirty="0" smtClean="0"/>
              <a:t> Matchers</a:t>
            </a:r>
            <a:r>
              <a:rPr lang="en-US" sz="1800" dirty="0"/>
              <a:t>!)</a:t>
            </a:r>
          </a:p>
          <a:p>
            <a:pPr algn="l" rtl="0"/>
            <a:r>
              <a:rPr lang="en-US" sz="1800" dirty="0"/>
              <a:t>Interesting matchers:</a:t>
            </a:r>
          </a:p>
          <a:p>
            <a:pPr algn="l" rtl="0"/>
            <a:endParaRPr lang="en-US" sz="1800" dirty="0"/>
          </a:p>
          <a:p>
            <a:pPr algn="l" rtl="0"/>
            <a:endParaRPr lang="en-US" sz="1800" dirty="0"/>
          </a:p>
          <a:p>
            <a:pPr algn="l" rtl="0"/>
            <a:endParaRPr lang="en-US" sz="1800" dirty="0"/>
          </a:p>
          <a:p>
            <a:pPr algn="l" rtl="0"/>
            <a:endParaRPr lang="en-US" sz="1800" dirty="0"/>
          </a:p>
          <a:p>
            <a:pPr algn="l" rtl="0"/>
            <a:endParaRPr lang="en-US" sz="1800" dirty="0"/>
          </a:p>
          <a:p>
            <a:pPr algn="l" rtl="0"/>
            <a:endParaRPr lang="en-US" sz="1800" dirty="0"/>
          </a:p>
          <a:p>
            <a:pPr algn="l" rtl="0"/>
            <a:endParaRPr lang="en-US" sz="1800" dirty="0"/>
          </a:p>
          <a:p>
            <a:pPr algn="l" rtl="0"/>
            <a:r>
              <a:rPr lang="en-US" sz="1800" dirty="0"/>
              <a:t>Can also use </a:t>
            </a:r>
            <a:r>
              <a:rPr lang="en-US" sz="1800" b="1" dirty="0"/>
              <a:t>and()</a:t>
            </a:r>
            <a:r>
              <a:rPr lang="en-US" sz="1800" dirty="0"/>
              <a:t>, </a:t>
            </a:r>
            <a:r>
              <a:rPr lang="en-US" sz="1800" b="1" dirty="0"/>
              <a:t>or()</a:t>
            </a:r>
            <a:r>
              <a:rPr lang="en-US" sz="1800" dirty="0"/>
              <a:t>, </a:t>
            </a:r>
            <a:r>
              <a:rPr lang="en-US" sz="1800" b="1" dirty="0"/>
              <a:t>not() </a:t>
            </a:r>
            <a:r>
              <a:rPr lang="en-US" sz="1800" dirty="0"/>
              <a:t>to build complex matchers… </a:t>
            </a:r>
          </a:p>
          <a:p>
            <a:pPr algn="l" rtl="0"/>
            <a:endParaRPr lang="en-US" sz="1800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48748" y="2512478"/>
          <a:ext cx="60960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l" rtl="0"/>
                      <a:endParaRPr lang="en-US" sz="15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/>
                      <a:endParaRPr lang="en-US" sz="15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any</a:t>
                      </a:r>
                      <a:r>
                        <a:rPr lang="en-US" sz="15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500" u="none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3"/>
                        </a:rPr>
                        <a:t>anyString</a:t>
                      </a:r>
                      <a:r>
                        <a:rPr lang="en-US" sz="1500" u="none" dirty="0">
                          <a:effectLst/>
                        </a:rPr>
                        <a:t>()</a:t>
                      </a: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any</a:t>
                      </a:r>
                      <a:r>
                        <a:rPr lang="en-US" sz="15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5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class or interface in java.lang"/>
                        </a:rPr>
                        <a:t>Class</a:t>
                      </a:r>
                      <a:r>
                        <a:rPr lang="en-US" sz="15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&lt;T&gt; type)</a:t>
                      </a:r>
                      <a:endParaRPr lang="en-US" sz="1500" u="none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contains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5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class or interface in java.lang"/>
                        </a:rPr>
                        <a:t>String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substring)</a:t>
                      </a:r>
                      <a:endParaRPr lang="en-US" sz="1500" u="none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anyBoolean</a:t>
                      </a:r>
                      <a:r>
                        <a:rPr lang="en-US" sz="15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500" u="none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eq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 value)</a:t>
                      </a:r>
                      <a:endParaRPr lang="en-US" sz="1500" u="none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anyCollection</a:t>
                      </a:r>
                      <a:r>
                        <a:rPr lang="en-US" sz="15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500" u="none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 smtClean="0">
                          <a:solidFill>
                            <a:srgbClr val="CC3300"/>
                          </a:solidFill>
                          <a:effectLst/>
                          <a:hlinkClick r:id="rId11"/>
                        </a:rPr>
                        <a:t>matches</a:t>
                      </a:r>
                      <a:r>
                        <a:rPr lang="en-US" sz="1500" dirty="0" smtClean="0">
                          <a:effectLst/>
                        </a:rPr>
                        <a:t>(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7" tooltip="class or interface in java.lang"/>
                        </a:rPr>
                        <a:t>String</a:t>
                      </a:r>
                      <a:r>
                        <a:rPr lang="en-US" sz="1500" dirty="0">
                          <a:effectLst/>
                        </a:rPr>
                        <a:t> regex)</a:t>
                      </a:r>
                    </a:p>
                  </a:txBody>
                  <a:tcPr marL="21431" marR="21431" marT="21431" marB="2143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anyList</a:t>
                      </a:r>
                      <a:r>
                        <a:rPr lang="en-US" sz="15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500" u="none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same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 value)</a:t>
                      </a:r>
                      <a:endParaRPr lang="en-US" sz="1500" u="none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	</a:t>
            </a:r>
            <a:r>
              <a:rPr lang="en-US" sz="2800" b="1" dirty="0" smtClean="0"/>
              <a:t>Matchers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9176091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198" y="1851423"/>
            <a:ext cx="6952422" cy="3863734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You don’t have to use argument matchers for very simple cases:</a:t>
            </a:r>
          </a:p>
          <a:p>
            <a:pPr marL="0" indent="0"/>
            <a:r>
              <a:rPr lang="en-US" altLang="en-US" sz="1500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given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ideReviewer.getReview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5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"Eclipse</a:t>
            </a:r>
            <a:r>
              <a:rPr lang="en-US" altLang="en-US" sz="15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)).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willReturn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("Reasonable");</a:t>
            </a:r>
            <a:endParaRPr lang="en-US" sz="15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l" rtl="0"/>
            <a:endParaRPr lang="en-US" sz="1800" dirty="0"/>
          </a:p>
          <a:p>
            <a:pPr algn="l" rtl="0"/>
            <a:r>
              <a:rPr lang="en-US" sz="1800" dirty="0"/>
              <a:t>However, if </a:t>
            </a:r>
            <a:r>
              <a:rPr lang="en-US" sz="1800" u="sng" dirty="0"/>
              <a:t>any</a:t>
            </a:r>
            <a:r>
              <a:rPr lang="en-US" sz="1800" dirty="0"/>
              <a:t> argument needs a matcher, </a:t>
            </a:r>
            <a:r>
              <a:rPr lang="en-US" dirty="0" smtClean="0"/>
              <a:t>you must use matchers </a:t>
            </a:r>
            <a:r>
              <a:rPr lang="en-US" u="sng" dirty="0" smtClean="0"/>
              <a:t>for all arguments</a:t>
            </a:r>
            <a:r>
              <a:rPr lang="en-US" dirty="0" smtClean="0"/>
              <a:t>:</a:t>
            </a:r>
            <a:endParaRPr lang="en-US" sz="1800" dirty="0"/>
          </a:p>
          <a:p>
            <a:pPr marL="0" indent="0"/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given(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ideReviewer.getReview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5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eq</a:t>
            </a:r>
            <a:r>
              <a:rPr lang="en-US" altLang="en-US" sz="15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("Eclipse</a:t>
            </a:r>
            <a:r>
              <a:rPr lang="en-US" altLang="en-US" sz="15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“)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5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anyInt</a:t>
            </a:r>
            <a:r>
              <a:rPr lang="en-US" altLang="en-US" sz="15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))</a:t>
            </a:r>
            <a:r>
              <a:rPr lang="en-US" altLang="en-US" sz="1500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altLang="en-US" sz="15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willReturn</a:t>
            </a:r>
            <a:r>
              <a:rPr lang="en-US" altLang="en-US" sz="15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("Reasonable");</a:t>
            </a:r>
            <a:endParaRPr lang="en-US" sz="15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190" y="4043984"/>
            <a:ext cx="2135981" cy="1200150"/>
          </a:xfrm>
          <a:prstGeom prst="rect">
            <a:avLst/>
          </a:prstGeom>
        </p:spPr>
      </p:pic>
      <p:sp>
        <p:nvSpPr>
          <p:cNvPr id="7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	</a:t>
            </a:r>
            <a:r>
              <a:rPr lang="en-US" sz="2800" b="1" dirty="0" smtClean="0"/>
              <a:t>Matchers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2430787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1640" y="2060848"/>
            <a:ext cx="6087718" cy="16850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ideReviewer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.getReview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685800">
              <a:spcBef>
                <a:spcPct val="0"/>
              </a:spcBef>
            </a:pPr>
            <a:r>
              <a:rPr lang="en-US" altLang="en-US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500" b="0" i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argThat</a:t>
            </a:r>
            <a:r>
              <a:rPr lang="en-US" altLang="en-US" sz="1500" b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()&lt;=</a:t>
            </a:r>
            <a:r>
              <a:rPr lang="en-US" altLang="en-US" sz="1500" b="0" dirty="0" smtClean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500" b="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en-US" sz="1500" b="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>
              <a:spcBef>
                <a:spcPct val="0"/>
              </a:spcBef>
            </a:pPr>
            <a:r>
              <a:rPr lang="en-US" altLang="en-US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don't work with vi"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testing the mock - just an example...</a:t>
            </a:r>
            <a:b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ideReviewer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.getReview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"vim"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685800">
              <a:spcBef>
                <a:spcPct val="0"/>
              </a:spcBef>
            </a:pPr>
            <a:r>
              <a:rPr lang="en-US" altLang="en-US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 don't work with vi"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29133" y="2337880"/>
            <a:ext cx="3867053" cy="24657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	</a:t>
            </a:r>
            <a:r>
              <a:rPr lang="en-US" sz="2800" b="1" dirty="0" smtClean="0"/>
              <a:t>Java 8 Matchers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2460671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9198" y="1734481"/>
            <a:ext cx="7886700" cy="3263504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 smtClean="0"/>
              <a:t>What </a:t>
            </a:r>
            <a:r>
              <a:rPr lang="en-US" sz="1800" dirty="0"/>
              <a:t>will a mock do when its method is invoked w/o the return </a:t>
            </a:r>
            <a:r>
              <a:rPr lang="en-US" sz="1800" dirty="0" smtClean="0"/>
              <a:t>value</a:t>
            </a:r>
          </a:p>
          <a:p>
            <a:pPr algn="l" rtl="0"/>
            <a:r>
              <a:rPr lang="en-US" sz="1800" dirty="0" smtClean="0"/>
              <a:t>being configured</a:t>
            </a:r>
            <a:r>
              <a:rPr lang="en-US" sz="1800" dirty="0"/>
              <a:t>?</a:t>
            </a:r>
          </a:p>
          <a:p>
            <a:pPr algn="l" rtl="0"/>
            <a:endParaRPr lang="en-US" sz="1800" dirty="0" smtClean="0"/>
          </a:p>
          <a:p>
            <a:pPr algn="l" rtl="0"/>
            <a:r>
              <a:rPr lang="en-US" sz="1800" dirty="0" smtClean="0"/>
              <a:t>“</a:t>
            </a:r>
            <a:r>
              <a:rPr lang="en-US" sz="1800" dirty="0"/>
              <a:t>Default values</a:t>
            </a:r>
            <a:r>
              <a:rPr lang="en-US" sz="1800" dirty="0" smtClean="0"/>
              <a:t>”: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76472"/>
              </p:ext>
            </p:extLst>
          </p:nvPr>
        </p:nvGraphicFramePr>
        <p:xfrm>
          <a:off x="2771800" y="2771873"/>
          <a:ext cx="435748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8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rtl="0"/>
                      <a:r>
                        <a:rPr lang="en-US" sz="1500" dirty="0" smtClean="0"/>
                        <a:t>Type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dirty="0" smtClean="0"/>
                        <a:t>Default value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/>
                      <a:r>
                        <a:rPr lang="en-US" sz="1500" dirty="0" smtClean="0"/>
                        <a:t>Number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dirty="0" smtClean="0"/>
                        <a:t>0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/>
                      <a:r>
                        <a:rPr lang="en-US" sz="1500" dirty="0" err="1" smtClean="0"/>
                        <a:t>boolean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dirty="0" smtClean="0"/>
                        <a:t>false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 rtl="0"/>
                      <a:r>
                        <a:rPr lang="en-US" sz="1500" dirty="0" smtClean="0"/>
                        <a:t>Any object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500" dirty="0" smtClean="0"/>
                        <a:t>null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	</a:t>
            </a:r>
            <a:r>
              <a:rPr lang="en-US" sz="2800" b="1" dirty="0" smtClean="0"/>
              <a:t>Mock defaults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71652143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4045" y="1487996"/>
            <a:ext cx="7121388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500" b="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BDDMockito</a:t>
            </a:r>
            <a:r>
              <a:rPr lang="en-US" altLang="en-US" sz="1500" b="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.willThrow</a:t>
            </a:r>
            <a:r>
              <a:rPr lang="en-US" altLang="en-US" sz="1500" b="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500" b="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sz="15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b="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en-US" sz="1500" b="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()).given(instance).</a:t>
            </a:r>
            <a:r>
              <a:rPr lang="en-US" altLang="en-US" sz="1500" b="0" dirty="0" err="1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altLang="en-US" sz="1500" b="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en-US" sz="1800" b="0" dirty="0">
                <a:solidFill>
                  <a:schemeClr val="tx1"/>
                </a:solidFill>
              </a:rPr>
              <a:t> 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4655" y="2060848"/>
            <a:ext cx="8254448" cy="23775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500" b="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ideReviewer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.getReview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"IntelliJ"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"Excellent"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>
              <a:spcBef>
                <a:spcPct val="0"/>
              </a:spcBef>
            </a:pP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willThrow</a:t>
            </a:r>
            <a:r>
              <a:rPr lang="en-US" altLang="en-US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UnsupportedMediaException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85800">
              <a:spcBef>
                <a:spcPct val="0"/>
              </a:spcBef>
            </a:pPr>
            <a:r>
              <a:rPr lang="en-US" altLang="en-US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ideReviewer</a:t>
            </a:r>
            <a:r>
              <a:rPr lang="en-US" altLang="en-US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685800">
              <a:spcBef>
                <a:spcPct val="0"/>
              </a:spcBef>
            </a:pPr>
            <a:r>
              <a:rPr lang="en-US" altLang="en-US" sz="15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getReview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"Eclipse"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invoked method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actual test...</a:t>
            </a:r>
            <a:b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500" b="0" dirty="0">
              <a:solidFill>
                <a:schemeClr val="tx1"/>
              </a:solidFill>
            </a:endParaRPr>
          </a:p>
        </p:txBody>
      </p:sp>
      <p:sp>
        <p:nvSpPr>
          <p:cNvPr id="9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	</a:t>
            </a:r>
            <a:r>
              <a:rPr lang="en-US" sz="2800" b="1" dirty="0" smtClean="0"/>
              <a:t>A throwing Mock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47308965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F95654-35B5-4C6D-A3EC-5198654F16B6}" type="slidenum">
              <a:rPr lang="en-US" altLang="he-IL" sz="1200" b="0"/>
              <a:pPr/>
              <a:t>6</a:t>
            </a:fld>
            <a:endParaRPr lang="en-US" altLang="he-IL" sz="1200" b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JUnit </a:t>
            </a:r>
            <a:r>
              <a:rPr lang="en-US" altLang="he-IL" sz="2800" b="1" dirty="0" smtClean="0"/>
              <a:t>Rules – JUnit 4</a:t>
            </a:r>
            <a:endParaRPr lang="en-US" altLang="he-IL" sz="2800" b="1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73050" lvl="1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dirty="0"/>
              <a:t>	Since </a:t>
            </a:r>
            <a:r>
              <a:rPr lang="en-US" sz="2000" dirty="0" err="1"/>
              <a:t>JUnit</a:t>
            </a:r>
            <a:r>
              <a:rPr lang="en-US" sz="2000" dirty="0"/>
              <a:t> 4.7</a:t>
            </a:r>
          </a:p>
          <a:p>
            <a:pPr marL="730250" lvl="2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dirty="0"/>
          </a:p>
          <a:p>
            <a:pPr marL="273050" lvl="1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dirty="0"/>
              <a:t>	A bad name for “Test Utilities”</a:t>
            </a:r>
          </a:p>
          <a:p>
            <a:pPr marL="730250" lvl="2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dirty="0"/>
          </a:p>
          <a:p>
            <a:pPr marL="273050" lvl="1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dirty="0"/>
              <a:t>	</a:t>
            </a:r>
            <a:r>
              <a:rPr lang="en-US" sz="2000" u="sng" dirty="0"/>
              <a:t>Allows</a:t>
            </a:r>
            <a:r>
              <a:rPr lang="en-US" sz="2000" dirty="0"/>
              <a:t> changing the Test behavior</a:t>
            </a:r>
          </a:p>
          <a:p>
            <a:pPr marL="273050" lvl="1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0" dirty="0"/>
          </a:p>
          <a:p>
            <a:pPr marL="273050" lvl="1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0" dirty="0"/>
              <a:t>	Annotation:  </a:t>
            </a:r>
            <a:r>
              <a:rPr lang="en-US" sz="2000" dirty="0"/>
              <a:t>@Rule</a:t>
            </a:r>
          </a:p>
          <a:p>
            <a:pPr marL="273050" lvl="1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0" dirty="0"/>
          </a:p>
          <a:p>
            <a:pPr marL="615950" lvl="1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b="0" dirty="0"/>
              <a:t>Predefined Rules (act as utilities) </a:t>
            </a:r>
          </a:p>
          <a:p>
            <a:pPr marL="615950" lvl="1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q"/>
              <a:defRPr/>
            </a:pPr>
            <a:endParaRPr lang="en-US" sz="2000" b="0" dirty="0"/>
          </a:p>
          <a:p>
            <a:pPr marL="615950" lvl="1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000" b="0" dirty="0"/>
              <a:t>You can define your own Rules</a:t>
            </a:r>
          </a:p>
          <a:p>
            <a:pPr marL="273050" lvl="1" indent="-271463" defTabSz="912813" eaLnBrk="1" hangingPunct="1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945"/>
            <a:ext cx="7317685" cy="3826461"/>
          </a:xfrm>
        </p:spPr>
        <p:txBody>
          <a:bodyPr>
            <a:normAutofit/>
          </a:bodyPr>
          <a:lstStyle/>
          <a:p>
            <a:pPr algn="l" rtl="0"/>
            <a:r>
              <a:rPr lang="en-US" sz="1800" dirty="0"/>
              <a:t>All the examples we’ve seen use </a:t>
            </a:r>
            <a:r>
              <a:rPr lang="en-US" sz="1800" b="1" dirty="0" err="1"/>
              <a:t>org.mockito.BDDMockito</a:t>
            </a:r>
            <a:endParaRPr lang="en-US" sz="1800" b="1" dirty="0"/>
          </a:p>
          <a:p>
            <a:pPr lvl="1" algn="l" rtl="0"/>
            <a:r>
              <a:rPr lang="en-US" sz="1500" dirty="0"/>
              <a:t>Which is the recommended approach (also by the </a:t>
            </a:r>
            <a:r>
              <a:rPr lang="en-US" sz="1500" dirty="0" err="1"/>
              <a:t>mockito</a:t>
            </a:r>
            <a:r>
              <a:rPr lang="en-US" sz="1500" dirty="0"/>
              <a:t> guys)</a:t>
            </a:r>
          </a:p>
          <a:p>
            <a:pPr algn="l" rtl="0"/>
            <a:r>
              <a:rPr lang="en-US" sz="1800" dirty="0"/>
              <a:t>Alternatively, you can use </a:t>
            </a:r>
            <a:r>
              <a:rPr lang="en-US" sz="1800" b="1" dirty="0" err="1"/>
              <a:t>org.mockito.Mockito</a:t>
            </a:r>
            <a:r>
              <a:rPr lang="en-US" sz="1800" b="1" dirty="0"/>
              <a:t> </a:t>
            </a:r>
          </a:p>
          <a:p>
            <a:pPr lvl="1" algn="l" rtl="0"/>
            <a:r>
              <a:rPr lang="en-US" sz="1500" dirty="0"/>
              <a:t>(but you won’t, don’t you?)</a:t>
            </a:r>
          </a:p>
          <a:p>
            <a:pPr algn="l" rtl="0"/>
            <a:r>
              <a:rPr lang="en-US" sz="1800" dirty="0"/>
              <a:t>For example, the following 2 statements are equivalent:</a:t>
            </a:r>
          </a:p>
          <a:p>
            <a:pPr algn="l" rtl="0"/>
            <a:endParaRPr lang="en-US" sz="1800" dirty="0"/>
          </a:p>
          <a:p>
            <a:pPr algn="l" rtl="0"/>
            <a:endParaRPr lang="en-US" sz="1800" dirty="0"/>
          </a:p>
          <a:p>
            <a:pPr algn="l" rtl="0"/>
            <a:endParaRPr lang="en-US" sz="1800" dirty="0"/>
          </a:p>
          <a:p>
            <a:pPr algn="l" rtl="0"/>
            <a:endParaRPr lang="en-US" sz="1800" i="1" dirty="0">
              <a:solidFill>
                <a:srgbClr val="C00000"/>
              </a:solidFill>
            </a:endParaRPr>
          </a:p>
          <a:p>
            <a:pPr algn="l" rtl="0"/>
            <a:r>
              <a:rPr lang="en-US" sz="1800" i="1" dirty="0">
                <a:solidFill>
                  <a:srgbClr val="C00000"/>
                </a:solidFill>
              </a:rPr>
              <a:t>But you loose the nice </a:t>
            </a:r>
            <a:r>
              <a:rPr lang="en-US" sz="1800" b="1" i="1" dirty="0">
                <a:solidFill>
                  <a:srgbClr val="C00000"/>
                </a:solidFill>
              </a:rPr>
              <a:t>given/when/then</a:t>
            </a:r>
            <a:r>
              <a:rPr lang="en-US" sz="1800" i="1" dirty="0">
                <a:solidFill>
                  <a:srgbClr val="C00000"/>
                </a:solidFill>
              </a:rPr>
              <a:t> self-documenting code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8650" y="3356992"/>
            <a:ext cx="7193445" cy="6232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8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BDDMockito.</a:t>
            </a:r>
            <a:r>
              <a:rPr lang="en-US" altLang="en-US" sz="18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en-US" altLang="en-US" sz="18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altLang="en-US" sz="18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.getTime</a:t>
            </a:r>
            <a:r>
              <a:rPr lang="en-US" altLang="en-US" sz="18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en-US" sz="18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willReturn</a:t>
            </a:r>
            <a:r>
              <a:rPr lang="en-US" altLang="en-US" sz="18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666L</a:t>
            </a:r>
            <a:r>
              <a:rPr lang="en-US" altLang="en-US" sz="18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8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lang="en-US" altLang="en-US" sz="18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altLang="en-US" sz="18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en-US" altLang="en-US" sz="18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.getTime</a:t>
            </a:r>
            <a:r>
              <a:rPr lang="en-US" altLang="en-US" sz="18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en-US" sz="18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US" altLang="en-US" sz="18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666L</a:t>
            </a:r>
            <a:r>
              <a:rPr lang="en-US" altLang="en-US" sz="18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4050" b="0" dirty="0">
              <a:solidFill>
                <a:schemeClr val="tx1"/>
              </a:solidFill>
            </a:endParaRPr>
          </a:p>
        </p:txBody>
      </p:sp>
      <p:sp>
        <p:nvSpPr>
          <p:cNvPr id="7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	</a:t>
            </a:r>
            <a:r>
              <a:rPr lang="en-US" sz="2800" b="1" dirty="0" err="1" smtClean="0"/>
              <a:t>Mockito</a:t>
            </a:r>
            <a:r>
              <a:rPr lang="en-US" sz="2800" b="1" dirty="0" smtClean="0"/>
              <a:t> – the non BDD style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8454059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22434"/>
              </p:ext>
            </p:extLst>
          </p:nvPr>
        </p:nvGraphicFramePr>
        <p:xfrm>
          <a:off x="575556" y="1412776"/>
          <a:ext cx="7660586" cy="3680440"/>
        </p:xfrm>
        <a:graphic>
          <a:graphicData uri="http://schemas.openxmlformats.org/drawingml/2006/table">
            <a:tbl>
              <a:tblPr/>
              <a:tblGrid>
                <a:gridCol w="4508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51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3743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>
                          <a:solidFill>
                            <a:srgbClr val="CC3300"/>
                          </a:solidFill>
                          <a:effectLst/>
                          <a:hlinkClick r:id="rId2"/>
                        </a:rPr>
                        <a:t>given</a:t>
                      </a:r>
                      <a:r>
                        <a:rPr lang="en-US" sz="1500" dirty="0">
                          <a:effectLst/>
                        </a:rPr>
                        <a:t>(T </a:t>
                      </a:r>
                      <a:r>
                        <a:rPr lang="en-US" sz="1500" dirty="0" err="1">
                          <a:effectLst/>
                        </a:rPr>
                        <a:t>methodCall</a:t>
                      </a:r>
                      <a:r>
                        <a:rPr lang="en-US" sz="1500" dirty="0" smtClean="0">
                          <a:effectLst/>
                        </a:rPr>
                        <a:t>) </a:t>
                      </a:r>
                      <a:r>
                        <a:rPr lang="en-US" sz="1500" baseline="0" dirty="0" smtClean="0">
                          <a:effectLst/>
                        </a:rPr>
                        <a:t>                                                      </a:t>
                      </a:r>
                      <a:r>
                        <a:rPr lang="en-US" sz="1500" dirty="0" smtClean="0">
                          <a:effectLst/>
                        </a:rPr>
                        <a:t>              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3"/>
                        </a:rPr>
                        <a:t>Mockito.when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3"/>
                        </a:rPr>
                        <a:t>(Object)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3743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>
                          <a:solidFill>
                            <a:srgbClr val="CC3300"/>
                          </a:solidFill>
                          <a:effectLst/>
                          <a:hlinkClick r:id="rId4"/>
                        </a:rPr>
                        <a:t>will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u="none" strike="noStrike" dirty="0">
                          <a:solidFill>
                            <a:srgbClr val="CC3300"/>
                          </a:solidFill>
                          <a:effectLst/>
                          <a:hlinkClick r:id="rId5" tooltip="interface in org.mockito.stubbing"/>
                        </a:rPr>
                        <a:t>Answer</a:t>
                      </a:r>
                      <a:r>
                        <a:rPr lang="en-US" sz="1500" dirty="0">
                          <a:effectLst/>
                        </a:rPr>
                        <a:t>&lt;?&gt; </a:t>
                      </a:r>
                      <a:r>
                        <a:rPr lang="en-US" sz="1500" dirty="0" smtClean="0">
                          <a:effectLst/>
                        </a:rPr>
                        <a:t>answer)                                                                  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6"/>
                        </a:rPr>
                        <a:t>Mockito.doAnswer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6"/>
                        </a:rPr>
                        <a:t>(Answer)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3743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 err="1">
                          <a:solidFill>
                            <a:srgbClr val="CC3300"/>
                          </a:solidFill>
                          <a:effectLst/>
                          <a:hlinkClick r:id="rId7"/>
                        </a:rPr>
                        <a:t>willAnswer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u="none" strike="noStrike" dirty="0">
                          <a:solidFill>
                            <a:srgbClr val="CC3300"/>
                          </a:solidFill>
                          <a:effectLst/>
                          <a:hlinkClick r:id="rId5" tooltip="interface in org.mockito.stubbing"/>
                        </a:rPr>
                        <a:t>Answer</a:t>
                      </a:r>
                      <a:r>
                        <a:rPr lang="en-US" sz="1500" dirty="0" smtClean="0">
                          <a:effectLst/>
                        </a:rPr>
                        <a:t>&lt;?&gt;)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6"/>
                        </a:rPr>
                        <a:t>Mockito.doAnswer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6"/>
                        </a:rPr>
                        <a:t>(Answer)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743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 err="1">
                          <a:solidFill>
                            <a:srgbClr val="FFFFFF"/>
                          </a:solidFill>
                          <a:effectLst/>
                          <a:hlinkClick r:id="rId8"/>
                        </a:rPr>
                        <a:t>willCallRealMethod</a:t>
                      </a:r>
                      <a:r>
                        <a:rPr lang="en-US" sz="1500" dirty="0" smtClean="0">
                          <a:effectLst/>
                        </a:rPr>
                        <a:t>()                                                                     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9"/>
                        </a:rPr>
                        <a:t>Mockito.doCallRealMethod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9"/>
                        </a:rPr>
                        <a:t>()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743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 err="1">
                          <a:solidFill>
                            <a:srgbClr val="CC3300"/>
                          </a:solidFill>
                          <a:effectLst/>
                          <a:hlinkClick r:id="rId10"/>
                        </a:rPr>
                        <a:t>willDoNothing</a:t>
                      </a:r>
                      <a:r>
                        <a:rPr lang="en-US" sz="1500" dirty="0" smtClean="0">
                          <a:effectLst/>
                        </a:rPr>
                        <a:t>()                                                                          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11"/>
                        </a:rPr>
                        <a:t>Mockito.doNothing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11"/>
                        </a:rPr>
                        <a:t>()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3743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 err="1">
                          <a:solidFill>
                            <a:srgbClr val="CC3300"/>
                          </a:solidFill>
                          <a:effectLst/>
                          <a:hlinkClick r:id="rId12"/>
                        </a:rPr>
                        <a:t>willReturn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u="none" strike="noStrike" dirty="0">
                          <a:solidFill>
                            <a:srgbClr val="CC3300"/>
                          </a:solidFill>
                          <a:effectLst/>
                          <a:hlinkClick r:id="rId13" tooltip="class or interface in java.lang"/>
                        </a:rPr>
                        <a:t>Object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dirty="0" err="1">
                          <a:effectLst/>
                        </a:rPr>
                        <a:t>toBeReturned</a:t>
                      </a:r>
                      <a:r>
                        <a:rPr lang="en-US" sz="1500" dirty="0" smtClean="0">
                          <a:effectLst/>
                        </a:rPr>
                        <a:t>)           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14"/>
                        </a:rPr>
                        <a:t>Mockito.doReturn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14"/>
                        </a:rPr>
                        <a:t>(Object)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2343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 err="1">
                          <a:solidFill>
                            <a:srgbClr val="CC3300"/>
                          </a:solidFill>
                          <a:effectLst/>
                          <a:hlinkClick r:id="rId15"/>
                        </a:rPr>
                        <a:t>willReturn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u="none" strike="noStrike" dirty="0">
                          <a:solidFill>
                            <a:srgbClr val="CC3300"/>
                          </a:solidFill>
                          <a:effectLst/>
                          <a:hlinkClick r:id="rId13" tooltip="class or interface in java.lang"/>
                        </a:rPr>
                        <a:t>Object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dirty="0" err="1">
                          <a:effectLst/>
                        </a:rPr>
                        <a:t>toBeReturned</a:t>
                      </a:r>
                      <a:r>
                        <a:rPr lang="en-US" sz="1500" dirty="0" smtClean="0">
                          <a:effectLst/>
                        </a:rPr>
                        <a:t>,</a:t>
                      </a:r>
                    </a:p>
                    <a:p>
                      <a:pPr algn="l" rtl="0"/>
                      <a:r>
                        <a:rPr lang="en-US" sz="1500" dirty="0" smtClean="0">
                          <a:effectLst/>
                        </a:rPr>
                        <a:t>                    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13" tooltip="class or interface in java.lang"/>
                        </a:rPr>
                        <a:t>Object</a:t>
                      </a:r>
                      <a:r>
                        <a:rPr lang="en-US" sz="1500" dirty="0">
                          <a:effectLst/>
                        </a:rPr>
                        <a:t>... </a:t>
                      </a:r>
                      <a:r>
                        <a:rPr lang="en-US" sz="1500" dirty="0" err="1" smtClean="0">
                          <a:effectLst/>
                        </a:rPr>
                        <a:t>toBeReturnedNext</a:t>
                      </a:r>
                      <a:r>
                        <a:rPr lang="en-US" sz="1500" dirty="0" smtClean="0">
                          <a:effectLst/>
                        </a:rPr>
                        <a:t>)                                         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16"/>
                        </a:rPr>
                        <a:t>Mockito.doReturn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16"/>
                        </a:rPr>
                        <a:t>(Object, Object...)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2343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 err="1">
                          <a:solidFill>
                            <a:srgbClr val="CC3300"/>
                          </a:solidFill>
                          <a:effectLst/>
                          <a:hlinkClick r:id="rId17"/>
                        </a:rPr>
                        <a:t>willThrow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u="none" strike="noStrike" dirty="0">
                          <a:solidFill>
                            <a:srgbClr val="CC3300"/>
                          </a:solidFill>
                          <a:effectLst/>
                          <a:hlinkClick r:id="rId18" tooltip="class or interface in java.lang"/>
                        </a:rPr>
                        <a:t>Class</a:t>
                      </a:r>
                      <a:r>
                        <a:rPr lang="en-US" sz="1500" dirty="0">
                          <a:effectLst/>
                        </a:rPr>
                        <a:t>&lt;? extends </a:t>
                      </a:r>
                      <a:r>
                        <a:rPr lang="en-US" sz="1500" u="none" strike="noStrike" dirty="0" err="1">
                          <a:solidFill>
                            <a:srgbClr val="CC3300"/>
                          </a:solidFill>
                          <a:effectLst/>
                          <a:hlinkClick r:id="rId19" tooltip="class or interface in java.lang"/>
                        </a:rPr>
                        <a:t>Throwable</a:t>
                      </a:r>
                      <a:r>
                        <a:rPr lang="en-US" sz="1500" dirty="0">
                          <a:effectLst/>
                        </a:rPr>
                        <a:t>&gt; </a:t>
                      </a:r>
                      <a:r>
                        <a:rPr lang="en-US" sz="1500" dirty="0" err="1">
                          <a:effectLst/>
                        </a:rPr>
                        <a:t>toBeThrown</a:t>
                      </a:r>
                      <a:r>
                        <a:rPr lang="en-US" sz="1500" dirty="0" smtClean="0">
                          <a:effectLst/>
                        </a:rPr>
                        <a:t>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20"/>
                        </a:rPr>
                        <a:t>Mockito.doThrow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20"/>
                        </a:rPr>
                        <a:t>(Class)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939543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 err="1">
                          <a:solidFill>
                            <a:srgbClr val="CC3300"/>
                          </a:solidFill>
                          <a:effectLst/>
                          <a:hlinkClick r:id="rId21"/>
                        </a:rPr>
                        <a:t>willThrow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u="none" strike="noStrike" dirty="0">
                          <a:solidFill>
                            <a:srgbClr val="CC3300"/>
                          </a:solidFill>
                          <a:effectLst/>
                          <a:hlinkClick r:id="rId18" tooltip="class or interface in java.lang"/>
                        </a:rPr>
                        <a:t>Class</a:t>
                      </a:r>
                      <a:r>
                        <a:rPr lang="en-US" sz="1500" dirty="0" smtClean="0">
                          <a:effectLst/>
                        </a:rPr>
                        <a:t>&lt;?</a:t>
                      </a:r>
                      <a:r>
                        <a:rPr lang="en-US" sz="1500" baseline="0" dirty="0" smtClean="0">
                          <a:effectLst/>
                        </a:rPr>
                        <a:t> </a:t>
                      </a:r>
                      <a:r>
                        <a:rPr lang="en-US" sz="1500" dirty="0" smtClean="0">
                          <a:effectLst/>
                        </a:rPr>
                        <a:t>extends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u="none" strike="noStrike" dirty="0" err="1">
                          <a:solidFill>
                            <a:srgbClr val="CC3300"/>
                          </a:solidFill>
                          <a:effectLst/>
                          <a:hlinkClick r:id="rId19" tooltip="class or interface in java.lang"/>
                        </a:rPr>
                        <a:t>Throwable</a:t>
                      </a:r>
                      <a:r>
                        <a:rPr lang="en-US" sz="1500" dirty="0">
                          <a:effectLst/>
                        </a:rPr>
                        <a:t>&gt; </a:t>
                      </a:r>
                      <a:r>
                        <a:rPr lang="en-US" sz="1500" dirty="0" err="1">
                          <a:effectLst/>
                        </a:rPr>
                        <a:t>toBeThrown</a:t>
                      </a:r>
                      <a:r>
                        <a:rPr lang="en-US" sz="1500" dirty="0" smtClean="0">
                          <a:effectLst/>
                        </a:rPr>
                        <a:t>, </a:t>
                      </a:r>
                    </a:p>
                    <a:p>
                      <a:pPr algn="l" rtl="0"/>
                      <a:r>
                        <a:rPr lang="en-US" sz="1500" dirty="0" smtClean="0">
                          <a:effectLst/>
                        </a:rPr>
                        <a:t>        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18" tooltip="class or interface in java.lang"/>
                        </a:rPr>
                        <a:t>Class</a:t>
                      </a:r>
                      <a:r>
                        <a:rPr lang="en-US" sz="1500" dirty="0" smtClean="0">
                          <a:effectLst/>
                        </a:rPr>
                        <a:t>&lt;?</a:t>
                      </a:r>
                      <a:r>
                        <a:rPr lang="en-US" sz="1500" baseline="0" dirty="0" smtClean="0">
                          <a:effectLst/>
                        </a:rPr>
                        <a:t> </a:t>
                      </a:r>
                      <a:r>
                        <a:rPr lang="en-US" sz="1500" dirty="0" smtClean="0">
                          <a:effectLst/>
                        </a:rPr>
                        <a:t>extends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  <a:r>
                        <a:rPr lang="en-US" sz="1500" u="none" strike="noStrike" dirty="0" err="1">
                          <a:solidFill>
                            <a:srgbClr val="CC3300"/>
                          </a:solidFill>
                          <a:effectLst/>
                          <a:hlinkClick r:id="rId19" tooltip="class or interface in java.lang"/>
                        </a:rPr>
                        <a:t>Throwable</a:t>
                      </a:r>
                      <a:r>
                        <a:rPr lang="en-US" sz="1500" dirty="0">
                          <a:effectLst/>
                        </a:rPr>
                        <a:t>&gt;... </a:t>
                      </a:r>
                      <a:r>
                        <a:rPr lang="en-US" sz="1500" dirty="0" err="1">
                          <a:effectLst/>
                        </a:rPr>
                        <a:t>throwableTypes</a:t>
                      </a:r>
                      <a:r>
                        <a:rPr lang="en-US" sz="1500" dirty="0" smtClean="0">
                          <a:effectLst/>
                        </a:rPr>
                        <a:t>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20"/>
                        </a:rPr>
                        <a:t>Mockito.doThrow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20"/>
                        </a:rPr>
                        <a:t>(Class)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3743"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u="none" strike="noStrike" dirty="0" err="1">
                          <a:solidFill>
                            <a:srgbClr val="CC3300"/>
                          </a:solidFill>
                          <a:effectLst/>
                          <a:hlinkClick r:id="rId22"/>
                        </a:rPr>
                        <a:t>willThrow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u="none" strike="noStrike" dirty="0" err="1">
                          <a:solidFill>
                            <a:srgbClr val="CC3300"/>
                          </a:solidFill>
                          <a:effectLst/>
                          <a:hlinkClick r:id="rId19" tooltip="class or interface in java.lang"/>
                        </a:rPr>
                        <a:t>Throwable</a:t>
                      </a:r>
                      <a:r>
                        <a:rPr lang="en-US" sz="1500" dirty="0">
                          <a:effectLst/>
                        </a:rPr>
                        <a:t>... </a:t>
                      </a:r>
                      <a:r>
                        <a:rPr lang="en-US" sz="1500" dirty="0" err="1">
                          <a:effectLst/>
                        </a:rPr>
                        <a:t>toBeThrown</a:t>
                      </a:r>
                      <a:r>
                        <a:rPr lang="en-US" sz="1500" dirty="0" smtClean="0">
                          <a:effectLst/>
                        </a:rPr>
                        <a:t>) 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23"/>
                        </a:rPr>
                        <a:t>Mockito.doThrow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23"/>
                        </a:rPr>
                        <a:t>(</a:t>
                      </a:r>
                      <a:r>
                        <a:rPr lang="en-US" sz="1500" u="none" strike="noStrike" dirty="0" err="1" smtClean="0">
                          <a:solidFill>
                            <a:srgbClr val="CC3300"/>
                          </a:solidFill>
                          <a:effectLst/>
                          <a:hlinkClick r:id="rId23"/>
                        </a:rPr>
                        <a:t>Throwable</a:t>
                      </a:r>
                      <a:r>
                        <a:rPr lang="en-US" sz="1500" u="none" strike="noStrike" dirty="0" smtClean="0">
                          <a:solidFill>
                            <a:srgbClr val="CC3300"/>
                          </a:solidFill>
                          <a:effectLst/>
                          <a:hlinkClick r:id="rId23"/>
                        </a:rPr>
                        <a:t>[])</a:t>
                      </a:r>
                      <a:endParaRPr lang="en-US" sz="1500" dirty="0">
                        <a:effectLst/>
                      </a:endParaRPr>
                    </a:p>
                  </a:txBody>
                  <a:tcPr marL="12572" marR="12572" marT="12572" marB="1257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כותרת 4"/>
          <p:cNvSpPr txBox="1">
            <a:spLocks/>
          </p:cNvSpPr>
          <p:nvPr/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endParaRPr lang="he-IL" b="1" kern="0" dirty="0"/>
          </a:p>
        </p:txBody>
      </p:sp>
      <p:sp>
        <p:nvSpPr>
          <p:cNvPr id="9" name="כותרת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	</a:t>
            </a:r>
            <a:r>
              <a:rPr lang="en-US" sz="2800" b="1" dirty="0" err="1"/>
              <a:t>Mockito</a:t>
            </a:r>
            <a:r>
              <a:rPr lang="en-US" sz="2800" b="1" dirty="0"/>
              <a:t> – non BDD style vs. BDD </a:t>
            </a:r>
            <a:r>
              <a:rPr lang="en-US" sz="2800" b="1" dirty="0" smtClean="0"/>
              <a:t>style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862209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5" y="2047305"/>
            <a:ext cx="7439665" cy="21999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0709" y="4040257"/>
            <a:ext cx="699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5400" dirty="0">
                <a:solidFill>
                  <a:srgbClr val="C00000"/>
                </a:solidFill>
              </a:rPr>
              <a:t>given </a:t>
            </a:r>
            <a:r>
              <a:rPr lang="en-US" sz="5400" dirty="0" smtClean="0">
                <a:solidFill>
                  <a:srgbClr val="C00000"/>
                </a:solidFill>
              </a:rPr>
              <a:t> / </a:t>
            </a:r>
            <a:r>
              <a:rPr lang="en-US" sz="5400" dirty="0">
                <a:solidFill>
                  <a:srgbClr val="C00000"/>
                </a:solidFill>
              </a:rPr>
              <a:t>when </a:t>
            </a:r>
            <a:r>
              <a:rPr lang="en-US" sz="5400" dirty="0" smtClean="0">
                <a:solidFill>
                  <a:srgbClr val="C00000"/>
                </a:solidFill>
              </a:rPr>
              <a:t> / </a:t>
            </a:r>
            <a:r>
              <a:rPr lang="en-US" sz="5400" dirty="0">
                <a:solidFill>
                  <a:srgbClr val="C00000"/>
                </a:solidFill>
              </a:rPr>
              <a:t>then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6432938" y="872716"/>
            <a:ext cx="1788690" cy="126808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rgbClr val="FFFF00"/>
                </a:solidFill>
              </a:rPr>
              <a:t>Verify </a:t>
            </a:r>
            <a:r>
              <a:rPr lang="en-US" sz="1500" dirty="0">
                <a:solidFill>
                  <a:srgbClr val="FFFF00"/>
                </a:solidFill>
              </a:rPr>
              <a:t>the interaction of our unit with external units (==mocks)</a:t>
            </a:r>
            <a:endParaRPr lang="en-US" sz="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6308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1211118"/>
            <a:ext cx="7834889" cy="43781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en-US" sz="1400" b="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componentStates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componentStates.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componentStates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.alert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"component "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4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is in error state"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400" b="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message)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b="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08574" y="3602311"/>
            <a:ext cx="6007842" cy="21321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Callout 5"/>
          <p:cNvSpPr/>
          <p:nvPr/>
        </p:nvSpPr>
        <p:spPr>
          <a:xfrm>
            <a:off x="7020272" y="1721042"/>
            <a:ext cx="1718269" cy="16655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We want to verify that monitor() properly calls the </a:t>
            </a:r>
            <a:r>
              <a:rPr lang="en-US" sz="1500" dirty="0" err="1">
                <a:solidFill>
                  <a:srgbClr val="FFFF00"/>
                </a:solidFill>
              </a:rPr>
              <a:t>Alerter</a:t>
            </a:r>
            <a:r>
              <a:rPr lang="en-US" sz="1500" dirty="0">
                <a:solidFill>
                  <a:srgbClr val="FFFF00"/>
                </a:solidFill>
              </a:rPr>
              <a:t> 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	Verifying Example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93074012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6668" y="1104848"/>
            <a:ext cx="7709598" cy="50244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400" b="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</a:t>
            </a:r>
            <a:r>
              <a:rPr lang="en-US" altLang="en-US" sz="1400" b="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MonitorTest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 </a:t>
            </a:r>
            <a:r>
              <a:rPr lang="en-US" altLang="en-US" sz="1400" b="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Monitor.Alerter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@Before</a:t>
            </a:r>
            <a:b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altLang="en-US" sz="1400" b="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Monitor(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400" b="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shouldAlertOnNegativeState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.monitor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 false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 (verify)</a:t>
            </a:r>
            <a:br>
              <a:rPr lang="en-US" alt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lang="en-US" altLang="en-US" sz="14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lang="en-US" altLang="en-US" sz="14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685800">
              <a:spcBef>
                <a:spcPct val="0"/>
              </a:spcBef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.alert(</a:t>
            </a:r>
            <a:r>
              <a:rPr lang="en-US" altLang="en-US" sz="14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"component 1 is in error state"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more tests to follow</a:t>
            </a:r>
            <a:endParaRPr lang="en-US" altLang="en-US" sz="2800" b="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75657" y="4728833"/>
            <a:ext cx="5463792" cy="68045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Callout 5"/>
          <p:cNvSpPr/>
          <p:nvPr/>
        </p:nvSpPr>
        <p:spPr>
          <a:xfrm rot="385830">
            <a:off x="5099253" y="2927837"/>
            <a:ext cx="1344128" cy="909227"/>
          </a:xfrm>
          <a:prstGeom prst="wedgeEllipseCallout">
            <a:avLst>
              <a:gd name="adj1" fmla="val -23218"/>
              <a:gd name="adj2" fmla="val 1762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times(1) is the default 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 rot="385830">
            <a:off x="6498731" y="2116623"/>
            <a:ext cx="2219507" cy="1950306"/>
          </a:xfrm>
          <a:prstGeom prst="wedgeEllipseCallout">
            <a:avLst>
              <a:gd name="adj1" fmla="val -59378"/>
              <a:gd name="adj2" fmla="val 111992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In positive test – we usually want an exact or restrictive matching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63202" y="5152120"/>
            <a:ext cx="3171072" cy="21195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כותרת 6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849313"/>
          </a:xfrm>
        </p:spPr>
        <p:txBody>
          <a:bodyPr/>
          <a:lstStyle/>
          <a:p>
            <a:r>
              <a:rPr lang="en-US" sz="2800" b="1" dirty="0" smtClean="0"/>
              <a:t>	Verifying Example – Positive Test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695711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1247" y="1437015"/>
            <a:ext cx="8556231" cy="422423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500" b="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shouldNotAlertOnPositiveState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.monitor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true, true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 (verify)</a:t>
            </a:r>
            <a:b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lang="en-US" altLang="en-US" sz="15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</a:t>
            </a:r>
            <a:r>
              <a:rPr lang="en-US" altLang="en-US" sz="15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()).alert(</a:t>
            </a:r>
            <a:r>
              <a:rPr lang="en-US" altLang="en-US" sz="1500" b="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anyString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500" b="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shouldNotAlertOnNoStates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</a:t>
            </a:r>
            <a:b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.monitor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called w/o arguments</a:t>
            </a:r>
            <a:b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then (verify)</a:t>
            </a:r>
            <a:b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Mockito.v</a:t>
            </a:r>
            <a:r>
              <a:rPr lang="en-US" altLang="en-US" sz="1500" i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erifyZeroInteractions</a:t>
            </a:r>
            <a:r>
              <a:rPr lang="en-US" altLang="en-US" sz="150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alerter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26393" y="3009063"/>
            <a:ext cx="1808645" cy="4382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Callout 5"/>
          <p:cNvSpPr/>
          <p:nvPr/>
        </p:nvSpPr>
        <p:spPr>
          <a:xfrm rot="385830">
            <a:off x="5338082" y="1681099"/>
            <a:ext cx="1562270" cy="909227"/>
          </a:xfrm>
          <a:prstGeom prst="wedgeEllipseCallout">
            <a:avLst>
              <a:gd name="adj1" fmla="val -87820"/>
              <a:gd name="adj2" fmla="val 115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Will fail if invoked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 rot="385830">
            <a:off x="6803185" y="1030760"/>
            <a:ext cx="2293836" cy="2038688"/>
          </a:xfrm>
          <a:prstGeom prst="wedgeEllipseCallout">
            <a:avLst>
              <a:gd name="adj1" fmla="val -46145"/>
              <a:gd name="adj2" fmla="val 54794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rgbClr val="FFFF00"/>
                </a:solidFill>
              </a:rPr>
              <a:t>In negative test – we usually want any() matcher(s) to avoid false positives</a:t>
            </a:r>
            <a:endParaRPr lang="en-US" sz="15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24376" y="3115722"/>
            <a:ext cx="1249325" cy="21195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>
          <a:xfrm>
            <a:off x="2162908" y="5135545"/>
            <a:ext cx="3705236" cy="24106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	Verifying Example – Negative Test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5565087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7079" y="1861519"/>
            <a:ext cx="6142383" cy="39934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>
              <a:spcBef>
                <a:spcPct val="0"/>
              </a:spcBef>
            </a:pP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sz="1500" b="0" dirty="0" err="1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RunWith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MockitoJUnitRunner.</a:t>
            </a:r>
            <a:r>
              <a:rPr lang="en-US" altLang="en-US" sz="1500" b="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ArgCaptureTest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List&lt;Object&gt; 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mockedList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@Captor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ArgumentCaptor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 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argCaptor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500" b="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testUsingCapture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mockedList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685800">
              <a:spcBef>
                <a:spcPct val="0"/>
              </a:spcBef>
            </a:pP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mockedList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).add(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argCaptor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.capture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500" b="0" i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argCaptor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.getValue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en-US" sz="1500" b="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500" b="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b="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b="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86050" y="4211135"/>
            <a:ext cx="1179980" cy="22022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>
          <a:xfrm>
            <a:off x="1406388" y="5094996"/>
            <a:ext cx="4952171" cy="253242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ular Callout 3"/>
          <p:cNvSpPr/>
          <p:nvPr/>
        </p:nvSpPr>
        <p:spPr>
          <a:xfrm>
            <a:off x="6418194" y="1707046"/>
            <a:ext cx="1997765" cy="418219"/>
          </a:xfrm>
          <a:prstGeom prst="wedgeRectCallout">
            <a:avLst>
              <a:gd name="adj1" fmla="val -89863"/>
              <a:gd name="adj2" fmla="val 262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800" dirty="0"/>
              <a:t>Define captor</a:t>
            </a:r>
            <a:endParaRPr lang="en-US" sz="1800" dirty="0"/>
          </a:p>
        </p:txBody>
      </p:sp>
      <p:sp>
        <p:nvSpPr>
          <p:cNvPr id="11" name="Rectangular Callout 10"/>
          <p:cNvSpPr/>
          <p:nvPr/>
        </p:nvSpPr>
        <p:spPr>
          <a:xfrm>
            <a:off x="6669157" y="4040257"/>
            <a:ext cx="1997765" cy="555166"/>
          </a:xfrm>
          <a:prstGeom prst="wedgeRectCallout">
            <a:avLst>
              <a:gd name="adj1" fmla="val -60013"/>
              <a:gd name="adj2" fmla="val 16629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800" dirty="0"/>
              <a:t>Assert on the capture’s value</a:t>
            </a:r>
            <a:endParaRPr lang="en-US" sz="1800" dirty="0"/>
          </a:p>
        </p:txBody>
      </p:sp>
      <p:sp>
        <p:nvSpPr>
          <p:cNvPr id="14" name="Rectangular Callout 13"/>
          <p:cNvSpPr/>
          <p:nvPr/>
        </p:nvSpPr>
        <p:spPr>
          <a:xfrm>
            <a:off x="6619462" y="2320869"/>
            <a:ext cx="2417034" cy="418219"/>
          </a:xfrm>
          <a:prstGeom prst="wedgeRectCallout">
            <a:avLst>
              <a:gd name="adj1" fmla="val -204203"/>
              <a:gd name="adj2" fmla="val 397976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800" dirty="0">
                <a:solidFill>
                  <a:srgbClr val="FF0000"/>
                </a:solidFill>
              </a:rPr>
              <a:t>Use captor in verify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81183" y="4642595"/>
            <a:ext cx="2180762" cy="28197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ular Callout 9"/>
          <p:cNvSpPr/>
          <p:nvPr/>
        </p:nvSpPr>
        <p:spPr>
          <a:xfrm>
            <a:off x="6358559" y="3033405"/>
            <a:ext cx="2308363" cy="418219"/>
          </a:xfrm>
          <a:prstGeom prst="wedgeRectCallout">
            <a:avLst>
              <a:gd name="adj1" fmla="val -95833"/>
              <a:gd name="adj2" fmla="val 3031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800" dirty="0" smtClean="0"/>
              <a:t>Call the method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907382" y="3061200"/>
            <a:ext cx="4810103" cy="45725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כותרת 6"/>
          <p:cNvSpPr txBox="1">
            <a:spLocks/>
          </p:cNvSpPr>
          <p:nvPr/>
        </p:nvSpPr>
        <p:spPr bwMode="gray">
          <a:xfrm>
            <a:off x="0" y="146050"/>
            <a:ext cx="9144000" cy="849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354013" indent="-354013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8112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12684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7256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2182813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800" b="1" kern="0" dirty="0" smtClean="0"/>
              <a:t>	Verifying – </a:t>
            </a:r>
            <a:r>
              <a:rPr lang="en-US" sz="2800" dirty="0" smtClean="0"/>
              <a:t>Argument </a:t>
            </a:r>
            <a:r>
              <a:rPr lang="en-US" sz="2800" dirty="0"/>
              <a:t>Capture</a:t>
            </a:r>
            <a:endParaRPr lang="he-IL" sz="2800" b="1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575556" y="1232756"/>
            <a:ext cx="31323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Dummy example: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49551111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  <p:bldP spid="11" grpId="0" animBg="1"/>
      <p:bldP spid="14" grpId="0" animBg="1"/>
      <p:bldP spid="12" grpId="0" animBg="1"/>
      <p:bldP spid="10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87000"/>
              </a:lnSpc>
            </a:pPr>
            <a:r>
              <a:rPr lang="en-US" altLang="he-IL" smtClean="0"/>
              <a:t>Exercise</a:t>
            </a:r>
          </a:p>
        </p:txBody>
      </p:sp>
      <p:pic>
        <p:nvPicPr>
          <p:cNvPr id="75781" name="Picture 2" descr="http://www.crawleyhappytimes.co.uk/wp-content/uploads/2009/11/Lots-of-exercise-discipline-and-guidance-given-by-coaches-Kevin-Al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895475"/>
            <a:ext cx="416242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1E743AB-745D-4A85-A513-C8F55C4592F8}" type="slidenum">
              <a:rPr lang="en-US" altLang="he-IL" sz="1200" b="0"/>
              <a:pPr/>
              <a:t>68</a:t>
            </a:fld>
            <a:endParaRPr lang="en-US" altLang="he-IL" sz="1200" b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dirty="0" smtClean="0"/>
              <a:t>Exercise – </a:t>
            </a:r>
            <a:r>
              <a:rPr lang="en-US" altLang="he-IL" sz="2800" b="1" dirty="0" smtClean="0"/>
              <a:t>the Greeter</a:t>
            </a:r>
            <a:endParaRPr lang="en-US" altLang="he-IL" sz="2800" b="1" dirty="0" smtClean="0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Implement </a:t>
            </a:r>
            <a:r>
              <a:rPr lang="en-US" altLang="he-IL" sz="2000" dirty="0" smtClean="0"/>
              <a:t>clas</a:t>
            </a:r>
            <a:r>
              <a:rPr lang="en-US" altLang="he-IL" sz="2000" dirty="0" smtClean="0"/>
              <a:t>s Greeter with a method: greet(String name)</a:t>
            </a:r>
            <a:br>
              <a:rPr lang="en-US" altLang="he-IL" sz="2000" dirty="0" smtClean="0"/>
            </a:br>
            <a:r>
              <a:rPr lang="en-US" altLang="he-IL" sz="2000" dirty="0" smtClean="0"/>
              <a:t/>
            </a:r>
            <a:br>
              <a:rPr lang="en-US" altLang="he-IL" sz="2000" dirty="0" smtClean="0"/>
            </a:br>
            <a:r>
              <a:rPr lang="en-US" altLang="he-IL" sz="2000" dirty="0" smtClean="0"/>
              <a:t>Greeter greets according to the following rules: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</a:t>
            </a:r>
            <a:r>
              <a:rPr lang="en-US" altLang="he-IL" sz="2000" dirty="0" smtClean="0"/>
              <a:t>- Friday noon till Saturday 5:00 pm: Shabbat Shalom &lt;name&gt;</a:t>
            </a:r>
            <a:br>
              <a:rPr lang="en-US" altLang="he-IL" sz="2000" dirty="0" smtClean="0"/>
            </a:br>
            <a:r>
              <a:rPr lang="en-US" altLang="he-IL" sz="2000" dirty="0" smtClean="0"/>
              <a:t>- Any other morning (5:00 am till noon): Good morning &lt;</a:t>
            </a:r>
            <a:r>
              <a:rPr lang="en-US" altLang="he-IL" sz="2000" dirty="0"/>
              <a:t>name&gt;</a:t>
            </a:r>
            <a:br>
              <a:rPr lang="en-US" altLang="he-IL" sz="2000" dirty="0"/>
            </a:br>
            <a:r>
              <a:rPr lang="en-US" altLang="he-IL" sz="2000" dirty="0"/>
              <a:t>- Any other </a:t>
            </a:r>
            <a:r>
              <a:rPr lang="en-US" altLang="he-IL" sz="2000" dirty="0" smtClean="0"/>
              <a:t>afternoon (noon till 5:00 pm): </a:t>
            </a:r>
            <a:r>
              <a:rPr lang="en-US" altLang="he-IL" sz="2000" dirty="0"/>
              <a:t>Good </a:t>
            </a:r>
            <a:r>
              <a:rPr lang="en-US" altLang="he-IL" sz="2000" dirty="0" smtClean="0"/>
              <a:t>afternoon &lt;name&gt;</a:t>
            </a:r>
            <a:br>
              <a:rPr lang="en-US" altLang="he-IL" sz="2000" dirty="0" smtClean="0"/>
            </a:br>
            <a:r>
              <a:rPr lang="en-US" altLang="he-IL" sz="2000" dirty="0" smtClean="0"/>
              <a:t>- </a:t>
            </a:r>
            <a:r>
              <a:rPr lang="en-US" altLang="he-IL" sz="2000" dirty="0"/>
              <a:t>Any other </a:t>
            </a:r>
            <a:r>
              <a:rPr lang="en-US" altLang="he-IL" sz="2000" dirty="0" smtClean="0"/>
              <a:t>evening (5:00 pm till 21:00): </a:t>
            </a:r>
            <a:r>
              <a:rPr lang="en-US" altLang="he-IL" sz="2000" dirty="0"/>
              <a:t>Good </a:t>
            </a:r>
            <a:r>
              <a:rPr lang="en-US" altLang="he-IL" sz="2000" dirty="0" smtClean="0"/>
              <a:t>evening &lt;name&gt;</a:t>
            </a:r>
            <a:br>
              <a:rPr lang="en-US" altLang="he-IL" sz="2000" dirty="0" smtClean="0"/>
            </a:br>
            <a:r>
              <a:rPr lang="en-US" altLang="he-IL" sz="2000" dirty="0"/>
              <a:t>- Any other </a:t>
            </a:r>
            <a:r>
              <a:rPr lang="en-US" altLang="he-IL" sz="2000" dirty="0" smtClean="0"/>
              <a:t>night (21:00 </a:t>
            </a:r>
            <a:r>
              <a:rPr lang="en-US" altLang="he-IL" sz="2000" dirty="0"/>
              <a:t>pm till </a:t>
            </a:r>
            <a:r>
              <a:rPr lang="en-US" altLang="he-IL" sz="2000" dirty="0" smtClean="0"/>
              <a:t>5:00 am): </a:t>
            </a:r>
            <a:r>
              <a:rPr lang="en-US" altLang="he-IL" sz="2000" dirty="0"/>
              <a:t>Good </a:t>
            </a:r>
            <a:r>
              <a:rPr lang="en-US" altLang="he-IL" sz="2000" dirty="0" smtClean="0"/>
              <a:t>night &lt;name</a:t>
            </a:r>
            <a:r>
              <a:rPr lang="en-US" altLang="he-IL" sz="2000" dirty="0"/>
              <a:t>&gt;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 dirty="0"/>
              <a:t>	Now write a test to check that your method works, </a:t>
            </a:r>
            <a:r>
              <a:rPr lang="en-US" altLang="he-IL" sz="2000" b="0" u="sng" dirty="0"/>
              <a:t>without</a:t>
            </a:r>
            <a:r>
              <a:rPr lang="en-US" altLang="he-IL" sz="2000" b="0" dirty="0"/>
              <a:t> </a:t>
            </a:r>
            <a:r>
              <a:rPr lang="en-US" altLang="he-IL" sz="2000" b="0" dirty="0" smtClean="0"/>
              <a:t>relying on the actual date / time.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b="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 dirty="0" smtClean="0"/>
              <a:t>	</a:t>
            </a:r>
            <a:r>
              <a:rPr lang="en-US" altLang="he-IL" sz="2000" u="sng" dirty="0" smtClean="0"/>
              <a:t>Note</a:t>
            </a:r>
            <a:r>
              <a:rPr lang="en-US" altLang="he-IL" sz="2000" b="0" dirty="0" smtClean="0"/>
              <a:t>: you may need to design Greeter to allow the test.</a:t>
            </a:r>
            <a:endParaRPr lang="en-US" altLang="he-IL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1E743AB-745D-4A85-A513-C8F55C4592F8}" type="slidenum">
              <a:rPr lang="en-US" altLang="he-IL" sz="1200" b="0"/>
              <a:pPr/>
              <a:t>69</a:t>
            </a:fld>
            <a:endParaRPr lang="en-US" altLang="he-IL" sz="1200" b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Exercise – handling HttpRequest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	Implement a method that gets an HttpRequest and a String, and returns all request parameters which their key begins with the provided String.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b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/>
              <a:t>	Now write a test to check that your method works, </a:t>
            </a:r>
            <a:r>
              <a:rPr lang="en-US" altLang="he-IL" sz="2000" b="0" u="sng"/>
              <a:t>without</a:t>
            </a:r>
            <a:r>
              <a:rPr lang="en-US" altLang="he-IL" sz="2000" b="0"/>
              <a:t> running it from withing a ServletContainer.</a:t>
            </a:r>
            <a:endParaRPr lang="en-US" altLang="he-IL" sz="2000"/>
          </a:p>
        </p:txBody>
      </p:sp>
    </p:spTree>
    <p:extLst>
      <p:ext uri="{BB962C8B-B14F-4D97-AF65-F5344CB8AC3E}">
        <p14:creationId xmlns:p14="http://schemas.microsoft.com/office/powerpoint/2010/main" val="166075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F1EE1F8-0FFB-464E-94A7-447E55FD3944}" type="slidenum">
              <a:rPr lang="en-US" altLang="he-IL" sz="1200" b="0"/>
              <a:pPr/>
              <a:t>7</a:t>
            </a:fld>
            <a:endParaRPr lang="en-US" altLang="he-IL" sz="1200" b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Existing JUnit Rules (which are in fact, test utils)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00038" y="1165225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1588" defTabSz="912813"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u="sng"/>
              <a:t>ErrorCollector 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/>
              <a:t>	Allows execution of a test to continue after the first problem is found</a:t>
            </a:r>
            <a:br>
              <a:rPr lang="en-US" altLang="he-IL" sz="1600"/>
            </a:br>
            <a:r>
              <a:rPr lang="en-US" altLang="he-IL" sz="1600"/>
              <a:t>	(e.g. to collect all incorrect rows and report them all at once)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200"/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u="sng"/>
              <a:t>ExpectedException 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/>
              <a:t>	Allows in-test specification of expected exception types and messages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200"/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u="sng"/>
              <a:t>TemporaryFolder 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/>
              <a:t>	Allows creation of files and folders that are guaranteed to be deleted when</a:t>
            </a:r>
            <a:br>
              <a:rPr lang="en-US" altLang="he-IL" sz="1600"/>
            </a:br>
            <a:r>
              <a:rPr lang="en-US" altLang="he-IL" sz="1600"/>
              <a:t>	the test method finishes (whether it passes or fails)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200"/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u="sng"/>
              <a:t>TestName 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/>
              <a:t>	Exposes the current test name inside test methods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200"/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u="sng"/>
              <a:t>Timeout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/>
              <a:t>	Applies the same timeout to all test methods in a class</a:t>
            </a:r>
            <a:endParaRPr lang="en-US" altLang="he-IL" sz="1600" u="sng"/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200" u="sng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he-IL" smtClean="0"/>
              <a:t>Mock Objects</a:t>
            </a:r>
            <a:br>
              <a:rPr lang="en-US" altLang="he-IL" smtClean="0"/>
            </a:br>
            <a:r>
              <a:rPr lang="en-US" altLang="he-IL" smtClean="0"/>
              <a:t>with PowerMock</a:t>
            </a:r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1931988"/>
            <a:ext cx="393223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0EEC36-E48B-4EAC-B209-11CCE8189727}" type="slidenum">
              <a:rPr lang="en-US" altLang="he-IL" sz="1200" b="0"/>
              <a:pPr/>
              <a:t>71</a:t>
            </a:fld>
            <a:endParaRPr lang="en-US" altLang="he-IL" sz="1200" b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PowerMock – Mocking Static Behavior</a:t>
            </a: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1588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1588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100"/>
              </a:spcBef>
            </a:pPr>
            <a:r>
              <a:rPr lang="en-US" altLang="he-IL" sz="1800">
                <a:solidFill>
                  <a:srgbClr val="000000"/>
                </a:solidFill>
                <a:cs typeface="Courier New" panose="02070309020205020404" pitchFamily="49" charset="0"/>
              </a:rPr>
              <a:t>Mocking static behavior:</a:t>
            </a:r>
          </a:p>
          <a:p>
            <a:pPr>
              <a:spcBef>
                <a:spcPts val="100"/>
              </a:spcBef>
            </a:pPr>
            <a:endParaRPr lang="en-US" altLang="he-IL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PowerMock.mockStatic(StaticService.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String expected = </a:t>
            </a:r>
            <a:r>
              <a:rPr lang="en-US" altLang="he-IL" sz="140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altered World"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PowerMock.expect(StaticService.say(</a:t>
            </a:r>
            <a:r>
              <a:rPr lang="en-US" altLang="he-IL" sz="140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.andReturn(</a:t>
            </a:r>
            <a:r>
              <a:rPr lang="en-US" altLang="he-IL" sz="140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altered World"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PowerMock.replay(StaticService.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ts val="100"/>
              </a:spcBef>
            </a:pPr>
            <a:endParaRPr lang="en-US" altLang="he-IL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he-IL" sz="1600">
                <a:solidFill>
                  <a:srgbClr val="000000"/>
                </a:solidFill>
                <a:cs typeface="Courier New" panose="02070309020205020404" pitchFamily="49" charset="0"/>
              </a:rPr>
              <a:t>You need to add above your test class the relevant preparation:</a:t>
            </a:r>
          </a:p>
          <a:p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	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RunWith(PowerMockRunner.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	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PrepareForTest( { StaticService.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, StaticHelper.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})            </a:t>
            </a:r>
            <a:endParaRPr lang="en-US" altLang="he-IL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>
              <a:spcBef>
                <a:spcPts val="100"/>
              </a:spcBef>
              <a:buClr>
                <a:schemeClr val="accent1"/>
              </a:buClr>
              <a:buSzPct val="70000"/>
            </a:pPr>
            <a:r>
              <a:rPr lang="en-US" altLang="he-IL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 eaLnBrk="1" hangingPunct="1">
              <a:spcBef>
                <a:spcPts val="100"/>
              </a:spcBef>
              <a:buClr>
                <a:schemeClr val="accent1"/>
              </a:buClr>
              <a:buSzPct val="70000"/>
            </a:pPr>
            <a:r>
              <a:rPr lang="en-US" altLang="he-IL" sz="1400">
                <a:solidFill>
                  <a:srgbClr val="000000"/>
                </a:solidFill>
                <a:cs typeface="Courier New" panose="02070309020205020404" pitchFamily="49" charset="0"/>
              </a:rPr>
              <a:t>The </a:t>
            </a:r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PrepareForTest</a:t>
            </a:r>
            <a:r>
              <a:rPr lang="en-US" altLang="he-IL" sz="1400">
                <a:solidFill>
                  <a:srgbClr val="000000"/>
                </a:solidFill>
                <a:cs typeface="Courier New" panose="02070309020205020404" pitchFamily="49" charset="0"/>
              </a:rPr>
              <a:t> annotation needs to get a list of all classes to be prepared for the test .</a:t>
            </a:r>
            <a:endParaRPr lang="en-US" altLang="he-I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A42EA1-BEC2-4587-B42C-D7E240B44059}" type="slidenum">
              <a:rPr lang="en-US" altLang="he-IL" sz="1200" b="0"/>
              <a:pPr/>
              <a:t>72</a:t>
            </a:fld>
            <a:endParaRPr lang="en-US" altLang="he-IL" sz="1200" b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PowerMock – Mocking Constructor 1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1588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1588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100"/>
              </a:spcBef>
            </a:pPr>
            <a:r>
              <a:rPr lang="en-US" altLang="he-IL" sz="1800">
                <a:solidFill>
                  <a:srgbClr val="000000"/>
                </a:solidFill>
                <a:cs typeface="Courier New" panose="02070309020205020404" pitchFamily="49" charset="0"/>
              </a:rPr>
              <a:t>Mocking constructor:</a:t>
            </a:r>
          </a:p>
          <a:p>
            <a:pPr>
              <a:spcBef>
                <a:spcPts val="100"/>
              </a:spcBef>
            </a:pPr>
            <a:endParaRPr lang="en-US" altLang="he-IL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MyClass myClassMock = PowerMock.createMock(MyClass.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PowerMock.expectNew(MyClass.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).andReturn(myClassMock);</a:t>
            </a:r>
            <a:endParaRPr lang="he-IL" altLang="he-IL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myClassMock.voidMethod(); 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PowerMock.expectLastCall().times(1); </a:t>
            </a:r>
          </a:p>
          <a:p>
            <a:pPr>
              <a:spcBef>
                <a:spcPts val="100"/>
              </a:spcBef>
            </a:pPr>
            <a:r>
              <a:rPr lang="he-IL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PowerMock.replay(myClassMock, MyClass.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he-IL" sz="160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altLang="he-IL" sz="1600">
                <a:solidFill>
                  <a:srgbClr val="000000"/>
                </a:solidFill>
                <a:cs typeface="Courier New" panose="02070309020205020404" pitchFamily="49" charset="0"/>
              </a:rPr>
              <a:t>You need to add above your test class the relevant preparation:</a:t>
            </a:r>
          </a:p>
          <a:p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	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RunWith(PowerMockRunner.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	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PrepareForTest( { MyClass.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, TheTestedClass.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})            </a:t>
            </a:r>
            <a:endParaRPr lang="en-US" altLang="he-IL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>
              <a:spcBef>
                <a:spcPts val="100"/>
              </a:spcBef>
              <a:buClr>
                <a:schemeClr val="accent1"/>
              </a:buClr>
              <a:buSzPct val="70000"/>
            </a:pPr>
            <a:r>
              <a:rPr lang="en-US" altLang="he-IL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 eaLnBrk="1" hangingPunct="1">
              <a:spcBef>
                <a:spcPts val="100"/>
              </a:spcBef>
              <a:buClr>
                <a:schemeClr val="accent1"/>
              </a:buClr>
              <a:buSzPct val="70000"/>
            </a:pPr>
            <a:r>
              <a:rPr lang="en-US" altLang="he-IL" sz="1400">
                <a:solidFill>
                  <a:srgbClr val="000000"/>
                </a:solidFill>
                <a:cs typeface="Courier New" panose="02070309020205020404" pitchFamily="49" charset="0"/>
              </a:rPr>
              <a:t>The </a:t>
            </a:r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PrepareForTest</a:t>
            </a:r>
            <a:r>
              <a:rPr lang="en-US" altLang="he-IL" sz="1400">
                <a:solidFill>
                  <a:srgbClr val="000000"/>
                </a:solidFill>
                <a:cs typeface="Courier New" panose="02070309020205020404" pitchFamily="49" charset="0"/>
              </a:rPr>
              <a:t> annotation needs to get a list of all classes to be prepared for the test .</a:t>
            </a:r>
            <a:endParaRPr lang="en-US" altLang="he-I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DA2410-3D92-4B0D-A136-E6D616434C39}" type="slidenum">
              <a:rPr lang="en-US" altLang="he-IL" sz="1200" b="0"/>
              <a:pPr/>
              <a:t>73</a:t>
            </a:fld>
            <a:endParaRPr lang="en-US" altLang="he-IL" sz="1200" b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PowerMock – Mocking Constructor 2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1588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1588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100"/>
              </a:spcBef>
            </a:pPr>
            <a:r>
              <a:rPr lang="en-US" altLang="he-IL" sz="1800">
                <a:solidFill>
                  <a:srgbClr val="000000"/>
                </a:solidFill>
                <a:cs typeface="Courier New" panose="02070309020205020404" pitchFamily="49" charset="0"/>
              </a:rPr>
              <a:t>Mocking constructor:</a:t>
            </a:r>
          </a:p>
          <a:p>
            <a:pPr>
              <a:spcBef>
                <a:spcPts val="100"/>
              </a:spcBef>
            </a:pPr>
            <a:endParaRPr lang="en-US" altLang="he-IL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PowerMock.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expectNew(DataInputStream.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Object[] {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})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		.andThrow(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RuntimeException(</a:t>
            </a:r>
            <a:r>
              <a:rPr lang="en-US" altLang="he-IL" sz="1400">
                <a:solidFill>
                  <a:srgbClr val="2A00FF"/>
                </a:solidFill>
                <a:latin typeface="Courier New" panose="02070309020205020404" pitchFamily="49" charset="0"/>
              </a:rPr>
              <a:t>"error"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  <a:endParaRPr lang="en-US" altLang="he-IL" sz="160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endParaRPr lang="en-US" altLang="he-IL" sz="160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altLang="he-IL" sz="1600">
                <a:solidFill>
                  <a:srgbClr val="000000"/>
                </a:solidFill>
                <a:cs typeface="Courier New" panose="02070309020205020404" pitchFamily="49" charset="0"/>
              </a:rPr>
              <a:t>You need to add above your test class the relevant preparation:</a:t>
            </a:r>
          </a:p>
          <a:p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	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RunWith(PowerMockRunner.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	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PrepareForTest( { DataInputStream.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, TheTestedClass.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})            </a:t>
            </a:r>
            <a:endParaRPr lang="en-US" altLang="he-IL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>
              <a:spcBef>
                <a:spcPts val="100"/>
              </a:spcBef>
              <a:buClr>
                <a:schemeClr val="accent1"/>
              </a:buClr>
              <a:buSzPct val="70000"/>
            </a:pPr>
            <a:r>
              <a:rPr lang="en-US" altLang="he-IL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1" eaLnBrk="1" hangingPunct="1">
              <a:spcBef>
                <a:spcPts val="100"/>
              </a:spcBef>
              <a:buClr>
                <a:schemeClr val="accent1"/>
              </a:buClr>
              <a:buSzPct val="70000"/>
            </a:pPr>
            <a:r>
              <a:rPr lang="en-US" altLang="he-IL" sz="1400">
                <a:solidFill>
                  <a:srgbClr val="000000"/>
                </a:solidFill>
                <a:cs typeface="Courier New" panose="02070309020205020404" pitchFamily="49" charset="0"/>
              </a:rPr>
              <a:t>The </a:t>
            </a:r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PrepareForTest</a:t>
            </a:r>
            <a:r>
              <a:rPr lang="en-US" altLang="he-IL" sz="1400">
                <a:solidFill>
                  <a:srgbClr val="000000"/>
                </a:solidFill>
                <a:cs typeface="Courier New" panose="02070309020205020404" pitchFamily="49" charset="0"/>
              </a:rPr>
              <a:t> annotation needs to get a list of all classes to be prepared for the test .</a:t>
            </a:r>
            <a:endParaRPr lang="en-US" altLang="he-IL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56234B-2D67-4AAD-8F84-FEE44AEB9E48}" type="slidenum">
              <a:rPr lang="en-US" altLang="he-IL" sz="1200" b="0"/>
              <a:pPr/>
              <a:t>74</a:t>
            </a:fld>
            <a:endParaRPr lang="en-US" altLang="he-IL" sz="1200" b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PowerMock – Mocking Constructor 3</a:t>
            </a: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1588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1588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6223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100"/>
              </a:spcBef>
            </a:pPr>
            <a:r>
              <a:rPr lang="en-US" altLang="he-IL" sz="1800">
                <a:solidFill>
                  <a:srgbClr val="000000"/>
                </a:solidFill>
                <a:cs typeface="Courier New" panose="02070309020205020404" pitchFamily="49" charset="0"/>
              </a:rPr>
              <a:t>Mocking constructor:</a:t>
            </a:r>
          </a:p>
          <a:p>
            <a:pPr>
              <a:spcBef>
                <a:spcPts val="100"/>
              </a:spcBef>
            </a:pPr>
            <a:endParaRPr lang="en-US" altLang="he-IL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VarArgsConstructorDemo varArgsConstructorDemoMock =</a:t>
            </a:r>
            <a:b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PowerMock.createMock(VarArgsConstructorDemo.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ts val="100"/>
              </a:spcBef>
            </a:pPr>
            <a:endParaRPr lang="en-US" altLang="he-IL" sz="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he-IL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final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byteArrayOne =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 42 }; 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final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byteArrayTwo =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 17 }; 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PowerMock.expectNew(VarArgsConstructorDemo.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aryEq(byteArrayOne), aryEq(byteArrayTwo))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.andReturn(varArgsConstructorDemoMock); 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PowerMock.expect(varArgsConstructorDemoMock.getByteArrays())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.andReturn(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{ byteArrayOne });</a:t>
            </a:r>
          </a:p>
          <a:p>
            <a:pPr>
              <a:spcBef>
                <a:spcPts val="100"/>
              </a:spcBef>
            </a:pPr>
            <a:endParaRPr lang="he-IL" altLang="he-IL" sz="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PowerMock.replay(VarArgsConstructorDemo.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varArgsConstructorDemoMock); </a:t>
            </a:r>
          </a:p>
          <a:p>
            <a:endParaRPr lang="en-US" altLang="he-IL" sz="100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altLang="he-IL" sz="1600">
                <a:solidFill>
                  <a:srgbClr val="000000"/>
                </a:solidFill>
                <a:cs typeface="Courier New" panose="02070309020205020404" pitchFamily="49" charset="0"/>
              </a:rPr>
              <a:t>And again, you need to add above your test class the relevant preparation:</a:t>
            </a:r>
          </a:p>
          <a:p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	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RunWith(PowerMockRunner.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	@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PrepareForTest( {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VarArgsConstructorDemo.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, TheTestedClass.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})            </a:t>
            </a:r>
            <a:endParaRPr lang="en-US" altLang="he-IL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>
              <a:spcBef>
                <a:spcPts val="100"/>
              </a:spcBef>
              <a:buClr>
                <a:schemeClr val="accent1"/>
              </a:buClr>
              <a:buSzPct val="70000"/>
            </a:pPr>
            <a:r>
              <a:rPr lang="en-US" altLang="he-IL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82948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87000"/>
              </a:lnSpc>
            </a:pPr>
            <a:r>
              <a:rPr lang="en-US" altLang="he-IL" smtClean="0"/>
              <a:t>Exercise</a:t>
            </a:r>
          </a:p>
        </p:txBody>
      </p:sp>
      <p:pic>
        <p:nvPicPr>
          <p:cNvPr id="82949" name="Picture 2" descr="http://monadnockcommunityhospital.com/images/top/Women_in_Po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2625725"/>
            <a:ext cx="4344987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8183E1-DE7D-4C6E-9CF5-D05A7B46E101}" type="slidenum">
              <a:rPr lang="en-US" altLang="he-IL" sz="1200" b="0"/>
              <a:pPr/>
              <a:t>76</a:t>
            </a:fld>
            <a:endParaRPr lang="en-US" altLang="he-IL" sz="1200" b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Exercise – handling System.getProperty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	Implement a method that gets a String and returns the System property with this key, or null if there is no match.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b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/>
              <a:t>	Now write a test to check that your method works. Do not rely on the real class System in your test.</a:t>
            </a:r>
            <a:endParaRPr lang="en-US" altLang="he-IL" sz="2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he-IL" smtClean="0"/>
              <a:t>Additional Tools</a:t>
            </a:r>
          </a:p>
        </p:txBody>
      </p:sp>
      <p:pic>
        <p:nvPicPr>
          <p:cNvPr id="84997" name="Picture 2" descr="http://www.greengardenista.com/blog/wp-content/uploads/2010/01/to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1603375"/>
            <a:ext cx="3578225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C0001E-2ADF-4B9C-8047-0F642312D926}" type="slidenum">
              <a:rPr lang="en-US" altLang="he-IL" sz="1200" b="0"/>
              <a:pPr/>
              <a:t>78</a:t>
            </a:fld>
            <a:endParaRPr lang="en-US" altLang="he-IL" sz="1200" b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Additional Tools</a:t>
            </a: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300038" y="1201738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02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	DBUnit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/>
              <a:t>	A powerful extension for JUnit for tests that interacts with the DB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/>
              <a:t>Easy table comparisons and many more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/>
              <a:t>Can load datasets from Excel, CSV, XML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600" b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	SoapUI – for REST and SOAP</a:t>
            </a:r>
            <a:endParaRPr lang="en-US" altLang="he-IL" sz="2000" b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60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	HTTPUnit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/>
              <a:t>For HTTP Parsing (not only for tests)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60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	ServletUnit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/>
              <a:t>An extension of HttpUnit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557E11D-EEAF-4FF0-94EE-003F01AB37CC}" type="slidenum">
              <a:rPr lang="en-US" altLang="he-IL" sz="1200" b="0"/>
              <a:pPr/>
              <a:t>79</a:t>
            </a:fld>
            <a:endParaRPr lang="en-US" altLang="he-IL" sz="1200" b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Additional Tools – cont’</a:t>
            </a: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300038" y="1201738"/>
            <a:ext cx="8580437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02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	Cactus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/>
              <a:t>	Testing environment for Servlets and JSPs on real container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/>
              <a:t>Cactus test code runs on client side but affects also server side with an agent Cactus communicates with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/>
              <a:t>…strong abilities but a bit cumbersome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600" b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	StrutsTestCase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/>
              <a:t>	Extension of JUnit for Struts, may run without a container, based on MockStrutsTestCase, or in the container based on Cactus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60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	Selenium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/>
              <a:t>	Record and program behavior on client side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60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/>
              <a:t>	FEST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b="0"/>
              <a:t>	Test environment for swing GUI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E6A9E2-E351-4D0D-91CF-5E2CD5521D9D}" type="slidenum">
              <a:rPr lang="en-US" altLang="he-IL" sz="1200" b="0"/>
              <a:pPr/>
              <a:t>8</a:t>
            </a:fld>
            <a:endParaRPr lang="en-US" altLang="he-IL" sz="1200" b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Abstract Base Rules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300038" y="1165225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1588" defTabSz="912813"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44500" algn="l"/>
              </a:tabLs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u="sng"/>
              <a:t>ExternalResource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/>
              <a:t>	 A base class for Rules, like TemporaryFolder, that set up an external resource 	before a test (a file, socket, server, database connection, etc.) and guarantee to</a:t>
            </a:r>
            <a:br>
              <a:rPr lang="en-US" altLang="he-IL" sz="1600"/>
            </a:br>
            <a:r>
              <a:rPr lang="en-US" altLang="he-IL" sz="1600"/>
              <a:t>	tear it down afterward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1200"/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u="sng"/>
              <a:t>TestWatchman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/>
              <a:t>	A base class for Rules that take note of the testing action, without modifying it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/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u="sng"/>
              <a:t>Verifier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1600"/>
              <a:t>	A base class for Rules, like ErrorCollector, which can turn otherwise passing test 	methods into failing tests if a verification check is failed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88068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he-IL" smtClean="0"/>
              <a:t>Summary</a:t>
            </a:r>
          </a:p>
        </p:txBody>
      </p:sp>
      <p:pic>
        <p:nvPicPr>
          <p:cNvPr id="88069" name="Picture 2" descr="http://www.liselotte.org/Summer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457325"/>
            <a:ext cx="3852862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A1588D-7132-4E33-A3D4-EDB3D948703B}" type="slidenum">
              <a:rPr lang="en-US" altLang="he-IL" sz="1200" b="0"/>
              <a:pPr/>
              <a:t>81</a:t>
            </a:fld>
            <a:endParaRPr lang="en-US" altLang="he-IL" sz="1200" b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Java Unit Testing - Summary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00038" y="1295400"/>
            <a:ext cx="85804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0250" indent="-271463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12813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Test the code as early as possible, with Unit Testing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Easier to fix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Easier to analyze: less complexities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Wastes much less time for all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r>
              <a:rPr lang="en-US" altLang="he-IL" sz="2000" b="0" dirty="0"/>
              <a:t>Automatic regression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Symbol" panose="05050102010706020507" pitchFamily="18" charset="2"/>
              <a:buChar char="·"/>
            </a:pPr>
            <a:endParaRPr lang="en-US" altLang="he-IL" sz="2000" dirty="0"/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he-IL" sz="2000" dirty="0"/>
              <a:t>	JUnit together with completing tools allows powerful unit testing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dirty="0"/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he-IL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742950"/>
            <a:ext cx="37719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5338763" cy="6859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he-IL" altLang="he-IL" b="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559300" y="0"/>
            <a:ext cx="1541463" cy="685800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995613"/>
            <a:ext cx="5330825" cy="84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720000" rIns="540000"/>
          <a:lstStyle/>
          <a:p>
            <a:pPr marL="0" indent="0" eaLnBrk="1" hangingPunct="1">
              <a:lnSpc>
                <a:spcPct val="87000"/>
              </a:lnSpc>
            </a:pPr>
            <a:r>
              <a:rPr lang="en-US" altLang="he-IL" sz="3600" b="1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31C652-96C2-43A7-BF6E-E01A4D4CEE92}" type="slidenum">
              <a:rPr lang="en-US" altLang="he-IL" sz="1200" b="0"/>
              <a:pPr/>
              <a:t>9</a:t>
            </a:fld>
            <a:endParaRPr lang="en-US" altLang="he-IL" sz="1200" b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he-IL" sz="2800" b="1" smtClean="0"/>
              <a:t>Rule usage example – Timeout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336550" y="1165225"/>
            <a:ext cx="8569325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0"/>
              </a:spcBef>
            </a:pPr>
            <a:endParaRPr lang="he-IL" altLang="he-IL" sz="1400"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HasGlobalTimeout {</a:t>
            </a:r>
          </a:p>
          <a:p>
            <a:pPr>
              <a:spcBef>
                <a:spcPts val="100"/>
              </a:spcBef>
            </a:pPr>
            <a:endParaRPr lang="he-IL" altLang="he-IL" sz="1400"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@Rule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Timeout </a:t>
            </a:r>
            <a:r>
              <a:rPr lang="en-US" altLang="he-IL" sz="1400">
                <a:solidFill>
                  <a:srgbClr val="0000C0"/>
                </a:solidFill>
                <a:latin typeface="Courier New" panose="02070309020205020404" pitchFamily="49" charset="0"/>
              </a:rPr>
              <a:t>globalTimeout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Timeout(20);</a:t>
            </a:r>
          </a:p>
          <a:p>
            <a:pPr>
              <a:spcBef>
                <a:spcPts val="100"/>
              </a:spcBef>
            </a:pPr>
            <a:endParaRPr lang="he-IL" altLang="he-IL" sz="1400"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testInfiniteLoop1() {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(;;) {}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he-IL" altLang="he-IL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endParaRPr lang="he-IL" altLang="he-IL" sz="1400">
              <a:latin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testInfiniteLoop2() {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he-IL" sz="140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(;;) {}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altLang="he-IL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he-IL" altLang="he-IL" sz="1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verse multi-slide template">
  <a:themeElements>
    <a:clrScheme name="Comverse multi-slide template 1">
      <a:dk1>
        <a:srgbClr val="003366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002A56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Comverse multi-slide 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omverse multi-slide template 1">
        <a:dk1>
          <a:srgbClr val="003366"/>
        </a:dk1>
        <a:lt1>
          <a:srgbClr val="FFFFFF"/>
        </a:lt1>
        <a:dk2>
          <a:srgbClr val="FF6600"/>
        </a:dk2>
        <a:lt2>
          <a:srgbClr val="808080"/>
        </a:lt2>
        <a:accent1>
          <a:srgbClr val="3399CC"/>
        </a:accent1>
        <a:accent2>
          <a:srgbClr val="66CC33"/>
        </a:accent2>
        <a:accent3>
          <a:srgbClr val="FFFFFF"/>
        </a:accent3>
        <a:accent4>
          <a:srgbClr val="002A56"/>
        </a:accent4>
        <a:accent5>
          <a:srgbClr val="ADCAE2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verse multi-slide template 2">
        <a:dk1>
          <a:srgbClr val="003366"/>
        </a:dk1>
        <a:lt1>
          <a:srgbClr val="FFFFFF"/>
        </a:lt1>
        <a:dk2>
          <a:srgbClr val="3399CC"/>
        </a:dk2>
        <a:lt2>
          <a:srgbClr val="808080"/>
        </a:lt2>
        <a:accent1>
          <a:srgbClr val="FF6600"/>
        </a:accent1>
        <a:accent2>
          <a:srgbClr val="66CC33"/>
        </a:accent2>
        <a:accent3>
          <a:srgbClr val="FFFFFF"/>
        </a:accent3>
        <a:accent4>
          <a:srgbClr val="002A56"/>
        </a:accent4>
        <a:accent5>
          <a:srgbClr val="FFB8A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verse multi-slide template 3">
        <a:dk1>
          <a:srgbClr val="003366"/>
        </a:dk1>
        <a:lt1>
          <a:srgbClr val="FFFFFF"/>
        </a:lt1>
        <a:dk2>
          <a:srgbClr val="3399CC"/>
        </a:dk2>
        <a:lt2>
          <a:srgbClr val="808080"/>
        </a:lt2>
        <a:accent1>
          <a:srgbClr val="FF3399"/>
        </a:accent1>
        <a:accent2>
          <a:srgbClr val="66CC33"/>
        </a:accent2>
        <a:accent3>
          <a:srgbClr val="FFFFFF"/>
        </a:accent3>
        <a:accent4>
          <a:srgbClr val="002A56"/>
        </a:accent4>
        <a:accent5>
          <a:srgbClr val="FFADCA"/>
        </a:accent5>
        <a:accent6>
          <a:srgbClr val="5CB92D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verse multi-slide template 4">
        <a:dk1>
          <a:srgbClr val="003366"/>
        </a:dk1>
        <a:lt1>
          <a:srgbClr val="FFFFFF"/>
        </a:lt1>
        <a:dk2>
          <a:srgbClr val="FF6600"/>
        </a:dk2>
        <a:lt2>
          <a:srgbClr val="808080"/>
        </a:lt2>
        <a:accent1>
          <a:srgbClr val="66CC33"/>
        </a:accent1>
        <a:accent2>
          <a:srgbClr val="3399CC"/>
        </a:accent2>
        <a:accent3>
          <a:srgbClr val="FFFFFF"/>
        </a:accent3>
        <a:accent4>
          <a:srgbClr val="002A56"/>
        </a:accent4>
        <a:accent5>
          <a:srgbClr val="B8E2AD"/>
        </a:accent5>
        <a:accent6>
          <a:srgbClr val="2D8AB9"/>
        </a:accent6>
        <a:hlink>
          <a:srgbClr val="FE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11976</TotalTime>
  <Words>1819</Words>
  <Application>Microsoft Office PowerPoint</Application>
  <PresentationFormat>‫הצגה על המסך (4:3)</PresentationFormat>
  <Paragraphs>896</Paragraphs>
  <Slides>82</Slides>
  <Notes>58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82</vt:i4>
      </vt:variant>
    </vt:vector>
  </HeadingPairs>
  <TitlesOfParts>
    <vt:vector size="91" baseType="lpstr">
      <vt:lpstr>Arial</vt:lpstr>
      <vt:lpstr>Calibri</vt:lpstr>
      <vt:lpstr>Comfortaa</vt:lpstr>
      <vt:lpstr>Consolas</vt:lpstr>
      <vt:lpstr>Courier New</vt:lpstr>
      <vt:lpstr>Symbol</vt:lpstr>
      <vt:lpstr>Verdana</vt:lpstr>
      <vt:lpstr>Wingdings</vt:lpstr>
      <vt:lpstr>Comverse multi-slide template</vt:lpstr>
      <vt:lpstr>מצגת של PowerPoint</vt:lpstr>
      <vt:lpstr>Java Advanced Unit Testing</vt:lpstr>
      <vt:lpstr>Agenda</vt:lpstr>
      <vt:lpstr>Java Advanced Unit Testing – Agenda</vt:lpstr>
      <vt:lpstr>Rules</vt:lpstr>
      <vt:lpstr>JUnit Rules – JUnit 4</vt:lpstr>
      <vt:lpstr>Existing JUnit Rules (which are in fact, test utils)</vt:lpstr>
      <vt:lpstr>Abstract Base Rules</vt:lpstr>
      <vt:lpstr>Rule usage example – Timeout</vt:lpstr>
      <vt:lpstr>Rule usage example – ExpectedException</vt:lpstr>
      <vt:lpstr>Rule usage example – ExpectedException – 2</vt:lpstr>
      <vt:lpstr>Rule usage example – TemporaryFolder</vt:lpstr>
      <vt:lpstr>Rule usage example – ErrorCollector</vt:lpstr>
      <vt:lpstr>JUnit Rules – defining your own Rule</vt:lpstr>
      <vt:lpstr>JUnit Rules – migrating from JUnit 4 to 5</vt:lpstr>
      <vt:lpstr>JUnit 5 - Extensions</vt:lpstr>
      <vt:lpstr>Other Goodies</vt:lpstr>
      <vt:lpstr>Repeated Tests Load Tests and JUnitPerf</vt:lpstr>
      <vt:lpstr>Repeated tests – JUnit 4</vt:lpstr>
      <vt:lpstr>Repeated tests – JUnit 4 – cont’</vt:lpstr>
      <vt:lpstr>Repeated tests – JUnit 4 – cont’</vt:lpstr>
      <vt:lpstr>Repeated tests – JUnit 5</vt:lpstr>
      <vt:lpstr>Repeated tests – JUnit 5 – cont’</vt:lpstr>
      <vt:lpstr>Load tests with JUnitPerf</vt:lpstr>
      <vt:lpstr>Multi-Threading</vt:lpstr>
      <vt:lpstr>Multi Threading Unit Testing? How Come?</vt:lpstr>
      <vt:lpstr>Multi Threading Scenario Testing – Tools</vt:lpstr>
      <vt:lpstr>Exercise</vt:lpstr>
      <vt:lpstr>Exercise – Multi Threaded Test</vt:lpstr>
      <vt:lpstr>Exercise – Multi Threaded Test – Solution</vt:lpstr>
      <vt:lpstr>Exercise – Multi Threaded Test – Solution – Cont’</vt:lpstr>
      <vt:lpstr>Exercise – Multi Threaded Test – Solution – Cont’</vt:lpstr>
      <vt:lpstr>Mock Objects</vt:lpstr>
      <vt:lpstr> ‘Test Double’ types</vt:lpstr>
      <vt:lpstr> Don’t DIY</vt:lpstr>
      <vt:lpstr> Mocking: Motivation</vt:lpstr>
      <vt:lpstr>Mock Objects</vt:lpstr>
      <vt:lpstr>The Technologies Behind the Scene</vt:lpstr>
      <vt:lpstr>Available Tools</vt:lpstr>
      <vt:lpstr>Mocking Basics</vt:lpstr>
      <vt:lpstr>EasyMock Example</vt:lpstr>
      <vt:lpstr>EasyMock Example</vt:lpstr>
      <vt:lpstr>EasyMock Example</vt:lpstr>
      <vt:lpstr>EasyMock – Main API</vt:lpstr>
      <vt:lpstr>EasyMock – Main API Example</vt:lpstr>
      <vt:lpstr>Mockito</vt:lpstr>
      <vt:lpstr>מצגת של PowerPoint</vt:lpstr>
      <vt:lpstr>מצגת של PowerPoint</vt:lpstr>
      <vt:lpstr>Configuring Mocks – Example</vt:lpstr>
      <vt:lpstr>Configuring Mocks – Example – cont’</vt:lpstr>
      <vt:lpstr>Configuring Mocks – Example – cont’</vt:lpstr>
      <vt:lpstr> Configuring Mocks – Multiple Values</vt:lpstr>
      <vt:lpstr> Configuring Mocks – Input Based</vt:lpstr>
      <vt:lpstr> Configuring Mocks – with Matchers</vt:lpstr>
      <vt:lpstr> Matchers</vt:lpstr>
      <vt:lpstr> Matchers</vt:lpstr>
      <vt:lpstr> Java 8 Matchers</vt:lpstr>
      <vt:lpstr> Mock defaults</vt:lpstr>
      <vt:lpstr> A throwing Mock</vt:lpstr>
      <vt:lpstr> Mockito – the non BDD style</vt:lpstr>
      <vt:lpstr> Mockito – non BDD style vs. BDD style</vt:lpstr>
      <vt:lpstr>מצגת של PowerPoint</vt:lpstr>
      <vt:lpstr> Verifying Example</vt:lpstr>
      <vt:lpstr> Verifying Example – Positive Test</vt:lpstr>
      <vt:lpstr> Verifying Example – Negative Test</vt:lpstr>
      <vt:lpstr>מצגת של PowerPoint</vt:lpstr>
      <vt:lpstr>Exercise</vt:lpstr>
      <vt:lpstr>Exercise – the Greeter</vt:lpstr>
      <vt:lpstr>Exercise – handling HttpRequest</vt:lpstr>
      <vt:lpstr>Mock Objects with PowerMock</vt:lpstr>
      <vt:lpstr>PowerMock – Mocking Static Behavior</vt:lpstr>
      <vt:lpstr>PowerMock – Mocking Constructor 1</vt:lpstr>
      <vt:lpstr>PowerMock – Mocking Constructor 2</vt:lpstr>
      <vt:lpstr>PowerMock – Mocking Constructor 3</vt:lpstr>
      <vt:lpstr>Exercise</vt:lpstr>
      <vt:lpstr>Exercise – handling System.getProperty</vt:lpstr>
      <vt:lpstr>Additional Tools</vt:lpstr>
      <vt:lpstr>Additional Tools</vt:lpstr>
      <vt:lpstr>Additional Tools – cont’</vt:lpstr>
      <vt:lpstr>Summary</vt:lpstr>
      <vt:lpstr>Java Unit Testing - Summary</vt:lpstr>
      <vt:lpstr>Thank you</vt:lpstr>
    </vt:vector>
  </TitlesOfParts>
  <Company>Claritune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- part 2</dc:title>
  <dc:creator>Amir Kirsh</dc:creator>
  <dc:description/>
  <cp:lastModifiedBy>amirk</cp:lastModifiedBy>
  <cp:revision>610</cp:revision>
  <cp:lastPrinted>2000-08-01T20:59:04Z</cp:lastPrinted>
  <dcterms:created xsi:type="dcterms:W3CDTF">2006-11-14T10:52:24Z</dcterms:created>
  <dcterms:modified xsi:type="dcterms:W3CDTF">2018-03-15T23:49:03Z</dcterms:modified>
</cp:coreProperties>
</file>