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omments/comment2.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2"/>
    <p:sldMasterId id="2147483676" r:id="rId3"/>
  </p:sldMasterIdLst>
  <p:notesMasterIdLst>
    <p:notesMasterId r:id="rId82"/>
  </p:notesMasterIdLst>
  <p:sldIdLst>
    <p:sldId id="328" r:id="rId4"/>
    <p:sldId id="256" r:id="rId5"/>
    <p:sldId id="403" r:id="rId6"/>
    <p:sldId id="267" r:id="rId7"/>
    <p:sldId id="404" r:id="rId8"/>
    <p:sldId id="330" r:id="rId9"/>
    <p:sldId id="331" r:id="rId10"/>
    <p:sldId id="332" r:id="rId11"/>
    <p:sldId id="333" r:id="rId12"/>
    <p:sldId id="334" r:id="rId13"/>
    <p:sldId id="340" r:id="rId14"/>
    <p:sldId id="336" r:id="rId15"/>
    <p:sldId id="337" r:id="rId16"/>
    <p:sldId id="344" r:id="rId17"/>
    <p:sldId id="338" r:id="rId18"/>
    <p:sldId id="339" r:id="rId19"/>
    <p:sldId id="345" r:id="rId20"/>
    <p:sldId id="357" r:id="rId21"/>
    <p:sldId id="341" r:id="rId22"/>
    <p:sldId id="401" r:id="rId23"/>
    <p:sldId id="402" r:id="rId24"/>
    <p:sldId id="342" r:id="rId25"/>
    <p:sldId id="346" r:id="rId26"/>
    <p:sldId id="382" r:id="rId27"/>
    <p:sldId id="381" r:id="rId28"/>
    <p:sldId id="347" r:id="rId29"/>
    <p:sldId id="348" r:id="rId30"/>
    <p:sldId id="350" r:id="rId31"/>
    <p:sldId id="349" r:id="rId32"/>
    <p:sldId id="351" r:id="rId33"/>
    <p:sldId id="343" r:id="rId34"/>
    <p:sldId id="352" r:id="rId35"/>
    <p:sldId id="353" r:id="rId36"/>
    <p:sldId id="354" r:id="rId37"/>
    <p:sldId id="355" r:id="rId38"/>
    <p:sldId id="356" r:id="rId39"/>
    <p:sldId id="358" r:id="rId40"/>
    <p:sldId id="359" r:id="rId41"/>
    <p:sldId id="360" r:id="rId42"/>
    <p:sldId id="361" r:id="rId43"/>
    <p:sldId id="362" r:id="rId44"/>
    <p:sldId id="363" r:id="rId45"/>
    <p:sldId id="364" r:id="rId46"/>
    <p:sldId id="365" r:id="rId47"/>
    <p:sldId id="366" r:id="rId48"/>
    <p:sldId id="369" r:id="rId49"/>
    <p:sldId id="399" r:id="rId50"/>
    <p:sldId id="400" r:id="rId51"/>
    <p:sldId id="368" r:id="rId52"/>
    <p:sldId id="371" r:id="rId53"/>
    <p:sldId id="372" r:id="rId54"/>
    <p:sldId id="370" r:id="rId55"/>
    <p:sldId id="367" r:id="rId56"/>
    <p:sldId id="373" r:id="rId57"/>
    <p:sldId id="375" r:id="rId58"/>
    <p:sldId id="374" r:id="rId59"/>
    <p:sldId id="376" r:id="rId60"/>
    <p:sldId id="377" r:id="rId61"/>
    <p:sldId id="378" r:id="rId62"/>
    <p:sldId id="379" r:id="rId63"/>
    <p:sldId id="380" r:id="rId64"/>
    <p:sldId id="383" r:id="rId65"/>
    <p:sldId id="385" r:id="rId66"/>
    <p:sldId id="386" r:id="rId67"/>
    <p:sldId id="384" r:id="rId68"/>
    <p:sldId id="387" r:id="rId69"/>
    <p:sldId id="389" r:id="rId70"/>
    <p:sldId id="390" r:id="rId71"/>
    <p:sldId id="388" r:id="rId72"/>
    <p:sldId id="391" r:id="rId73"/>
    <p:sldId id="392" r:id="rId74"/>
    <p:sldId id="393" r:id="rId75"/>
    <p:sldId id="394" r:id="rId76"/>
    <p:sldId id="395" r:id="rId77"/>
    <p:sldId id="396" r:id="rId78"/>
    <p:sldId id="397" r:id="rId79"/>
    <p:sldId id="398" r:id="rId80"/>
    <p:sldId id="329"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ad Cohen" initials="AC" lastIdx="2" clrIdx="0">
    <p:extLst>
      <p:ext uri="{19B8F6BF-5375-455C-9EA6-DF929625EA0E}">
        <p15:presenceInfo xmlns:p15="http://schemas.microsoft.com/office/powerpoint/2012/main" userId="Aviad Co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D2DFF"/>
    <a:srgbClr val="0000FF"/>
    <a:srgbClr val="57D3FF"/>
    <a:srgbClr val="008E40"/>
    <a:srgbClr val="FF69FF"/>
    <a:srgbClr val="1C5ABD"/>
    <a:srgbClr val="BAE18F"/>
    <a:srgbClr val="B57A03"/>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2" autoAdjust="0"/>
    <p:restoredTop sz="82867" autoAdjust="0"/>
  </p:normalViewPr>
  <p:slideViewPr>
    <p:cSldViewPr snapToGrid="0">
      <p:cViewPr varScale="1">
        <p:scale>
          <a:sx n="95" d="100"/>
          <a:sy n="95" d="100"/>
        </p:scale>
        <p:origin x="216"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presProps" Target="pres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commentAuthors" Target="commentAuthor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ableStyles" Target="tableStyles.xml"/><Relationship Id="rId61" Type="http://schemas.openxmlformats.org/officeDocument/2006/relationships/slide" Target="slides/slide58.xml"/><Relationship Id="rId8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08T14:28:46.523" idx="2">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08T14:28:46.523" idx="2">
    <p:pos x="10" y="10"/>
    <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DEAEE-B455-4C36-806D-A7F48361219E}" type="doc">
      <dgm:prSet loTypeId="urn:microsoft.com/office/officeart/2005/8/layout/gear1" loCatId="process" qsTypeId="urn:microsoft.com/office/officeart/2009/2/quickstyle/3d8" qsCatId="3D" csTypeId="urn:microsoft.com/office/officeart/2005/8/colors/colorful1" csCatId="colorful" phldr="1"/>
      <dgm:spPr/>
    </dgm:pt>
    <dgm:pt modelId="{A76A5C5D-699B-4689-AF75-293A07A2F662}">
      <dgm:prSet phldrT="[Text]"/>
      <dgm:spPr>
        <a:ln>
          <a:noFill/>
        </a:ln>
      </dgm:spPr>
      <dgm:t>
        <a:bodyPr/>
        <a:lstStyle/>
        <a:p>
          <a:r>
            <a:rPr lang="en-US" dirty="0"/>
            <a:t>Package</a:t>
          </a:r>
        </a:p>
      </dgm:t>
    </dgm:pt>
    <dgm:pt modelId="{1CD3A25F-3E50-453E-A022-CEBE018B0F6A}" type="parTrans" cxnId="{8B715B75-3CE8-4E0C-A43F-AFD70208459C}">
      <dgm:prSet/>
      <dgm:spPr/>
      <dgm:t>
        <a:bodyPr/>
        <a:lstStyle/>
        <a:p>
          <a:endParaRPr lang="en-US"/>
        </a:p>
      </dgm:t>
    </dgm:pt>
    <dgm:pt modelId="{6C2D3733-3F9D-4135-B879-BA226B73C42A}" type="sibTrans" cxnId="{8B715B75-3CE8-4E0C-A43F-AFD70208459C}">
      <dgm:prSet/>
      <dgm:spPr/>
      <dgm:t>
        <a:bodyPr/>
        <a:lstStyle/>
        <a:p>
          <a:endParaRPr lang="en-US"/>
        </a:p>
      </dgm:t>
    </dgm:pt>
    <dgm:pt modelId="{3FD1D0FE-C505-42A7-9365-0E78B97A05D8}">
      <dgm:prSet phldrT="[Text]"/>
      <dgm:spPr/>
      <dgm:t>
        <a:bodyPr/>
        <a:lstStyle/>
        <a:p>
          <a:r>
            <a:rPr lang="en-US" dirty="0"/>
            <a:t>Test</a:t>
          </a:r>
        </a:p>
      </dgm:t>
    </dgm:pt>
    <dgm:pt modelId="{578149BA-6131-4DF3-BF80-097ED1B2700A}" type="parTrans" cxnId="{9479535C-7F86-4576-BD4C-506B2742E8FC}">
      <dgm:prSet/>
      <dgm:spPr/>
      <dgm:t>
        <a:bodyPr/>
        <a:lstStyle/>
        <a:p>
          <a:endParaRPr lang="en-US"/>
        </a:p>
      </dgm:t>
    </dgm:pt>
    <dgm:pt modelId="{8F08538D-AB2B-4787-83D0-79ED512CB54B}" type="sibTrans" cxnId="{9479535C-7F86-4576-BD4C-506B2742E8FC}">
      <dgm:prSet/>
      <dgm:spPr/>
      <dgm:t>
        <a:bodyPr/>
        <a:lstStyle/>
        <a:p>
          <a:endParaRPr lang="en-US"/>
        </a:p>
      </dgm:t>
    </dgm:pt>
    <dgm:pt modelId="{52A16191-BA89-4660-8CB0-0D4409E879D4}">
      <dgm:prSet phldrT="[Text]"/>
      <dgm:spPr/>
      <dgm:t>
        <a:bodyPr/>
        <a:lstStyle/>
        <a:p>
          <a:r>
            <a:rPr lang="en-US" b="1" dirty="0"/>
            <a:t>Compile</a:t>
          </a:r>
        </a:p>
      </dgm:t>
    </dgm:pt>
    <dgm:pt modelId="{C6BC8CA1-27F4-4665-9827-B14C9D1B0A0B}" type="parTrans" cxnId="{5644546E-125F-4CFC-BE55-C629FBB959EB}">
      <dgm:prSet/>
      <dgm:spPr/>
      <dgm:t>
        <a:bodyPr/>
        <a:lstStyle/>
        <a:p>
          <a:endParaRPr lang="en-US"/>
        </a:p>
      </dgm:t>
    </dgm:pt>
    <dgm:pt modelId="{AD4DDAFA-CB13-463B-8A00-DB3BA9B015C7}" type="sibTrans" cxnId="{5644546E-125F-4CFC-BE55-C629FBB959EB}">
      <dgm:prSet/>
      <dgm:spPr/>
      <dgm:t>
        <a:bodyPr/>
        <a:lstStyle/>
        <a:p>
          <a:endParaRPr lang="en-US"/>
        </a:p>
      </dgm:t>
    </dgm:pt>
    <dgm:pt modelId="{7887F3EE-68C1-44CC-BBCB-EBD4451C2E6C}" type="pres">
      <dgm:prSet presAssocID="{2ADDEAEE-B455-4C36-806D-A7F48361219E}" presName="composite" presStyleCnt="0">
        <dgm:presLayoutVars>
          <dgm:chMax val="3"/>
          <dgm:animLvl val="lvl"/>
          <dgm:resizeHandles val="exact"/>
        </dgm:presLayoutVars>
      </dgm:prSet>
      <dgm:spPr/>
    </dgm:pt>
    <dgm:pt modelId="{EA5076CC-0699-4DDC-AEF4-79775D8A6C0C}" type="pres">
      <dgm:prSet presAssocID="{A76A5C5D-699B-4689-AF75-293A07A2F662}" presName="gear1" presStyleLbl="node1" presStyleIdx="0" presStyleCnt="3">
        <dgm:presLayoutVars>
          <dgm:chMax val="1"/>
          <dgm:bulletEnabled val="1"/>
        </dgm:presLayoutVars>
      </dgm:prSet>
      <dgm:spPr/>
    </dgm:pt>
    <dgm:pt modelId="{CA94F057-03C7-468C-B78F-A8D9C54DEDE2}" type="pres">
      <dgm:prSet presAssocID="{A76A5C5D-699B-4689-AF75-293A07A2F662}" presName="gear1srcNode" presStyleLbl="node1" presStyleIdx="0" presStyleCnt="3"/>
      <dgm:spPr/>
    </dgm:pt>
    <dgm:pt modelId="{489BDD8F-1006-4F32-B301-05F4AB902718}" type="pres">
      <dgm:prSet presAssocID="{A76A5C5D-699B-4689-AF75-293A07A2F662}" presName="gear1dstNode" presStyleLbl="node1" presStyleIdx="0" presStyleCnt="3"/>
      <dgm:spPr/>
    </dgm:pt>
    <dgm:pt modelId="{DCE47AF7-D449-422C-83E0-11C515ECECF1}" type="pres">
      <dgm:prSet presAssocID="{3FD1D0FE-C505-42A7-9365-0E78B97A05D8}" presName="gear2" presStyleLbl="node1" presStyleIdx="1" presStyleCnt="3">
        <dgm:presLayoutVars>
          <dgm:chMax val="1"/>
          <dgm:bulletEnabled val="1"/>
        </dgm:presLayoutVars>
      </dgm:prSet>
      <dgm:spPr/>
    </dgm:pt>
    <dgm:pt modelId="{26FB13B8-D3C6-4083-872C-A7AC1A140D77}" type="pres">
      <dgm:prSet presAssocID="{3FD1D0FE-C505-42A7-9365-0E78B97A05D8}" presName="gear2srcNode" presStyleLbl="node1" presStyleIdx="1" presStyleCnt="3"/>
      <dgm:spPr/>
    </dgm:pt>
    <dgm:pt modelId="{79986517-1012-4F32-9155-2CC74D165D0B}" type="pres">
      <dgm:prSet presAssocID="{3FD1D0FE-C505-42A7-9365-0E78B97A05D8}" presName="gear2dstNode" presStyleLbl="node1" presStyleIdx="1" presStyleCnt="3"/>
      <dgm:spPr/>
    </dgm:pt>
    <dgm:pt modelId="{0B7A9B3F-4890-4FA2-B62F-1A64654049E1}" type="pres">
      <dgm:prSet presAssocID="{52A16191-BA89-4660-8CB0-0D4409E879D4}" presName="gear3" presStyleLbl="node1" presStyleIdx="2" presStyleCnt="3"/>
      <dgm:spPr/>
    </dgm:pt>
    <dgm:pt modelId="{5F3629B9-A105-4E98-AAB4-8204197E333D}" type="pres">
      <dgm:prSet presAssocID="{52A16191-BA89-4660-8CB0-0D4409E879D4}" presName="gear3tx" presStyleLbl="node1" presStyleIdx="2" presStyleCnt="3">
        <dgm:presLayoutVars>
          <dgm:chMax val="1"/>
          <dgm:bulletEnabled val="1"/>
        </dgm:presLayoutVars>
      </dgm:prSet>
      <dgm:spPr/>
    </dgm:pt>
    <dgm:pt modelId="{07A0004E-23FE-4A0F-B716-1A0452A9D067}" type="pres">
      <dgm:prSet presAssocID="{52A16191-BA89-4660-8CB0-0D4409E879D4}" presName="gear3srcNode" presStyleLbl="node1" presStyleIdx="2" presStyleCnt="3"/>
      <dgm:spPr/>
    </dgm:pt>
    <dgm:pt modelId="{57E2583B-5A2C-46F7-B198-DCA0F2F61BDE}" type="pres">
      <dgm:prSet presAssocID="{52A16191-BA89-4660-8CB0-0D4409E879D4}" presName="gear3dstNode" presStyleLbl="node1" presStyleIdx="2" presStyleCnt="3"/>
      <dgm:spPr/>
    </dgm:pt>
    <dgm:pt modelId="{A4C6DC99-0730-4D9C-B836-3AFFA144C001}" type="pres">
      <dgm:prSet presAssocID="{6C2D3733-3F9D-4135-B879-BA226B73C42A}" presName="connector1" presStyleLbl="sibTrans2D1" presStyleIdx="0" presStyleCnt="3"/>
      <dgm:spPr/>
    </dgm:pt>
    <dgm:pt modelId="{1466DEDC-008C-4924-A98C-F4776A95F5A2}" type="pres">
      <dgm:prSet presAssocID="{8F08538D-AB2B-4787-83D0-79ED512CB54B}" presName="connector2" presStyleLbl="sibTrans2D1" presStyleIdx="1" presStyleCnt="3"/>
      <dgm:spPr/>
    </dgm:pt>
    <dgm:pt modelId="{5E2839E8-6651-48DC-B658-A4BF57F58B06}" type="pres">
      <dgm:prSet presAssocID="{AD4DDAFA-CB13-463B-8A00-DB3BA9B015C7}" presName="connector3" presStyleLbl="sibTrans2D1" presStyleIdx="2" presStyleCnt="3"/>
      <dgm:spPr/>
    </dgm:pt>
  </dgm:ptLst>
  <dgm:cxnLst>
    <dgm:cxn modelId="{7E9FF502-A571-4ED9-B214-12952B2DC917}" type="presOf" srcId="{A76A5C5D-699B-4689-AF75-293A07A2F662}" destId="{489BDD8F-1006-4F32-B301-05F4AB902718}" srcOrd="2" destOrd="0" presId="urn:microsoft.com/office/officeart/2005/8/layout/gear1"/>
    <dgm:cxn modelId="{EF759731-6F2F-4B7D-8642-0CD89C67B0FC}" type="presOf" srcId="{8F08538D-AB2B-4787-83D0-79ED512CB54B}" destId="{1466DEDC-008C-4924-A98C-F4776A95F5A2}" srcOrd="0" destOrd="0" presId="urn:microsoft.com/office/officeart/2005/8/layout/gear1"/>
    <dgm:cxn modelId="{4A62DD39-FBFC-41E9-ABC0-63F03E572498}" type="presOf" srcId="{3FD1D0FE-C505-42A7-9365-0E78B97A05D8}" destId="{79986517-1012-4F32-9155-2CC74D165D0B}" srcOrd="2" destOrd="0" presId="urn:microsoft.com/office/officeart/2005/8/layout/gear1"/>
    <dgm:cxn modelId="{9479535C-7F86-4576-BD4C-506B2742E8FC}" srcId="{2ADDEAEE-B455-4C36-806D-A7F48361219E}" destId="{3FD1D0FE-C505-42A7-9365-0E78B97A05D8}" srcOrd="1" destOrd="0" parTransId="{578149BA-6131-4DF3-BF80-097ED1B2700A}" sibTransId="{8F08538D-AB2B-4787-83D0-79ED512CB54B}"/>
    <dgm:cxn modelId="{06599B63-1269-4093-B12F-54F54B5240DC}" type="presOf" srcId="{52A16191-BA89-4660-8CB0-0D4409E879D4}" destId="{0B7A9B3F-4890-4FA2-B62F-1A64654049E1}" srcOrd="0" destOrd="0" presId="urn:microsoft.com/office/officeart/2005/8/layout/gear1"/>
    <dgm:cxn modelId="{738A5D65-3FC8-41BC-BCD4-6D50CA74E44B}" type="presOf" srcId="{A76A5C5D-699B-4689-AF75-293A07A2F662}" destId="{CA94F057-03C7-468C-B78F-A8D9C54DEDE2}" srcOrd="1" destOrd="0" presId="urn:microsoft.com/office/officeart/2005/8/layout/gear1"/>
    <dgm:cxn modelId="{C30B8765-EE9E-4C32-877D-EF556F083AC3}" type="presOf" srcId="{2ADDEAEE-B455-4C36-806D-A7F48361219E}" destId="{7887F3EE-68C1-44CC-BBCB-EBD4451C2E6C}" srcOrd="0" destOrd="0" presId="urn:microsoft.com/office/officeart/2005/8/layout/gear1"/>
    <dgm:cxn modelId="{34CE706D-EC9E-4755-BA43-C23082B86685}" type="presOf" srcId="{6C2D3733-3F9D-4135-B879-BA226B73C42A}" destId="{A4C6DC99-0730-4D9C-B836-3AFFA144C001}" srcOrd="0" destOrd="0" presId="urn:microsoft.com/office/officeart/2005/8/layout/gear1"/>
    <dgm:cxn modelId="{5644546E-125F-4CFC-BE55-C629FBB959EB}" srcId="{2ADDEAEE-B455-4C36-806D-A7F48361219E}" destId="{52A16191-BA89-4660-8CB0-0D4409E879D4}" srcOrd="2" destOrd="0" parTransId="{C6BC8CA1-27F4-4665-9827-B14C9D1B0A0B}" sibTransId="{AD4DDAFA-CB13-463B-8A00-DB3BA9B015C7}"/>
    <dgm:cxn modelId="{8B715B75-3CE8-4E0C-A43F-AFD70208459C}" srcId="{2ADDEAEE-B455-4C36-806D-A7F48361219E}" destId="{A76A5C5D-699B-4689-AF75-293A07A2F662}" srcOrd="0" destOrd="0" parTransId="{1CD3A25F-3E50-453E-A022-CEBE018B0F6A}" sibTransId="{6C2D3733-3F9D-4135-B879-BA226B73C42A}"/>
    <dgm:cxn modelId="{C087867C-8EC7-47DB-9E15-A18E6154BD2E}" type="presOf" srcId="{52A16191-BA89-4660-8CB0-0D4409E879D4}" destId="{07A0004E-23FE-4A0F-B716-1A0452A9D067}" srcOrd="2" destOrd="0" presId="urn:microsoft.com/office/officeart/2005/8/layout/gear1"/>
    <dgm:cxn modelId="{ECBE7391-7D7A-4693-95B7-09D1FF841713}" type="presOf" srcId="{A76A5C5D-699B-4689-AF75-293A07A2F662}" destId="{EA5076CC-0699-4DDC-AEF4-79775D8A6C0C}" srcOrd="0" destOrd="0" presId="urn:microsoft.com/office/officeart/2005/8/layout/gear1"/>
    <dgm:cxn modelId="{684390C6-76B7-41DE-B384-870BE6DCB227}" type="presOf" srcId="{AD4DDAFA-CB13-463B-8A00-DB3BA9B015C7}" destId="{5E2839E8-6651-48DC-B658-A4BF57F58B06}" srcOrd="0" destOrd="0" presId="urn:microsoft.com/office/officeart/2005/8/layout/gear1"/>
    <dgm:cxn modelId="{436200CF-59A8-41D9-AFAA-7615AA66865C}" type="presOf" srcId="{52A16191-BA89-4660-8CB0-0D4409E879D4}" destId="{5F3629B9-A105-4E98-AAB4-8204197E333D}" srcOrd="1" destOrd="0" presId="urn:microsoft.com/office/officeart/2005/8/layout/gear1"/>
    <dgm:cxn modelId="{442464E1-AE2A-4E06-A839-75BAE31A2DB2}" type="presOf" srcId="{52A16191-BA89-4660-8CB0-0D4409E879D4}" destId="{57E2583B-5A2C-46F7-B198-DCA0F2F61BDE}" srcOrd="3" destOrd="0" presId="urn:microsoft.com/office/officeart/2005/8/layout/gear1"/>
    <dgm:cxn modelId="{FCBCEDFB-F4F0-453A-84B2-81A49DFC370E}" type="presOf" srcId="{3FD1D0FE-C505-42A7-9365-0E78B97A05D8}" destId="{26FB13B8-D3C6-4083-872C-A7AC1A140D77}" srcOrd="1" destOrd="0" presId="urn:microsoft.com/office/officeart/2005/8/layout/gear1"/>
    <dgm:cxn modelId="{35F6B2FE-B340-4413-BEBD-7CF30D864A35}" type="presOf" srcId="{3FD1D0FE-C505-42A7-9365-0E78B97A05D8}" destId="{DCE47AF7-D449-422C-83E0-11C515ECECF1}" srcOrd="0" destOrd="0" presId="urn:microsoft.com/office/officeart/2005/8/layout/gear1"/>
    <dgm:cxn modelId="{61429C23-09E8-4A1C-B5F0-03B98D05F94F}" type="presParOf" srcId="{7887F3EE-68C1-44CC-BBCB-EBD4451C2E6C}" destId="{EA5076CC-0699-4DDC-AEF4-79775D8A6C0C}" srcOrd="0" destOrd="0" presId="urn:microsoft.com/office/officeart/2005/8/layout/gear1"/>
    <dgm:cxn modelId="{D7BF5080-88E0-47AD-AC32-809793867964}" type="presParOf" srcId="{7887F3EE-68C1-44CC-BBCB-EBD4451C2E6C}" destId="{CA94F057-03C7-468C-B78F-A8D9C54DEDE2}" srcOrd="1" destOrd="0" presId="urn:microsoft.com/office/officeart/2005/8/layout/gear1"/>
    <dgm:cxn modelId="{9A3C5105-A8B4-4A95-8CE5-98494A20A233}" type="presParOf" srcId="{7887F3EE-68C1-44CC-BBCB-EBD4451C2E6C}" destId="{489BDD8F-1006-4F32-B301-05F4AB902718}" srcOrd="2" destOrd="0" presId="urn:microsoft.com/office/officeart/2005/8/layout/gear1"/>
    <dgm:cxn modelId="{EFEBFDB8-B19A-4050-B477-8CB137B2C862}" type="presParOf" srcId="{7887F3EE-68C1-44CC-BBCB-EBD4451C2E6C}" destId="{DCE47AF7-D449-422C-83E0-11C515ECECF1}" srcOrd="3" destOrd="0" presId="urn:microsoft.com/office/officeart/2005/8/layout/gear1"/>
    <dgm:cxn modelId="{9CA7E7B7-2CB1-492A-A0E5-227502C53A08}" type="presParOf" srcId="{7887F3EE-68C1-44CC-BBCB-EBD4451C2E6C}" destId="{26FB13B8-D3C6-4083-872C-A7AC1A140D77}" srcOrd="4" destOrd="0" presId="urn:microsoft.com/office/officeart/2005/8/layout/gear1"/>
    <dgm:cxn modelId="{873293E7-1462-4E89-8EC7-32C4D7028BED}" type="presParOf" srcId="{7887F3EE-68C1-44CC-BBCB-EBD4451C2E6C}" destId="{79986517-1012-4F32-9155-2CC74D165D0B}" srcOrd="5" destOrd="0" presId="urn:microsoft.com/office/officeart/2005/8/layout/gear1"/>
    <dgm:cxn modelId="{3688B087-5104-4613-B8AE-03991A505C7F}" type="presParOf" srcId="{7887F3EE-68C1-44CC-BBCB-EBD4451C2E6C}" destId="{0B7A9B3F-4890-4FA2-B62F-1A64654049E1}" srcOrd="6" destOrd="0" presId="urn:microsoft.com/office/officeart/2005/8/layout/gear1"/>
    <dgm:cxn modelId="{087E7EF5-43FF-4210-9B13-8D1216D0FE05}" type="presParOf" srcId="{7887F3EE-68C1-44CC-BBCB-EBD4451C2E6C}" destId="{5F3629B9-A105-4E98-AAB4-8204197E333D}" srcOrd="7" destOrd="0" presId="urn:microsoft.com/office/officeart/2005/8/layout/gear1"/>
    <dgm:cxn modelId="{90630279-3AC9-4ED9-882E-48F977C6ECAC}" type="presParOf" srcId="{7887F3EE-68C1-44CC-BBCB-EBD4451C2E6C}" destId="{07A0004E-23FE-4A0F-B716-1A0452A9D067}" srcOrd="8" destOrd="0" presId="urn:microsoft.com/office/officeart/2005/8/layout/gear1"/>
    <dgm:cxn modelId="{F669B413-E9F6-4E56-B107-F6CA95B9F5DC}" type="presParOf" srcId="{7887F3EE-68C1-44CC-BBCB-EBD4451C2E6C}" destId="{57E2583B-5A2C-46F7-B198-DCA0F2F61BDE}" srcOrd="9" destOrd="0" presId="urn:microsoft.com/office/officeart/2005/8/layout/gear1"/>
    <dgm:cxn modelId="{9590272C-B645-4752-9682-D78F7BD51DC8}" type="presParOf" srcId="{7887F3EE-68C1-44CC-BBCB-EBD4451C2E6C}" destId="{A4C6DC99-0730-4D9C-B836-3AFFA144C001}" srcOrd="10" destOrd="0" presId="urn:microsoft.com/office/officeart/2005/8/layout/gear1"/>
    <dgm:cxn modelId="{6E52B9CC-C647-4C26-8538-89D969F83F52}" type="presParOf" srcId="{7887F3EE-68C1-44CC-BBCB-EBD4451C2E6C}" destId="{1466DEDC-008C-4924-A98C-F4776A95F5A2}" srcOrd="11" destOrd="0" presId="urn:microsoft.com/office/officeart/2005/8/layout/gear1"/>
    <dgm:cxn modelId="{D249FF09-3299-4FC7-B55C-8D7A7E010751}" type="presParOf" srcId="{7887F3EE-68C1-44CC-BBCB-EBD4451C2E6C}" destId="{5E2839E8-6651-48DC-B658-A4BF57F58B06}" srcOrd="12" destOrd="0" presId="urn:microsoft.com/office/officeart/2005/8/layout/gear1"/>
  </dgm:cxnLst>
  <dgm:bg/>
  <dgm:whole>
    <a:ln w="38100">
      <a:solidFill>
        <a:schemeClr val="tx1"/>
      </a:solidFill>
      <a:prstDash val="lgDash"/>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076CC-0699-4DDC-AEF4-79775D8A6C0C}">
      <dsp:nvSpPr>
        <dsp:cNvPr id="0" name=""/>
        <dsp:cNvSpPr/>
      </dsp:nvSpPr>
      <dsp:spPr>
        <a:xfrm>
          <a:off x="1719363" y="1428684"/>
          <a:ext cx="1746169" cy="1746169"/>
        </a:xfrm>
        <a:prstGeom prst="gear9">
          <a:avLst/>
        </a:prstGeom>
        <a:solidFill>
          <a:schemeClr val="accent2">
            <a:hueOff val="0"/>
            <a:satOff val="0"/>
            <a:lumOff val="0"/>
            <a:alphaOff val="0"/>
          </a:schemeClr>
        </a:solidFill>
        <a:ln>
          <a:noFill/>
        </a:ln>
        <a:effectLst>
          <a:innerShdw blurRad="25400" dist="12700" dir="13500000">
            <a:srgbClr val="000000">
              <a:alpha val="45000"/>
            </a:srgbClr>
          </a:inn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Package</a:t>
          </a:r>
        </a:p>
      </dsp:txBody>
      <dsp:txXfrm>
        <a:off x="2070421" y="1837716"/>
        <a:ext cx="1044053" cy="897567"/>
      </dsp:txXfrm>
    </dsp:sp>
    <dsp:sp modelId="{DCE47AF7-D449-422C-83E0-11C515ECECF1}">
      <dsp:nvSpPr>
        <dsp:cNvPr id="0" name=""/>
        <dsp:cNvSpPr/>
      </dsp:nvSpPr>
      <dsp:spPr>
        <a:xfrm>
          <a:off x="703410" y="1015953"/>
          <a:ext cx="1269941" cy="1269941"/>
        </a:xfrm>
        <a:prstGeom prst="gear6">
          <a:avLst/>
        </a:prstGeom>
        <a:solidFill>
          <a:schemeClr val="accent3">
            <a:hueOff val="0"/>
            <a:satOff val="0"/>
            <a:lumOff val="0"/>
            <a:alphaOff val="0"/>
          </a:schemeClr>
        </a:solidFill>
        <a:ln>
          <a:noFill/>
        </a:ln>
        <a:effectLst>
          <a:innerShdw blurRad="25400" dist="12700" dir="13500000">
            <a:srgbClr val="000000">
              <a:alpha val="45000"/>
            </a:srgbClr>
          </a:inn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Test</a:t>
          </a:r>
        </a:p>
      </dsp:txBody>
      <dsp:txXfrm>
        <a:off x="1023121" y="1337597"/>
        <a:ext cx="630519" cy="626653"/>
      </dsp:txXfrm>
    </dsp:sp>
    <dsp:sp modelId="{0B7A9B3F-4890-4FA2-B62F-1A64654049E1}">
      <dsp:nvSpPr>
        <dsp:cNvPr id="0" name=""/>
        <dsp:cNvSpPr/>
      </dsp:nvSpPr>
      <dsp:spPr>
        <a:xfrm rot="20700000">
          <a:off x="1414706" y="139823"/>
          <a:ext cx="1244283" cy="1244283"/>
        </a:xfrm>
        <a:prstGeom prst="gear6">
          <a:avLst/>
        </a:prstGeom>
        <a:solidFill>
          <a:schemeClr val="accent4">
            <a:hueOff val="0"/>
            <a:satOff val="0"/>
            <a:lumOff val="0"/>
            <a:alphaOff val="0"/>
          </a:schemeClr>
        </a:solidFill>
        <a:ln>
          <a:noFill/>
        </a:ln>
        <a:effectLst>
          <a:innerShdw blurRad="25400" dist="12700" dir="13500000">
            <a:srgbClr val="000000">
              <a:alpha val="45000"/>
            </a:srgbClr>
          </a:inn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Compile</a:t>
          </a:r>
        </a:p>
      </dsp:txBody>
      <dsp:txXfrm rot="-20700000">
        <a:off x="1687614" y="412731"/>
        <a:ext cx="698467" cy="698467"/>
      </dsp:txXfrm>
    </dsp:sp>
    <dsp:sp modelId="{A4C6DC99-0730-4D9C-B836-3AFFA144C001}">
      <dsp:nvSpPr>
        <dsp:cNvPr id="0" name=""/>
        <dsp:cNvSpPr/>
      </dsp:nvSpPr>
      <dsp:spPr>
        <a:xfrm>
          <a:off x="1574232" y="1171311"/>
          <a:ext cx="2235097" cy="2235097"/>
        </a:xfrm>
        <a:prstGeom prst="circularArrow">
          <a:avLst>
            <a:gd name="adj1" fmla="val 4688"/>
            <a:gd name="adj2" fmla="val 299029"/>
            <a:gd name="adj3" fmla="val 2485707"/>
            <a:gd name="adj4" fmla="val 15928522"/>
            <a:gd name="adj5" fmla="val 5469"/>
          </a:avLst>
        </a:prstGeom>
        <a:solidFill>
          <a:schemeClr val="accent2">
            <a:hueOff val="0"/>
            <a:satOff val="0"/>
            <a:lumOff val="0"/>
            <a:alphaOff val="0"/>
          </a:schemeClr>
        </a:solidFill>
        <a:ln>
          <a:noFill/>
        </a:ln>
        <a:effectLst>
          <a:innerShdw blurRad="25400" dist="12700" dir="13500000">
            <a:srgbClr val="000000">
              <a:alpha val="45000"/>
            </a:srgbClr>
          </a:innerShdw>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466DEDC-008C-4924-A98C-F4776A95F5A2}">
      <dsp:nvSpPr>
        <dsp:cNvPr id="0" name=""/>
        <dsp:cNvSpPr/>
      </dsp:nvSpPr>
      <dsp:spPr>
        <a:xfrm>
          <a:off x="478505" y="739338"/>
          <a:ext cx="1623937" cy="1623937"/>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a:innerShdw blurRad="25400" dist="12700" dir="13500000">
            <a:srgbClr val="000000">
              <a:alpha val="45000"/>
            </a:srgbClr>
          </a:innerShdw>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E2839E8-6651-48DC-B658-A4BF57F58B06}">
      <dsp:nvSpPr>
        <dsp:cNvPr id="0" name=""/>
        <dsp:cNvSpPr/>
      </dsp:nvSpPr>
      <dsp:spPr>
        <a:xfrm>
          <a:off x="1126891" y="-128346"/>
          <a:ext cx="1750931" cy="1750931"/>
        </a:xfrm>
        <a:prstGeom prst="circularArrow">
          <a:avLst>
            <a:gd name="adj1" fmla="val 5984"/>
            <a:gd name="adj2" fmla="val 394124"/>
            <a:gd name="adj3" fmla="val 13313824"/>
            <a:gd name="adj4" fmla="val 10508221"/>
            <a:gd name="adj5" fmla="val 6981"/>
          </a:avLst>
        </a:prstGeom>
        <a:solidFill>
          <a:schemeClr val="accent4">
            <a:hueOff val="0"/>
            <a:satOff val="0"/>
            <a:lumOff val="0"/>
            <a:alphaOff val="0"/>
          </a:schemeClr>
        </a:solidFill>
        <a:ln>
          <a:noFill/>
        </a:ln>
        <a:effectLst>
          <a:innerShdw blurRad="25400" dist="12700" dir="13500000">
            <a:srgbClr val="000000">
              <a:alpha val="45000"/>
            </a:srgbClr>
          </a:innerShdw>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9C263B8-B26A-45C8-B79B-3D022DD6DD72}" type="datetimeFigureOut">
              <a:rPr lang="he-IL" smtClean="0"/>
              <a:t>כ"ג/אדר/תשע"ח</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01BF676F-0190-4E3D-BB7A-FB9D4760731C}" type="slidenum">
              <a:rPr lang="he-IL" smtClean="0"/>
              <a:t>‹#›</a:t>
            </a:fld>
            <a:endParaRPr lang="he-IL"/>
          </a:p>
        </p:txBody>
      </p:sp>
    </p:spTree>
    <p:extLst>
      <p:ext uri="{BB962C8B-B14F-4D97-AF65-F5344CB8AC3E}">
        <p14:creationId xmlns:p14="http://schemas.microsoft.com/office/powerpoint/2010/main" val="3919419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64909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Pom</a:t>
            </a:r>
            <a:r>
              <a:rPr lang="en-US" dirty="0"/>
              <a:t> – xml file that describes the various properties of the module.</a:t>
            </a:r>
          </a:p>
          <a:p>
            <a:r>
              <a:rPr lang="en-US" dirty="0"/>
              <a:t>Maven executable will read the </a:t>
            </a:r>
            <a:r>
              <a:rPr lang="en-US" dirty="0" err="1"/>
              <a:t>pom</a:t>
            </a:r>
            <a:r>
              <a:rPr lang="en-US" dirty="0"/>
              <a:t> file and according to the “instructions” written at it will know what\how to do.</a:t>
            </a:r>
          </a:p>
          <a:p>
            <a:r>
              <a:rPr lang="en-US" dirty="0"/>
              <a:t>The declarative approach of maven manifests itself mainly through the pom.xml</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15</a:t>
            </a:fld>
            <a:endParaRPr lang="he-IL"/>
          </a:p>
        </p:txBody>
      </p:sp>
    </p:spTree>
    <p:extLst>
      <p:ext uri="{BB962C8B-B14F-4D97-AF65-F5344CB8AC3E}">
        <p14:creationId xmlns:p14="http://schemas.microsoft.com/office/powerpoint/2010/main" val="4240600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16</a:t>
            </a:fld>
            <a:endParaRPr lang="he-IL"/>
          </a:p>
        </p:txBody>
      </p:sp>
    </p:spTree>
    <p:extLst>
      <p:ext uri="{BB962C8B-B14F-4D97-AF65-F5344CB8AC3E}">
        <p14:creationId xmlns:p14="http://schemas.microsoft.com/office/powerpoint/2010/main" val="99428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mvn</a:t>
            </a:r>
            <a:r>
              <a:rPr lang="en-US" dirty="0"/>
              <a:t> </a:t>
            </a:r>
            <a:r>
              <a:rPr lang="en-US" dirty="0" err="1"/>
              <a:t>archetype:generate</a:t>
            </a:r>
            <a:endParaRPr lang="en-US" dirty="0"/>
          </a:p>
          <a:p>
            <a:r>
              <a:rPr lang="en-US" dirty="0"/>
              <a:t>Filter by: </a:t>
            </a:r>
            <a:r>
              <a:rPr lang="en-US" sz="1200" b="0" i="0" kern="1200" dirty="0">
                <a:solidFill>
                  <a:schemeClr val="tx1"/>
                </a:solidFill>
                <a:effectLst/>
                <a:latin typeface="+mn-lt"/>
                <a:ea typeface="+mn-ea"/>
                <a:cs typeface="+mn-cs"/>
              </a:rPr>
              <a:t>maven-archetype-</a:t>
            </a:r>
            <a:r>
              <a:rPr lang="en-US" sz="1200" b="0" i="0" kern="1200" dirty="0" err="1">
                <a:solidFill>
                  <a:schemeClr val="tx1"/>
                </a:solidFill>
                <a:effectLst/>
                <a:latin typeface="+mn-lt"/>
                <a:ea typeface="+mn-ea"/>
                <a:cs typeface="+mn-cs"/>
              </a:rPr>
              <a:t>quickstart</a:t>
            </a:r>
            <a:r>
              <a:rPr lang="en-US" sz="1200" b="0" i="0" kern="1200" dirty="0">
                <a:solidFill>
                  <a:schemeClr val="tx1"/>
                </a:solidFill>
                <a:effectLst/>
                <a:latin typeface="+mn-lt"/>
                <a:ea typeface="+mn-ea"/>
                <a:cs typeface="+mn-cs"/>
              </a:rPr>
              <a:t> (you can also with -</a:t>
            </a:r>
            <a:r>
              <a:rPr lang="en-US" sz="1200" b="0" i="0" kern="1200" dirty="0" err="1">
                <a:solidFill>
                  <a:schemeClr val="tx1"/>
                </a:solidFill>
                <a:effectLst/>
                <a:latin typeface="+mn-lt"/>
                <a:ea typeface="+mn-ea"/>
                <a:cs typeface="+mn-cs"/>
              </a:rPr>
              <a:t>DarchetypeArtifactId</a:t>
            </a:r>
            <a:r>
              <a:rPr lang="en-US" sz="1200" b="0" i="0" kern="1200" dirty="0">
                <a:solidFill>
                  <a:schemeClr val="tx1"/>
                </a:solidFill>
                <a:effectLst/>
                <a:latin typeface="+mn-lt"/>
                <a:ea typeface="+mn-ea"/>
                <a:cs typeface="+mn-cs"/>
              </a:rPr>
              <a:t>=maven-archetype-</a:t>
            </a:r>
            <a:r>
              <a:rPr lang="en-US" sz="1200" b="0" i="0" kern="1200" dirty="0" err="1">
                <a:solidFill>
                  <a:schemeClr val="tx1"/>
                </a:solidFill>
                <a:effectLst/>
                <a:latin typeface="+mn-lt"/>
                <a:ea typeface="+mn-ea"/>
                <a:cs typeface="+mn-cs"/>
              </a:rPr>
              <a:t>quickstart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Give group, artifact, version and a project will be created in a folder with the name of the artifact 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liner: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mvn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archetype:generate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DgroupId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com.mycompany.app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DartifactId</a:t>
            </a:r>
            <a:r>
              <a:rPr lang="en-US" sz="1200" b="0" i="0" kern="1200" dirty="0">
                <a:solidFill>
                  <a:schemeClr val="tx1"/>
                </a:solidFill>
                <a:effectLst/>
                <a:latin typeface="+mn-lt"/>
                <a:ea typeface="+mn-ea"/>
                <a:cs typeface="+mn-cs"/>
              </a:rPr>
              <a:t>=my-app -</a:t>
            </a:r>
            <a:r>
              <a:rPr lang="en-US" sz="1200" b="0" i="0" kern="1200" dirty="0" err="1">
                <a:solidFill>
                  <a:schemeClr val="tx1"/>
                </a:solidFill>
                <a:effectLst/>
                <a:latin typeface="+mn-lt"/>
                <a:ea typeface="+mn-ea"/>
                <a:cs typeface="+mn-cs"/>
              </a:rPr>
              <a:t>DarchetypeArtifactId</a:t>
            </a:r>
            <a:r>
              <a:rPr lang="en-US" sz="1200" b="0" i="0" kern="1200" dirty="0">
                <a:solidFill>
                  <a:schemeClr val="tx1"/>
                </a:solidFill>
                <a:effectLst/>
                <a:latin typeface="+mn-lt"/>
                <a:ea typeface="+mn-ea"/>
                <a:cs typeface="+mn-cs"/>
              </a:rPr>
              <a:t>=maven-archetype-</a:t>
            </a:r>
            <a:r>
              <a:rPr lang="en-US" sz="1200" b="0" i="0" kern="1200" dirty="0" err="1">
                <a:solidFill>
                  <a:schemeClr val="tx1"/>
                </a:solidFill>
                <a:effectLst/>
                <a:latin typeface="+mn-lt"/>
                <a:ea typeface="+mn-ea"/>
                <a:cs typeface="+mn-cs"/>
              </a:rPr>
              <a:t>quickstart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DinteractiveMode</a:t>
            </a:r>
            <a:r>
              <a:rPr lang="en-US" sz="1200" b="0" i="0" kern="1200" dirty="0">
                <a:solidFill>
                  <a:schemeClr val="tx1"/>
                </a:solidFill>
                <a:effectLst/>
                <a:latin typeface="+mn-lt"/>
                <a:ea typeface="+mn-ea"/>
                <a:cs typeface="+mn-cs"/>
              </a:rPr>
              <a:t>=false</a:t>
            </a:r>
          </a:p>
          <a:p>
            <a:endParaRPr lang="en-US" sz="1200" b="0" i="0" kern="1200" dirty="0">
              <a:solidFill>
                <a:schemeClr val="tx1"/>
              </a:solidFill>
              <a:effectLst/>
              <a:latin typeface="+mn-lt"/>
              <a:ea typeface="+mn-ea"/>
              <a:cs typeface="+mn-cs"/>
            </a:endParaRP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17</a:t>
            </a:fld>
            <a:endParaRPr lang="he-IL"/>
          </a:p>
        </p:txBody>
      </p:sp>
    </p:spTree>
    <p:extLst>
      <p:ext uri="{BB962C8B-B14F-4D97-AF65-F5344CB8AC3E}">
        <p14:creationId xmlns:p14="http://schemas.microsoft.com/office/powerpoint/2010/main" val="1401333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18</a:t>
            </a:fld>
            <a:endParaRPr lang="he-IL"/>
          </a:p>
        </p:txBody>
      </p:sp>
    </p:spTree>
    <p:extLst>
      <p:ext uri="{BB962C8B-B14F-4D97-AF65-F5344CB8AC3E}">
        <p14:creationId xmlns:p14="http://schemas.microsoft.com/office/powerpoint/2010/main" val="4143516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GAV is a unique identifier of a maven module.</a:t>
            </a:r>
          </a:p>
          <a:p>
            <a:r>
              <a:rPr lang="en-US" dirty="0"/>
              <a:t>Each maven module consist of 3 parts:</a:t>
            </a:r>
          </a:p>
          <a:p>
            <a:r>
              <a:rPr lang="en-US" dirty="0"/>
              <a:t>Group: typically the name of the organization. Convention: ‘.’ separated names</a:t>
            </a:r>
          </a:p>
          <a:p>
            <a:r>
              <a:rPr lang="en-US" dirty="0"/>
              <a:t>Artifact: the name of the artifact. Convention ‘-’ separated in case more than one word</a:t>
            </a:r>
          </a:p>
          <a:p>
            <a:r>
              <a:rPr lang="en-US" dirty="0"/>
              <a:t>Version: each artifact (module) has a version. Single artifact can have more than one version. Maven can manage them for you.</a:t>
            </a:r>
          </a:p>
          <a:p>
            <a:r>
              <a:rPr lang="en-US" dirty="0"/>
              <a:t>You can instruct maven to use\import certain version of a single artifact</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19</a:t>
            </a:fld>
            <a:endParaRPr lang="he-IL"/>
          </a:p>
        </p:txBody>
      </p:sp>
    </p:spTree>
    <p:extLst>
      <p:ext uri="{BB962C8B-B14F-4D97-AF65-F5344CB8AC3E}">
        <p14:creationId xmlns:p14="http://schemas.microsoft.com/office/powerpoint/2010/main" val="870830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.m2 -&gt; Hidden folder that holds (caches) all the artifacts you produce\consume (</a:t>
            </a:r>
            <a:r>
              <a:rPr lang="en-US" dirty="0" err="1"/>
              <a:t>CoC</a:t>
            </a:r>
            <a:r>
              <a:rPr lang="en-US" dirty="0"/>
              <a:t>). The GAV represents folders hierarchy</a:t>
            </a:r>
          </a:p>
          <a:p>
            <a:r>
              <a:rPr lang="en-US" dirty="0"/>
              <a:t>Organizational repository -&gt; optional. Gives organization the ability to control what goes in and what goes out</a:t>
            </a:r>
          </a:p>
          <a:p>
            <a:r>
              <a:rPr lang="en-US" dirty="0"/>
              <a:t>Central repository -&gt; several www sites that host vast amount of maven modules (artifacts) to be used freely by anyone else.</a:t>
            </a:r>
          </a:p>
          <a:p>
            <a:r>
              <a:rPr lang="en-US" dirty="0"/>
              <a:t>Everyone can publish to the central repository and consume artifacts from it</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22</a:t>
            </a:fld>
            <a:endParaRPr lang="he-IL"/>
          </a:p>
        </p:txBody>
      </p:sp>
    </p:spTree>
    <p:extLst>
      <p:ext uri="{BB962C8B-B14F-4D97-AF65-F5344CB8AC3E}">
        <p14:creationId xmlns:p14="http://schemas.microsoft.com/office/powerpoint/2010/main" val="2875332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23</a:t>
            </a:fld>
            <a:endParaRPr lang="he-IL"/>
          </a:p>
        </p:txBody>
      </p:sp>
    </p:spTree>
    <p:extLst>
      <p:ext uri="{BB962C8B-B14F-4D97-AF65-F5344CB8AC3E}">
        <p14:creationId xmlns:p14="http://schemas.microsoft.com/office/powerpoint/2010/main" val="3859076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for </a:t>
            </a:r>
            <a:r>
              <a:rPr lang="en-US"/>
              <a:t>settings details:</a:t>
            </a:r>
          </a:p>
          <a:p>
            <a:r>
              <a:rPr lang="en-US" dirty="0"/>
              <a:t>https://maven.apache.org/guides/index.html</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24</a:t>
            </a:fld>
            <a:endParaRPr lang="he-IL"/>
          </a:p>
        </p:txBody>
      </p:sp>
    </p:spTree>
    <p:extLst>
      <p:ext uri="{BB962C8B-B14F-4D97-AF65-F5344CB8AC3E}">
        <p14:creationId xmlns:p14="http://schemas.microsoft.com/office/powerpoint/2010/main" val="2384462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25</a:t>
            </a:fld>
            <a:endParaRPr lang="he-IL"/>
          </a:p>
        </p:txBody>
      </p:sp>
    </p:spTree>
    <p:extLst>
      <p:ext uri="{BB962C8B-B14F-4D97-AF65-F5344CB8AC3E}">
        <p14:creationId xmlns:p14="http://schemas.microsoft.com/office/powerpoint/2010/main" val="3144241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actions associated with each main phase (compile, test, package, install)</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28</a:t>
            </a:fld>
            <a:endParaRPr lang="he-IL"/>
          </a:p>
        </p:txBody>
      </p:sp>
    </p:spTree>
    <p:extLst>
      <p:ext uri="{BB962C8B-B14F-4D97-AF65-F5344CB8AC3E}">
        <p14:creationId xmlns:p14="http://schemas.microsoft.com/office/powerpoint/2010/main" val="160866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transforming from written, working source code to valid actionable working final product, compose of several different artifacts is rather complex and includes within a lot of considerations to take into account.</a:t>
            </a:r>
          </a:p>
          <a:p>
            <a:endParaRPr lang="en-US" dirty="0"/>
          </a:p>
          <a:p>
            <a:r>
              <a:rPr lang="en-US" dirty="0"/>
              <a:t>When you compile:</a:t>
            </a:r>
          </a:p>
          <a:p>
            <a:pPr lvl="1"/>
            <a:r>
              <a:rPr lang="en-US" dirty="0"/>
              <a:t>From where to take the source files ?</a:t>
            </a:r>
          </a:p>
          <a:p>
            <a:pPr lvl="1"/>
            <a:r>
              <a:rPr lang="en-US" dirty="0"/>
              <a:t>Where to put the compiled ones ?</a:t>
            </a:r>
          </a:p>
          <a:p>
            <a:pPr lvl="1"/>
            <a:r>
              <a:rPr lang="en-US" dirty="0"/>
              <a:t>Where are all relevant resources\dependencies ?</a:t>
            </a:r>
          </a:p>
          <a:p>
            <a:pPr lvl="1"/>
            <a:r>
              <a:rPr lang="en-US" dirty="0"/>
              <a:t>What version of compiler do we want to use ?</a:t>
            </a:r>
          </a:p>
          <a:p>
            <a:pPr lvl="1"/>
            <a:r>
              <a:rPr lang="en-US" dirty="0"/>
              <a:t>Possible flags and tuning the behavior of the compiler</a:t>
            </a:r>
          </a:p>
          <a:p>
            <a:endParaRPr lang="en-US" dirty="0"/>
          </a:p>
          <a:p>
            <a:r>
              <a:rPr lang="en-US" dirty="0"/>
              <a:t>When we want to test the code:</a:t>
            </a:r>
          </a:p>
          <a:p>
            <a:pPr lvl="1"/>
            <a:r>
              <a:rPr lang="en-US" dirty="0"/>
              <a:t>Where are all the test files lies at ?</a:t>
            </a:r>
          </a:p>
          <a:p>
            <a:pPr lvl="1"/>
            <a:r>
              <a:rPr lang="en-US" dirty="0"/>
              <a:t>Where to compile them ?</a:t>
            </a:r>
          </a:p>
          <a:p>
            <a:pPr lvl="1"/>
            <a:r>
              <a:rPr lang="en-US" dirty="0"/>
              <a:t>What about their resources ?</a:t>
            </a:r>
          </a:p>
          <a:p>
            <a:pPr lvl="1"/>
            <a:r>
              <a:rPr lang="en-US" dirty="0"/>
              <a:t>How should they be executed ? What test runner engine ?</a:t>
            </a:r>
          </a:p>
          <a:p>
            <a:endParaRPr lang="en-US" dirty="0"/>
          </a:p>
          <a:p>
            <a:r>
              <a:rPr lang="en-US" dirty="0"/>
              <a:t>When we want to package the artifact:</a:t>
            </a:r>
          </a:p>
          <a:p>
            <a:pPr lvl="1"/>
            <a:r>
              <a:rPr lang="en-US" dirty="0"/>
              <a:t>Where can we found all the compiled product from previous steps ?</a:t>
            </a:r>
          </a:p>
          <a:p>
            <a:pPr lvl="1"/>
            <a:r>
              <a:rPr lang="en-US" dirty="0"/>
              <a:t>What kind of artifact should we create (jar, war, ear, zip, </a:t>
            </a:r>
            <a:r>
              <a:rPr lang="en-US" dirty="0" err="1"/>
              <a:t>etc</a:t>
            </a:r>
            <a:r>
              <a:rPr lang="en-US" dirty="0"/>
              <a:t>) ?</a:t>
            </a:r>
          </a:p>
          <a:p>
            <a:pPr lvl="1"/>
            <a:r>
              <a:rPr lang="en-US" dirty="0"/>
              <a:t>How should we create that artifact ?</a:t>
            </a:r>
          </a:p>
          <a:p>
            <a:pPr lvl="1"/>
            <a:r>
              <a:rPr lang="en-US" dirty="0"/>
              <a:t>What should we do with it’s relevant dependencies ? (</a:t>
            </a:r>
            <a:r>
              <a:rPr lang="en-US" dirty="0" err="1"/>
              <a:t>uber</a:t>
            </a:r>
            <a:r>
              <a:rPr lang="en-US" dirty="0"/>
              <a:t> jar, flat jar, shade jar)</a:t>
            </a:r>
          </a:p>
          <a:p>
            <a:endParaRPr lang="en-US" dirty="0"/>
          </a:p>
          <a:p>
            <a:r>
              <a:rPr lang="en-US" dirty="0"/>
              <a:t>Installation\deployment – visibility:</a:t>
            </a:r>
          </a:p>
          <a:p>
            <a:pPr lvl="1"/>
            <a:r>
              <a:rPr lang="en-US" dirty="0"/>
              <a:t>How should I enable my artifacts to be used by inside my company ? And outsize of it ?</a:t>
            </a:r>
          </a:p>
          <a:p>
            <a:pPr lvl="1"/>
            <a:r>
              <a:rPr lang="en-US" dirty="0"/>
              <a:t>Should I perform validation on artifacts before uploading to general exposed server</a:t>
            </a:r>
          </a:p>
          <a:p>
            <a:endParaRPr lang="en-US" dirty="0"/>
          </a:p>
          <a:p>
            <a:r>
              <a:rPr lang="en-US" dirty="0"/>
              <a:t>A lot of concerns we need to take our mind at…</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6</a:t>
            </a:fld>
            <a:endParaRPr lang="he-IL"/>
          </a:p>
        </p:txBody>
      </p:sp>
    </p:spTree>
    <p:extLst>
      <p:ext uri="{BB962C8B-B14F-4D97-AF65-F5344CB8AC3E}">
        <p14:creationId xmlns:p14="http://schemas.microsoft.com/office/powerpoint/2010/main" val="3413410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Mvn</a:t>
            </a:r>
            <a:r>
              <a:rPr lang="en-US" dirty="0"/>
              <a:t> search to see if the given phase is a known phase at any of its known lifecycles</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29</a:t>
            </a:fld>
            <a:endParaRPr lang="he-IL"/>
          </a:p>
        </p:txBody>
      </p:sp>
    </p:spTree>
    <p:extLst>
      <p:ext uri="{BB962C8B-B14F-4D97-AF65-F5344CB8AC3E}">
        <p14:creationId xmlns:p14="http://schemas.microsoft.com/office/powerpoint/2010/main" val="2686664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mvn</a:t>
            </a:r>
            <a:r>
              <a:rPr lang="en-US" dirty="0"/>
              <a:t> clean install</a:t>
            </a:r>
          </a:p>
          <a:p>
            <a:r>
              <a:rPr lang="en-US" dirty="0"/>
              <a:t>Explore .m2 and target later on</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30</a:t>
            </a:fld>
            <a:endParaRPr lang="he-IL"/>
          </a:p>
        </p:txBody>
      </p:sp>
    </p:spTree>
    <p:extLst>
      <p:ext uri="{BB962C8B-B14F-4D97-AF65-F5344CB8AC3E}">
        <p14:creationId xmlns:p14="http://schemas.microsoft.com/office/powerpoint/2010/main" val="3781500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31</a:t>
            </a:fld>
            <a:endParaRPr lang="he-IL"/>
          </a:p>
        </p:txBody>
      </p:sp>
    </p:spTree>
    <p:extLst>
      <p:ext uri="{BB962C8B-B14F-4D97-AF65-F5344CB8AC3E}">
        <p14:creationId xmlns:p14="http://schemas.microsoft.com/office/powerpoint/2010/main" val="1446982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Plugin represents piece of functionality, implemented in java.</a:t>
            </a:r>
          </a:p>
          <a:p>
            <a:r>
              <a:rPr lang="en-US" dirty="0"/>
              <a:t>Plugin can have more than one thing it can do. It’s different capabilities are called goal(s)</a:t>
            </a:r>
          </a:p>
          <a:p>
            <a:r>
              <a:rPr lang="en-US" dirty="0"/>
              <a:t>Maven plugins are created using… maven itself. (not part of this course)</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32</a:t>
            </a:fld>
            <a:endParaRPr lang="he-IL"/>
          </a:p>
        </p:txBody>
      </p:sp>
    </p:spTree>
    <p:extLst>
      <p:ext uri="{BB962C8B-B14F-4D97-AF65-F5344CB8AC3E}">
        <p14:creationId xmlns:p14="http://schemas.microsoft.com/office/powerpoint/2010/main" val="3927025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Plugin can be executed directly using </a:t>
            </a:r>
            <a:r>
              <a:rPr lang="en-US" dirty="0" err="1"/>
              <a:t>mvn</a:t>
            </a:r>
            <a:r>
              <a:rPr lang="en-US" dirty="0"/>
              <a:t> command… (</a:t>
            </a:r>
            <a:r>
              <a:rPr lang="en-US" dirty="0" err="1"/>
              <a:t>infact</a:t>
            </a:r>
            <a:r>
              <a:rPr lang="en-US" dirty="0"/>
              <a:t> this is what always happens)</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33</a:t>
            </a:fld>
            <a:endParaRPr lang="he-IL"/>
          </a:p>
        </p:txBody>
      </p:sp>
    </p:spTree>
    <p:extLst>
      <p:ext uri="{BB962C8B-B14F-4D97-AF65-F5344CB8AC3E}">
        <p14:creationId xmlns:p14="http://schemas.microsoft.com/office/powerpoint/2010/main" val="3081221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34</a:t>
            </a:fld>
            <a:endParaRPr lang="he-IL"/>
          </a:p>
        </p:txBody>
      </p:sp>
    </p:spTree>
    <p:extLst>
      <p:ext uri="{BB962C8B-B14F-4D97-AF65-F5344CB8AC3E}">
        <p14:creationId xmlns:p14="http://schemas.microsoft.com/office/powerpoint/2010/main" val="2428815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this link for all bindings between phases and relevant plugins in all lifecycles:</a:t>
            </a:r>
          </a:p>
          <a:p>
            <a:r>
              <a:rPr lang="en-US" dirty="0"/>
              <a:t>https://maven.apache.org/guides/introduction/introduction-to-the-lifecycle.html</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35</a:t>
            </a:fld>
            <a:endParaRPr lang="he-IL"/>
          </a:p>
        </p:txBody>
      </p:sp>
    </p:spTree>
    <p:extLst>
      <p:ext uri="{BB962C8B-B14F-4D97-AF65-F5344CB8AC3E}">
        <p14:creationId xmlns:p14="http://schemas.microsoft.com/office/powerpoint/2010/main" val="114099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a:t>
            </a:r>
            <a:r>
              <a:rPr lang="en-US" dirty="0" err="1"/>
              <a:t>mvn</a:t>
            </a:r>
            <a:r>
              <a:rPr lang="en-US" dirty="0"/>
              <a:t> plugins one by one:</a:t>
            </a:r>
          </a:p>
          <a:p>
            <a:r>
              <a:rPr lang="en-US" dirty="0" err="1"/>
              <a:t>Mvn</a:t>
            </a:r>
            <a:r>
              <a:rPr lang="en-US" dirty="0"/>
              <a:t> </a:t>
            </a:r>
            <a:r>
              <a:rPr lang="en-US" dirty="0" err="1"/>
              <a:t>clean:clean</a:t>
            </a:r>
            <a:endParaRPr lang="en-US" dirty="0"/>
          </a:p>
          <a:p>
            <a:r>
              <a:rPr lang="en-US" dirty="0" err="1"/>
              <a:t>Mvn</a:t>
            </a:r>
            <a:r>
              <a:rPr lang="en-US" dirty="0"/>
              <a:t> </a:t>
            </a:r>
            <a:r>
              <a:rPr lang="en-US" dirty="0" err="1"/>
              <a:t>compiler:ompile</a:t>
            </a:r>
            <a:endParaRPr lang="en-US" dirty="0"/>
          </a:p>
          <a:p>
            <a:r>
              <a:rPr lang="en-US" dirty="0" err="1"/>
              <a:t>Mvn</a:t>
            </a:r>
            <a:r>
              <a:rPr lang="en-US" dirty="0"/>
              <a:t> </a:t>
            </a:r>
            <a:r>
              <a:rPr lang="en-US" dirty="0" err="1"/>
              <a:t>jar:jar</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36</a:t>
            </a:fld>
            <a:endParaRPr lang="he-IL"/>
          </a:p>
        </p:txBody>
      </p:sp>
    </p:spTree>
    <p:extLst>
      <p:ext uri="{BB962C8B-B14F-4D97-AF65-F5344CB8AC3E}">
        <p14:creationId xmlns:p14="http://schemas.microsoft.com/office/powerpoint/2010/main" val="3302786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37</a:t>
            </a:fld>
            <a:endParaRPr lang="he-IL"/>
          </a:p>
        </p:txBody>
      </p:sp>
    </p:spTree>
    <p:extLst>
      <p:ext uri="{BB962C8B-B14F-4D97-AF65-F5344CB8AC3E}">
        <p14:creationId xmlns:p14="http://schemas.microsoft.com/office/powerpoint/2010/main" val="4039851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source and target version of the compiler plugin are defaulting, from some reason, to version 1.5. if you are working with advance java version (and you are…) you should state this in your pom.xml by “reconfiguring” the compiler plugin…</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38</a:t>
            </a:fld>
            <a:endParaRPr lang="he-IL"/>
          </a:p>
        </p:txBody>
      </p:sp>
    </p:spTree>
    <p:extLst>
      <p:ext uri="{BB962C8B-B14F-4D97-AF65-F5344CB8AC3E}">
        <p14:creationId xmlns:p14="http://schemas.microsoft.com/office/powerpoint/2010/main" val="2817438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tool is a mechanism enables to coordinate and execute all relevant parts of the build process.</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7</a:t>
            </a:fld>
            <a:endParaRPr lang="he-IL"/>
          </a:p>
        </p:txBody>
      </p:sp>
    </p:spTree>
    <p:extLst>
      <p:ext uri="{BB962C8B-B14F-4D97-AF65-F5344CB8AC3E}">
        <p14:creationId xmlns:p14="http://schemas.microsoft.com/office/powerpoint/2010/main" val="2348494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39</a:t>
            </a:fld>
            <a:endParaRPr lang="he-IL"/>
          </a:p>
        </p:txBody>
      </p:sp>
    </p:spTree>
    <p:extLst>
      <p:ext uri="{BB962C8B-B14F-4D97-AF65-F5344CB8AC3E}">
        <p14:creationId xmlns:p14="http://schemas.microsoft.com/office/powerpoint/2010/main" val="27974528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40</a:t>
            </a:fld>
            <a:endParaRPr lang="he-IL"/>
          </a:p>
        </p:txBody>
      </p:sp>
    </p:spTree>
    <p:extLst>
      <p:ext uri="{BB962C8B-B14F-4D97-AF65-F5344CB8AC3E}">
        <p14:creationId xmlns:p14="http://schemas.microsoft.com/office/powerpoint/2010/main" val="202741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41</a:t>
            </a:fld>
            <a:endParaRPr lang="he-IL"/>
          </a:p>
        </p:txBody>
      </p:sp>
    </p:spTree>
    <p:extLst>
      <p:ext uri="{BB962C8B-B14F-4D97-AF65-F5344CB8AC3E}">
        <p14:creationId xmlns:p14="http://schemas.microsoft.com/office/powerpoint/2010/main" val="2933847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typical work process you develop your product (== artifact) and at a certain point in time you reach a stable state of it, or have reached a certain milestone.</a:t>
            </a:r>
          </a:p>
          <a:p>
            <a:endParaRPr lang="en-US" dirty="0"/>
          </a:p>
          <a:p>
            <a:r>
              <a:rPr lang="en-US" dirty="0"/>
              <a:t>During the development time users would might want to start work with you artifact. </a:t>
            </a:r>
          </a:p>
          <a:p>
            <a:r>
              <a:rPr lang="en-US" dirty="0"/>
              <a:t>What you want to tell them is that they can do that, but they need to distinguish and understand that this artifact is not yet final, might have bugs in it, not stable and ultimately – aimed to be changed. It represents the current state in time of the product.</a:t>
            </a:r>
          </a:p>
          <a:p>
            <a:r>
              <a:rPr lang="en-US" dirty="0"/>
              <a:t>For this cases use the suffix –SNAPSHOT (key work in maven, must start with ‘-’ and with uppercase letters). Maven will know to download it every day from remote repos to get updates</a:t>
            </a:r>
          </a:p>
          <a:p>
            <a:endParaRPr lang="en-US" dirty="0"/>
          </a:p>
          <a:p>
            <a:r>
              <a:rPr lang="en-US" dirty="0"/>
              <a:t>When you are done your develop you simply remove the suffix (-SNAPSHOT) and deploys the artifact with final fixed version. From now and on, maven (and your users) knows that this is a sealed artifact, won’t be change in time and that they can count on it to work as well.</a:t>
            </a:r>
          </a:p>
        </p:txBody>
      </p:sp>
      <p:sp>
        <p:nvSpPr>
          <p:cNvPr id="4" name="Slide Number Placeholder 3"/>
          <p:cNvSpPr>
            <a:spLocks noGrp="1"/>
          </p:cNvSpPr>
          <p:nvPr>
            <p:ph type="sldNum" sz="quarter" idx="10"/>
          </p:nvPr>
        </p:nvSpPr>
        <p:spPr/>
        <p:txBody>
          <a:bodyPr/>
          <a:lstStyle/>
          <a:p>
            <a:fld id="{01BF676F-0190-4E3D-BB7A-FB9D4760731C}" type="slidenum">
              <a:rPr lang="he-IL" smtClean="0"/>
              <a:t>42</a:t>
            </a:fld>
            <a:endParaRPr lang="he-IL"/>
          </a:p>
        </p:txBody>
      </p:sp>
    </p:spTree>
    <p:extLst>
      <p:ext uri="{BB962C8B-B14F-4D97-AF65-F5344CB8AC3E}">
        <p14:creationId xmlns:p14="http://schemas.microsoft.com/office/powerpoint/2010/main" val="40212946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43</a:t>
            </a:fld>
            <a:endParaRPr lang="he-IL"/>
          </a:p>
        </p:txBody>
      </p:sp>
    </p:spTree>
    <p:extLst>
      <p:ext uri="{BB962C8B-B14F-4D97-AF65-F5344CB8AC3E}">
        <p14:creationId xmlns:p14="http://schemas.microsoft.com/office/powerpoint/2010/main" val="486783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Maven resolves the various dependencies needed.</a:t>
            </a:r>
          </a:p>
          <a:p>
            <a:r>
              <a:rPr lang="en-US" dirty="0"/>
              <a:t>The process changes if its SNAPSHOT or Release.</a:t>
            </a:r>
          </a:p>
          <a:p>
            <a:r>
              <a:rPr lang="en-US" dirty="0"/>
              <a:t>At the end of the process, ALL dependencies will be available through the local repository (.m2), and maven will make them available through the </a:t>
            </a:r>
            <a:r>
              <a:rPr lang="en-US" dirty="0" err="1"/>
              <a:t>classpath</a:t>
            </a:r>
            <a:r>
              <a:rPr lang="en-US" dirty="0"/>
              <a:t> for the relevant processes (compile, test, package)</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45</a:t>
            </a:fld>
            <a:endParaRPr lang="he-IL"/>
          </a:p>
        </p:txBody>
      </p:sp>
    </p:spTree>
    <p:extLst>
      <p:ext uri="{BB962C8B-B14F-4D97-AF65-F5344CB8AC3E}">
        <p14:creationId xmlns:p14="http://schemas.microsoft.com/office/powerpoint/2010/main" val="34259318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this link, second answer for detailed explanation:</a:t>
            </a:r>
          </a:p>
          <a:p>
            <a:r>
              <a:rPr lang="en-US" dirty="0"/>
              <a:t>https://stackoverflow.com/questions/5901378/what-exactly-is-a-maven-snapshot-and-why-do-we-need-it</a:t>
            </a:r>
          </a:p>
          <a:p>
            <a:endParaRPr lang="en-US" dirty="0"/>
          </a:p>
          <a:p>
            <a:r>
              <a:rPr lang="en-US" dirty="0"/>
              <a:t>Main difference between release and snapshot dependencies resolution is that once and if release is found in local – it will never be searched for again outside, since it is not expected to change</a:t>
            </a:r>
          </a:p>
          <a:p>
            <a:r>
              <a:rPr lang="en-US" dirty="0"/>
              <a:t>SNAPSHOTS, form the other hand, will be searched (by default) on a daily basis (unless specifically told not to… </a:t>
            </a:r>
            <a:r>
              <a:rPr lang="en-US" dirty="0" err="1"/>
              <a:t>CoC</a:t>
            </a:r>
            <a:r>
              <a:rPr lang="en-US" dirty="0"/>
              <a:t> in action)</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46</a:t>
            </a:fld>
            <a:endParaRPr lang="he-IL"/>
          </a:p>
        </p:txBody>
      </p:sp>
    </p:spTree>
    <p:extLst>
      <p:ext uri="{BB962C8B-B14F-4D97-AF65-F5344CB8AC3E}">
        <p14:creationId xmlns:p14="http://schemas.microsoft.com/office/powerpoint/2010/main" val="8040500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Classifier helps distinguish some artifacts from one another.</a:t>
            </a:r>
          </a:p>
          <a:p>
            <a:r>
              <a:rPr lang="en-US" dirty="0"/>
              <a:t>Gives some hint on their content.</a:t>
            </a:r>
          </a:p>
        </p:txBody>
      </p:sp>
      <p:sp>
        <p:nvSpPr>
          <p:cNvPr id="4" name="Slide Number Placeholder 3"/>
          <p:cNvSpPr>
            <a:spLocks noGrp="1"/>
          </p:cNvSpPr>
          <p:nvPr>
            <p:ph type="sldNum" sz="quarter" idx="10"/>
          </p:nvPr>
        </p:nvSpPr>
        <p:spPr/>
        <p:txBody>
          <a:bodyPr/>
          <a:lstStyle/>
          <a:p>
            <a:fld id="{01BF676F-0190-4E3D-BB7A-FB9D4760731C}" type="slidenum">
              <a:rPr lang="he-IL" smtClean="0"/>
              <a:t>47</a:t>
            </a:fld>
            <a:endParaRPr lang="he-IL"/>
          </a:p>
        </p:txBody>
      </p:sp>
    </p:spTree>
    <p:extLst>
      <p:ext uri="{BB962C8B-B14F-4D97-AF65-F5344CB8AC3E}">
        <p14:creationId xmlns:p14="http://schemas.microsoft.com/office/powerpoint/2010/main" val="23874403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used in dependencies, helps to take the relevant artifact (of the same GAV)</a:t>
            </a:r>
          </a:p>
          <a:p>
            <a:endParaRPr lang="en-US" dirty="0"/>
          </a:p>
          <a:p>
            <a:r>
              <a:rPr lang="en-US" dirty="0"/>
              <a:t>Are not part of the GAV definition of the module, but rather are added to the final artifact file name as part of plugins (e.g. maven assembly plugin)</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48</a:t>
            </a:fld>
            <a:endParaRPr lang="he-IL"/>
          </a:p>
        </p:txBody>
      </p:sp>
    </p:spTree>
    <p:extLst>
      <p:ext uri="{BB962C8B-B14F-4D97-AF65-F5344CB8AC3E}">
        <p14:creationId xmlns:p14="http://schemas.microsoft.com/office/powerpoint/2010/main" val="2334165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dependency resolution process, all transitive dependencies will be resolved as well, with the same process for the regular dependency resolution</a:t>
            </a:r>
          </a:p>
          <a:p>
            <a:endParaRPr lang="en-US" dirty="0"/>
          </a:p>
          <a:p>
            <a:r>
              <a:rPr lang="en-US" dirty="0"/>
              <a:t>All transitive dependencies will be available in class path as well, and will be served from local repository (.m2) ONLY</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49</a:t>
            </a:fld>
            <a:endParaRPr lang="he-IL"/>
          </a:p>
        </p:txBody>
      </p:sp>
    </p:spTree>
    <p:extLst>
      <p:ext uri="{BB962C8B-B14F-4D97-AF65-F5344CB8AC3E}">
        <p14:creationId xmlns:p14="http://schemas.microsoft.com/office/powerpoint/2010/main" val="164905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file – used mainly in </a:t>
            </a:r>
            <a:r>
              <a:rPr lang="en-US" dirty="0" err="1"/>
              <a:t>c++</a:t>
            </a:r>
            <a:endParaRPr lang="en-US" dirty="0"/>
          </a:p>
          <a:p>
            <a:r>
              <a:rPr lang="en-US" dirty="0"/>
              <a:t>Experienced as a batch file</a:t>
            </a:r>
          </a:p>
          <a:p>
            <a:r>
              <a:rPr lang="en-US" dirty="0"/>
              <a:t>Written in regular notepad with no internal structure</a:t>
            </a:r>
          </a:p>
          <a:p>
            <a:endParaRPr lang="en-US" dirty="0"/>
          </a:p>
          <a:p>
            <a:r>
              <a:rPr lang="en-US" dirty="0"/>
              <a:t>Ant</a:t>
            </a:r>
          </a:p>
          <a:p>
            <a:r>
              <a:rPr lang="en-US" dirty="0"/>
              <a:t>Xml based. </a:t>
            </a:r>
          </a:p>
          <a:p>
            <a:r>
              <a:rPr lang="en-US" dirty="0"/>
              <a:t>Imperative (you need to explain how you perform stuff)</a:t>
            </a:r>
          </a:p>
          <a:p>
            <a:r>
              <a:rPr lang="en-US" dirty="0"/>
              <a:t>Very flexible – anything can be changed and needs to be fully defined (where are files located ? Where to send them ? Etc.)</a:t>
            </a:r>
          </a:p>
          <a:p>
            <a:endParaRPr lang="en-US" dirty="0"/>
          </a:p>
          <a:p>
            <a:r>
              <a:rPr lang="en-US" dirty="0"/>
              <a:t>Maven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Prefers convention over configuration – most stuff are known before hand, and you need to code and explicitly express only when you have exceptional flow</a:t>
            </a:r>
            <a:endParaRPr lang="he-IL" dirty="0"/>
          </a:p>
          <a:p>
            <a:r>
              <a:rPr lang="en-US" dirty="0"/>
              <a:t>Xml based </a:t>
            </a:r>
          </a:p>
          <a:p>
            <a:r>
              <a:rPr lang="en-US" dirty="0"/>
              <a:t>Declarative (you only need to tell what you want to happen, with no need to tell how you want it to happen</a:t>
            </a:r>
          </a:p>
          <a:p>
            <a:r>
              <a:rPr lang="en-US" dirty="0"/>
              <a:t>Have vast, easy and sophisticated dependency management mechanism</a:t>
            </a:r>
          </a:p>
        </p:txBody>
      </p:sp>
      <p:sp>
        <p:nvSpPr>
          <p:cNvPr id="4" name="Slide Number Placeholder 3"/>
          <p:cNvSpPr>
            <a:spLocks noGrp="1"/>
          </p:cNvSpPr>
          <p:nvPr>
            <p:ph type="sldNum" sz="quarter" idx="10"/>
          </p:nvPr>
        </p:nvSpPr>
        <p:spPr/>
        <p:txBody>
          <a:bodyPr/>
          <a:lstStyle/>
          <a:p>
            <a:fld id="{01BF676F-0190-4E3D-BB7A-FB9D4760731C}" type="slidenum">
              <a:rPr lang="he-IL" smtClean="0"/>
              <a:t>8</a:t>
            </a:fld>
            <a:endParaRPr lang="he-IL"/>
          </a:p>
        </p:txBody>
      </p:sp>
    </p:spTree>
    <p:extLst>
      <p:ext uri="{BB962C8B-B14F-4D97-AF65-F5344CB8AC3E}">
        <p14:creationId xmlns:p14="http://schemas.microsoft.com/office/powerpoint/2010/main" val="2113980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of collision – the shortest path wins</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50</a:t>
            </a:fld>
            <a:endParaRPr lang="he-IL"/>
          </a:p>
        </p:txBody>
      </p:sp>
    </p:spTree>
    <p:extLst>
      <p:ext uri="{BB962C8B-B14F-4D97-AF65-F5344CB8AC3E}">
        <p14:creationId xmlns:p14="http://schemas.microsoft.com/office/powerpoint/2010/main" val="40790672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Logging is an example for a dependency that most artifact will most likely use. </a:t>
            </a:r>
          </a:p>
          <a:p>
            <a:r>
              <a:rPr lang="en-US" dirty="0"/>
              <a:t>Most of the times the project owner wants to dictates the relevant logging artifact to use.</a:t>
            </a:r>
          </a:p>
          <a:p>
            <a:endParaRPr lang="en-US" dirty="0"/>
          </a:p>
          <a:p>
            <a:r>
              <a:rPr lang="en-US" dirty="0"/>
              <a:t>Maven enables the project owner to exclude a certain transitive dependency.</a:t>
            </a:r>
          </a:p>
          <a:p>
            <a:r>
              <a:rPr lang="en-US" dirty="0"/>
              <a:t>Note:</a:t>
            </a:r>
          </a:p>
          <a:p>
            <a:r>
              <a:rPr lang="en-US" dirty="0"/>
              <a:t>Exclusion cuts off entire branch from transitive dependencies</a:t>
            </a:r>
          </a:p>
          <a:p>
            <a:r>
              <a:rPr lang="en-US" dirty="0"/>
              <a:t>When excluding, no version needs to be mentioned. (no need)</a:t>
            </a:r>
          </a:p>
          <a:p>
            <a:r>
              <a:rPr lang="en-US" dirty="0"/>
              <a:t>We can exclude but not include the excluded dependency elsewhere.  Maven won’t locate it and won’t alert us…</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51</a:t>
            </a:fld>
            <a:endParaRPr lang="he-IL"/>
          </a:p>
        </p:txBody>
      </p:sp>
    </p:spTree>
    <p:extLst>
      <p:ext uri="{BB962C8B-B14F-4D97-AF65-F5344CB8AC3E}">
        <p14:creationId xmlns:p14="http://schemas.microsoft.com/office/powerpoint/2010/main" val="2964545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Classical usage of </a:t>
            </a:r>
            <a:r>
              <a:rPr lang="en-US" sz="1200" dirty="0" err="1"/>
              <a:t>junit</a:t>
            </a:r>
            <a:r>
              <a:rPr lang="en-US" sz="1200" dirty="0"/>
              <a:t> dependency</a:t>
            </a:r>
          </a:p>
        </p:txBody>
      </p:sp>
      <p:sp>
        <p:nvSpPr>
          <p:cNvPr id="4" name="Slide Number Placeholder 3"/>
          <p:cNvSpPr>
            <a:spLocks noGrp="1"/>
          </p:cNvSpPr>
          <p:nvPr>
            <p:ph type="sldNum" sz="quarter" idx="10"/>
          </p:nvPr>
        </p:nvSpPr>
        <p:spPr/>
        <p:txBody>
          <a:bodyPr/>
          <a:lstStyle/>
          <a:p>
            <a:fld id="{01BF676F-0190-4E3D-BB7A-FB9D4760731C}" type="slidenum">
              <a:rPr lang="he-IL" smtClean="0"/>
              <a:t>55</a:t>
            </a:fld>
            <a:endParaRPr lang="he-IL"/>
          </a:p>
        </p:txBody>
      </p:sp>
    </p:spTree>
    <p:extLst>
      <p:ext uri="{BB962C8B-B14F-4D97-AF65-F5344CB8AC3E}">
        <p14:creationId xmlns:p14="http://schemas.microsoft.com/office/powerpoint/2010/main" val="247548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Classical use is with web apps that are deployed on web containers (tomcat, </a:t>
            </a:r>
            <a:r>
              <a:rPr lang="en-US" sz="1200" dirty="0" err="1"/>
              <a:t>jboss</a:t>
            </a:r>
            <a:r>
              <a:rPr lang="en-US" sz="1200" dirty="0"/>
              <a:t>..): servlet-</a:t>
            </a:r>
            <a:r>
              <a:rPr lang="en-US" sz="1200" dirty="0" err="1"/>
              <a:t>api</a:t>
            </a:r>
            <a:endParaRPr lang="en-US" sz="1200"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56</a:t>
            </a:fld>
            <a:endParaRPr lang="he-IL"/>
          </a:p>
        </p:txBody>
      </p:sp>
    </p:spTree>
    <p:extLst>
      <p:ext uri="{BB962C8B-B14F-4D97-AF65-F5344CB8AC3E}">
        <p14:creationId xmlns:p14="http://schemas.microsoft.com/office/powerpoint/2010/main" val="15939892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Makes the dependency available only when we need to execute code, which happens on the test phase and on runtime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Usually used when you have an </a:t>
            </a:r>
            <a:r>
              <a:rPr lang="en-US" sz="1200" dirty="0" err="1"/>
              <a:t>api</a:t>
            </a:r>
            <a:r>
              <a:rPr lang="en-US" sz="1200" dirty="0"/>
              <a:t> (e.g. JPA), and it has several implementations (like hibernate, tow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runtime (or when testing), someone will supply the actual implementation. But for compile time, we only work through the API, total agnostic to the actual implementation to be used at runtime. So in compile time we only need the API, but our module states for maven that in runtime it will actually be depends on a given implementation.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Another example is slf4j-api and the actual logging mechanism that will eventually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r>
              <a:rPr lang="en-US" dirty="0"/>
              <a:t>This is </a:t>
            </a:r>
            <a:r>
              <a:rPr lang="en-US" sz="1200" dirty="0"/>
              <a:t>by far the most convoluted and rarely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dirty="0"/>
              <a:t>Won’t be packaged</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57</a:t>
            </a:fld>
            <a:endParaRPr lang="he-IL"/>
          </a:p>
        </p:txBody>
      </p:sp>
    </p:spTree>
    <p:extLst>
      <p:ext uri="{BB962C8B-B14F-4D97-AF65-F5344CB8AC3E}">
        <p14:creationId xmlns:p14="http://schemas.microsoft.com/office/powerpoint/2010/main" val="19076469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this link for farther details:</a:t>
            </a:r>
          </a:p>
          <a:p>
            <a:r>
              <a:rPr lang="en-US" dirty="0"/>
              <a:t>https://maven.apache.org/guides/introduction/introduction-to-optional-and-excludes-dependencies.html</a:t>
            </a:r>
          </a:p>
          <a:p>
            <a:endParaRPr lang="en-US" dirty="0"/>
          </a:p>
          <a:p>
            <a:r>
              <a:rPr lang="en-US" dirty="0"/>
              <a:t>Optional are used when you can’t separate a project to sub modules as you should have, and you don’t want to miss and forget it’s dependencies</a:t>
            </a:r>
          </a:p>
          <a:p>
            <a:r>
              <a:rPr lang="en-US" dirty="0"/>
              <a:t>(very rare, if at all).</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58</a:t>
            </a:fld>
            <a:endParaRPr lang="he-IL"/>
          </a:p>
        </p:txBody>
      </p:sp>
    </p:spTree>
    <p:extLst>
      <p:ext uri="{BB962C8B-B14F-4D97-AF65-F5344CB8AC3E}">
        <p14:creationId xmlns:p14="http://schemas.microsoft.com/office/powerpoint/2010/main" val="13583565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59</a:t>
            </a:fld>
            <a:endParaRPr lang="he-IL"/>
          </a:p>
        </p:txBody>
      </p:sp>
    </p:spTree>
    <p:extLst>
      <p:ext uri="{BB962C8B-B14F-4D97-AF65-F5344CB8AC3E}">
        <p14:creationId xmlns:p14="http://schemas.microsoft.com/office/powerpoint/2010/main" val="23266426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60</a:t>
            </a:fld>
            <a:endParaRPr lang="he-IL"/>
          </a:p>
        </p:txBody>
      </p:sp>
    </p:spTree>
    <p:extLst>
      <p:ext uri="{BB962C8B-B14F-4D97-AF65-F5344CB8AC3E}">
        <p14:creationId xmlns:p14="http://schemas.microsoft.com/office/powerpoint/2010/main" val="1675323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61</a:t>
            </a:fld>
            <a:endParaRPr lang="he-IL"/>
          </a:p>
        </p:txBody>
      </p:sp>
    </p:spTree>
    <p:extLst>
      <p:ext uri="{BB962C8B-B14F-4D97-AF65-F5344CB8AC3E}">
        <p14:creationId xmlns:p14="http://schemas.microsoft.com/office/powerpoint/2010/main" val="26808312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for multimodule projects:</a:t>
            </a:r>
          </a:p>
          <a:p>
            <a:r>
              <a:rPr lang="en-US" dirty="0"/>
              <a:t>Junit: it has an engine, a validator, annotation processor, </a:t>
            </a:r>
            <a:r>
              <a:rPr lang="en-US" dirty="0" err="1"/>
              <a:t>etc</a:t>
            </a:r>
            <a:r>
              <a:rPr lang="en-US" dirty="0"/>
              <a:t>…</a:t>
            </a:r>
          </a:p>
          <a:p>
            <a:r>
              <a:rPr lang="en-US" dirty="0"/>
              <a:t>Maven itself: dependency management, </a:t>
            </a:r>
            <a:r>
              <a:rPr lang="en-US" dirty="0" err="1"/>
              <a:t>pom</a:t>
            </a:r>
            <a:r>
              <a:rPr lang="en-US" dirty="0"/>
              <a:t> parser, lifecycle executer, </a:t>
            </a:r>
            <a:r>
              <a:rPr lang="en-US" dirty="0" err="1"/>
              <a:t>etc</a:t>
            </a:r>
            <a:r>
              <a:rPr lang="en-US" dirty="0"/>
              <a:t>…</a:t>
            </a:r>
          </a:p>
          <a:p>
            <a:endParaRPr lang="en-US"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62</a:t>
            </a:fld>
            <a:endParaRPr lang="he-IL"/>
          </a:p>
        </p:txBody>
      </p:sp>
    </p:spTree>
    <p:extLst>
      <p:ext uri="{BB962C8B-B14F-4D97-AF65-F5344CB8AC3E}">
        <p14:creationId xmlns:p14="http://schemas.microsoft.com/office/powerpoint/2010/main" val="2623308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Van Zyl created maven mainly to cope with the messy build scripts that dominated the build world early millennium in the form of ant</a:t>
            </a:r>
          </a:p>
          <a:p>
            <a:r>
              <a:rPr lang="en-US" dirty="0"/>
              <a:t>Maven 2 and 1 are not backward compatible.</a:t>
            </a:r>
          </a:p>
          <a:p>
            <a:r>
              <a:rPr lang="en-US" dirty="0"/>
              <a:t>Maven 3 and 2 are backward compatible</a:t>
            </a:r>
          </a:p>
          <a:p>
            <a:r>
              <a:rPr lang="en-US" dirty="0"/>
              <a:t>Current version is 3.5.2 (02/18). Requires minimum JDK 1.7</a:t>
            </a:r>
          </a:p>
          <a:p>
            <a:r>
              <a:rPr lang="en-US" dirty="0"/>
              <a:t>Maven is maintained as apache project</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10</a:t>
            </a:fld>
            <a:endParaRPr lang="he-IL"/>
          </a:p>
        </p:txBody>
      </p:sp>
    </p:spTree>
    <p:extLst>
      <p:ext uri="{BB962C8B-B14F-4D97-AF65-F5344CB8AC3E}">
        <p14:creationId xmlns:p14="http://schemas.microsoft.com/office/powerpoint/2010/main" val="8286845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Inheritance allows us to unify some common configuration in a certain POM, and have other </a:t>
            </a:r>
            <a:r>
              <a:rPr lang="en-US" dirty="0" err="1"/>
              <a:t>pom</a:t>
            </a:r>
            <a:r>
              <a:rPr lang="en-US" dirty="0"/>
              <a:t> inherit from it and by that get the configuration without the need to define it on their own</a:t>
            </a:r>
          </a:p>
          <a:p>
            <a:endParaRPr lang="en-US" dirty="0"/>
          </a:p>
          <a:p>
            <a:r>
              <a:rPr lang="en-US" dirty="0"/>
              <a:t>Helps for reducing the length of configuration done in a </a:t>
            </a:r>
            <a:r>
              <a:rPr lang="en-US" dirty="0" err="1"/>
              <a:t>pom</a:t>
            </a:r>
            <a:r>
              <a:rPr lang="en-US" dirty="0"/>
              <a:t> and allows reuse and share common configuration between several modules</a:t>
            </a:r>
          </a:p>
          <a:p>
            <a:endParaRPr lang="en-US" dirty="0"/>
          </a:p>
          <a:p>
            <a:r>
              <a:rPr lang="en-US" dirty="0"/>
              <a:t>Artifact ID is the actual final unique name of each module – so it, typically cannot be and shouldn’t be </a:t>
            </a:r>
            <a:r>
              <a:rPr lang="en-US" dirty="0" err="1"/>
              <a:t>inheritted</a:t>
            </a:r>
            <a:endParaRPr lang="en-US" dirty="0"/>
          </a:p>
        </p:txBody>
      </p:sp>
      <p:sp>
        <p:nvSpPr>
          <p:cNvPr id="4" name="Slide Number Placeholder 3"/>
          <p:cNvSpPr>
            <a:spLocks noGrp="1"/>
          </p:cNvSpPr>
          <p:nvPr>
            <p:ph type="sldNum" sz="quarter" idx="10"/>
          </p:nvPr>
        </p:nvSpPr>
        <p:spPr/>
        <p:txBody>
          <a:bodyPr/>
          <a:lstStyle/>
          <a:p>
            <a:fld id="{01BF676F-0190-4E3D-BB7A-FB9D4760731C}" type="slidenum">
              <a:rPr lang="he-IL" smtClean="0"/>
              <a:t>65</a:t>
            </a:fld>
            <a:endParaRPr lang="he-IL"/>
          </a:p>
        </p:txBody>
      </p:sp>
    </p:spTree>
    <p:extLst>
      <p:ext uri="{BB962C8B-B14F-4D97-AF65-F5344CB8AC3E}">
        <p14:creationId xmlns:p14="http://schemas.microsoft.com/office/powerpoint/2010/main" val="9138634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items that the child adds – will be used</a:t>
            </a:r>
          </a:p>
          <a:p>
            <a:r>
              <a:rPr lang="en-US" dirty="0"/>
              <a:t>Existing items that the child re-defines – will be used (child overrides parent definition)</a:t>
            </a:r>
          </a:p>
          <a:p>
            <a:endParaRPr lang="en-US" dirty="0"/>
          </a:p>
          <a:p>
            <a:r>
              <a:rPr lang="en-US" dirty="0"/>
              <a:t>Use effective POM capability to view the final POM computed from the chain of inheritance</a:t>
            </a:r>
          </a:p>
          <a:p>
            <a:endParaRPr lang="en-US" dirty="0"/>
          </a:p>
          <a:p>
            <a:r>
              <a:rPr lang="en-US" dirty="0"/>
              <a:t>Usually, the parent POM serves only as such, and is not a regular module (one that contains code).</a:t>
            </a:r>
          </a:p>
          <a:p>
            <a:r>
              <a:rPr lang="en-US" dirty="0"/>
              <a:t>Maven defines an independent packaging type called POM to signify this. This kind of module has no compile-test-package flow and it will only be used as part of the children referring to it. </a:t>
            </a:r>
          </a:p>
          <a:p>
            <a:r>
              <a:rPr lang="en-US" dirty="0"/>
              <a:t>It will be installed to the repository and will contain only it’s definition</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66</a:t>
            </a:fld>
            <a:endParaRPr lang="he-IL"/>
          </a:p>
        </p:txBody>
      </p:sp>
    </p:spTree>
    <p:extLst>
      <p:ext uri="{BB962C8B-B14F-4D97-AF65-F5344CB8AC3E}">
        <p14:creationId xmlns:p14="http://schemas.microsoft.com/office/powerpoint/2010/main" val="42219811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 POM is the root of all </a:t>
            </a:r>
            <a:r>
              <a:rPr lang="en-US" dirty="0" err="1"/>
              <a:t>poms</a:t>
            </a:r>
            <a:r>
              <a:rPr lang="en-US" dirty="0"/>
              <a:t>.</a:t>
            </a:r>
          </a:p>
          <a:p>
            <a:r>
              <a:rPr lang="en-US" dirty="0"/>
              <a:t>All </a:t>
            </a:r>
            <a:r>
              <a:rPr lang="en-US" dirty="0" err="1"/>
              <a:t>poms</a:t>
            </a:r>
            <a:r>
              <a:rPr lang="en-US" dirty="0"/>
              <a:t>, eventually inherits basic primary configuration from the super POM</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67</a:t>
            </a:fld>
            <a:endParaRPr lang="he-IL"/>
          </a:p>
        </p:txBody>
      </p:sp>
    </p:spTree>
    <p:extLst>
      <p:ext uri="{BB962C8B-B14F-4D97-AF65-F5344CB8AC3E}">
        <p14:creationId xmlns:p14="http://schemas.microsoft.com/office/powerpoint/2010/main" val="22287328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mechanism to control and summary all dependencies versions (mainly) used in our project</a:t>
            </a:r>
          </a:p>
          <a:p>
            <a:r>
              <a:rPr lang="en-US" dirty="0"/>
              <a:t>This element will usually appear in the parent </a:t>
            </a:r>
            <a:r>
              <a:rPr lang="en-US" dirty="0" err="1"/>
              <a:t>pom</a:t>
            </a:r>
            <a:r>
              <a:rPr lang="en-US" dirty="0"/>
              <a:t>, and will hold for each dependency (group-artifact) it’s desired version, scope, exclusions (if any) etc.</a:t>
            </a:r>
          </a:p>
          <a:p>
            <a:endParaRPr lang="en-US" dirty="0"/>
          </a:p>
          <a:p>
            <a:r>
              <a:rPr lang="en-US" dirty="0"/>
              <a:t>Setting the dependencies in the parent POM DOES NOT mean that the child POMS immediately use these dependencies. The child POMS must explicitly state that they need a certain dependency (through dependency element) and once they do this, they will receive by default the metadata defined in the parent’s dependency management element.</a:t>
            </a:r>
          </a:p>
          <a:p>
            <a:endParaRPr lang="en-US" dirty="0"/>
          </a:p>
        </p:txBody>
      </p:sp>
      <p:sp>
        <p:nvSpPr>
          <p:cNvPr id="4" name="Slide Number Placeholder 3"/>
          <p:cNvSpPr>
            <a:spLocks noGrp="1"/>
          </p:cNvSpPr>
          <p:nvPr>
            <p:ph type="sldNum" sz="quarter" idx="10"/>
          </p:nvPr>
        </p:nvSpPr>
        <p:spPr/>
        <p:txBody>
          <a:bodyPr/>
          <a:lstStyle/>
          <a:p>
            <a:fld id="{01BF676F-0190-4E3D-BB7A-FB9D4760731C}" type="slidenum">
              <a:rPr lang="he-IL" smtClean="0"/>
              <a:t>69</a:t>
            </a:fld>
            <a:endParaRPr lang="he-IL"/>
          </a:p>
        </p:txBody>
      </p:sp>
    </p:spTree>
    <p:extLst>
      <p:ext uri="{BB962C8B-B14F-4D97-AF65-F5344CB8AC3E}">
        <p14:creationId xmlns:p14="http://schemas.microsoft.com/office/powerpoint/2010/main" val="11138383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child </a:t>
            </a:r>
            <a:r>
              <a:rPr lang="en-US" dirty="0" err="1"/>
              <a:t>pom</a:t>
            </a:r>
            <a:r>
              <a:rPr lang="en-US" dirty="0"/>
              <a:t> can now declare their use of the dependency using the group-artifact pair only, since the actual versioning, scope </a:t>
            </a:r>
            <a:r>
              <a:rPr lang="en-US" dirty="0" err="1"/>
              <a:t>etc</a:t>
            </a:r>
            <a:r>
              <a:rPr lang="en-US" dirty="0"/>
              <a:t> will be taken from the dependency management element (given that this dependency is defined there)</a:t>
            </a:r>
            <a:endParaRPr lang="he-IL" dirty="0"/>
          </a:p>
          <a:p>
            <a:endParaRPr lang="en-US" dirty="0"/>
          </a:p>
          <a:p>
            <a:r>
              <a:rPr lang="en-US" dirty="0"/>
              <a:t>In case the type of the dependency is not a jar the element type must also be used to properly capture the correct dependency management section</a:t>
            </a:r>
          </a:p>
          <a:p>
            <a:endParaRPr lang="en-US" dirty="0"/>
          </a:p>
          <a:p>
            <a:r>
              <a:rPr lang="en-US" dirty="0"/>
              <a:t>If a dependency is defined using a special classifier – it also needs to be stated explicitly. (defaults to null)</a:t>
            </a:r>
          </a:p>
          <a:p>
            <a:endParaRPr lang="en-US" dirty="0"/>
          </a:p>
          <a:p>
            <a:r>
              <a:rPr lang="en-US" dirty="0"/>
              <a:t>In case transitive dependencies also use dependences that were defined in the dependency management section – it will affect them as well.</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70</a:t>
            </a:fld>
            <a:endParaRPr lang="he-IL"/>
          </a:p>
        </p:txBody>
      </p:sp>
    </p:spTree>
    <p:extLst>
      <p:ext uri="{BB962C8B-B14F-4D97-AF65-F5344CB8AC3E}">
        <p14:creationId xmlns:p14="http://schemas.microsoft.com/office/powerpoint/2010/main" val="28499812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is taken from:</a:t>
            </a:r>
          </a:p>
          <a:p>
            <a:r>
              <a:rPr lang="en-US" dirty="0"/>
              <a:t>https://maven.apache.org/guides/introduction/introduction-to-dependency-mechanism.html#Dependency_Management</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71</a:t>
            </a:fld>
            <a:endParaRPr lang="he-IL"/>
          </a:p>
        </p:txBody>
      </p:sp>
    </p:spTree>
    <p:extLst>
      <p:ext uri="{BB962C8B-B14F-4D97-AF65-F5344CB8AC3E}">
        <p14:creationId xmlns:p14="http://schemas.microsoft.com/office/powerpoint/2010/main" val="26671292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72</a:t>
            </a:fld>
            <a:endParaRPr lang="he-IL"/>
          </a:p>
        </p:txBody>
      </p:sp>
    </p:spTree>
    <p:extLst>
      <p:ext uri="{BB962C8B-B14F-4D97-AF65-F5344CB8AC3E}">
        <p14:creationId xmlns:p14="http://schemas.microsoft.com/office/powerpoint/2010/main" val="24223739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aim of dependency management is not to spare us xml writing, but mainly to manage the dependency information in a single shared location to be used by other modules.</a:t>
            </a:r>
          </a:p>
          <a:p>
            <a:endParaRPr lang="en-US" dirty="0"/>
          </a:p>
          <a:p>
            <a:r>
              <a:rPr lang="en-US" dirty="0"/>
              <a:t>Notice how we needed to define the type in case it’s not a JAR for a given dependency.</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73</a:t>
            </a:fld>
            <a:endParaRPr lang="he-IL"/>
          </a:p>
        </p:txBody>
      </p:sp>
    </p:spTree>
    <p:extLst>
      <p:ext uri="{BB962C8B-B14F-4D97-AF65-F5344CB8AC3E}">
        <p14:creationId xmlns:p14="http://schemas.microsoft.com/office/powerpoint/2010/main" val="3919047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zip file. No installation needed (no next, next, next…)</a:t>
            </a:r>
          </a:p>
          <a:p>
            <a:r>
              <a:rPr lang="en-US" dirty="0"/>
              <a:t>Environment variables used by maven.</a:t>
            </a:r>
          </a:p>
          <a:p>
            <a:r>
              <a:rPr lang="en-US" dirty="0"/>
              <a:t>Maven command line tool (</a:t>
            </a:r>
            <a:r>
              <a:rPr lang="en-US" dirty="0" err="1"/>
              <a:t>mvn</a:t>
            </a:r>
            <a:r>
              <a:rPr lang="en-US" dirty="0"/>
              <a:t>) lies in bin folder. It needs to be added to the path </a:t>
            </a:r>
            <a:r>
              <a:rPr lang="en-US" dirty="0" err="1"/>
              <a:t>env</a:t>
            </a:r>
            <a:r>
              <a:rPr lang="en-US" dirty="0"/>
              <a:t> variable to be accessible every where.</a:t>
            </a:r>
          </a:p>
        </p:txBody>
      </p:sp>
      <p:sp>
        <p:nvSpPr>
          <p:cNvPr id="4" name="Slide Number Placeholder 3"/>
          <p:cNvSpPr>
            <a:spLocks noGrp="1"/>
          </p:cNvSpPr>
          <p:nvPr>
            <p:ph type="sldNum" sz="quarter" idx="10"/>
          </p:nvPr>
        </p:nvSpPr>
        <p:spPr/>
        <p:txBody>
          <a:bodyPr/>
          <a:lstStyle/>
          <a:p>
            <a:fld id="{01BF676F-0190-4E3D-BB7A-FB9D4760731C}" type="slidenum">
              <a:rPr lang="he-IL" smtClean="0"/>
              <a:t>11</a:t>
            </a:fld>
            <a:endParaRPr lang="he-IL"/>
          </a:p>
        </p:txBody>
      </p:sp>
    </p:spTree>
    <p:extLst>
      <p:ext uri="{BB962C8B-B14F-4D97-AF65-F5344CB8AC3E}">
        <p14:creationId xmlns:p14="http://schemas.microsoft.com/office/powerpoint/2010/main" val="1544580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Maven key concept, rooted among all it’s applications is </a:t>
            </a:r>
            <a:r>
              <a:rPr lang="en-US" dirty="0" err="1"/>
              <a:t>CoC</a:t>
            </a:r>
            <a:r>
              <a:rPr lang="en-US" dirty="0"/>
              <a:t>.</a:t>
            </a:r>
          </a:p>
          <a:p>
            <a:r>
              <a:rPr lang="en-US" dirty="0"/>
              <a:t>Maven comes with sets of defaults that aim to put some order and correlation between how java projects are being developed.</a:t>
            </a:r>
          </a:p>
          <a:p>
            <a:r>
              <a:rPr lang="en-US" dirty="0"/>
              <a:t>It is this </a:t>
            </a:r>
            <a:r>
              <a:rPr lang="en-US" dirty="0" err="1"/>
              <a:t>CoC</a:t>
            </a:r>
            <a:r>
              <a:rPr lang="en-US" dirty="0"/>
              <a:t> concept that allows maven to be far more declarative than imperative</a:t>
            </a:r>
          </a:p>
          <a:p>
            <a:r>
              <a:rPr lang="en-US" dirty="0"/>
              <a:t>All the defaults can be overridden if someone really wants. Sometime it is easier and sometimes it is totally undesired and you will need to work very hard for that to happen</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12</a:t>
            </a:fld>
            <a:endParaRPr lang="he-IL"/>
          </a:p>
        </p:txBody>
      </p:sp>
    </p:spTree>
    <p:extLst>
      <p:ext uri="{BB962C8B-B14F-4D97-AF65-F5344CB8AC3E}">
        <p14:creationId xmlns:p14="http://schemas.microsoft.com/office/powerpoint/2010/main" val="420475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unit of work at maven is the module.</a:t>
            </a:r>
          </a:p>
          <a:p>
            <a:r>
              <a:rPr lang="en-US" dirty="0"/>
              <a:t>Module holds a certain, predefined (file) structure. (</a:t>
            </a:r>
            <a:r>
              <a:rPr lang="en-US" dirty="0" err="1"/>
              <a:t>CoC</a:t>
            </a:r>
            <a:r>
              <a:rPr lang="en-US" dirty="0"/>
              <a:t>)</a:t>
            </a:r>
          </a:p>
          <a:p>
            <a:r>
              <a:rPr lang="en-US" dirty="0"/>
              <a:t>Usually 1 module = 1 artifact (</a:t>
            </a:r>
            <a:r>
              <a:rPr lang="en-US" dirty="0" err="1"/>
              <a:t>CoC</a:t>
            </a:r>
            <a:r>
              <a:rPr lang="en-US" dirty="0"/>
              <a:t>)</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13</a:t>
            </a:fld>
            <a:endParaRPr lang="he-IL"/>
          </a:p>
        </p:txBody>
      </p:sp>
    </p:spTree>
    <p:extLst>
      <p:ext uri="{BB962C8B-B14F-4D97-AF65-F5344CB8AC3E}">
        <p14:creationId xmlns:p14="http://schemas.microsoft.com/office/powerpoint/2010/main" val="4021419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Archetype are easy means to create the basic structure and files maven expects to work with.</a:t>
            </a:r>
          </a:p>
          <a:p>
            <a:r>
              <a:rPr lang="en-US" dirty="0"/>
              <a:t>Any one can create archetype where he configures the files and their content to be generated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maven-archetype-</a:t>
            </a:r>
            <a:r>
              <a:rPr lang="en-US" sz="1200" b="0" i="0" kern="1200" dirty="0" err="1">
                <a:solidFill>
                  <a:schemeClr val="tx1"/>
                </a:solidFill>
                <a:effectLst/>
                <a:latin typeface="+mn-lt"/>
                <a:ea typeface="+mn-ea"/>
                <a:cs typeface="+mn-cs"/>
              </a:rPr>
              <a:t>quickstart</a:t>
            </a:r>
            <a:r>
              <a:rPr lang="en-US" sz="1200" b="0" i="0" kern="1200" dirty="0">
                <a:solidFill>
                  <a:schemeClr val="tx1"/>
                </a:solidFill>
                <a:effectLst/>
                <a:latin typeface="+mn-lt"/>
                <a:ea typeface="+mn-ea"/>
                <a:cs typeface="+mn-cs"/>
              </a:rPr>
              <a:t> is name of archetype that creates basic maven structure, pom.xml and hello world java app file</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14</a:t>
            </a:fld>
            <a:endParaRPr lang="he-IL"/>
          </a:p>
        </p:txBody>
      </p:sp>
    </p:spTree>
    <p:extLst>
      <p:ext uri="{BB962C8B-B14F-4D97-AF65-F5344CB8AC3E}">
        <p14:creationId xmlns:p14="http://schemas.microsoft.com/office/powerpoint/2010/main" val="1698428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56"/>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5" name="Footer Placeholder 4"/>
          <p:cNvSpPr>
            <a:spLocks noGrp="1"/>
          </p:cNvSpPr>
          <p:nvPr>
            <p:ph type="ftr" sz="quarter" idx="11"/>
          </p:nvPr>
        </p:nvSpPr>
        <p:spPr>
          <a:xfrm>
            <a:off x="154296" y="6439173"/>
            <a:ext cx="3058923" cy="279400"/>
          </a:xfrm>
        </p:spPr>
        <p:txBody>
          <a:bodyPr/>
          <a:lstStyle/>
          <a:p>
            <a:r>
              <a:rPr lang="en-US" dirty="0"/>
              <a:t>Copyrights © Aviad Cohen ; 23.2.2018</a:t>
            </a:r>
          </a:p>
        </p:txBody>
      </p:sp>
      <p:sp>
        <p:nvSpPr>
          <p:cNvPr id="6" name="Slide Number Placeholder 5"/>
          <p:cNvSpPr>
            <a:spLocks noGrp="1"/>
          </p:cNvSpPr>
          <p:nvPr>
            <p:ph type="sldNum" sz="quarter" idx="12"/>
          </p:nvPr>
        </p:nvSpPr>
        <p:spPr>
          <a:xfrm>
            <a:off x="11495001" y="643917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6E62-CF1E-4066-AE6B-1100EB9A1262}"/>
              </a:ext>
            </a:extLst>
          </p:cNvPr>
          <p:cNvSpPr>
            <a:spLocks noGrp="1"/>
          </p:cNvSpPr>
          <p:nvPr>
            <p:ph type="title"/>
          </p:nvPr>
        </p:nvSpPr>
        <p:spPr/>
        <p:txBody>
          <a:bodyPr/>
          <a:lstStyle/>
          <a:p>
            <a:r>
              <a:rPr lang="en-US"/>
              <a:t>Click to edit Master title style</a:t>
            </a:r>
            <a:endParaRPr lang="he-IL"/>
          </a:p>
        </p:txBody>
      </p:sp>
      <p:sp>
        <p:nvSpPr>
          <p:cNvPr id="3" name="Footer Placeholder 2">
            <a:extLst>
              <a:ext uri="{FF2B5EF4-FFF2-40B4-BE49-F238E27FC236}">
                <a16:creationId xmlns:a16="http://schemas.microsoft.com/office/drawing/2014/main" id="{739DCA6C-D515-468A-9AF4-D7334B39A2F5}"/>
              </a:ext>
            </a:extLst>
          </p:cNvPr>
          <p:cNvSpPr>
            <a:spLocks noGrp="1"/>
          </p:cNvSpPr>
          <p:nvPr>
            <p:ph type="ftr" sz="quarter" idx="10"/>
          </p:nvPr>
        </p:nvSpPr>
        <p:spPr/>
        <p:txBody>
          <a:bodyPr/>
          <a:lstStyle/>
          <a:p>
            <a:r>
              <a:rPr lang="en-US"/>
              <a:t>Copyrights © Aviad Cohen ; 23.2.2018</a:t>
            </a:r>
            <a:endParaRPr lang="en-US" dirty="0"/>
          </a:p>
        </p:txBody>
      </p:sp>
      <p:sp>
        <p:nvSpPr>
          <p:cNvPr id="4" name="Slide Number Placeholder 3">
            <a:extLst>
              <a:ext uri="{FF2B5EF4-FFF2-40B4-BE49-F238E27FC236}">
                <a16:creationId xmlns:a16="http://schemas.microsoft.com/office/drawing/2014/main" id="{17378E6D-D5AF-419B-967A-15003ABE0C1C}"/>
              </a:ext>
            </a:extLst>
          </p:cNvPr>
          <p:cNvSpPr>
            <a:spLocks noGrp="1"/>
          </p:cNvSpPr>
          <p:nvPr>
            <p:ph type="sldNum" sz="quarter" idx="11"/>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19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white">
          <a:xfrm>
            <a:off x="0" y="5965826"/>
            <a:ext cx="12192000" cy="892175"/>
          </a:xfrm>
          <a:prstGeom prst="rect">
            <a:avLst/>
          </a:prstGeom>
          <a:solidFill>
            <a:srgbClr val="FFFFFF"/>
          </a:solidFill>
          <a:ln w="9525" algn="ctr">
            <a:noFill/>
            <a:miter lim="800000"/>
            <a:headEnd/>
            <a:tailEnd/>
          </a:ln>
          <a:effectLst/>
        </p:spPr>
        <p:txBody>
          <a:bodyPr wrap="none" lIns="0" tIns="0" rIns="0" bIns="0" anchor="ctr"/>
          <a:lstStyle/>
          <a:p>
            <a:pPr>
              <a:defRPr/>
            </a:pPr>
            <a:endParaRPr lang="he-IL" sz="1800">
              <a:latin typeface="Arial" pitchFamily="34" charset="0"/>
              <a:cs typeface="Arial" pitchFamily="34" charset="0"/>
            </a:endParaRPr>
          </a:p>
        </p:txBody>
      </p:sp>
      <p:sp>
        <p:nvSpPr>
          <p:cNvPr id="5" name="Rectangle 3"/>
          <p:cNvSpPr>
            <a:spLocks noChangeArrowheads="1"/>
          </p:cNvSpPr>
          <p:nvPr/>
        </p:nvSpPr>
        <p:spPr bwMode="auto">
          <a:xfrm>
            <a:off x="0" y="0"/>
            <a:ext cx="12192000" cy="6858000"/>
          </a:xfrm>
          <a:prstGeom prst="rect">
            <a:avLst/>
          </a:prstGeom>
          <a:solidFill>
            <a:schemeClr val="bg1"/>
          </a:solidFill>
          <a:ln w="9525">
            <a:noFill/>
            <a:miter lim="800000"/>
            <a:headEnd/>
            <a:tailEnd/>
          </a:ln>
          <a:effectLst/>
        </p:spPr>
        <p:txBody>
          <a:bodyPr wrap="none" lIns="0" tIns="0" rIns="0" bIns="0" anchor="ctr"/>
          <a:lstStyle/>
          <a:p>
            <a:pPr algn="ctr" eaLnBrk="0" hangingPunct="0">
              <a:spcBef>
                <a:spcPct val="50000"/>
              </a:spcBef>
              <a:buClrTx/>
              <a:buSzTx/>
              <a:buFontTx/>
              <a:buNone/>
              <a:defRPr/>
            </a:pPr>
            <a:endParaRPr lang="he-IL" sz="1800">
              <a:latin typeface="Arial" pitchFamily="34" charset="0"/>
              <a:cs typeface="Arial" pitchFamily="34" charset="0"/>
            </a:endParaRPr>
          </a:p>
        </p:txBody>
      </p:sp>
      <p:sp>
        <p:nvSpPr>
          <p:cNvPr id="6" name="Text Box 7"/>
          <p:cNvSpPr txBox="1">
            <a:spLocks noChangeArrowheads="1"/>
          </p:cNvSpPr>
          <p:nvPr/>
        </p:nvSpPr>
        <p:spPr bwMode="auto">
          <a:xfrm>
            <a:off x="101600" y="6629400"/>
            <a:ext cx="1029384" cy="184666"/>
          </a:xfrm>
          <a:prstGeom prst="rect">
            <a:avLst/>
          </a:prstGeom>
          <a:noFill/>
          <a:ln w="9525" algn="ctr">
            <a:noFill/>
            <a:miter lim="800000"/>
            <a:headEnd/>
            <a:tailEnd/>
          </a:ln>
          <a:effectLst/>
        </p:spPr>
        <p:txBody>
          <a:bodyPr wrap="none" lIns="0" tIns="0" rIns="0" bIns="0">
            <a:spAutoFit/>
          </a:bodyPr>
          <a:lstStyle/>
          <a:p>
            <a:pPr defTabSz="912813">
              <a:defRPr/>
            </a:pPr>
            <a:r>
              <a:rPr lang="en-US" sz="1200" dirty="0">
                <a:solidFill>
                  <a:schemeClr val="tx1"/>
                </a:solidFill>
                <a:latin typeface="Arial" pitchFamily="34" charset="0"/>
                <a:cs typeface="Arial" pitchFamily="34" charset="0"/>
              </a:rPr>
              <a:t>© Yaron Kanza</a:t>
            </a:r>
          </a:p>
        </p:txBody>
      </p:sp>
      <p:sp>
        <p:nvSpPr>
          <p:cNvPr id="7" name="Rectangle 9"/>
          <p:cNvSpPr>
            <a:spLocks noChangeArrowheads="1"/>
          </p:cNvSpPr>
          <p:nvPr/>
        </p:nvSpPr>
        <p:spPr bwMode="auto">
          <a:xfrm>
            <a:off x="0" y="4411663"/>
            <a:ext cx="12192000" cy="1536700"/>
          </a:xfrm>
          <a:prstGeom prst="rect">
            <a:avLst/>
          </a:prstGeom>
          <a:solidFill>
            <a:schemeClr val="accent1">
              <a:alpha val="35001"/>
            </a:schemeClr>
          </a:solidFill>
          <a:ln w="9525">
            <a:noFill/>
            <a:miter lim="800000"/>
            <a:headEnd/>
            <a:tailEnd/>
          </a:ln>
          <a:effectLst/>
        </p:spPr>
        <p:txBody>
          <a:bodyPr wrap="none" anchor="ctr"/>
          <a:lstStyle/>
          <a:p>
            <a:pPr algn="ctr" eaLnBrk="0" hangingPunct="0">
              <a:spcBef>
                <a:spcPct val="50000"/>
              </a:spcBef>
              <a:buClrTx/>
              <a:buSzTx/>
              <a:buFontTx/>
              <a:buNone/>
              <a:defRPr/>
            </a:pPr>
            <a:endParaRPr lang="he-IL" sz="1800">
              <a:latin typeface="Arial" pitchFamily="34" charset="0"/>
              <a:cs typeface="Arial" pitchFamily="34" charset="0"/>
            </a:endParaRPr>
          </a:p>
        </p:txBody>
      </p:sp>
      <p:sp>
        <p:nvSpPr>
          <p:cNvPr id="624650" name="Rectangle 10"/>
          <p:cNvSpPr>
            <a:spLocks noGrp="1" noChangeArrowheads="1"/>
          </p:cNvSpPr>
          <p:nvPr>
            <p:ph type="ctrTitle"/>
          </p:nvPr>
        </p:nvSpPr>
        <p:spPr bwMode="auto">
          <a:xfrm>
            <a:off x="0" y="5183188"/>
            <a:ext cx="12192000" cy="857250"/>
          </a:xfrm>
        </p:spPr>
        <p:txBody>
          <a:bodyPr lIns="720000" rIns="540000"/>
          <a:lstStyle>
            <a:lvl1pPr marL="0">
              <a:lnSpc>
                <a:spcPct val="87000"/>
              </a:lnSpc>
              <a:defRPr/>
            </a:lvl1pPr>
          </a:lstStyle>
          <a:p>
            <a:r>
              <a:rPr lang="en-US"/>
              <a:t>Lesson Name</a:t>
            </a:r>
          </a:p>
        </p:txBody>
      </p:sp>
      <p:sp>
        <p:nvSpPr>
          <p:cNvPr id="624651" name="Rectangle 11"/>
          <p:cNvSpPr>
            <a:spLocks noGrp="1" noChangeArrowheads="1"/>
          </p:cNvSpPr>
          <p:nvPr>
            <p:ph type="subTitle" idx="1"/>
          </p:nvPr>
        </p:nvSpPr>
        <p:spPr>
          <a:xfrm>
            <a:off x="0" y="6022976"/>
            <a:ext cx="12192000" cy="511175"/>
          </a:xfrm>
          <a:solidFill>
            <a:schemeClr val="accent1"/>
          </a:solidFill>
        </p:spPr>
        <p:txBody>
          <a:bodyPr lIns="720000" rIns="540000" anchor="ctr"/>
          <a:lstStyle>
            <a:lvl1pPr>
              <a:defRPr sz="2000">
                <a:solidFill>
                  <a:schemeClr val="bg1"/>
                </a:solidFill>
              </a:defRPr>
            </a:lvl1pPr>
          </a:lstStyle>
          <a:p>
            <a:r>
              <a:rPr lang="en-US"/>
              <a:t>Course Name and Date</a:t>
            </a:r>
          </a:p>
        </p:txBody>
      </p:sp>
      <p:sp>
        <p:nvSpPr>
          <p:cNvPr id="8" name="Rectangle 6"/>
          <p:cNvSpPr>
            <a:spLocks noGrp="1" noChangeArrowheads="1"/>
          </p:cNvSpPr>
          <p:nvPr>
            <p:ph type="ftr" sz="quarter" idx="10"/>
          </p:nvPr>
        </p:nvSpPr>
        <p:spPr bwMode="auto">
          <a:xfrm>
            <a:off x="7651752" y="6534150"/>
            <a:ext cx="4540249" cy="323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itchFamily="34" charset="0"/>
                <a:cs typeface="Arial" pitchFamily="34" charset="0"/>
              </a:defRPr>
            </a:lvl1pPr>
          </a:lstStyle>
          <a:p>
            <a:pPr>
              <a:defRPr/>
            </a:pPr>
            <a:r>
              <a:rPr lang="en-US"/>
              <a:t>Copyrights © Aviad Cohen ; 23.2.2018</a:t>
            </a:r>
          </a:p>
        </p:txBody>
      </p:sp>
    </p:spTree>
    <p:extLst>
      <p:ext uri="{BB962C8B-B14F-4D97-AF65-F5344CB8AC3E}">
        <p14:creationId xmlns:p14="http://schemas.microsoft.com/office/powerpoint/2010/main" val="4164796532"/>
      </p:ext>
    </p:extLst>
  </p:cSld>
  <p:clrMapOvr>
    <a:masterClrMapping/>
  </p:clrMapOvr>
  <p:transition>
    <p:cu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354013" indent="6350">
              <a:defRPr/>
            </a:lvl1pPr>
          </a:lstStyle>
          <a:p>
            <a:r>
              <a:rPr lang="en-US" dirty="0"/>
              <a:t>Click to edit Master title style</a:t>
            </a:r>
            <a:endParaRPr lang="he-IL"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5"/>
          <p:cNvSpPr>
            <a:spLocks noGrp="1" noChangeArrowheads="1"/>
          </p:cNvSpPr>
          <p:nvPr>
            <p:ph type="sldNum" sz="quarter" idx="10"/>
          </p:nvPr>
        </p:nvSpPr>
        <p:spPr>
          <a:ln/>
        </p:spPr>
        <p:txBody>
          <a:bodyPr/>
          <a:lstStyle>
            <a:lvl1pPr>
              <a:defRPr/>
            </a:lvl1pPr>
          </a:lstStyle>
          <a:p>
            <a:pPr>
              <a:defRPr/>
            </a:pPr>
            <a:fld id="{A29562FB-17D6-4328-9520-C434988321EC}" type="slidenum">
              <a:rPr lang="en-US"/>
              <a:pPr>
                <a:defRPr/>
              </a:pPr>
              <a:t>‹#›</a:t>
            </a:fld>
            <a:endParaRPr lang="en-US"/>
          </a:p>
        </p:txBody>
      </p:sp>
    </p:spTree>
    <p:extLst>
      <p:ext uri="{BB962C8B-B14F-4D97-AF65-F5344CB8AC3E}">
        <p14:creationId xmlns:p14="http://schemas.microsoft.com/office/powerpoint/2010/main" val="2118003606"/>
      </p:ext>
    </p:extLst>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5" name="Footer Placeholder 4"/>
          <p:cNvSpPr>
            <a:spLocks noGrp="1"/>
          </p:cNvSpPr>
          <p:nvPr>
            <p:ph type="ftr" sz="quarter" idx="11"/>
          </p:nvPr>
        </p:nvSpPr>
        <p:spPr/>
        <p:txBody>
          <a:bodyPr/>
          <a:lstStyle/>
          <a:p>
            <a:r>
              <a:rPr lang="en-US" dirty="0"/>
              <a:t>Copyrights © Aviad Cohen ; 23.2.2018</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06400" y="1447800"/>
            <a:ext cx="5638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447800"/>
            <a:ext cx="5638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7"/>
          <p:cNvSpPr>
            <a:spLocks noGrp="1"/>
          </p:cNvSpPr>
          <p:nvPr>
            <p:ph type="sldNum" sz="quarter" idx="12"/>
          </p:nvPr>
        </p:nvSpPr>
        <p:spPr>
          <a:xfrm>
            <a:off x="372534" y="6551614"/>
            <a:ext cx="1286933" cy="280987"/>
          </a:xfrm>
        </p:spPr>
        <p:txBody>
          <a:bodyPr/>
          <a:lstStyle>
            <a:lvl1pPr>
              <a:defRPr/>
            </a:lvl1pPr>
          </a:lstStyle>
          <a:p>
            <a:pPr>
              <a:defRPr/>
            </a:pPr>
            <a:fld id="{67813962-F6BF-4F56-B2FD-5FC81074CBA7}" type="slidenum">
              <a:rPr lang="en-US"/>
              <a:pPr>
                <a:defRPr/>
              </a:pPr>
              <a:t>‹#›</a:t>
            </a:fld>
            <a:endParaRPr lang="en-US" dirty="0"/>
          </a:p>
        </p:txBody>
      </p:sp>
      <p:sp>
        <p:nvSpPr>
          <p:cNvPr id="7" name="Title 1"/>
          <p:cNvSpPr>
            <a:spLocks noGrp="1"/>
          </p:cNvSpPr>
          <p:nvPr>
            <p:ph type="title"/>
          </p:nvPr>
        </p:nvSpPr>
        <p:spPr>
          <a:xfrm>
            <a:off x="0" y="146051"/>
            <a:ext cx="12192000" cy="849313"/>
          </a:xfrm>
        </p:spPr>
        <p:txBody>
          <a:bodyPr/>
          <a:lstStyle>
            <a:lvl1pPr marL="354013" indent="6350">
              <a:defRPr/>
            </a:lvl1pPr>
          </a:lstStyle>
          <a:p>
            <a:r>
              <a:rPr lang="en-US" dirty="0"/>
              <a:t>Click to edit Master title style</a:t>
            </a:r>
            <a:endParaRPr lang="he-IL" dirty="0"/>
          </a:p>
        </p:txBody>
      </p:sp>
    </p:spTree>
    <p:extLst>
      <p:ext uri="{BB962C8B-B14F-4D97-AF65-F5344CB8AC3E}">
        <p14:creationId xmlns:p14="http://schemas.microsoft.com/office/powerpoint/2010/main" val="190906340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ED07BF08-3C57-463C-9676-1AD7835ECDE7}" type="slidenum">
              <a:rPr lang="he-IL"/>
              <a:pPr>
                <a:defRPr/>
              </a:pPr>
              <a:t>‹#›</a:t>
            </a:fld>
            <a:endParaRPr lang="en-US"/>
          </a:p>
        </p:txBody>
      </p:sp>
    </p:spTree>
    <p:extLst>
      <p:ext uri="{BB962C8B-B14F-4D97-AF65-F5344CB8AC3E}">
        <p14:creationId xmlns:p14="http://schemas.microsoft.com/office/powerpoint/2010/main" val="2431919800"/>
      </p:ext>
    </p:extLst>
  </p:cSld>
  <p:clrMapOvr>
    <a:masterClrMapping/>
  </p:clrMapOvr>
  <p:transition>
    <p:cu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Shape 11"/>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Shape 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0450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08375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1540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Shape 23"/>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Shape 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97531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204533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Shape 30"/>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Shape 3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6077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Shape 3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60930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7" name="Shape 37"/>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Shape 38"/>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Shape 3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Shape 4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7086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Footer Placeholder 5"/>
          <p:cNvSpPr>
            <a:spLocks noGrp="1"/>
          </p:cNvSpPr>
          <p:nvPr>
            <p:ph type="ftr" sz="quarter" idx="11"/>
          </p:nvPr>
        </p:nvSpPr>
        <p:spPr/>
        <p:txBody>
          <a:bodyPr/>
          <a:lstStyle/>
          <a:p>
            <a:r>
              <a:rPr lang="en-US"/>
              <a:t>Copyrights © Aviad Cohen ; 23.2.2018</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324848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3"/>
            <a:ext cx="11360800" cy="26180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endParaRPr/>
          </a:p>
        </p:txBody>
      </p:sp>
      <p:sp>
        <p:nvSpPr>
          <p:cNvPr id="46" name="Shape 46"/>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Shape 4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287886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2189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a:xfrm>
            <a:off x="8677501" y="5969000"/>
            <a:ext cx="1600200" cy="279400"/>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r>
              <a:rPr lang="en-US"/>
              <a:t>Copyrights © Aviad Cohen ; 23.2.2018</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1295402" y="621405"/>
            <a:ext cx="9601196" cy="519497"/>
          </a:xfrm>
        </p:spPr>
        <p:txBody>
          <a:bodyPr/>
          <a:lstStyle/>
          <a:p>
            <a:r>
              <a:rPr lang="he-IL" dirty="0"/>
              <a:t>לחץ כדי לערוך סגנון כותרת של תבנית בסיס</a:t>
            </a:r>
            <a:endParaRPr lang="en-US" dirty="0"/>
          </a:p>
        </p:txBody>
      </p:sp>
      <p:sp>
        <p:nvSpPr>
          <p:cNvPr id="5" name="Slide Number Placeholder 4"/>
          <p:cNvSpPr>
            <a:spLocks noGrp="1"/>
          </p:cNvSpPr>
          <p:nvPr>
            <p:ph type="sldNum" sz="quarter" idx="12"/>
          </p:nvPr>
        </p:nvSpPr>
        <p:spPr>
          <a:xfrm>
            <a:off x="11486414" y="6480729"/>
            <a:ext cx="542697" cy="279400"/>
          </a:xfrm>
        </p:spPr>
        <p:txBody>
          <a:bodyPr/>
          <a:lstStyle>
            <a:lvl1pPr>
              <a:defRPr b="1"/>
            </a:lvl1pPr>
          </a:lstStyle>
          <a:p>
            <a:fld id="{D57F1E4F-1CFF-5643-939E-217C01CDF565}" type="slidenum">
              <a:rPr lang="en-US" smtClean="0"/>
              <a:pPr/>
              <a:t>‹#›</a:t>
            </a:fld>
            <a:endParaRPr lang="en-US" dirty="0"/>
          </a:p>
        </p:txBody>
      </p:sp>
      <p:cxnSp>
        <p:nvCxnSpPr>
          <p:cNvPr id="14" name="Straight Connector 13"/>
          <p:cNvCxnSpPr/>
          <p:nvPr/>
        </p:nvCxnSpPr>
        <p:spPr>
          <a:xfrm>
            <a:off x="1392351" y="123861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6" name="Footer Placeholder 4">
            <a:extLst>
              <a:ext uri="{FF2B5EF4-FFF2-40B4-BE49-F238E27FC236}">
                <a16:creationId xmlns:a16="http://schemas.microsoft.com/office/drawing/2014/main" id="{49A9B306-0F25-4A65-8C7C-0C18A9C2F90F}"/>
              </a:ext>
            </a:extLst>
          </p:cNvPr>
          <p:cNvSpPr>
            <a:spLocks noGrp="1"/>
          </p:cNvSpPr>
          <p:nvPr>
            <p:ph type="ftr" sz="quarter" idx="11"/>
          </p:nvPr>
        </p:nvSpPr>
        <p:spPr>
          <a:xfrm>
            <a:off x="154296" y="6439173"/>
            <a:ext cx="3058923" cy="279400"/>
          </a:xfrm>
        </p:spPr>
        <p:txBody>
          <a:bodyPr/>
          <a:lstStyle/>
          <a:p>
            <a:r>
              <a:rPr lang="en-US" dirty="0"/>
              <a:t>Copyrights © Aviad Cohen ; 23.2.2018</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Footer Placeholder 4">
            <a:extLst>
              <a:ext uri="{FF2B5EF4-FFF2-40B4-BE49-F238E27FC236}">
                <a16:creationId xmlns:a16="http://schemas.microsoft.com/office/drawing/2014/main" id="{B3EC334A-D962-47C5-A9FA-7FE684B6A702}"/>
              </a:ext>
            </a:extLst>
          </p:cNvPr>
          <p:cNvSpPr>
            <a:spLocks noGrp="1"/>
          </p:cNvSpPr>
          <p:nvPr>
            <p:ph type="ftr" sz="quarter" idx="11"/>
          </p:nvPr>
        </p:nvSpPr>
        <p:spPr>
          <a:xfrm>
            <a:off x="154296" y="6439173"/>
            <a:ext cx="3058923" cy="279400"/>
          </a:xfrm>
        </p:spPr>
        <p:txBody>
          <a:bodyPr/>
          <a:lstStyle/>
          <a:p>
            <a:r>
              <a:rPr lang="en-US" dirty="0"/>
              <a:t>Copyrights © Aviad Cohen ; 23.2.2018</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677501" y="5969000"/>
            <a:ext cx="1600200" cy="27940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Copyrights © Aviad Cohen ; 23.2.2018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he-IL"/>
              <a:t>לחץ כדי לערוך סגנון כותרת של תבנית בסיס</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677501" y="5969000"/>
            <a:ext cx="1600200" cy="27940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Copyrights © Aviad Cohen ; 23.2.2018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677501" y="5969000"/>
            <a:ext cx="1600200" cy="27940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Copyrights © Aviad Cohen ; 23.2.2018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Footer Placeholder 4"/>
          <p:cNvSpPr>
            <a:spLocks noGrp="1"/>
          </p:cNvSpPr>
          <p:nvPr>
            <p:ph type="ftr" sz="quarter" idx="3"/>
          </p:nvPr>
        </p:nvSpPr>
        <p:spPr>
          <a:xfrm>
            <a:off x="64806" y="6485104"/>
            <a:ext cx="3028772" cy="279400"/>
          </a:xfrm>
          <a:prstGeom prst="rect">
            <a:avLst/>
          </a:prstGeom>
        </p:spPr>
        <p:txBody>
          <a:bodyPr vert="horz" lIns="91440" tIns="45720" rIns="91440" bIns="45720" rtlCol="0" anchor="ctr"/>
          <a:lstStyle>
            <a:lvl1pPr algn="l">
              <a:defRPr sz="1400" b="1" i="0">
                <a:solidFill>
                  <a:schemeClr val="tx1"/>
                </a:solidFill>
                <a:effectLst/>
                <a:latin typeface="+mn-lt"/>
              </a:defRPr>
            </a:lvl1pPr>
          </a:lstStyle>
          <a:p>
            <a:r>
              <a:rPr lang="en-US" dirty="0"/>
              <a:t>Copyrights © Aviad Cohen ; 23.2.2018</a:t>
            </a:r>
          </a:p>
        </p:txBody>
      </p:sp>
      <p:sp>
        <p:nvSpPr>
          <p:cNvPr id="6" name="Slide Number Placeholder 5"/>
          <p:cNvSpPr>
            <a:spLocks noGrp="1"/>
          </p:cNvSpPr>
          <p:nvPr>
            <p:ph type="sldNum" sz="quarter" idx="4"/>
          </p:nvPr>
        </p:nvSpPr>
        <p:spPr>
          <a:xfrm>
            <a:off x="11562460" y="6485104"/>
            <a:ext cx="522004" cy="279400"/>
          </a:xfrm>
          <a:prstGeom prst="rect">
            <a:avLst/>
          </a:prstGeom>
        </p:spPr>
        <p:txBody>
          <a:bodyPr vert="horz" lIns="91440" tIns="45720" rIns="91440" bIns="45720" rtlCol="0" anchor="ctr"/>
          <a:lstStyle>
            <a:lvl1pPr algn="r">
              <a:defRPr sz="1600" b="1" i="0">
                <a:solidFill>
                  <a:schemeClr val="tx1"/>
                </a:solidFill>
                <a:effectLst/>
                <a:latin typeface="+mn-lt"/>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69" r:id="rId3"/>
    <p:sldLayoutId id="2147483653" r:id="rId4"/>
    <p:sldLayoutId id="2147483654" r:id="rId5"/>
    <p:sldLayoutId id="2147483655" r:id="rId6"/>
    <p:sldLayoutId id="2147483656" r:id="rId7"/>
    <p:sldLayoutId id="2147483660" r:id="rId8"/>
    <p:sldLayoutId id="2147483657" r:id="rId9"/>
    <p:sldLayoutId id="2147483663" r:id="rId10"/>
    <p:sldLayoutId id="2147483664" r:id="rId11"/>
    <p:sldLayoutId id="2147483665" r:id="rId12"/>
    <p:sldLayoutId id="2147483666" r:id="rId13"/>
    <p:sldLayoutId id="2147483667" r:id="rId14"/>
    <p:sldLayoutId id="2147483658" r:id="rId15"/>
    <p:sldLayoutId id="2147483659" r:id="rId16"/>
    <p:sldLayoutId id="2147483675"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23618" name="Rectangle 2"/>
          <p:cNvSpPr>
            <a:spLocks noChangeArrowheads="1"/>
          </p:cNvSpPr>
          <p:nvPr/>
        </p:nvSpPr>
        <p:spPr bwMode="gray">
          <a:xfrm>
            <a:off x="0" y="6451601"/>
            <a:ext cx="12192000" cy="276225"/>
          </a:xfrm>
          <a:prstGeom prst="rect">
            <a:avLst/>
          </a:prstGeom>
          <a:gradFill rotWithShape="1">
            <a:gsLst>
              <a:gs pos="0">
                <a:schemeClr val="bg1"/>
              </a:gs>
              <a:gs pos="100000">
                <a:schemeClr val="accent1"/>
              </a:gs>
            </a:gsLst>
            <a:lin ang="0" scaled="1"/>
          </a:gradFill>
          <a:ln w="19050">
            <a:noFill/>
            <a:miter lim="800000"/>
            <a:headEnd/>
            <a:tailEnd/>
          </a:ln>
          <a:effectLst/>
        </p:spPr>
        <p:txBody>
          <a:bodyPr lIns="0" tIns="46494" rIns="92985" bIns="46494" anchor="ctr"/>
          <a:lstStyle/>
          <a:p>
            <a:pPr algn="ctr" eaLnBrk="0" hangingPunct="0">
              <a:spcBef>
                <a:spcPct val="0"/>
              </a:spcBef>
              <a:buClrTx/>
              <a:buSzTx/>
              <a:buFontTx/>
              <a:buNone/>
              <a:defRPr/>
            </a:pPr>
            <a:r>
              <a:rPr lang="en-US" sz="1600" b="1">
                <a:solidFill>
                  <a:schemeClr val="tx1"/>
                </a:solidFill>
                <a:latin typeface="Arial" pitchFamily="34" charset="0"/>
                <a:cs typeface="Arial" pitchFamily="34" charset="0"/>
              </a:rPr>
              <a:t> </a:t>
            </a:r>
          </a:p>
        </p:txBody>
      </p:sp>
      <p:sp>
        <p:nvSpPr>
          <p:cNvPr id="1027" name="Rectangle 3"/>
          <p:cNvSpPr>
            <a:spLocks noGrp="1" noChangeArrowheads="1"/>
          </p:cNvSpPr>
          <p:nvPr>
            <p:ph type="title"/>
          </p:nvPr>
        </p:nvSpPr>
        <p:spPr bwMode="gray">
          <a:xfrm>
            <a:off x="0" y="146051"/>
            <a:ext cx="12192000" cy="8493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028" name="Rectangle 4"/>
          <p:cNvSpPr>
            <a:spLocks noGrp="1" noChangeArrowheads="1"/>
          </p:cNvSpPr>
          <p:nvPr>
            <p:ph type="body" idx="1"/>
          </p:nvPr>
        </p:nvSpPr>
        <p:spPr bwMode="auto">
          <a:xfrm>
            <a:off x="1020234" y="1295400"/>
            <a:ext cx="10157884"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Introduction level</a:t>
            </a:r>
          </a:p>
          <a:p>
            <a:pPr lvl="1"/>
            <a:r>
              <a:rPr lang="en-US"/>
              <a:t>First level</a:t>
            </a:r>
          </a:p>
          <a:p>
            <a:pPr lvl="2"/>
            <a:r>
              <a:rPr lang="en-US"/>
              <a:t>Second level</a:t>
            </a:r>
          </a:p>
          <a:p>
            <a:pPr lvl="3"/>
            <a:r>
              <a:rPr lang="en-US"/>
              <a:t>Next level</a:t>
            </a:r>
          </a:p>
          <a:p>
            <a:pPr lvl="4"/>
            <a:r>
              <a:rPr lang="en-US"/>
              <a:t>Next level</a:t>
            </a:r>
          </a:p>
        </p:txBody>
      </p:sp>
      <p:sp>
        <p:nvSpPr>
          <p:cNvPr id="623621" name="Rectangle 5"/>
          <p:cNvSpPr>
            <a:spLocks noGrp="1" noChangeArrowheads="1"/>
          </p:cNvSpPr>
          <p:nvPr>
            <p:ph type="sldNum" sz="quarter" idx="4"/>
          </p:nvPr>
        </p:nvSpPr>
        <p:spPr bwMode="black">
          <a:xfrm>
            <a:off x="372534" y="6551614"/>
            <a:ext cx="1286933" cy="2809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eaLnBrk="0" hangingPunct="0">
              <a:lnSpc>
                <a:spcPts val="1300"/>
              </a:lnSpc>
              <a:spcBef>
                <a:spcPct val="0"/>
              </a:spcBef>
              <a:buClrTx/>
              <a:buSzTx/>
              <a:buFontTx/>
              <a:buNone/>
              <a:defRPr sz="1200">
                <a:latin typeface="Arial" pitchFamily="34" charset="0"/>
                <a:cs typeface="Arial" pitchFamily="34" charset="0"/>
              </a:defRPr>
            </a:lvl1pPr>
          </a:lstStyle>
          <a:p>
            <a:pPr>
              <a:defRPr/>
            </a:pPr>
            <a:fld id="{425D3D6A-D187-4D75-8046-AAD1C51823ED}" type="slidenum">
              <a:rPr lang="en-US"/>
              <a:pPr>
                <a:defRPr/>
              </a:pPr>
              <a:t>‹#›</a:t>
            </a:fld>
            <a:endParaRPr lang="en-US"/>
          </a:p>
        </p:txBody>
      </p:sp>
    </p:spTree>
    <p:extLst>
      <p:ext uri="{BB962C8B-B14F-4D97-AF65-F5344CB8AC3E}">
        <p14:creationId xmlns:p14="http://schemas.microsoft.com/office/powerpoint/2010/main" val="269732601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transition>
    <p:cut/>
  </p:transition>
  <p:hf hdr="0" dt="0"/>
  <p:txStyles>
    <p:titleStyle>
      <a:lvl1pPr marL="354013" indent="6350" algn="l" rtl="0" eaLnBrk="0" fontAlgn="base" hangingPunct="0">
        <a:lnSpc>
          <a:spcPct val="85000"/>
        </a:lnSpc>
        <a:spcBef>
          <a:spcPct val="0"/>
        </a:spcBef>
        <a:spcAft>
          <a:spcPct val="0"/>
        </a:spcAft>
        <a:defRPr sz="3200">
          <a:solidFill>
            <a:schemeClr val="bg1"/>
          </a:solidFill>
          <a:latin typeface="+mj-lt"/>
          <a:ea typeface="+mj-ea"/>
          <a:cs typeface="+mj-cs"/>
        </a:defRPr>
      </a:lvl1pPr>
      <a:lvl2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2pPr>
      <a:lvl3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3pPr>
      <a:lvl4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4pPr>
      <a:lvl5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5pPr>
      <a:lvl6pPr marL="811213" algn="l" rtl="0" fontAlgn="base">
        <a:lnSpc>
          <a:spcPct val="85000"/>
        </a:lnSpc>
        <a:spcBef>
          <a:spcPct val="0"/>
        </a:spcBef>
        <a:spcAft>
          <a:spcPct val="0"/>
        </a:spcAft>
        <a:defRPr sz="3200">
          <a:solidFill>
            <a:schemeClr val="bg1"/>
          </a:solidFill>
          <a:latin typeface="Arial" pitchFamily="34" charset="0"/>
          <a:cs typeface="Arial" pitchFamily="34" charset="0"/>
        </a:defRPr>
      </a:lvl6pPr>
      <a:lvl7pPr marL="1268413" algn="l" rtl="0" fontAlgn="base">
        <a:lnSpc>
          <a:spcPct val="85000"/>
        </a:lnSpc>
        <a:spcBef>
          <a:spcPct val="0"/>
        </a:spcBef>
        <a:spcAft>
          <a:spcPct val="0"/>
        </a:spcAft>
        <a:defRPr sz="3200">
          <a:solidFill>
            <a:schemeClr val="bg1"/>
          </a:solidFill>
          <a:latin typeface="Arial" pitchFamily="34" charset="0"/>
          <a:cs typeface="Arial" pitchFamily="34" charset="0"/>
        </a:defRPr>
      </a:lvl7pPr>
      <a:lvl8pPr marL="1725613" algn="l" rtl="0" fontAlgn="base">
        <a:lnSpc>
          <a:spcPct val="85000"/>
        </a:lnSpc>
        <a:spcBef>
          <a:spcPct val="0"/>
        </a:spcBef>
        <a:spcAft>
          <a:spcPct val="0"/>
        </a:spcAft>
        <a:defRPr sz="3200">
          <a:solidFill>
            <a:schemeClr val="bg1"/>
          </a:solidFill>
          <a:latin typeface="Arial" pitchFamily="34" charset="0"/>
          <a:cs typeface="Arial" pitchFamily="34" charset="0"/>
        </a:defRPr>
      </a:lvl8pPr>
      <a:lvl9pPr marL="2182813" algn="l" rtl="0" fontAlgn="base">
        <a:lnSpc>
          <a:spcPct val="85000"/>
        </a:lnSpc>
        <a:spcBef>
          <a:spcPct val="0"/>
        </a:spcBef>
        <a:spcAft>
          <a:spcPct val="0"/>
        </a:spcAft>
        <a:defRPr sz="3200">
          <a:solidFill>
            <a:schemeClr val="bg1"/>
          </a:solidFill>
          <a:latin typeface="Arial" pitchFamily="34" charset="0"/>
          <a:cs typeface="Arial" pitchFamily="34" charset="0"/>
        </a:defRPr>
      </a:lvl9pPr>
    </p:titleStyle>
    <p:bodyStyle>
      <a:lvl1pPr marL="342900" indent="-342900" algn="l" defTabSz="912813" rtl="0" eaLnBrk="0" fontAlgn="base" hangingPunct="0">
        <a:spcBef>
          <a:spcPct val="50000"/>
        </a:spcBef>
        <a:spcAft>
          <a:spcPct val="0"/>
        </a:spcAft>
        <a:buClr>
          <a:schemeClr val="accent1"/>
        </a:buClr>
        <a:buSzPct val="70000"/>
        <a:buFont typeface="Symbol" pitchFamily="18" charset="2"/>
        <a:defRPr sz="2400">
          <a:solidFill>
            <a:srgbClr val="4D4D4D"/>
          </a:solidFill>
          <a:latin typeface="+mn-lt"/>
          <a:ea typeface="+mn-ea"/>
          <a:cs typeface="+mn-cs"/>
        </a:defRPr>
      </a:lvl1pPr>
      <a:lvl2pPr marL="273050" indent="-271463" algn="l" defTabSz="912813" rtl="0" eaLnBrk="0" fontAlgn="base" hangingPunct="0">
        <a:spcBef>
          <a:spcPct val="50000"/>
        </a:spcBef>
        <a:spcAft>
          <a:spcPct val="0"/>
        </a:spcAft>
        <a:buClr>
          <a:schemeClr val="accent1"/>
        </a:buClr>
        <a:buChar char="•"/>
        <a:defRPr sz="2000">
          <a:solidFill>
            <a:srgbClr val="4D4D4D"/>
          </a:solidFill>
          <a:latin typeface="+mn-lt"/>
          <a:cs typeface="+mn-cs"/>
        </a:defRPr>
      </a:lvl2pPr>
      <a:lvl3pPr marL="546100" indent="-27146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3pPr>
      <a:lvl4pPr marL="806450" indent="-25876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4pPr>
      <a:lvl5pPr marL="1073150" indent="-26511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5pPr>
      <a:lvl6pPr marL="1530350" indent="-265113" algn="l" defTabSz="912813" rtl="0" fontAlgn="base">
        <a:spcBef>
          <a:spcPct val="50000"/>
        </a:spcBef>
        <a:spcAft>
          <a:spcPct val="0"/>
        </a:spcAft>
        <a:buClr>
          <a:schemeClr val="accent1"/>
        </a:buClr>
        <a:buChar char="•"/>
        <a:defRPr sz="1600">
          <a:solidFill>
            <a:srgbClr val="4D4D4D"/>
          </a:solidFill>
          <a:latin typeface="+mn-lt"/>
          <a:cs typeface="+mn-cs"/>
        </a:defRPr>
      </a:lvl6pPr>
      <a:lvl7pPr marL="1987550" indent="-265113" algn="l" defTabSz="912813" rtl="0" fontAlgn="base">
        <a:spcBef>
          <a:spcPct val="50000"/>
        </a:spcBef>
        <a:spcAft>
          <a:spcPct val="0"/>
        </a:spcAft>
        <a:buClr>
          <a:schemeClr val="accent1"/>
        </a:buClr>
        <a:buChar char="•"/>
        <a:defRPr sz="1600">
          <a:solidFill>
            <a:srgbClr val="4D4D4D"/>
          </a:solidFill>
          <a:latin typeface="+mn-lt"/>
          <a:cs typeface="+mn-cs"/>
        </a:defRPr>
      </a:lvl7pPr>
      <a:lvl8pPr marL="2444750" indent="-265113" algn="l" defTabSz="912813" rtl="0" fontAlgn="base">
        <a:spcBef>
          <a:spcPct val="50000"/>
        </a:spcBef>
        <a:spcAft>
          <a:spcPct val="0"/>
        </a:spcAft>
        <a:buClr>
          <a:schemeClr val="accent1"/>
        </a:buClr>
        <a:buChar char="•"/>
        <a:defRPr sz="1600">
          <a:solidFill>
            <a:srgbClr val="4D4D4D"/>
          </a:solidFill>
          <a:latin typeface="+mn-lt"/>
          <a:cs typeface="+mn-cs"/>
        </a:defRPr>
      </a:lvl8pPr>
      <a:lvl9pPr marL="2901950" indent="-265113" algn="l" defTabSz="912813" rtl="0" fontAlgn="base">
        <a:spcBef>
          <a:spcPct val="50000"/>
        </a:spcBef>
        <a:spcAft>
          <a:spcPct val="0"/>
        </a:spcAft>
        <a:buClr>
          <a:schemeClr val="accent1"/>
        </a:buClr>
        <a:buChar char="•"/>
        <a:defRPr sz="1600">
          <a:solidFill>
            <a:srgbClr val="4D4D4D"/>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spcBef>
                <a:spcPts val="0"/>
              </a:spcBef>
              <a:buNone/>
              <a:defRPr sz="1333">
                <a:solidFill>
                  <a:schemeClr val="dk2"/>
                </a:solidFill>
              </a:defRPr>
            </a:lvl1pPr>
            <a:lvl2pPr lvl="1" algn="r">
              <a:spcBef>
                <a:spcPts val="0"/>
              </a:spcBef>
              <a:buNone/>
              <a:defRPr sz="1333">
                <a:solidFill>
                  <a:schemeClr val="dk2"/>
                </a:solidFill>
              </a:defRPr>
            </a:lvl2pPr>
            <a:lvl3pPr lvl="2" algn="r">
              <a:spcBef>
                <a:spcPts val="0"/>
              </a:spcBef>
              <a:buNone/>
              <a:defRPr sz="1333">
                <a:solidFill>
                  <a:schemeClr val="dk2"/>
                </a:solidFill>
              </a:defRPr>
            </a:lvl3pPr>
            <a:lvl4pPr lvl="3" algn="r">
              <a:spcBef>
                <a:spcPts val="0"/>
              </a:spcBef>
              <a:buNone/>
              <a:defRPr sz="1333">
                <a:solidFill>
                  <a:schemeClr val="dk2"/>
                </a:solidFill>
              </a:defRPr>
            </a:lvl4pPr>
            <a:lvl5pPr lvl="4" algn="r">
              <a:spcBef>
                <a:spcPts val="0"/>
              </a:spcBef>
              <a:buNone/>
              <a:defRPr sz="1333">
                <a:solidFill>
                  <a:schemeClr val="dk2"/>
                </a:solidFill>
              </a:defRPr>
            </a:lvl5pPr>
            <a:lvl6pPr lvl="5" algn="r">
              <a:spcBef>
                <a:spcPts val="0"/>
              </a:spcBef>
              <a:buNone/>
              <a:defRPr sz="1333">
                <a:solidFill>
                  <a:schemeClr val="dk2"/>
                </a:solidFill>
              </a:defRPr>
            </a:lvl6pPr>
            <a:lvl7pPr lvl="6" algn="r">
              <a:spcBef>
                <a:spcPts val="0"/>
              </a:spcBef>
              <a:buNone/>
              <a:defRPr sz="1333">
                <a:solidFill>
                  <a:schemeClr val="dk2"/>
                </a:solidFill>
              </a:defRPr>
            </a:lvl7pPr>
            <a:lvl8pPr lvl="7" algn="r">
              <a:spcBef>
                <a:spcPts val="0"/>
              </a:spcBef>
              <a:buNone/>
              <a:defRPr sz="1333">
                <a:solidFill>
                  <a:schemeClr val="dk2"/>
                </a:solidFill>
              </a:defRPr>
            </a:lvl8pPr>
            <a:lvl9pPr lvl="8" algn="r">
              <a:spcBef>
                <a:spcPts val="0"/>
              </a:spcBef>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19210640"/>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maven.apache.org/download.cgi"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s://search.maven.org/"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s://mvnrepository.com/"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apache/maven-compiler-plugin/blob/master/pom.xml"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maven.apache.org/plugins/index.html"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www.mojohaus.org/exec-maven-plugin/java-mojo.html"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maven.apache.org/guides/introduction/introduction-to-dependency-mechanism.html" TargetMode="Externa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comments" Target="../comments/commen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3" Type="http://schemas.openxmlformats.org/officeDocument/2006/relationships/hyperlink" Target="https://cwiki.apache.org/confluence/display/MAVEN/Maven+Properties+Guide" TargetMode="External"/><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hyperlink" Target="http://maven.apache.org/ref/3.5.3/maven-model-builder/#Model_Interpolation"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hyperlink" Target="https://maven.apache.org/guides/introduction/introduction-to-the-pom.html#Project_Inheritance" TargetMode="Externa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415600" y="2018967"/>
            <a:ext cx="11360800" cy="670400"/>
          </a:xfrm>
          <a:prstGeom prst="rect">
            <a:avLst/>
          </a:prstGeom>
        </p:spPr>
        <p:txBody>
          <a:bodyPr spcFirstLastPara="1" wrap="square" lIns="121900" tIns="121900" rIns="121900" bIns="121900" anchor="t" anchorCtr="0">
            <a:noAutofit/>
          </a:bodyPr>
          <a:lstStyle/>
          <a:p>
            <a:pPr marL="0" indent="0">
              <a:buNone/>
            </a:pPr>
            <a:r>
              <a:rPr lang="en" sz="2800" b="1" dirty="0">
                <a:latin typeface="Comfortaa"/>
                <a:ea typeface="Comfortaa"/>
                <a:cs typeface="Comfortaa"/>
                <a:sym typeface="Comfortaa"/>
              </a:rPr>
              <a:t>AT&amp;T BIQ Project 2018</a:t>
            </a:r>
            <a:endParaRPr sz="1733" b="1" dirty="0"/>
          </a:p>
          <a:p>
            <a:pPr marL="0" indent="0">
              <a:spcBef>
                <a:spcPts val="2133"/>
              </a:spcBef>
              <a:spcAft>
                <a:spcPts val="2133"/>
              </a:spcAft>
              <a:buNone/>
            </a:pPr>
            <a:endParaRPr sz="2533" b="1" dirty="0"/>
          </a:p>
        </p:txBody>
      </p:sp>
      <p:pic>
        <p:nvPicPr>
          <p:cNvPr id="55" name="Shape 55" descr="clarituneLogoBig.png"/>
          <p:cNvPicPr preferRelativeResize="0"/>
          <p:nvPr/>
        </p:nvPicPr>
        <p:blipFill>
          <a:blip r:embed="rId3">
            <a:alphaModFix/>
          </a:blip>
          <a:stretch>
            <a:fillRect/>
          </a:stretch>
        </p:blipFill>
        <p:spPr>
          <a:xfrm>
            <a:off x="465333" y="223700"/>
            <a:ext cx="4140200" cy="1676400"/>
          </a:xfrm>
          <a:prstGeom prst="rect">
            <a:avLst/>
          </a:prstGeom>
          <a:noFill/>
          <a:ln>
            <a:noFill/>
          </a:ln>
        </p:spPr>
      </p:pic>
      <p:sp>
        <p:nvSpPr>
          <p:cNvPr id="56" name="Shape 56"/>
          <p:cNvSpPr txBox="1">
            <a:spLocks noGrp="1"/>
          </p:cNvSpPr>
          <p:nvPr>
            <p:ph type="body" idx="1"/>
          </p:nvPr>
        </p:nvSpPr>
        <p:spPr>
          <a:xfrm>
            <a:off x="415600" y="3357367"/>
            <a:ext cx="11360800" cy="903600"/>
          </a:xfrm>
          <a:prstGeom prst="rect">
            <a:avLst/>
          </a:prstGeom>
          <a:ln w="38100" cap="flat" cmpd="sng">
            <a:solidFill>
              <a:srgbClr val="6D9EEB"/>
            </a:solidFill>
            <a:prstDash val="solid"/>
            <a:round/>
            <a:headEnd type="none" w="med" len="med"/>
            <a:tailEnd type="none" w="med" len="med"/>
          </a:ln>
        </p:spPr>
        <p:txBody>
          <a:bodyPr spcFirstLastPara="1" wrap="square" lIns="121900" tIns="121900" rIns="121900" bIns="121900" anchor="t" anchorCtr="0">
            <a:noAutofit/>
          </a:bodyPr>
          <a:lstStyle/>
          <a:p>
            <a:pPr marL="0" indent="0" algn="ctr">
              <a:buNone/>
            </a:pPr>
            <a:r>
              <a:rPr lang="en" sz="3733" b="1" dirty="0">
                <a:latin typeface="Verdana"/>
                <a:ea typeface="Verdana"/>
                <a:cs typeface="Verdana"/>
                <a:sym typeface="Verdana"/>
              </a:rPr>
              <a:t>All you need to know about </a:t>
            </a:r>
            <a:r>
              <a:rPr lang="en-US" sz="3733" b="1" dirty="0">
                <a:latin typeface="Verdana"/>
                <a:ea typeface="Verdana"/>
                <a:cs typeface="Verdana"/>
                <a:sym typeface="Verdana"/>
              </a:rPr>
              <a:t>Maven</a:t>
            </a:r>
            <a:endParaRPr sz="3733" b="1" dirty="0">
              <a:latin typeface="Verdana"/>
              <a:ea typeface="Verdana"/>
              <a:cs typeface="Verdana"/>
              <a:sym typeface="Verdana"/>
            </a:endParaRPr>
          </a:p>
          <a:p>
            <a:pPr marL="0" indent="0">
              <a:spcBef>
                <a:spcPts val="2133"/>
              </a:spcBef>
              <a:spcAft>
                <a:spcPts val="2133"/>
              </a:spcAft>
              <a:buNone/>
            </a:pPr>
            <a:endParaRPr sz="2533" b="1" dirty="0">
              <a:latin typeface="Comfortaa"/>
              <a:ea typeface="Comfortaa"/>
              <a:cs typeface="Comfortaa"/>
              <a:sym typeface="Comfortaa"/>
            </a:endParaRPr>
          </a:p>
        </p:txBody>
      </p:sp>
      <p:sp>
        <p:nvSpPr>
          <p:cNvPr id="57" name="Shape 57"/>
          <p:cNvSpPr txBox="1">
            <a:spLocks noGrp="1"/>
          </p:cNvSpPr>
          <p:nvPr>
            <p:ph type="body" idx="1"/>
          </p:nvPr>
        </p:nvSpPr>
        <p:spPr>
          <a:xfrm>
            <a:off x="415600" y="5472333"/>
            <a:ext cx="11360800" cy="670400"/>
          </a:xfrm>
          <a:prstGeom prst="rect">
            <a:avLst/>
          </a:prstGeom>
        </p:spPr>
        <p:txBody>
          <a:bodyPr spcFirstLastPara="1" wrap="square" lIns="121900" tIns="121900" rIns="121900" bIns="121900" anchor="t" anchorCtr="0">
            <a:noAutofit/>
          </a:bodyPr>
          <a:lstStyle/>
          <a:p>
            <a:pPr marL="0" indent="0">
              <a:spcAft>
                <a:spcPts val="2133"/>
              </a:spcAft>
              <a:buNone/>
            </a:pPr>
            <a:r>
              <a:rPr lang="en" sz="1333" b="1"/>
              <a:t>© All rights reserved.</a:t>
            </a:r>
            <a:br>
              <a:rPr lang="en" sz="1333" b="1"/>
            </a:br>
            <a:r>
              <a:rPr lang="en" sz="1333" b="1"/>
              <a:t>    Materials are for the sole use of the AT&amp;T BIQ Project 2018. Any other use is forbidden</a:t>
            </a:r>
            <a:endParaRPr sz="1333" b="1"/>
          </a:p>
        </p:txBody>
      </p:sp>
    </p:spTree>
    <p:extLst>
      <p:ext uri="{BB962C8B-B14F-4D97-AF65-F5344CB8AC3E}">
        <p14:creationId xmlns:p14="http://schemas.microsoft.com/office/powerpoint/2010/main" val="49996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2656-ADB8-470C-83B0-9B96CD6E2725}"/>
              </a:ext>
            </a:extLst>
          </p:cNvPr>
          <p:cNvSpPr>
            <a:spLocks noGrp="1"/>
          </p:cNvSpPr>
          <p:nvPr>
            <p:ph type="title"/>
          </p:nvPr>
        </p:nvSpPr>
        <p:spPr/>
        <p:txBody>
          <a:bodyPr>
            <a:normAutofit fontScale="90000"/>
          </a:bodyPr>
          <a:lstStyle/>
          <a:p>
            <a:pPr algn="l"/>
            <a:r>
              <a:rPr lang="en-US" dirty="0"/>
              <a:t>Maven – History</a:t>
            </a:r>
            <a:endParaRPr lang="he-IL" dirty="0"/>
          </a:p>
        </p:txBody>
      </p:sp>
      <p:sp>
        <p:nvSpPr>
          <p:cNvPr id="3" name="Slide Number Placeholder 2">
            <a:extLst>
              <a:ext uri="{FF2B5EF4-FFF2-40B4-BE49-F238E27FC236}">
                <a16:creationId xmlns:a16="http://schemas.microsoft.com/office/drawing/2014/main" id="{C263B3AF-C349-421D-9175-461D16703B5A}"/>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Footer Placeholder 3">
            <a:extLst>
              <a:ext uri="{FF2B5EF4-FFF2-40B4-BE49-F238E27FC236}">
                <a16:creationId xmlns:a16="http://schemas.microsoft.com/office/drawing/2014/main" id="{E3386469-4CCE-494E-A78A-6F913DFD5136}"/>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6E81BA79-CF90-47EF-ABCB-3514ACB4F21D}"/>
              </a:ext>
            </a:extLst>
          </p:cNvPr>
          <p:cNvSpPr txBox="1"/>
          <p:nvPr/>
        </p:nvSpPr>
        <p:spPr>
          <a:xfrm>
            <a:off x="6096000" y="1274340"/>
            <a:ext cx="5031826" cy="2739211"/>
          </a:xfrm>
          <a:prstGeom prst="rect">
            <a:avLst/>
          </a:prstGeom>
          <a:noFill/>
        </p:spPr>
        <p:txBody>
          <a:bodyPr wrap="square" rtlCol="1">
            <a:spAutoFit/>
          </a:bodyPr>
          <a:lstStyle/>
          <a:p>
            <a:pPr algn="ctr"/>
            <a:r>
              <a:rPr lang="en-US" sz="4800" dirty="0"/>
              <a:t>Maven 1 – 2002</a:t>
            </a:r>
          </a:p>
          <a:p>
            <a:pPr algn="ctr"/>
            <a:r>
              <a:rPr lang="en-US" sz="4800" dirty="0"/>
              <a:t>Maven 2 – 2005</a:t>
            </a:r>
          </a:p>
          <a:p>
            <a:pPr algn="ctr"/>
            <a:r>
              <a:rPr lang="en-US" sz="4800" dirty="0"/>
              <a:t>Maven 3 – 2010</a:t>
            </a:r>
          </a:p>
          <a:p>
            <a:pPr algn="ctr"/>
            <a:r>
              <a:rPr lang="en-US" sz="2800" dirty="0"/>
              <a:t>(current version – 3.5.2)</a:t>
            </a:r>
            <a:endParaRPr lang="en-US" sz="4800" dirty="0"/>
          </a:p>
        </p:txBody>
      </p:sp>
      <p:pic>
        <p:nvPicPr>
          <p:cNvPr id="8" name="Picture 2" descr="http://www.sdtimes.com/images/Jason%20van%20Zyl.jpg">
            <a:extLst>
              <a:ext uri="{FF2B5EF4-FFF2-40B4-BE49-F238E27FC236}">
                <a16:creationId xmlns:a16="http://schemas.microsoft.com/office/drawing/2014/main" id="{9609EBB3-158B-4F76-992A-B45E9E6575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2" y="1558668"/>
            <a:ext cx="2586976" cy="38814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79B2DCE8-A363-47A5-B142-58DDEA470980}"/>
              </a:ext>
            </a:extLst>
          </p:cNvPr>
          <p:cNvSpPr/>
          <p:nvPr/>
        </p:nvSpPr>
        <p:spPr>
          <a:xfrm>
            <a:off x="4153616" y="1558668"/>
            <a:ext cx="1671145" cy="1030013"/>
          </a:xfrm>
          <a:prstGeom prst="roundRect">
            <a:avLst>
              <a:gd name="adj" fmla="val 36310"/>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Jason Van Zyl</a:t>
            </a:r>
            <a:endParaRPr lang="he-IL" sz="2800" b="1" dirty="0"/>
          </a:p>
        </p:txBody>
      </p:sp>
    </p:spTree>
    <p:extLst>
      <p:ext uri="{BB962C8B-B14F-4D97-AF65-F5344CB8AC3E}">
        <p14:creationId xmlns:p14="http://schemas.microsoft.com/office/powerpoint/2010/main" val="307876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2656-ADB8-470C-83B0-9B96CD6E2725}"/>
              </a:ext>
            </a:extLst>
          </p:cNvPr>
          <p:cNvSpPr>
            <a:spLocks noGrp="1"/>
          </p:cNvSpPr>
          <p:nvPr>
            <p:ph type="title"/>
          </p:nvPr>
        </p:nvSpPr>
        <p:spPr/>
        <p:txBody>
          <a:bodyPr>
            <a:normAutofit fontScale="90000"/>
          </a:bodyPr>
          <a:lstStyle/>
          <a:p>
            <a:pPr algn="l"/>
            <a:r>
              <a:rPr lang="en-US" dirty="0"/>
              <a:t>Maven – Installation</a:t>
            </a:r>
            <a:endParaRPr lang="he-IL" dirty="0"/>
          </a:p>
        </p:txBody>
      </p:sp>
      <p:sp>
        <p:nvSpPr>
          <p:cNvPr id="3" name="Slide Number Placeholder 2">
            <a:extLst>
              <a:ext uri="{FF2B5EF4-FFF2-40B4-BE49-F238E27FC236}">
                <a16:creationId xmlns:a16="http://schemas.microsoft.com/office/drawing/2014/main" id="{C263B3AF-C349-421D-9175-461D16703B5A}"/>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Footer Placeholder 3">
            <a:extLst>
              <a:ext uri="{FF2B5EF4-FFF2-40B4-BE49-F238E27FC236}">
                <a16:creationId xmlns:a16="http://schemas.microsoft.com/office/drawing/2014/main" id="{E3386469-4CCE-494E-A78A-6F913DFD5136}"/>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6E81BA79-CF90-47EF-ABCB-3514ACB4F21D}"/>
              </a:ext>
            </a:extLst>
          </p:cNvPr>
          <p:cNvSpPr txBox="1"/>
          <p:nvPr/>
        </p:nvSpPr>
        <p:spPr>
          <a:xfrm>
            <a:off x="5194140" y="1936492"/>
            <a:ext cx="6409281" cy="3908762"/>
          </a:xfrm>
          <a:prstGeom prst="rect">
            <a:avLst/>
          </a:prstGeom>
          <a:noFill/>
        </p:spPr>
        <p:txBody>
          <a:bodyPr wrap="square" rtlCol="1">
            <a:spAutoFit/>
          </a:bodyPr>
          <a:lstStyle/>
          <a:p>
            <a:pPr algn="ctr"/>
            <a:r>
              <a:rPr lang="en-US" sz="4800" b="1" dirty="0"/>
              <a:t>Installation</a:t>
            </a:r>
          </a:p>
          <a:p>
            <a:pPr marL="457200" indent="-457200">
              <a:buFont typeface="Arial" panose="020B0604020202020204" pitchFamily="34" charset="0"/>
              <a:buChar char="•"/>
            </a:pPr>
            <a:r>
              <a:rPr lang="en-US" sz="3200" dirty="0"/>
              <a:t>Simple zip file.. Just unzip it..</a:t>
            </a:r>
          </a:p>
          <a:p>
            <a:r>
              <a:rPr lang="en-US" sz="3200" dirty="0"/>
              <a:t>	</a:t>
            </a:r>
            <a:r>
              <a:rPr lang="en-US" sz="2400" dirty="0"/>
              <a:t>(no installation needed)</a:t>
            </a:r>
          </a:p>
          <a:p>
            <a:pPr marL="457200" indent="-457200">
              <a:buFont typeface="Arial" panose="020B0604020202020204" pitchFamily="34" charset="0"/>
              <a:buChar char="•"/>
            </a:pPr>
            <a:r>
              <a:rPr lang="en-US" sz="3200" dirty="0"/>
              <a:t>Single executable (called </a:t>
            </a:r>
            <a:r>
              <a:rPr lang="en-US" sz="3200" b="1" dirty="0" err="1"/>
              <a:t>mvn</a:t>
            </a:r>
            <a:r>
              <a:rPr lang="en-US" sz="3200" dirty="0"/>
              <a:t>)</a:t>
            </a:r>
          </a:p>
          <a:p>
            <a:pPr lvl="1"/>
            <a:r>
              <a:rPr lang="en-US" sz="2400" dirty="0"/>
              <a:t>Environment variables</a:t>
            </a:r>
          </a:p>
          <a:p>
            <a:pPr marL="914400" lvl="1" indent="-457200">
              <a:buFont typeface="Arial" panose="020B0604020202020204" pitchFamily="34" charset="0"/>
              <a:buChar char="•"/>
            </a:pPr>
            <a:r>
              <a:rPr lang="en-US" sz="2400" b="1" dirty="0"/>
              <a:t>%M2_HOME% </a:t>
            </a:r>
            <a:r>
              <a:rPr lang="en-US" sz="2400" dirty="0"/>
              <a:t>-&gt; </a:t>
            </a:r>
            <a:r>
              <a:rPr lang="en-US" sz="2400" dirty="0" err="1"/>
              <a:t>mvn</a:t>
            </a:r>
            <a:r>
              <a:rPr lang="en-US" sz="2400" dirty="0"/>
              <a:t> folder</a:t>
            </a:r>
          </a:p>
          <a:p>
            <a:pPr marL="914400" lvl="1" indent="-457200">
              <a:buFont typeface="Arial" panose="020B0604020202020204" pitchFamily="34" charset="0"/>
              <a:buChar char="•"/>
            </a:pPr>
            <a:r>
              <a:rPr lang="en-US" sz="2400" dirty="0"/>
              <a:t>Add to %path%: </a:t>
            </a:r>
            <a:r>
              <a:rPr lang="en-US" sz="2400" b="1" dirty="0"/>
              <a:t>%M2_HOME%\bin</a:t>
            </a:r>
          </a:p>
          <a:p>
            <a:pPr marL="457200" indent="-457200">
              <a:buFont typeface="Arial" panose="020B0604020202020204" pitchFamily="34" charset="0"/>
              <a:buChar char="•"/>
            </a:pPr>
            <a:r>
              <a:rPr lang="en-US" sz="3200" dirty="0"/>
              <a:t>Download from </a:t>
            </a:r>
            <a:r>
              <a:rPr lang="en-US" sz="3200" dirty="0">
                <a:hlinkClick r:id="rId3"/>
              </a:rPr>
              <a:t>here</a:t>
            </a:r>
            <a:endParaRPr lang="en-US" sz="3200" dirty="0"/>
          </a:p>
        </p:txBody>
      </p:sp>
      <p:pic>
        <p:nvPicPr>
          <p:cNvPr id="8" name="Picture 2" descr="http://www.sdtimes.com/images/Jason%20van%20Zyl.jpg">
            <a:extLst>
              <a:ext uri="{FF2B5EF4-FFF2-40B4-BE49-F238E27FC236}">
                <a16:creationId xmlns:a16="http://schemas.microsoft.com/office/drawing/2014/main" id="{9609EBB3-158B-4F76-992A-B45E9E6575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2" y="1558668"/>
            <a:ext cx="2586976" cy="38814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79B2DCE8-A363-47A5-B142-58DDEA470980}"/>
              </a:ext>
            </a:extLst>
          </p:cNvPr>
          <p:cNvSpPr/>
          <p:nvPr/>
        </p:nvSpPr>
        <p:spPr>
          <a:xfrm>
            <a:off x="4153616" y="1558668"/>
            <a:ext cx="1671145" cy="1030013"/>
          </a:xfrm>
          <a:prstGeom prst="roundRect">
            <a:avLst>
              <a:gd name="adj" fmla="val 36310"/>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Jason Van Zyl</a:t>
            </a:r>
            <a:endParaRPr lang="he-IL" sz="2800" b="1" dirty="0"/>
          </a:p>
        </p:txBody>
      </p:sp>
    </p:spTree>
    <p:extLst>
      <p:ext uri="{BB962C8B-B14F-4D97-AF65-F5344CB8AC3E}">
        <p14:creationId xmlns:p14="http://schemas.microsoft.com/office/powerpoint/2010/main" val="232740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2656-ADB8-470C-83B0-9B96CD6E2725}"/>
              </a:ext>
            </a:extLst>
          </p:cNvPr>
          <p:cNvSpPr>
            <a:spLocks noGrp="1"/>
          </p:cNvSpPr>
          <p:nvPr>
            <p:ph type="title"/>
          </p:nvPr>
        </p:nvSpPr>
        <p:spPr/>
        <p:txBody>
          <a:bodyPr>
            <a:normAutofit fontScale="90000"/>
          </a:bodyPr>
          <a:lstStyle/>
          <a:p>
            <a:pPr algn="l"/>
            <a:r>
              <a:rPr lang="en-US" dirty="0"/>
              <a:t>Maven – </a:t>
            </a:r>
            <a:r>
              <a:rPr lang="en-US" dirty="0" err="1"/>
              <a:t>CoC</a:t>
            </a:r>
            <a:endParaRPr lang="he-IL" dirty="0"/>
          </a:p>
        </p:txBody>
      </p:sp>
      <p:sp>
        <p:nvSpPr>
          <p:cNvPr id="3" name="Slide Number Placeholder 2">
            <a:extLst>
              <a:ext uri="{FF2B5EF4-FFF2-40B4-BE49-F238E27FC236}">
                <a16:creationId xmlns:a16="http://schemas.microsoft.com/office/drawing/2014/main" id="{C263B3AF-C349-421D-9175-461D16703B5A}"/>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Footer Placeholder 3">
            <a:extLst>
              <a:ext uri="{FF2B5EF4-FFF2-40B4-BE49-F238E27FC236}">
                <a16:creationId xmlns:a16="http://schemas.microsoft.com/office/drawing/2014/main" id="{E3386469-4CCE-494E-A78A-6F913DFD5136}"/>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6E81BA79-CF90-47EF-ABCB-3514ACB4F21D}"/>
              </a:ext>
            </a:extLst>
          </p:cNvPr>
          <p:cNvSpPr txBox="1"/>
          <p:nvPr/>
        </p:nvSpPr>
        <p:spPr>
          <a:xfrm>
            <a:off x="1268504" y="1211277"/>
            <a:ext cx="9628094" cy="830997"/>
          </a:xfrm>
          <a:prstGeom prst="rect">
            <a:avLst/>
          </a:prstGeom>
          <a:noFill/>
        </p:spPr>
        <p:txBody>
          <a:bodyPr wrap="square" rtlCol="1">
            <a:spAutoFit/>
          </a:bodyPr>
          <a:lstStyle/>
          <a:p>
            <a:pPr algn="ctr"/>
            <a:r>
              <a:rPr lang="en-US" sz="4800" b="1" dirty="0">
                <a:solidFill>
                  <a:srgbClr val="0000FF"/>
                </a:solidFill>
              </a:rPr>
              <a:t>COC</a:t>
            </a:r>
            <a:r>
              <a:rPr lang="en-US" sz="4800" b="1" dirty="0"/>
              <a:t> - </a:t>
            </a:r>
            <a:r>
              <a:rPr lang="en-US" sz="4800" b="1" u="sng" dirty="0">
                <a:solidFill>
                  <a:srgbClr val="0000FF"/>
                </a:solidFill>
              </a:rPr>
              <a:t>C</a:t>
            </a:r>
            <a:r>
              <a:rPr lang="en-US" sz="4800" dirty="0"/>
              <a:t>onvention </a:t>
            </a:r>
            <a:r>
              <a:rPr lang="en-US" sz="4800" b="1" u="sng" dirty="0">
                <a:solidFill>
                  <a:srgbClr val="0000FF"/>
                </a:solidFill>
              </a:rPr>
              <a:t>o</a:t>
            </a:r>
            <a:r>
              <a:rPr lang="en-US" sz="4800" dirty="0"/>
              <a:t>ver </a:t>
            </a:r>
            <a:r>
              <a:rPr lang="en-US" sz="4800" b="1" u="sng" dirty="0">
                <a:solidFill>
                  <a:srgbClr val="0000FF"/>
                </a:solidFill>
              </a:rPr>
              <a:t>C</a:t>
            </a:r>
            <a:r>
              <a:rPr lang="en-US" sz="4800" dirty="0"/>
              <a:t>onfiguration</a:t>
            </a:r>
          </a:p>
        </p:txBody>
      </p:sp>
      <p:sp>
        <p:nvSpPr>
          <p:cNvPr id="7" name="TextBox 6">
            <a:extLst>
              <a:ext uri="{FF2B5EF4-FFF2-40B4-BE49-F238E27FC236}">
                <a16:creationId xmlns:a16="http://schemas.microsoft.com/office/drawing/2014/main" id="{C9685AA3-F76E-4982-AED3-8041DE5D0653}"/>
              </a:ext>
            </a:extLst>
          </p:cNvPr>
          <p:cNvSpPr txBox="1"/>
          <p:nvPr/>
        </p:nvSpPr>
        <p:spPr>
          <a:xfrm>
            <a:off x="1375452" y="2042274"/>
            <a:ext cx="9787847" cy="4031873"/>
          </a:xfrm>
          <a:prstGeom prst="rect">
            <a:avLst/>
          </a:prstGeom>
          <a:noFill/>
        </p:spPr>
        <p:txBody>
          <a:bodyPr wrap="square" rtlCol="1">
            <a:spAutoFit/>
          </a:bodyPr>
          <a:lstStyle/>
          <a:p>
            <a:r>
              <a:rPr lang="en-US" sz="3200" dirty="0"/>
              <a:t>Take reasonable defaults for most configurations:</a:t>
            </a:r>
          </a:p>
          <a:p>
            <a:pPr marL="457200" indent="-457200">
              <a:buFont typeface="Arial" panose="020B0604020202020204" pitchFamily="34" charset="0"/>
              <a:buChar char="•"/>
            </a:pPr>
            <a:r>
              <a:rPr lang="en-US" sz="3200" dirty="0"/>
              <a:t>Directory structure</a:t>
            </a:r>
          </a:p>
          <a:p>
            <a:pPr marL="457200" indent="-457200">
              <a:buFont typeface="Arial" panose="020B0604020202020204" pitchFamily="34" charset="0"/>
              <a:buChar char="•"/>
            </a:pPr>
            <a:r>
              <a:rPr lang="en-US" sz="3200" dirty="0"/>
              <a:t>Build steps (compile-&gt;test-&gt;</a:t>
            </a:r>
            <a:r>
              <a:rPr lang="en-US" sz="3200" dirty="0" err="1"/>
              <a:t>pachage</a:t>
            </a:r>
            <a:r>
              <a:rPr lang="en-US" sz="3200" dirty="0"/>
              <a:t>-&gt;install-&gt;deploy)	</a:t>
            </a:r>
          </a:p>
          <a:p>
            <a:pPr marL="457200" indent="-457200">
              <a:buFont typeface="Arial" panose="020B0604020202020204" pitchFamily="34" charset="0"/>
              <a:buChar char="•"/>
            </a:pPr>
            <a:r>
              <a:rPr lang="en-US" sz="3200" dirty="0"/>
              <a:t>Invocations standards (compiler flags, test runner, artifact generation..) </a:t>
            </a:r>
          </a:p>
          <a:p>
            <a:endParaRPr lang="en-US" sz="3200" dirty="0"/>
          </a:p>
          <a:p>
            <a:r>
              <a:rPr lang="en-US" sz="3200" dirty="0"/>
              <a:t>Enables override defaults whenever needed</a:t>
            </a:r>
          </a:p>
          <a:p>
            <a:pPr marL="285750" indent="-285750">
              <a:buFont typeface="Arial" panose="020B0604020202020204" pitchFamily="34" charset="0"/>
              <a:buChar char="•"/>
            </a:pPr>
            <a:endParaRPr lang="en-US" sz="3200" dirty="0"/>
          </a:p>
        </p:txBody>
      </p:sp>
    </p:spTree>
    <p:extLst>
      <p:ext uri="{BB962C8B-B14F-4D97-AF65-F5344CB8AC3E}">
        <p14:creationId xmlns:p14="http://schemas.microsoft.com/office/powerpoint/2010/main" val="307229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2656-ADB8-470C-83B0-9B96CD6E2725}"/>
              </a:ext>
            </a:extLst>
          </p:cNvPr>
          <p:cNvSpPr>
            <a:spLocks noGrp="1"/>
          </p:cNvSpPr>
          <p:nvPr>
            <p:ph type="title"/>
          </p:nvPr>
        </p:nvSpPr>
        <p:spPr/>
        <p:txBody>
          <a:bodyPr>
            <a:normAutofit fontScale="90000"/>
          </a:bodyPr>
          <a:lstStyle/>
          <a:p>
            <a:pPr algn="l"/>
            <a:r>
              <a:rPr lang="en-US" dirty="0"/>
              <a:t>Maven – Modules</a:t>
            </a:r>
            <a:endParaRPr lang="he-IL" dirty="0"/>
          </a:p>
        </p:txBody>
      </p:sp>
      <p:sp>
        <p:nvSpPr>
          <p:cNvPr id="3" name="Slide Number Placeholder 2">
            <a:extLst>
              <a:ext uri="{FF2B5EF4-FFF2-40B4-BE49-F238E27FC236}">
                <a16:creationId xmlns:a16="http://schemas.microsoft.com/office/drawing/2014/main" id="{C263B3AF-C349-421D-9175-461D16703B5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Footer Placeholder 3">
            <a:extLst>
              <a:ext uri="{FF2B5EF4-FFF2-40B4-BE49-F238E27FC236}">
                <a16:creationId xmlns:a16="http://schemas.microsoft.com/office/drawing/2014/main" id="{E3386469-4CCE-494E-A78A-6F913DFD513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08A54D69-292B-4D2C-80C4-ABF002D277C7}"/>
              </a:ext>
            </a:extLst>
          </p:cNvPr>
          <p:cNvSpPr txBox="1"/>
          <p:nvPr/>
        </p:nvSpPr>
        <p:spPr>
          <a:xfrm>
            <a:off x="1253362" y="1240221"/>
            <a:ext cx="7291550" cy="4832092"/>
          </a:xfrm>
          <a:prstGeom prst="rect">
            <a:avLst/>
          </a:prstGeom>
          <a:noFill/>
        </p:spPr>
        <p:txBody>
          <a:bodyPr wrap="square" rtlCol="1">
            <a:spAutoFit/>
          </a:bodyPr>
          <a:lstStyle/>
          <a:p>
            <a:r>
              <a:rPr lang="en-US" sz="2800" dirty="0"/>
              <a:t>Each maven project is considered a </a:t>
            </a:r>
            <a:r>
              <a:rPr lang="en-US" sz="2800" b="1" dirty="0"/>
              <a:t>module</a:t>
            </a:r>
          </a:p>
          <a:p>
            <a:r>
              <a:rPr lang="en-US" sz="2800" dirty="0"/>
              <a:t>	module can hold other modules within</a:t>
            </a:r>
          </a:p>
          <a:p>
            <a:endParaRPr lang="en-US" sz="2800" dirty="0"/>
          </a:p>
          <a:p>
            <a:r>
              <a:rPr lang="en-US" sz="2800" dirty="0"/>
              <a:t>Predefined module layout (=file structure)</a:t>
            </a:r>
          </a:p>
          <a:p>
            <a:endParaRPr lang="en-US" sz="2800" dirty="0"/>
          </a:p>
          <a:p>
            <a:r>
              <a:rPr lang="en-US" sz="2800" dirty="0"/>
              <a:t>Each module produce one artifact </a:t>
            </a:r>
          </a:p>
          <a:p>
            <a:pPr lvl="1"/>
            <a:r>
              <a:rPr lang="en-US" sz="2800" dirty="0"/>
              <a:t>Convention, can be changed</a:t>
            </a:r>
          </a:p>
          <a:p>
            <a:pPr lvl="1"/>
            <a:r>
              <a:rPr lang="en-US" sz="2800" dirty="0"/>
              <a:t>easy to choose what type it will be (jar\war\ear)</a:t>
            </a:r>
          </a:p>
          <a:p>
            <a:endParaRPr lang="en-US" sz="2800" dirty="0"/>
          </a:p>
          <a:p>
            <a:r>
              <a:rPr lang="en-US" sz="2800" dirty="0"/>
              <a:t>Each module is described using single (xml) file: pom.xml</a:t>
            </a:r>
          </a:p>
        </p:txBody>
      </p:sp>
      <p:pic>
        <p:nvPicPr>
          <p:cNvPr id="8" name="Picture 2" descr="https://upload.wikimedia.org/wikipedia/commons/thumb/c/cf/Maven_CoC.svg/220px-Maven_CoC.svg.png">
            <a:extLst>
              <a:ext uri="{FF2B5EF4-FFF2-40B4-BE49-F238E27FC236}">
                <a16:creationId xmlns:a16="http://schemas.microsoft.com/office/drawing/2014/main" id="{DC7D9A3C-8C47-4F73-9261-E82281055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9310" y="1740176"/>
            <a:ext cx="2579345" cy="351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9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2656-ADB8-470C-83B0-9B96CD6E2725}"/>
              </a:ext>
            </a:extLst>
          </p:cNvPr>
          <p:cNvSpPr>
            <a:spLocks noGrp="1"/>
          </p:cNvSpPr>
          <p:nvPr>
            <p:ph type="title"/>
          </p:nvPr>
        </p:nvSpPr>
        <p:spPr/>
        <p:txBody>
          <a:bodyPr>
            <a:normAutofit fontScale="90000"/>
          </a:bodyPr>
          <a:lstStyle/>
          <a:p>
            <a:pPr algn="l"/>
            <a:r>
              <a:rPr lang="en-US" dirty="0"/>
              <a:t>Maven – Archetype</a:t>
            </a:r>
            <a:endParaRPr lang="he-IL" dirty="0"/>
          </a:p>
        </p:txBody>
      </p:sp>
      <p:sp>
        <p:nvSpPr>
          <p:cNvPr id="3" name="Slide Number Placeholder 2">
            <a:extLst>
              <a:ext uri="{FF2B5EF4-FFF2-40B4-BE49-F238E27FC236}">
                <a16:creationId xmlns:a16="http://schemas.microsoft.com/office/drawing/2014/main" id="{C263B3AF-C349-421D-9175-461D16703B5A}"/>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4" name="Footer Placeholder 3">
            <a:extLst>
              <a:ext uri="{FF2B5EF4-FFF2-40B4-BE49-F238E27FC236}">
                <a16:creationId xmlns:a16="http://schemas.microsoft.com/office/drawing/2014/main" id="{E3386469-4CCE-494E-A78A-6F913DFD513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08A54D69-292B-4D2C-80C4-ABF002D277C7}"/>
              </a:ext>
            </a:extLst>
          </p:cNvPr>
          <p:cNvSpPr txBox="1"/>
          <p:nvPr/>
        </p:nvSpPr>
        <p:spPr>
          <a:xfrm>
            <a:off x="1295402" y="1303283"/>
            <a:ext cx="10233052" cy="4401205"/>
          </a:xfrm>
          <a:prstGeom prst="rect">
            <a:avLst/>
          </a:prstGeom>
          <a:noFill/>
        </p:spPr>
        <p:txBody>
          <a:bodyPr wrap="square" rtlCol="1">
            <a:spAutoFit/>
          </a:bodyPr>
          <a:lstStyle/>
          <a:p>
            <a:r>
              <a:rPr lang="en-US" sz="4400" dirty="0"/>
              <a:t>Preset of maven structure (project template)</a:t>
            </a:r>
          </a:p>
          <a:p>
            <a:endParaRPr lang="en-US" sz="4400" dirty="0"/>
          </a:p>
          <a:p>
            <a:pPr marL="447675" indent="-447675">
              <a:buFont typeface="Arial" panose="020B0604020202020204" pitchFamily="34" charset="0"/>
              <a:buChar char="•"/>
            </a:pPr>
            <a:r>
              <a:rPr lang="en-US" sz="3200" dirty="0"/>
              <a:t>Suited for different purposes (hello world, </a:t>
            </a:r>
            <a:r>
              <a:rPr lang="en-US" sz="3200" dirty="0" err="1"/>
              <a:t>db</a:t>
            </a:r>
            <a:r>
              <a:rPr lang="en-US" sz="3200" dirty="0"/>
              <a:t> etc.)</a:t>
            </a:r>
          </a:p>
          <a:p>
            <a:pPr marL="447675" indent="-447675">
              <a:buFont typeface="Arial" panose="020B0604020202020204" pitchFamily="34" charset="0"/>
              <a:buChar char="•"/>
            </a:pPr>
            <a:endParaRPr lang="en-US" sz="3200" dirty="0"/>
          </a:p>
          <a:p>
            <a:pPr marL="447675" indent="-447675">
              <a:buFont typeface="Arial" panose="020B0604020202020204" pitchFamily="34" charset="0"/>
              <a:buChar char="•"/>
            </a:pPr>
            <a:r>
              <a:rPr lang="en-US" sz="3200" dirty="0"/>
              <a:t>Holds basic </a:t>
            </a:r>
            <a:r>
              <a:rPr lang="en-US" sz="3200" dirty="0" err="1"/>
              <a:t>pom</a:t>
            </a:r>
            <a:r>
              <a:rPr lang="en-US" sz="3200" dirty="0"/>
              <a:t>, ready to use</a:t>
            </a:r>
          </a:p>
          <a:p>
            <a:pPr marL="447675" indent="-447675">
              <a:buFont typeface="Arial" panose="020B0604020202020204" pitchFamily="34" charset="0"/>
              <a:buChar char="•"/>
            </a:pPr>
            <a:endParaRPr lang="en-US" sz="3200" dirty="0"/>
          </a:p>
          <a:p>
            <a:pPr marL="447675" indent="-447675">
              <a:buFont typeface="Arial" panose="020B0604020202020204" pitchFamily="34" charset="0"/>
              <a:buChar char="•"/>
            </a:pPr>
            <a:r>
              <a:rPr lang="en-US" sz="3200" dirty="0"/>
              <a:t>Interactive command:</a:t>
            </a:r>
          </a:p>
          <a:p>
            <a:pPr algn="ctr"/>
            <a:r>
              <a:rPr lang="en-US" sz="3200" dirty="0" err="1">
                <a:solidFill>
                  <a:srgbClr val="0000FF"/>
                </a:solidFill>
              </a:rPr>
              <a:t>mvn</a:t>
            </a:r>
            <a:r>
              <a:rPr lang="en-US" sz="3200" dirty="0">
                <a:solidFill>
                  <a:srgbClr val="0000FF"/>
                </a:solidFill>
              </a:rPr>
              <a:t> </a:t>
            </a:r>
            <a:r>
              <a:rPr lang="en-US" sz="3200" dirty="0" err="1">
                <a:solidFill>
                  <a:srgbClr val="0000FF"/>
                </a:solidFill>
              </a:rPr>
              <a:t>archetype:generate</a:t>
            </a:r>
            <a:r>
              <a:rPr lang="en-US" sz="3200" dirty="0">
                <a:solidFill>
                  <a:srgbClr val="0000FF"/>
                </a:solidFill>
              </a:rPr>
              <a:t> </a:t>
            </a:r>
          </a:p>
        </p:txBody>
      </p:sp>
    </p:spTree>
    <p:extLst>
      <p:ext uri="{BB962C8B-B14F-4D97-AF65-F5344CB8AC3E}">
        <p14:creationId xmlns:p14="http://schemas.microsoft.com/office/powerpoint/2010/main" val="85709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2656-ADB8-470C-83B0-9B96CD6E2725}"/>
              </a:ext>
            </a:extLst>
          </p:cNvPr>
          <p:cNvSpPr>
            <a:spLocks noGrp="1"/>
          </p:cNvSpPr>
          <p:nvPr>
            <p:ph type="title"/>
          </p:nvPr>
        </p:nvSpPr>
        <p:spPr/>
        <p:txBody>
          <a:bodyPr>
            <a:normAutofit fontScale="90000"/>
          </a:bodyPr>
          <a:lstStyle/>
          <a:p>
            <a:pPr algn="l"/>
            <a:r>
              <a:rPr lang="en-US" dirty="0"/>
              <a:t>Maven – POM</a:t>
            </a:r>
            <a:endParaRPr lang="he-IL" dirty="0"/>
          </a:p>
        </p:txBody>
      </p:sp>
      <p:sp>
        <p:nvSpPr>
          <p:cNvPr id="3" name="Slide Number Placeholder 2">
            <a:extLst>
              <a:ext uri="{FF2B5EF4-FFF2-40B4-BE49-F238E27FC236}">
                <a16:creationId xmlns:a16="http://schemas.microsoft.com/office/drawing/2014/main" id="{C263B3AF-C349-421D-9175-461D16703B5A}"/>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4" name="Footer Placeholder 3">
            <a:extLst>
              <a:ext uri="{FF2B5EF4-FFF2-40B4-BE49-F238E27FC236}">
                <a16:creationId xmlns:a16="http://schemas.microsoft.com/office/drawing/2014/main" id="{E3386469-4CCE-494E-A78A-6F913DFD513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08A54D69-292B-4D2C-80C4-ABF002D277C7}"/>
              </a:ext>
            </a:extLst>
          </p:cNvPr>
          <p:cNvSpPr txBox="1"/>
          <p:nvPr/>
        </p:nvSpPr>
        <p:spPr>
          <a:xfrm>
            <a:off x="1253362" y="1240221"/>
            <a:ext cx="9908624" cy="4401205"/>
          </a:xfrm>
          <a:prstGeom prst="rect">
            <a:avLst/>
          </a:prstGeom>
          <a:noFill/>
        </p:spPr>
        <p:txBody>
          <a:bodyPr wrap="square" rtlCol="1">
            <a:spAutoFit/>
          </a:bodyPr>
          <a:lstStyle/>
          <a:p>
            <a:pPr algn="ctr"/>
            <a:r>
              <a:rPr lang="en-US" sz="2800" dirty="0">
                <a:solidFill>
                  <a:srgbClr val="0000FF"/>
                </a:solidFill>
              </a:rPr>
              <a:t>POM</a:t>
            </a:r>
            <a:r>
              <a:rPr lang="en-US" sz="2800" dirty="0"/>
              <a:t> – </a:t>
            </a:r>
            <a:r>
              <a:rPr lang="en-US" sz="2800" dirty="0">
                <a:solidFill>
                  <a:srgbClr val="0000FF"/>
                </a:solidFill>
              </a:rPr>
              <a:t>P</a:t>
            </a:r>
            <a:r>
              <a:rPr lang="en-US" sz="2800" dirty="0"/>
              <a:t>roject </a:t>
            </a:r>
            <a:r>
              <a:rPr lang="en-US" sz="2800" dirty="0">
                <a:solidFill>
                  <a:srgbClr val="0000FF"/>
                </a:solidFill>
              </a:rPr>
              <a:t>O</a:t>
            </a:r>
            <a:r>
              <a:rPr lang="en-US" sz="2800" dirty="0"/>
              <a:t>bject </a:t>
            </a:r>
            <a:r>
              <a:rPr lang="en-US" sz="2800" dirty="0">
                <a:solidFill>
                  <a:srgbClr val="0000FF"/>
                </a:solidFill>
              </a:rPr>
              <a:t>M</a:t>
            </a:r>
            <a:r>
              <a:rPr lang="en-US" sz="2800" dirty="0"/>
              <a:t>odel</a:t>
            </a:r>
          </a:p>
          <a:p>
            <a:r>
              <a:rPr lang="en-US" sz="2800" dirty="0"/>
              <a:t>Defines a single module information, to be used later on by maven</a:t>
            </a:r>
          </a:p>
          <a:p>
            <a:endParaRPr lang="en-US" sz="2800" dirty="0"/>
          </a:p>
          <a:p>
            <a:r>
              <a:rPr lang="en-US" sz="2800" dirty="0"/>
              <a:t>POM consists (among other):</a:t>
            </a:r>
          </a:p>
          <a:p>
            <a:pPr marL="457200" indent="-457200">
              <a:buFont typeface="Arial" panose="020B0604020202020204" pitchFamily="34" charset="0"/>
              <a:buChar char="•"/>
            </a:pPr>
            <a:r>
              <a:rPr lang="en-US" sz="2800" dirty="0"/>
              <a:t>Module (artifact) identification</a:t>
            </a:r>
          </a:p>
          <a:p>
            <a:pPr marL="457200" indent="-457200">
              <a:buFont typeface="Arial" panose="020B0604020202020204" pitchFamily="34" charset="0"/>
              <a:buChar char="•"/>
            </a:pPr>
            <a:r>
              <a:rPr lang="en-US" sz="2800" dirty="0"/>
              <a:t>Artifact packaging</a:t>
            </a:r>
          </a:p>
          <a:p>
            <a:pPr marL="457200" indent="-457200">
              <a:buFont typeface="Arial" panose="020B0604020202020204" pitchFamily="34" charset="0"/>
              <a:buChar char="•"/>
            </a:pPr>
            <a:r>
              <a:rPr lang="en-US" sz="2800" dirty="0"/>
              <a:t>Dependencies information</a:t>
            </a:r>
          </a:p>
          <a:p>
            <a:pPr marL="457200" indent="-457200">
              <a:buFont typeface="Arial" panose="020B0604020202020204" pitchFamily="34" charset="0"/>
              <a:buChar char="•"/>
            </a:pPr>
            <a:r>
              <a:rPr lang="en-US" sz="2800" dirty="0"/>
              <a:t>Additional plugins</a:t>
            </a:r>
          </a:p>
          <a:p>
            <a:pPr marL="457200" indent="-457200">
              <a:buFont typeface="Arial" panose="020B0604020202020204" pitchFamily="34" charset="0"/>
              <a:buChar char="•"/>
            </a:pPr>
            <a:r>
              <a:rPr lang="en-US" sz="2800" dirty="0"/>
              <a:t>Many more items… (properties, profiles, plugins, repositories etc.)</a:t>
            </a:r>
          </a:p>
          <a:p>
            <a:endParaRPr lang="en-US" sz="2800" dirty="0"/>
          </a:p>
        </p:txBody>
      </p:sp>
    </p:spTree>
    <p:extLst>
      <p:ext uri="{BB962C8B-B14F-4D97-AF65-F5344CB8AC3E}">
        <p14:creationId xmlns:p14="http://schemas.microsoft.com/office/powerpoint/2010/main" val="133510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22" presetClass="entr" presetSubtype="1"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wipe(up)">
                                      <p:cBhvr>
                                        <p:cTn id="13" dur="500"/>
                                        <p:tgtEl>
                                          <p:spTgt spid="5">
                                            <p:txEl>
                                              <p:pRg st="4" end="4"/>
                                            </p:txEl>
                                          </p:spTgt>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up)">
                                      <p:cBhvr>
                                        <p:cTn id="17" dur="500"/>
                                        <p:tgtEl>
                                          <p:spTgt spid="5">
                                            <p:txEl>
                                              <p:pRg st="5" end="5"/>
                                            </p:txEl>
                                          </p:spTgt>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wipe(up)">
                                      <p:cBhvr>
                                        <p:cTn id="21" dur="500"/>
                                        <p:tgtEl>
                                          <p:spTgt spid="5">
                                            <p:txEl>
                                              <p:pRg st="6" end="6"/>
                                            </p:txEl>
                                          </p:spTgt>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up)">
                                      <p:cBhvr>
                                        <p:cTn id="25" dur="500"/>
                                        <p:tgtEl>
                                          <p:spTgt spid="5">
                                            <p:txEl>
                                              <p:pRg st="7" end="7"/>
                                            </p:txEl>
                                          </p:spTgt>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wipe(up)">
                                      <p:cBhvr>
                                        <p:cTn id="2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2656-ADB8-470C-83B0-9B96CD6E2725}"/>
              </a:ext>
            </a:extLst>
          </p:cNvPr>
          <p:cNvSpPr>
            <a:spLocks noGrp="1"/>
          </p:cNvSpPr>
          <p:nvPr>
            <p:ph type="title"/>
          </p:nvPr>
        </p:nvSpPr>
        <p:spPr/>
        <p:txBody>
          <a:bodyPr>
            <a:normAutofit fontScale="90000"/>
          </a:bodyPr>
          <a:lstStyle/>
          <a:p>
            <a:pPr algn="l"/>
            <a:r>
              <a:rPr lang="en-US" dirty="0"/>
              <a:t>Maven – POM</a:t>
            </a:r>
            <a:endParaRPr lang="he-IL" dirty="0"/>
          </a:p>
        </p:txBody>
      </p:sp>
      <p:sp>
        <p:nvSpPr>
          <p:cNvPr id="3" name="Slide Number Placeholder 2">
            <a:extLst>
              <a:ext uri="{FF2B5EF4-FFF2-40B4-BE49-F238E27FC236}">
                <a16:creationId xmlns:a16="http://schemas.microsoft.com/office/drawing/2014/main" id="{C263B3AF-C349-421D-9175-461D16703B5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4" name="Footer Placeholder 3">
            <a:extLst>
              <a:ext uri="{FF2B5EF4-FFF2-40B4-BE49-F238E27FC236}">
                <a16:creationId xmlns:a16="http://schemas.microsoft.com/office/drawing/2014/main" id="{E3386469-4CCE-494E-A78A-6F913DFD5136}"/>
              </a:ext>
            </a:extLst>
          </p:cNvPr>
          <p:cNvSpPr>
            <a:spLocks noGrp="1"/>
          </p:cNvSpPr>
          <p:nvPr>
            <p:ph type="ftr" sz="quarter" idx="11"/>
          </p:nvPr>
        </p:nvSpPr>
        <p:spPr/>
        <p:txBody>
          <a:bodyPr/>
          <a:lstStyle/>
          <a:p>
            <a:r>
              <a:rPr lang="en-US"/>
              <a:t>Copyrights © Aviad Cohen ; 23.2.2018</a:t>
            </a:r>
            <a:endParaRPr lang="en-US" dirty="0"/>
          </a:p>
        </p:txBody>
      </p:sp>
      <p:pic>
        <p:nvPicPr>
          <p:cNvPr id="8" name="Picture 7">
            <a:extLst>
              <a:ext uri="{FF2B5EF4-FFF2-40B4-BE49-F238E27FC236}">
                <a16:creationId xmlns:a16="http://schemas.microsoft.com/office/drawing/2014/main" id="{0E1120A0-01D0-496E-A5C8-D8FDC59622F7}"/>
              </a:ext>
            </a:extLst>
          </p:cNvPr>
          <p:cNvPicPr>
            <a:picLocks noChangeAspect="1"/>
          </p:cNvPicPr>
          <p:nvPr/>
        </p:nvPicPr>
        <p:blipFill>
          <a:blip r:embed="rId3"/>
          <a:stretch>
            <a:fillRect/>
          </a:stretch>
        </p:blipFill>
        <p:spPr>
          <a:xfrm>
            <a:off x="903890" y="1281553"/>
            <a:ext cx="7607876" cy="5077206"/>
          </a:xfrm>
          <a:prstGeom prst="rect">
            <a:avLst/>
          </a:prstGeom>
        </p:spPr>
      </p:pic>
      <p:sp>
        <p:nvSpPr>
          <p:cNvPr id="9" name="Rounded Rectangular Callout 5">
            <a:extLst>
              <a:ext uri="{FF2B5EF4-FFF2-40B4-BE49-F238E27FC236}">
                <a16:creationId xmlns:a16="http://schemas.microsoft.com/office/drawing/2014/main" id="{CD046DD0-340D-470A-BD99-5439ED6233DA}"/>
              </a:ext>
            </a:extLst>
          </p:cNvPr>
          <p:cNvSpPr/>
          <p:nvPr/>
        </p:nvSpPr>
        <p:spPr>
          <a:xfrm>
            <a:off x="8674672" y="1559612"/>
            <a:ext cx="2954216" cy="855784"/>
          </a:xfrm>
          <a:prstGeom prst="wedgeRoundRectCallout">
            <a:avLst>
              <a:gd name="adj1" fmla="val -156022"/>
              <a:gd name="adj2" fmla="val 111875"/>
              <a:gd name="adj3" fmla="val 16667"/>
            </a:avLst>
          </a:prstGeom>
          <a:solidFill>
            <a:schemeClr val="accent1">
              <a:alpha val="1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Identify the project (group, artifact, version)</a:t>
            </a:r>
          </a:p>
        </p:txBody>
      </p:sp>
      <p:sp>
        <p:nvSpPr>
          <p:cNvPr id="10" name="Rounded Rectangular Callout 7">
            <a:extLst>
              <a:ext uri="{FF2B5EF4-FFF2-40B4-BE49-F238E27FC236}">
                <a16:creationId xmlns:a16="http://schemas.microsoft.com/office/drawing/2014/main" id="{DE5A49C2-144C-41B2-BA87-7FDDCBB75CFC}"/>
              </a:ext>
            </a:extLst>
          </p:cNvPr>
          <p:cNvSpPr/>
          <p:nvPr/>
        </p:nvSpPr>
        <p:spPr>
          <a:xfrm>
            <a:off x="8674672" y="2691319"/>
            <a:ext cx="2954216" cy="1547987"/>
          </a:xfrm>
          <a:prstGeom prst="wedgeRoundRectCallout">
            <a:avLst>
              <a:gd name="adj1" fmla="val -184251"/>
              <a:gd name="adj2" fmla="val 23986"/>
              <a:gd name="adj3" fmla="val 16667"/>
            </a:avLst>
          </a:prstGeom>
          <a:solidFill>
            <a:schemeClr val="accent1">
              <a:alpha val="1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 want to get (</a:t>
            </a:r>
            <a:r>
              <a:rPr lang="en-US" b="1" u="sng" dirty="0">
                <a:solidFill>
                  <a:schemeClr val="tx1"/>
                </a:solidFill>
              </a:rPr>
              <a:t>what</a:t>
            </a:r>
            <a:r>
              <a:rPr lang="en-US" dirty="0">
                <a:solidFill>
                  <a:schemeClr val="tx1"/>
                </a:solidFill>
              </a:rPr>
              <a:t>) a jar from these sources, maven should know </a:t>
            </a:r>
            <a:r>
              <a:rPr lang="en-US" b="1" u="sng" dirty="0">
                <a:solidFill>
                  <a:schemeClr val="tx1"/>
                </a:solidFill>
              </a:rPr>
              <a:t>how</a:t>
            </a:r>
            <a:r>
              <a:rPr lang="en-US" dirty="0">
                <a:solidFill>
                  <a:schemeClr val="tx1"/>
                </a:solidFill>
              </a:rPr>
              <a:t> to achieve that (declarative style!)</a:t>
            </a:r>
          </a:p>
        </p:txBody>
      </p:sp>
      <p:sp>
        <p:nvSpPr>
          <p:cNvPr id="12" name="Rounded Rectangular Callout 9">
            <a:extLst>
              <a:ext uri="{FF2B5EF4-FFF2-40B4-BE49-F238E27FC236}">
                <a16:creationId xmlns:a16="http://schemas.microsoft.com/office/drawing/2014/main" id="{DF29783A-72C3-4DF3-B4A5-6F6FD8497060}"/>
              </a:ext>
            </a:extLst>
          </p:cNvPr>
          <p:cNvSpPr/>
          <p:nvPr/>
        </p:nvSpPr>
        <p:spPr>
          <a:xfrm>
            <a:off x="8674672" y="4656819"/>
            <a:ext cx="2954216" cy="1289538"/>
          </a:xfrm>
          <a:prstGeom prst="wedgeRoundRectCallout">
            <a:avLst>
              <a:gd name="adj1" fmla="val -156500"/>
              <a:gd name="adj2" fmla="val -43371"/>
              <a:gd name="adj3" fmla="val 16667"/>
            </a:avLst>
          </a:prstGeom>
          <a:solidFill>
            <a:schemeClr val="accent1">
              <a:alpha val="1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My project depends on </a:t>
            </a:r>
            <a:r>
              <a:rPr lang="en-US" dirty="0" err="1">
                <a:solidFill>
                  <a:schemeClr val="tx1"/>
                </a:solidFill>
              </a:rPr>
              <a:t>junit</a:t>
            </a:r>
            <a:r>
              <a:rPr lang="en-US" dirty="0">
                <a:solidFill>
                  <a:schemeClr val="tx1"/>
                </a:solidFill>
              </a:rPr>
              <a:t> – maven will bring it and place it in the </a:t>
            </a:r>
            <a:r>
              <a:rPr lang="en-US" dirty="0" err="1">
                <a:solidFill>
                  <a:schemeClr val="tx1"/>
                </a:solidFill>
              </a:rPr>
              <a:t>classpath</a:t>
            </a:r>
            <a:r>
              <a:rPr lang="en-US" dirty="0">
                <a:solidFill>
                  <a:schemeClr val="tx1"/>
                </a:solidFill>
              </a:rPr>
              <a:t> (</a:t>
            </a:r>
            <a:r>
              <a:rPr lang="en-US" b="1" u="sng" dirty="0">
                <a:solidFill>
                  <a:schemeClr val="tx1"/>
                </a:solidFill>
              </a:rPr>
              <a:t>how</a:t>
            </a:r>
            <a:r>
              <a:rPr lang="en-US" dirty="0">
                <a:solidFill>
                  <a:schemeClr val="tx1"/>
                </a:solidFill>
              </a:rPr>
              <a:t>)</a:t>
            </a:r>
          </a:p>
        </p:txBody>
      </p:sp>
      <p:sp>
        <p:nvSpPr>
          <p:cNvPr id="13" name="Rectangle 12">
            <a:extLst>
              <a:ext uri="{FF2B5EF4-FFF2-40B4-BE49-F238E27FC236}">
                <a16:creationId xmlns:a16="http://schemas.microsoft.com/office/drawing/2014/main" id="{72895101-259D-4D40-AC5F-A8ED23C5DB99}"/>
              </a:ext>
            </a:extLst>
          </p:cNvPr>
          <p:cNvSpPr/>
          <p:nvPr/>
        </p:nvSpPr>
        <p:spPr>
          <a:xfrm>
            <a:off x="1471448" y="2691319"/>
            <a:ext cx="4120055" cy="773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Rectangle 13">
            <a:extLst>
              <a:ext uri="{FF2B5EF4-FFF2-40B4-BE49-F238E27FC236}">
                <a16:creationId xmlns:a16="http://schemas.microsoft.com/office/drawing/2014/main" id="{3D18B9EC-D715-46D9-91B1-AF9598702FBC}"/>
              </a:ext>
            </a:extLst>
          </p:cNvPr>
          <p:cNvSpPr/>
          <p:nvPr/>
        </p:nvSpPr>
        <p:spPr>
          <a:xfrm>
            <a:off x="1471448" y="3605963"/>
            <a:ext cx="3205657" cy="366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Rectangle 14">
            <a:extLst>
              <a:ext uri="{FF2B5EF4-FFF2-40B4-BE49-F238E27FC236}">
                <a16:creationId xmlns:a16="http://schemas.microsoft.com/office/drawing/2014/main" id="{9DA06A2E-250B-4388-AB5B-F38547CB9530}"/>
              </a:ext>
            </a:extLst>
          </p:cNvPr>
          <p:cNvSpPr/>
          <p:nvPr/>
        </p:nvSpPr>
        <p:spPr>
          <a:xfrm>
            <a:off x="1471448" y="4138042"/>
            <a:ext cx="4771697" cy="19264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60880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13"/>
                                        </p:tgtEl>
                                      </p:cBhvr>
                                    </p:animEffect>
                                    <p:set>
                                      <p:cBhvr>
                                        <p:cTn id="7" dur="1" fill="hold">
                                          <p:stCondLst>
                                            <p:cond delay="999"/>
                                          </p:stCondLst>
                                        </p:cTn>
                                        <p:tgtEl>
                                          <p:spTgt spid="13"/>
                                        </p:tgtEl>
                                        <p:attrNameLst>
                                          <p:attrName>style.visibility</p:attrName>
                                        </p:attrNameLst>
                                      </p:cBhvr>
                                      <p:to>
                                        <p:strVal val="hidden"/>
                                      </p:to>
                                    </p:se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8" fill="hold" grpId="0" nodeType="clickEffect">
                                  <p:stCondLst>
                                    <p:cond delay="0"/>
                                  </p:stCondLst>
                                  <p:childTnLst>
                                    <p:animEffect transition="out" filter="wipe(left)">
                                      <p:cBhvr>
                                        <p:cTn id="15" dur="1000"/>
                                        <p:tgtEl>
                                          <p:spTgt spid="14"/>
                                        </p:tgtEl>
                                      </p:cBhvr>
                                    </p:animEffect>
                                    <p:set>
                                      <p:cBhvr>
                                        <p:cTn id="16" dur="1" fill="hold">
                                          <p:stCondLst>
                                            <p:cond delay="999"/>
                                          </p:stCondLst>
                                        </p:cTn>
                                        <p:tgtEl>
                                          <p:spTgt spid="14"/>
                                        </p:tgtEl>
                                        <p:attrNameLst>
                                          <p:attrName>style.visibility</p:attrName>
                                        </p:attrNameLst>
                                      </p:cBhvr>
                                      <p:to>
                                        <p:strVal val="hidden"/>
                                      </p:to>
                                    </p:se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8" fill="hold" grpId="0" nodeType="clickEffect">
                                  <p:stCondLst>
                                    <p:cond delay="0"/>
                                  </p:stCondLst>
                                  <p:childTnLst>
                                    <p:animEffect transition="out" filter="wipe(left)">
                                      <p:cBhvr>
                                        <p:cTn id="24" dur="1000"/>
                                        <p:tgtEl>
                                          <p:spTgt spid="15"/>
                                        </p:tgtEl>
                                      </p:cBhvr>
                                    </p:animEffect>
                                    <p:set>
                                      <p:cBhvr>
                                        <p:cTn id="25" dur="1" fill="hold">
                                          <p:stCondLst>
                                            <p:cond delay="999"/>
                                          </p:stCondLst>
                                        </p:cTn>
                                        <p:tgtEl>
                                          <p:spTgt spid="15"/>
                                        </p:tgtEl>
                                        <p:attrNameLst>
                                          <p:attrName>style.visibility</p:attrName>
                                        </p:attrNameLst>
                                      </p:cBhvr>
                                      <p:to>
                                        <p:strVal val="hidden"/>
                                      </p:to>
                                    </p:se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Maven basics – create project using archetype</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35454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64D2-63FC-45A9-AE82-80AA36358C9F}"/>
              </a:ext>
            </a:extLst>
          </p:cNvPr>
          <p:cNvSpPr>
            <a:spLocks noGrp="1"/>
          </p:cNvSpPr>
          <p:nvPr>
            <p:ph type="title"/>
          </p:nvPr>
        </p:nvSpPr>
        <p:spPr/>
        <p:txBody>
          <a:bodyPr>
            <a:normAutofit fontScale="90000"/>
          </a:bodyPr>
          <a:lstStyle/>
          <a:p>
            <a:pPr algn="l"/>
            <a:r>
              <a:rPr lang="en-US" dirty="0">
                <a:solidFill>
                  <a:srgbClr val="FD2DFF"/>
                </a:solidFill>
              </a:rPr>
              <a:t>Exercise: Create simple maven project</a:t>
            </a:r>
            <a:endParaRPr lang="he-IL" dirty="0"/>
          </a:p>
        </p:txBody>
      </p:sp>
      <p:sp>
        <p:nvSpPr>
          <p:cNvPr id="6" name="Slide Number Placeholder 5">
            <a:extLst>
              <a:ext uri="{FF2B5EF4-FFF2-40B4-BE49-F238E27FC236}">
                <a16:creationId xmlns:a16="http://schemas.microsoft.com/office/drawing/2014/main" id="{7ECE6DA4-5182-4B3F-A6DB-D3192679767E}"/>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Footer Placeholder 6">
            <a:extLst>
              <a:ext uri="{FF2B5EF4-FFF2-40B4-BE49-F238E27FC236}">
                <a16:creationId xmlns:a16="http://schemas.microsoft.com/office/drawing/2014/main" id="{1E398962-828D-4DA2-8137-1C518BF83E52}"/>
              </a:ext>
            </a:extLst>
          </p:cNvPr>
          <p:cNvSpPr>
            <a:spLocks noGrp="1"/>
          </p:cNvSpPr>
          <p:nvPr>
            <p:ph type="ftr" sz="quarter" idx="11"/>
          </p:nvPr>
        </p:nvSpPr>
        <p:spPr/>
        <p:txBody>
          <a:bodyPr/>
          <a:lstStyle/>
          <a:p>
            <a:r>
              <a:rPr lang="en-US"/>
              <a:t>Copyrights © Aviad Cohen ; 23.2.2018</a:t>
            </a:r>
            <a:endParaRPr lang="en-US" dirty="0"/>
          </a:p>
        </p:txBody>
      </p:sp>
      <p:sp>
        <p:nvSpPr>
          <p:cNvPr id="3" name="TextBox 2">
            <a:extLst>
              <a:ext uri="{FF2B5EF4-FFF2-40B4-BE49-F238E27FC236}">
                <a16:creationId xmlns:a16="http://schemas.microsoft.com/office/drawing/2014/main" id="{F6E51239-38D0-4161-8C1A-3B7D5D6E87C6}"/>
              </a:ext>
            </a:extLst>
          </p:cNvPr>
          <p:cNvSpPr txBox="1"/>
          <p:nvPr/>
        </p:nvSpPr>
        <p:spPr>
          <a:xfrm>
            <a:off x="1295401" y="1300984"/>
            <a:ext cx="10086973" cy="2677656"/>
          </a:xfrm>
          <a:prstGeom prst="rect">
            <a:avLst/>
          </a:prstGeom>
          <a:noFill/>
        </p:spPr>
        <p:txBody>
          <a:bodyPr wrap="square" rtlCol="1">
            <a:spAutoFit/>
          </a:bodyPr>
          <a:lstStyle/>
          <a:p>
            <a:pPr marL="514350" indent="-514350">
              <a:buFont typeface="+mj-lt"/>
              <a:buAutoNum type="arabicPeriod"/>
            </a:pPr>
            <a:r>
              <a:rPr lang="en-US" sz="2400" dirty="0"/>
              <a:t>Verify maven is installed and configured correctly </a:t>
            </a:r>
          </a:p>
          <a:p>
            <a:r>
              <a:rPr lang="en-US" sz="2400" dirty="0"/>
              <a:t>	(environment variables </a:t>
            </a:r>
            <a:r>
              <a:rPr lang="en-US" sz="2400" dirty="0" err="1"/>
              <a:t>etc</a:t>
            </a:r>
            <a:r>
              <a:rPr lang="en-US" sz="2400" dirty="0"/>
              <a:t>)</a:t>
            </a:r>
          </a:p>
          <a:p>
            <a:pPr marL="514350" indent="-514350">
              <a:buFont typeface="+mj-lt"/>
              <a:buAutoNum type="arabicPeriod" startAt="2"/>
            </a:pPr>
            <a:endParaRPr lang="en-US" sz="2400" dirty="0"/>
          </a:p>
          <a:p>
            <a:pPr marL="514350" indent="-514350">
              <a:buFont typeface="+mj-lt"/>
              <a:buAutoNum type="arabicPeriod" startAt="2"/>
            </a:pPr>
            <a:r>
              <a:rPr lang="en-US" sz="2400" dirty="0"/>
              <a:t>Create basic maven project using </a:t>
            </a:r>
            <a:r>
              <a:rPr lang="en-US" sz="2400" dirty="0" err="1">
                <a:solidFill>
                  <a:srgbClr val="0000FF"/>
                </a:solidFill>
              </a:rPr>
              <a:t>mvn</a:t>
            </a:r>
            <a:r>
              <a:rPr lang="en-US" sz="2400" dirty="0">
                <a:solidFill>
                  <a:srgbClr val="0000FF"/>
                </a:solidFill>
              </a:rPr>
              <a:t> </a:t>
            </a:r>
            <a:r>
              <a:rPr lang="en-US" sz="2400" dirty="0" err="1">
                <a:solidFill>
                  <a:srgbClr val="0000FF"/>
                </a:solidFill>
              </a:rPr>
              <a:t>archetype:generate</a:t>
            </a:r>
            <a:endParaRPr lang="en-US" sz="2400" dirty="0">
              <a:solidFill>
                <a:srgbClr val="0000FF"/>
              </a:solidFill>
            </a:endParaRPr>
          </a:p>
          <a:p>
            <a:r>
              <a:rPr lang="en-US" sz="2400" dirty="0"/>
              <a:t>	(filter to </a:t>
            </a:r>
            <a:r>
              <a:rPr lang="en-US" sz="2400" dirty="0">
                <a:solidFill>
                  <a:srgbClr val="0000FF"/>
                </a:solidFill>
              </a:rPr>
              <a:t>maven-archetype-</a:t>
            </a:r>
            <a:r>
              <a:rPr lang="en-US" sz="2400" dirty="0" err="1">
                <a:solidFill>
                  <a:srgbClr val="0000FF"/>
                </a:solidFill>
              </a:rPr>
              <a:t>quickstart</a:t>
            </a:r>
            <a:r>
              <a:rPr lang="en-US" sz="2400" dirty="0"/>
              <a:t>)</a:t>
            </a:r>
          </a:p>
          <a:p>
            <a:pPr marL="514350" indent="-514350">
              <a:buFont typeface="+mj-lt"/>
              <a:buAutoNum type="arabicPeriod" startAt="3"/>
            </a:pPr>
            <a:endParaRPr lang="en-US" sz="2400" dirty="0"/>
          </a:p>
          <a:p>
            <a:pPr marL="514350" indent="-514350">
              <a:buFont typeface="+mj-lt"/>
              <a:buAutoNum type="arabicPeriod" startAt="3"/>
            </a:pPr>
            <a:r>
              <a:rPr lang="en-US" sz="2400" dirty="0"/>
              <a:t>Explore the maven project folder structure</a:t>
            </a:r>
            <a:endParaRPr lang="he-IL" sz="2400" dirty="0"/>
          </a:p>
        </p:txBody>
      </p:sp>
    </p:spTree>
    <p:extLst>
      <p:ext uri="{BB962C8B-B14F-4D97-AF65-F5344CB8AC3E}">
        <p14:creationId xmlns:p14="http://schemas.microsoft.com/office/powerpoint/2010/main" val="123106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2656-ADB8-470C-83B0-9B96CD6E2725}"/>
              </a:ext>
            </a:extLst>
          </p:cNvPr>
          <p:cNvSpPr>
            <a:spLocks noGrp="1"/>
          </p:cNvSpPr>
          <p:nvPr>
            <p:ph type="title"/>
          </p:nvPr>
        </p:nvSpPr>
        <p:spPr/>
        <p:txBody>
          <a:bodyPr>
            <a:normAutofit fontScale="90000"/>
          </a:bodyPr>
          <a:lstStyle/>
          <a:p>
            <a:pPr algn="l"/>
            <a:r>
              <a:rPr lang="en-US" dirty="0"/>
              <a:t>Maven – GAV</a:t>
            </a:r>
            <a:endParaRPr lang="he-IL" dirty="0"/>
          </a:p>
        </p:txBody>
      </p:sp>
      <p:sp>
        <p:nvSpPr>
          <p:cNvPr id="3" name="Slide Number Placeholder 2">
            <a:extLst>
              <a:ext uri="{FF2B5EF4-FFF2-40B4-BE49-F238E27FC236}">
                <a16:creationId xmlns:a16="http://schemas.microsoft.com/office/drawing/2014/main" id="{C263B3AF-C349-421D-9175-461D16703B5A}"/>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4" name="Footer Placeholder 3">
            <a:extLst>
              <a:ext uri="{FF2B5EF4-FFF2-40B4-BE49-F238E27FC236}">
                <a16:creationId xmlns:a16="http://schemas.microsoft.com/office/drawing/2014/main" id="{E3386469-4CCE-494E-A78A-6F913DFD513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08A54D69-292B-4D2C-80C4-ABF002D277C7}"/>
              </a:ext>
            </a:extLst>
          </p:cNvPr>
          <p:cNvSpPr txBox="1"/>
          <p:nvPr/>
        </p:nvSpPr>
        <p:spPr>
          <a:xfrm>
            <a:off x="1295402" y="1303283"/>
            <a:ext cx="10233052" cy="3354765"/>
          </a:xfrm>
          <a:prstGeom prst="rect">
            <a:avLst/>
          </a:prstGeom>
          <a:noFill/>
        </p:spPr>
        <p:txBody>
          <a:bodyPr wrap="square" rtlCol="1">
            <a:spAutoFit/>
          </a:bodyPr>
          <a:lstStyle/>
          <a:p>
            <a:r>
              <a:rPr lang="en-US" sz="2800" dirty="0"/>
              <a:t>Maven module has unique identification:</a:t>
            </a:r>
          </a:p>
          <a:p>
            <a:pPr algn="ctr"/>
            <a:r>
              <a:rPr lang="en-US" sz="4400" dirty="0">
                <a:solidFill>
                  <a:srgbClr val="FF0000"/>
                </a:solidFill>
              </a:rPr>
              <a:t>G</a:t>
            </a:r>
            <a:r>
              <a:rPr lang="en-US" sz="4400" dirty="0">
                <a:solidFill>
                  <a:srgbClr val="00B050"/>
                </a:solidFill>
              </a:rPr>
              <a:t>A</a:t>
            </a:r>
            <a:r>
              <a:rPr lang="en-US" sz="4400" dirty="0">
                <a:solidFill>
                  <a:srgbClr val="0000FF"/>
                </a:solidFill>
              </a:rPr>
              <a:t>V</a:t>
            </a:r>
            <a:r>
              <a:rPr lang="en-US" sz="4400" dirty="0"/>
              <a:t> – </a:t>
            </a:r>
            <a:r>
              <a:rPr lang="en-US" sz="4400" dirty="0">
                <a:solidFill>
                  <a:srgbClr val="FF0000"/>
                </a:solidFill>
              </a:rPr>
              <a:t>Group</a:t>
            </a:r>
            <a:r>
              <a:rPr lang="en-US" sz="4400" dirty="0"/>
              <a:t>, </a:t>
            </a:r>
            <a:r>
              <a:rPr lang="en-US" sz="4400" dirty="0">
                <a:solidFill>
                  <a:srgbClr val="00B050"/>
                </a:solidFill>
              </a:rPr>
              <a:t>Artifact</a:t>
            </a:r>
            <a:r>
              <a:rPr lang="en-US" sz="4400" dirty="0"/>
              <a:t>, </a:t>
            </a:r>
            <a:r>
              <a:rPr lang="en-US" sz="4400" dirty="0">
                <a:solidFill>
                  <a:srgbClr val="0000FF"/>
                </a:solidFill>
              </a:rPr>
              <a:t>Version</a:t>
            </a:r>
          </a:p>
          <a:p>
            <a:pPr marL="514350" indent="-514350">
              <a:buFont typeface="Arial" panose="020B0604020202020204" pitchFamily="34" charset="0"/>
              <a:buChar char="•"/>
            </a:pPr>
            <a:r>
              <a:rPr lang="en-US" sz="2800" dirty="0">
                <a:solidFill>
                  <a:srgbClr val="FF0000"/>
                </a:solidFill>
              </a:rPr>
              <a:t>Group</a:t>
            </a:r>
            <a:r>
              <a:rPr lang="en-US" sz="2800" dirty="0"/>
              <a:t> – name of the company\organization this module belongs to</a:t>
            </a:r>
          </a:p>
          <a:p>
            <a:pPr marL="514350" indent="-514350">
              <a:buFont typeface="Arial" panose="020B0604020202020204" pitchFamily="34" charset="0"/>
              <a:buChar char="•"/>
            </a:pPr>
            <a:r>
              <a:rPr lang="en-US" sz="2800" dirty="0">
                <a:solidFill>
                  <a:srgbClr val="00B050"/>
                </a:solidFill>
              </a:rPr>
              <a:t>Artifact</a:t>
            </a:r>
            <a:r>
              <a:rPr lang="en-US" sz="2800" dirty="0"/>
              <a:t> – name of the artifact it self (a single organization can produce multiple artifacts)</a:t>
            </a:r>
          </a:p>
          <a:p>
            <a:pPr marL="514350" indent="-514350">
              <a:buFont typeface="Arial" panose="020B0604020202020204" pitchFamily="34" charset="0"/>
              <a:buChar char="•"/>
            </a:pPr>
            <a:r>
              <a:rPr lang="en-US" sz="2800" dirty="0">
                <a:solidFill>
                  <a:srgbClr val="0000FF"/>
                </a:solidFill>
              </a:rPr>
              <a:t>Version</a:t>
            </a:r>
            <a:r>
              <a:rPr lang="en-US" sz="2800" dirty="0"/>
              <a:t> – the version of this artifact (Maven allows multiple versions per single artifact)</a:t>
            </a:r>
          </a:p>
        </p:txBody>
      </p:sp>
      <p:sp>
        <p:nvSpPr>
          <p:cNvPr id="6" name="Rectangle: Rounded Corners 5">
            <a:extLst>
              <a:ext uri="{FF2B5EF4-FFF2-40B4-BE49-F238E27FC236}">
                <a16:creationId xmlns:a16="http://schemas.microsoft.com/office/drawing/2014/main" id="{0D27E87A-BB5F-4F33-BF4F-F3B721F24BF1}"/>
              </a:ext>
            </a:extLst>
          </p:cNvPr>
          <p:cNvSpPr/>
          <p:nvPr/>
        </p:nvSpPr>
        <p:spPr>
          <a:xfrm>
            <a:off x="1295402" y="4668511"/>
            <a:ext cx="10233052" cy="1227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b="1" dirty="0">
                <a:solidFill>
                  <a:srgbClr val="FF0000"/>
                </a:solidFill>
              </a:rPr>
              <a:t>Org.springframework</a:t>
            </a:r>
            <a:r>
              <a:rPr lang="en-US" sz="3600" b="1" dirty="0">
                <a:solidFill>
                  <a:sysClr val="windowText" lastClr="000000"/>
                </a:solidFill>
              </a:rPr>
              <a:t>:</a:t>
            </a:r>
            <a:r>
              <a:rPr lang="en-US" sz="3600" b="1" dirty="0">
                <a:solidFill>
                  <a:srgbClr val="00B050"/>
                </a:solidFill>
              </a:rPr>
              <a:t>spring-core</a:t>
            </a:r>
            <a:r>
              <a:rPr lang="en-US" sz="3600" b="1" dirty="0">
                <a:solidFill>
                  <a:sysClr val="windowText" lastClr="000000"/>
                </a:solidFill>
              </a:rPr>
              <a:t>:</a:t>
            </a:r>
            <a:r>
              <a:rPr lang="en-US" sz="3600" b="1" dirty="0">
                <a:solidFill>
                  <a:srgbClr val="0000FF"/>
                </a:solidFill>
              </a:rPr>
              <a:t>4.1-RELEASE</a:t>
            </a:r>
            <a:endParaRPr lang="he-IL" sz="3600" b="1" dirty="0">
              <a:solidFill>
                <a:srgbClr val="0000FF"/>
              </a:solidFill>
            </a:endParaRPr>
          </a:p>
        </p:txBody>
      </p:sp>
    </p:spTree>
    <p:extLst>
      <p:ext uri="{BB962C8B-B14F-4D97-AF65-F5344CB8AC3E}">
        <p14:creationId xmlns:p14="http://schemas.microsoft.com/office/powerpoint/2010/main" val="98491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300"/>
                                  </p:iterate>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a:solidFill>
                  <a:srgbClr val="0070C0"/>
                </a:solidFill>
              </a:rPr>
              <a:t>Maven</a:t>
            </a:r>
          </a:p>
        </p:txBody>
      </p:sp>
      <p:sp>
        <p:nvSpPr>
          <p:cNvPr id="3" name="כותרת משנה 2"/>
          <p:cNvSpPr>
            <a:spLocks noGrp="1"/>
          </p:cNvSpPr>
          <p:nvPr>
            <p:ph type="subTitle" idx="1"/>
          </p:nvPr>
        </p:nvSpPr>
        <p:spPr/>
        <p:txBody>
          <a:bodyPr>
            <a:normAutofit fontScale="92500" lnSpcReduction="10000"/>
          </a:bodyPr>
          <a:lstStyle/>
          <a:p>
            <a:r>
              <a:rPr lang="he-IL" sz="5800" b="1" dirty="0">
                <a:solidFill>
                  <a:srgbClr val="0070C0"/>
                </a:solidFill>
              </a:rPr>
              <a:t>'מייבן' (אידיש)</a:t>
            </a:r>
            <a:endParaRPr lang="en-US" sz="5800" b="1" dirty="0"/>
          </a:p>
          <a:p>
            <a:r>
              <a:rPr lang="en-US" dirty="0"/>
              <a:t>Aviad Cohen</a:t>
            </a:r>
          </a:p>
        </p:txBody>
      </p:sp>
      <p:sp>
        <p:nvSpPr>
          <p:cNvPr id="10" name="Footer Placeholder 9">
            <a:extLst>
              <a:ext uri="{FF2B5EF4-FFF2-40B4-BE49-F238E27FC236}">
                <a16:creationId xmlns:a16="http://schemas.microsoft.com/office/drawing/2014/main" id="{0CAF4B5A-E1D7-4B3F-BCE2-F681703BE6DE}"/>
              </a:ext>
            </a:extLst>
          </p:cNvPr>
          <p:cNvSpPr>
            <a:spLocks noGrp="1"/>
          </p:cNvSpPr>
          <p:nvPr>
            <p:ph type="ftr" sz="quarter" idx="11"/>
          </p:nvPr>
        </p:nvSpPr>
        <p:spPr/>
        <p:txBody>
          <a:bodyPr/>
          <a:lstStyle/>
          <a:p>
            <a:r>
              <a:rPr lang="en-US"/>
              <a:t>Copyrights © Aviad Cohen ; 23.2.2018</a:t>
            </a:r>
            <a:endParaRPr lang="en-US" dirty="0"/>
          </a:p>
        </p:txBody>
      </p:sp>
      <p:sp>
        <p:nvSpPr>
          <p:cNvPr id="11" name="Slide Number Placeholder 10">
            <a:extLst>
              <a:ext uri="{FF2B5EF4-FFF2-40B4-BE49-F238E27FC236}">
                <a16:creationId xmlns:a16="http://schemas.microsoft.com/office/drawing/2014/main" id="{3B88D03B-4686-4AF7-9BCD-2EEFBB09146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95004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43E4-35B7-49EC-B093-C7CF48C738BF}"/>
              </a:ext>
            </a:extLst>
          </p:cNvPr>
          <p:cNvSpPr>
            <a:spLocks noGrp="1"/>
          </p:cNvSpPr>
          <p:nvPr>
            <p:ph type="title"/>
          </p:nvPr>
        </p:nvSpPr>
        <p:spPr/>
        <p:txBody>
          <a:bodyPr>
            <a:normAutofit fontScale="90000"/>
          </a:bodyPr>
          <a:lstStyle/>
          <a:p>
            <a:pPr algn="l"/>
            <a:r>
              <a:rPr lang="en-US" dirty="0"/>
              <a:t>POM - Packaging</a:t>
            </a:r>
            <a:endParaRPr lang="he-IL" dirty="0"/>
          </a:p>
        </p:txBody>
      </p:sp>
      <p:sp>
        <p:nvSpPr>
          <p:cNvPr id="3" name="Slide Number Placeholder 2">
            <a:extLst>
              <a:ext uri="{FF2B5EF4-FFF2-40B4-BE49-F238E27FC236}">
                <a16:creationId xmlns:a16="http://schemas.microsoft.com/office/drawing/2014/main" id="{67A1AE4C-2EC0-4663-BA40-8EF40909E0F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4" name="Footer Placeholder 3">
            <a:extLst>
              <a:ext uri="{FF2B5EF4-FFF2-40B4-BE49-F238E27FC236}">
                <a16:creationId xmlns:a16="http://schemas.microsoft.com/office/drawing/2014/main" id="{2F2B8D78-3A94-4866-B9BC-157C2E8C82E1}"/>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BAFE850D-F296-44C7-8515-473275A4B631}"/>
              </a:ext>
            </a:extLst>
          </p:cNvPr>
          <p:cNvSpPr txBox="1"/>
          <p:nvPr/>
        </p:nvSpPr>
        <p:spPr>
          <a:xfrm>
            <a:off x="1295402" y="1215852"/>
            <a:ext cx="8069661" cy="5262979"/>
          </a:xfrm>
          <a:prstGeom prst="rect">
            <a:avLst/>
          </a:prstGeom>
          <a:noFill/>
        </p:spPr>
        <p:txBody>
          <a:bodyPr wrap="square" rtlCol="1">
            <a:spAutoFit/>
          </a:bodyPr>
          <a:lstStyle/>
          <a:p>
            <a:r>
              <a:rPr lang="en-US" sz="2800" dirty="0"/>
              <a:t>Maven supports vast list of packaging types through the </a:t>
            </a:r>
            <a:r>
              <a:rPr lang="en-US" sz="2800" dirty="0">
                <a:solidFill>
                  <a:srgbClr val="0000FF"/>
                </a:solidFill>
              </a:rPr>
              <a:t>&lt;packaging&gt;</a:t>
            </a:r>
            <a:r>
              <a:rPr lang="en-US" sz="2800" dirty="0"/>
              <a:t> element</a:t>
            </a:r>
          </a:p>
          <a:p>
            <a:endParaRPr lang="en-US" sz="2800" dirty="0"/>
          </a:p>
          <a:p>
            <a:r>
              <a:rPr lang="en-US" sz="2800" dirty="0"/>
              <a:t>Some known supported packaging types</a:t>
            </a:r>
          </a:p>
          <a:p>
            <a:pPr marL="285750" indent="-285750">
              <a:buFont typeface="Arial" panose="020B0604020202020204" pitchFamily="34" charset="0"/>
              <a:buChar char="•"/>
            </a:pPr>
            <a:r>
              <a:rPr lang="en-US" sz="2800" dirty="0"/>
              <a:t>jar</a:t>
            </a:r>
          </a:p>
          <a:p>
            <a:pPr marL="285750" indent="-285750">
              <a:buFont typeface="Arial" panose="020B0604020202020204" pitchFamily="34" charset="0"/>
              <a:buChar char="•"/>
            </a:pPr>
            <a:r>
              <a:rPr lang="en-US" sz="2800" dirty="0"/>
              <a:t>war</a:t>
            </a:r>
          </a:p>
          <a:p>
            <a:pPr marL="285750" indent="-285750">
              <a:buFont typeface="Arial" panose="020B0604020202020204" pitchFamily="34" charset="0"/>
              <a:buChar char="•"/>
            </a:pPr>
            <a:r>
              <a:rPr lang="en-US" sz="2800" dirty="0"/>
              <a:t>ear</a:t>
            </a:r>
          </a:p>
          <a:p>
            <a:pPr marL="285750" indent="-285750">
              <a:buFont typeface="Arial" panose="020B0604020202020204" pitchFamily="34" charset="0"/>
              <a:buChar char="•"/>
            </a:pPr>
            <a:r>
              <a:rPr lang="en-US" sz="2800" dirty="0" err="1"/>
              <a:t>pom</a:t>
            </a:r>
            <a:endParaRPr lang="en-US" sz="2800" dirty="0"/>
          </a:p>
          <a:p>
            <a:pPr marL="285750" indent="-285750">
              <a:buFont typeface="Arial" panose="020B0604020202020204" pitchFamily="34" charset="0"/>
              <a:buChar char="•"/>
            </a:pPr>
            <a:r>
              <a:rPr lang="en-US" sz="2800" dirty="0"/>
              <a:t>maven-plugin</a:t>
            </a:r>
          </a:p>
          <a:p>
            <a:pPr marL="285750" indent="-285750">
              <a:buFont typeface="Arial" panose="020B0604020202020204" pitchFamily="34" charset="0"/>
              <a:buChar char="•"/>
            </a:pPr>
            <a:r>
              <a:rPr lang="en-US" sz="2800" dirty="0" err="1"/>
              <a:t>rar</a:t>
            </a:r>
            <a:endParaRPr lang="en-US" sz="2800" dirty="0"/>
          </a:p>
          <a:p>
            <a:pPr marL="285750" indent="-285750">
              <a:buFont typeface="Arial" panose="020B0604020202020204" pitchFamily="34" charset="0"/>
              <a:buChar char="•"/>
            </a:pPr>
            <a:endParaRPr lang="en-US" sz="2800" dirty="0"/>
          </a:p>
          <a:p>
            <a:r>
              <a:rPr lang="en-US" sz="2800" dirty="0"/>
              <a:t>Default is </a:t>
            </a:r>
            <a:r>
              <a:rPr lang="en-US" sz="2800" dirty="0">
                <a:solidFill>
                  <a:srgbClr val="0000FF"/>
                </a:solidFill>
              </a:rPr>
              <a:t>jar</a:t>
            </a:r>
          </a:p>
        </p:txBody>
      </p:sp>
      <p:pic>
        <p:nvPicPr>
          <p:cNvPr id="6" name="Picture 5">
            <a:extLst>
              <a:ext uri="{FF2B5EF4-FFF2-40B4-BE49-F238E27FC236}">
                <a16:creationId xmlns:a16="http://schemas.microsoft.com/office/drawing/2014/main" id="{159A836E-323A-4778-8405-7D6D02C0C17F}"/>
              </a:ext>
            </a:extLst>
          </p:cNvPr>
          <p:cNvPicPr>
            <a:picLocks noChangeAspect="1"/>
          </p:cNvPicPr>
          <p:nvPr/>
        </p:nvPicPr>
        <p:blipFill>
          <a:blip r:embed="rId2"/>
          <a:stretch>
            <a:fillRect/>
          </a:stretch>
        </p:blipFill>
        <p:spPr>
          <a:xfrm>
            <a:off x="6854379" y="3157012"/>
            <a:ext cx="5054153" cy="1501234"/>
          </a:xfrm>
          <a:prstGeom prst="rect">
            <a:avLst/>
          </a:prstGeom>
        </p:spPr>
      </p:pic>
    </p:spTree>
    <p:extLst>
      <p:ext uri="{BB962C8B-B14F-4D97-AF65-F5344CB8AC3E}">
        <p14:creationId xmlns:p14="http://schemas.microsoft.com/office/powerpoint/2010/main" val="288558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43E4-35B7-49EC-B093-C7CF48C738BF}"/>
              </a:ext>
            </a:extLst>
          </p:cNvPr>
          <p:cNvSpPr>
            <a:spLocks noGrp="1"/>
          </p:cNvSpPr>
          <p:nvPr>
            <p:ph type="title"/>
          </p:nvPr>
        </p:nvSpPr>
        <p:spPr/>
        <p:txBody>
          <a:bodyPr>
            <a:normAutofit fontScale="90000"/>
          </a:bodyPr>
          <a:lstStyle/>
          <a:p>
            <a:pPr algn="l"/>
            <a:r>
              <a:rPr lang="en-US" dirty="0"/>
              <a:t>POM - Packaging</a:t>
            </a:r>
            <a:endParaRPr lang="he-IL" dirty="0"/>
          </a:p>
        </p:txBody>
      </p:sp>
      <p:sp>
        <p:nvSpPr>
          <p:cNvPr id="3" name="Slide Number Placeholder 2">
            <a:extLst>
              <a:ext uri="{FF2B5EF4-FFF2-40B4-BE49-F238E27FC236}">
                <a16:creationId xmlns:a16="http://schemas.microsoft.com/office/drawing/2014/main" id="{67A1AE4C-2EC0-4663-BA40-8EF40909E0F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4" name="Footer Placeholder 3">
            <a:extLst>
              <a:ext uri="{FF2B5EF4-FFF2-40B4-BE49-F238E27FC236}">
                <a16:creationId xmlns:a16="http://schemas.microsoft.com/office/drawing/2014/main" id="{2F2B8D78-3A94-4866-B9BC-157C2E8C82E1}"/>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BAFE850D-F296-44C7-8515-473275A4B631}"/>
              </a:ext>
            </a:extLst>
          </p:cNvPr>
          <p:cNvSpPr txBox="1"/>
          <p:nvPr/>
        </p:nvSpPr>
        <p:spPr>
          <a:xfrm>
            <a:off x="1295402" y="1366577"/>
            <a:ext cx="8069661" cy="2677656"/>
          </a:xfrm>
          <a:prstGeom prst="rect">
            <a:avLst/>
          </a:prstGeom>
          <a:noFill/>
        </p:spPr>
        <p:txBody>
          <a:bodyPr wrap="square" rtlCol="1">
            <a:spAutoFit/>
          </a:bodyPr>
          <a:lstStyle/>
          <a:p>
            <a:r>
              <a:rPr lang="en-US" sz="2800" dirty="0"/>
              <a:t>Default packaging is </a:t>
            </a:r>
            <a:r>
              <a:rPr lang="en-US" sz="2800" dirty="0">
                <a:solidFill>
                  <a:srgbClr val="0000FF"/>
                </a:solidFill>
              </a:rPr>
              <a:t>jar</a:t>
            </a:r>
          </a:p>
          <a:p>
            <a:endParaRPr lang="en-US" sz="2800" dirty="0"/>
          </a:p>
          <a:p>
            <a:r>
              <a:rPr lang="en-US" sz="2800" dirty="0"/>
              <a:t>Default final jar name</a:t>
            </a:r>
          </a:p>
          <a:p>
            <a:pPr algn="ctr"/>
            <a:r>
              <a:rPr lang="en-US" sz="2800" dirty="0"/>
              <a:t>&lt;</a:t>
            </a:r>
            <a:r>
              <a:rPr lang="en-US" sz="2800" dirty="0">
                <a:solidFill>
                  <a:srgbClr val="FD2DFF"/>
                </a:solidFill>
              </a:rPr>
              <a:t>artifact id</a:t>
            </a:r>
            <a:r>
              <a:rPr lang="en-US" sz="2800" dirty="0"/>
              <a:t>&gt;-&lt;</a:t>
            </a:r>
            <a:r>
              <a:rPr lang="en-US" sz="2800" dirty="0">
                <a:solidFill>
                  <a:srgbClr val="00B050"/>
                </a:solidFill>
              </a:rPr>
              <a:t>version</a:t>
            </a:r>
            <a:r>
              <a:rPr lang="en-US" sz="2800" dirty="0"/>
              <a:t>&gt;.jar</a:t>
            </a:r>
          </a:p>
          <a:p>
            <a:r>
              <a:rPr lang="en-US" sz="2800" dirty="0"/>
              <a:t>e.g.</a:t>
            </a:r>
          </a:p>
          <a:p>
            <a:pPr algn="ctr"/>
            <a:r>
              <a:rPr lang="en-US" sz="2800" dirty="0">
                <a:solidFill>
                  <a:srgbClr val="FD2DFF"/>
                </a:solidFill>
              </a:rPr>
              <a:t>test</a:t>
            </a:r>
            <a:r>
              <a:rPr lang="en-US" sz="2800" dirty="0"/>
              <a:t>-</a:t>
            </a:r>
            <a:r>
              <a:rPr lang="en-US" sz="2800" dirty="0">
                <a:solidFill>
                  <a:srgbClr val="00B050"/>
                </a:solidFill>
              </a:rPr>
              <a:t>1.0-SNAPSHOT</a:t>
            </a:r>
            <a:r>
              <a:rPr lang="en-US" sz="2800" dirty="0"/>
              <a:t>.jar</a:t>
            </a:r>
          </a:p>
        </p:txBody>
      </p:sp>
    </p:spTree>
    <p:extLst>
      <p:ext uri="{BB962C8B-B14F-4D97-AF65-F5344CB8AC3E}">
        <p14:creationId xmlns:p14="http://schemas.microsoft.com/office/powerpoint/2010/main" val="368164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2656-ADB8-470C-83B0-9B96CD6E2725}"/>
              </a:ext>
            </a:extLst>
          </p:cNvPr>
          <p:cNvSpPr>
            <a:spLocks noGrp="1"/>
          </p:cNvSpPr>
          <p:nvPr>
            <p:ph type="title"/>
          </p:nvPr>
        </p:nvSpPr>
        <p:spPr/>
        <p:txBody>
          <a:bodyPr>
            <a:normAutofit fontScale="90000"/>
          </a:bodyPr>
          <a:lstStyle/>
          <a:p>
            <a:pPr algn="l"/>
            <a:r>
              <a:rPr lang="en-US" dirty="0"/>
              <a:t>Maven – Repository</a:t>
            </a:r>
            <a:endParaRPr lang="he-IL" dirty="0"/>
          </a:p>
        </p:txBody>
      </p:sp>
      <p:sp>
        <p:nvSpPr>
          <p:cNvPr id="3" name="Slide Number Placeholder 2">
            <a:extLst>
              <a:ext uri="{FF2B5EF4-FFF2-40B4-BE49-F238E27FC236}">
                <a16:creationId xmlns:a16="http://schemas.microsoft.com/office/drawing/2014/main" id="{C263B3AF-C349-421D-9175-461D16703B5A}"/>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4" name="Footer Placeholder 3">
            <a:extLst>
              <a:ext uri="{FF2B5EF4-FFF2-40B4-BE49-F238E27FC236}">
                <a16:creationId xmlns:a16="http://schemas.microsoft.com/office/drawing/2014/main" id="{E3386469-4CCE-494E-A78A-6F913DFD513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08A54D69-292B-4D2C-80C4-ABF002D277C7}"/>
              </a:ext>
            </a:extLst>
          </p:cNvPr>
          <p:cNvSpPr txBox="1"/>
          <p:nvPr/>
        </p:nvSpPr>
        <p:spPr>
          <a:xfrm>
            <a:off x="1295402" y="1303283"/>
            <a:ext cx="10233052" cy="2431435"/>
          </a:xfrm>
          <a:prstGeom prst="rect">
            <a:avLst/>
          </a:prstGeom>
          <a:noFill/>
        </p:spPr>
        <p:txBody>
          <a:bodyPr wrap="square" rtlCol="1">
            <a:spAutoFit/>
          </a:bodyPr>
          <a:lstStyle/>
          <a:p>
            <a:r>
              <a:rPr lang="en-US" sz="2800" dirty="0"/>
              <a:t>Maven works with repositories that holds all maven artifacts</a:t>
            </a:r>
          </a:p>
          <a:p>
            <a:endParaRPr lang="en-US" sz="2800" dirty="0"/>
          </a:p>
          <a:p>
            <a:r>
              <a:rPr lang="en-US" sz="2800" b="1" dirty="0"/>
              <a:t>GAV</a:t>
            </a:r>
            <a:r>
              <a:rPr lang="en-US" sz="2800" dirty="0"/>
              <a:t> is the way to locate a certain artifact in a repository</a:t>
            </a:r>
          </a:p>
          <a:p>
            <a:r>
              <a:rPr lang="en-US" sz="2800" dirty="0"/>
              <a:t>	</a:t>
            </a:r>
            <a:r>
              <a:rPr lang="en-US" sz="2800" b="1" dirty="0"/>
              <a:t>GAV</a:t>
            </a:r>
            <a:r>
              <a:rPr lang="en-US" sz="2800" dirty="0"/>
              <a:t> will be treated as folders in file system</a:t>
            </a:r>
          </a:p>
          <a:p>
            <a:endParaRPr lang="en-US" sz="1200" dirty="0"/>
          </a:p>
          <a:p>
            <a:r>
              <a:rPr lang="en-US" sz="2800" b="1" dirty="0"/>
              <a:t>Repositories hierarchies:</a:t>
            </a:r>
          </a:p>
        </p:txBody>
      </p:sp>
      <p:sp>
        <p:nvSpPr>
          <p:cNvPr id="7" name="Rectangle: Rounded Corners 6">
            <a:extLst>
              <a:ext uri="{FF2B5EF4-FFF2-40B4-BE49-F238E27FC236}">
                <a16:creationId xmlns:a16="http://schemas.microsoft.com/office/drawing/2014/main" id="{BEB4E5F1-52F8-4622-85A3-81A8043AB3BD}"/>
              </a:ext>
            </a:extLst>
          </p:cNvPr>
          <p:cNvSpPr/>
          <p:nvPr/>
        </p:nvSpPr>
        <p:spPr>
          <a:xfrm>
            <a:off x="1198180" y="4143320"/>
            <a:ext cx="2606565" cy="183931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u="sng" dirty="0"/>
              <a:t>Local repository</a:t>
            </a:r>
          </a:p>
          <a:p>
            <a:pPr algn="ctr"/>
            <a:endParaRPr lang="en-US" sz="2400" b="1" dirty="0"/>
          </a:p>
          <a:p>
            <a:pPr algn="ctr"/>
            <a:r>
              <a:rPr lang="en-US" sz="2400" b="1" dirty="0"/>
              <a:t>&lt;user home </a:t>
            </a:r>
            <a:r>
              <a:rPr lang="en-US" sz="2400" b="1" dirty="0" err="1"/>
              <a:t>dir</a:t>
            </a:r>
            <a:r>
              <a:rPr lang="en-US" sz="2400" b="1" dirty="0"/>
              <a:t>&gt;</a:t>
            </a:r>
          </a:p>
          <a:p>
            <a:pPr algn="ctr"/>
            <a:r>
              <a:rPr lang="en-US" sz="2400" b="1" dirty="0"/>
              <a:t>\.m2</a:t>
            </a:r>
            <a:endParaRPr lang="he-IL" sz="2400" b="1" dirty="0"/>
          </a:p>
        </p:txBody>
      </p:sp>
      <p:sp>
        <p:nvSpPr>
          <p:cNvPr id="8" name="Rectangle: Rounded Corners 7">
            <a:extLst>
              <a:ext uri="{FF2B5EF4-FFF2-40B4-BE49-F238E27FC236}">
                <a16:creationId xmlns:a16="http://schemas.microsoft.com/office/drawing/2014/main" id="{5E40A0C6-B64F-4B3B-A4AE-7EC45CB084F5}"/>
              </a:ext>
            </a:extLst>
          </p:cNvPr>
          <p:cNvSpPr/>
          <p:nvPr/>
        </p:nvSpPr>
        <p:spPr>
          <a:xfrm>
            <a:off x="3957149" y="4143320"/>
            <a:ext cx="3988675" cy="183931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u="sng" dirty="0"/>
              <a:t>Organizational repository</a:t>
            </a:r>
          </a:p>
          <a:p>
            <a:pPr marL="342900" indent="-342900">
              <a:buFont typeface="Arial" panose="020B0604020202020204" pitchFamily="34" charset="0"/>
              <a:buChar char="•"/>
            </a:pPr>
            <a:r>
              <a:rPr lang="en-US" sz="2400" b="1" dirty="0"/>
              <a:t>Server that holds artifacts</a:t>
            </a:r>
          </a:p>
          <a:p>
            <a:pPr marL="342900" indent="-342900">
              <a:buFont typeface="Arial" panose="020B0604020202020204" pitchFamily="34" charset="0"/>
              <a:buChar char="•"/>
            </a:pPr>
            <a:r>
              <a:rPr lang="en-US" sz="2400" b="1" dirty="0"/>
              <a:t>http based (usually)</a:t>
            </a:r>
          </a:p>
          <a:p>
            <a:pPr marL="342900" indent="-342900">
              <a:buFont typeface="Arial" panose="020B0604020202020204" pitchFamily="34" charset="0"/>
              <a:buChar char="•"/>
            </a:pPr>
            <a:r>
              <a:rPr lang="en-US" sz="2400" b="1" dirty="0"/>
              <a:t>Vendors:</a:t>
            </a:r>
          </a:p>
          <a:p>
            <a:pPr marL="342900" indent="-342900">
              <a:buFont typeface="Arial" panose="020B0604020202020204" pitchFamily="34" charset="0"/>
              <a:buChar char="•"/>
            </a:pPr>
            <a:endParaRPr lang="en-US" sz="2400" b="1" dirty="0"/>
          </a:p>
        </p:txBody>
      </p:sp>
      <p:pic>
        <p:nvPicPr>
          <p:cNvPr id="9" name="Picture 8">
            <a:extLst>
              <a:ext uri="{FF2B5EF4-FFF2-40B4-BE49-F238E27FC236}">
                <a16:creationId xmlns:a16="http://schemas.microsoft.com/office/drawing/2014/main" id="{A60185A2-C1A2-4DE8-A1C6-7871B51DE369}"/>
              </a:ext>
            </a:extLst>
          </p:cNvPr>
          <p:cNvPicPr>
            <a:picLocks noChangeAspect="1"/>
          </p:cNvPicPr>
          <p:nvPr/>
        </p:nvPicPr>
        <p:blipFill>
          <a:blip r:embed="rId3"/>
          <a:stretch>
            <a:fillRect/>
          </a:stretch>
        </p:blipFill>
        <p:spPr>
          <a:xfrm>
            <a:off x="4624551" y="5480769"/>
            <a:ext cx="913526" cy="389001"/>
          </a:xfrm>
          <a:prstGeom prst="rect">
            <a:avLst/>
          </a:prstGeom>
        </p:spPr>
      </p:pic>
      <p:pic>
        <p:nvPicPr>
          <p:cNvPr id="10" name="Picture 9">
            <a:extLst>
              <a:ext uri="{FF2B5EF4-FFF2-40B4-BE49-F238E27FC236}">
                <a16:creationId xmlns:a16="http://schemas.microsoft.com/office/drawing/2014/main" id="{3AD8C052-8DB6-4BB3-98F9-8B5B241156F7}"/>
              </a:ext>
            </a:extLst>
          </p:cNvPr>
          <p:cNvPicPr>
            <a:picLocks noChangeAspect="1"/>
          </p:cNvPicPr>
          <p:nvPr/>
        </p:nvPicPr>
        <p:blipFill>
          <a:blip r:embed="rId4"/>
          <a:stretch>
            <a:fillRect/>
          </a:stretch>
        </p:blipFill>
        <p:spPr>
          <a:xfrm>
            <a:off x="5879234" y="5333980"/>
            <a:ext cx="831999" cy="535790"/>
          </a:xfrm>
          <a:prstGeom prst="rect">
            <a:avLst/>
          </a:prstGeom>
        </p:spPr>
      </p:pic>
      <p:pic>
        <p:nvPicPr>
          <p:cNvPr id="11" name="Picture 10">
            <a:extLst>
              <a:ext uri="{FF2B5EF4-FFF2-40B4-BE49-F238E27FC236}">
                <a16:creationId xmlns:a16="http://schemas.microsoft.com/office/drawing/2014/main" id="{780195CD-D46E-4A40-87EF-28F33F9D2D9A}"/>
              </a:ext>
            </a:extLst>
          </p:cNvPr>
          <p:cNvPicPr>
            <a:picLocks noChangeAspect="1"/>
          </p:cNvPicPr>
          <p:nvPr/>
        </p:nvPicPr>
        <p:blipFill>
          <a:blip r:embed="rId5"/>
          <a:stretch>
            <a:fillRect/>
          </a:stretch>
        </p:blipFill>
        <p:spPr>
          <a:xfrm>
            <a:off x="6958227" y="5237448"/>
            <a:ext cx="704244" cy="632322"/>
          </a:xfrm>
          <a:prstGeom prst="rect">
            <a:avLst/>
          </a:prstGeom>
        </p:spPr>
      </p:pic>
      <p:sp>
        <p:nvSpPr>
          <p:cNvPr id="12" name="Rectangle: Rounded Corners 11">
            <a:extLst>
              <a:ext uri="{FF2B5EF4-FFF2-40B4-BE49-F238E27FC236}">
                <a16:creationId xmlns:a16="http://schemas.microsoft.com/office/drawing/2014/main" id="{424996CB-936C-4F1F-96EE-23BB40EDC995}"/>
              </a:ext>
            </a:extLst>
          </p:cNvPr>
          <p:cNvSpPr/>
          <p:nvPr/>
        </p:nvSpPr>
        <p:spPr>
          <a:xfrm>
            <a:off x="8105787" y="4143320"/>
            <a:ext cx="3152763" cy="183931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2400" b="1" u="sng" dirty="0"/>
              <a:t>WWW repository</a:t>
            </a:r>
          </a:p>
          <a:p>
            <a:endParaRPr lang="en-US" sz="2400" b="1" dirty="0"/>
          </a:p>
          <a:p>
            <a:pPr marL="342900" indent="-342900">
              <a:buFont typeface="Arial" panose="020B0604020202020204" pitchFamily="34" charset="0"/>
              <a:buChar char="•"/>
            </a:pPr>
            <a:r>
              <a:rPr lang="en-US" sz="2000" b="1" dirty="0">
                <a:hlinkClick r:id="rId6"/>
              </a:rPr>
              <a:t>Maven repository</a:t>
            </a:r>
            <a:endParaRPr lang="en-US" sz="2000" b="1" dirty="0"/>
          </a:p>
          <a:p>
            <a:pPr marL="342900" indent="-342900">
              <a:buFont typeface="Arial" panose="020B0604020202020204" pitchFamily="34" charset="0"/>
              <a:buChar char="•"/>
            </a:pPr>
            <a:r>
              <a:rPr lang="en-US" sz="2000" b="1" dirty="0">
                <a:hlinkClick r:id="rId7"/>
              </a:rPr>
              <a:t>The central repository</a:t>
            </a:r>
            <a:endParaRPr lang="en-US" sz="2000" b="1" dirty="0"/>
          </a:p>
          <a:p>
            <a:pPr marL="342900" indent="-342900">
              <a:buFont typeface="Arial" panose="020B0604020202020204" pitchFamily="34" charset="0"/>
              <a:buChar char="•"/>
            </a:pPr>
            <a:endParaRPr lang="he-IL" sz="2400" b="1" dirty="0"/>
          </a:p>
        </p:txBody>
      </p:sp>
    </p:spTree>
    <p:extLst>
      <p:ext uri="{BB962C8B-B14F-4D97-AF65-F5344CB8AC3E}">
        <p14:creationId xmlns:p14="http://schemas.microsoft.com/office/powerpoint/2010/main" val="86683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p:txBody>
          <a:bodyPr>
            <a:normAutofit fontScale="90000"/>
          </a:bodyPr>
          <a:lstStyle/>
          <a:p>
            <a:pPr algn="l"/>
            <a:r>
              <a:rPr lang="en-US" dirty="0"/>
              <a:t>Settings.xml</a:t>
            </a:r>
            <a:endParaRPr lang="he-IL"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0FF4AD3D-E350-4F2A-B4D2-026D67EC8C9E}"/>
              </a:ext>
            </a:extLst>
          </p:cNvPr>
          <p:cNvSpPr txBox="1"/>
          <p:nvPr/>
        </p:nvSpPr>
        <p:spPr>
          <a:xfrm>
            <a:off x="1295402" y="1289733"/>
            <a:ext cx="9926198" cy="4832092"/>
          </a:xfrm>
          <a:prstGeom prst="rect">
            <a:avLst/>
          </a:prstGeom>
          <a:noFill/>
        </p:spPr>
        <p:txBody>
          <a:bodyPr wrap="square" rtlCol="1">
            <a:spAutoFit/>
          </a:bodyPr>
          <a:lstStyle/>
          <a:p>
            <a:r>
              <a:rPr lang="en-US" sz="2800" dirty="0"/>
              <a:t>Xml file that holds some maven settings, </a:t>
            </a:r>
            <a:r>
              <a:rPr lang="en-US" sz="2800" u="sng" dirty="0"/>
              <a:t>globally</a:t>
            </a:r>
            <a:r>
              <a:rPr lang="en-US" sz="2800" dirty="0"/>
              <a:t> used across all projects. </a:t>
            </a:r>
          </a:p>
          <a:p>
            <a:endParaRPr lang="en-US" sz="2800" dirty="0"/>
          </a:p>
          <a:p>
            <a:r>
              <a:rPr lang="en-US" sz="2800" dirty="0"/>
              <a:t>What can be defined in settings xml ?</a:t>
            </a:r>
          </a:p>
          <a:p>
            <a:pPr marL="457200" indent="-457200">
              <a:buFont typeface="Arial" panose="020B0604020202020204" pitchFamily="34" charset="0"/>
              <a:buChar char="•"/>
            </a:pPr>
            <a:r>
              <a:rPr lang="en-US" sz="2800" dirty="0"/>
              <a:t>Location of local repository </a:t>
            </a:r>
          </a:p>
          <a:p>
            <a:pPr lvl="1"/>
            <a:r>
              <a:rPr lang="en-US" sz="2800" dirty="0"/>
              <a:t>(defaults to ${</a:t>
            </a:r>
            <a:r>
              <a:rPr lang="en-US" sz="2800" dirty="0" err="1"/>
              <a:t>user.home</a:t>
            </a:r>
            <a:r>
              <a:rPr lang="en-US" sz="2800" dirty="0"/>
              <a:t>}/.m2/repository)</a:t>
            </a:r>
          </a:p>
          <a:p>
            <a:pPr marL="457200" indent="-457200">
              <a:buFont typeface="Arial" panose="020B0604020202020204" pitchFamily="34" charset="0"/>
              <a:buChar char="•"/>
            </a:pPr>
            <a:r>
              <a:rPr lang="en-US" sz="2800" dirty="0"/>
              <a:t>Offline mode – true\false. Defaults to false.</a:t>
            </a:r>
          </a:p>
          <a:p>
            <a:pPr marL="457200" indent="-457200">
              <a:buFont typeface="Arial" panose="020B0604020202020204" pitchFamily="34" charset="0"/>
              <a:buChar char="•"/>
            </a:pPr>
            <a:r>
              <a:rPr lang="en-US" sz="2800" dirty="0"/>
              <a:t>Credentials for (internal) remote repository</a:t>
            </a:r>
          </a:p>
          <a:p>
            <a:pPr marL="457200" indent="-457200">
              <a:buFont typeface="Arial" panose="020B0604020202020204" pitchFamily="34" charset="0"/>
              <a:buChar char="•"/>
            </a:pPr>
            <a:r>
              <a:rPr lang="en-US" sz="2800" dirty="0"/>
              <a:t>Proxies for external network</a:t>
            </a:r>
          </a:p>
          <a:p>
            <a:pPr marL="457200" indent="-457200">
              <a:buFont typeface="Arial" panose="020B0604020202020204" pitchFamily="34" charset="0"/>
              <a:buChar char="•"/>
            </a:pPr>
            <a:r>
              <a:rPr lang="en-US" sz="2800" dirty="0"/>
              <a:t>Profile information (TBD)</a:t>
            </a:r>
          </a:p>
          <a:p>
            <a:pPr marL="457200" indent="-457200">
              <a:buFont typeface="Arial" panose="020B0604020202020204" pitchFamily="34" charset="0"/>
              <a:buChar char="•"/>
            </a:pPr>
            <a:r>
              <a:rPr lang="en-US" sz="2800" dirty="0"/>
              <a:t>And more…</a:t>
            </a:r>
          </a:p>
        </p:txBody>
      </p:sp>
    </p:spTree>
    <p:extLst>
      <p:ext uri="{BB962C8B-B14F-4D97-AF65-F5344CB8AC3E}">
        <p14:creationId xmlns:p14="http://schemas.microsoft.com/office/powerpoint/2010/main" val="382128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p:txBody>
          <a:bodyPr>
            <a:normAutofit fontScale="90000"/>
          </a:bodyPr>
          <a:lstStyle/>
          <a:p>
            <a:pPr algn="l"/>
            <a:r>
              <a:rPr lang="en-US" dirty="0"/>
              <a:t>Settings.xml</a:t>
            </a:r>
            <a:endParaRPr lang="he-IL"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0FF4AD3D-E350-4F2A-B4D2-026D67EC8C9E}"/>
              </a:ext>
            </a:extLst>
          </p:cNvPr>
          <p:cNvSpPr txBox="1"/>
          <p:nvPr/>
        </p:nvSpPr>
        <p:spPr>
          <a:xfrm>
            <a:off x="1366390" y="1355835"/>
            <a:ext cx="9927423" cy="3539430"/>
          </a:xfrm>
          <a:prstGeom prst="rect">
            <a:avLst/>
          </a:prstGeom>
          <a:noFill/>
        </p:spPr>
        <p:txBody>
          <a:bodyPr wrap="square" rtlCol="1">
            <a:spAutoFit/>
          </a:bodyPr>
          <a:lstStyle/>
          <a:p>
            <a:r>
              <a:rPr lang="en-US" sz="2800" dirty="0"/>
              <a:t>Location\scope</a:t>
            </a:r>
          </a:p>
          <a:p>
            <a:endParaRPr lang="en-US" sz="2800" dirty="0"/>
          </a:p>
          <a:p>
            <a:pPr marL="514350" indent="-514350">
              <a:buFont typeface="Arial" panose="020B0604020202020204" pitchFamily="34" charset="0"/>
              <a:buChar char="•"/>
            </a:pPr>
            <a:r>
              <a:rPr lang="en-US" sz="2800" dirty="0"/>
              <a:t>Global: </a:t>
            </a:r>
            <a:r>
              <a:rPr lang="en-US" sz="2800" b="1" dirty="0"/>
              <a:t>&lt;maven home&gt;/</a:t>
            </a:r>
            <a:r>
              <a:rPr lang="en-US" sz="2800" b="1" dirty="0" err="1"/>
              <a:t>conf</a:t>
            </a:r>
            <a:r>
              <a:rPr lang="en-US" sz="2800" dirty="0"/>
              <a:t>/settings.xml</a:t>
            </a:r>
          </a:p>
          <a:p>
            <a:pPr marL="514350" indent="-514350">
              <a:buFont typeface="Arial" panose="020B0604020202020204" pitchFamily="34" charset="0"/>
              <a:buChar char="•"/>
            </a:pPr>
            <a:r>
              <a:rPr lang="en-US" sz="2800" dirty="0"/>
              <a:t>User defined: </a:t>
            </a:r>
            <a:r>
              <a:rPr lang="en-US" sz="2800" b="1" dirty="0"/>
              <a:t>&lt;</a:t>
            </a:r>
            <a:r>
              <a:rPr lang="en-US" sz="2800" b="1" dirty="0" err="1"/>
              <a:t>user.home</a:t>
            </a:r>
            <a:r>
              <a:rPr lang="en-US" sz="2800" b="1" dirty="0"/>
              <a:t>&gt;/.m2</a:t>
            </a:r>
            <a:r>
              <a:rPr lang="en-US" sz="2800" dirty="0"/>
              <a:t>/settings.xml</a:t>
            </a:r>
          </a:p>
          <a:p>
            <a:pPr marL="457200" indent="-457200">
              <a:buFont typeface="Arial" panose="020B0604020202020204" pitchFamily="34" charset="0"/>
              <a:buChar char="•"/>
            </a:pPr>
            <a:endParaRPr lang="en-US" sz="2800" dirty="0"/>
          </a:p>
          <a:p>
            <a:r>
              <a:rPr lang="en-US" sz="2800" dirty="0"/>
              <a:t>Settings are merged, such that in case of conflict the user settings.xml overrides and it is the dominant one.</a:t>
            </a:r>
          </a:p>
          <a:p>
            <a:endParaRPr lang="en-US" sz="2800" dirty="0"/>
          </a:p>
        </p:txBody>
      </p:sp>
    </p:spTree>
    <p:extLst>
      <p:ext uri="{BB962C8B-B14F-4D97-AF65-F5344CB8AC3E}">
        <p14:creationId xmlns:p14="http://schemas.microsoft.com/office/powerpoint/2010/main" val="7936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p:txBody>
          <a:bodyPr>
            <a:normAutofit fontScale="90000"/>
          </a:bodyPr>
          <a:lstStyle/>
          <a:p>
            <a:pPr algn="l"/>
            <a:r>
              <a:rPr lang="en-US" dirty="0"/>
              <a:t>Maven - lifecycle</a:t>
            </a:r>
            <a:endParaRPr lang="he-IL"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0FF4AD3D-E350-4F2A-B4D2-026D67EC8C9E}"/>
              </a:ext>
            </a:extLst>
          </p:cNvPr>
          <p:cNvSpPr txBox="1"/>
          <p:nvPr/>
        </p:nvSpPr>
        <p:spPr>
          <a:xfrm>
            <a:off x="1357149" y="1355835"/>
            <a:ext cx="9977601" cy="3046988"/>
          </a:xfrm>
          <a:prstGeom prst="rect">
            <a:avLst/>
          </a:prstGeom>
          <a:noFill/>
        </p:spPr>
        <p:txBody>
          <a:bodyPr wrap="square" rtlCol="1">
            <a:spAutoFit/>
          </a:bodyPr>
          <a:lstStyle/>
          <a:p>
            <a:r>
              <a:rPr lang="en-US" sz="3200" dirty="0"/>
              <a:t>Maven defines lifecycle:</a:t>
            </a:r>
          </a:p>
          <a:p>
            <a:endParaRPr lang="en-US" sz="3200" dirty="0"/>
          </a:p>
          <a:p>
            <a:pPr algn="ctr"/>
            <a:r>
              <a:rPr lang="en-US" sz="3200" dirty="0">
                <a:solidFill>
                  <a:srgbClr val="7030A0"/>
                </a:solidFill>
              </a:rPr>
              <a:t>A process through which certain activity follows (in general)</a:t>
            </a:r>
          </a:p>
          <a:p>
            <a:endParaRPr lang="en-US" sz="3200" dirty="0"/>
          </a:p>
          <a:p>
            <a:r>
              <a:rPr lang="en-US" sz="3200" dirty="0"/>
              <a:t>Maven will run the project (denoted by the pom.xml) through the lifecycle(s) we’ll ask.</a:t>
            </a:r>
          </a:p>
        </p:txBody>
      </p:sp>
    </p:spTree>
    <p:extLst>
      <p:ext uri="{BB962C8B-B14F-4D97-AF65-F5344CB8AC3E}">
        <p14:creationId xmlns:p14="http://schemas.microsoft.com/office/powerpoint/2010/main" val="147553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p:txBody>
          <a:bodyPr>
            <a:normAutofit fontScale="90000"/>
          </a:bodyPr>
          <a:lstStyle/>
          <a:p>
            <a:pPr algn="l"/>
            <a:r>
              <a:rPr lang="en-US" dirty="0"/>
              <a:t>Maven - lifecycle</a:t>
            </a:r>
            <a:endParaRPr lang="he-IL"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0FF4AD3D-E350-4F2A-B4D2-026D67EC8C9E}"/>
              </a:ext>
            </a:extLst>
          </p:cNvPr>
          <p:cNvSpPr txBox="1"/>
          <p:nvPr/>
        </p:nvSpPr>
        <p:spPr>
          <a:xfrm>
            <a:off x="1357150" y="1355835"/>
            <a:ext cx="7948772" cy="4832092"/>
          </a:xfrm>
          <a:prstGeom prst="rect">
            <a:avLst/>
          </a:prstGeom>
          <a:noFill/>
        </p:spPr>
        <p:txBody>
          <a:bodyPr wrap="square" rtlCol="1">
            <a:spAutoFit/>
          </a:bodyPr>
          <a:lstStyle/>
          <a:p>
            <a:r>
              <a:rPr lang="en-US" sz="2800" dirty="0">
                <a:solidFill>
                  <a:srgbClr val="0000FF"/>
                </a:solidFill>
              </a:rPr>
              <a:t>Lifecycle</a:t>
            </a:r>
            <a:r>
              <a:rPr lang="en-US" sz="2800" dirty="0"/>
              <a:t> structure: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solidFill>
                  <a:srgbClr val="0000FF"/>
                </a:solidFill>
              </a:rPr>
              <a:t>Lifecycle</a:t>
            </a:r>
            <a:r>
              <a:rPr lang="en-US" sz="2800" dirty="0"/>
              <a:t> holds steps to follow upon (called </a:t>
            </a:r>
            <a:r>
              <a:rPr lang="en-US" sz="2800" dirty="0">
                <a:solidFill>
                  <a:srgbClr val="00B050"/>
                </a:solidFill>
              </a:rPr>
              <a:t>Phases</a:t>
            </a:r>
            <a:r>
              <a:rPr lang="en-US" sz="2800" dirty="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solidFill>
                  <a:srgbClr val="00B050"/>
                </a:solidFill>
              </a:rPr>
              <a:t>Phases</a:t>
            </a:r>
            <a:r>
              <a:rPr lang="en-US" sz="2800" dirty="0">
                <a:solidFill>
                  <a:srgbClr val="0000FF"/>
                </a:solidFill>
              </a:rPr>
              <a:t> </a:t>
            </a:r>
            <a:r>
              <a:rPr lang="en-US" sz="2800" dirty="0"/>
              <a:t>are ordered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solidFill>
                  <a:srgbClr val="0000FF"/>
                </a:solidFill>
              </a:rPr>
              <a:t>Lifecycle</a:t>
            </a:r>
            <a:r>
              <a:rPr lang="en-US" sz="2800" dirty="0"/>
              <a:t> doesn’t force you to follow it completely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solidFill>
                  <a:srgbClr val="00B050"/>
                </a:solidFill>
              </a:rPr>
              <a:t>Phases</a:t>
            </a:r>
            <a:r>
              <a:rPr lang="en-US" sz="2800" dirty="0"/>
              <a:t> execution are accumulative:</a:t>
            </a:r>
          </a:p>
          <a:p>
            <a:r>
              <a:rPr lang="en-US" sz="2800" dirty="0"/>
              <a:t>	if you stop the process at </a:t>
            </a:r>
            <a:r>
              <a:rPr lang="en-US" sz="2800" dirty="0">
                <a:solidFill>
                  <a:srgbClr val="00B050"/>
                </a:solidFill>
              </a:rPr>
              <a:t>phase</a:t>
            </a:r>
            <a:r>
              <a:rPr lang="en-US" sz="2800" dirty="0"/>
              <a:t> </a:t>
            </a:r>
            <a:r>
              <a:rPr lang="en-US" sz="2800" dirty="0">
                <a:solidFill>
                  <a:srgbClr val="00B050"/>
                </a:solidFill>
              </a:rPr>
              <a:t>j</a:t>
            </a:r>
            <a:r>
              <a:rPr lang="en-US" sz="2800" dirty="0"/>
              <a:t>, it means that all 	</a:t>
            </a:r>
            <a:r>
              <a:rPr lang="en-US" sz="2800" dirty="0">
                <a:solidFill>
                  <a:srgbClr val="00B050"/>
                </a:solidFill>
              </a:rPr>
              <a:t>phases</a:t>
            </a:r>
            <a:r>
              <a:rPr lang="en-US" sz="2800" dirty="0"/>
              <a:t> up to </a:t>
            </a:r>
            <a:r>
              <a:rPr lang="en-US" sz="2800" dirty="0">
                <a:solidFill>
                  <a:srgbClr val="00B050"/>
                </a:solidFill>
              </a:rPr>
              <a:t>j</a:t>
            </a:r>
            <a:r>
              <a:rPr lang="en-US" sz="2800" dirty="0"/>
              <a:t> will also be performed</a:t>
            </a:r>
          </a:p>
        </p:txBody>
      </p:sp>
      <p:sp>
        <p:nvSpPr>
          <p:cNvPr id="5" name="Rectangle: Rounded Corners 4">
            <a:extLst>
              <a:ext uri="{FF2B5EF4-FFF2-40B4-BE49-F238E27FC236}">
                <a16:creationId xmlns:a16="http://schemas.microsoft.com/office/drawing/2014/main" id="{49601596-079F-48EE-9B3A-B6433EE206C9}"/>
              </a:ext>
            </a:extLst>
          </p:cNvPr>
          <p:cNvSpPr/>
          <p:nvPr/>
        </p:nvSpPr>
        <p:spPr>
          <a:xfrm>
            <a:off x="9305925" y="1466987"/>
            <a:ext cx="1590672" cy="360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Step A</a:t>
            </a:r>
            <a:endParaRPr lang="he-IL" dirty="0"/>
          </a:p>
        </p:txBody>
      </p:sp>
      <p:sp>
        <p:nvSpPr>
          <p:cNvPr id="7" name="Rectangle: Rounded Corners 6">
            <a:extLst>
              <a:ext uri="{FF2B5EF4-FFF2-40B4-BE49-F238E27FC236}">
                <a16:creationId xmlns:a16="http://schemas.microsoft.com/office/drawing/2014/main" id="{34BA8863-8F6F-4333-B6A6-573B485B27AE}"/>
              </a:ext>
            </a:extLst>
          </p:cNvPr>
          <p:cNvSpPr/>
          <p:nvPr/>
        </p:nvSpPr>
        <p:spPr>
          <a:xfrm>
            <a:off x="9305923" y="2373599"/>
            <a:ext cx="1590672" cy="360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Step B</a:t>
            </a:r>
            <a:endParaRPr lang="he-IL" dirty="0"/>
          </a:p>
        </p:txBody>
      </p:sp>
      <p:sp>
        <p:nvSpPr>
          <p:cNvPr id="8" name="Rectangle: Rounded Corners 7">
            <a:extLst>
              <a:ext uri="{FF2B5EF4-FFF2-40B4-BE49-F238E27FC236}">
                <a16:creationId xmlns:a16="http://schemas.microsoft.com/office/drawing/2014/main" id="{B931AE9D-90CB-4A32-A924-7144784A6019}"/>
              </a:ext>
            </a:extLst>
          </p:cNvPr>
          <p:cNvSpPr/>
          <p:nvPr/>
        </p:nvSpPr>
        <p:spPr>
          <a:xfrm>
            <a:off x="9305922" y="5520150"/>
            <a:ext cx="1590672" cy="360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Step N</a:t>
            </a:r>
            <a:endParaRPr lang="he-IL" dirty="0"/>
          </a:p>
        </p:txBody>
      </p:sp>
      <p:sp>
        <p:nvSpPr>
          <p:cNvPr id="9" name="Rectangle: Rounded Corners 8">
            <a:extLst>
              <a:ext uri="{FF2B5EF4-FFF2-40B4-BE49-F238E27FC236}">
                <a16:creationId xmlns:a16="http://schemas.microsoft.com/office/drawing/2014/main" id="{7AFFC478-EB69-433D-9CAD-10A513CB55C6}"/>
              </a:ext>
            </a:extLst>
          </p:cNvPr>
          <p:cNvSpPr/>
          <p:nvPr/>
        </p:nvSpPr>
        <p:spPr>
          <a:xfrm>
            <a:off x="9305922" y="3218132"/>
            <a:ext cx="1590672" cy="360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Step C</a:t>
            </a:r>
            <a:endParaRPr lang="he-IL" dirty="0"/>
          </a:p>
        </p:txBody>
      </p:sp>
      <p:cxnSp>
        <p:nvCxnSpPr>
          <p:cNvPr id="11" name="Straight Arrow Connector 10">
            <a:extLst>
              <a:ext uri="{FF2B5EF4-FFF2-40B4-BE49-F238E27FC236}">
                <a16:creationId xmlns:a16="http://schemas.microsoft.com/office/drawing/2014/main" id="{51FD880B-1FCC-4933-9FBE-55C79C5F8C81}"/>
              </a:ext>
            </a:extLst>
          </p:cNvPr>
          <p:cNvCxnSpPr>
            <a:cxnSpLocks/>
            <a:stCxn id="5" idx="2"/>
            <a:endCxn id="7" idx="0"/>
          </p:cNvCxnSpPr>
          <p:nvPr/>
        </p:nvCxnSpPr>
        <p:spPr>
          <a:xfrm flipH="1">
            <a:off x="10101259" y="1826987"/>
            <a:ext cx="2" cy="5466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9D54F5-B31E-42C2-941B-74BCDC81D83B}"/>
              </a:ext>
            </a:extLst>
          </p:cNvPr>
          <p:cNvCxnSpPr>
            <a:cxnSpLocks/>
            <a:stCxn id="7" idx="2"/>
            <a:endCxn id="9" idx="0"/>
          </p:cNvCxnSpPr>
          <p:nvPr/>
        </p:nvCxnSpPr>
        <p:spPr>
          <a:xfrm flipH="1">
            <a:off x="10101258" y="2733599"/>
            <a:ext cx="1" cy="4845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0161A1D1-8C33-40FB-9C11-13D3875895EA}"/>
              </a:ext>
            </a:extLst>
          </p:cNvPr>
          <p:cNvSpPr/>
          <p:nvPr/>
        </p:nvSpPr>
        <p:spPr>
          <a:xfrm>
            <a:off x="9305922" y="4350343"/>
            <a:ext cx="1590672" cy="360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Step j</a:t>
            </a:r>
            <a:endParaRPr lang="he-IL" dirty="0"/>
          </a:p>
        </p:txBody>
      </p:sp>
      <p:cxnSp>
        <p:nvCxnSpPr>
          <p:cNvPr id="19" name="Straight Arrow Connector 18">
            <a:extLst>
              <a:ext uri="{FF2B5EF4-FFF2-40B4-BE49-F238E27FC236}">
                <a16:creationId xmlns:a16="http://schemas.microsoft.com/office/drawing/2014/main" id="{1612480A-7684-45A7-BC1F-DD0B50E50EC1}"/>
              </a:ext>
            </a:extLst>
          </p:cNvPr>
          <p:cNvCxnSpPr>
            <a:cxnSpLocks/>
            <a:stCxn id="9" idx="2"/>
            <a:endCxn id="18" idx="0"/>
          </p:cNvCxnSpPr>
          <p:nvPr/>
        </p:nvCxnSpPr>
        <p:spPr>
          <a:xfrm>
            <a:off x="10101258" y="3578132"/>
            <a:ext cx="0" cy="77221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E06ECD7-7BA3-4343-8FC6-644FBA62B235}"/>
              </a:ext>
            </a:extLst>
          </p:cNvPr>
          <p:cNvCxnSpPr>
            <a:cxnSpLocks/>
            <a:stCxn id="18" idx="2"/>
            <a:endCxn id="8" idx="0"/>
          </p:cNvCxnSpPr>
          <p:nvPr/>
        </p:nvCxnSpPr>
        <p:spPr>
          <a:xfrm>
            <a:off x="10101258" y="4710343"/>
            <a:ext cx="0" cy="809807"/>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BA0967-6775-4BDB-8F9B-32B7FB9523B8}"/>
              </a:ext>
            </a:extLst>
          </p:cNvPr>
          <p:cNvCxnSpPr>
            <a:cxnSpLocks/>
            <a:endCxn id="18" idx="3"/>
          </p:cNvCxnSpPr>
          <p:nvPr/>
        </p:nvCxnSpPr>
        <p:spPr>
          <a:xfrm flipH="1">
            <a:off x="10896594" y="4530343"/>
            <a:ext cx="68580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49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250"/>
                                        <p:tgtEl>
                                          <p:spTgt spid="5"/>
                                        </p:tgtEl>
                                      </p:cBhvr>
                                    </p:animEffect>
                                  </p:childTnLst>
                                </p:cTn>
                              </p:par>
                            </p:childTnLst>
                          </p:cTn>
                        </p:par>
                        <p:par>
                          <p:cTn id="11" fill="hold">
                            <p:stCondLst>
                              <p:cond delay="250"/>
                            </p:stCondLst>
                            <p:childTnLst>
                              <p:par>
                                <p:cTn id="12" presetID="22" presetClass="entr" presetSubtype="1"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250"/>
                                        <p:tgtEl>
                                          <p:spTgt spid="11"/>
                                        </p:tgtEl>
                                      </p:cBhvr>
                                    </p:animEffec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250"/>
                                        <p:tgtEl>
                                          <p:spTgt spid="7"/>
                                        </p:tgtEl>
                                      </p:cBhvr>
                                    </p:animEffect>
                                  </p:childTnLst>
                                </p:cTn>
                              </p:par>
                            </p:childTnLst>
                          </p:cTn>
                        </p:par>
                        <p:par>
                          <p:cTn id="19" fill="hold">
                            <p:stCondLst>
                              <p:cond delay="750"/>
                            </p:stCondLst>
                            <p:childTnLst>
                              <p:par>
                                <p:cTn id="20" presetID="22" presetClass="entr" presetSubtype="1"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250"/>
                                        <p:tgtEl>
                                          <p:spTgt spid="1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250"/>
                                        <p:tgtEl>
                                          <p:spTgt spid="9"/>
                                        </p:tgtEl>
                                      </p:cBhvr>
                                    </p:animEffect>
                                  </p:childTnLst>
                                </p:cTn>
                              </p:par>
                            </p:childTnLst>
                          </p:cTn>
                        </p:par>
                        <p:par>
                          <p:cTn id="27" fill="hold">
                            <p:stCondLst>
                              <p:cond delay="1250"/>
                            </p:stCondLst>
                            <p:childTnLst>
                              <p:par>
                                <p:cTn id="28" presetID="22" presetClass="entr" presetSubtype="1"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250"/>
                                        <p:tgtEl>
                                          <p:spTgt spid="19"/>
                                        </p:tgtEl>
                                      </p:cBhvr>
                                    </p:animEffect>
                                  </p:childTnLst>
                                </p:cTn>
                              </p:par>
                            </p:childTnLst>
                          </p:cTn>
                        </p:par>
                        <p:par>
                          <p:cTn id="31" fill="hold">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250"/>
                                        <p:tgtEl>
                                          <p:spTgt spid="18"/>
                                        </p:tgtEl>
                                      </p:cBhvr>
                                    </p:animEffect>
                                  </p:childTnLst>
                                </p:cTn>
                              </p:par>
                            </p:childTnLst>
                          </p:cTn>
                        </p:par>
                        <p:par>
                          <p:cTn id="35" fill="hold">
                            <p:stCondLst>
                              <p:cond delay="1750"/>
                            </p:stCondLst>
                            <p:childTnLst>
                              <p:par>
                                <p:cTn id="36" presetID="22" presetClass="entr" presetSubtype="1"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250"/>
                                        <p:tgtEl>
                                          <p:spTgt spid="22"/>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25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childTnLst>
                                </p:cTn>
                              </p:par>
                              <p:par>
                                <p:cTn id="51" presetID="2" presetClass="entr" presetSubtype="2"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1+#ppt_w/2"/>
                                          </p:val>
                                        </p:tav>
                                        <p:tav tm="100000">
                                          <p:val>
                                            <p:strVal val="#ppt_x"/>
                                          </p:val>
                                        </p:tav>
                                      </p:tavLst>
                                    </p:anim>
                                    <p:anim calcmode="lin" valueType="num">
                                      <p:cBhvr additive="base">
                                        <p:cTn id="54"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childTnLst>
                                </p:cTn>
                              </p:par>
                              <p:par>
                                <p:cTn id="61" presetID="1" presetClass="emph" presetSubtype="2" fill="hold" nodeType="withEffect">
                                  <p:stCondLst>
                                    <p:cond delay="0"/>
                                  </p:stCondLst>
                                  <p:childTnLst>
                                    <p:animClr clrSpc="rgb" dir="cw">
                                      <p:cBhvr>
                                        <p:cTn id="62" dur="1000" fill="hold"/>
                                        <p:tgtEl>
                                          <p:spTgt spid="5"/>
                                        </p:tgtEl>
                                        <p:attrNameLst>
                                          <p:attrName>fillcolor</p:attrName>
                                        </p:attrNameLst>
                                      </p:cBhvr>
                                      <p:to>
                                        <a:srgbClr val="92D050"/>
                                      </p:to>
                                    </p:animClr>
                                    <p:set>
                                      <p:cBhvr>
                                        <p:cTn id="63" dur="1000" fill="hold"/>
                                        <p:tgtEl>
                                          <p:spTgt spid="5"/>
                                        </p:tgtEl>
                                        <p:attrNameLst>
                                          <p:attrName>fill.type</p:attrName>
                                        </p:attrNameLst>
                                      </p:cBhvr>
                                      <p:to>
                                        <p:strVal val="solid"/>
                                      </p:to>
                                    </p:set>
                                    <p:set>
                                      <p:cBhvr>
                                        <p:cTn id="64" dur="1000" fill="hold"/>
                                        <p:tgtEl>
                                          <p:spTgt spid="5"/>
                                        </p:tgtEl>
                                        <p:attrNameLst>
                                          <p:attrName>fill.on</p:attrName>
                                        </p:attrNameLst>
                                      </p:cBhvr>
                                      <p:to>
                                        <p:strVal val="true"/>
                                      </p:to>
                                    </p:set>
                                  </p:childTnLst>
                                </p:cTn>
                              </p:par>
                            </p:childTnLst>
                          </p:cTn>
                        </p:par>
                        <p:par>
                          <p:cTn id="65" fill="hold">
                            <p:stCondLst>
                              <p:cond delay="1000"/>
                            </p:stCondLst>
                            <p:childTnLst>
                              <p:par>
                                <p:cTn id="66" presetID="1" presetClass="emph" presetSubtype="2" fill="hold" nodeType="afterEffect">
                                  <p:stCondLst>
                                    <p:cond delay="0"/>
                                  </p:stCondLst>
                                  <p:childTnLst>
                                    <p:animClr clrSpc="rgb" dir="cw">
                                      <p:cBhvr>
                                        <p:cTn id="67" dur="1000" fill="hold"/>
                                        <p:tgtEl>
                                          <p:spTgt spid="7"/>
                                        </p:tgtEl>
                                        <p:attrNameLst>
                                          <p:attrName>fillcolor</p:attrName>
                                        </p:attrNameLst>
                                      </p:cBhvr>
                                      <p:to>
                                        <a:srgbClr val="92D050"/>
                                      </p:to>
                                    </p:animClr>
                                    <p:set>
                                      <p:cBhvr>
                                        <p:cTn id="68" dur="1000" fill="hold"/>
                                        <p:tgtEl>
                                          <p:spTgt spid="7"/>
                                        </p:tgtEl>
                                        <p:attrNameLst>
                                          <p:attrName>fill.type</p:attrName>
                                        </p:attrNameLst>
                                      </p:cBhvr>
                                      <p:to>
                                        <p:strVal val="solid"/>
                                      </p:to>
                                    </p:set>
                                    <p:set>
                                      <p:cBhvr>
                                        <p:cTn id="69" dur="1000" fill="hold"/>
                                        <p:tgtEl>
                                          <p:spTgt spid="7"/>
                                        </p:tgtEl>
                                        <p:attrNameLst>
                                          <p:attrName>fill.on</p:attrName>
                                        </p:attrNameLst>
                                      </p:cBhvr>
                                      <p:to>
                                        <p:strVal val="true"/>
                                      </p:to>
                                    </p:set>
                                  </p:childTnLst>
                                </p:cTn>
                              </p:par>
                            </p:childTnLst>
                          </p:cTn>
                        </p:par>
                        <p:par>
                          <p:cTn id="70" fill="hold">
                            <p:stCondLst>
                              <p:cond delay="2000"/>
                            </p:stCondLst>
                            <p:childTnLst>
                              <p:par>
                                <p:cTn id="71" presetID="1" presetClass="emph" presetSubtype="2" fill="hold" nodeType="afterEffect">
                                  <p:stCondLst>
                                    <p:cond delay="0"/>
                                  </p:stCondLst>
                                  <p:childTnLst>
                                    <p:animClr clrSpc="rgb" dir="cw">
                                      <p:cBhvr>
                                        <p:cTn id="72" dur="1000" fill="hold"/>
                                        <p:tgtEl>
                                          <p:spTgt spid="9"/>
                                        </p:tgtEl>
                                        <p:attrNameLst>
                                          <p:attrName>fillcolor</p:attrName>
                                        </p:attrNameLst>
                                      </p:cBhvr>
                                      <p:to>
                                        <a:srgbClr val="92D05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childTnLst>
                          </p:cTn>
                        </p:par>
                        <p:par>
                          <p:cTn id="75" fill="hold">
                            <p:stCondLst>
                              <p:cond delay="3000"/>
                            </p:stCondLst>
                            <p:childTnLst>
                              <p:par>
                                <p:cTn id="76" presetID="1" presetClass="emph" presetSubtype="2" fill="hold" nodeType="afterEffect">
                                  <p:stCondLst>
                                    <p:cond delay="0"/>
                                  </p:stCondLst>
                                  <p:childTnLst>
                                    <p:animClr clrSpc="rgb" dir="cw">
                                      <p:cBhvr>
                                        <p:cTn id="77" dur="1000" fill="hold"/>
                                        <p:tgtEl>
                                          <p:spTgt spid="18"/>
                                        </p:tgtEl>
                                        <p:attrNameLst>
                                          <p:attrName>fillcolor</p:attrName>
                                        </p:attrNameLst>
                                      </p:cBhvr>
                                      <p:to>
                                        <a:srgbClr val="92D050"/>
                                      </p:to>
                                    </p:animClr>
                                    <p:set>
                                      <p:cBhvr>
                                        <p:cTn id="78" dur="1000" fill="hold"/>
                                        <p:tgtEl>
                                          <p:spTgt spid="18"/>
                                        </p:tgtEl>
                                        <p:attrNameLst>
                                          <p:attrName>fill.type</p:attrName>
                                        </p:attrNameLst>
                                      </p:cBhvr>
                                      <p:to>
                                        <p:strVal val="solid"/>
                                      </p:to>
                                    </p:set>
                                    <p:set>
                                      <p:cBhvr>
                                        <p:cTn id="79" dur="10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44E168-2AF0-4571-AAFF-6CC2D9153FAA}"/>
              </a:ext>
            </a:extLst>
          </p:cNvPr>
          <p:cNvPicPr>
            <a:picLocks noChangeAspect="1"/>
          </p:cNvPicPr>
          <p:nvPr/>
        </p:nvPicPr>
        <p:blipFill>
          <a:blip r:embed="rId2"/>
          <a:stretch>
            <a:fillRect/>
          </a:stretch>
        </p:blipFill>
        <p:spPr>
          <a:xfrm>
            <a:off x="9797939" y="1485899"/>
            <a:ext cx="1822494" cy="1990725"/>
          </a:xfrm>
          <a:prstGeom prst="rect">
            <a:avLst/>
          </a:prstGeom>
        </p:spPr>
      </p:pic>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p:txBody>
          <a:bodyPr>
            <a:normAutofit fontScale="90000"/>
          </a:bodyPr>
          <a:lstStyle/>
          <a:p>
            <a:pPr algn="l"/>
            <a:r>
              <a:rPr lang="en-US" dirty="0"/>
              <a:t>Maven - lifecycle</a:t>
            </a:r>
            <a:endParaRPr lang="he-IL"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0FF4AD3D-E350-4F2A-B4D2-026D67EC8C9E}"/>
              </a:ext>
            </a:extLst>
          </p:cNvPr>
          <p:cNvSpPr txBox="1"/>
          <p:nvPr/>
        </p:nvSpPr>
        <p:spPr>
          <a:xfrm>
            <a:off x="1357149" y="1355835"/>
            <a:ext cx="9477701" cy="4401205"/>
          </a:xfrm>
          <a:prstGeom prst="rect">
            <a:avLst/>
          </a:prstGeom>
          <a:noFill/>
        </p:spPr>
        <p:txBody>
          <a:bodyPr wrap="square" rtlCol="1">
            <a:spAutoFit/>
          </a:bodyPr>
          <a:lstStyle/>
          <a:p>
            <a:r>
              <a:rPr lang="en-US" sz="2800" dirty="0"/>
              <a:t>Maven maintains 3 internal lifecycles</a:t>
            </a:r>
          </a:p>
          <a:p>
            <a:endParaRPr lang="en-US" sz="2800" dirty="0"/>
          </a:p>
          <a:p>
            <a:pPr marL="514350" indent="-514350">
              <a:buAutoNum type="arabicPeriod"/>
            </a:pPr>
            <a:r>
              <a:rPr lang="en-US" sz="2800" dirty="0">
                <a:solidFill>
                  <a:srgbClr val="7030A0"/>
                </a:solidFill>
              </a:rPr>
              <a:t>Clean</a:t>
            </a:r>
            <a:r>
              <a:rPr lang="en-US" sz="2800" dirty="0"/>
              <a:t> – used to clean any compile products exists locally. Ensures “fresh” start. Essentially deletes target folder</a:t>
            </a:r>
          </a:p>
          <a:p>
            <a:pPr marL="514350" indent="-514350">
              <a:buAutoNum type="arabicPeriod"/>
            </a:pPr>
            <a:endParaRPr lang="en-US" sz="2800" dirty="0"/>
          </a:p>
          <a:p>
            <a:pPr marL="514350" indent="-514350">
              <a:buAutoNum type="arabicPeriod"/>
            </a:pPr>
            <a:r>
              <a:rPr lang="en-US" sz="2800" dirty="0">
                <a:solidFill>
                  <a:srgbClr val="7030A0"/>
                </a:solidFill>
              </a:rPr>
              <a:t>Site</a:t>
            </a:r>
            <a:r>
              <a:rPr lang="en-US" sz="2800" dirty="0"/>
              <a:t> – used to create a website describing your project, holds documentation and other support materials</a:t>
            </a:r>
          </a:p>
          <a:p>
            <a:pPr marL="514350" indent="-514350">
              <a:buAutoNum type="arabicPeriod"/>
            </a:pPr>
            <a:endParaRPr lang="en-US" sz="2800" dirty="0"/>
          </a:p>
          <a:p>
            <a:pPr marL="514350" indent="-514350">
              <a:buAutoNum type="arabicPeriod"/>
            </a:pPr>
            <a:r>
              <a:rPr lang="en-US" sz="2800" dirty="0">
                <a:solidFill>
                  <a:srgbClr val="0000FF"/>
                </a:solidFill>
              </a:rPr>
              <a:t>Default </a:t>
            </a:r>
            <a:r>
              <a:rPr lang="en-US" sz="2800" dirty="0"/>
              <a:t>– main lifecycle, in charge of the main build process maven aims to perform</a:t>
            </a:r>
          </a:p>
        </p:txBody>
      </p:sp>
    </p:spTree>
    <p:extLst>
      <p:ext uri="{BB962C8B-B14F-4D97-AF65-F5344CB8AC3E}">
        <p14:creationId xmlns:p14="http://schemas.microsoft.com/office/powerpoint/2010/main" val="225343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p:txBody>
          <a:bodyPr>
            <a:normAutofit fontScale="90000"/>
          </a:bodyPr>
          <a:lstStyle/>
          <a:p>
            <a:pPr algn="l"/>
            <a:r>
              <a:rPr lang="en-US" dirty="0"/>
              <a:t>Maven – default lifecycle</a:t>
            </a:r>
            <a:endParaRPr lang="he-IL"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pic>
        <p:nvPicPr>
          <p:cNvPr id="1026" name="Picture 2" descr="Related image">
            <a:extLst>
              <a:ext uri="{FF2B5EF4-FFF2-40B4-BE49-F238E27FC236}">
                <a16:creationId xmlns:a16="http://schemas.microsoft.com/office/drawing/2014/main" id="{AFF015BB-D248-4090-9A37-8CC978F36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34" y="1140902"/>
            <a:ext cx="9045465" cy="50880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8856C40-2F6A-4151-844E-A68DB72C1750}"/>
              </a:ext>
            </a:extLst>
          </p:cNvPr>
          <p:cNvSpPr/>
          <p:nvPr/>
        </p:nvSpPr>
        <p:spPr>
          <a:xfrm>
            <a:off x="1047176" y="4705465"/>
            <a:ext cx="1724024" cy="514350"/>
          </a:xfrm>
          <a:prstGeom prst="rect">
            <a:avLst/>
          </a:prstGeom>
          <a:solidFill>
            <a:srgbClr val="1C5ABD"/>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Main phases</a:t>
            </a:r>
            <a:endParaRPr lang="he-IL" dirty="0"/>
          </a:p>
        </p:txBody>
      </p:sp>
      <p:sp>
        <p:nvSpPr>
          <p:cNvPr id="9" name="Rectangle 8">
            <a:extLst>
              <a:ext uri="{FF2B5EF4-FFF2-40B4-BE49-F238E27FC236}">
                <a16:creationId xmlns:a16="http://schemas.microsoft.com/office/drawing/2014/main" id="{5E538F57-CC01-4185-927D-811798DDD5AD}"/>
              </a:ext>
            </a:extLst>
          </p:cNvPr>
          <p:cNvSpPr/>
          <p:nvPr/>
        </p:nvSpPr>
        <p:spPr>
          <a:xfrm>
            <a:off x="1047176" y="5519795"/>
            <a:ext cx="1724025" cy="514350"/>
          </a:xfrm>
          <a:prstGeom prst="rect">
            <a:avLst/>
          </a:prstGeom>
          <a:solidFill>
            <a:srgbClr val="CAFAFD"/>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Internal phases</a:t>
            </a:r>
            <a:endParaRPr lang="he-IL" dirty="0"/>
          </a:p>
        </p:txBody>
      </p:sp>
      <p:sp>
        <p:nvSpPr>
          <p:cNvPr id="5" name="Speech Bubble: Rectangle with Corners Rounded 4">
            <a:extLst>
              <a:ext uri="{FF2B5EF4-FFF2-40B4-BE49-F238E27FC236}">
                <a16:creationId xmlns:a16="http://schemas.microsoft.com/office/drawing/2014/main" id="{D9C5EED7-C04C-4ED9-B53D-29DB8388EA31}"/>
              </a:ext>
            </a:extLst>
          </p:cNvPr>
          <p:cNvSpPr/>
          <p:nvPr/>
        </p:nvSpPr>
        <p:spPr>
          <a:xfrm>
            <a:off x="4472847" y="1619480"/>
            <a:ext cx="2952522" cy="793214"/>
          </a:xfrm>
          <a:prstGeom prst="wedgeRoundRectCallout">
            <a:avLst>
              <a:gd name="adj1" fmla="val -60535"/>
              <a:gd name="adj2" fmla="val 77205"/>
              <a:gd name="adj3" fmla="val 16667"/>
            </a:avLst>
          </a:prstGeom>
          <a:solidFill>
            <a:srgbClr val="1C5A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Compiles the source code</a:t>
            </a:r>
          </a:p>
          <a:p>
            <a:pPr algn="ctr"/>
            <a:r>
              <a:rPr lang="en-US" dirty="0"/>
              <a:t>Result is put at target\classes</a:t>
            </a:r>
            <a:endParaRPr lang="he-IL" dirty="0"/>
          </a:p>
        </p:txBody>
      </p:sp>
      <p:sp>
        <p:nvSpPr>
          <p:cNvPr id="10" name="Speech Bubble: Rectangle with Corners Rounded 9">
            <a:extLst>
              <a:ext uri="{FF2B5EF4-FFF2-40B4-BE49-F238E27FC236}">
                <a16:creationId xmlns:a16="http://schemas.microsoft.com/office/drawing/2014/main" id="{0135BE15-1001-497D-A4BF-4628E47D025D}"/>
              </a:ext>
            </a:extLst>
          </p:cNvPr>
          <p:cNvSpPr/>
          <p:nvPr/>
        </p:nvSpPr>
        <p:spPr>
          <a:xfrm>
            <a:off x="7876600" y="1454879"/>
            <a:ext cx="3450117" cy="971812"/>
          </a:xfrm>
          <a:prstGeom prst="wedgeRoundRectCallout">
            <a:avLst>
              <a:gd name="adj1" fmla="val -94196"/>
              <a:gd name="adj2" fmla="val 181981"/>
              <a:gd name="adj3" fmla="val 16667"/>
            </a:avLst>
          </a:prstGeom>
          <a:solidFill>
            <a:srgbClr val="1C5A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Compiles the tests sources</a:t>
            </a:r>
          </a:p>
          <a:p>
            <a:pPr algn="ctr"/>
            <a:r>
              <a:rPr lang="en-US" dirty="0"/>
              <a:t>Result is put at target\test-classes</a:t>
            </a:r>
            <a:endParaRPr lang="he-IL" dirty="0"/>
          </a:p>
        </p:txBody>
      </p:sp>
      <p:sp>
        <p:nvSpPr>
          <p:cNvPr id="11" name="Speech Bubble: Rectangle with Corners Rounded 10">
            <a:extLst>
              <a:ext uri="{FF2B5EF4-FFF2-40B4-BE49-F238E27FC236}">
                <a16:creationId xmlns:a16="http://schemas.microsoft.com/office/drawing/2014/main" id="{B5A28361-0E6E-48A5-AB55-6B514826313B}"/>
              </a:ext>
            </a:extLst>
          </p:cNvPr>
          <p:cNvSpPr/>
          <p:nvPr/>
        </p:nvSpPr>
        <p:spPr>
          <a:xfrm>
            <a:off x="8557348" y="2925466"/>
            <a:ext cx="2339250" cy="683046"/>
          </a:xfrm>
          <a:prstGeom prst="wedgeRoundRectCallout">
            <a:avLst>
              <a:gd name="adj1" fmla="val -115595"/>
              <a:gd name="adj2" fmla="val 154975"/>
              <a:gd name="adj3" fmla="val 16667"/>
            </a:avLst>
          </a:prstGeom>
          <a:solidFill>
            <a:srgbClr val="1C5A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Invokes the unit tests</a:t>
            </a:r>
          </a:p>
          <a:p>
            <a:pPr algn="ctr"/>
            <a:r>
              <a:rPr lang="en-US" dirty="0"/>
              <a:t>(Defaults to </a:t>
            </a:r>
            <a:r>
              <a:rPr lang="en-US" dirty="0" err="1"/>
              <a:t>junit</a:t>
            </a:r>
            <a:r>
              <a:rPr lang="en-US" dirty="0"/>
              <a:t>)</a:t>
            </a:r>
            <a:endParaRPr lang="he-IL" dirty="0"/>
          </a:p>
        </p:txBody>
      </p:sp>
      <p:sp>
        <p:nvSpPr>
          <p:cNvPr id="12" name="Speech Bubble: Rectangle with Corners Rounded 11">
            <a:extLst>
              <a:ext uri="{FF2B5EF4-FFF2-40B4-BE49-F238E27FC236}">
                <a16:creationId xmlns:a16="http://schemas.microsoft.com/office/drawing/2014/main" id="{0ECD79D1-24D9-4B7F-8CE7-6D5629D8D7F7}"/>
              </a:ext>
            </a:extLst>
          </p:cNvPr>
          <p:cNvSpPr/>
          <p:nvPr/>
        </p:nvSpPr>
        <p:spPr>
          <a:xfrm>
            <a:off x="8819003" y="3986961"/>
            <a:ext cx="2507714" cy="683046"/>
          </a:xfrm>
          <a:prstGeom prst="wedgeRoundRectCallout">
            <a:avLst>
              <a:gd name="adj1" fmla="val -92518"/>
              <a:gd name="adj2" fmla="val 58201"/>
              <a:gd name="adj3" fmla="val 16667"/>
            </a:avLst>
          </a:prstGeom>
          <a:solidFill>
            <a:srgbClr val="1C5A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Creates a jar (by default) from the source code</a:t>
            </a:r>
            <a:endParaRPr lang="he-IL" dirty="0"/>
          </a:p>
        </p:txBody>
      </p:sp>
      <p:sp>
        <p:nvSpPr>
          <p:cNvPr id="13" name="Speech Bubble: Rectangle with Corners Rounded 12">
            <a:extLst>
              <a:ext uri="{FF2B5EF4-FFF2-40B4-BE49-F238E27FC236}">
                <a16:creationId xmlns:a16="http://schemas.microsoft.com/office/drawing/2014/main" id="{C9FF5191-DFD2-4404-8027-22208C97814E}"/>
              </a:ext>
            </a:extLst>
          </p:cNvPr>
          <p:cNvSpPr/>
          <p:nvPr/>
        </p:nvSpPr>
        <p:spPr>
          <a:xfrm>
            <a:off x="9322333" y="4766445"/>
            <a:ext cx="2339250" cy="683046"/>
          </a:xfrm>
          <a:prstGeom prst="wedgeRoundRectCallout">
            <a:avLst>
              <a:gd name="adj1" fmla="val -53899"/>
              <a:gd name="adj2" fmla="val 74330"/>
              <a:gd name="adj3" fmla="val 16667"/>
            </a:avLst>
          </a:prstGeom>
          <a:solidFill>
            <a:srgbClr val="1C5A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Copies the jar to the local repository (.m2)</a:t>
            </a:r>
            <a:endParaRPr lang="he-IL" dirty="0"/>
          </a:p>
        </p:txBody>
      </p:sp>
      <p:sp>
        <p:nvSpPr>
          <p:cNvPr id="14" name="Speech Bubble: Rectangle with Corners Rounded 13">
            <a:extLst>
              <a:ext uri="{FF2B5EF4-FFF2-40B4-BE49-F238E27FC236}">
                <a16:creationId xmlns:a16="http://schemas.microsoft.com/office/drawing/2014/main" id="{581E050A-3CEA-42B2-894A-DD7E3BCEC9F5}"/>
              </a:ext>
            </a:extLst>
          </p:cNvPr>
          <p:cNvSpPr/>
          <p:nvPr/>
        </p:nvSpPr>
        <p:spPr>
          <a:xfrm>
            <a:off x="3874949" y="5187109"/>
            <a:ext cx="2339250" cy="683046"/>
          </a:xfrm>
          <a:prstGeom prst="wedgeRoundRectCallout">
            <a:avLst>
              <a:gd name="adj1" fmla="val 143432"/>
              <a:gd name="adj2" fmla="val 51749"/>
              <a:gd name="adj3" fmla="val 16667"/>
            </a:avLst>
          </a:prstGeom>
          <a:solidFill>
            <a:srgbClr val="1C5A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Uploads the jar to remote repository</a:t>
            </a:r>
            <a:endParaRPr lang="he-IL" dirty="0"/>
          </a:p>
        </p:txBody>
      </p:sp>
    </p:spTree>
    <p:extLst>
      <p:ext uri="{BB962C8B-B14F-4D97-AF65-F5344CB8AC3E}">
        <p14:creationId xmlns:p14="http://schemas.microsoft.com/office/powerpoint/2010/main" val="278182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p:txBody>
          <a:bodyPr>
            <a:normAutofit fontScale="90000"/>
          </a:bodyPr>
          <a:lstStyle/>
          <a:p>
            <a:pPr algn="l"/>
            <a:r>
              <a:rPr lang="en-US" dirty="0"/>
              <a:t>Maven - lifecycle</a:t>
            </a:r>
            <a:endParaRPr lang="he-IL"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0FF4AD3D-E350-4F2A-B4D2-026D67EC8C9E}"/>
              </a:ext>
            </a:extLst>
          </p:cNvPr>
          <p:cNvSpPr txBox="1"/>
          <p:nvPr/>
        </p:nvSpPr>
        <p:spPr>
          <a:xfrm>
            <a:off x="1295402" y="1302702"/>
            <a:ext cx="10006176" cy="3416320"/>
          </a:xfrm>
          <a:prstGeom prst="rect">
            <a:avLst/>
          </a:prstGeom>
          <a:noFill/>
        </p:spPr>
        <p:txBody>
          <a:bodyPr wrap="square" rtlCol="1">
            <a:spAutoFit/>
          </a:bodyPr>
          <a:lstStyle/>
          <a:p>
            <a:r>
              <a:rPr lang="en-US" sz="3200" dirty="0"/>
              <a:t>How to invoke maven lifecycle (= phases(s)) ?</a:t>
            </a:r>
          </a:p>
          <a:p>
            <a:pPr algn="ctr"/>
            <a:r>
              <a:rPr lang="en-US" sz="3200" dirty="0" err="1">
                <a:solidFill>
                  <a:srgbClr val="0000FF"/>
                </a:solidFill>
              </a:rPr>
              <a:t>mvn</a:t>
            </a:r>
            <a:r>
              <a:rPr lang="en-US" sz="3200" dirty="0">
                <a:solidFill>
                  <a:srgbClr val="0000FF"/>
                </a:solidFill>
              </a:rPr>
              <a:t> &lt;life cycle destination phase&gt;</a:t>
            </a:r>
          </a:p>
          <a:p>
            <a:r>
              <a:rPr lang="en-US" sz="3200" dirty="0"/>
              <a:t>e.g. </a:t>
            </a:r>
          </a:p>
          <a:p>
            <a:pPr algn="ctr"/>
            <a:r>
              <a:rPr lang="en-US" sz="3200" dirty="0" err="1">
                <a:solidFill>
                  <a:srgbClr val="0000FF"/>
                </a:solidFill>
              </a:rPr>
              <a:t>mvn</a:t>
            </a:r>
            <a:r>
              <a:rPr lang="en-US" sz="3200" dirty="0">
                <a:solidFill>
                  <a:srgbClr val="0000FF"/>
                </a:solidFill>
              </a:rPr>
              <a:t> clean package</a:t>
            </a:r>
          </a:p>
          <a:p>
            <a:endParaRPr lang="en-US" sz="3200" dirty="0"/>
          </a:p>
          <a:p>
            <a:r>
              <a:rPr lang="en-US" sz="3200" dirty="0"/>
              <a:t>…will run the project through the below phases:</a:t>
            </a:r>
          </a:p>
          <a:p>
            <a:r>
              <a:rPr lang="en-US" sz="2400" dirty="0">
                <a:solidFill>
                  <a:srgbClr val="7030A0"/>
                </a:solidFill>
              </a:rPr>
              <a:t>pre-clean </a:t>
            </a:r>
            <a:r>
              <a:rPr lang="en-US" sz="2400" dirty="0"/>
              <a:t>-&gt; </a:t>
            </a:r>
            <a:r>
              <a:rPr lang="en-US" sz="2400" dirty="0">
                <a:solidFill>
                  <a:srgbClr val="7030A0"/>
                </a:solidFill>
              </a:rPr>
              <a:t>clean </a:t>
            </a:r>
            <a:r>
              <a:rPr lang="en-US" sz="2400" dirty="0"/>
              <a:t>-&gt; </a:t>
            </a:r>
            <a:r>
              <a:rPr lang="en-US" sz="2400" dirty="0">
                <a:solidFill>
                  <a:srgbClr val="0000FF"/>
                </a:solidFill>
              </a:rPr>
              <a:t>validate</a:t>
            </a:r>
            <a:r>
              <a:rPr lang="en-US" sz="2400" dirty="0"/>
              <a:t> -&gt; … -&gt; </a:t>
            </a:r>
            <a:r>
              <a:rPr lang="en-US" sz="2400" dirty="0">
                <a:solidFill>
                  <a:srgbClr val="0000FF"/>
                </a:solidFill>
              </a:rPr>
              <a:t>compile</a:t>
            </a:r>
            <a:r>
              <a:rPr lang="en-US" sz="2400" dirty="0"/>
              <a:t> -&gt; … -&gt; </a:t>
            </a:r>
            <a:r>
              <a:rPr lang="en-US" sz="2400" dirty="0">
                <a:solidFill>
                  <a:srgbClr val="0000FF"/>
                </a:solidFill>
              </a:rPr>
              <a:t>test</a:t>
            </a:r>
            <a:r>
              <a:rPr lang="en-US" sz="2400" dirty="0"/>
              <a:t> -&gt; … -&gt; </a:t>
            </a:r>
            <a:r>
              <a:rPr lang="en-US" sz="2400" dirty="0">
                <a:solidFill>
                  <a:srgbClr val="0000FF"/>
                </a:solidFill>
              </a:rPr>
              <a:t>package</a:t>
            </a:r>
          </a:p>
        </p:txBody>
      </p:sp>
      <p:sp>
        <p:nvSpPr>
          <p:cNvPr id="5" name="Left Bracket 4">
            <a:extLst>
              <a:ext uri="{FF2B5EF4-FFF2-40B4-BE49-F238E27FC236}">
                <a16:creationId xmlns:a16="http://schemas.microsoft.com/office/drawing/2014/main" id="{201817A0-EF46-469F-A8D1-6E8CED63E56F}"/>
              </a:ext>
            </a:extLst>
          </p:cNvPr>
          <p:cNvSpPr/>
          <p:nvPr/>
        </p:nvSpPr>
        <p:spPr>
          <a:xfrm rot="16200000">
            <a:off x="2270101" y="3806071"/>
            <a:ext cx="455498" cy="2281402"/>
          </a:xfrm>
          <a:prstGeom prst="leftBracket">
            <a:avLst>
              <a:gd name="adj" fmla="val 49242"/>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vert="vert" rtlCol="1" anchor="ctr" anchorCtr="0"/>
          <a:lstStyle/>
          <a:p>
            <a:pPr algn="ctr"/>
            <a:r>
              <a:rPr lang="en-US" sz="2400" b="1" dirty="0">
                <a:solidFill>
                  <a:srgbClr val="7030A0"/>
                </a:solidFill>
              </a:rPr>
              <a:t>Clean lifecycle</a:t>
            </a:r>
            <a:endParaRPr lang="he-IL" sz="2400" b="1" dirty="0">
              <a:solidFill>
                <a:srgbClr val="7030A0"/>
              </a:solidFill>
            </a:endParaRPr>
          </a:p>
        </p:txBody>
      </p:sp>
      <p:sp>
        <p:nvSpPr>
          <p:cNvPr id="7" name="Left Bracket 6">
            <a:extLst>
              <a:ext uri="{FF2B5EF4-FFF2-40B4-BE49-F238E27FC236}">
                <a16:creationId xmlns:a16="http://schemas.microsoft.com/office/drawing/2014/main" id="{5AF12567-482B-4B0E-8399-A48236A3F539}"/>
              </a:ext>
            </a:extLst>
          </p:cNvPr>
          <p:cNvSpPr/>
          <p:nvPr/>
        </p:nvSpPr>
        <p:spPr>
          <a:xfrm rot="16200000">
            <a:off x="7230326" y="1508249"/>
            <a:ext cx="455498" cy="6877046"/>
          </a:xfrm>
          <a:prstGeom prst="leftBracket">
            <a:avLst>
              <a:gd name="adj" fmla="val 49242"/>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vert="vert" rtlCol="1" anchor="ctr" anchorCtr="0"/>
          <a:lstStyle/>
          <a:p>
            <a:pPr algn="ctr"/>
            <a:r>
              <a:rPr lang="en-US" sz="3200" b="1" dirty="0">
                <a:solidFill>
                  <a:srgbClr val="0000FF"/>
                </a:solidFill>
              </a:rPr>
              <a:t>Default lifecycle</a:t>
            </a:r>
            <a:endParaRPr lang="he-IL" sz="3200" b="1" dirty="0">
              <a:solidFill>
                <a:srgbClr val="0000FF"/>
              </a:solidFill>
            </a:endParaRPr>
          </a:p>
        </p:txBody>
      </p:sp>
    </p:spTree>
    <p:extLst>
      <p:ext uri="{BB962C8B-B14F-4D97-AF65-F5344CB8AC3E}">
        <p14:creationId xmlns:p14="http://schemas.microsoft.com/office/powerpoint/2010/main" val="419461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wipe(left)">
                                      <p:cBhvr>
                                        <p:cTn id="15" dur="1500"/>
                                        <p:tgtEl>
                                          <p:spTgt spid="6">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l"/>
            <a:r>
              <a:rPr lang="en-US" dirty="0"/>
              <a:t>Agenda</a:t>
            </a:r>
          </a:p>
        </p:txBody>
      </p:sp>
      <p:sp>
        <p:nvSpPr>
          <p:cNvPr id="3" name="TextBox 2"/>
          <p:cNvSpPr txBox="1"/>
          <p:nvPr/>
        </p:nvSpPr>
        <p:spPr>
          <a:xfrm>
            <a:off x="1295402" y="2367598"/>
            <a:ext cx="9818074" cy="1938992"/>
          </a:xfrm>
          <a:prstGeom prst="rect">
            <a:avLst/>
          </a:prstGeom>
          <a:solidFill>
            <a:schemeClr val="tx2">
              <a:lumMod val="25000"/>
              <a:lumOff val="75000"/>
            </a:schemeClr>
          </a:solidFill>
          <a:ln>
            <a:solidFill>
              <a:schemeClr val="tx1"/>
            </a:solidFill>
          </a:ln>
          <a:effectLst>
            <a:outerShdw blurRad="50800" dist="38100" dir="10800000" algn="r" rotWithShape="0">
              <a:prstClr val="black">
                <a:alpha val="40000"/>
              </a:prstClr>
            </a:outerShdw>
            <a:softEdge rad="31750"/>
          </a:effectLst>
          <a:scene3d>
            <a:camera prst="orthographicFront"/>
            <a:lightRig rig="threePt" dir="t"/>
          </a:scene3d>
          <a:sp3d>
            <a:bevelT w="165100" prst="coolSlant"/>
          </a:sp3d>
        </p:spPr>
        <p:txBody>
          <a:bodyPr wrap="square" rtlCol="0">
            <a:spAutoFit/>
          </a:bodyPr>
          <a:lstStyle/>
          <a:p>
            <a:r>
              <a:rPr lang="en-US" sz="4000" b="1" dirty="0"/>
              <a:t>Module 1: Introduction &amp; basics</a:t>
            </a:r>
          </a:p>
          <a:p>
            <a:r>
              <a:rPr lang="en-US" sz="4000" b="1" dirty="0"/>
              <a:t>Module 2: Advance (but not really…)</a:t>
            </a:r>
          </a:p>
          <a:p>
            <a:r>
              <a:rPr lang="en-US" sz="4000" b="1" dirty="0"/>
              <a:t>Module 3: Miscellaneous (</a:t>
            </a:r>
            <a:r>
              <a:rPr lang="en-US" sz="4000" b="1" dirty="0">
                <a:solidFill>
                  <a:srgbClr val="FF0000"/>
                </a:solidFill>
              </a:rPr>
              <a:t>TBD</a:t>
            </a:r>
            <a:r>
              <a:rPr lang="en-US" sz="4000" b="1" dirty="0"/>
              <a:t>)</a:t>
            </a:r>
          </a:p>
        </p:txBody>
      </p:sp>
      <p:sp>
        <p:nvSpPr>
          <p:cNvPr id="6" name="Slide Number Placeholder 5">
            <a:extLst>
              <a:ext uri="{FF2B5EF4-FFF2-40B4-BE49-F238E27FC236}">
                <a16:creationId xmlns:a16="http://schemas.microsoft.com/office/drawing/2014/main" id="{EF25EBBA-E6A4-4F19-89E4-EC80D33E301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7" name="Footer Placeholder 6">
            <a:extLst>
              <a:ext uri="{FF2B5EF4-FFF2-40B4-BE49-F238E27FC236}">
                <a16:creationId xmlns:a16="http://schemas.microsoft.com/office/drawing/2014/main" id="{49BC3C2B-AB77-493E-B2AB-8B5B16E55EC6}"/>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703372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Maven lifecycle execution</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658079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64D2-63FC-45A9-AE82-80AA36358C9F}"/>
              </a:ext>
            </a:extLst>
          </p:cNvPr>
          <p:cNvSpPr>
            <a:spLocks noGrp="1"/>
          </p:cNvSpPr>
          <p:nvPr>
            <p:ph type="title"/>
          </p:nvPr>
        </p:nvSpPr>
        <p:spPr/>
        <p:txBody>
          <a:bodyPr>
            <a:normAutofit fontScale="90000"/>
          </a:bodyPr>
          <a:lstStyle/>
          <a:p>
            <a:pPr algn="l"/>
            <a:r>
              <a:rPr lang="en-US" dirty="0">
                <a:solidFill>
                  <a:srgbClr val="FD2DFF"/>
                </a:solidFill>
              </a:rPr>
              <a:t>Exercise: Create simple maven project</a:t>
            </a:r>
            <a:endParaRPr lang="he-IL" dirty="0"/>
          </a:p>
        </p:txBody>
      </p:sp>
      <p:sp>
        <p:nvSpPr>
          <p:cNvPr id="6" name="Slide Number Placeholder 5">
            <a:extLst>
              <a:ext uri="{FF2B5EF4-FFF2-40B4-BE49-F238E27FC236}">
                <a16:creationId xmlns:a16="http://schemas.microsoft.com/office/drawing/2014/main" id="{7ECE6DA4-5182-4B3F-A6DB-D3192679767E}"/>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7" name="Footer Placeholder 6">
            <a:extLst>
              <a:ext uri="{FF2B5EF4-FFF2-40B4-BE49-F238E27FC236}">
                <a16:creationId xmlns:a16="http://schemas.microsoft.com/office/drawing/2014/main" id="{1E398962-828D-4DA2-8137-1C518BF83E52}"/>
              </a:ext>
            </a:extLst>
          </p:cNvPr>
          <p:cNvSpPr>
            <a:spLocks noGrp="1"/>
          </p:cNvSpPr>
          <p:nvPr>
            <p:ph type="ftr" sz="quarter" idx="11"/>
          </p:nvPr>
        </p:nvSpPr>
        <p:spPr/>
        <p:txBody>
          <a:bodyPr/>
          <a:lstStyle/>
          <a:p>
            <a:r>
              <a:rPr lang="en-US"/>
              <a:t>Copyrights © Aviad Cohen ; 23.2.2018</a:t>
            </a:r>
            <a:endParaRPr lang="en-US" dirty="0"/>
          </a:p>
        </p:txBody>
      </p:sp>
      <p:sp>
        <p:nvSpPr>
          <p:cNvPr id="3" name="TextBox 2">
            <a:extLst>
              <a:ext uri="{FF2B5EF4-FFF2-40B4-BE49-F238E27FC236}">
                <a16:creationId xmlns:a16="http://schemas.microsoft.com/office/drawing/2014/main" id="{F6E51239-38D0-4161-8C1A-3B7D5D6E87C6}"/>
              </a:ext>
            </a:extLst>
          </p:cNvPr>
          <p:cNvSpPr txBox="1"/>
          <p:nvPr/>
        </p:nvSpPr>
        <p:spPr>
          <a:xfrm>
            <a:off x="1295401" y="1300984"/>
            <a:ext cx="10086973" cy="3046988"/>
          </a:xfrm>
          <a:prstGeom prst="rect">
            <a:avLst/>
          </a:prstGeom>
          <a:noFill/>
        </p:spPr>
        <p:txBody>
          <a:bodyPr wrap="square" rtlCol="1">
            <a:spAutoFit/>
          </a:bodyPr>
          <a:lstStyle/>
          <a:p>
            <a:pPr marL="514350" indent="-514350">
              <a:buFont typeface="+mj-lt"/>
              <a:buAutoNum type="arabicPeriod" startAt="3"/>
            </a:pPr>
            <a:endParaRPr lang="en-US" sz="2400" dirty="0"/>
          </a:p>
          <a:p>
            <a:pPr marL="514350" indent="-514350">
              <a:buFont typeface="+mj-lt"/>
              <a:buAutoNum type="arabicPeriod"/>
            </a:pPr>
            <a:r>
              <a:rPr lang="en-US" sz="2400" dirty="0"/>
              <a:t>Explore the </a:t>
            </a:r>
            <a:r>
              <a:rPr lang="en-US" sz="2400" dirty="0">
                <a:solidFill>
                  <a:srgbClr val="0000FF"/>
                </a:solidFill>
              </a:rPr>
              <a:t>POM.xml </a:t>
            </a:r>
            <a:r>
              <a:rPr lang="en-US" sz="2400" dirty="0"/>
              <a:t>structure</a:t>
            </a:r>
          </a:p>
          <a:p>
            <a:pPr marL="514350" indent="-514350">
              <a:buFont typeface="+mj-lt"/>
              <a:buAutoNum type="arabicPeriod"/>
            </a:pPr>
            <a:endParaRPr lang="en-US" sz="2400" dirty="0"/>
          </a:p>
          <a:p>
            <a:pPr marL="514350" indent="-514350">
              <a:buFont typeface="+mj-lt"/>
              <a:buAutoNum type="arabicPeriod"/>
            </a:pPr>
            <a:r>
              <a:rPr lang="en-US" sz="2400" dirty="0"/>
              <a:t>On the root folder (where the </a:t>
            </a:r>
            <a:r>
              <a:rPr lang="en-US" sz="2400" dirty="0">
                <a:solidFill>
                  <a:srgbClr val="0000FF"/>
                </a:solidFill>
              </a:rPr>
              <a:t>POM.xml </a:t>
            </a:r>
            <a:r>
              <a:rPr lang="en-US" sz="2400" dirty="0"/>
              <a:t>is located), type </a:t>
            </a:r>
          </a:p>
          <a:p>
            <a:pPr algn="ctr"/>
            <a:r>
              <a:rPr lang="en-US" sz="2400" dirty="0" err="1">
                <a:solidFill>
                  <a:srgbClr val="0000FF"/>
                </a:solidFill>
              </a:rPr>
              <a:t>mvn</a:t>
            </a:r>
            <a:r>
              <a:rPr lang="en-US" sz="2400" dirty="0">
                <a:solidFill>
                  <a:srgbClr val="0000FF"/>
                </a:solidFill>
              </a:rPr>
              <a:t> clean install</a:t>
            </a:r>
          </a:p>
          <a:p>
            <a:pPr marL="514350" indent="-514350">
              <a:buFont typeface="+mj-lt"/>
              <a:buAutoNum type="arabicPeriod" startAt="3"/>
            </a:pPr>
            <a:r>
              <a:rPr lang="en-US" sz="2400" dirty="0"/>
              <a:t>Go to home repository (.m2) and explore the folder structure</a:t>
            </a:r>
          </a:p>
          <a:p>
            <a:pPr marL="514350" indent="-514350">
              <a:buFont typeface="+mj-lt"/>
              <a:buAutoNum type="arabicPeriod" startAt="3"/>
            </a:pPr>
            <a:endParaRPr lang="en-US" sz="2400" dirty="0"/>
          </a:p>
          <a:p>
            <a:pPr marL="514350" indent="-514350">
              <a:buFont typeface="+mj-lt"/>
              <a:buAutoNum type="arabicPeriod" startAt="3"/>
            </a:pPr>
            <a:r>
              <a:rPr lang="en-US" sz="2400" dirty="0"/>
              <a:t>Run the hello world app (java –</a:t>
            </a:r>
            <a:r>
              <a:rPr lang="en-US" sz="2400" dirty="0" err="1"/>
              <a:t>cp</a:t>
            </a:r>
            <a:r>
              <a:rPr lang="en-US" sz="2400" dirty="0"/>
              <a:t> &lt;jar name&gt; &lt;</a:t>
            </a:r>
            <a:r>
              <a:rPr lang="en-US" sz="2400" dirty="0" err="1"/>
              <a:t>fqn</a:t>
            </a:r>
            <a:r>
              <a:rPr lang="en-US" sz="2400" dirty="0"/>
              <a:t> App&gt;)</a:t>
            </a:r>
            <a:endParaRPr lang="he-IL" sz="2400" dirty="0"/>
          </a:p>
        </p:txBody>
      </p:sp>
    </p:spTree>
    <p:extLst>
      <p:ext uri="{BB962C8B-B14F-4D97-AF65-F5344CB8AC3E}">
        <p14:creationId xmlns:p14="http://schemas.microsoft.com/office/powerpoint/2010/main" val="1374880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p:txBody>
          <a:bodyPr>
            <a:normAutofit fontScale="90000"/>
          </a:bodyPr>
          <a:lstStyle/>
          <a:p>
            <a:pPr algn="l"/>
            <a:r>
              <a:rPr lang="en-US" dirty="0"/>
              <a:t>Maven – plugins</a:t>
            </a:r>
            <a:endParaRPr lang="he-IL"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4090B46E-7A3E-49F7-89DF-0EFA1761C763}"/>
              </a:ext>
            </a:extLst>
          </p:cNvPr>
          <p:cNvSpPr txBox="1"/>
          <p:nvPr/>
        </p:nvSpPr>
        <p:spPr>
          <a:xfrm>
            <a:off x="1295402" y="1533525"/>
            <a:ext cx="9601196" cy="3970318"/>
          </a:xfrm>
          <a:prstGeom prst="rect">
            <a:avLst/>
          </a:prstGeom>
          <a:noFill/>
        </p:spPr>
        <p:txBody>
          <a:bodyPr wrap="square" rtlCol="1">
            <a:spAutoFit/>
          </a:bodyPr>
          <a:lstStyle/>
          <a:p>
            <a:r>
              <a:rPr lang="en-US" sz="2800" dirty="0"/>
              <a:t>What are actions associated with a phase ?</a:t>
            </a:r>
          </a:p>
          <a:p>
            <a:endParaRPr lang="en-US" sz="2800" dirty="0"/>
          </a:p>
          <a:p>
            <a:r>
              <a:rPr lang="en-US" sz="2800" dirty="0">
                <a:solidFill>
                  <a:srgbClr val="7030A0"/>
                </a:solidFill>
              </a:rPr>
              <a:t>Maven plugin </a:t>
            </a:r>
            <a:r>
              <a:rPr lang="en-US" sz="2800" dirty="0"/>
              <a:t>– piece of code (java) to be executed by </a:t>
            </a:r>
            <a:r>
              <a:rPr lang="en-US" sz="2800" dirty="0" err="1">
                <a:solidFill>
                  <a:srgbClr val="0000FF"/>
                </a:solidFill>
              </a:rPr>
              <a:t>mvn</a:t>
            </a:r>
            <a:r>
              <a:rPr lang="en-US" sz="2800" dirty="0"/>
              <a:t> process</a:t>
            </a:r>
          </a:p>
          <a:p>
            <a:endParaRPr lang="en-US" sz="2800" dirty="0"/>
          </a:p>
          <a:p>
            <a:r>
              <a:rPr lang="en-US" sz="2800" dirty="0"/>
              <a:t>Each plugin has one or more goals</a:t>
            </a:r>
          </a:p>
          <a:p>
            <a:r>
              <a:rPr lang="en-US" sz="2800" dirty="0">
                <a:solidFill>
                  <a:srgbClr val="7030A0"/>
                </a:solidFill>
              </a:rPr>
              <a:t>Goal </a:t>
            </a:r>
            <a:r>
              <a:rPr lang="en-US" sz="2800" dirty="0"/>
              <a:t>– capability of doing something</a:t>
            </a:r>
          </a:p>
          <a:p>
            <a:endParaRPr lang="en-US" sz="2800" dirty="0"/>
          </a:p>
          <a:p>
            <a:r>
              <a:rPr lang="en-US" sz="2800" dirty="0"/>
              <a:t>Maven plugin is itself – a maven module… (it has pom.xml, GAV, stored at repository etc.)</a:t>
            </a:r>
          </a:p>
        </p:txBody>
      </p:sp>
    </p:spTree>
    <p:extLst>
      <p:ext uri="{BB962C8B-B14F-4D97-AF65-F5344CB8AC3E}">
        <p14:creationId xmlns:p14="http://schemas.microsoft.com/office/powerpoint/2010/main" val="219542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p:txBody>
          <a:bodyPr>
            <a:normAutofit fontScale="90000"/>
          </a:bodyPr>
          <a:lstStyle/>
          <a:p>
            <a:pPr algn="l"/>
            <a:r>
              <a:rPr lang="en-US" dirty="0"/>
              <a:t>Maven – Plugins Execution (#1)</a:t>
            </a:r>
            <a:endParaRPr lang="he-IL"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4090B46E-7A3E-49F7-89DF-0EFA1761C763}"/>
              </a:ext>
            </a:extLst>
          </p:cNvPr>
          <p:cNvSpPr txBox="1"/>
          <p:nvPr/>
        </p:nvSpPr>
        <p:spPr>
          <a:xfrm>
            <a:off x="1295402" y="1533525"/>
            <a:ext cx="9601196" cy="3416320"/>
          </a:xfrm>
          <a:prstGeom prst="rect">
            <a:avLst/>
          </a:prstGeom>
          <a:noFill/>
        </p:spPr>
        <p:txBody>
          <a:bodyPr wrap="square" rtlCol="1">
            <a:spAutoFit/>
          </a:bodyPr>
          <a:lstStyle/>
          <a:p>
            <a:r>
              <a:rPr lang="en-US" sz="3600" dirty="0"/>
              <a:t>Independent execution</a:t>
            </a:r>
          </a:p>
          <a:p>
            <a:pPr algn="ctr"/>
            <a:endParaRPr lang="en-US" sz="3600" b="1" dirty="0"/>
          </a:p>
          <a:p>
            <a:pPr algn="ctr"/>
            <a:r>
              <a:rPr lang="en-US" sz="3600" b="1" dirty="0" err="1">
                <a:solidFill>
                  <a:srgbClr val="0000FF"/>
                </a:solidFill>
              </a:rPr>
              <a:t>mvn</a:t>
            </a:r>
            <a:r>
              <a:rPr lang="en-US" sz="3600" b="1" dirty="0">
                <a:solidFill>
                  <a:srgbClr val="0000FF"/>
                </a:solidFill>
              </a:rPr>
              <a:t> &lt;plugin GAV&gt;:goal </a:t>
            </a:r>
            <a:r>
              <a:rPr lang="en-US" sz="3600" dirty="0"/>
              <a:t>	</a:t>
            </a:r>
          </a:p>
          <a:p>
            <a:r>
              <a:rPr lang="en-US" sz="3600" dirty="0"/>
              <a:t>e.g.</a:t>
            </a:r>
          </a:p>
          <a:p>
            <a:pPr algn="ctr"/>
            <a:r>
              <a:rPr lang="en-US" sz="3600" b="1" dirty="0" err="1">
                <a:solidFill>
                  <a:srgbClr val="0000FF"/>
                </a:solidFill>
              </a:rPr>
              <a:t>mvn</a:t>
            </a:r>
            <a:r>
              <a:rPr lang="en-US" sz="3600" b="1" dirty="0">
                <a:solidFill>
                  <a:srgbClr val="0000FF"/>
                </a:solidFill>
              </a:rPr>
              <a:t> </a:t>
            </a:r>
            <a:r>
              <a:rPr lang="en-US" sz="3600" b="1" dirty="0" err="1">
                <a:solidFill>
                  <a:srgbClr val="0000FF"/>
                </a:solidFill>
              </a:rPr>
              <a:t>clean:clean</a:t>
            </a:r>
            <a:endParaRPr lang="en-US" sz="3600" b="1" dirty="0">
              <a:solidFill>
                <a:srgbClr val="0000FF"/>
              </a:solidFill>
            </a:endParaRPr>
          </a:p>
          <a:p>
            <a:endParaRPr lang="en-US" sz="3600" dirty="0"/>
          </a:p>
        </p:txBody>
      </p:sp>
    </p:spTree>
    <p:extLst>
      <p:ext uri="{BB962C8B-B14F-4D97-AF65-F5344CB8AC3E}">
        <p14:creationId xmlns:p14="http://schemas.microsoft.com/office/powerpoint/2010/main" val="175847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p:txBody>
          <a:bodyPr>
            <a:normAutofit fontScale="90000"/>
          </a:bodyPr>
          <a:lstStyle/>
          <a:p>
            <a:pPr algn="l"/>
            <a:r>
              <a:rPr lang="en-US" dirty="0"/>
              <a:t>Maven – Plugins Execution (#2)</a:t>
            </a:r>
            <a:endParaRPr lang="he-IL"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4090B46E-7A3E-49F7-89DF-0EFA1761C763}"/>
              </a:ext>
            </a:extLst>
          </p:cNvPr>
          <p:cNvSpPr txBox="1"/>
          <p:nvPr/>
        </p:nvSpPr>
        <p:spPr>
          <a:xfrm>
            <a:off x="1295402" y="1333500"/>
            <a:ext cx="9905998" cy="4401205"/>
          </a:xfrm>
          <a:prstGeom prst="rect">
            <a:avLst/>
          </a:prstGeom>
          <a:noFill/>
        </p:spPr>
        <p:txBody>
          <a:bodyPr wrap="square" rtlCol="1">
            <a:spAutoFit/>
          </a:bodyPr>
          <a:lstStyle/>
          <a:p>
            <a:r>
              <a:rPr lang="en-US" sz="3200" dirty="0"/>
              <a:t>Lifecycle execution</a:t>
            </a:r>
          </a:p>
          <a:p>
            <a:endParaRPr lang="en-US" sz="3200" dirty="0"/>
          </a:p>
          <a:p>
            <a:r>
              <a:rPr lang="en-US" sz="3200" dirty="0"/>
              <a:t>Maven comes with predefined set of plugins, that compose the basic maven functionality – </a:t>
            </a:r>
            <a:r>
              <a:rPr lang="en-US" sz="3200" dirty="0" err="1"/>
              <a:t>CoC</a:t>
            </a:r>
            <a:endParaRPr lang="en-US" sz="3200" dirty="0"/>
          </a:p>
          <a:p>
            <a:endParaRPr lang="en-US" sz="3200" dirty="0"/>
          </a:p>
          <a:p>
            <a:pPr algn="ctr"/>
            <a:r>
              <a:rPr lang="en-US" sz="4400" u="sng" dirty="0">
                <a:solidFill>
                  <a:srgbClr val="FF0000"/>
                </a:solidFill>
              </a:rPr>
              <a:t>Upon phase execution, </a:t>
            </a:r>
            <a:r>
              <a:rPr lang="en-US" sz="4400" u="sng" dirty="0" err="1">
                <a:solidFill>
                  <a:srgbClr val="FF0000"/>
                </a:solidFill>
              </a:rPr>
              <a:t>mvn</a:t>
            </a:r>
            <a:r>
              <a:rPr lang="en-US" sz="4400" u="sng" dirty="0">
                <a:solidFill>
                  <a:srgbClr val="FF0000"/>
                </a:solidFill>
              </a:rPr>
              <a:t> executes all the plugin (goals) associated with that phase !</a:t>
            </a:r>
            <a:endParaRPr lang="en-US" sz="3200" dirty="0"/>
          </a:p>
          <a:p>
            <a:endParaRPr lang="en-US" sz="3200" dirty="0"/>
          </a:p>
        </p:txBody>
      </p:sp>
    </p:spTree>
    <p:extLst>
      <p:ext uri="{BB962C8B-B14F-4D97-AF65-F5344CB8AC3E}">
        <p14:creationId xmlns:p14="http://schemas.microsoft.com/office/powerpoint/2010/main" val="335695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p:txBody>
          <a:bodyPr>
            <a:normAutofit fontScale="90000"/>
          </a:bodyPr>
          <a:lstStyle/>
          <a:p>
            <a:pPr algn="l"/>
            <a:r>
              <a:rPr lang="en-US" dirty="0"/>
              <a:t>Maven – Plugins Execution (#2) - </a:t>
            </a:r>
            <a:r>
              <a:rPr lang="en-US" dirty="0" err="1"/>
              <a:t>cont</a:t>
            </a:r>
            <a:endParaRPr lang="he-IL"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4090B46E-7A3E-49F7-89DF-0EFA1761C763}"/>
              </a:ext>
            </a:extLst>
          </p:cNvPr>
          <p:cNvSpPr txBox="1"/>
          <p:nvPr/>
        </p:nvSpPr>
        <p:spPr>
          <a:xfrm>
            <a:off x="1295402" y="1333500"/>
            <a:ext cx="7400923" cy="400110"/>
          </a:xfrm>
          <a:prstGeom prst="rect">
            <a:avLst/>
          </a:prstGeom>
          <a:noFill/>
        </p:spPr>
        <p:txBody>
          <a:bodyPr wrap="square" rtlCol="1">
            <a:spAutoFit/>
          </a:bodyPr>
          <a:lstStyle/>
          <a:p>
            <a:r>
              <a:rPr lang="en-US" sz="2000" dirty="0"/>
              <a:t>These plugins are associated to certain phases in maven’s lifecycle</a:t>
            </a:r>
          </a:p>
        </p:txBody>
      </p:sp>
      <p:graphicFrame>
        <p:nvGraphicFramePr>
          <p:cNvPr id="8" name="Table 7">
            <a:extLst>
              <a:ext uri="{FF2B5EF4-FFF2-40B4-BE49-F238E27FC236}">
                <a16:creationId xmlns:a16="http://schemas.microsoft.com/office/drawing/2014/main" id="{E4105D6C-4D72-4935-B079-E03C4D41615E}"/>
              </a:ext>
            </a:extLst>
          </p:cNvPr>
          <p:cNvGraphicFramePr>
            <a:graphicFrameLocks noGrp="1"/>
          </p:cNvGraphicFramePr>
          <p:nvPr>
            <p:extLst>
              <p:ext uri="{D42A27DB-BD31-4B8C-83A1-F6EECF244321}">
                <p14:modId xmlns:p14="http://schemas.microsoft.com/office/powerpoint/2010/main" val="609297155"/>
              </p:ext>
            </p:extLst>
          </p:nvPr>
        </p:nvGraphicFramePr>
        <p:xfrm>
          <a:off x="1295402" y="1850795"/>
          <a:ext cx="5886450" cy="2666972"/>
        </p:xfrm>
        <a:graphic>
          <a:graphicData uri="http://schemas.openxmlformats.org/drawingml/2006/table">
            <a:tbl>
              <a:tblPr firstRow="1" bandRow="1">
                <a:tableStyleId>{69CF1AB2-1976-4502-BF36-3FF5EA218861}</a:tableStyleId>
              </a:tblPr>
              <a:tblGrid>
                <a:gridCol w="464450">
                  <a:extLst>
                    <a:ext uri="{9D8B030D-6E8A-4147-A177-3AD203B41FA5}">
                      <a16:colId xmlns:a16="http://schemas.microsoft.com/office/drawing/2014/main" val="4196680145"/>
                    </a:ext>
                  </a:extLst>
                </a:gridCol>
                <a:gridCol w="2964550">
                  <a:extLst>
                    <a:ext uri="{9D8B030D-6E8A-4147-A177-3AD203B41FA5}">
                      <a16:colId xmlns:a16="http://schemas.microsoft.com/office/drawing/2014/main" val="398295449"/>
                    </a:ext>
                  </a:extLst>
                </a:gridCol>
                <a:gridCol w="2457450">
                  <a:extLst>
                    <a:ext uri="{9D8B030D-6E8A-4147-A177-3AD203B41FA5}">
                      <a16:colId xmlns:a16="http://schemas.microsoft.com/office/drawing/2014/main" val="3430874306"/>
                    </a:ext>
                  </a:extLst>
                </a:gridCol>
              </a:tblGrid>
              <a:tr h="355498">
                <a:tc>
                  <a:txBody>
                    <a:bodyPr/>
                    <a:lstStyle/>
                    <a:p>
                      <a:pPr algn="ctr" rtl="0"/>
                      <a:r>
                        <a:rPr lang="en-US" dirty="0"/>
                        <a: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a:t>Phase (lifecycle)</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err="1"/>
                        <a:t>Plugin:goal</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extLst>
                  <a:ext uri="{0D108BD9-81ED-4DB2-BD59-A6C34878D82A}">
                    <a16:rowId xmlns:a16="http://schemas.microsoft.com/office/drawing/2014/main" val="3255410762"/>
                  </a:ext>
                </a:extLst>
              </a:tr>
              <a:tr h="419086">
                <a:tc>
                  <a:txBody>
                    <a:bodyPr/>
                    <a:lstStyle/>
                    <a:p>
                      <a:pPr algn="ctr" rtl="0"/>
                      <a:r>
                        <a:rPr lang="en-US" dirty="0"/>
                        <a:t>1</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a:t>clean (clean)</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err="1"/>
                        <a:t>clean:clean</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extLst>
                  <a:ext uri="{0D108BD9-81ED-4DB2-BD59-A6C34878D82A}">
                    <a16:rowId xmlns:a16="http://schemas.microsoft.com/office/drawing/2014/main" val="410998629"/>
                  </a:ext>
                </a:extLst>
              </a:tr>
              <a:tr h="419086">
                <a:tc>
                  <a:txBody>
                    <a:bodyPr/>
                    <a:lstStyle/>
                    <a:p>
                      <a:pPr algn="ctr" rtl="0"/>
                      <a:r>
                        <a:rPr lang="en-US" dirty="0"/>
                        <a:t>2</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a:t>compile (default)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err="1"/>
                        <a:t>compiler:compile</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extLst>
                  <a:ext uri="{0D108BD9-81ED-4DB2-BD59-A6C34878D82A}">
                    <a16:rowId xmlns:a16="http://schemas.microsoft.com/office/drawing/2014/main" val="2255923224"/>
                  </a:ext>
                </a:extLst>
              </a:tr>
              <a:tr h="365037">
                <a:tc>
                  <a:txBody>
                    <a:bodyPr/>
                    <a:lstStyle/>
                    <a:p>
                      <a:pPr algn="ctr" rtl="0"/>
                      <a:r>
                        <a:rPr lang="en-US" dirty="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a:t>test-compile (default)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err="1"/>
                        <a:t>compiler:testCompile</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extLst>
                  <a:ext uri="{0D108BD9-81ED-4DB2-BD59-A6C34878D82A}">
                    <a16:rowId xmlns:a16="http://schemas.microsoft.com/office/drawing/2014/main" val="749847049"/>
                  </a:ext>
                </a:extLst>
              </a:tr>
              <a:tr h="365037">
                <a:tc>
                  <a:txBody>
                    <a:bodyPr/>
                    <a:lstStyle/>
                    <a:p>
                      <a:pPr algn="ctr" rtl="0"/>
                      <a:r>
                        <a:rPr lang="en-US" dirty="0"/>
                        <a:t>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a:t>test (default)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err="1"/>
                        <a:t>surefire:test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extLst>
                  <a:ext uri="{0D108BD9-81ED-4DB2-BD59-A6C34878D82A}">
                    <a16:rowId xmlns:a16="http://schemas.microsoft.com/office/drawing/2014/main" val="1087835486"/>
                  </a:ext>
                </a:extLst>
              </a:tr>
              <a:tr h="365037">
                <a:tc>
                  <a:txBody>
                    <a:bodyPr/>
                    <a:lstStyle/>
                    <a:p>
                      <a:pPr algn="ctr" rtl="0"/>
                      <a:r>
                        <a:rPr lang="en-US" dirty="0"/>
                        <a:t>5</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a:t>jar (default)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err="1"/>
                        <a:t>jar:jar</a:t>
                      </a:r>
                      <a:r>
                        <a:rPr lang="en-US" dirty="0"/>
                        <a:t> (or </a:t>
                      </a:r>
                      <a:r>
                        <a:rPr lang="en-US" dirty="0" err="1"/>
                        <a:t>war:war</a:t>
                      </a:r>
                      <a:r>
                        <a:rPr lang="en-US" dirty="0"/>
                        <a: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extLst>
                  <a:ext uri="{0D108BD9-81ED-4DB2-BD59-A6C34878D82A}">
                    <a16:rowId xmlns:a16="http://schemas.microsoft.com/office/drawing/2014/main" val="3611895959"/>
                  </a:ext>
                </a:extLst>
              </a:tr>
              <a:tr h="365037">
                <a:tc>
                  <a:txBody>
                    <a:bodyPr/>
                    <a:lstStyle/>
                    <a:p>
                      <a:pPr algn="ctr" rtl="0"/>
                      <a:r>
                        <a:rPr lang="en-US" dirty="0"/>
                        <a:t>6</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a:t>install (default)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tc>
                  <a:txBody>
                    <a:bodyPr/>
                    <a:lstStyle/>
                    <a:p>
                      <a:pPr algn="ctr" rtl="0"/>
                      <a:r>
                        <a:rPr lang="en-US" dirty="0" err="1"/>
                        <a:t>install:install</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FAFD"/>
                    </a:solidFill>
                  </a:tcPr>
                </a:tc>
                <a:extLst>
                  <a:ext uri="{0D108BD9-81ED-4DB2-BD59-A6C34878D82A}">
                    <a16:rowId xmlns:a16="http://schemas.microsoft.com/office/drawing/2014/main" val="3012793241"/>
                  </a:ext>
                </a:extLst>
              </a:tr>
            </a:tbl>
          </a:graphicData>
        </a:graphic>
      </p:graphicFrame>
      <p:sp>
        <p:nvSpPr>
          <p:cNvPr id="9" name="TextBox 8">
            <a:extLst>
              <a:ext uri="{FF2B5EF4-FFF2-40B4-BE49-F238E27FC236}">
                <a16:creationId xmlns:a16="http://schemas.microsoft.com/office/drawing/2014/main" id="{8AD2F5DE-098A-4D06-B916-6E8E512479E1}"/>
              </a:ext>
            </a:extLst>
          </p:cNvPr>
          <p:cNvSpPr txBox="1"/>
          <p:nvPr/>
        </p:nvSpPr>
        <p:spPr>
          <a:xfrm>
            <a:off x="1295402" y="4634952"/>
            <a:ext cx="10191011" cy="1477328"/>
          </a:xfrm>
          <a:prstGeom prst="rect">
            <a:avLst/>
          </a:prstGeom>
          <a:noFill/>
        </p:spPr>
        <p:txBody>
          <a:bodyPr wrap="square" rtlCol="1">
            <a:spAutoFit/>
          </a:bodyPr>
          <a:lstStyle/>
          <a:p>
            <a:r>
              <a:rPr lang="en-US" dirty="0"/>
              <a:t>When you invoke </a:t>
            </a:r>
          </a:p>
          <a:p>
            <a:pPr algn="ctr"/>
            <a:r>
              <a:rPr lang="en-US" dirty="0" err="1">
                <a:solidFill>
                  <a:srgbClr val="0000FF"/>
                </a:solidFill>
              </a:rPr>
              <a:t>mvn</a:t>
            </a:r>
            <a:r>
              <a:rPr lang="en-US" dirty="0">
                <a:solidFill>
                  <a:srgbClr val="0000FF"/>
                </a:solidFill>
              </a:rPr>
              <a:t> clean </a:t>
            </a:r>
          </a:p>
          <a:p>
            <a:endParaRPr lang="en-US" dirty="0"/>
          </a:p>
          <a:p>
            <a:r>
              <a:rPr lang="en-US" dirty="0"/>
              <a:t>…you are actually invoking: </a:t>
            </a:r>
          </a:p>
          <a:p>
            <a:pPr algn="ctr"/>
            <a:r>
              <a:rPr lang="en-US" dirty="0" err="1">
                <a:solidFill>
                  <a:srgbClr val="0000FF"/>
                </a:solidFill>
              </a:rPr>
              <a:t>mvn</a:t>
            </a:r>
            <a:r>
              <a:rPr lang="en-US" dirty="0">
                <a:solidFill>
                  <a:srgbClr val="0000FF"/>
                </a:solidFill>
              </a:rPr>
              <a:t> </a:t>
            </a:r>
            <a:r>
              <a:rPr lang="en-US" dirty="0" err="1">
                <a:solidFill>
                  <a:srgbClr val="0000FF"/>
                </a:solidFill>
              </a:rPr>
              <a:t>clean:clean</a:t>
            </a:r>
            <a:endParaRPr lang="en-US" dirty="0">
              <a:solidFill>
                <a:srgbClr val="0000FF"/>
              </a:solidFill>
            </a:endParaRPr>
          </a:p>
        </p:txBody>
      </p:sp>
      <p:sp>
        <p:nvSpPr>
          <p:cNvPr id="10" name="TextBox 9">
            <a:extLst>
              <a:ext uri="{FF2B5EF4-FFF2-40B4-BE49-F238E27FC236}">
                <a16:creationId xmlns:a16="http://schemas.microsoft.com/office/drawing/2014/main" id="{4187551C-BDA1-49F4-B27C-8A975FE7D6B1}"/>
              </a:ext>
            </a:extLst>
          </p:cNvPr>
          <p:cNvSpPr txBox="1"/>
          <p:nvPr/>
        </p:nvSpPr>
        <p:spPr>
          <a:xfrm>
            <a:off x="7684655" y="2000250"/>
            <a:ext cx="3716770" cy="1569660"/>
          </a:xfrm>
          <a:prstGeom prst="rect">
            <a:avLst/>
          </a:prstGeom>
          <a:noFill/>
        </p:spPr>
        <p:txBody>
          <a:bodyPr wrap="square" rtlCol="1">
            <a:spAutoFit/>
          </a:bodyPr>
          <a:lstStyle/>
          <a:p>
            <a:pPr algn="ctr"/>
            <a:r>
              <a:rPr lang="en-US" sz="3200" b="1" dirty="0"/>
              <a:t>Essentially, maven is a simple plugin execution machine !</a:t>
            </a:r>
          </a:p>
        </p:txBody>
      </p:sp>
    </p:spTree>
    <p:extLst>
      <p:ext uri="{BB962C8B-B14F-4D97-AF65-F5344CB8AC3E}">
        <p14:creationId xmlns:p14="http://schemas.microsoft.com/office/powerpoint/2010/main" val="1455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1+#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lstStyle/>
          <a:p>
            <a:r>
              <a:rPr lang="en-US" dirty="0"/>
              <a:t>Maven plugins execution</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519472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a:xfrm>
            <a:off x="1295402" y="621405"/>
            <a:ext cx="10191012" cy="519497"/>
          </a:xfrm>
        </p:spPr>
        <p:txBody>
          <a:bodyPr>
            <a:noAutofit/>
          </a:bodyPr>
          <a:lstStyle/>
          <a:p>
            <a:pPr algn="l"/>
            <a:r>
              <a:rPr lang="en-US" sz="3600" dirty="0"/>
              <a:t>Maven – Plugins Execution – incorporate in POM.xml</a:t>
            </a:r>
            <a:endParaRPr lang="he-IL" sz="3600"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1C6F163-B060-40C1-82F7-016D3A6CC1BB}"/>
              </a:ext>
            </a:extLst>
          </p:cNvPr>
          <p:cNvSpPr txBox="1"/>
          <p:nvPr/>
        </p:nvSpPr>
        <p:spPr>
          <a:xfrm>
            <a:off x="1295402" y="1244904"/>
            <a:ext cx="6923182" cy="4893647"/>
          </a:xfrm>
          <a:prstGeom prst="rect">
            <a:avLst/>
          </a:prstGeom>
          <a:noFill/>
        </p:spPr>
        <p:txBody>
          <a:bodyPr wrap="square" rtlCol="1">
            <a:spAutoFit/>
          </a:bodyPr>
          <a:lstStyle/>
          <a:p>
            <a:r>
              <a:rPr lang="en-US" sz="2400" dirty="0"/>
              <a:t>Plugins appears as part of </a:t>
            </a:r>
            <a:r>
              <a:rPr lang="en-US" sz="2400" dirty="0">
                <a:solidFill>
                  <a:srgbClr val="0000FF"/>
                </a:solidFill>
              </a:rPr>
              <a:t>build</a:t>
            </a:r>
            <a:r>
              <a:rPr lang="en-US" sz="2400" dirty="0"/>
              <a:t> element</a:t>
            </a:r>
          </a:p>
          <a:p>
            <a:endParaRPr lang="en-US" sz="2400" dirty="0"/>
          </a:p>
          <a:p>
            <a:r>
              <a:rPr lang="en-US" sz="2400" dirty="0"/>
              <a:t>There can be several plugins in single maven project – they are all concealed in </a:t>
            </a:r>
            <a:r>
              <a:rPr lang="en-US" sz="2400" dirty="0">
                <a:solidFill>
                  <a:srgbClr val="FD2DFF"/>
                </a:solidFill>
              </a:rPr>
              <a:t>plugins</a:t>
            </a:r>
            <a:r>
              <a:rPr lang="en-US" sz="2400" dirty="0"/>
              <a:t> element</a:t>
            </a:r>
          </a:p>
          <a:p>
            <a:endParaRPr lang="en-US" sz="2400" dirty="0"/>
          </a:p>
          <a:p>
            <a:r>
              <a:rPr lang="en-US" sz="2400" dirty="0"/>
              <a:t>Each </a:t>
            </a:r>
            <a:r>
              <a:rPr lang="en-US" sz="2400" dirty="0">
                <a:solidFill>
                  <a:srgbClr val="FD2DFF"/>
                </a:solidFill>
              </a:rPr>
              <a:t>plugin</a:t>
            </a:r>
            <a:r>
              <a:rPr lang="en-US" sz="2400" dirty="0"/>
              <a:t> has 3 main component:</a:t>
            </a:r>
          </a:p>
          <a:p>
            <a:pPr marL="285750" indent="-285750">
              <a:buFont typeface="Arial" panose="020B0604020202020204" pitchFamily="34" charset="0"/>
              <a:buChar char="•"/>
            </a:pPr>
            <a:r>
              <a:rPr lang="en-US" sz="2400" dirty="0">
                <a:solidFill>
                  <a:schemeClr val="accent1">
                    <a:lumMod val="50000"/>
                  </a:schemeClr>
                </a:solidFill>
              </a:rPr>
              <a:t>GAV</a:t>
            </a:r>
          </a:p>
          <a:p>
            <a:pPr marL="285750" indent="-285750">
              <a:buFont typeface="Arial" panose="020B0604020202020204" pitchFamily="34" charset="0"/>
              <a:buChar char="•"/>
            </a:pPr>
            <a:r>
              <a:rPr lang="en-US" sz="2400" dirty="0">
                <a:solidFill>
                  <a:srgbClr val="00B0F0"/>
                </a:solidFill>
              </a:rPr>
              <a:t>Configuration</a:t>
            </a:r>
          </a:p>
          <a:p>
            <a:pPr marL="285750" indent="-285750">
              <a:buFont typeface="Arial" panose="020B0604020202020204" pitchFamily="34" charset="0"/>
              <a:buChar char="•"/>
            </a:pPr>
            <a:r>
              <a:rPr lang="en-US" sz="2400" dirty="0">
                <a:solidFill>
                  <a:srgbClr val="FF0000"/>
                </a:solidFill>
              </a:rPr>
              <a:t>Execution(s)</a:t>
            </a:r>
          </a:p>
          <a:p>
            <a:pPr marL="285750" indent="-285750">
              <a:buFont typeface="Arial" panose="020B0604020202020204" pitchFamily="34" charset="0"/>
              <a:buChar char="•"/>
            </a:pPr>
            <a:endParaRPr lang="en-US" sz="2400" dirty="0"/>
          </a:p>
          <a:p>
            <a:r>
              <a:rPr lang="en-US" sz="2400" dirty="0"/>
              <a:t>Each </a:t>
            </a:r>
            <a:r>
              <a:rPr lang="en-US" sz="2400" dirty="0">
                <a:solidFill>
                  <a:srgbClr val="FF0000"/>
                </a:solidFill>
              </a:rPr>
              <a:t>execution</a:t>
            </a:r>
            <a:r>
              <a:rPr lang="en-US" sz="2400" dirty="0"/>
              <a:t> states:</a:t>
            </a:r>
          </a:p>
          <a:p>
            <a:pPr marL="285750" indent="-285750">
              <a:buFont typeface="Arial" panose="020B0604020202020204" pitchFamily="34" charset="0"/>
              <a:buChar char="•"/>
            </a:pPr>
            <a:r>
              <a:rPr lang="en-US" sz="2400" dirty="0"/>
              <a:t>The </a:t>
            </a:r>
            <a:r>
              <a:rPr lang="en-US" sz="2400" dirty="0">
                <a:solidFill>
                  <a:srgbClr val="660066"/>
                </a:solidFill>
              </a:rPr>
              <a:t>phase</a:t>
            </a:r>
            <a:r>
              <a:rPr lang="en-US" sz="2400" dirty="0"/>
              <a:t> to execute this plugin at</a:t>
            </a:r>
          </a:p>
          <a:p>
            <a:pPr marL="285750" indent="-285750">
              <a:buFont typeface="Arial" panose="020B0604020202020204" pitchFamily="34" charset="0"/>
              <a:buChar char="•"/>
            </a:pPr>
            <a:r>
              <a:rPr lang="en-US" sz="2400" dirty="0"/>
              <a:t>The </a:t>
            </a:r>
            <a:r>
              <a:rPr lang="en-US" sz="2400" dirty="0">
                <a:solidFill>
                  <a:srgbClr val="00B050"/>
                </a:solidFill>
              </a:rPr>
              <a:t>goals</a:t>
            </a:r>
            <a:r>
              <a:rPr lang="en-US" sz="2400" dirty="0"/>
              <a:t> of the plugin to execute</a:t>
            </a:r>
            <a:endParaRPr lang="he-IL" sz="2400" dirty="0"/>
          </a:p>
        </p:txBody>
      </p:sp>
      <p:sp>
        <p:nvSpPr>
          <p:cNvPr id="7" name="TextBox 6">
            <a:extLst>
              <a:ext uri="{FF2B5EF4-FFF2-40B4-BE49-F238E27FC236}">
                <a16:creationId xmlns:a16="http://schemas.microsoft.com/office/drawing/2014/main" id="{9E32253F-1150-4C86-AB92-EEC22CA239C9}"/>
              </a:ext>
            </a:extLst>
          </p:cNvPr>
          <p:cNvSpPr txBox="1"/>
          <p:nvPr/>
        </p:nvSpPr>
        <p:spPr>
          <a:xfrm>
            <a:off x="7315199" y="1361717"/>
            <a:ext cx="4171215" cy="4924425"/>
          </a:xfrm>
          <a:prstGeom prst="rect">
            <a:avLst/>
          </a:prstGeom>
          <a:noFill/>
        </p:spPr>
        <p:txBody>
          <a:bodyPr wrap="square" rtlCol="1">
            <a:spAutoFit/>
          </a:bodyPr>
          <a:lstStyle/>
          <a:p>
            <a:r>
              <a:rPr lang="en-US" sz="1600" dirty="0">
                <a:solidFill>
                  <a:srgbClr val="0000FF"/>
                </a:solidFill>
              </a:rPr>
              <a:t>&lt;build&gt;</a:t>
            </a:r>
          </a:p>
          <a:p>
            <a:r>
              <a:rPr lang="en-US" sz="1600" dirty="0"/>
              <a:t>	</a:t>
            </a:r>
            <a:r>
              <a:rPr lang="en-US" sz="1600" dirty="0">
                <a:solidFill>
                  <a:srgbClr val="FD2DFF"/>
                </a:solidFill>
              </a:rPr>
              <a:t>&lt;plugins&gt;</a:t>
            </a:r>
          </a:p>
          <a:p>
            <a:r>
              <a:rPr lang="en-US" sz="1600" dirty="0"/>
              <a:t>		</a:t>
            </a:r>
            <a:r>
              <a:rPr lang="en-US" sz="1600" dirty="0">
                <a:solidFill>
                  <a:srgbClr val="FD2DFF"/>
                </a:solidFill>
              </a:rPr>
              <a:t>&lt;plugin&gt;</a:t>
            </a:r>
          </a:p>
          <a:p>
            <a:r>
              <a:rPr lang="en-US" sz="1600" dirty="0"/>
              <a:t>			</a:t>
            </a:r>
            <a:r>
              <a:rPr lang="en-US" sz="1600" dirty="0">
                <a:solidFill>
                  <a:schemeClr val="accent1">
                    <a:lumMod val="50000"/>
                  </a:schemeClr>
                </a:solidFill>
              </a:rPr>
              <a:t>&lt;GAV section&gt;</a:t>
            </a:r>
          </a:p>
          <a:p>
            <a:r>
              <a:rPr lang="en-US" sz="1600" dirty="0"/>
              <a:t>			</a:t>
            </a:r>
            <a:r>
              <a:rPr lang="en-US" sz="1600" dirty="0">
                <a:solidFill>
                  <a:srgbClr val="00B0F0"/>
                </a:solidFill>
              </a:rPr>
              <a:t>&lt;configuration&gt;</a:t>
            </a:r>
          </a:p>
          <a:p>
            <a:r>
              <a:rPr lang="en-US" sz="1600" dirty="0"/>
              <a:t>			</a:t>
            </a:r>
            <a:r>
              <a:rPr lang="en-US" sz="1600" dirty="0">
                <a:solidFill>
                  <a:srgbClr val="FF0000"/>
                </a:solidFill>
              </a:rPr>
              <a:t>&lt;executions&gt;</a:t>
            </a:r>
          </a:p>
          <a:p>
            <a:r>
              <a:rPr lang="en-US" sz="1600" dirty="0"/>
              <a:t>				</a:t>
            </a:r>
            <a:r>
              <a:rPr lang="en-US" sz="1600" dirty="0">
                <a:solidFill>
                  <a:srgbClr val="FF0000"/>
                </a:solidFill>
              </a:rPr>
              <a:t>&lt;execution&gt;</a:t>
            </a:r>
          </a:p>
          <a:p>
            <a:r>
              <a:rPr lang="en-US" sz="1600" dirty="0"/>
              <a:t>					</a:t>
            </a:r>
            <a:r>
              <a:rPr lang="en-US" sz="1600" dirty="0">
                <a:solidFill>
                  <a:srgbClr val="660066"/>
                </a:solidFill>
              </a:rPr>
              <a:t>&lt;phase&gt;</a:t>
            </a:r>
          </a:p>
          <a:p>
            <a:r>
              <a:rPr lang="en-US" sz="1600" dirty="0"/>
              <a:t>					</a:t>
            </a:r>
            <a:r>
              <a:rPr lang="en-US" sz="1600" dirty="0">
                <a:solidFill>
                  <a:srgbClr val="00B050"/>
                </a:solidFill>
              </a:rPr>
              <a:t>&lt;goals&gt;</a:t>
            </a:r>
          </a:p>
          <a:p>
            <a:pPr lvl="5"/>
            <a:r>
              <a:rPr lang="en-US" sz="1600" dirty="0">
                <a:solidFill>
                  <a:srgbClr val="00B050"/>
                </a:solidFill>
              </a:rPr>
              <a:t>	&lt;goal&gt;</a:t>
            </a:r>
          </a:p>
          <a:p>
            <a:pPr lvl="5"/>
            <a:r>
              <a:rPr lang="en-US" sz="1600" dirty="0">
                <a:solidFill>
                  <a:srgbClr val="00B050"/>
                </a:solidFill>
              </a:rPr>
              <a:t>&lt;/goals&gt;</a:t>
            </a:r>
          </a:p>
          <a:p>
            <a:r>
              <a:rPr lang="en-US" sz="1600" dirty="0"/>
              <a:t>				</a:t>
            </a:r>
            <a:r>
              <a:rPr lang="en-US" sz="1600" dirty="0">
                <a:solidFill>
                  <a:srgbClr val="FF0000"/>
                </a:solidFill>
              </a:rPr>
              <a:t>&lt;/execution&gt;</a:t>
            </a:r>
          </a:p>
          <a:p>
            <a:r>
              <a:rPr lang="en-US" sz="1600" dirty="0"/>
              <a:t>			</a:t>
            </a:r>
            <a:r>
              <a:rPr lang="en-US" sz="1600" dirty="0">
                <a:solidFill>
                  <a:srgbClr val="FF0000"/>
                </a:solidFill>
              </a:rPr>
              <a:t>&lt;/executions&gt;		</a:t>
            </a:r>
          </a:p>
          <a:p>
            <a:r>
              <a:rPr lang="en-US" sz="1600" dirty="0"/>
              <a:t>		</a:t>
            </a:r>
            <a:r>
              <a:rPr lang="en-US" sz="1600" dirty="0">
                <a:solidFill>
                  <a:srgbClr val="FD2DFF"/>
                </a:solidFill>
              </a:rPr>
              <a:t>&lt;/plugin&gt;</a:t>
            </a:r>
          </a:p>
          <a:p>
            <a:r>
              <a:rPr lang="en-US" sz="1600" dirty="0">
                <a:solidFill>
                  <a:srgbClr val="FD2DFF"/>
                </a:solidFill>
              </a:rPr>
              <a:t>		…</a:t>
            </a:r>
          </a:p>
          <a:p>
            <a:r>
              <a:rPr lang="en-US" sz="1600" dirty="0">
                <a:solidFill>
                  <a:srgbClr val="FD2DFF"/>
                </a:solidFill>
              </a:rPr>
              <a:t>		&lt;plugin&gt;</a:t>
            </a:r>
          </a:p>
          <a:p>
            <a:r>
              <a:rPr lang="en-US" sz="1600" dirty="0">
                <a:solidFill>
                  <a:srgbClr val="FD2DFF"/>
                </a:solidFill>
              </a:rPr>
              <a:t>		&lt;/plugin&gt;</a:t>
            </a:r>
          </a:p>
          <a:p>
            <a:r>
              <a:rPr lang="en-US" sz="1600" dirty="0"/>
              <a:t>	</a:t>
            </a:r>
            <a:r>
              <a:rPr lang="en-US" sz="1600" dirty="0">
                <a:solidFill>
                  <a:srgbClr val="FD2DFF"/>
                </a:solidFill>
              </a:rPr>
              <a:t>&lt;/plugins&gt;</a:t>
            </a:r>
          </a:p>
          <a:p>
            <a:r>
              <a:rPr lang="en-US" sz="1600" dirty="0">
                <a:solidFill>
                  <a:srgbClr val="0000FF"/>
                </a:solidFill>
              </a:rPr>
              <a:t>&lt;/build&gt;</a:t>
            </a:r>
            <a:endParaRPr lang="he-IL" sz="1600" dirty="0">
              <a:solidFill>
                <a:srgbClr val="0000FF"/>
              </a:solidFill>
            </a:endParaRPr>
          </a:p>
        </p:txBody>
      </p:sp>
    </p:spTree>
    <p:extLst>
      <p:ext uri="{BB962C8B-B14F-4D97-AF65-F5344CB8AC3E}">
        <p14:creationId xmlns:p14="http://schemas.microsoft.com/office/powerpoint/2010/main" val="316931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7" end="1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6" end="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0" end="1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1" end="1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
                                            <p:txEl>
                                              <p:pRg st="8" end="8"/>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xEl>
                                              <p:pRg st="9" end="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a:xfrm>
            <a:off x="1295402" y="621405"/>
            <a:ext cx="10191012" cy="519497"/>
          </a:xfrm>
        </p:spPr>
        <p:txBody>
          <a:bodyPr>
            <a:noAutofit/>
          </a:bodyPr>
          <a:lstStyle/>
          <a:p>
            <a:pPr algn="l"/>
            <a:r>
              <a:rPr lang="en-US" sz="3600" dirty="0"/>
              <a:t>Maven – Plugins Execution – incorporate in POM.xml</a:t>
            </a:r>
            <a:endParaRPr lang="he-IL" sz="3600"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1C6F163-B060-40C1-82F7-016D3A6CC1BB}"/>
              </a:ext>
            </a:extLst>
          </p:cNvPr>
          <p:cNvSpPr txBox="1"/>
          <p:nvPr/>
        </p:nvSpPr>
        <p:spPr>
          <a:xfrm>
            <a:off x="1295403" y="1244903"/>
            <a:ext cx="5513022" cy="4893647"/>
          </a:xfrm>
          <a:prstGeom prst="rect">
            <a:avLst/>
          </a:prstGeom>
          <a:noFill/>
        </p:spPr>
        <p:txBody>
          <a:bodyPr wrap="square" rtlCol="1">
            <a:spAutoFit/>
          </a:bodyPr>
          <a:lstStyle/>
          <a:p>
            <a:r>
              <a:rPr lang="en-US" sz="2400" dirty="0">
                <a:hlinkClick r:id="rId3"/>
              </a:rPr>
              <a:t>Compiler plugin </a:t>
            </a:r>
            <a:r>
              <a:rPr lang="en-US" sz="2400" dirty="0"/>
              <a:t> -&gt; compiles the code</a:t>
            </a:r>
          </a:p>
          <a:p>
            <a:endParaRPr lang="en-US" sz="2400" dirty="0"/>
          </a:p>
          <a:p>
            <a:r>
              <a:rPr lang="en-US" sz="2400" dirty="0"/>
              <a:t>It has two goals: </a:t>
            </a:r>
          </a:p>
          <a:p>
            <a:pPr marL="342900" indent="-342900">
              <a:buFont typeface="Arial" panose="020B0604020202020204" pitchFamily="34" charset="0"/>
              <a:buChar char="•"/>
            </a:pPr>
            <a:r>
              <a:rPr lang="en-US" sz="2400" dirty="0">
                <a:solidFill>
                  <a:srgbClr val="00B050"/>
                </a:solidFill>
              </a:rPr>
              <a:t>Compile</a:t>
            </a:r>
            <a:r>
              <a:rPr lang="en-US" sz="2400" dirty="0"/>
              <a:t> -&gt; executed in compile phase</a:t>
            </a:r>
          </a:p>
          <a:p>
            <a:pPr marL="342900" indent="-342900">
              <a:buFont typeface="Arial" panose="020B0604020202020204" pitchFamily="34" charset="0"/>
              <a:buChar char="•"/>
            </a:pPr>
            <a:r>
              <a:rPr lang="en-US" sz="2400" dirty="0">
                <a:solidFill>
                  <a:srgbClr val="00B050"/>
                </a:solidFill>
              </a:rPr>
              <a:t>Test-compile</a:t>
            </a:r>
            <a:r>
              <a:rPr lang="en-US" sz="2400" dirty="0"/>
              <a:t> -&gt; executed in test-compile phase</a:t>
            </a:r>
          </a:p>
          <a:p>
            <a:endParaRPr lang="en-US" sz="2400" dirty="0"/>
          </a:p>
          <a:p>
            <a:r>
              <a:rPr lang="en-US" sz="2400" dirty="0"/>
              <a:t>It has several properties:</a:t>
            </a:r>
          </a:p>
          <a:p>
            <a:pPr marL="342900" indent="-342900">
              <a:buFont typeface="Arial" panose="020B0604020202020204" pitchFamily="34" charset="0"/>
              <a:buChar char="•"/>
            </a:pPr>
            <a:r>
              <a:rPr lang="en-US" sz="2400" dirty="0"/>
              <a:t>Source code version</a:t>
            </a:r>
          </a:p>
          <a:p>
            <a:pPr marL="342900" indent="-342900">
              <a:buFont typeface="Arial" panose="020B0604020202020204" pitchFamily="34" charset="0"/>
              <a:buChar char="•"/>
            </a:pPr>
            <a:r>
              <a:rPr lang="en-US" sz="2400" dirty="0"/>
              <a:t>Target code version</a:t>
            </a:r>
          </a:p>
          <a:p>
            <a:pPr marL="342900" indent="-342900">
              <a:buFont typeface="Arial" panose="020B0604020202020204" pitchFamily="34" charset="0"/>
              <a:buChar char="•"/>
            </a:pPr>
            <a:endParaRPr lang="en-US" sz="2400" dirty="0"/>
          </a:p>
          <a:p>
            <a:endParaRPr lang="en-US" sz="2400" dirty="0"/>
          </a:p>
          <a:p>
            <a:r>
              <a:rPr lang="en-US" sz="2400" dirty="0"/>
              <a:t>See this list of </a:t>
            </a:r>
            <a:r>
              <a:rPr lang="en-US" sz="2400" dirty="0">
                <a:hlinkClick r:id="rId4"/>
              </a:rPr>
              <a:t>built-in maven plugins</a:t>
            </a:r>
            <a:endParaRPr lang="he-IL" sz="2400" dirty="0"/>
          </a:p>
        </p:txBody>
      </p:sp>
      <p:pic>
        <p:nvPicPr>
          <p:cNvPr id="6" name="Picture 5">
            <a:extLst>
              <a:ext uri="{FF2B5EF4-FFF2-40B4-BE49-F238E27FC236}">
                <a16:creationId xmlns:a16="http://schemas.microsoft.com/office/drawing/2014/main" id="{01118DCF-81DE-4807-A547-CBDB6F4A98E9}"/>
              </a:ext>
            </a:extLst>
          </p:cNvPr>
          <p:cNvPicPr>
            <a:picLocks noChangeAspect="1"/>
          </p:cNvPicPr>
          <p:nvPr/>
        </p:nvPicPr>
        <p:blipFill>
          <a:blip r:embed="rId5"/>
          <a:stretch>
            <a:fillRect/>
          </a:stretch>
        </p:blipFill>
        <p:spPr>
          <a:xfrm>
            <a:off x="6641461" y="1486255"/>
            <a:ext cx="4730685" cy="4649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FF507F2-AAC9-4559-BFF0-09D6122DF287}"/>
              </a:ext>
            </a:extLst>
          </p:cNvPr>
          <p:cNvPicPr>
            <a:picLocks noChangeAspect="1"/>
          </p:cNvPicPr>
          <p:nvPr/>
        </p:nvPicPr>
        <p:blipFill>
          <a:blip r:embed="rId6"/>
          <a:stretch>
            <a:fillRect/>
          </a:stretch>
        </p:blipFill>
        <p:spPr>
          <a:xfrm>
            <a:off x="4868956" y="3176292"/>
            <a:ext cx="5784355" cy="248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459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a:xfrm>
            <a:off x="1295402" y="621405"/>
            <a:ext cx="10191012" cy="519497"/>
          </a:xfrm>
        </p:spPr>
        <p:txBody>
          <a:bodyPr>
            <a:noAutofit/>
          </a:bodyPr>
          <a:lstStyle/>
          <a:p>
            <a:pPr algn="l"/>
            <a:r>
              <a:rPr lang="en-US" sz="3600" dirty="0">
                <a:solidFill>
                  <a:srgbClr val="FD2DFF"/>
                </a:solidFill>
              </a:rPr>
              <a:t>Exercise: Configure plugins in pom.xml</a:t>
            </a:r>
            <a:endParaRPr lang="he-IL" sz="3600"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1C6F163-B060-40C1-82F7-016D3A6CC1BB}"/>
              </a:ext>
            </a:extLst>
          </p:cNvPr>
          <p:cNvSpPr txBox="1"/>
          <p:nvPr/>
        </p:nvSpPr>
        <p:spPr>
          <a:xfrm>
            <a:off x="1295402" y="1244904"/>
            <a:ext cx="9754516" cy="4893647"/>
          </a:xfrm>
          <a:prstGeom prst="rect">
            <a:avLst/>
          </a:prstGeom>
          <a:noFill/>
        </p:spPr>
        <p:txBody>
          <a:bodyPr wrap="square" rtlCol="1">
            <a:spAutoFit/>
          </a:bodyPr>
          <a:lstStyle/>
          <a:p>
            <a:r>
              <a:rPr lang="en-US" sz="2400" dirty="0"/>
              <a:t>In this exercise you will configure some plugins in the hello world project</a:t>
            </a:r>
          </a:p>
          <a:p>
            <a:endParaRPr lang="en-US" sz="2400" dirty="0"/>
          </a:p>
          <a:p>
            <a:r>
              <a:rPr lang="en-US" sz="2400" dirty="0"/>
              <a:t>For that you will need to add </a:t>
            </a:r>
            <a:r>
              <a:rPr lang="en-US" sz="2400" dirty="0">
                <a:solidFill>
                  <a:srgbClr val="0000FF"/>
                </a:solidFill>
              </a:rPr>
              <a:t>&lt;build&gt; </a:t>
            </a:r>
            <a:r>
              <a:rPr lang="en-US" sz="2400" dirty="0"/>
              <a:t>element and within it </a:t>
            </a:r>
            <a:r>
              <a:rPr lang="en-US" sz="2400" dirty="0">
                <a:solidFill>
                  <a:srgbClr val="FD2DFF"/>
                </a:solidFill>
              </a:rPr>
              <a:t>&lt;plugins&gt; </a:t>
            </a:r>
            <a:r>
              <a:rPr lang="en-US" sz="2400" dirty="0"/>
              <a:t>element</a:t>
            </a:r>
          </a:p>
          <a:p>
            <a:endParaRPr lang="en-US" sz="2400" dirty="0"/>
          </a:p>
          <a:p>
            <a:r>
              <a:rPr lang="en-US" sz="2400" dirty="0"/>
              <a:t>1. Set the compiler plugin version to use JDK version 1.8</a:t>
            </a:r>
          </a:p>
          <a:p>
            <a:endParaRPr lang="en-US" sz="2400" dirty="0"/>
          </a:p>
          <a:p>
            <a:r>
              <a:rPr lang="en-US" sz="2400" dirty="0"/>
              <a:t>Things to set:</a:t>
            </a:r>
          </a:p>
          <a:p>
            <a:pPr marL="342900" indent="-342900">
              <a:buFont typeface="Arial" panose="020B0604020202020204" pitchFamily="34" charset="0"/>
              <a:buChar char="•"/>
            </a:pPr>
            <a:r>
              <a:rPr lang="en-US" sz="2400" b="1" dirty="0"/>
              <a:t>group</a:t>
            </a:r>
            <a:r>
              <a:rPr lang="en-US" sz="2400" dirty="0"/>
              <a:t>: </a:t>
            </a:r>
            <a:r>
              <a:rPr lang="en-US" sz="2400" dirty="0" err="1"/>
              <a:t>org.apache.maven.plugins</a:t>
            </a:r>
            <a:endParaRPr lang="en-US" sz="2400" dirty="0"/>
          </a:p>
          <a:p>
            <a:pPr marL="342900" indent="-342900">
              <a:buFont typeface="Arial" panose="020B0604020202020204" pitchFamily="34" charset="0"/>
              <a:buChar char="•"/>
            </a:pPr>
            <a:r>
              <a:rPr lang="en-US" sz="2400" b="1" dirty="0"/>
              <a:t>artifact</a:t>
            </a:r>
            <a:r>
              <a:rPr lang="en-US" sz="2400" dirty="0"/>
              <a:t>: maven-compiler-plugin</a:t>
            </a:r>
          </a:p>
          <a:p>
            <a:pPr marL="342900" indent="-342900">
              <a:buFont typeface="Arial" panose="020B0604020202020204" pitchFamily="34" charset="0"/>
              <a:buChar char="•"/>
            </a:pPr>
            <a:r>
              <a:rPr lang="en-US" sz="2400" b="1" dirty="0"/>
              <a:t>version</a:t>
            </a:r>
            <a:r>
              <a:rPr lang="en-US" sz="2400" dirty="0"/>
              <a:t>: 3.7.0</a:t>
            </a:r>
          </a:p>
          <a:p>
            <a:pPr marL="342900" indent="-342900">
              <a:buFont typeface="Arial" panose="020B0604020202020204" pitchFamily="34" charset="0"/>
              <a:buChar char="•"/>
            </a:pPr>
            <a:r>
              <a:rPr lang="en-US" sz="2400" dirty="0"/>
              <a:t>Configuration properties:</a:t>
            </a:r>
          </a:p>
          <a:p>
            <a:pPr marL="800100" lvl="1" indent="-342900">
              <a:buFont typeface="Arial" panose="020B0604020202020204" pitchFamily="34" charset="0"/>
              <a:buChar char="•"/>
            </a:pPr>
            <a:r>
              <a:rPr lang="en-US" sz="2400" b="1" dirty="0"/>
              <a:t>source</a:t>
            </a:r>
            <a:r>
              <a:rPr lang="en-US" sz="2400" dirty="0"/>
              <a:t> -&gt; 1.8</a:t>
            </a:r>
          </a:p>
          <a:p>
            <a:pPr marL="800100" lvl="1" indent="-342900">
              <a:buFont typeface="Arial" panose="020B0604020202020204" pitchFamily="34" charset="0"/>
              <a:buChar char="•"/>
            </a:pPr>
            <a:r>
              <a:rPr lang="en-US" sz="2400" b="1" dirty="0" err="1"/>
              <a:t>traget</a:t>
            </a:r>
            <a:r>
              <a:rPr lang="en-US" sz="2400" dirty="0"/>
              <a:t> -&gt; 1.8</a:t>
            </a:r>
          </a:p>
        </p:txBody>
      </p:sp>
    </p:spTree>
    <p:extLst>
      <p:ext uri="{BB962C8B-B14F-4D97-AF65-F5344CB8AC3E}">
        <p14:creationId xmlns:p14="http://schemas.microsoft.com/office/powerpoint/2010/main" val="98210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l"/>
            <a:r>
              <a:rPr lang="en-US" dirty="0"/>
              <a:t>Agenda</a:t>
            </a:r>
          </a:p>
        </p:txBody>
      </p:sp>
      <p:sp>
        <p:nvSpPr>
          <p:cNvPr id="3" name="TextBox 2"/>
          <p:cNvSpPr txBox="1"/>
          <p:nvPr/>
        </p:nvSpPr>
        <p:spPr>
          <a:xfrm>
            <a:off x="1044193" y="1573779"/>
            <a:ext cx="5386751" cy="3785652"/>
          </a:xfrm>
          <a:prstGeom prst="rect">
            <a:avLst/>
          </a:prstGeom>
          <a:solidFill>
            <a:schemeClr val="tx2">
              <a:lumMod val="25000"/>
              <a:lumOff val="75000"/>
            </a:schemeClr>
          </a:solidFill>
          <a:ln>
            <a:solidFill>
              <a:schemeClr val="tx1"/>
            </a:solidFill>
          </a:ln>
          <a:effectLst>
            <a:outerShdw blurRad="50800" dist="38100" dir="10800000" algn="r" rotWithShape="0">
              <a:prstClr val="black">
                <a:alpha val="40000"/>
              </a:prstClr>
            </a:outerShdw>
            <a:softEdge rad="31750"/>
          </a:effectLst>
          <a:scene3d>
            <a:camera prst="orthographicFront"/>
            <a:lightRig rig="threePt" dir="t"/>
          </a:scene3d>
          <a:sp3d>
            <a:bevelT w="165100" prst="coolSlant"/>
          </a:sp3d>
        </p:spPr>
        <p:txBody>
          <a:bodyPr wrap="square" rtlCol="0">
            <a:spAutoFit/>
          </a:bodyPr>
          <a:lstStyle/>
          <a:p>
            <a:pPr algn="ctr"/>
            <a:r>
              <a:rPr lang="en-US" sz="2000" b="1" u="sng" dirty="0"/>
              <a:t>Module 1: introduction &amp; basics</a:t>
            </a:r>
          </a:p>
          <a:p>
            <a:pPr algn="ctr"/>
            <a:endParaRPr lang="en-US" sz="2000" b="1" u="sng" dirty="0"/>
          </a:p>
          <a:p>
            <a:r>
              <a:rPr lang="en-US" sz="2000" dirty="0"/>
              <a:t>History &amp; motivation &amp; basic concept (</a:t>
            </a:r>
            <a:r>
              <a:rPr lang="en-US" sz="2000" dirty="0" err="1"/>
              <a:t>CoC</a:t>
            </a:r>
            <a:r>
              <a:rPr lang="en-US" sz="2000" dirty="0"/>
              <a:t>)</a:t>
            </a:r>
          </a:p>
          <a:p>
            <a:r>
              <a:rPr lang="en-US" sz="2000" dirty="0"/>
              <a:t>File structure</a:t>
            </a:r>
          </a:p>
          <a:p>
            <a:r>
              <a:rPr lang="en-US" sz="2000" dirty="0"/>
              <a:t>Basics of POM</a:t>
            </a:r>
          </a:p>
          <a:p>
            <a:r>
              <a:rPr lang="en-US" sz="2000" dirty="0"/>
              <a:t>Gav</a:t>
            </a:r>
          </a:p>
          <a:p>
            <a:r>
              <a:rPr lang="en-US" sz="2000" dirty="0"/>
              <a:t>Packaging</a:t>
            </a:r>
          </a:p>
          <a:p>
            <a:r>
              <a:rPr lang="en-US" sz="2000" dirty="0"/>
              <a:t>Repositories</a:t>
            </a:r>
          </a:p>
          <a:p>
            <a:r>
              <a:rPr lang="en-US" sz="2000" dirty="0"/>
              <a:t>Settings</a:t>
            </a:r>
          </a:p>
          <a:p>
            <a:r>
              <a:rPr lang="en-US" sz="2000" dirty="0"/>
              <a:t>Lifecycle</a:t>
            </a:r>
          </a:p>
          <a:p>
            <a:r>
              <a:rPr lang="en-US" sz="2000" dirty="0"/>
              <a:t>Plugins</a:t>
            </a:r>
          </a:p>
          <a:p>
            <a:r>
              <a:rPr lang="en-US" sz="2000" dirty="0"/>
              <a:t>Versions</a:t>
            </a:r>
          </a:p>
        </p:txBody>
      </p:sp>
      <p:sp>
        <p:nvSpPr>
          <p:cNvPr id="6" name="Slide Number Placeholder 5">
            <a:extLst>
              <a:ext uri="{FF2B5EF4-FFF2-40B4-BE49-F238E27FC236}">
                <a16:creationId xmlns:a16="http://schemas.microsoft.com/office/drawing/2014/main" id="{EF25EBBA-E6A4-4F19-89E4-EC80D33E301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Footer Placeholder 6">
            <a:extLst>
              <a:ext uri="{FF2B5EF4-FFF2-40B4-BE49-F238E27FC236}">
                <a16:creationId xmlns:a16="http://schemas.microsoft.com/office/drawing/2014/main" id="{49BC3C2B-AB77-493E-B2AB-8B5B16E55EC6}"/>
              </a:ext>
            </a:extLst>
          </p:cNvPr>
          <p:cNvSpPr>
            <a:spLocks noGrp="1"/>
          </p:cNvSpPr>
          <p:nvPr>
            <p:ph type="ftr" sz="quarter" idx="11"/>
          </p:nvPr>
        </p:nvSpPr>
        <p:spPr/>
        <p:txBody>
          <a:bodyPr/>
          <a:lstStyle/>
          <a:p>
            <a:r>
              <a:rPr lang="en-US"/>
              <a:t>Copyrights © Aviad Cohen ; 23.2.2018</a:t>
            </a:r>
            <a:endParaRPr lang="en-US" dirty="0"/>
          </a:p>
        </p:txBody>
      </p:sp>
      <p:sp>
        <p:nvSpPr>
          <p:cNvPr id="8" name="TextBox 7">
            <a:extLst>
              <a:ext uri="{FF2B5EF4-FFF2-40B4-BE49-F238E27FC236}">
                <a16:creationId xmlns:a16="http://schemas.microsoft.com/office/drawing/2014/main" id="{27934AAB-3F28-4E68-A090-F78C8B2AF3AB}"/>
              </a:ext>
            </a:extLst>
          </p:cNvPr>
          <p:cNvSpPr txBox="1"/>
          <p:nvPr/>
        </p:nvSpPr>
        <p:spPr>
          <a:xfrm>
            <a:off x="6842927" y="881153"/>
            <a:ext cx="4237894" cy="5324535"/>
          </a:xfrm>
          <a:prstGeom prst="rect">
            <a:avLst/>
          </a:prstGeom>
          <a:solidFill>
            <a:schemeClr val="tx2">
              <a:lumMod val="25000"/>
              <a:lumOff val="75000"/>
            </a:schemeClr>
          </a:solidFill>
          <a:ln>
            <a:solidFill>
              <a:schemeClr val="tx1"/>
            </a:solidFill>
          </a:ln>
          <a:effectLst>
            <a:outerShdw blurRad="50800" dist="38100" dir="10800000" algn="r" rotWithShape="0">
              <a:prstClr val="black">
                <a:alpha val="40000"/>
              </a:prstClr>
            </a:outerShdw>
            <a:softEdge rad="31750"/>
          </a:effectLst>
          <a:scene3d>
            <a:camera prst="orthographicFront"/>
            <a:lightRig rig="threePt" dir="t"/>
          </a:scene3d>
          <a:sp3d>
            <a:bevelT w="165100" prst="coolSlant"/>
          </a:sp3d>
        </p:spPr>
        <p:txBody>
          <a:bodyPr wrap="square" rtlCol="0">
            <a:spAutoFit/>
          </a:bodyPr>
          <a:lstStyle/>
          <a:p>
            <a:pPr algn="ctr"/>
            <a:r>
              <a:rPr lang="en-US" sz="2000" b="1" u="sng" dirty="0"/>
              <a:t>Module 2: advance (but not really…)</a:t>
            </a:r>
          </a:p>
          <a:p>
            <a:endParaRPr lang="en-US" sz="2000" dirty="0"/>
          </a:p>
          <a:p>
            <a:r>
              <a:rPr lang="en-US" sz="2000" dirty="0"/>
              <a:t>Dependencies</a:t>
            </a:r>
          </a:p>
          <a:p>
            <a:r>
              <a:rPr lang="en-US" sz="2000" dirty="0"/>
              <a:t>	basic</a:t>
            </a:r>
          </a:p>
          <a:p>
            <a:r>
              <a:rPr lang="en-US" sz="2000" dirty="0"/>
              <a:t>	resolution process</a:t>
            </a:r>
          </a:p>
          <a:p>
            <a:pPr lvl="1"/>
            <a:r>
              <a:rPr lang="en-US" sz="2000" dirty="0"/>
              <a:t>Classifier</a:t>
            </a:r>
          </a:p>
          <a:p>
            <a:pPr lvl="1"/>
            <a:r>
              <a:rPr lang="en-US" sz="2000" dirty="0"/>
              <a:t>Transitivity</a:t>
            </a:r>
          </a:p>
          <a:p>
            <a:pPr lvl="1"/>
            <a:r>
              <a:rPr lang="en-US" sz="2000" dirty="0"/>
              <a:t>Collision</a:t>
            </a:r>
          </a:p>
          <a:p>
            <a:pPr lvl="1"/>
            <a:r>
              <a:rPr lang="en-US" sz="2000" dirty="0"/>
              <a:t>Exclusion</a:t>
            </a:r>
          </a:p>
          <a:p>
            <a:pPr lvl="1"/>
            <a:r>
              <a:rPr lang="en-US" sz="2000" dirty="0"/>
              <a:t>Scopes</a:t>
            </a:r>
          </a:p>
          <a:p>
            <a:pPr lvl="1"/>
            <a:r>
              <a:rPr lang="en-US" sz="2000" dirty="0"/>
              <a:t>Optional</a:t>
            </a:r>
          </a:p>
          <a:p>
            <a:pPr marL="0" lvl="1"/>
            <a:r>
              <a:rPr lang="en-US" sz="2000" dirty="0"/>
              <a:t>Properties</a:t>
            </a:r>
          </a:p>
          <a:p>
            <a:pPr marL="0" lvl="1"/>
            <a:r>
              <a:rPr lang="en-US" sz="2000" dirty="0"/>
              <a:t>Inheritance</a:t>
            </a:r>
          </a:p>
          <a:p>
            <a:pPr marL="0" lvl="1"/>
            <a:r>
              <a:rPr lang="en-US" sz="2000" dirty="0"/>
              <a:t>	basics</a:t>
            </a:r>
          </a:p>
          <a:p>
            <a:pPr marL="0" lvl="1"/>
            <a:r>
              <a:rPr lang="en-US" sz="2000" dirty="0"/>
              <a:t>	super </a:t>
            </a:r>
            <a:r>
              <a:rPr lang="en-US" sz="2000" dirty="0" err="1"/>
              <a:t>pom</a:t>
            </a:r>
            <a:endParaRPr lang="en-US" sz="2000" dirty="0"/>
          </a:p>
          <a:p>
            <a:pPr marL="0" lvl="1"/>
            <a:r>
              <a:rPr lang="en-US" sz="2000" dirty="0"/>
              <a:t>	dependency management</a:t>
            </a:r>
          </a:p>
          <a:p>
            <a:pPr marL="0" lvl="1"/>
            <a:r>
              <a:rPr lang="en-US" sz="2000" dirty="0"/>
              <a:t>aggregation</a:t>
            </a:r>
          </a:p>
        </p:txBody>
      </p:sp>
    </p:spTree>
    <p:extLst>
      <p:ext uri="{BB962C8B-B14F-4D97-AF65-F5344CB8AC3E}">
        <p14:creationId xmlns:p14="http://schemas.microsoft.com/office/powerpoint/2010/main" val="2837501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625-ADFF-4052-852C-7619D008A82D}"/>
              </a:ext>
            </a:extLst>
          </p:cNvPr>
          <p:cNvSpPr>
            <a:spLocks noGrp="1"/>
          </p:cNvSpPr>
          <p:nvPr>
            <p:ph type="title"/>
          </p:nvPr>
        </p:nvSpPr>
        <p:spPr>
          <a:xfrm>
            <a:off x="1295402" y="621405"/>
            <a:ext cx="10191012" cy="519497"/>
          </a:xfrm>
        </p:spPr>
        <p:txBody>
          <a:bodyPr>
            <a:noAutofit/>
          </a:bodyPr>
          <a:lstStyle/>
          <a:p>
            <a:pPr algn="l"/>
            <a:r>
              <a:rPr lang="en-US" sz="3600" dirty="0">
                <a:solidFill>
                  <a:srgbClr val="FD2DFF"/>
                </a:solidFill>
              </a:rPr>
              <a:t>Exercise: Configure plugins in pom.xml</a:t>
            </a:r>
            <a:endParaRPr lang="he-IL" sz="3600" dirty="0"/>
          </a:p>
        </p:txBody>
      </p:sp>
      <p:sp>
        <p:nvSpPr>
          <p:cNvPr id="3" name="Slide Number Placeholder 2">
            <a:extLst>
              <a:ext uri="{FF2B5EF4-FFF2-40B4-BE49-F238E27FC236}">
                <a16:creationId xmlns:a16="http://schemas.microsoft.com/office/drawing/2014/main" id="{822798D6-39EC-4871-A899-17370B80E419}"/>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4" name="Footer Placeholder 3">
            <a:extLst>
              <a:ext uri="{FF2B5EF4-FFF2-40B4-BE49-F238E27FC236}">
                <a16:creationId xmlns:a16="http://schemas.microsoft.com/office/drawing/2014/main" id="{83D8F8F1-7D02-45BF-A0CD-13ECA648D487}"/>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1C6F163-B060-40C1-82F7-016D3A6CC1BB}"/>
              </a:ext>
            </a:extLst>
          </p:cNvPr>
          <p:cNvSpPr txBox="1"/>
          <p:nvPr/>
        </p:nvSpPr>
        <p:spPr>
          <a:xfrm>
            <a:off x="1295401" y="1244904"/>
            <a:ext cx="9104521" cy="4524315"/>
          </a:xfrm>
          <a:prstGeom prst="rect">
            <a:avLst/>
          </a:prstGeom>
          <a:noFill/>
        </p:spPr>
        <p:txBody>
          <a:bodyPr wrap="square" rtlCol="1">
            <a:spAutoFit/>
          </a:bodyPr>
          <a:lstStyle/>
          <a:p>
            <a:r>
              <a:rPr lang="en-US" sz="2400" dirty="0"/>
              <a:t>2. Use </a:t>
            </a:r>
            <a:r>
              <a:rPr lang="en-US" sz="2400" dirty="0">
                <a:hlinkClick r:id="rId3"/>
              </a:rPr>
              <a:t>Exec plugin</a:t>
            </a:r>
            <a:r>
              <a:rPr lang="en-US" sz="2400" dirty="0"/>
              <a:t>: execute code for you</a:t>
            </a:r>
          </a:p>
          <a:p>
            <a:r>
              <a:rPr lang="en-US" sz="2400" dirty="0"/>
              <a:t>It is used to invoke programs through maven. </a:t>
            </a:r>
          </a:p>
          <a:p>
            <a:r>
              <a:rPr lang="en-US" sz="2400" dirty="0"/>
              <a:t>We’ll use it to invoke the simple ‘hello world’ main we wrote:</a:t>
            </a:r>
          </a:p>
          <a:p>
            <a:endParaRPr lang="en-US" sz="2400" dirty="0"/>
          </a:p>
          <a:p>
            <a:r>
              <a:rPr lang="en-US" sz="2400" dirty="0"/>
              <a:t>Things to set:</a:t>
            </a:r>
          </a:p>
          <a:p>
            <a:pPr marL="342900" indent="-342900">
              <a:buFont typeface="Arial" panose="020B0604020202020204" pitchFamily="34" charset="0"/>
              <a:buChar char="•"/>
            </a:pPr>
            <a:r>
              <a:rPr lang="en-US" sz="2400" b="1" dirty="0"/>
              <a:t>group</a:t>
            </a:r>
            <a:r>
              <a:rPr lang="en-US" sz="2400" dirty="0"/>
              <a:t>: </a:t>
            </a:r>
            <a:r>
              <a:rPr lang="en-US" sz="2400" dirty="0" err="1"/>
              <a:t>org.codehaus.mojo</a:t>
            </a:r>
            <a:endParaRPr lang="en-US" sz="2400" dirty="0"/>
          </a:p>
          <a:p>
            <a:pPr marL="342900" indent="-342900">
              <a:buFont typeface="Arial" panose="020B0604020202020204" pitchFamily="34" charset="0"/>
              <a:buChar char="•"/>
            </a:pPr>
            <a:r>
              <a:rPr lang="en-US" sz="2400" b="1" dirty="0"/>
              <a:t>artifact</a:t>
            </a:r>
            <a:r>
              <a:rPr lang="en-US" sz="2400" dirty="0"/>
              <a:t>: exec-maven-plugin</a:t>
            </a:r>
          </a:p>
          <a:p>
            <a:pPr marL="342900" indent="-342900">
              <a:buFont typeface="Arial" panose="020B0604020202020204" pitchFamily="34" charset="0"/>
              <a:buChar char="•"/>
            </a:pPr>
            <a:r>
              <a:rPr lang="en-US" sz="2400" b="1" dirty="0"/>
              <a:t>version</a:t>
            </a:r>
            <a:r>
              <a:rPr lang="en-US" sz="2400" dirty="0"/>
              <a:t>: 1.6.0</a:t>
            </a:r>
          </a:p>
          <a:p>
            <a:pPr marL="342900" indent="-342900">
              <a:buFont typeface="Arial" panose="020B0604020202020204" pitchFamily="34" charset="0"/>
              <a:buChar char="•"/>
            </a:pPr>
            <a:r>
              <a:rPr lang="en-US" sz="2400" b="1" dirty="0"/>
              <a:t>goal</a:t>
            </a:r>
            <a:r>
              <a:rPr lang="en-US" sz="2400" dirty="0"/>
              <a:t>: java</a:t>
            </a:r>
          </a:p>
          <a:p>
            <a:pPr marL="342900" indent="-342900">
              <a:buFont typeface="Arial" panose="020B0604020202020204" pitchFamily="34" charset="0"/>
              <a:buChar char="•"/>
            </a:pPr>
            <a:r>
              <a:rPr lang="en-US" sz="2400" b="1" dirty="0"/>
              <a:t>phase</a:t>
            </a:r>
            <a:r>
              <a:rPr lang="en-US" sz="2400" dirty="0"/>
              <a:t>: verify</a:t>
            </a:r>
          </a:p>
          <a:p>
            <a:pPr marL="342900" indent="-342900">
              <a:buFont typeface="Arial" panose="020B0604020202020204" pitchFamily="34" charset="0"/>
              <a:buChar char="•"/>
            </a:pPr>
            <a:r>
              <a:rPr lang="en-US" sz="2400" dirty="0"/>
              <a:t>Configuration properties:</a:t>
            </a:r>
          </a:p>
          <a:p>
            <a:pPr marL="800100" lvl="1" indent="-342900">
              <a:buFont typeface="Arial" panose="020B0604020202020204" pitchFamily="34" charset="0"/>
              <a:buChar char="•"/>
            </a:pPr>
            <a:r>
              <a:rPr lang="en-US" sz="2400" b="1" dirty="0" err="1"/>
              <a:t>mainClass</a:t>
            </a:r>
            <a:r>
              <a:rPr lang="en-US" sz="2400" dirty="0"/>
              <a:t> -&gt; FQN of the main class</a:t>
            </a:r>
            <a:endParaRPr lang="he-IL" sz="2400" dirty="0"/>
          </a:p>
        </p:txBody>
      </p:sp>
    </p:spTree>
    <p:extLst>
      <p:ext uri="{BB962C8B-B14F-4D97-AF65-F5344CB8AC3E}">
        <p14:creationId xmlns:p14="http://schemas.microsoft.com/office/powerpoint/2010/main" val="1417479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7C2D-3FF2-4383-AF6A-B293F96015FA}"/>
              </a:ext>
            </a:extLst>
          </p:cNvPr>
          <p:cNvSpPr>
            <a:spLocks noGrp="1"/>
          </p:cNvSpPr>
          <p:nvPr>
            <p:ph type="ctrTitle"/>
          </p:nvPr>
        </p:nvSpPr>
        <p:spPr/>
        <p:txBody>
          <a:bodyPr/>
          <a:lstStyle/>
          <a:p>
            <a:r>
              <a:rPr lang="en-US" dirty="0">
                <a:solidFill>
                  <a:srgbClr val="00B050"/>
                </a:solidFill>
              </a:rPr>
              <a:t>Demo</a:t>
            </a:r>
            <a:endParaRPr lang="he-IL" dirty="0">
              <a:solidFill>
                <a:srgbClr val="00B050"/>
              </a:solidFill>
            </a:endParaRPr>
          </a:p>
        </p:txBody>
      </p:sp>
      <p:sp>
        <p:nvSpPr>
          <p:cNvPr id="3" name="Subtitle 2">
            <a:extLst>
              <a:ext uri="{FF2B5EF4-FFF2-40B4-BE49-F238E27FC236}">
                <a16:creationId xmlns:a16="http://schemas.microsoft.com/office/drawing/2014/main" id="{4DF7E133-1FC5-4FAE-8784-B672D07DBED5}"/>
              </a:ext>
            </a:extLst>
          </p:cNvPr>
          <p:cNvSpPr>
            <a:spLocks noGrp="1"/>
          </p:cNvSpPr>
          <p:nvPr>
            <p:ph type="subTitle" idx="1"/>
          </p:nvPr>
        </p:nvSpPr>
        <p:spPr/>
        <p:txBody>
          <a:bodyPr>
            <a:normAutofit lnSpcReduction="10000"/>
          </a:bodyPr>
          <a:lstStyle/>
          <a:p>
            <a:r>
              <a:rPr lang="en-US" dirty="0"/>
              <a:t>Set maven plugins usage:</a:t>
            </a:r>
          </a:p>
          <a:p>
            <a:r>
              <a:rPr lang="en-US" dirty="0"/>
              <a:t>Compiler plugin with version 1.8</a:t>
            </a:r>
          </a:p>
          <a:p>
            <a:r>
              <a:rPr lang="en-US" dirty="0"/>
              <a:t>Exec plugin</a:t>
            </a:r>
            <a:endParaRPr lang="he-IL" dirty="0"/>
          </a:p>
        </p:txBody>
      </p:sp>
      <p:sp>
        <p:nvSpPr>
          <p:cNvPr id="4" name="Footer Placeholder 3">
            <a:extLst>
              <a:ext uri="{FF2B5EF4-FFF2-40B4-BE49-F238E27FC236}">
                <a16:creationId xmlns:a16="http://schemas.microsoft.com/office/drawing/2014/main" id="{70A809B1-9D4D-4A69-8775-3C377D855DC0}"/>
              </a:ext>
            </a:extLst>
          </p:cNvPr>
          <p:cNvSpPr>
            <a:spLocks noGrp="1"/>
          </p:cNvSpPr>
          <p:nvPr>
            <p:ph type="ftr" sz="quarter" idx="11"/>
          </p:nvPr>
        </p:nvSpPr>
        <p:spPr/>
        <p:txBody>
          <a:bodyPr/>
          <a:lstStyle/>
          <a:p>
            <a:r>
              <a:rPr lang="en-US"/>
              <a:t>Copyrights © Aviad Cohen ; 23.2.2018</a:t>
            </a:r>
            <a:endParaRPr lang="en-US" dirty="0"/>
          </a:p>
        </p:txBody>
      </p:sp>
      <p:sp>
        <p:nvSpPr>
          <p:cNvPr id="5" name="Slide Number Placeholder 4">
            <a:extLst>
              <a:ext uri="{FF2B5EF4-FFF2-40B4-BE49-F238E27FC236}">
                <a16:creationId xmlns:a16="http://schemas.microsoft.com/office/drawing/2014/main" id="{FC3601B9-E077-46AF-B2F8-DD5969836C1D}"/>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831957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C8EC-81AB-4E30-ACAF-B136C6BDB229}"/>
              </a:ext>
            </a:extLst>
          </p:cNvPr>
          <p:cNvSpPr>
            <a:spLocks noGrp="1"/>
          </p:cNvSpPr>
          <p:nvPr>
            <p:ph type="title"/>
          </p:nvPr>
        </p:nvSpPr>
        <p:spPr/>
        <p:txBody>
          <a:bodyPr>
            <a:normAutofit fontScale="90000"/>
          </a:bodyPr>
          <a:lstStyle/>
          <a:p>
            <a:pPr algn="l"/>
            <a:r>
              <a:rPr lang="en-US" dirty="0"/>
              <a:t>Maven version types</a:t>
            </a:r>
            <a:endParaRPr lang="he-IL" dirty="0"/>
          </a:p>
        </p:txBody>
      </p:sp>
      <p:sp>
        <p:nvSpPr>
          <p:cNvPr id="3" name="Slide Number Placeholder 2">
            <a:extLst>
              <a:ext uri="{FF2B5EF4-FFF2-40B4-BE49-F238E27FC236}">
                <a16:creationId xmlns:a16="http://schemas.microsoft.com/office/drawing/2014/main" id="{B14E7F8E-70AE-4105-8C91-2D8DAD714D4D}"/>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4" name="Footer Placeholder 3">
            <a:extLst>
              <a:ext uri="{FF2B5EF4-FFF2-40B4-BE49-F238E27FC236}">
                <a16:creationId xmlns:a16="http://schemas.microsoft.com/office/drawing/2014/main" id="{D7B8CE11-B08A-4F9C-89B7-D1298A7C0CAB}"/>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345A8A8E-1118-4CF2-A2C1-41DC55D8E1C8}"/>
              </a:ext>
            </a:extLst>
          </p:cNvPr>
          <p:cNvSpPr txBox="1"/>
          <p:nvPr/>
        </p:nvSpPr>
        <p:spPr>
          <a:xfrm>
            <a:off x="1295402" y="1217750"/>
            <a:ext cx="9926198" cy="4708981"/>
          </a:xfrm>
          <a:prstGeom prst="rect">
            <a:avLst/>
          </a:prstGeom>
          <a:noFill/>
        </p:spPr>
        <p:txBody>
          <a:bodyPr wrap="square" rtlCol="1">
            <a:spAutoFit/>
          </a:bodyPr>
          <a:lstStyle/>
          <a:p>
            <a:r>
              <a:rPr lang="en-US" sz="2000" dirty="0"/>
              <a:t>Maven produces 2 types of artifacts:</a:t>
            </a:r>
          </a:p>
          <a:p>
            <a:endParaRPr lang="en-US" sz="2000" dirty="0"/>
          </a:p>
          <a:p>
            <a:r>
              <a:rPr lang="en-US" sz="2000" dirty="0">
                <a:solidFill>
                  <a:srgbClr val="FD2DFF"/>
                </a:solidFill>
              </a:rPr>
              <a:t>SNAPSHOT</a:t>
            </a:r>
            <a:r>
              <a:rPr lang="en-US" sz="2000" dirty="0"/>
              <a:t>:</a:t>
            </a:r>
          </a:p>
          <a:p>
            <a:pPr marL="342900" indent="-342900">
              <a:buFont typeface="Arial" panose="020B0604020202020204" pitchFamily="34" charset="0"/>
              <a:buChar char="•"/>
            </a:pPr>
            <a:r>
              <a:rPr lang="en-US" sz="2000" dirty="0"/>
              <a:t>The code is still under development: it is assumed to be changed constantly.</a:t>
            </a:r>
          </a:p>
          <a:p>
            <a:pPr marL="342900" indent="-342900">
              <a:buFont typeface="Arial" panose="020B0604020202020204" pitchFamily="34" charset="0"/>
              <a:buChar char="•"/>
            </a:pPr>
            <a:r>
              <a:rPr lang="en-US" sz="2000" dirty="0"/>
              <a:t>Assumed </a:t>
            </a:r>
            <a:r>
              <a:rPr lang="en-US" sz="2000" b="1" u="sng" dirty="0"/>
              <a:t>NOT</a:t>
            </a:r>
            <a:r>
              <a:rPr lang="en-US" sz="2000" dirty="0"/>
              <a:t> to be stable</a:t>
            </a:r>
          </a:p>
          <a:p>
            <a:pPr marL="342900" indent="-342900">
              <a:buFont typeface="Arial" panose="020B0604020202020204" pitchFamily="34" charset="0"/>
              <a:buChar char="•"/>
            </a:pPr>
            <a:r>
              <a:rPr lang="en-US" sz="2000" dirty="0"/>
              <a:t>Represents the current, last, up-to-date build state of the module (artifact), so maven will attempt to update it every day from remote repo when he can.</a:t>
            </a:r>
          </a:p>
          <a:p>
            <a:pPr marL="342900" indent="-342900">
              <a:buFont typeface="Arial" panose="020B0604020202020204" pitchFamily="34" charset="0"/>
              <a:buChar char="•"/>
            </a:pPr>
            <a:endParaRPr lang="en-US" sz="2000" dirty="0"/>
          </a:p>
          <a:p>
            <a:r>
              <a:rPr lang="en-US" sz="2000" dirty="0">
                <a:solidFill>
                  <a:srgbClr val="0000FF"/>
                </a:solidFill>
              </a:rPr>
              <a:t>RELEASE</a:t>
            </a:r>
            <a:r>
              <a:rPr lang="en-US" sz="2000" dirty="0"/>
              <a:t>:</a:t>
            </a:r>
          </a:p>
          <a:p>
            <a:pPr marL="342900" indent="-342900">
              <a:buFont typeface="Arial" panose="020B0604020202020204" pitchFamily="34" charset="0"/>
              <a:buChar char="•"/>
            </a:pPr>
            <a:r>
              <a:rPr lang="en-US" sz="2000" dirty="0"/>
              <a:t>Supposed to be stable and verified</a:t>
            </a:r>
          </a:p>
          <a:p>
            <a:pPr marL="342900" indent="-342900">
              <a:buFont typeface="Arial" panose="020B0604020202020204" pitchFamily="34" charset="0"/>
              <a:buChar char="•"/>
            </a:pPr>
            <a:r>
              <a:rPr lang="en-US" sz="2000" dirty="0"/>
              <a:t>Durable in time. Won’t be changed in the future.</a:t>
            </a:r>
          </a:p>
          <a:p>
            <a:pPr marL="342900" indent="-342900">
              <a:buFont typeface="Arial" panose="020B0604020202020204" pitchFamily="34" charset="0"/>
              <a:buChar char="•"/>
            </a:pPr>
            <a:endParaRPr lang="en-US" sz="2000" dirty="0"/>
          </a:p>
          <a:p>
            <a:r>
              <a:rPr lang="en-US" sz="2000" dirty="0"/>
              <a:t>Artifact types are set by version:</a:t>
            </a:r>
          </a:p>
          <a:p>
            <a:r>
              <a:rPr lang="en-US" sz="2000" dirty="0">
                <a:solidFill>
                  <a:srgbClr val="FD2DFF"/>
                </a:solidFill>
              </a:rPr>
              <a:t>Snapshot</a:t>
            </a:r>
            <a:r>
              <a:rPr lang="en-US" sz="2000" dirty="0"/>
              <a:t> artifact: add the suffix </a:t>
            </a:r>
            <a:r>
              <a:rPr lang="en-US" sz="2000" dirty="0">
                <a:solidFill>
                  <a:srgbClr val="FD2DFF"/>
                </a:solidFill>
              </a:rPr>
              <a:t>-SNAPSHOT </a:t>
            </a:r>
          </a:p>
          <a:p>
            <a:r>
              <a:rPr lang="en-US" sz="2000" dirty="0">
                <a:solidFill>
                  <a:srgbClr val="0000FF"/>
                </a:solidFill>
              </a:rPr>
              <a:t>Release</a:t>
            </a:r>
            <a:r>
              <a:rPr lang="en-US" sz="2000" dirty="0"/>
              <a:t> artifact: simply don’t use the suffix </a:t>
            </a:r>
            <a:r>
              <a:rPr lang="en-US" sz="2000" dirty="0">
                <a:solidFill>
                  <a:srgbClr val="FD2DFF"/>
                </a:solidFill>
              </a:rPr>
              <a:t>-SNAPSHOT</a:t>
            </a:r>
            <a:endParaRPr lang="he-IL" sz="2000" dirty="0">
              <a:solidFill>
                <a:srgbClr val="FD2DFF"/>
              </a:solidFill>
            </a:endParaRPr>
          </a:p>
        </p:txBody>
      </p:sp>
      <p:pic>
        <p:nvPicPr>
          <p:cNvPr id="6" name="Picture 5">
            <a:extLst>
              <a:ext uri="{FF2B5EF4-FFF2-40B4-BE49-F238E27FC236}">
                <a16:creationId xmlns:a16="http://schemas.microsoft.com/office/drawing/2014/main" id="{5FC98F10-89FD-433B-8CD7-632411CDAB1A}"/>
              </a:ext>
            </a:extLst>
          </p:cNvPr>
          <p:cNvPicPr>
            <a:picLocks noChangeAspect="1"/>
          </p:cNvPicPr>
          <p:nvPr/>
        </p:nvPicPr>
        <p:blipFill>
          <a:blip r:embed="rId3"/>
          <a:stretch>
            <a:fillRect/>
          </a:stretch>
        </p:blipFill>
        <p:spPr>
          <a:xfrm>
            <a:off x="6667374" y="3572240"/>
            <a:ext cx="5131692" cy="128765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07A67EAB-9440-498E-86E0-0EB510A87F23}"/>
              </a:ext>
            </a:extLst>
          </p:cNvPr>
          <p:cNvPicPr>
            <a:picLocks noChangeAspect="1"/>
          </p:cNvPicPr>
          <p:nvPr/>
        </p:nvPicPr>
        <p:blipFill>
          <a:blip r:embed="rId4"/>
          <a:stretch>
            <a:fillRect/>
          </a:stretch>
        </p:blipFill>
        <p:spPr>
          <a:xfrm>
            <a:off x="7277419" y="5055218"/>
            <a:ext cx="4144541" cy="11913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981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 calcmode="lin" valueType="num">
                                      <p:cBhvr additive="base">
                                        <p:cTn id="11"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par>
                                <p:cTn id="41" presetID="2" presetClass="entr" presetSubtype="2"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1+#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childTnLst>
                                </p:cTn>
                              </p:par>
                              <p:par>
                                <p:cTn id="49" presetID="2" presetClass="entr" presetSubtype="6"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1+#ppt_w/2"/>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EFF4-80D7-473C-8F86-9498826145D7}"/>
              </a:ext>
            </a:extLst>
          </p:cNvPr>
          <p:cNvSpPr>
            <a:spLocks noGrp="1"/>
          </p:cNvSpPr>
          <p:nvPr>
            <p:ph type="title"/>
          </p:nvPr>
        </p:nvSpPr>
        <p:spPr>
          <a:xfrm>
            <a:off x="1295402" y="621405"/>
            <a:ext cx="9601196" cy="519497"/>
          </a:xfrm>
        </p:spPr>
        <p:txBody>
          <a:bodyPr>
            <a:normAutofit fontScale="90000"/>
          </a:bodyPr>
          <a:lstStyle/>
          <a:p>
            <a:pPr algn="l"/>
            <a:r>
              <a:rPr lang="en-US" dirty="0"/>
              <a:t>Maven dependencies</a:t>
            </a:r>
            <a:endParaRPr lang="he-IL" dirty="0"/>
          </a:p>
        </p:txBody>
      </p:sp>
      <p:sp>
        <p:nvSpPr>
          <p:cNvPr id="3" name="Slide Number Placeholder 2">
            <a:extLst>
              <a:ext uri="{FF2B5EF4-FFF2-40B4-BE49-F238E27FC236}">
                <a16:creationId xmlns:a16="http://schemas.microsoft.com/office/drawing/2014/main" id="{3C72574F-3AFA-4310-96A0-E59F77498C9F}"/>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4" name="Footer Placeholder 3">
            <a:extLst>
              <a:ext uri="{FF2B5EF4-FFF2-40B4-BE49-F238E27FC236}">
                <a16:creationId xmlns:a16="http://schemas.microsoft.com/office/drawing/2014/main" id="{A330B681-850C-4BF9-86A0-AD1426FD786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5E3956A7-27ED-4917-AD15-95E6A0694EAA}"/>
              </a:ext>
            </a:extLst>
          </p:cNvPr>
          <p:cNvSpPr txBox="1"/>
          <p:nvPr/>
        </p:nvSpPr>
        <p:spPr>
          <a:xfrm>
            <a:off x="1295401" y="1388124"/>
            <a:ext cx="4962180" cy="3416320"/>
          </a:xfrm>
          <a:prstGeom prst="rect">
            <a:avLst/>
          </a:prstGeom>
          <a:noFill/>
        </p:spPr>
        <p:txBody>
          <a:bodyPr wrap="square" rtlCol="1">
            <a:spAutoFit/>
          </a:bodyPr>
          <a:lstStyle/>
          <a:p>
            <a:r>
              <a:rPr lang="en-US" sz="2400" dirty="0"/>
              <a:t>A typical code program is compose of several artifacts</a:t>
            </a:r>
          </a:p>
          <a:p>
            <a:endParaRPr lang="en-US" sz="2400" dirty="0"/>
          </a:p>
          <a:p>
            <a:r>
              <a:rPr lang="en-US" sz="2400" dirty="0"/>
              <a:t>Each artifact can be maintained via other teams (within\outside the company)</a:t>
            </a:r>
          </a:p>
          <a:p>
            <a:endParaRPr lang="en-US" sz="2400" dirty="0"/>
          </a:p>
          <a:p>
            <a:r>
              <a:rPr lang="en-US" sz="2400" dirty="0"/>
              <a:t>How can I state to maven that I need to use a certain artifact in my product ?</a:t>
            </a:r>
            <a:endParaRPr lang="he-IL" sz="2400" dirty="0"/>
          </a:p>
        </p:txBody>
      </p:sp>
      <p:sp>
        <p:nvSpPr>
          <p:cNvPr id="6" name="Rectangle: Diagonal Corners Snipped 5">
            <a:extLst>
              <a:ext uri="{FF2B5EF4-FFF2-40B4-BE49-F238E27FC236}">
                <a16:creationId xmlns:a16="http://schemas.microsoft.com/office/drawing/2014/main" id="{CB2B2291-C38B-4617-891E-6C56FCDDB45A}"/>
              </a:ext>
            </a:extLst>
          </p:cNvPr>
          <p:cNvSpPr/>
          <p:nvPr/>
        </p:nvSpPr>
        <p:spPr>
          <a:xfrm>
            <a:off x="9274366" y="1549143"/>
            <a:ext cx="1773716" cy="859315"/>
          </a:xfrm>
          <a:prstGeom prst="snip2Diag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Junit</a:t>
            </a:r>
          </a:p>
          <a:p>
            <a:pPr algn="ctr"/>
            <a:r>
              <a:rPr lang="en-US" dirty="0"/>
              <a:t>3.8.1</a:t>
            </a:r>
            <a:endParaRPr lang="he-IL" dirty="0"/>
          </a:p>
        </p:txBody>
      </p:sp>
      <p:sp>
        <p:nvSpPr>
          <p:cNvPr id="7" name="Rectangle: Diagonal Corners Snipped 6">
            <a:extLst>
              <a:ext uri="{FF2B5EF4-FFF2-40B4-BE49-F238E27FC236}">
                <a16:creationId xmlns:a16="http://schemas.microsoft.com/office/drawing/2014/main" id="{B0CBC152-58B8-4483-8DFD-A1EFB25A277C}"/>
              </a:ext>
            </a:extLst>
          </p:cNvPr>
          <p:cNvSpPr/>
          <p:nvPr/>
        </p:nvSpPr>
        <p:spPr>
          <a:xfrm>
            <a:off x="9274366" y="2745357"/>
            <a:ext cx="1773716" cy="859315"/>
          </a:xfrm>
          <a:prstGeom prst="snip2Diag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log4j</a:t>
            </a:r>
          </a:p>
          <a:p>
            <a:pPr algn="ctr"/>
            <a:r>
              <a:rPr lang="en-US" dirty="0"/>
              <a:t>1.5</a:t>
            </a:r>
            <a:endParaRPr lang="he-IL" dirty="0"/>
          </a:p>
        </p:txBody>
      </p:sp>
      <p:sp>
        <p:nvSpPr>
          <p:cNvPr id="8" name="Rectangle: Diagonal Corners Snipped 7">
            <a:extLst>
              <a:ext uri="{FF2B5EF4-FFF2-40B4-BE49-F238E27FC236}">
                <a16:creationId xmlns:a16="http://schemas.microsoft.com/office/drawing/2014/main" id="{1229B1B4-3515-4E4C-B34F-4EAE13A7B4B5}"/>
              </a:ext>
            </a:extLst>
          </p:cNvPr>
          <p:cNvSpPr/>
          <p:nvPr/>
        </p:nvSpPr>
        <p:spPr>
          <a:xfrm>
            <a:off x="9274366" y="3941571"/>
            <a:ext cx="1773716" cy="859315"/>
          </a:xfrm>
          <a:prstGeom prst="snip2Diag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SHA1</a:t>
            </a:r>
          </a:p>
          <a:p>
            <a:pPr algn="ctr"/>
            <a:r>
              <a:rPr lang="en-US" dirty="0"/>
              <a:t>2.5</a:t>
            </a:r>
            <a:endParaRPr lang="he-IL" dirty="0"/>
          </a:p>
        </p:txBody>
      </p:sp>
      <p:sp>
        <p:nvSpPr>
          <p:cNvPr id="9" name="Rectangle: Diagonal Corners Snipped 8">
            <a:extLst>
              <a:ext uri="{FF2B5EF4-FFF2-40B4-BE49-F238E27FC236}">
                <a16:creationId xmlns:a16="http://schemas.microsoft.com/office/drawing/2014/main" id="{872CE6C3-FEB0-4681-9524-5A1F5DE4950F}"/>
              </a:ext>
            </a:extLst>
          </p:cNvPr>
          <p:cNvSpPr/>
          <p:nvPr/>
        </p:nvSpPr>
        <p:spPr>
          <a:xfrm>
            <a:off x="9274366" y="5217691"/>
            <a:ext cx="1773716" cy="859315"/>
          </a:xfrm>
          <a:prstGeom prst="snip2Diag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Memory-map</a:t>
            </a:r>
          </a:p>
          <a:p>
            <a:pPr algn="ctr"/>
            <a:r>
              <a:rPr lang="en-US" dirty="0"/>
              <a:t>1.3</a:t>
            </a:r>
            <a:endParaRPr lang="he-IL" dirty="0"/>
          </a:p>
        </p:txBody>
      </p:sp>
      <p:sp>
        <p:nvSpPr>
          <p:cNvPr id="10" name="Rectangle: Rounded Corners 9">
            <a:extLst>
              <a:ext uri="{FF2B5EF4-FFF2-40B4-BE49-F238E27FC236}">
                <a16:creationId xmlns:a16="http://schemas.microsoft.com/office/drawing/2014/main" id="{A1B56B3D-DA4C-41F5-81F2-D3A67EBDA416}"/>
              </a:ext>
            </a:extLst>
          </p:cNvPr>
          <p:cNvSpPr/>
          <p:nvPr/>
        </p:nvSpPr>
        <p:spPr>
          <a:xfrm>
            <a:off x="6713863" y="2454682"/>
            <a:ext cx="1773715" cy="2055529"/>
          </a:xfrm>
          <a:prstGeom prst="roundRect">
            <a:avLst/>
          </a:prstGeom>
          <a:solidFill>
            <a:srgbClr val="FF69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800" dirty="0"/>
              <a:t>GIT</a:t>
            </a:r>
          </a:p>
          <a:p>
            <a:pPr algn="ctr"/>
            <a:r>
              <a:rPr lang="en-US" sz="4800" dirty="0"/>
              <a:t>client</a:t>
            </a:r>
            <a:endParaRPr lang="he-IL" sz="4800" dirty="0"/>
          </a:p>
        </p:txBody>
      </p:sp>
      <p:cxnSp>
        <p:nvCxnSpPr>
          <p:cNvPr id="12" name="Straight Arrow Connector 11">
            <a:extLst>
              <a:ext uri="{FF2B5EF4-FFF2-40B4-BE49-F238E27FC236}">
                <a16:creationId xmlns:a16="http://schemas.microsoft.com/office/drawing/2014/main" id="{8A30D064-13B2-45F3-BDCE-1031E5DE3C37}"/>
              </a:ext>
            </a:extLst>
          </p:cNvPr>
          <p:cNvCxnSpPr>
            <a:stCxn id="10" idx="3"/>
            <a:endCxn id="6" idx="2"/>
          </p:cNvCxnSpPr>
          <p:nvPr/>
        </p:nvCxnSpPr>
        <p:spPr>
          <a:xfrm flipV="1">
            <a:off x="8487578" y="1978801"/>
            <a:ext cx="786788" cy="1503646"/>
          </a:xfrm>
          <a:prstGeom prst="straightConnector1">
            <a:avLst/>
          </a:prstGeom>
          <a:ln w="38100">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3ECA830-ED4C-4B6A-8BDD-4600D1C4533C}"/>
              </a:ext>
            </a:extLst>
          </p:cNvPr>
          <p:cNvCxnSpPr>
            <a:cxnSpLocks/>
            <a:stCxn id="10" idx="3"/>
            <a:endCxn id="7" idx="2"/>
          </p:cNvCxnSpPr>
          <p:nvPr/>
        </p:nvCxnSpPr>
        <p:spPr>
          <a:xfrm flipV="1">
            <a:off x="8487578" y="3175015"/>
            <a:ext cx="786788" cy="307432"/>
          </a:xfrm>
          <a:prstGeom prst="straightConnector1">
            <a:avLst/>
          </a:prstGeom>
          <a:ln w="38100">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CA399C1-548A-4B4D-954A-DB5783930B79}"/>
              </a:ext>
            </a:extLst>
          </p:cNvPr>
          <p:cNvCxnSpPr>
            <a:cxnSpLocks/>
            <a:stCxn id="10" idx="3"/>
            <a:endCxn id="8" idx="2"/>
          </p:cNvCxnSpPr>
          <p:nvPr/>
        </p:nvCxnSpPr>
        <p:spPr>
          <a:xfrm>
            <a:off x="8487578" y="3482447"/>
            <a:ext cx="786788" cy="888782"/>
          </a:xfrm>
          <a:prstGeom prst="straightConnector1">
            <a:avLst/>
          </a:prstGeom>
          <a:ln w="38100">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7A3D89-1744-4F70-9DB1-BFBD65A97472}"/>
              </a:ext>
            </a:extLst>
          </p:cNvPr>
          <p:cNvCxnSpPr>
            <a:cxnSpLocks/>
            <a:stCxn id="10" idx="3"/>
            <a:endCxn id="9" idx="2"/>
          </p:cNvCxnSpPr>
          <p:nvPr/>
        </p:nvCxnSpPr>
        <p:spPr>
          <a:xfrm>
            <a:off x="8487578" y="3482447"/>
            <a:ext cx="786788" cy="2164902"/>
          </a:xfrm>
          <a:prstGeom prst="straightConnector1">
            <a:avLst/>
          </a:prstGeom>
          <a:ln w="38100">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68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2927-E8C0-4543-AB02-7EF011D4F5E0}"/>
              </a:ext>
            </a:extLst>
          </p:cNvPr>
          <p:cNvSpPr>
            <a:spLocks noGrp="1"/>
          </p:cNvSpPr>
          <p:nvPr>
            <p:ph type="title"/>
          </p:nvPr>
        </p:nvSpPr>
        <p:spPr/>
        <p:txBody>
          <a:bodyPr>
            <a:normAutofit fontScale="90000"/>
          </a:bodyPr>
          <a:lstStyle/>
          <a:p>
            <a:pPr algn="l"/>
            <a:r>
              <a:rPr lang="en-US" dirty="0"/>
              <a:t>Maven dependencies</a:t>
            </a:r>
            <a:endParaRPr lang="he-IL" dirty="0"/>
          </a:p>
        </p:txBody>
      </p:sp>
      <p:sp>
        <p:nvSpPr>
          <p:cNvPr id="3" name="Slide Number Placeholder 2">
            <a:extLst>
              <a:ext uri="{FF2B5EF4-FFF2-40B4-BE49-F238E27FC236}">
                <a16:creationId xmlns:a16="http://schemas.microsoft.com/office/drawing/2014/main" id="{AC745151-4A17-4307-B306-94B8C39449C1}"/>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
        <p:nvSpPr>
          <p:cNvPr id="4" name="Footer Placeholder 3">
            <a:extLst>
              <a:ext uri="{FF2B5EF4-FFF2-40B4-BE49-F238E27FC236}">
                <a16:creationId xmlns:a16="http://schemas.microsoft.com/office/drawing/2014/main" id="{4AB36B0B-DD37-47F4-AC06-5C4B90BCA40A}"/>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D122D47C-A0C1-4C1A-B28D-398312E3F622}"/>
              </a:ext>
            </a:extLst>
          </p:cNvPr>
          <p:cNvSpPr txBox="1"/>
          <p:nvPr/>
        </p:nvSpPr>
        <p:spPr>
          <a:xfrm>
            <a:off x="1295402" y="1595520"/>
            <a:ext cx="7160964" cy="3508653"/>
          </a:xfrm>
          <a:prstGeom prst="rect">
            <a:avLst/>
          </a:prstGeom>
          <a:noFill/>
        </p:spPr>
        <p:txBody>
          <a:bodyPr wrap="square" rtlCol="1">
            <a:spAutoFit/>
          </a:bodyPr>
          <a:lstStyle/>
          <a:p>
            <a:pPr algn="ctr"/>
            <a:r>
              <a:rPr lang="en-US" sz="5400" b="1" dirty="0">
                <a:solidFill>
                  <a:srgbClr val="0000FF"/>
                </a:solidFill>
              </a:rPr>
              <a:t>Dependencies !</a:t>
            </a:r>
          </a:p>
          <a:p>
            <a:endParaRPr lang="en-US" sz="2800" dirty="0"/>
          </a:p>
          <a:p>
            <a:r>
              <a:rPr lang="en-US" sz="2800" dirty="0"/>
              <a:t>POM.xml holds </a:t>
            </a:r>
            <a:r>
              <a:rPr lang="en-US" sz="2800" dirty="0">
                <a:solidFill>
                  <a:srgbClr val="FD2DFF"/>
                </a:solidFill>
              </a:rPr>
              <a:t>&lt;dependencies&gt; </a:t>
            </a:r>
            <a:r>
              <a:rPr lang="en-US" sz="2800" dirty="0"/>
              <a:t>element </a:t>
            </a:r>
          </a:p>
          <a:p>
            <a:r>
              <a:rPr lang="en-US" sz="2800" dirty="0"/>
              <a:t>(holding </a:t>
            </a:r>
            <a:r>
              <a:rPr lang="en-US" sz="2800" dirty="0">
                <a:solidFill>
                  <a:srgbClr val="0000FF"/>
                </a:solidFill>
              </a:rPr>
              <a:t>&lt;dependency&gt; </a:t>
            </a:r>
            <a:r>
              <a:rPr lang="en-US" sz="2800" dirty="0"/>
              <a:t>items…)</a:t>
            </a:r>
          </a:p>
          <a:p>
            <a:endParaRPr lang="en-US" sz="2800" dirty="0"/>
          </a:p>
          <a:p>
            <a:r>
              <a:rPr lang="en-US" sz="2800" dirty="0"/>
              <a:t>Each artifact has GAV. </a:t>
            </a:r>
          </a:p>
          <a:p>
            <a:r>
              <a:rPr lang="en-US" sz="2800" dirty="0"/>
              <a:t>Use it to instruct maven to use this dependency…</a:t>
            </a:r>
            <a:endParaRPr lang="he-IL" sz="2800" dirty="0"/>
          </a:p>
        </p:txBody>
      </p:sp>
      <p:sp>
        <p:nvSpPr>
          <p:cNvPr id="6" name="TextBox 5">
            <a:extLst>
              <a:ext uri="{FF2B5EF4-FFF2-40B4-BE49-F238E27FC236}">
                <a16:creationId xmlns:a16="http://schemas.microsoft.com/office/drawing/2014/main" id="{ED81B5D8-41B5-4950-90A6-515C498CA1B6}"/>
              </a:ext>
            </a:extLst>
          </p:cNvPr>
          <p:cNvSpPr txBox="1"/>
          <p:nvPr/>
        </p:nvSpPr>
        <p:spPr>
          <a:xfrm>
            <a:off x="8593157" y="1718631"/>
            <a:ext cx="2533879" cy="2862322"/>
          </a:xfrm>
          <a:prstGeom prst="rect">
            <a:avLst/>
          </a:prstGeom>
          <a:noFill/>
        </p:spPr>
        <p:txBody>
          <a:bodyPr wrap="square" rtlCol="1">
            <a:spAutoFit/>
          </a:bodyPr>
          <a:lstStyle/>
          <a:p>
            <a:r>
              <a:rPr lang="en-US" dirty="0">
                <a:solidFill>
                  <a:srgbClr val="FD2DFF"/>
                </a:solidFill>
              </a:rPr>
              <a:t>&lt;dependencies&gt;</a:t>
            </a:r>
          </a:p>
          <a:p>
            <a:r>
              <a:rPr lang="en-US" dirty="0"/>
              <a:t>	</a:t>
            </a:r>
            <a:r>
              <a:rPr lang="en-US" dirty="0">
                <a:solidFill>
                  <a:srgbClr val="0000FF"/>
                </a:solidFill>
              </a:rPr>
              <a:t>&lt;dependency&gt;</a:t>
            </a:r>
          </a:p>
          <a:p>
            <a:r>
              <a:rPr lang="en-US" dirty="0"/>
              <a:t>		</a:t>
            </a:r>
            <a:r>
              <a:rPr lang="en-US" dirty="0">
                <a:solidFill>
                  <a:srgbClr val="008E40"/>
                </a:solidFill>
              </a:rPr>
              <a:t>&lt;group&gt;</a:t>
            </a:r>
          </a:p>
          <a:p>
            <a:r>
              <a:rPr lang="en-US" dirty="0"/>
              <a:t>		</a:t>
            </a:r>
            <a:r>
              <a:rPr lang="en-US" dirty="0">
                <a:solidFill>
                  <a:srgbClr val="7030A0"/>
                </a:solidFill>
              </a:rPr>
              <a:t>&lt;artifact&gt;</a:t>
            </a:r>
          </a:p>
          <a:p>
            <a:r>
              <a:rPr lang="en-US" dirty="0"/>
              <a:t>		</a:t>
            </a:r>
            <a:r>
              <a:rPr lang="en-US" dirty="0">
                <a:solidFill>
                  <a:srgbClr val="FF0000"/>
                </a:solidFill>
              </a:rPr>
              <a:t>&lt;version&gt;</a:t>
            </a:r>
          </a:p>
          <a:p>
            <a:r>
              <a:rPr lang="en-US" dirty="0"/>
              <a:t>	</a:t>
            </a:r>
            <a:r>
              <a:rPr lang="en-US" dirty="0">
                <a:solidFill>
                  <a:srgbClr val="0000FF"/>
                </a:solidFill>
              </a:rPr>
              <a:t>&lt;/dependency&gt;</a:t>
            </a:r>
          </a:p>
          <a:p>
            <a:r>
              <a:rPr lang="en-US" dirty="0"/>
              <a:t>	…</a:t>
            </a:r>
          </a:p>
          <a:p>
            <a:r>
              <a:rPr lang="en-US" dirty="0"/>
              <a:t>	</a:t>
            </a:r>
            <a:r>
              <a:rPr lang="en-US" dirty="0">
                <a:solidFill>
                  <a:srgbClr val="0000FF"/>
                </a:solidFill>
              </a:rPr>
              <a:t>&lt;dependency&gt;</a:t>
            </a:r>
          </a:p>
          <a:p>
            <a:r>
              <a:rPr lang="en-US" dirty="0">
                <a:solidFill>
                  <a:srgbClr val="0000FF"/>
                </a:solidFill>
              </a:rPr>
              <a:t>	&lt;/dependency&gt;</a:t>
            </a:r>
          </a:p>
          <a:p>
            <a:r>
              <a:rPr lang="en-US" dirty="0">
                <a:solidFill>
                  <a:srgbClr val="FD2DFF"/>
                </a:solidFill>
              </a:rPr>
              <a:t>&lt;/dependencies&gt;</a:t>
            </a:r>
            <a:endParaRPr lang="he-IL" dirty="0">
              <a:solidFill>
                <a:srgbClr val="FD2DFF"/>
              </a:solidFill>
            </a:endParaRPr>
          </a:p>
        </p:txBody>
      </p:sp>
      <p:pic>
        <p:nvPicPr>
          <p:cNvPr id="7" name="Picture 6">
            <a:extLst>
              <a:ext uri="{FF2B5EF4-FFF2-40B4-BE49-F238E27FC236}">
                <a16:creationId xmlns:a16="http://schemas.microsoft.com/office/drawing/2014/main" id="{5CF6D38A-5269-4A07-8584-A9933208BB29}"/>
              </a:ext>
            </a:extLst>
          </p:cNvPr>
          <p:cNvPicPr>
            <a:picLocks noChangeAspect="1"/>
          </p:cNvPicPr>
          <p:nvPr/>
        </p:nvPicPr>
        <p:blipFill>
          <a:blip r:embed="rId2"/>
          <a:stretch>
            <a:fillRect/>
          </a:stretch>
        </p:blipFill>
        <p:spPr>
          <a:xfrm>
            <a:off x="1295402" y="2544153"/>
            <a:ext cx="7026922" cy="30146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583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down)">
                                      <p:cBhvr>
                                        <p:cTn id="34" dur="500"/>
                                        <p:tgtEl>
                                          <p:spTgt spid="6">
                                            <p:txEl>
                                              <p:pRg st="2" end="2"/>
                                            </p:txEl>
                                          </p:spTgt>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wipe(down)">
                                      <p:cBhvr>
                                        <p:cTn id="38" dur="500"/>
                                        <p:tgtEl>
                                          <p:spTgt spid="6">
                                            <p:txEl>
                                              <p:pRg st="3" end="3"/>
                                            </p:txEl>
                                          </p:spTgt>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wipe(down)">
                                      <p:cBhvr>
                                        <p:cTn id="42" dur="50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dependencies – Resolution process</a:t>
            </a:r>
            <a:endParaRPr lang="he-IL" dirty="0"/>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BAB3B957-0A5D-453F-8E97-CB9EF66AEAEA}"/>
              </a:ext>
            </a:extLst>
          </p:cNvPr>
          <p:cNvSpPr txBox="1"/>
          <p:nvPr/>
        </p:nvSpPr>
        <p:spPr>
          <a:xfrm>
            <a:off x="1295402" y="1343214"/>
            <a:ext cx="9617726" cy="4893647"/>
          </a:xfrm>
          <a:prstGeom prst="rect">
            <a:avLst/>
          </a:prstGeom>
          <a:noFill/>
        </p:spPr>
        <p:txBody>
          <a:bodyPr wrap="square" rtlCol="1">
            <a:spAutoFit/>
          </a:bodyPr>
          <a:lstStyle/>
          <a:p>
            <a:r>
              <a:rPr lang="en-US" sz="2400" dirty="0"/>
              <a:t>Upon compile\test, maven reads </a:t>
            </a:r>
            <a:r>
              <a:rPr lang="en-US" sz="2400" dirty="0" err="1"/>
              <a:t>pom</a:t>
            </a:r>
            <a:r>
              <a:rPr lang="en-US" sz="2400" dirty="0"/>
              <a:t> and analyze it’s dependencies.</a:t>
            </a:r>
          </a:p>
          <a:p>
            <a:endParaRPr lang="en-US" sz="2400" dirty="0"/>
          </a:p>
          <a:p>
            <a:r>
              <a:rPr lang="en-US" sz="2400" dirty="0"/>
              <a:t>The process varies according to the artifact type:  </a:t>
            </a:r>
            <a:r>
              <a:rPr lang="en-US" sz="2400" dirty="0">
                <a:solidFill>
                  <a:srgbClr val="FD2DFF"/>
                </a:solidFill>
              </a:rPr>
              <a:t>SNAPSHOT</a:t>
            </a:r>
            <a:r>
              <a:rPr lang="en-US" sz="2400" dirty="0"/>
              <a:t> or </a:t>
            </a:r>
            <a:r>
              <a:rPr lang="en-US" sz="2400" dirty="0">
                <a:solidFill>
                  <a:srgbClr val="0000FF"/>
                </a:solidFill>
              </a:rPr>
              <a:t>Release</a:t>
            </a:r>
            <a:endParaRPr lang="en-US" sz="2400" dirty="0"/>
          </a:p>
          <a:p>
            <a:r>
              <a:rPr lang="en-US" sz="2400" dirty="0"/>
              <a:t>Eventually all dependencies will be served ONLY from local repository (.m2)</a:t>
            </a:r>
          </a:p>
          <a:p>
            <a:endParaRPr lang="en-US" sz="2400" dirty="0"/>
          </a:p>
          <a:p>
            <a:r>
              <a:rPr lang="en-US" sz="2400" dirty="0"/>
              <a:t>Resolving dependencies process:</a:t>
            </a:r>
          </a:p>
          <a:p>
            <a:endParaRPr lang="en-US" sz="2400" dirty="0"/>
          </a:p>
          <a:p>
            <a:r>
              <a:rPr lang="en-US" sz="2400" dirty="0"/>
              <a:t>For each dependency, in case it’s a:</a:t>
            </a:r>
          </a:p>
          <a:p>
            <a:r>
              <a:rPr lang="en-US" sz="2400" dirty="0">
                <a:solidFill>
                  <a:srgbClr val="0000FF"/>
                </a:solidFill>
              </a:rPr>
              <a:t>Release</a:t>
            </a:r>
          </a:p>
          <a:p>
            <a:pPr marL="342900" indent="-342900">
              <a:buAutoNum type="arabicPeriod"/>
            </a:pPr>
            <a:r>
              <a:rPr lang="en-US" sz="2400" dirty="0"/>
              <a:t>Search for it local repository (.m2) if found -&gt; done</a:t>
            </a:r>
          </a:p>
          <a:p>
            <a:pPr marL="342900" indent="-342900">
              <a:buAutoNum type="arabicPeriod"/>
            </a:pPr>
            <a:r>
              <a:rPr lang="en-US" sz="2400" dirty="0"/>
              <a:t>If not found, attempt to search for it on remote repository(</a:t>
            </a:r>
            <a:r>
              <a:rPr lang="en-US" sz="2400" dirty="0" err="1"/>
              <a:t>ies</a:t>
            </a:r>
            <a:r>
              <a:rPr lang="en-US" sz="2400" dirty="0"/>
              <a:t>)</a:t>
            </a:r>
          </a:p>
          <a:p>
            <a:pPr marL="800100" lvl="1" indent="-342900">
              <a:buAutoNum type="arabicPeriod"/>
            </a:pPr>
            <a:r>
              <a:rPr lang="en-US" sz="2400" dirty="0"/>
              <a:t>If found -&gt; download it to the local repository</a:t>
            </a:r>
          </a:p>
          <a:p>
            <a:pPr marL="800100" lvl="1" indent="-342900">
              <a:buAutoNum type="arabicPeriod"/>
            </a:pPr>
            <a:r>
              <a:rPr lang="en-US" sz="2400" dirty="0"/>
              <a:t>If not found -&gt; fail.</a:t>
            </a:r>
          </a:p>
        </p:txBody>
      </p:sp>
    </p:spTree>
    <p:extLst>
      <p:ext uri="{BB962C8B-B14F-4D97-AF65-F5344CB8AC3E}">
        <p14:creationId xmlns:p14="http://schemas.microsoft.com/office/powerpoint/2010/main" val="33895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dependencies - Resolution process</a:t>
            </a:r>
            <a:endParaRPr lang="he-IL" dirty="0"/>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6" name="TextBox 5">
            <a:extLst>
              <a:ext uri="{FF2B5EF4-FFF2-40B4-BE49-F238E27FC236}">
                <a16:creationId xmlns:a16="http://schemas.microsoft.com/office/drawing/2014/main" id="{BAB3B957-0A5D-453F-8E97-CB9EF66AEAEA}"/>
              </a:ext>
            </a:extLst>
          </p:cNvPr>
          <p:cNvSpPr txBox="1"/>
          <p:nvPr/>
        </p:nvSpPr>
        <p:spPr>
          <a:xfrm>
            <a:off x="1295402" y="1250881"/>
            <a:ext cx="10098289" cy="5078313"/>
          </a:xfrm>
          <a:prstGeom prst="rect">
            <a:avLst/>
          </a:prstGeom>
          <a:noFill/>
        </p:spPr>
        <p:txBody>
          <a:bodyPr wrap="square" rtlCol="1">
            <a:spAutoFit/>
          </a:bodyPr>
          <a:lstStyle/>
          <a:p>
            <a:r>
              <a:rPr lang="en-US" sz="2000" dirty="0"/>
              <a:t>…For each dependency, in case it’s a:</a:t>
            </a:r>
          </a:p>
          <a:p>
            <a:endParaRPr lang="en-US" sz="2000" dirty="0"/>
          </a:p>
          <a:p>
            <a:r>
              <a:rPr lang="en-US" sz="2000" dirty="0">
                <a:solidFill>
                  <a:srgbClr val="FD2DFF"/>
                </a:solidFill>
              </a:rPr>
              <a:t>SNAPSHOT</a:t>
            </a:r>
          </a:p>
          <a:p>
            <a:pPr marL="342900" indent="-342900">
              <a:buAutoNum type="arabicPeriod"/>
            </a:pPr>
            <a:r>
              <a:rPr lang="en-US" sz="2000" dirty="0"/>
              <a:t>Search for it local repository (.m2)</a:t>
            </a:r>
          </a:p>
          <a:p>
            <a:pPr marL="342900" indent="-342900">
              <a:buAutoNum type="arabicPeriod"/>
            </a:pPr>
            <a:r>
              <a:rPr lang="en-US" sz="2000" dirty="0"/>
              <a:t>If not found, attempt to search for it on remote repository(</a:t>
            </a:r>
            <a:r>
              <a:rPr lang="en-US" sz="2000" dirty="0" err="1"/>
              <a:t>ies</a:t>
            </a:r>
            <a:r>
              <a:rPr lang="en-US" sz="2000" dirty="0"/>
              <a:t>)</a:t>
            </a:r>
          </a:p>
          <a:p>
            <a:pPr marL="800100" lvl="1" indent="-342900">
              <a:buAutoNum type="arabicPeriod"/>
            </a:pPr>
            <a:r>
              <a:rPr lang="en-US" sz="2000" dirty="0"/>
              <a:t>If found -&gt; download it to the local repository </a:t>
            </a:r>
            <a:r>
              <a:rPr lang="en-US" sz="2000" b="1" dirty="0"/>
              <a:t>and attach to it a timestamp…</a:t>
            </a:r>
          </a:p>
          <a:p>
            <a:pPr marL="800100" lvl="1" indent="-342900">
              <a:buAutoNum type="arabicPeriod"/>
            </a:pPr>
            <a:r>
              <a:rPr lang="en-US" sz="2000" dirty="0"/>
              <a:t>If not found -&gt; fail.</a:t>
            </a:r>
          </a:p>
          <a:p>
            <a:pPr marL="342900" indent="-342900">
              <a:buAutoNum type="arabicPeriod"/>
            </a:pPr>
            <a:r>
              <a:rPr lang="en-US" sz="2000" dirty="0"/>
              <a:t>If found, check when was it last downloaded. </a:t>
            </a:r>
          </a:p>
          <a:p>
            <a:pPr marL="342900" indent="-342900">
              <a:buAutoNum type="arabicPeriod"/>
            </a:pPr>
            <a:r>
              <a:rPr lang="en-US" sz="2000" dirty="0"/>
              <a:t>Act according to snapshot </a:t>
            </a:r>
            <a:r>
              <a:rPr lang="en-US" sz="2000" dirty="0">
                <a:solidFill>
                  <a:srgbClr val="FF0000"/>
                </a:solidFill>
              </a:rPr>
              <a:t>policy</a:t>
            </a:r>
          </a:p>
          <a:p>
            <a:pPr marL="342900" indent="-342900">
              <a:buAutoNum type="arabicPeriod"/>
            </a:pPr>
            <a:endParaRPr lang="en-US" sz="2000" dirty="0"/>
          </a:p>
          <a:p>
            <a:r>
              <a:rPr lang="en-US" sz="2000" dirty="0">
                <a:solidFill>
                  <a:srgbClr val="FF0000"/>
                </a:solidFill>
              </a:rPr>
              <a:t>Snapshot dependencies policy</a:t>
            </a:r>
          </a:p>
          <a:p>
            <a:pPr marL="342900" indent="-342900">
              <a:buFont typeface="Arial" panose="020B0604020202020204" pitchFamily="34" charset="0"/>
              <a:buChar char="•"/>
            </a:pPr>
            <a:r>
              <a:rPr lang="en-US" sz="2000" dirty="0"/>
              <a:t>Set by the repository definition in settings.xml\pom.xml file</a:t>
            </a:r>
          </a:p>
          <a:p>
            <a:pPr marL="342900" indent="-342900">
              <a:buFont typeface="Arial" panose="020B0604020202020204" pitchFamily="34" charset="0"/>
              <a:buChar char="•"/>
            </a:pPr>
            <a:r>
              <a:rPr lang="en-US" sz="2000" dirty="0"/>
              <a:t>Defaults to </a:t>
            </a:r>
            <a:r>
              <a:rPr lang="en-US" sz="2000" b="1" dirty="0"/>
              <a:t>daily</a:t>
            </a:r>
          </a:p>
          <a:p>
            <a:pPr marL="342900" indent="-342900">
              <a:buFont typeface="Arial" panose="020B0604020202020204" pitchFamily="34" charset="0"/>
              <a:buChar char="•"/>
            </a:pPr>
            <a:r>
              <a:rPr lang="en-US" sz="2000" dirty="0"/>
              <a:t>Options: </a:t>
            </a:r>
            <a:r>
              <a:rPr lang="en-US" sz="2000" b="1" dirty="0"/>
              <a:t>always</a:t>
            </a:r>
            <a:r>
              <a:rPr lang="en-US" sz="2000" dirty="0"/>
              <a:t>, </a:t>
            </a:r>
            <a:r>
              <a:rPr lang="en-US" sz="2000" b="1" dirty="0"/>
              <a:t>interval:&lt;minutes&gt;</a:t>
            </a:r>
            <a:r>
              <a:rPr lang="en-US" sz="2000" dirty="0"/>
              <a:t>, </a:t>
            </a:r>
            <a:r>
              <a:rPr lang="en-US" sz="2000" b="1" dirty="0"/>
              <a:t>never</a:t>
            </a:r>
          </a:p>
          <a:p>
            <a:endParaRPr lang="en-US" sz="2000" dirty="0"/>
          </a:p>
          <a:p>
            <a:pPr algn="ctr"/>
            <a:r>
              <a:rPr lang="en-US" sz="2400" dirty="0">
                <a:solidFill>
                  <a:srgbClr val="FF0000"/>
                </a:solidFill>
              </a:rPr>
              <a:t>Remember:</a:t>
            </a:r>
            <a:r>
              <a:rPr lang="en-US" sz="2400" dirty="0">
                <a:solidFill>
                  <a:srgbClr val="FD2DFF"/>
                </a:solidFill>
              </a:rPr>
              <a:t> SNAPSHOT</a:t>
            </a:r>
            <a:r>
              <a:rPr lang="en-US" sz="2400" dirty="0">
                <a:solidFill>
                  <a:srgbClr val="FF0000"/>
                </a:solidFill>
              </a:rPr>
              <a:t> dependencies (can be) changed by default on daily basis !</a:t>
            </a:r>
            <a:endParaRPr lang="he-IL" sz="2400" dirty="0">
              <a:solidFill>
                <a:srgbClr val="FF0000"/>
              </a:solidFill>
            </a:endParaRPr>
          </a:p>
        </p:txBody>
      </p:sp>
    </p:spTree>
    <p:extLst>
      <p:ext uri="{BB962C8B-B14F-4D97-AF65-F5344CB8AC3E}">
        <p14:creationId xmlns:p14="http://schemas.microsoft.com/office/powerpoint/2010/main" val="125906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15" end="15"/>
                                            </p:txEl>
                                          </p:spTgt>
                                        </p:tgtEl>
                                        <p:attrNameLst>
                                          <p:attrName>style.visibility</p:attrName>
                                        </p:attrNameLst>
                                      </p:cBhvr>
                                      <p:to>
                                        <p:strVal val="visible"/>
                                      </p:to>
                                    </p:set>
                                    <p:animEffect transition="in" filter="fade">
                                      <p:cBhvr>
                                        <p:cTn id="43"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2656-ADB8-470C-83B0-9B96CD6E2725}"/>
              </a:ext>
            </a:extLst>
          </p:cNvPr>
          <p:cNvSpPr>
            <a:spLocks noGrp="1"/>
          </p:cNvSpPr>
          <p:nvPr>
            <p:ph type="title"/>
          </p:nvPr>
        </p:nvSpPr>
        <p:spPr/>
        <p:txBody>
          <a:bodyPr>
            <a:normAutofit fontScale="90000"/>
          </a:bodyPr>
          <a:lstStyle/>
          <a:p>
            <a:pPr algn="l"/>
            <a:r>
              <a:rPr lang="en-US" dirty="0"/>
              <a:t>GAV - Classifier</a:t>
            </a:r>
            <a:endParaRPr lang="he-IL" dirty="0"/>
          </a:p>
        </p:txBody>
      </p:sp>
      <p:sp>
        <p:nvSpPr>
          <p:cNvPr id="3" name="Slide Number Placeholder 2">
            <a:extLst>
              <a:ext uri="{FF2B5EF4-FFF2-40B4-BE49-F238E27FC236}">
                <a16:creationId xmlns:a16="http://schemas.microsoft.com/office/drawing/2014/main" id="{C263B3AF-C349-421D-9175-461D16703B5A}"/>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
        <p:nvSpPr>
          <p:cNvPr id="4" name="Footer Placeholder 3">
            <a:extLst>
              <a:ext uri="{FF2B5EF4-FFF2-40B4-BE49-F238E27FC236}">
                <a16:creationId xmlns:a16="http://schemas.microsoft.com/office/drawing/2014/main" id="{E3386469-4CCE-494E-A78A-6F913DFD513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08A54D69-292B-4D2C-80C4-ABF002D277C7}"/>
              </a:ext>
            </a:extLst>
          </p:cNvPr>
          <p:cNvSpPr txBox="1"/>
          <p:nvPr/>
        </p:nvSpPr>
        <p:spPr>
          <a:xfrm>
            <a:off x="1295402" y="1273139"/>
            <a:ext cx="10233052" cy="3908762"/>
          </a:xfrm>
          <a:prstGeom prst="rect">
            <a:avLst/>
          </a:prstGeom>
          <a:noFill/>
        </p:spPr>
        <p:txBody>
          <a:bodyPr wrap="square" rtlCol="1">
            <a:spAutoFit/>
          </a:bodyPr>
          <a:lstStyle/>
          <a:p>
            <a:r>
              <a:rPr lang="en-US" sz="2800" dirty="0"/>
              <a:t>Classifier – an optional, arbitrary string to be added to the artifact that characterize it for it’s content:</a:t>
            </a:r>
          </a:p>
          <a:p>
            <a:pPr marL="457200" indent="-457200">
              <a:buFont typeface="Arial" panose="020B0604020202020204" pitchFamily="34" charset="0"/>
              <a:buChar char="•"/>
            </a:pPr>
            <a:r>
              <a:rPr lang="en-US" sz="2800" dirty="0"/>
              <a:t>Version state (alpha\beta)</a:t>
            </a:r>
          </a:p>
          <a:p>
            <a:pPr marL="457200" indent="-457200">
              <a:buFont typeface="Arial" panose="020B0604020202020204" pitchFamily="34" charset="0"/>
              <a:buChar char="•"/>
            </a:pPr>
            <a:r>
              <a:rPr lang="en-US" sz="2800" dirty="0"/>
              <a:t>Artifact content (jar-with-dependencies, shade-jar, sources, docs)</a:t>
            </a:r>
          </a:p>
          <a:p>
            <a:pPr marL="457200" indent="-457200">
              <a:buFont typeface="Arial" panose="020B0604020202020204" pitchFamily="34" charset="0"/>
              <a:buChar char="•"/>
            </a:pPr>
            <a:r>
              <a:rPr lang="en-US" sz="2800" dirty="0"/>
              <a:t>OS related (windows, </a:t>
            </a:r>
            <a:r>
              <a:rPr lang="en-US" sz="2800" dirty="0" err="1"/>
              <a:t>unix</a:t>
            </a:r>
            <a:r>
              <a:rPr lang="en-US" sz="2800" dirty="0"/>
              <a:t>)</a:t>
            </a:r>
          </a:p>
          <a:p>
            <a:pPr marL="457200" indent="-457200">
              <a:buFont typeface="Arial" panose="020B0604020202020204" pitchFamily="34" charset="0"/>
              <a:buChar char="•"/>
            </a:pPr>
            <a:r>
              <a:rPr lang="en-US" sz="2800" dirty="0"/>
              <a:t>Java versions (JDK1.8, JDK1.9)</a:t>
            </a:r>
          </a:p>
          <a:p>
            <a:endParaRPr lang="en-US" sz="2800" dirty="0"/>
          </a:p>
          <a:p>
            <a:r>
              <a:rPr lang="en-US" sz="2800" dirty="0"/>
              <a:t>e.g. </a:t>
            </a:r>
          </a:p>
          <a:p>
            <a:r>
              <a:rPr lang="en-US" sz="2400" dirty="0"/>
              <a:t>com.my.company:my-app:1.0:</a:t>
            </a:r>
            <a:r>
              <a:rPr lang="en-US" sz="2400" dirty="0">
                <a:solidFill>
                  <a:srgbClr val="7030A0"/>
                </a:solidFill>
              </a:rPr>
              <a:t>windows </a:t>
            </a:r>
            <a:r>
              <a:rPr lang="en-US" sz="2400" dirty="0">
                <a:solidFill>
                  <a:srgbClr val="FF0000"/>
                </a:solidFill>
              </a:rPr>
              <a:t>vs</a:t>
            </a:r>
            <a:r>
              <a:rPr lang="en-US" sz="2400" dirty="0"/>
              <a:t> com.my.company:my-app:1.0:</a:t>
            </a:r>
            <a:r>
              <a:rPr lang="en-US" sz="2400" dirty="0">
                <a:solidFill>
                  <a:srgbClr val="7030A0"/>
                </a:solidFill>
              </a:rPr>
              <a:t>unix</a:t>
            </a:r>
          </a:p>
        </p:txBody>
      </p:sp>
    </p:spTree>
    <p:extLst>
      <p:ext uri="{BB962C8B-B14F-4D97-AF65-F5344CB8AC3E}">
        <p14:creationId xmlns:p14="http://schemas.microsoft.com/office/powerpoint/2010/main" val="195169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2656-ADB8-470C-83B0-9B96CD6E2725}"/>
              </a:ext>
            </a:extLst>
          </p:cNvPr>
          <p:cNvSpPr>
            <a:spLocks noGrp="1"/>
          </p:cNvSpPr>
          <p:nvPr>
            <p:ph type="title"/>
          </p:nvPr>
        </p:nvSpPr>
        <p:spPr/>
        <p:txBody>
          <a:bodyPr>
            <a:normAutofit fontScale="90000"/>
          </a:bodyPr>
          <a:lstStyle/>
          <a:p>
            <a:pPr algn="l"/>
            <a:r>
              <a:rPr lang="en-US" dirty="0"/>
              <a:t>GAV - Classifier</a:t>
            </a:r>
            <a:endParaRPr lang="he-IL" dirty="0"/>
          </a:p>
        </p:txBody>
      </p:sp>
      <p:sp>
        <p:nvSpPr>
          <p:cNvPr id="3" name="Slide Number Placeholder 2">
            <a:extLst>
              <a:ext uri="{FF2B5EF4-FFF2-40B4-BE49-F238E27FC236}">
                <a16:creationId xmlns:a16="http://schemas.microsoft.com/office/drawing/2014/main" id="{C263B3AF-C349-421D-9175-461D16703B5A}"/>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
        <p:nvSpPr>
          <p:cNvPr id="4" name="Footer Placeholder 3">
            <a:extLst>
              <a:ext uri="{FF2B5EF4-FFF2-40B4-BE49-F238E27FC236}">
                <a16:creationId xmlns:a16="http://schemas.microsoft.com/office/drawing/2014/main" id="{E3386469-4CCE-494E-A78A-6F913DFD513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08A54D69-292B-4D2C-80C4-ABF002D277C7}"/>
              </a:ext>
            </a:extLst>
          </p:cNvPr>
          <p:cNvSpPr txBox="1"/>
          <p:nvPr/>
        </p:nvSpPr>
        <p:spPr>
          <a:xfrm>
            <a:off x="1295402" y="1323381"/>
            <a:ext cx="10233052" cy="3970318"/>
          </a:xfrm>
          <a:prstGeom prst="rect">
            <a:avLst/>
          </a:prstGeom>
          <a:noFill/>
        </p:spPr>
        <p:txBody>
          <a:bodyPr wrap="square" rtlCol="1">
            <a:spAutoFit/>
          </a:bodyPr>
          <a:lstStyle/>
          <a:p>
            <a:r>
              <a:rPr lang="en-US" sz="2800" dirty="0"/>
              <a:t>If used (e.g. in dependency) will appear after the version:</a:t>
            </a:r>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Classifier is appended to the final artifact of a module, usually by means of other plugins (TBD), and it’s not part of the GAV definition</a:t>
            </a:r>
          </a:p>
        </p:txBody>
      </p:sp>
      <p:pic>
        <p:nvPicPr>
          <p:cNvPr id="6" name="Picture 5">
            <a:extLst>
              <a:ext uri="{FF2B5EF4-FFF2-40B4-BE49-F238E27FC236}">
                <a16:creationId xmlns:a16="http://schemas.microsoft.com/office/drawing/2014/main" id="{E2E3938F-8AD3-4878-8675-DE48B38D53E1}"/>
              </a:ext>
            </a:extLst>
          </p:cNvPr>
          <p:cNvPicPr>
            <a:picLocks noChangeAspect="1"/>
          </p:cNvPicPr>
          <p:nvPr/>
        </p:nvPicPr>
        <p:blipFill>
          <a:blip r:embed="rId3"/>
          <a:stretch>
            <a:fillRect/>
          </a:stretch>
        </p:blipFill>
        <p:spPr>
          <a:xfrm>
            <a:off x="3510713" y="2035558"/>
            <a:ext cx="5170573" cy="21847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68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dependencies - Transitivity</a:t>
            </a:r>
            <a:endParaRPr lang="he-IL" dirty="0"/>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6" name="Rectangle: Rounded Corners 5">
            <a:extLst>
              <a:ext uri="{FF2B5EF4-FFF2-40B4-BE49-F238E27FC236}">
                <a16:creationId xmlns:a16="http://schemas.microsoft.com/office/drawing/2014/main" id="{5D197B8C-561D-40F4-8544-DF479D051660}"/>
              </a:ext>
            </a:extLst>
          </p:cNvPr>
          <p:cNvSpPr/>
          <p:nvPr/>
        </p:nvSpPr>
        <p:spPr>
          <a:xfrm>
            <a:off x="1164082" y="3459531"/>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My-module</a:t>
            </a:r>
            <a:endParaRPr lang="he-IL" sz="2800" b="1" dirty="0">
              <a:solidFill>
                <a:schemeClr val="tx1"/>
              </a:solidFill>
            </a:endParaRPr>
          </a:p>
        </p:txBody>
      </p:sp>
      <p:sp>
        <p:nvSpPr>
          <p:cNvPr id="7" name="Rectangle: Rounded Corners 6">
            <a:extLst>
              <a:ext uri="{FF2B5EF4-FFF2-40B4-BE49-F238E27FC236}">
                <a16:creationId xmlns:a16="http://schemas.microsoft.com/office/drawing/2014/main" id="{A9CBB20D-82BB-4567-85A0-D599451DB239}"/>
              </a:ext>
            </a:extLst>
          </p:cNvPr>
          <p:cNvSpPr/>
          <p:nvPr/>
        </p:nvSpPr>
        <p:spPr>
          <a:xfrm>
            <a:off x="3730979" y="1969710"/>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Junit 1.5</a:t>
            </a:r>
            <a:endParaRPr lang="he-IL" sz="2800" b="1" dirty="0">
              <a:solidFill>
                <a:schemeClr val="tx1"/>
              </a:solidFill>
            </a:endParaRPr>
          </a:p>
        </p:txBody>
      </p:sp>
      <p:sp>
        <p:nvSpPr>
          <p:cNvPr id="8" name="Rectangle: Rounded Corners 7">
            <a:extLst>
              <a:ext uri="{FF2B5EF4-FFF2-40B4-BE49-F238E27FC236}">
                <a16:creationId xmlns:a16="http://schemas.microsoft.com/office/drawing/2014/main" id="{80F8128C-C0BF-401E-8C64-5F9796AC9643}"/>
              </a:ext>
            </a:extLst>
          </p:cNvPr>
          <p:cNvSpPr/>
          <p:nvPr/>
        </p:nvSpPr>
        <p:spPr>
          <a:xfrm>
            <a:off x="3730979" y="3459531"/>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Log4j 3.2</a:t>
            </a:r>
            <a:endParaRPr lang="he-IL" sz="2800" b="1" dirty="0">
              <a:solidFill>
                <a:schemeClr val="tx1"/>
              </a:solidFill>
            </a:endParaRPr>
          </a:p>
        </p:txBody>
      </p:sp>
      <p:sp>
        <p:nvSpPr>
          <p:cNvPr id="9" name="Rectangle: Rounded Corners 8">
            <a:extLst>
              <a:ext uri="{FF2B5EF4-FFF2-40B4-BE49-F238E27FC236}">
                <a16:creationId xmlns:a16="http://schemas.microsoft.com/office/drawing/2014/main" id="{7A569054-2FEB-4F5D-ACE3-7950D0D5C367}"/>
              </a:ext>
            </a:extLst>
          </p:cNvPr>
          <p:cNvSpPr/>
          <p:nvPr/>
        </p:nvSpPr>
        <p:spPr>
          <a:xfrm>
            <a:off x="3730979" y="5103114"/>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Sha1 2.3</a:t>
            </a:r>
            <a:endParaRPr lang="he-IL" sz="2800" b="1" dirty="0">
              <a:solidFill>
                <a:schemeClr val="tx1"/>
              </a:solidFill>
            </a:endParaRPr>
          </a:p>
        </p:txBody>
      </p:sp>
      <p:sp>
        <p:nvSpPr>
          <p:cNvPr id="10" name="Rectangle: Rounded Corners 9">
            <a:extLst>
              <a:ext uri="{FF2B5EF4-FFF2-40B4-BE49-F238E27FC236}">
                <a16:creationId xmlns:a16="http://schemas.microsoft.com/office/drawing/2014/main" id="{BE066847-2E68-41EC-BE2F-307B7E11CFDC}"/>
              </a:ext>
            </a:extLst>
          </p:cNvPr>
          <p:cNvSpPr/>
          <p:nvPr/>
        </p:nvSpPr>
        <p:spPr>
          <a:xfrm>
            <a:off x="6751468" y="1473951"/>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abc</a:t>
            </a:r>
            <a:r>
              <a:rPr lang="en-US" sz="2800" b="1" dirty="0">
                <a:solidFill>
                  <a:schemeClr val="tx1"/>
                </a:solidFill>
              </a:rPr>
              <a:t> 1.2</a:t>
            </a:r>
            <a:endParaRPr lang="he-IL" sz="2800" b="1" dirty="0">
              <a:solidFill>
                <a:schemeClr val="tx1"/>
              </a:solidFill>
            </a:endParaRPr>
          </a:p>
        </p:txBody>
      </p:sp>
      <p:sp>
        <p:nvSpPr>
          <p:cNvPr id="11" name="Rectangle: Rounded Corners 10">
            <a:extLst>
              <a:ext uri="{FF2B5EF4-FFF2-40B4-BE49-F238E27FC236}">
                <a16:creationId xmlns:a16="http://schemas.microsoft.com/office/drawing/2014/main" id="{39123B24-C972-42A6-8C56-181BBFD93B98}"/>
              </a:ext>
            </a:extLst>
          </p:cNvPr>
          <p:cNvSpPr/>
          <p:nvPr/>
        </p:nvSpPr>
        <p:spPr>
          <a:xfrm>
            <a:off x="6751468" y="2468013"/>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def 1.3</a:t>
            </a:r>
            <a:endParaRPr lang="he-IL" sz="2800" b="1" dirty="0">
              <a:solidFill>
                <a:schemeClr val="tx1"/>
              </a:solidFill>
            </a:endParaRPr>
          </a:p>
        </p:txBody>
      </p:sp>
      <p:sp>
        <p:nvSpPr>
          <p:cNvPr id="12" name="Rectangle: Rounded Corners 11">
            <a:extLst>
              <a:ext uri="{FF2B5EF4-FFF2-40B4-BE49-F238E27FC236}">
                <a16:creationId xmlns:a16="http://schemas.microsoft.com/office/drawing/2014/main" id="{CF2C414F-4F21-4CD1-A088-5DFB3E7AC4D1}"/>
              </a:ext>
            </a:extLst>
          </p:cNvPr>
          <p:cNvSpPr/>
          <p:nvPr/>
        </p:nvSpPr>
        <p:spPr>
          <a:xfrm>
            <a:off x="6751466" y="3459531"/>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ghi</a:t>
            </a:r>
            <a:r>
              <a:rPr lang="en-US" sz="2800" b="1" dirty="0">
                <a:solidFill>
                  <a:schemeClr val="tx1"/>
                </a:solidFill>
              </a:rPr>
              <a:t> 4.2</a:t>
            </a:r>
            <a:endParaRPr lang="he-IL" sz="2800" b="1" dirty="0">
              <a:solidFill>
                <a:schemeClr val="tx1"/>
              </a:solidFill>
            </a:endParaRPr>
          </a:p>
        </p:txBody>
      </p:sp>
      <p:sp>
        <p:nvSpPr>
          <p:cNvPr id="13" name="Rectangle: Rounded Corners 12">
            <a:extLst>
              <a:ext uri="{FF2B5EF4-FFF2-40B4-BE49-F238E27FC236}">
                <a16:creationId xmlns:a16="http://schemas.microsoft.com/office/drawing/2014/main" id="{FF49039A-67CC-4C93-97CD-DF31B54AA824}"/>
              </a:ext>
            </a:extLst>
          </p:cNvPr>
          <p:cNvSpPr/>
          <p:nvPr/>
        </p:nvSpPr>
        <p:spPr>
          <a:xfrm>
            <a:off x="6751467" y="4587626"/>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jkl</a:t>
            </a:r>
            <a:r>
              <a:rPr lang="en-US" sz="2800" b="1" dirty="0">
                <a:solidFill>
                  <a:schemeClr val="tx1"/>
                </a:solidFill>
              </a:rPr>
              <a:t> 3.4</a:t>
            </a:r>
            <a:endParaRPr lang="he-IL" sz="2800" b="1" dirty="0">
              <a:solidFill>
                <a:schemeClr val="tx1"/>
              </a:solidFill>
            </a:endParaRPr>
          </a:p>
        </p:txBody>
      </p:sp>
      <p:sp>
        <p:nvSpPr>
          <p:cNvPr id="14" name="Rectangle: Rounded Corners 13">
            <a:extLst>
              <a:ext uri="{FF2B5EF4-FFF2-40B4-BE49-F238E27FC236}">
                <a16:creationId xmlns:a16="http://schemas.microsoft.com/office/drawing/2014/main" id="{F2ED78CC-CE05-4CCC-90D8-B2F1DA1BBF89}"/>
              </a:ext>
            </a:extLst>
          </p:cNvPr>
          <p:cNvSpPr/>
          <p:nvPr/>
        </p:nvSpPr>
        <p:spPr>
          <a:xfrm>
            <a:off x="6751466" y="5609890"/>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mno</a:t>
            </a:r>
            <a:r>
              <a:rPr lang="en-US" sz="2800" b="1" dirty="0">
                <a:solidFill>
                  <a:schemeClr val="tx1"/>
                </a:solidFill>
              </a:rPr>
              <a:t> 65.3</a:t>
            </a:r>
            <a:endParaRPr lang="he-IL" sz="2800" b="1" dirty="0">
              <a:solidFill>
                <a:schemeClr val="tx1"/>
              </a:solidFill>
            </a:endParaRPr>
          </a:p>
        </p:txBody>
      </p:sp>
      <p:sp>
        <p:nvSpPr>
          <p:cNvPr id="15" name="Rectangle: Rounded Corners 14">
            <a:extLst>
              <a:ext uri="{FF2B5EF4-FFF2-40B4-BE49-F238E27FC236}">
                <a16:creationId xmlns:a16="http://schemas.microsoft.com/office/drawing/2014/main" id="{2FA3D3F9-1838-4F00-B449-52F0491E6C82}"/>
              </a:ext>
            </a:extLst>
          </p:cNvPr>
          <p:cNvSpPr/>
          <p:nvPr/>
        </p:nvSpPr>
        <p:spPr>
          <a:xfrm>
            <a:off x="9437277" y="2468013"/>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pqr</a:t>
            </a:r>
            <a:r>
              <a:rPr lang="en-US" sz="2800" b="1" dirty="0">
                <a:solidFill>
                  <a:schemeClr val="tx1"/>
                </a:solidFill>
              </a:rPr>
              <a:t> 5.3</a:t>
            </a:r>
            <a:endParaRPr lang="he-IL" sz="2800" b="1" dirty="0">
              <a:solidFill>
                <a:schemeClr val="tx1"/>
              </a:solidFill>
            </a:endParaRPr>
          </a:p>
        </p:txBody>
      </p:sp>
      <p:cxnSp>
        <p:nvCxnSpPr>
          <p:cNvPr id="17" name="Straight Arrow Connector 16">
            <a:extLst>
              <a:ext uri="{FF2B5EF4-FFF2-40B4-BE49-F238E27FC236}">
                <a16:creationId xmlns:a16="http://schemas.microsoft.com/office/drawing/2014/main" id="{751B58BC-3143-4663-BB21-C47F64D12EC8}"/>
              </a:ext>
            </a:extLst>
          </p:cNvPr>
          <p:cNvCxnSpPr>
            <a:stCxn id="6" idx="3"/>
            <a:endCxn id="8" idx="1"/>
          </p:cNvCxnSpPr>
          <p:nvPr/>
        </p:nvCxnSpPr>
        <p:spPr>
          <a:xfrm>
            <a:off x="3213219" y="3790037"/>
            <a:ext cx="517760"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8D5B7D-2858-4376-9A95-BA869E9366B1}"/>
              </a:ext>
            </a:extLst>
          </p:cNvPr>
          <p:cNvCxnSpPr>
            <a:cxnSpLocks/>
            <a:stCxn id="6" idx="3"/>
            <a:endCxn id="9" idx="1"/>
          </p:cNvCxnSpPr>
          <p:nvPr/>
        </p:nvCxnSpPr>
        <p:spPr>
          <a:xfrm>
            <a:off x="3213219" y="3790037"/>
            <a:ext cx="517760" cy="164358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1EA226-DCC9-4139-8F20-2DE0009C7061}"/>
              </a:ext>
            </a:extLst>
          </p:cNvPr>
          <p:cNvCxnSpPr>
            <a:cxnSpLocks/>
            <a:stCxn id="6" idx="3"/>
            <a:endCxn id="7" idx="1"/>
          </p:cNvCxnSpPr>
          <p:nvPr/>
        </p:nvCxnSpPr>
        <p:spPr>
          <a:xfrm flipV="1">
            <a:off x="3213219" y="2300216"/>
            <a:ext cx="517760" cy="148982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ABAA5F-1D7D-4054-9898-74187C249914}"/>
              </a:ext>
            </a:extLst>
          </p:cNvPr>
          <p:cNvCxnSpPr>
            <a:cxnSpLocks/>
            <a:stCxn id="7" idx="3"/>
            <a:endCxn id="10" idx="1"/>
          </p:cNvCxnSpPr>
          <p:nvPr/>
        </p:nvCxnSpPr>
        <p:spPr>
          <a:xfrm flipV="1">
            <a:off x="5780116" y="1804457"/>
            <a:ext cx="971352" cy="49575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CC882F-4204-4316-A012-CD7870BA2294}"/>
              </a:ext>
            </a:extLst>
          </p:cNvPr>
          <p:cNvCxnSpPr>
            <a:cxnSpLocks/>
            <a:stCxn id="7" idx="3"/>
            <a:endCxn id="11" idx="1"/>
          </p:cNvCxnSpPr>
          <p:nvPr/>
        </p:nvCxnSpPr>
        <p:spPr>
          <a:xfrm>
            <a:off x="5780116" y="2300216"/>
            <a:ext cx="971352" cy="49830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D0E0119-40FA-4959-B873-62F8D69040D9}"/>
              </a:ext>
            </a:extLst>
          </p:cNvPr>
          <p:cNvCxnSpPr>
            <a:cxnSpLocks/>
            <a:stCxn id="8" idx="3"/>
            <a:endCxn id="12" idx="1"/>
          </p:cNvCxnSpPr>
          <p:nvPr/>
        </p:nvCxnSpPr>
        <p:spPr>
          <a:xfrm>
            <a:off x="5780116" y="3790037"/>
            <a:ext cx="971350"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FABEAC-21C7-4255-B5F8-855C701FFA6C}"/>
              </a:ext>
            </a:extLst>
          </p:cNvPr>
          <p:cNvCxnSpPr>
            <a:cxnSpLocks/>
            <a:stCxn id="9" idx="3"/>
            <a:endCxn id="13" idx="1"/>
          </p:cNvCxnSpPr>
          <p:nvPr/>
        </p:nvCxnSpPr>
        <p:spPr>
          <a:xfrm flipV="1">
            <a:off x="5780116" y="4918132"/>
            <a:ext cx="971351" cy="51548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F348193-22E1-44D5-BFB0-89996AFC0AF2}"/>
              </a:ext>
            </a:extLst>
          </p:cNvPr>
          <p:cNvCxnSpPr>
            <a:cxnSpLocks/>
            <a:stCxn id="9" idx="3"/>
            <a:endCxn id="14" idx="1"/>
          </p:cNvCxnSpPr>
          <p:nvPr/>
        </p:nvCxnSpPr>
        <p:spPr>
          <a:xfrm>
            <a:off x="5780116" y="5433620"/>
            <a:ext cx="971350" cy="50677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30C6DE3-0121-430D-A520-6C7F165343FE}"/>
              </a:ext>
            </a:extLst>
          </p:cNvPr>
          <p:cNvCxnSpPr>
            <a:cxnSpLocks/>
            <a:stCxn id="11" idx="3"/>
            <a:endCxn id="15" idx="1"/>
          </p:cNvCxnSpPr>
          <p:nvPr/>
        </p:nvCxnSpPr>
        <p:spPr>
          <a:xfrm>
            <a:off x="8800605" y="2798519"/>
            <a:ext cx="636672"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9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22" presetClass="entr" presetSubtype="8"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22" presetClass="entr" presetSubtype="8"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22" presetClass="entr" presetSubtype="8"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22" presetClass="entr" presetSubtype="8"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500"/>
                                        <p:tgtEl>
                                          <p:spTgt spid="33"/>
                                        </p:tgtEl>
                                      </p:cBhvr>
                                    </p:animEffect>
                                  </p:childTnLst>
                                </p:cTn>
                              </p:par>
                              <p:par>
                                <p:cTn id="61" presetID="22" presetClass="entr" presetSubtype="8"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par>
                                <p:cTn id="69" presetID="22" presetClass="entr" presetSubtype="8"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left)">
                                      <p:cBhvr>
                                        <p:cTn id="7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l"/>
            <a:r>
              <a:rPr lang="en-US" dirty="0"/>
              <a:t>Agenda</a:t>
            </a:r>
          </a:p>
        </p:txBody>
      </p:sp>
      <p:sp>
        <p:nvSpPr>
          <p:cNvPr id="6" name="Slide Number Placeholder 5">
            <a:extLst>
              <a:ext uri="{FF2B5EF4-FFF2-40B4-BE49-F238E27FC236}">
                <a16:creationId xmlns:a16="http://schemas.microsoft.com/office/drawing/2014/main" id="{EF25EBBA-E6A4-4F19-89E4-EC80D33E301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Footer Placeholder 6">
            <a:extLst>
              <a:ext uri="{FF2B5EF4-FFF2-40B4-BE49-F238E27FC236}">
                <a16:creationId xmlns:a16="http://schemas.microsoft.com/office/drawing/2014/main" id="{49BC3C2B-AB77-493E-B2AB-8B5B16E55EC6}"/>
              </a:ext>
            </a:extLst>
          </p:cNvPr>
          <p:cNvSpPr>
            <a:spLocks noGrp="1"/>
          </p:cNvSpPr>
          <p:nvPr>
            <p:ph type="ftr" sz="quarter" idx="11"/>
          </p:nvPr>
        </p:nvSpPr>
        <p:spPr/>
        <p:txBody>
          <a:bodyPr/>
          <a:lstStyle/>
          <a:p>
            <a:r>
              <a:rPr lang="en-US"/>
              <a:t>Copyrights © Aviad Cohen ; 23.2.2018</a:t>
            </a:r>
            <a:endParaRPr lang="en-US" dirty="0"/>
          </a:p>
        </p:txBody>
      </p:sp>
      <p:sp>
        <p:nvSpPr>
          <p:cNvPr id="9" name="TextBox 8">
            <a:extLst>
              <a:ext uri="{FF2B5EF4-FFF2-40B4-BE49-F238E27FC236}">
                <a16:creationId xmlns:a16="http://schemas.microsoft.com/office/drawing/2014/main" id="{5C811E64-9ADD-49D9-B213-8702743C414B}"/>
              </a:ext>
            </a:extLst>
          </p:cNvPr>
          <p:cNvSpPr txBox="1"/>
          <p:nvPr/>
        </p:nvSpPr>
        <p:spPr>
          <a:xfrm>
            <a:off x="2833947" y="1926043"/>
            <a:ext cx="5808783" cy="3170099"/>
          </a:xfrm>
          <a:prstGeom prst="rect">
            <a:avLst/>
          </a:prstGeom>
          <a:solidFill>
            <a:schemeClr val="tx2">
              <a:lumMod val="25000"/>
              <a:lumOff val="75000"/>
            </a:schemeClr>
          </a:solidFill>
          <a:ln>
            <a:solidFill>
              <a:schemeClr val="tx1"/>
            </a:solidFill>
          </a:ln>
          <a:effectLst>
            <a:outerShdw blurRad="50800" dist="38100" dir="10800000" algn="r" rotWithShape="0">
              <a:prstClr val="black">
                <a:alpha val="40000"/>
              </a:prstClr>
            </a:outerShdw>
            <a:softEdge rad="31750"/>
          </a:effectLst>
          <a:scene3d>
            <a:camera prst="orthographicFront"/>
            <a:lightRig rig="threePt" dir="t"/>
          </a:scene3d>
          <a:sp3d>
            <a:bevelT w="165100" prst="coolSlant"/>
          </a:sp3d>
        </p:spPr>
        <p:txBody>
          <a:bodyPr wrap="square" rtlCol="0">
            <a:spAutoFit/>
          </a:bodyPr>
          <a:lstStyle/>
          <a:p>
            <a:pPr algn="ctr"/>
            <a:r>
              <a:rPr lang="en-US" sz="2000" b="1" u="sng" dirty="0"/>
              <a:t>Module 3: miscellaneous</a:t>
            </a:r>
          </a:p>
          <a:p>
            <a:endParaRPr lang="en-US" sz="2000" dirty="0"/>
          </a:p>
          <a:p>
            <a:r>
              <a:rPr lang="en-US" sz="2000" dirty="0"/>
              <a:t>Profiles</a:t>
            </a:r>
          </a:p>
          <a:p>
            <a:r>
              <a:rPr lang="en-US" sz="2000" dirty="0" err="1"/>
              <a:t>Mvn</a:t>
            </a:r>
            <a:r>
              <a:rPr lang="en-US" sz="2000" dirty="0"/>
              <a:t> command line options</a:t>
            </a:r>
          </a:p>
          <a:p>
            <a:r>
              <a:rPr lang="en-US" sz="2000" dirty="0"/>
              <a:t>	-o</a:t>
            </a:r>
          </a:p>
          <a:p>
            <a:r>
              <a:rPr lang="en-US" sz="2000" dirty="0"/>
              <a:t>	-U</a:t>
            </a:r>
          </a:p>
          <a:p>
            <a:r>
              <a:rPr lang="en-US" sz="2000" dirty="0"/>
              <a:t>Plugins</a:t>
            </a:r>
          </a:p>
          <a:p>
            <a:r>
              <a:rPr lang="en-US" sz="2000" dirty="0"/>
              <a:t>	dependency tree</a:t>
            </a:r>
          </a:p>
          <a:p>
            <a:r>
              <a:rPr lang="en-US" sz="2000" dirty="0"/>
              <a:t>	help (e.g. effective </a:t>
            </a:r>
            <a:r>
              <a:rPr lang="en-US" sz="2000" dirty="0" err="1"/>
              <a:t>pom</a:t>
            </a:r>
            <a:r>
              <a:rPr lang="en-US" sz="2000" dirty="0"/>
              <a:t>)</a:t>
            </a:r>
          </a:p>
          <a:p>
            <a:r>
              <a:rPr lang="en-US" sz="2000" dirty="0"/>
              <a:t>	assembly plugin</a:t>
            </a:r>
          </a:p>
        </p:txBody>
      </p:sp>
    </p:spTree>
    <p:extLst>
      <p:ext uri="{BB962C8B-B14F-4D97-AF65-F5344CB8AC3E}">
        <p14:creationId xmlns:p14="http://schemas.microsoft.com/office/powerpoint/2010/main" val="4228862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winner ghi 4.2">
            <a:extLst>
              <a:ext uri="{FF2B5EF4-FFF2-40B4-BE49-F238E27FC236}">
                <a16:creationId xmlns:a16="http://schemas.microsoft.com/office/drawing/2014/main" id="{B3646F80-19D8-49AE-A49A-B050B9841786}"/>
              </a:ext>
            </a:extLst>
          </p:cNvPr>
          <p:cNvSpPr/>
          <p:nvPr/>
        </p:nvSpPr>
        <p:spPr>
          <a:xfrm>
            <a:off x="6748038" y="3459718"/>
            <a:ext cx="2049137" cy="661012"/>
          </a:xfrm>
          <a:prstGeom prst="roundRect">
            <a:avLst/>
          </a:prstGeom>
          <a:solidFill>
            <a:schemeClr val="accent6">
              <a:lumMod val="40000"/>
              <a:lumOff val="60000"/>
            </a:schemeClr>
          </a:solidFill>
          <a:ln w="57150">
            <a:solidFill>
              <a:srgbClr val="1C5AB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ghi</a:t>
            </a:r>
            <a:r>
              <a:rPr lang="en-US" sz="2800" b="1" dirty="0">
                <a:solidFill>
                  <a:schemeClr val="tx1"/>
                </a:solidFill>
              </a:rPr>
              <a:t> 4.2</a:t>
            </a:r>
            <a:endParaRPr lang="he-IL" sz="2800" b="1" dirty="0">
              <a:solidFill>
                <a:schemeClr val="tx1"/>
              </a:solidFill>
            </a:endParaRPr>
          </a:p>
        </p:txBody>
      </p:sp>
      <p:cxnSp>
        <p:nvCxnSpPr>
          <p:cNvPr id="42" name="Straight Arrow Connector 41">
            <a:extLst>
              <a:ext uri="{FF2B5EF4-FFF2-40B4-BE49-F238E27FC236}">
                <a16:creationId xmlns:a16="http://schemas.microsoft.com/office/drawing/2014/main" id="{2F086789-F711-4257-A636-E666B8CCE969}"/>
              </a:ext>
            </a:extLst>
          </p:cNvPr>
          <p:cNvCxnSpPr>
            <a:cxnSpLocks/>
            <a:stCxn id="11" idx="1"/>
            <a:endCxn id="34" idx="3"/>
          </p:cNvCxnSpPr>
          <p:nvPr/>
        </p:nvCxnSpPr>
        <p:spPr>
          <a:xfrm flipH="1">
            <a:off x="3192086" y="2798519"/>
            <a:ext cx="3559382" cy="263510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dependencies – Dependencies collision</a:t>
            </a:r>
            <a:endParaRPr lang="he-IL" dirty="0"/>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6" name="Rectangle: Rounded Corners 5">
            <a:extLst>
              <a:ext uri="{FF2B5EF4-FFF2-40B4-BE49-F238E27FC236}">
                <a16:creationId xmlns:a16="http://schemas.microsoft.com/office/drawing/2014/main" id="{5D197B8C-561D-40F4-8544-DF479D051660}"/>
              </a:ext>
            </a:extLst>
          </p:cNvPr>
          <p:cNvSpPr/>
          <p:nvPr/>
        </p:nvSpPr>
        <p:spPr>
          <a:xfrm>
            <a:off x="1164082" y="3459531"/>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My-module</a:t>
            </a:r>
            <a:endParaRPr lang="he-IL" sz="2800" b="1" dirty="0">
              <a:solidFill>
                <a:schemeClr val="tx1"/>
              </a:solidFill>
            </a:endParaRPr>
          </a:p>
        </p:txBody>
      </p:sp>
      <p:sp>
        <p:nvSpPr>
          <p:cNvPr id="7" name="Rectangle: Rounded Corners 6">
            <a:extLst>
              <a:ext uri="{FF2B5EF4-FFF2-40B4-BE49-F238E27FC236}">
                <a16:creationId xmlns:a16="http://schemas.microsoft.com/office/drawing/2014/main" id="{A9CBB20D-82BB-4567-85A0-D599451DB239}"/>
              </a:ext>
            </a:extLst>
          </p:cNvPr>
          <p:cNvSpPr/>
          <p:nvPr/>
        </p:nvSpPr>
        <p:spPr>
          <a:xfrm>
            <a:off x="3730979" y="1969710"/>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Junit 1.5</a:t>
            </a:r>
            <a:endParaRPr lang="he-IL" sz="2800" b="1" dirty="0">
              <a:solidFill>
                <a:schemeClr val="tx1"/>
              </a:solidFill>
            </a:endParaRPr>
          </a:p>
        </p:txBody>
      </p:sp>
      <p:sp>
        <p:nvSpPr>
          <p:cNvPr id="8" name="Rectangle: Rounded Corners 7">
            <a:extLst>
              <a:ext uri="{FF2B5EF4-FFF2-40B4-BE49-F238E27FC236}">
                <a16:creationId xmlns:a16="http://schemas.microsoft.com/office/drawing/2014/main" id="{80F8128C-C0BF-401E-8C64-5F9796AC9643}"/>
              </a:ext>
            </a:extLst>
          </p:cNvPr>
          <p:cNvSpPr/>
          <p:nvPr/>
        </p:nvSpPr>
        <p:spPr>
          <a:xfrm>
            <a:off x="3730979" y="3459531"/>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Log4j 3.2</a:t>
            </a:r>
            <a:endParaRPr lang="he-IL" sz="2800" b="1" dirty="0">
              <a:solidFill>
                <a:schemeClr val="tx1"/>
              </a:solidFill>
            </a:endParaRPr>
          </a:p>
        </p:txBody>
      </p:sp>
      <p:sp>
        <p:nvSpPr>
          <p:cNvPr id="9" name="Rectangle: Rounded Corners 8">
            <a:extLst>
              <a:ext uri="{FF2B5EF4-FFF2-40B4-BE49-F238E27FC236}">
                <a16:creationId xmlns:a16="http://schemas.microsoft.com/office/drawing/2014/main" id="{7A569054-2FEB-4F5D-ACE3-7950D0D5C367}"/>
              </a:ext>
            </a:extLst>
          </p:cNvPr>
          <p:cNvSpPr/>
          <p:nvPr/>
        </p:nvSpPr>
        <p:spPr>
          <a:xfrm>
            <a:off x="3730979" y="5103114"/>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Sha1 2.3</a:t>
            </a:r>
            <a:endParaRPr lang="he-IL" sz="2800" b="1" dirty="0">
              <a:solidFill>
                <a:schemeClr val="tx1"/>
              </a:solidFill>
            </a:endParaRPr>
          </a:p>
        </p:txBody>
      </p:sp>
      <p:sp>
        <p:nvSpPr>
          <p:cNvPr id="10" name="Rectangle: Rounded Corners 9">
            <a:extLst>
              <a:ext uri="{FF2B5EF4-FFF2-40B4-BE49-F238E27FC236}">
                <a16:creationId xmlns:a16="http://schemas.microsoft.com/office/drawing/2014/main" id="{BE066847-2E68-41EC-BE2F-307B7E11CFDC}"/>
              </a:ext>
            </a:extLst>
          </p:cNvPr>
          <p:cNvSpPr/>
          <p:nvPr/>
        </p:nvSpPr>
        <p:spPr>
          <a:xfrm>
            <a:off x="6751468" y="1473951"/>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abc</a:t>
            </a:r>
            <a:r>
              <a:rPr lang="en-US" sz="2800" b="1" dirty="0">
                <a:solidFill>
                  <a:schemeClr val="tx1"/>
                </a:solidFill>
              </a:rPr>
              <a:t> 1.2</a:t>
            </a:r>
            <a:endParaRPr lang="he-IL" sz="2800" b="1" dirty="0">
              <a:solidFill>
                <a:schemeClr val="tx1"/>
              </a:solidFill>
            </a:endParaRPr>
          </a:p>
        </p:txBody>
      </p:sp>
      <p:sp>
        <p:nvSpPr>
          <p:cNvPr id="11" name="Rectangle: Rounded Corners 10">
            <a:extLst>
              <a:ext uri="{FF2B5EF4-FFF2-40B4-BE49-F238E27FC236}">
                <a16:creationId xmlns:a16="http://schemas.microsoft.com/office/drawing/2014/main" id="{39123B24-C972-42A6-8C56-181BBFD93B98}"/>
              </a:ext>
            </a:extLst>
          </p:cNvPr>
          <p:cNvSpPr/>
          <p:nvPr/>
        </p:nvSpPr>
        <p:spPr>
          <a:xfrm>
            <a:off x="6751468" y="2468013"/>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def 1.3</a:t>
            </a:r>
            <a:endParaRPr lang="he-IL" sz="2800" b="1" dirty="0">
              <a:solidFill>
                <a:schemeClr val="tx1"/>
              </a:solidFill>
            </a:endParaRPr>
          </a:p>
        </p:txBody>
      </p:sp>
      <p:sp>
        <p:nvSpPr>
          <p:cNvPr id="12" name="collide ghi 4.2">
            <a:extLst>
              <a:ext uri="{FF2B5EF4-FFF2-40B4-BE49-F238E27FC236}">
                <a16:creationId xmlns:a16="http://schemas.microsoft.com/office/drawing/2014/main" id="{CF2C414F-4F21-4CD1-A088-5DFB3E7AC4D1}"/>
              </a:ext>
            </a:extLst>
          </p:cNvPr>
          <p:cNvSpPr/>
          <p:nvPr/>
        </p:nvSpPr>
        <p:spPr>
          <a:xfrm>
            <a:off x="6751466" y="3459531"/>
            <a:ext cx="2049137" cy="661012"/>
          </a:xfrm>
          <a:prstGeom prst="round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ghi</a:t>
            </a:r>
            <a:r>
              <a:rPr lang="en-US" sz="2800" b="1" dirty="0">
                <a:solidFill>
                  <a:schemeClr val="tx1"/>
                </a:solidFill>
              </a:rPr>
              <a:t> 4.2</a:t>
            </a:r>
            <a:endParaRPr lang="he-IL" sz="2800" b="1" dirty="0">
              <a:solidFill>
                <a:schemeClr val="tx1"/>
              </a:solidFill>
            </a:endParaRPr>
          </a:p>
        </p:txBody>
      </p:sp>
      <p:sp>
        <p:nvSpPr>
          <p:cNvPr id="13" name="Rectangle: Rounded Corners 12">
            <a:extLst>
              <a:ext uri="{FF2B5EF4-FFF2-40B4-BE49-F238E27FC236}">
                <a16:creationId xmlns:a16="http://schemas.microsoft.com/office/drawing/2014/main" id="{FF49039A-67CC-4C93-97CD-DF31B54AA824}"/>
              </a:ext>
            </a:extLst>
          </p:cNvPr>
          <p:cNvSpPr/>
          <p:nvPr/>
        </p:nvSpPr>
        <p:spPr>
          <a:xfrm>
            <a:off x="6751467" y="4587626"/>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jkl</a:t>
            </a:r>
            <a:r>
              <a:rPr lang="en-US" sz="2800" b="1" dirty="0">
                <a:solidFill>
                  <a:schemeClr val="tx1"/>
                </a:solidFill>
              </a:rPr>
              <a:t> 3.4</a:t>
            </a:r>
            <a:endParaRPr lang="he-IL" sz="2800" b="1" dirty="0">
              <a:solidFill>
                <a:schemeClr val="tx1"/>
              </a:solidFill>
            </a:endParaRPr>
          </a:p>
        </p:txBody>
      </p:sp>
      <p:sp>
        <p:nvSpPr>
          <p:cNvPr id="14" name="Rectangle: Rounded Corners 13">
            <a:extLst>
              <a:ext uri="{FF2B5EF4-FFF2-40B4-BE49-F238E27FC236}">
                <a16:creationId xmlns:a16="http://schemas.microsoft.com/office/drawing/2014/main" id="{F2ED78CC-CE05-4CCC-90D8-B2F1DA1BBF89}"/>
              </a:ext>
            </a:extLst>
          </p:cNvPr>
          <p:cNvSpPr/>
          <p:nvPr/>
        </p:nvSpPr>
        <p:spPr>
          <a:xfrm>
            <a:off x="6751466" y="5609890"/>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mno</a:t>
            </a:r>
            <a:r>
              <a:rPr lang="en-US" sz="2800" b="1" dirty="0">
                <a:solidFill>
                  <a:schemeClr val="tx1"/>
                </a:solidFill>
              </a:rPr>
              <a:t> 65.3</a:t>
            </a:r>
            <a:endParaRPr lang="he-IL" sz="2800" b="1" dirty="0">
              <a:solidFill>
                <a:schemeClr val="tx1"/>
              </a:solidFill>
            </a:endParaRPr>
          </a:p>
        </p:txBody>
      </p:sp>
      <p:sp>
        <p:nvSpPr>
          <p:cNvPr id="15" name="collide ghi 3.7">
            <a:extLst>
              <a:ext uri="{FF2B5EF4-FFF2-40B4-BE49-F238E27FC236}">
                <a16:creationId xmlns:a16="http://schemas.microsoft.com/office/drawing/2014/main" id="{2FA3D3F9-1838-4F00-B449-52F0491E6C82}"/>
              </a:ext>
            </a:extLst>
          </p:cNvPr>
          <p:cNvSpPr/>
          <p:nvPr/>
        </p:nvSpPr>
        <p:spPr>
          <a:xfrm>
            <a:off x="9437277" y="2468013"/>
            <a:ext cx="2049137" cy="661012"/>
          </a:xfrm>
          <a:prstGeom prst="round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ghi</a:t>
            </a:r>
            <a:r>
              <a:rPr lang="en-US" sz="2800" b="1" dirty="0">
                <a:solidFill>
                  <a:schemeClr val="tx1"/>
                </a:solidFill>
              </a:rPr>
              <a:t> 3.7</a:t>
            </a:r>
            <a:endParaRPr lang="he-IL" sz="2800" b="1" dirty="0">
              <a:solidFill>
                <a:schemeClr val="tx1"/>
              </a:solidFill>
            </a:endParaRPr>
          </a:p>
        </p:txBody>
      </p:sp>
      <p:cxnSp>
        <p:nvCxnSpPr>
          <p:cNvPr id="17" name="Straight Arrow Connector 16">
            <a:extLst>
              <a:ext uri="{FF2B5EF4-FFF2-40B4-BE49-F238E27FC236}">
                <a16:creationId xmlns:a16="http://schemas.microsoft.com/office/drawing/2014/main" id="{751B58BC-3143-4663-BB21-C47F64D12EC8}"/>
              </a:ext>
            </a:extLst>
          </p:cNvPr>
          <p:cNvCxnSpPr>
            <a:stCxn id="6" idx="3"/>
            <a:endCxn id="8" idx="1"/>
          </p:cNvCxnSpPr>
          <p:nvPr/>
        </p:nvCxnSpPr>
        <p:spPr>
          <a:xfrm>
            <a:off x="3213219" y="3790037"/>
            <a:ext cx="517760"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8D5B7D-2858-4376-9A95-BA869E9366B1}"/>
              </a:ext>
            </a:extLst>
          </p:cNvPr>
          <p:cNvCxnSpPr>
            <a:cxnSpLocks/>
            <a:stCxn id="6" idx="3"/>
            <a:endCxn id="9" idx="1"/>
          </p:cNvCxnSpPr>
          <p:nvPr/>
        </p:nvCxnSpPr>
        <p:spPr>
          <a:xfrm>
            <a:off x="3213219" y="3790037"/>
            <a:ext cx="517760" cy="164358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1EA226-DCC9-4139-8F20-2DE0009C7061}"/>
              </a:ext>
            </a:extLst>
          </p:cNvPr>
          <p:cNvCxnSpPr>
            <a:cxnSpLocks/>
            <a:stCxn id="6" idx="3"/>
            <a:endCxn id="7" idx="1"/>
          </p:cNvCxnSpPr>
          <p:nvPr/>
        </p:nvCxnSpPr>
        <p:spPr>
          <a:xfrm flipV="1">
            <a:off x="3213219" y="2300216"/>
            <a:ext cx="517760" cy="148982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ABAA5F-1D7D-4054-9898-74187C249914}"/>
              </a:ext>
            </a:extLst>
          </p:cNvPr>
          <p:cNvCxnSpPr>
            <a:cxnSpLocks/>
            <a:stCxn id="7" idx="3"/>
            <a:endCxn id="10" idx="1"/>
          </p:cNvCxnSpPr>
          <p:nvPr/>
        </p:nvCxnSpPr>
        <p:spPr>
          <a:xfrm flipV="1">
            <a:off x="5780116" y="1804457"/>
            <a:ext cx="971352" cy="49575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CC882F-4204-4316-A012-CD7870BA2294}"/>
              </a:ext>
            </a:extLst>
          </p:cNvPr>
          <p:cNvCxnSpPr>
            <a:cxnSpLocks/>
            <a:stCxn id="7" idx="3"/>
            <a:endCxn id="11" idx="1"/>
          </p:cNvCxnSpPr>
          <p:nvPr/>
        </p:nvCxnSpPr>
        <p:spPr>
          <a:xfrm>
            <a:off x="5780116" y="2300216"/>
            <a:ext cx="971352" cy="49830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D0E0119-40FA-4959-B873-62F8D69040D9}"/>
              </a:ext>
            </a:extLst>
          </p:cNvPr>
          <p:cNvCxnSpPr>
            <a:cxnSpLocks/>
            <a:stCxn id="8" idx="3"/>
            <a:endCxn id="12" idx="1"/>
          </p:cNvCxnSpPr>
          <p:nvPr/>
        </p:nvCxnSpPr>
        <p:spPr>
          <a:xfrm>
            <a:off x="5780116" y="3790037"/>
            <a:ext cx="971350"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FABEAC-21C7-4255-B5F8-855C701FFA6C}"/>
              </a:ext>
            </a:extLst>
          </p:cNvPr>
          <p:cNvCxnSpPr>
            <a:cxnSpLocks/>
            <a:stCxn id="9" idx="3"/>
            <a:endCxn id="13" idx="1"/>
          </p:cNvCxnSpPr>
          <p:nvPr/>
        </p:nvCxnSpPr>
        <p:spPr>
          <a:xfrm flipV="1">
            <a:off x="5780116" y="4918132"/>
            <a:ext cx="971351" cy="51548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F348193-22E1-44D5-BFB0-89996AFC0AF2}"/>
              </a:ext>
            </a:extLst>
          </p:cNvPr>
          <p:cNvCxnSpPr>
            <a:cxnSpLocks/>
            <a:stCxn id="9" idx="3"/>
            <a:endCxn id="14" idx="1"/>
          </p:cNvCxnSpPr>
          <p:nvPr/>
        </p:nvCxnSpPr>
        <p:spPr>
          <a:xfrm>
            <a:off x="5780116" y="5433620"/>
            <a:ext cx="971350" cy="50677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30C6DE3-0121-430D-A520-6C7F165343FE}"/>
              </a:ext>
            </a:extLst>
          </p:cNvPr>
          <p:cNvCxnSpPr>
            <a:cxnSpLocks/>
            <a:stCxn id="11" idx="3"/>
            <a:endCxn id="15" idx="1"/>
          </p:cNvCxnSpPr>
          <p:nvPr/>
        </p:nvCxnSpPr>
        <p:spPr>
          <a:xfrm>
            <a:off x="8800605" y="2798519"/>
            <a:ext cx="636672"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B578DCB-5229-4EBE-B6D9-A6B16F5B2981}"/>
              </a:ext>
            </a:extLst>
          </p:cNvPr>
          <p:cNvSpPr txBox="1"/>
          <p:nvPr/>
        </p:nvSpPr>
        <p:spPr>
          <a:xfrm>
            <a:off x="9141810" y="3356761"/>
            <a:ext cx="2509501" cy="1938992"/>
          </a:xfrm>
          <a:prstGeom prst="rect">
            <a:avLst/>
          </a:prstGeom>
          <a:noFill/>
        </p:spPr>
        <p:txBody>
          <a:bodyPr wrap="square" rtlCol="1">
            <a:spAutoFit/>
          </a:bodyPr>
          <a:lstStyle/>
          <a:p>
            <a:r>
              <a:rPr lang="en-US" sz="2400" b="1" dirty="0"/>
              <a:t>At runtime, only one version of </a:t>
            </a:r>
            <a:r>
              <a:rPr lang="en-US" sz="2400" b="1" dirty="0" err="1">
                <a:solidFill>
                  <a:srgbClr val="FF0000"/>
                </a:solidFill>
              </a:rPr>
              <a:t>ghi</a:t>
            </a:r>
            <a:r>
              <a:rPr lang="en-US" sz="2400" b="1" dirty="0"/>
              <a:t> can be used.</a:t>
            </a:r>
          </a:p>
          <a:p>
            <a:r>
              <a:rPr lang="en-US" sz="2400" b="1" dirty="0"/>
              <a:t>Which one will it be ? </a:t>
            </a:r>
            <a:endParaRPr lang="he-IL" sz="2400" b="1" dirty="0"/>
          </a:p>
        </p:txBody>
      </p:sp>
      <p:sp>
        <p:nvSpPr>
          <p:cNvPr id="16" name="Rectangle 15">
            <a:extLst>
              <a:ext uri="{FF2B5EF4-FFF2-40B4-BE49-F238E27FC236}">
                <a16:creationId xmlns:a16="http://schemas.microsoft.com/office/drawing/2014/main" id="{CBCC2C56-E852-4495-9340-352AA645B8D4}"/>
              </a:ext>
            </a:extLst>
          </p:cNvPr>
          <p:cNvSpPr/>
          <p:nvPr/>
        </p:nvSpPr>
        <p:spPr>
          <a:xfrm>
            <a:off x="8525252" y="4000838"/>
            <a:ext cx="348800" cy="32541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2</a:t>
            </a:r>
            <a:endParaRPr lang="he-IL" dirty="0">
              <a:solidFill>
                <a:schemeClr val="tx1"/>
              </a:solidFill>
            </a:endParaRPr>
          </a:p>
        </p:txBody>
      </p:sp>
      <p:sp>
        <p:nvSpPr>
          <p:cNvPr id="26" name="Rectangle 25">
            <a:extLst>
              <a:ext uri="{FF2B5EF4-FFF2-40B4-BE49-F238E27FC236}">
                <a16:creationId xmlns:a16="http://schemas.microsoft.com/office/drawing/2014/main" id="{21AEC916-246D-4831-B50B-EE3504A2684D}"/>
              </a:ext>
            </a:extLst>
          </p:cNvPr>
          <p:cNvSpPr/>
          <p:nvPr/>
        </p:nvSpPr>
        <p:spPr>
          <a:xfrm>
            <a:off x="11199976" y="2966315"/>
            <a:ext cx="348800" cy="32541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3</a:t>
            </a:r>
            <a:endParaRPr lang="he-IL" dirty="0">
              <a:solidFill>
                <a:schemeClr val="tx1"/>
              </a:solidFill>
            </a:endParaRPr>
          </a:p>
        </p:txBody>
      </p:sp>
      <p:sp>
        <p:nvSpPr>
          <p:cNvPr id="28" name="origina ghi 4.2">
            <a:extLst>
              <a:ext uri="{FF2B5EF4-FFF2-40B4-BE49-F238E27FC236}">
                <a16:creationId xmlns:a16="http://schemas.microsoft.com/office/drawing/2014/main" id="{D6B0F50C-7653-4701-9217-ECBBFDEC51C0}"/>
              </a:ext>
            </a:extLst>
          </p:cNvPr>
          <p:cNvSpPr/>
          <p:nvPr/>
        </p:nvSpPr>
        <p:spPr>
          <a:xfrm>
            <a:off x="6751466" y="3459060"/>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ghi</a:t>
            </a:r>
            <a:r>
              <a:rPr lang="en-US" sz="2800" b="1" dirty="0">
                <a:solidFill>
                  <a:schemeClr val="tx1"/>
                </a:solidFill>
              </a:rPr>
              <a:t> 4.2</a:t>
            </a:r>
            <a:endParaRPr lang="he-IL" sz="2800" b="1" dirty="0">
              <a:solidFill>
                <a:schemeClr val="tx1"/>
              </a:solidFill>
            </a:endParaRPr>
          </a:p>
        </p:txBody>
      </p:sp>
      <p:sp>
        <p:nvSpPr>
          <p:cNvPr id="29" name="original ghi 3.7">
            <a:extLst>
              <a:ext uri="{FF2B5EF4-FFF2-40B4-BE49-F238E27FC236}">
                <a16:creationId xmlns:a16="http://schemas.microsoft.com/office/drawing/2014/main" id="{D14CA069-3AD3-494C-BB2F-F17900143ED1}"/>
              </a:ext>
            </a:extLst>
          </p:cNvPr>
          <p:cNvSpPr/>
          <p:nvPr/>
        </p:nvSpPr>
        <p:spPr>
          <a:xfrm>
            <a:off x="9437278" y="2468014"/>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ghi</a:t>
            </a:r>
            <a:r>
              <a:rPr lang="en-US" sz="2800" b="1" dirty="0">
                <a:solidFill>
                  <a:schemeClr val="tx1"/>
                </a:solidFill>
              </a:rPr>
              <a:t> 3.7</a:t>
            </a:r>
            <a:endParaRPr lang="he-IL" sz="2800" b="1" dirty="0">
              <a:solidFill>
                <a:schemeClr val="tx1"/>
              </a:solidFill>
            </a:endParaRPr>
          </a:p>
        </p:txBody>
      </p:sp>
      <p:sp>
        <p:nvSpPr>
          <p:cNvPr id="32" name="TextBox 31">
            <a:extLst>
              <a:ext uri="{FF2B5EF4-FFF2-40B4-BE49-F238E27FC236}">
                <a16:creationId xmlns:a16="http://schemas.microsoft.com/office/drawing/2014/main" id="{BDE271AE-EDE4-4C6A-9CDA-41D728400CB9}"/>
              </a:ext>
            </a:extLst>
          </p:cNvPr>
          <p:cNvSpPr txBox="1"/>
          <p:nvPr/>
        </p:nvSpPr>
        <p:spPr>
          <a:xfrm>
            <a:off x="9272378" y="1391974"/>
            <a:ext cx="2378934" cy="830997"/>
          </a:xfrm>
          <a:prstGeom prst="rect">
            <a:avLst/>
          </a:prstGeom>
          <a:noFill/>
        </p:spPr>
        <p:txBody>
          <a:bodyPr wrap="square" rtlCol="1">
            <a:spAutoFit/>
          </a:bodyPr>
          <a:lstStyle/>
          <a:p>
            <a:r>
              <a:rPr lang="en-US" sz="2400" b="1" dirty="0"/>
              <a:t>Shortest path wins !</a:t>
            </a:r>
            <a:endParaRPr lang="he-IL" sz="2400" b="1" dirty="0"/>
          </a:p>
        </p:txBody>
      </p:sp>
      <p:cxnSp>
        <p:nvCxnSpPr>
          <p:cNvPr id="20" name="Connector: Elbow 19">
            <a:extLst>
              <a:ext uri="{FF2B5EF4-FFF2-40B4-BE49-F238E27FC236}">
                <a16:creationId xmlns:a16="http://schemas.microsoft.com/office/drawing/2014/main" id="{36E82B51-F3D0-4D27-97C2-7E52A962DCE3}"/>
              </a:ext>
            </a:extLst>
          </p:cNvPr>
          <p:cNvCxnSpPr>
            <a:stCxn id="11" idx="3"/>
            <a:endCxn id="31" idx="3"/>
          </p:cNvCxnSpPr>
          <p:nvPr/>
        </p:nvCxnSpPr>
        <p:spPr>
          <a:xfrm flipH="1">
            <a:off x="8797175" y="2798519"/>
            <a:ext cx="3430" cy="991705"/>
          </a:xfrm>
          <a:prstGeom prst="bentConnector3">
            <a:avLst>
              <a:gd name="adj1" fmla="val -6664723"/>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1DF02AE2-E0E0-463A-AAD9-5F955F6C94FC}"/>
              </a:ext>
            </a:extLst>
          </p:cNvPr>
          <p:cNvSpPr/>
          <p:nvPr/>
        </p:nvSpPr>
        <p:spPr>
          <a:xfrm>
            <a:off x="1142949" y="5103113"/>
            <a:ext cx="2049137" cy="661012"/>
          </a:xfrm>
          <a:prstGeom prst="roundRect">
            <a:avLst/>
          </a:prstGeom>
          <a:solidFill>
            <a:schemeClr val="accent6">
              <a:lumMod val="40000"/>
              <a:lumOff val="60000"/>
            </a:schemeClr>
          </a:solidFill>
          <a:ln w="57150">
            <a:solidFill>
              <a:srgbClr val="1C5A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ghi</a:t>
            </a:r>
            <a:r>
              <a:rPr lang="en-US" sz="2800" b="1" dirty="0">
                <a:solidFill>
                  <a:schemeClr val="tx1"/>
                </a:solidFill>
              </a:rPr>
              <a:t> 3.7</a:t>
            </a:r>
            <a:endParaRPr lang="he-IL" sz="2800" b="1" dirty="0">
              <a:solidFill>
                <a:schemeClr val="tx1"/>
              </a:solidFill>
            </a:endParaRPr>
          </a:p>
        </p:txBody>
      </p:sp>
      <p:cxnSp>
        <p:nvCxnSpPr>
          <p:cNvPr id="35" name="Straight Arrow Connector 34">
            <a:extLst>
              <a:ext uri="{FF2B5EF4-FFF2-40B4-BE49-F238E27FC236}">
                <a16:creationId xmlns:a16="http://schemas.microsoft.com/office/drawing/2014/main" id="{DAE1CD83-3664-4FCB-B50B-00FD2A40ED47}"/>
              </a:ext>
            </a:extLst>
          </p:cNvPr>
          <p:cNvCxnSpPr>
            <a:cxnSpLocks/>
            <a:stCxn id="6" idx="2"/>
            <a:endCxn id="34" idx="0"/>
          </p:cNvCxnSpPr>
          <p:nvPr/>
        </p:nvCxnSpPr>
        <p:spPr>
          <a:xfrm flipH="1">
            <a:off x="2167518" y="4120543"/>
            <a:ext cx="21133" cy="98257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23BF26F-D213-409D-9ADB-BC0B22DD61DF}"/>
              </a:ext>
            </a:extLst>
          </p:cNvPr>
          <p:cNvSpPr txBox="1"/>
          <p:nvPr/>
        </p:nvSpPr>
        <p:spPr>
          <a:xfrm>
            <a:off x="1093165" y="1471408"/>
            <a:ext cx="2378934" cy="1200329"/>
          </a:xfrm>
          <a:prstGeom prst="rect">
            <a:avLst/>
          </a:prstGeom>
          <a:noFill/>
        </p:spPr>
        <p:txBody>
          <a:bodyPr wrap="square" rtlCol="1">
            <a:spAutoFit/>
          </a:bodyPr>
          <a:lstStyle/>
          <a:p>
            <a:r>
              <a:rPr lang="en-US" sz="2400" b="1" dirty="0"/>
              <a:t>What if we wanted to force use of </a:t>
            </a:r>
            <a:r>
              <a:rPr lang="en-US" sz="2400" b="1" dirty="0" err="1"/>
              <a:t>ghi</a:t>
            </a:r>
            <a:r>
              <a:rPr lang="en-US" sz="2400" b="1" dirty="0"/>
              <a:t> 3.7 ?</a:t>
            </a:r>
            <a:endParaRPr lang="he-IL" sz="2400" b="1" dirty="0"/>
          </a:p>
        </p:txBody>
      </p:sp>
      <p:sp>
        <p:nvSpPr>
          <p:cNvPr id="38" name="Rectangle 37">
            <a:extLst>
              <a:ext uri="{FF2B5EF4-FFF2-40B4-BE49-F238E27FC236}">
                <a16:creationId xmlns:a16="http://schemas.microsoft.com/office/drawing/2014/main" id="{BA6B2D01-E4B7-4C84-8D3D-9315F793BC2C}"/>
              </a:ext>
            </a:extLst>
          </p:cNvPr>
          <p:cNvSpPr/>
          <p:nvPr/>
        </p:nvSpPr>
        <p:spPr>
          <a:xfrm>
            <a:off x="3016213" y="5618011"/>
            <a:ext cx="348800" cy="32541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1</a:t>
            </a:r>
            <a:endParaRPr lang="he-IL" dirty="0">
              <a:solidFill>
                <a:schemeClr val="tx1"/>
              </a:solidFill>
            </a:endParaRPr>
          </a:p>
        </p:txBody>
      </p:sp>
      <p:cxnSp>
        <p:nvCxnSpPr>
          <p:cNvPr id="40" name="Straight Arrow Connector 39">
            <a:extLst>
              <a:ext uri="{FF2B5EF4-FFF2-40B4-BE49-F238E27FC236}">
                <a16:creationId xmlns:a16="http://schemas.microsoft.com/office/drawing/2014/main" id="{FDB087D1-4860-4B69-9547-10F103EAAD9C}"/>
              </a:ext>
            </a:extLst>
          </p:cNvPr>
          <p:cNvCxnSpPr>
            <a:cxnSpLocks/>
            <a:stCxn id="8" idx="2"/>
            <a:endCxn id="34" idx="0"/>
          </p:cNvCxnSpPr>
          <p:nvPr/>
        </p:nvCxnSpPr>
        <p:spPr>
          <a:xfrm flipH="1">
            <a:off x="2167518" y="4120543"/>
            <a:ext cx="2588030" cy="982570"/>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47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8"/>
                                        </p:tgtEl>
                                      </p:cBhvr>
                                    </p:animEffect>
                                    <p:set>
                                      <p:cBhvr>
                                        <p:cTn id="10" dur="1" fill="hold">
                                          <p:stCondLst>
                                            <p:cond delay="499"/>
                                          </p:stCondLst>
                                        </p:cTn>
                                        <p:tgtEl>
                                          <p:spTgt spid="28"/>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1+#ppt_w/2"/>
                                          </p:val>
                                        </p:tav>
                                        <p:tav tm="100000">
                                          <p:val>
                                            <p:strVal val="#ppt_x"/>
                                          </p:val>
                                        </p:tav>
                                      </p:tavLst>
                                    </p:anim>
                                    <p:anim calcmode="lin" valueType="num">
                                      <p:cBhvr additive="base">
                                        <p:cTn id="3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xit" presetSubtype="0" fill="hold" grpId="1"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5"/>
                                        </p:tgtEl>
                                      </p:cBhvr>
                                    </p:animEffect>
                                    <p:set>
                                      <p:cBhvr>
                                        <p:cTn id="45" dur="1" fill="hold">
                                          <p:stCondLst>
                                            <p:cond delay="499"/>
                                          </p:stCondLst>
                                        </p:cTn>
                                        <p:tgtEl>
                                          <p:spTgt spid="15"/>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xit" presetSubtype="0" fill="hold" nodeType="withEffect">
                                  <p:stCondLst>
                                    <p:cond delay="0"/>
                                  </p:stCondLst>
                                  <p:childTnLst>
                                    <p:animEffect transition="out" filter="fade">
                                      <p:cBhvr>
                                        <p:cTn id="50" dur="500"/>
                                        <p:tgtEl>
                                          <p:spTgt spid="39"/>
                                        </p:tgtEl>
                                      </p:cBhvr>
                                    </p:animEffect>
                                    <p:set>
                                      <p:cBhvr>
                                        <p:cTn id="51" dur="1" fill="hold">
                                          <p:stCondLst>
                                            <p:cond delay="4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par>
                                <p:cTn id="64" presetID="22" presetClass="entr" presetSubtype="1" fill="hold"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up)">
                                      <p:cBhvr>
                                        <p:cTn id="66" dur="500"/>
                                        <p:tgtEl>
                                          <p:spTgt spid="35"/>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20"/>
                                        </p:tgtEl>
                                      </p:cBhvr>
                                    </p:animEffect>
                                    <p:set>
                                      <p:cBhvr>
                                        <p:cTn id="75" dur="1" fill="hold">
                                          <p:stCondLst>
                                            <p:cond delay="499"/>
                                          </p:stCondLst>
                                        </p:cTn>
                                        <p:tgtEl>
                                          <p:spTgt spid="20"/>
                                        </p:tgtEl>
                                        <p:attrNameLst>
                                          <p:attrName>style.visibility</p:attrName>
                                        </p:attrNameLst>
                                      </p:cBhvr>
                                      <p:to>
                                        <p:strVal val="hidden"/>
                                      </p:to>
                                    </p:set>
                                  </p:childTnLst>
                                </p:cTn>
                              </p:par>
                              <p:par>
                                <p:cTn id="76" presetID="22" presetClass="entr" presetSubtype="2"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right)">
                                      <p:cBhvr>
                                        <p:cTn id="78" dur="500"/>
                                        <p:tgtEl>
                                          <p:spTgt spid="4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31"/>
                                        </p:tgtEl>
                                      </p:cBhvr>
                                    </p:animEffect>
                                    <p:set>
                                      <p:cBhvr>
                                        <p:cTn id="83" dur="1" fill="hold">
                                          <p:stCondLst>
                                            <p:cond delay="499"/>
                                          </p:stCondLst>
                                        </p:cTn>
                                        <p:tgtEl>
                                          <p:spTgt spid="31"/>
                                        </p:tgtEl>
                                        <p:attrNameLst>
                                          <p:attrName>style.visibility</p:attrName>
                                        </p:attrNameLst>
                                      </p:cBhvr>
                                      <p:to>
                                        <p:strVal val="hidden"/>
                                      </p:to>
                                    </p:set>
                                  </p:childTnLst>
                                </p:cTn>
                              </p:par>
                              <p:par>
                                <p:cTn id="84" presetID="22" presetClass="entr" presetSubtype="2" fill="hold" nodeType="with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wipe(right)">
                                      <p:cBhvr>
                                        <p:cTn id="86" dur="1000"/>
                                        <p:tgtEl>
                                          <p:spTgt spid="40"/>
                                        </p:tgtEl>
                                      </p:cBhvr>
                                    </p:animEffect>
                                  </p:childTnLst>
                                </p:cTn>
                              </p:par>
                              <p:par>
                                <p:cTn id="87" presetID="10" presetClass="exit" presetSubtype="0" fill="hold" nodeType="withEffect">
                                  <p:stCondLst>
                                    <p:cond delay="0"/>
                                  </p:stCondLst>
                                  <p:childTnLst>
                                    <p:animEffect transition="out" filter="fad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12" grpId="0" animBg="1"/>
      <p:bldP spid="12" grpId="1" animBg="1"/>
      <p:bldP spid="15" grpId="0" animBg="1"/>
      <p:bldP spid="15" grpId="1" animBg="1"/>
      <p:bldP spid="5" grpId="0"/>
      <p:bldP spid="16" grpId="0" animBg="1"/>
      <p:bldP spid="16" grpId="1" animBg="1"/>
      <p:bldP spid="26" grpId="0" animBg="1"/>
      <p:bldP spid="26" grpId="1" animBg="1"/>
      <p:bldP spid="28" grpId="0" animBg="1"/>
      <p:bldP spid="29" grpId="0" animBg="1"/>
      <p:bldP spid="32" grpId="0"/>
      <p:bldP spid="34" grpId="0" animBg="1"/>
      <p:bldP spid="37" grpId="0"/>
      <p:bldP spid="3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dependencies – Transitive exclusion</a:t>
            </a:r>
            <a:endParaRPr lang="he-IL" dirty="0"/>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6" name="Rectangle: Rounded Corners 5">
            <a:extLst>
              <a:ext uri="{FF2B5EF4-FFF2-40B4-BE49-F238E27FC236}">
                <a16:creationId xmlns:a16="http://schemas.microsoft.com/office/drawing/2014/main" id="{5D197B8C-561D-40F4-8544-DF479D051660}"/>
              </a:ext>
            </a:extLst>
          </p:cNvPr>
          <p:cNvSpPr/>
          <p:nvPr/>
        </p:nvSpPr>
        <p:spPr>
          <a:xfrm>
            <a:off x="1164082" y="3459531"/>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My-module</a:t>
            </a:r>
            <a:endParaRPr lang="he-IL" sz="2800" b="1" dirty="0">
              <a:solidFill>
                <a:schemeClr val="tx1"/>
              </a:solidFill>
            </a:endParaRPr>
          </a:p>
        </p:txBody>
      </p:sp>
      <p:sp>
        <p:nvSpPr>
          <p:cNvPr id="7" name="Rectangle: Rounded Corners 6">
            <a:extLst>
              <a:ext uri="{FF2B5EF4-FFF2-40B4-BE49-F238E27FC236}">
                <a16:creationId xmlns:a16="http://schemas.microsoft.com/office/drawing/2014/main" id="{A9CBB20D-82BB-4567-85A0-D599451DB239}"/>
              </a:ext>
            </a:extLst>
          </p:cNvPr>
          <p:cNvSpPr/>
          <p:nvPr/>
        </p:nvSpPr>
        <p:spPr>
          <a:xfrm>
            <a:off x="3730979" y="1969710"/>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Junit 1.5</a:t>
            </a:r>
            <a:endParaRPr lang="he-IL" sz="2800" b="1" dirty="0">
              <a:solidFill>
                <a:schemeClr val="tx1"/>
              </a:solidFill>
            </a:endParaRPr>
          </a:p>
        </p:txBody>
      </p:sp>
      <p:sp>
        <p:nvSpPr>
          <p:cNvPr id="8" name="Rectangle: Rounded Corners 7">
            <a:extLst>
              <a:ext uri="{FF2B5EF4-FFF2-40B4-BE49-F238E27FC236}">
                <a16:creationId xmlns:a16="http://schemas.microsoft.com/office/drawing/2014/main" id="{80F8128C-C0BF-401E-8C64-5F9796AC9643}"/>
              </a:ext>
            </a:extLst>
          </p:cNvPr>
          <p:cNvSpPr/>
          <p:nvPr/>
        </p:nvSpPr>
        <p:spPr>
          <a:xfrm>
            <a:off x="3730979" y="3459531"/>
            <a:ext cx="2049137" cy="661012"/>
          </a:xfrm>
          <a:prstGeom prst="roundRect">
            <a:avLst/>
          </a:prstGeom>
          <a:solidFill>
            <a:srgbClr val="57D3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Log4j 3.2</a:t>
            </a:r>
            <a:endParaRPr lang="he-IL" sz="2800" b="1" dirty="0">
              <a:solidFill>
                <a:schemeClr val="tx1"/>
              </a:solidFill>
            </a:endParaRPr>
          </a:p>
        </p:txBody>
      </p:sp>
      <p:sp>
        <p:nvSpPr>
          <p:cNvPr id="9" name="Rectangle: Rounded Corners 8">
            <a:extLst>
              <a:ext uri="{FF2B5EF4-FFF2-40B4-BE49-F238E27FC236}">
                <a16:creationId xmlns:a16="http://schemas.microsoft.com/office/drawing/2014/main" id="{7A569054-2FEB-4F5D-ACE3-7950D0D5C367}"/>
              </a:ext>
            </a:extLst>
          </p:cNvPr>
          <p:cNvSpPr/>
          <p:nvPr/>
        </p:nvSpPr>
        <p:spPr>
          <a:xfrm>
            <a:off x="3730979" y="5103114"/>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Sha1 2.3</a:t>
            </a:r>
            <a:endParaRPr lang="he-IL" sz="2800" b="1" dirty="0">
              <a:solidFill>
                <a:schemeClr val="tx1"/>
              </a:solidFill>
            </a:endParaRPr>
          </a:p>
        </p:txBody>
      </p:sp>
      <p:sp>
        <p:nvSpPr>
          <p:cNvPr id="10" name="Rectangle: Rounded Corners 9">
            <a:extLst>
              <a:ext uri="{FF2B5EF4-FFF2-40B4-BE49-F238E27FC236}">
                <a16:creationId xmlns:a16="http://schemas.microsoft.com/office/drawing/2014/main" id="{BE066847-2E68-41EC-BE2F-307B7E11CFDC}"/>
              </a:ext>
            </a:extLst>
          </p:cNvPr>
          <p:cNvSpPr/>
          <p:nvPr/>
        </p:nvSpPr>
        <p:spPr>
          <a:xfrm>
            <a:off x="6751468" y="1473951"/>
            <a:ext cx="2049137" cy="661012"/>
          </a:xfrm>
          <a:prstGeom prst="roundRect">
            <a:avLst/>
          </a:prstGeom>
          <a:solidFill>
            <a:srgbClr val="57D3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Log4j 1.2</a:t>
            </a:r>
            <a:endParaRPr lang="he-IL" sz="2800" b="1" dirty="0">
              <a:solidFill>
                <a:schemeClr val="tx1"/>
              </a:solidFill>
            </a:endParaRPr>
          </a:p>
        </p:txBody>
      </p:sp>
      <p:sp>
        <p:nvSpPr>
          <p:cNvPr id="11" name="Rectangle: Rounded Corners 10">
            <a:extLst>
              <a:ext uri="{FF2B5EF4-FFF2-40B4-BE49-F238E27FC236}">
                <a16:creationId xmlns:a16="http://schemas.microsoft.com/office/drawing/2014/main" id="{39123B24-C972-42A6-8C56-181BBFD93B98}"/>
              </a:ext>
            </a:extLst>
          </p:cNvPr>
          <p:cNvSpPr/>
          <p:nvPr/>
        </p:nvSpPr>
        <p:spPr>
          <a:xfrm>
            <a:off x="6751468" y="2468013"/>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def 1.3</a:t>
            </a:r>
            <a:endParaRPr lang="he-IL" sz="2800" b="1" dirty="0">
              <a:solidFill>
                <a:schemeClr val="tx1"/>
              </a:solidFill>
            </a:endParaRPr>
          </a:p>
        </p:txBody>
      </p:sp>
      <p:sp>
        <p:nvSpPr>
          <p:cNvPr id="12" name="Rectangle: Rounded Corners 11">
            <a:extLst>
              <a:ext uri="{FF2B5EF4-FFF2-40B4-BE49-F238E27FC236}">
                <a16:creationId xmlns:a16="http://schemas.microsoft.com/office/drawing/2014/main" id="{CF2C414F-4F21-4CD1-A088-5DFB3E7AC4D1}"/>
              </a:ext>
            </a:extLst>
          </p:cNvPr>
          <p:cNvSpPr/>
          <p:nvPr/>
        </p:nvSpPr>
        <p:spPr>
          <a:xfrm>
            <a:off x="6751466" y="3459531"/>
            <a:ext cx="2049137" cy="661012"/>
          </a:xfrm>
          <a:prstGeom prst="roundRect">
            <a:avLst/>
          </a:prstGeom>
          <a:solidFill>
            <a:srgbClr val="57D3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ghi</a:t>
            </a:r>
            <a:r>
              <a:rPr lang="en-US" sz="2800" b="1" dirty="0">
                <a:solidFill>
                  <a:schemeClr val="tx1"/>
                </a:solidFill>
              </a:rPr>
              <a:t> 4.2</a:t>
            </a:r>
            <a:endParaRPr lang="he-IL" sz="2800" b="1" dirty="0">
              <a:solidFill>
                <a:schemeClr val="tx1"/>
              </a:solidFill>
            </a:endParaRPr>
          </a:p>
        </p:txBody>
      </p:sp>
      <p:sp>
        <p:nvSpPr>
          <p:cNvPr id="13" name="Rectangle: Rounded Corners 12">
            <a:extLst>
              <a:ext uri="{FF2B5EF4-FFF2-40B4-BE49-F238E27FC236}">
                <a16:creationId xmlns:a16="http://schemas.microsoft.com/office/drawing/2014/main" id="{FF49039A-67CC-4C93-97CD-DF31B54AA824}"/>
              </a:ext>
            </a:extLst>
          </p:cNvPr>
          <p:cNvSpPr/>
          <p:nvPr/>
        </p:nvSpPr>
        <p:spPr>
          <a:xfrm>
            <a:off x="6751467" y="4587626"/>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jkl</a:t>
            </a:r>
            <a:r>
              <a:rPr lang="en-US" sz="2800" b="1" dirty="0">
                <a:solidFill>
                  <a:schemeClr val="tx1"/>
                </a:solidFill>
              </a:rPr>
              <a:t> 3.4</a:t>
            </a:r>
            <a:endParaRPr lang="he-IL" sz="2800" b="1" dirty="0">
              <a:solidFill>
                <a:schemeClr val="tx1"/>
              </a:solidFill>
            </a:endParaRPr>
          </a:p>
        </p:txBody>
      </p:sp>
      <p:sp>
        <p:nvSpPr>
          <p:cNvPr id="14" name="Rectangle: Rounded Corners 13">
            <a:extLst>
              <a:ext uri="{FF2B5EF4-FFF2-40B4-BE49-F238E27FC236}">
                <a16:creationId xmlns:a16="http://schemas.microsoft.com/office/drawing/2014/main" id="{F2ED78CC-CE05-4CCC-90D8-B2F1DA1BBF89}"/>
              </a:ext>
            </a:extLst>
          </p:cNvPr>
          <p:cNvSpPr/>
          <p:nvPr/>
        </p:nvSpPr>
        <p:spPr>
          <a:xfrm>
            <a:off x="6751466" y="5609890"/>
            <a:ext cx="2049137" cy="661012"/>
          </a:xfrm>
          <a:prstGeom prst="roundRect">
            <a:avLst/>
          </a:prstGeom>
          <a:solidFill>
            <a:srgbClr val="57D3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Log4j 4.6</a:t>
            </a:r>
            <a:endParaRPr lang="he-IL" sz="2800" b="1" dirty="0">
              <a:solidFill>
                <a:schemeClr val="tx1"/>
              </a:solidFill>
            </a:endParaRPr>
          </a:p>
        </p:txBody>
      </p:sp>
      <p:sp>
        <p:nvSpPr>
          <p:cNvPr id="15" name="Rectangle: Rounded Corners 14">
            <a:extLst>
              <a:ext uri="{FF2B5EF4-FFF2-40B4-BE49-F238E27FC236}">
                <a16:creationId xmlns:a16="http://schemas.microsoft.com/office/drawing/2014/main" id="{2FA3D3F9-1838-4F00-B449-52F0491E6C82}"/>
              </a:ext>
            </a:extLst>
          </p:cNvPr>
          <p:cNvSpPr/>
          <p:nvPr/>
        </p:nvSpPr>
        <p:spPr>
          <a:xfrm>
            <a:off x="9437277" y="2468013"/>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pqr</a:t>
            </a:r>
            <a:r>
              <a:rPr lang="en-US" sz="2800" b="1" dirty="0">
                <a:solidFill>
                  <a:schemeClr val="tx1"/>
                </a:solidFill>
              </a:rPr>
              <a:t> 5.3</a:t>
            </a:r>
            <a:endParaRPr lang="he-IL" sz="2800" b="1" dirty="0">
              <a:solidFill>
                <a:schemeClr val="tx1"/>
              </a:solidFill>
            </a:endParaRPr>
          </a:p>
        </p:txBody>
      </p:sp>
      <p:cxnSp>
        <p:nvCxnSpPr>
          <p:cNvPr id="17" name="Straight Arrow Connector 16">
            <a:extLst>
              <a:ext uri="{FF2B5EF4-FFF2-40B4-BE49-F238E27FC236}">
                <a16:creationId xmlns:a16="http://schemas.microsoft.com/office/drawing/2014/main" id="{751B58BC-3143-4663-BB21-C47F64D12EC8}"/>
              </a:ext>
            </a:extLst>
          </p:cNvPr>
          <p:cNvCxnSpPr>
            <a:stCxn id="6" idx="3"/>
            <a:endCxn id="8" idx="1"/>
          </p:cNvCxnSpPr>
          <p:nvPr/>
        </p:nvCxnSpPr>
        <p:spPr>
          <a:xfrm>
            <a:off x="3213219" y="3790037"/>
            <a:ext cx="517760"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8D5B7D-2858-4376-9A95-BA869E9366B1}"/>
              </a:ext>
            </a:extLst>
          </p:cNvPr>
          <p:cNvCxnSpPr>
            <a:cxnSpLocks/>
            <a:stCxn id="6" idx="3"/>
            <a:endCxn id="9" idx="1"/>
          </p:cNvCxnSpPr>
          <p:nvPr/>
        </p:nvCxnSpPr>
        <p:spPr>
          <a:xfrm>
            <a:off x="3213219" y="3790037"/>
            <a:ext cx="517760" cy="164358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1EA226-DCC9-4139-8F20-2DE0009C7061}"/>
              </a:ext>
            </a:extLst>
          </p:cNvPr>
          <p:cNvCxnSpPr>
            <a:cxnSpLocks/>
            <a:stCxn id="6" idx="3"/>
            <a:endCxn id="7" idx="1"/>
          </p:cNvCxnSpPr>
          <p:nvPr/>
        </p:nvCxnSpPr>
        <p:spPr>
          <a:xfrm flipV="1">
            <a:off x="3213219" y="2300216"/>
            <a:ext cx="517760" cy="148982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ABAA5F-1D7D-4054-9898-74187C249914}"/>
              </a:ext>
            </a:extLst>
          </p:cNvPr>
          <p:cNvCxnSpPr>
            <a:cxnSpLocks/>
            <a:stCxn id="7" idx="3"/>
            <a:endCxn id="10" idx="1"/>
          </p:cNvCxnSpPr>
          <p:nvPr/>
        </p:nvCxnSpPr>
        <p:spPr>
          <a:xfrm flipV="1">
            <a:off x="5780116" y="1804457"/>
            <a:ext cx="971352" cy="49575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CC882F-4204-4316-A012-CD7870BA2294}"/>
              </a:ext>
            </a:extLst>
          </p:cNvPr>
          <p:cNvCxnSpPr>
            <a:cxnSpLocks/>
            <a:stCxn id="7" idx="3"/>
            <a:endCxn id="11" idx="1"/>
          </p:cNvCxnSpPr>
          <p:nvPr/>
        </p:nvCxnSpPr>
        <p:spPr>
          <a:xfrm>
            <a:off x="5780116" y="2300216"/>
            <a:ext cx="971352" cy="49830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D0E0119-40FA-4959-B873-62F8D69040D9}"/>
              </a:ext>
            </a:extLst>
          </p:cNvPr>
          <p:cNvCxnSpPr>
            <a:cxnSpLocks/>
            <a:stCxn id="8" idx="3"/>
            <a:endCxn id="12" idx="1"/>
          </p:cNvCxnSpPr>
          <p:nvPr/>
        </p:nvCxnSpPr>
        <p:spPr>
          <a:xfrm>
            <a:off x="5780116" y="3790037"/>
            <a:ext cx="971350"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FABEAC-21C7-4255-B5F8-855C701FFA6C}"/>
              </a:ext>
            </a:extLst>
          </p:cNvPr>
          <p:cNvCxnSpPr>
            <a:cxnSpLocks/>
            <a:stCxn id="9" idx="3"/>
            <a:endCxn id="13" idx="1"/>
          </p:cNvCxnSpPr>
          <p:nvPr/>
        </p:nvCxnSpPr>
        <p:spPr>
          <a:xfrm flipV="1">
            <a:off x="5780116" y="4918132"/>
            <a:ext cx="971351" cy="51548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F348193-22E1-44D5-BFB0-89996AFC0AF2}"/>
              </a:ext>
            </a:extLst>
          </p:cNvPr>
          <p:cNvCxnSpPr>
            <a:cxnSpLocks/>
            <a:stCxn id="9" idx="3"/>
            <a:endCxn id="14" idx="1"/>
          </p:cNvCxnSpPr>
          <p:nvPr/>
        </p:nvCxnSpPr>
        <p:spPr>
          <a:xfrm>
            <a:off x="5780116" y="5433620"/>
            <a:ext cx="971350" cy="50677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30C6DE3-0121-430D-A520-6C7F165343FE}"/>
              </a:ext>
            </a:extLst>
          </p:cNvPr>
          <p:cNvCxnSpPr>
            <a:cxnSpLocks/>
            <a:stCxn id="11" idx="3"/>
            <a:endCxn id="15" idx="1"/>
          </p:cNvCxnSpPr>
          <p:nvPr/>
        </p:nvCxnSpPr>
        <p:spPr>
          <a:xfrm>
            <a:off x="8800605" y="2798519"/>
            <a:ext cx="636672"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1A7C67B-1ED3-4F40-BE42-1B8165876194}"/>
              </a:ext>
            </a:extLst>
          </p:cNvPr>
          <p:cNvSpPr/>
          <p:nvPr/>
        </p:nvSpPr>
        <p:spPr>
          <a:xfrm>
            <a:off x="9437269" y="1473951"/>
            <a:ext cx="2049137" cy="661012"/>
          </a:xfrm>
          <a:prstGeom prst="roundRect">
            <a:avLst/>
          </a:prstGeom>
          <a:solidFill>
            <a:srgbClr val="57D3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ghi</a:t>
            </a:r>
            <a:r>
              <a:rPr lang="en-US" sz="2800" b="1" dirty="0">
                <a:solidFill>
                  <a:schemeClr val="tx1"/>
                </a:solidFill>
              </a:rPr>
              <a:t> 2.2</a:t>
            </a:r>
            <a:endParaRPr lang="he-IL" sz="2800" b="1" dirty="0">
              <a:solidFill>
                <a:schemeClr val="tx1"/>
              </a:solidFill>
            </a:endParaRPr>
          </a:p>
        </p:txBody>
      </p:sp>
      <p:cxnSp>
        <p:nvCxnSpPr>
          <p:cNvPr id="26" name="Straight Arrow Connector 25">
            <a:extLst>
              <a:ext uri="{FF2B5EF4-FFF2-40B4-BE49-F238E27FC236}">
                <a16:creationId xmlns:a16="http://schemas.microsoft.com/office/drawing/2014/main" id="{8E6F170C-22BB-4AB5-B655-9BB58D800E20}"/>
              </a:ext>
            </a:extLst>
          </p:cNvPr>
          <p:cNvCxnSpPr>
            <a:cxnSpLocks/>
            <a:stCxn id="10" idx="3"/>
            <a:endCxn id="25" idx="1"/>
          </p:cNvCxnSpPr>
          <p:nvPr/>
        </p:nvCxnSpPr>
        <p:spPr>
          <a:xfrm>
            <a:off x="8800605" y="1804457"/>
            <a:ext cx="63666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576B2715-A82B-4A0B-BA39-B877083CDE55}"/>
              </a:ext>
            </a:extLst>
          </p:cNvPr>
          <p:cNvSpPr/>
          <p:nvPr/>
        </p:nvSpPr>
        <p:spPr>
          <a:xfrm>
            <a:off x="9437269" y="5609890"/>
            <a:ext cx="2049137" cy="661012"/>
          </a:xfrm>
          <a:prstGeom prst="roundRect">
            <a:avLst/>
          </a:prstGeom>
          <a:solidFill>
            <a:srgbClr val="57D3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err="1">
                <a:solidFill>
                  <a:schemeClr val="tx1"/>
                </a:solidFill>
              </a:rPr>
              <a:t>ghi</a:t>
            </a:r>
            <a:r>
              <a:rPr lang="en-US" sz="2800" b="1" dirty="0">
                <a:solidFill>
                  <a:schemeClr val="tx1"/>
                </a:solidFill>
              </a:rPr>
              <a:t> 7.2</a:t>
            </a:r>
            <a:endParaRPr lang="he-IL" sz="2800" b="1" dirty="0">
              <a:solidFill>
                <a:schemeClr val="tx1"/>
              </a:solidFill>
            </a:endParaRPr>
          </a:p>
        </p:txBody>
      </p:sp>
      <p:cxnSp>
        <p:nvCxnSpPr>
          <p:cNvPr id="29" name="Straight Arrow Connector 28">
            <a:extLst>
              <a:ext uri="{FF2B5EF4-FFF2-40B4-BE49-F238E27FC236}">
                <a16:creationId xmlns:a16="http://schemas.microsoft.com/office/drawing/2014/main" id="{2564232B-3BB1-4E91-BAF8-8756B60FB77C}"/>
              </a:ext>
            </a:extLst>
          </p:cNvPr>
          <p:cNvCxnSpPr>
            <a:cxnSpLocks/>
            <a:endCxn id="28" idx="1"/>
          </p:cNvCxnSpPr>
          <p:nvPr/>
        </p:nvCxnSpPr>
        <p:spPr>
          <a:xfrm>
            <a:off x="8800605" y="5940396"/>
            <a:ext cx="63666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89ACEFE-2089-4C6C-9713-FFFBEE6BC7DB}"/>
              </a:ext>
            </a:extLst>
          </p:cNvPr>
          <p:cNvSpPr txBox="1"/>
          <p:nvPr/>
        </p:nvSpPr>
        <p:spPr>
          <a:xfrm>
            <a:off x="1164081" y="1473951"/>
            <a:ext cx="2566897" cy="1569660"/>
          </a:xfrm>
          <a:prstGeom prst="rect">
            <a:avLst/>
          </a:prstGeom>
          <a:noFill/>
        </p:spPr>
        <p:txBody>
          <a:bodyPr wrap="square" rtlCol="1">
            <a:spAutoFit/>
          </a:bodyPr>
          <a:lstStyle/>
          <a:p>
            <a:r>
              <a:rPr lang="en-US" sz="2400" b="1" dirty="0"/>
              <a:t>Can I tell maven to completely ignore </a:t>
            </a:r>
            <a:r>
              <a:rPr lang="en-US" sz="2400" b="1" dirty="0">
                <a:solidFill>
                  <a:srgbClr val="FF0000"/>
                </a:solidFill>
              </a:rPr>
              <a:t>log4j</a:t>
            </a:r>
            <a:r>
              <a:rPr lang="en-US" sz="2400" b="1" dirty="0"/>
              <a:t> of </a:t>
            </a:r>
            <a:r>
              <a:rPr lang="en-US" sz="2400" b="1" dirty="0" err="1">
                <a:solidFill>
                  <a:srgbClr val="FF0000"/>
                </a:solidFill>
              </a:rPr>
              <a:t>junit</a:t>
            </a:r>
            <a:r>
              <a:rPr lang="en-US" sz="2400" b="1" dirty="0"/>
              <a:t> and </a:t>
            </a:r>
            <a:r>
              <a:rPr lang="en-US" sz="2400" b="1" dirty="0">
                <a:solidFill>
                  <a:srgbClr val="FF0000"/>
                </a:solidFill>
              </a:rPr>
              <a:t>sha1</a:t>
            </a:r>
            <a:r>
              <a:rPr lang="en-US" sz="2400" b="1" dirty="0"/>
              <a:t> ?</a:t>
            </a:r>
            <a:endParaRPr lang="he-IL" sz="2400" b="1" dirty="0"/>
          </a:p>
        </p:txBody>
      </p:sp>
      <p:sp>
        <p:nvSpPr>
          <p:cNvPr id="34" name="TextBox 33">
            <a:extLst>
              <a:ext uri="{FF2B5EF4-FFF2-40B4-BE49-F238E27FC236}">
                <a16:creationId xmlns:a16="http://schemas.microsoft.com/office/drawing/2014/main" id="{125F9E58-2904-4797-AAC7-74353699930E}"/>
              </a:ext>
            </a:extLst>
          </p:cNvPr>
          <p:cNvSpPr txBox="1"/>
          <p:nvPr/>
        </p:nvSpPr>
        <p:spPr>
          <a:xfrm>
            <a:off x="634575" y="4279142"/>
            <a:ext cx="3037536" cy="1938992"/>
          </a:xfrm>
          <a:prstGeom prst="rect">
            <a:avLst/>
          </a:prstGeom>
          <a:noFill/>
        </p:spPr>
        <p:txBody>
          <a:bodyPr wrap="square" rtlCol="1">
            <a:spAutoFit/>
          </a:bodyPr>
          <a:lstStyle/>
          <a:p>
            <a:r>
              <a:rPr lang="en-US" sz="2000" b="1" dirty="0"/>
              <a:t>Notes for exclusion:</a:t>
            </a:r>
          </a:p>
          <a:p>
            <a:endParaRPr lang="en-US" sz="2000" b="1" dirty="0"/>
          </a:p>
          <a:p>
            <a:pPr marL="342900" indent="-342900">
              <a:buFont typeface="Arial" panose="020B0604020202020204" pitchFamily="34" charset="0"/>
              <a:buChar char="•"/>
            </a:pPr>
            <a:r>
              <a:rPr lang="en-US" sz="2000" b="1" dirty="0"/>
              <a:t>No version statement upon exclusion</a:t>
            </a:r>
            <a:endParaRPr lang="he-IL" sz="2000" b="1" dirty="0"/>
          </a:p>
          <a:p>
            <a:pPr marL="342900" indent="-342900">
              <a:buFont typeface="Arial" panose="020B0604020202020204" pitchFamily="34" charset="0"/>
              <a:buChar char="•"/>
            </a:pPr>
            <a:r>
              <a:rPr lang="en-US" sz="2000" b="1" dirty="0"/>
              <a:t>Exclusion cuts entire branch</a:t>
            </a:r>
          </a:p>
        </p:txBody>
      </p:sp>
      <p:pic>
        <p:nvPicPr>
          <p:cNvPr id="20" name="Picture 19">
            <a:extLst>
              <a:ext uri="{FF2B5EF4-FFF2-40B4-BE49-F238E27FC236}">
                <a16:creationId xmlns:a16="http://schemas.microsoft.com/office/drawing/2014/main" id="{A9ECD659-F1E4-4D54-B9C7-4AD277D0058A}"/>
              </a:ext>
            </a:extLst>
          </p:cNvPr>
          <p:cNvPicPr>
            <a:picLocks noChangeAspect="1"/>
          </p:cNvPicPr>
          <p:nvPr/>
        </p:nvPicPr>
        <p:blipFill>
          <a:blip r:embed="rId3"/>
          <a:stretch>
            <a:fillRect/>
          </a:stretch>
        </p:blipFill>
        <p:spPr>
          <a:xfrm>
            <a:off x="3697577" y="1396165"/>
            <a:ext cx="6647261" cy="4511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728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1000" fill="hold"/>
                                        <p:tgtEl>
                                          <p:spTgt spid="8"/>
                                        </p:tgtEl>
                                        <p:attrNameLst>
                                          <p:attrName>fillcolor</p:attrName>
                                        </p:attrNameLst>
                                      </p:cBhvr>
                                      <p:to>
                                        <a:srgbClr val="FD2DFF"/>
                                      </p:to>
                                    </p:animClr>
                                    <p:set>
                                      <p:cBhvr>
                                        <p:cTn id="7" dur="1000" fill="hold"/>
                                        <p:tgtEl>
                                          <p:spTgt spid="8"/>
                                        </p:tgtEl>
                                        <p:attrNameLst>
                                          <p:attrName>fill.type</p:attrName>
                                        </p:attrNameLst>
                                      </p:cBhvr>
                                      <p:to>
                                        <p:strVal val="solid"/>
                                      </p:to>
                                    </p:set>
                                    <p:set>
                                      <p:cBhvr>
                                        <p:cTn id="8" dur="1000" fill="hold"/>
                                        <p:tgtEl>
                                          <p:spTgt spid="8"/>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1000" fill="hold"/>
                                        <p:tgtEl>
                                          <p:spTgt spid="12"/>
                                        </p:tgtEl>
                                        <p:attrNameLst>
                                          <p:attrName>fillcolor</p:attrName>
                                        </p:attrNameLst>
                                      </p:cBhvr>
                                      <p:to>
                                        <a:srgbClr val="FD2DFF"/>
                                      </p:to>
                                    </p:animClr>
                                    <p:set>
                                      <p:cBhvr>
                                        <p:cTn id="11" dur="1000" fill="hold"/>
                                        <p:tgtEl>
                                          <p:spTgt spid="12"/>
                                        </p:tgtEl>
                                        <p:attrNameLst>
                                          <p:attrName>fill.type</p:attrName>
                                        </p:attrNameLst>
                                      </p:cBhvr>
                                      <p:to>
                                        <p:strVal val="solid"/>
                                      </p:to>
                                    </p:set>
                                    <p:set>
                                      <p:cBhvr>
                                        <p:cTn id="12" dur="1000" fill="hold"/>
                                        <p:tgtEl>
                                          <p:spTgt spid="1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4">
                                            <p:txEl>
                                              <p:pRg st="0" end="0"/>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xEl>
                                              <p:pRg st="3" end="3"/>
                                            </p:txEl>
                                          </p:spTgt>
                                        </p:tgtEl>
                                        <p:attrNameLst>
                                          <p:attrName>style.visibility</p:attrName>
                                        </p:attrNameLst>
                                      </p:cBhvr>
                                      <p:to>
                                        <p:strVal val="visible"/>
                                      </p:to>
                                    </p:set>
                                  </p:childTnLst>
                                </p:cTn>
                              </p:par>
                            </p:childTnLst>
                          </p:cTn>
                        </p:par>
                        <p:par>
                          <p:cTn id="37" fill="hold">
                            <p:stCondLst>
                              <p:cond delay="0"/>
                            </p:stCondLst>
                            <p:childTnLst>
                              <p:par>
                                <p:cTn id="38" presetID="22" presetClass="exit" presetSubtype="8" fill="hold" nodeType="afterEffect">
                                  <p:stCondLst>
                                    <p:cond delay="0"/>
                                  </p:stCondLst>
                                  <p:childTnLst>
                                    <p:animEffect transition="out" filter="wipe(left)">
                                      <p:cBhvr>
                                        <p:cTn id="39" dur="500"/>
                                        <p:tgtEl>
                                          <p:spTgt spid="24"/>
                                        </p:tgtEl>
                                      </p:cBhvr>
                                    </p:animEffect>
                                    <p:set>
                                      <p:cBhvr>
                                        <p:cTn id="40" dur="1" fill="hold">
                                          <p:stCondLst>
                                            <p:cond delay="499"/>
                                          </p:stCondLst>
                                        </p:cTn>
                                        <p:tgtEl>
                                          <p:spTgt spid="24"/>
                                        </p:tgtEl>
                                        <p:attrNameLst>
                                          <p:attrName>style.visibility</p:attrName>
                                        </p:attrNameLst>
                                      </p:cBhvr>
                                      <p:to>
                                        <p:strVal val="hidden"/>
                                      </p:to>
                                    </p:set>
                                  </p:childTnLst>
                                </p:cTn>
                              </p:par>
                              <p:par>
                                <p:cTn id="41" presetID="22" presetClass="exit" presetSubtype="8" fill="hold" nodeType="withEffect">
                                  <p:stCondLst>
                                    <p:cond delay="0"/>
                                  </p:stCondLst>
                                  <p:childTnLst>
                                    <p:animEffect transition="out" filter="wipe(left)">
                                      <p:cBhvr>
                                        <p:cTn id="42" dur="500"/>
                                        <p:tgtEl>
                                          <p:spTgt spid="36"/>
                                        </p:tgtEl>
                                      </p:cBhvr>
                                    </p:animEffect>
                                    <p:set>
                                      <p:cBhvr>
                                        <p:cTn id="43" dur="1" fill="hold">
                                          <p:stCondLst>
                                            <p:cond delay="499"/>
                                          </p:stCondLst>
                                        </p:cTn>
                                        <p:tgtEl>
                                          <p:spTgt spid="36"/>
                                        </p:tgtEl>
                                        <p:attrNameLst>
                                          <p:attrName>style.visibility</p:attrName>
                                        </p:attrNameLst>
                                      </p:cBhvr>
                                      <p:to>
                                        <p:strVal val="hidden"/>
                                      </p:to>
                                    </p:set>
                                  </p:childTnLst>
                                </p:cTn>
                              </p:par>
                            </p:childTnLst>
                          </p:cTn>
                        </p:par>
                        <p:par>
                          <p:cTn id="44" fill="hold">
                            <p:stCondLst>
                              <p:cond delay="500"/>
                            </p:stCondLst>
                            <p:childTnLst>
                              <p:par>
                                <p:cTn id="45" presetID="10" presetClass="exit" presetSubtype="0" fill="hold" grpId="0" nodeType="after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childTnLst>
                          </p:cTn>
                        </p:par>
                        <p:par>
                          <p:cTn id="51" fill="hold">
                            <p:stCondLst>
                              <p:cond delay="1000"/>
                            </p:stCondLst>
                            <p:childTnLst>
                              <p:par>
                                <p:cTn id="52" presetID="22" presetClass="exit" presetSubtype="8" fill="hold" nodeType="afterEffect">
                                  <p:stCondLst>
                                    <p:cond delay="0"/>
                                  </p:stCondLst>
                                  <p:childTnLst>
                                    <p:animEffect transition="out" filter="wipe(left)">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par>
                                <p:cTn id="55" presetID="22" presetClass="exit" presetSubtype="8" fill="hold" nodeType="withEffect">
                                  <p:stCondLst>
                                    <p:cond delay="0"/>
                                  </p:stCondLst>
                                  <p:childTnLst>
                                    <p:animEffect transition="out" filter="wipe(left)">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childTnLst>
                          </p:cTn>
                        </p:par>
                        <p:par>
                          <p:cTn id="58" fill="hold">
                            <p:stCondLst>
                              <p:cond delay="1500"/>
                            </p:stCondLst>
                            <p:childTnLst>
                              <p:par>
                                <p:cTn id="59" presetID="10" presetClass="exit" presetSubtype="0" fill="hold" grpId="0" nodeType="afterEffect">
                                  <p:stCondLst>
                                    <p:cond delay="0"/>
                                  </p:stCondLst>
                                  <p:childTnLst>
                                    <p:animEffect transition="out" filter="fade">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28"/>
                                        </p:tgtEl>
                                      </p:cBhvr>
                                    </p:animEffect>
                                    <p:set>
                                      <p:cBhvr>
                                        <p:cTn id="6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25" grpId="0" animBg="1"/>
      <p:bldP spid="28" grpId="0" animBg="1"/>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dependencies - scope</a:t>
            </a:r>
            <a:endParaRPr lang="he-IL" dirty="0"/>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4B7950ED-AE45-4B5D-BD8F-916F8A5ADABC}"/>
              </a:ext>
            </a:extLst>
          </p:cNvPr>
          <p:cNvSpPr txBox="1"/>
          <p:nvPr/>
        </p:nvSpPr>
        <p:spPr>
          <a:xfrm>
            <a:off x="1295402" y="1250881"/>
            <a:ext cx="9386371" cy="5078313"/>
          </a:xfrm>
          <a:prstGeom prst="rect">
            <a:avLst/>
          </a:prstGeom>
          <a:noFill/>
        </p:spPr>
        <p:txBody>
          <a:bodyPr wrap="square" rtlCol="1">
            <a:spAutoFit/>
          </a:bodyPr>
          <a:lstStyle/>
          <a:p>
            <a:r>
              <a:rPr lang="en-US" sz="3600" dirty="0"/>
              <a:t>Do we need </a:t>
            </a:r>
            <a:r>
              <a:rPr lang="en-US" sz="3600" dirty="0" err="1"/>
              <a:t>junit</a:t>
            </a:r>
            <a:r>
              <a:rPr lang="en-US" sz="3600" dirty="0"/>
              <a:t> capabilities at runtime ? After the ‘test’ phase ?</a:t>
            </a:r>
          </a:p>
          <a:p>
            <a:endParaRPr lang="en-US" sz="3600" dirty="0"/>
          </a:p>
          <a:p>
            <a:r>
              <a:rPr lang="en-US" sz="3600" dirty="0"/>
              <a:t>If we use logging, but we will be deployed on a ‘</a:t>
            </a:r>
            <a:r>
              <a:rPr lang="en-US" sz="3600" dirty="0" err="1"/>
              <a:t>loggable</a:t>
            </a:r>
            <a:r>
              <a:rPr lang="en-US" sz="3600" dirty="0"/>
              <a:t>’ system -&gt; can’t we use the system’s logging artifact ?</a:t>
            </a:r>
          </a:p>
          <a:p>
            <a:endParaRPr lang="en-US" sz="3600" dirty="0"/>
          </a:p>
          <a:p>
            <a:pPr algn="ctr"/>
            <a:r>
              <a:rPr lang="en-US" sz="3600" dirty="0"/>
              <a:t>Yes we can !</a:t>
            </a:r>
          </a:p>
          <a:p>
            <a:pPr algn="ctr"/>
            <a:r>
              <a:rPr lang="en-US" sz="3600" dirty="0"/>
              <a:t>Maven manages </a:t>
            </a:r>
            <a:r>
              <a:rPr lang="en-US" sz="3600" dirty="0">
                <a:solidFill>
                  <a:srgbClr val="0000FF"/>
                </a:solidFill>
              </a:rPr>
              <a:t>scope</a:t>
            </a:r>
            <a:r>
              <a:rPr lang="en-US" sz="3600" dirty="0"/>
              <a:t> for each dependency</a:t>
            </a:r>
            <a:endParaRPr lang="he-IL" sz="3600" dirty="0"/>
          </a:p>
        </p:txBody>
      </p:sp>
    </p:spTree>
    <p:extLst>
      <p:ext uri="{BB962C8B-B14F-4D97-AF65-F5344CB8AC3E}">
        <p14:creationId xmlns:p14="http://schemas.microsoft.com/office/powerpoint/2010/main" val="275792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dependencies - Scope</a:t>
            </a:r>
            <a:endParaRPr lang="he-IL" dirty="0"/>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24A488D-239F-47A1-9422-369DDC07C1B8}"/>
              </a:ext>
            </a:extLst>
          </p:cNvPr>
          <p:cNvSpPr txBox="1"/>
          <p:nvPr/>
        </p:nvSpPr>
        <p:spPr>
          <a:xfrm>
            <a:off x="1295402" y="1432193"/>
            <a:ext cx="10191012" cy="4524315"/>
          </a:xfrm>
          <a:prstGeom prst="rect">
            <a:avLst/>
          </a:prstGeom>
          <a:noFill/>
        </p:spPr>
        <p:txBody>
          <a:bodyPr wrap="square" rtlCol="1">
            <a:spAutoFit/>
          </a:bodyPr>
          <a:lstStyle/>
          <a:p>
            <a:r>
              <a:rPr lang="en-US" sz="3600" dirty="0"/>
              <a:t>Maven offers several </a:t>
            </a:r>
            <a:r>
              <a:rPr lang="en-US" sz="3600" dirty="0">
                <a:solidFill>
                  <a:srgbClr val="0000FF"/>
                </a:solidFill>
              </a:rPr>
              <a:t>scopes</a:t>
            </a:r>
            <a:r>
              <a:rPr lang="en-US" sz="3600" dirty="0"/>
              <a:t> for dependencies</a:t>
            </a:r>
          </a:p>
          <a:p>
            <a:pPr marL="514350" indent="-514350">
              <a:buFont typeface="+mj-lt"/>
              <a:buAutoNum type="arabicPeriod"/>
            </a:pPr>
            <a:r>
              <a:rPr lang="en-US" sz="3600" dirty="0"/>
              <a:t>Compile (default)</a:t>
            </a:r>
          </a:p>
          <a:p>
            <a:pPr marL="514350" indent="-514350">
              <a:buFont typeface="+mj-lt"/>
              <a:buAutoNum type="arabicPeriod"/>
            </a:pPr>
            <a:r>
              <a:rPr lang="en-US" sz="3600" dirty="0"/>
              <a:t>Provided</a:t>
            </a:r>
          </a:p>
          <a:p>
            <a:pPr marL="514350" indent="-514350">
              <a:buFont typeface="+mj-lt"/>
              <a:buAutoNum type="arabicPeriod"/>
            </a:pPr>
            <a:r>
              <a:rPr lang="en-US" sz="3600" dirty="0"/>
              <a:t>Runtime</a:t>
            </a:r>
          </a:p>
          <a:p>
            <a:pPr marL="514350" indent="-514350">
              <a:buFont typeface="+mj-lt"/>
              <a:buAutoNum type="arabicPeriod"/>
            </a:pPr>
            <a:r>
              <a:rPr lang="en-US" sz="3600" dirty="0"/>
              <a:t>Test</a:t>
            </a:r>
          </a:p>
          <a:p>
            <a:pPr marL="514350" indent="-514350">
              <a:buFont typeface="+mj-lt"/>
              <a:buAutoNum type="arabicPeriod"/>
            </a:pPr>
            <a:r>
              <a:rPr lang="en-US" sz="3600" dirty="0"/>
              <a:t>System (</a:t>
            </a:r>
            <a:r>
              <a:rPr lang="en-US" sz="3600" dirty="0">
                <a:hlinkClick r:id="rId2"/>
              </a:rPr>
              <a:t>deprecated</a:t>
            </a:r>
            <a:r>
              <a:rPr lang="en-US" sz="3600" dirty="0"/>
              <a:t>)</a:t>
            </a:r>
          </a:p>
          <a:p>
            <a:pPr marL="514350" indent="-514350">
              <a:buFont typeface="+mj-lt"/>
              <a:buAutoNum type="arabicPeriod"/>
            </a:pPr>
            <a:r>
              <a:rPr lang="en-US" sz="3600" dirty="0"/>
              <a:t>Import (special case, not covered as part of this course)</a:t>
            </a:r>
            <a:endParaRPr lang="he-IL" sz="3600" dirty="0"/>
          </a:p>
        </p:txBody>
      </p:sp>
      <p:pic>
        <p:nvPicPr>
          <p:cNvPr id="6" name="Picture 5">
            <a:extLst>
              <a:ext uri="{FF2B5EF4-FFF2-40B4-BE49-F238E27FC236}">
                <a16:creationId xmlns:a16="http://schemas.microsoft.com/office/drawing/2014/main" id="{4C3016A3-189B-4735-989D-4D71BF27FA78}"/>
              </a:ext>
            </a:extLst>
          </p:cNvPr>
          <p:cNvPicPr>
            <a:picLocks noChangeAspect="1"/>
          </p:cNvPicPr>
          <p:nvPr/>
        </p:nvPicPr>
        <p:blipFill>
          <a:blip r:embed="rId3"/>
          <a:stretch>
            <a:fillRect/>
          </a:stretch>
        </p:blipFill>
        <p:spPr>
          <a:xfrm>
            <a:off x="5638689" y="2242119"/>
            <a:ext cx="5713646" cy="2362932"/>
          </a:xfrm>
          <a:prstGeom prst="rect">
            <a:avLst/>
          </a:prstGeom>
        </p:spPr>
      </p:pic>
    </p:spTree>
    <p:extLst>
      <p:ext uri="{BB962C8B-B14F-4D97-AF65-F5344CB8AC3E}">
        <p14:creationId xmlns:p14="http://schemas.microsoft.com/office/powerpoint/2010/main" val="367719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dependencies Scope: </a:t>
            </a:r>
            <a:r>
              <a:rPr lang="en-US" dirty="0">
                <a:solidFill>
                  <a:srgbClr val="0000FF"/>
                </a:solidFill>
              </a:rPr>
              <a:t>compile</a:t>
            </a:r>
            <a:endParaRPr lang="he-IL" dirty="0">
              <a:solidFill>
                <a:srgbClr val="0000FF"/>
              </a:solidFill>
            </a:endParaRPr>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24A488D-239F-47A1-9422-369DDC07C1B8}"/>
              </a:ext>
            </a:extLst>
          </p:cNvPr>
          <p:cNvSpPr txBox="1"/>
          <p:nvPr/>
        </p:nvSpPr>
        <p:spPr>
          <a:xfrm>
            <a:off x="1055373" y="1366091"/>
            <a:ext cx="7815548" cy="4832092"/>
          </a:xfrm>
          <a:prstGeom prst="rect">
            <a:avLst/>
          </a:prstGeom>
          <a:noFill/>
        </p:spPr>
        <p:txBody>
          <a:bodyPr wrap="square" rtlCol="1">
            <a:spAutoFit/>
          </a:bodyPr>
          <a:lstStyle/>
          <a:p>
            <a:pPr marL="265113" indent="-265113">
              <a:buFont typeface="Arial" panose="020B0604020202020204" pitchFamily="34" charset="0"/>
              <a:buChar char="•"/>
            </a:pPr>
            <a:r>
              <a:rPr lang="en-US" sz="2800" dirty="0"/>
              <a:t>The dependency will be available (== in </a:t>
            </a:r>
            <a:r>
              <a:rPr lang="en-US" sz="2800" dirty="0" err="1"/>
              <a:t>classpath</a:t>
            </a:r>
            <a:r>
              <a:rPr lang="en-US" sz="2800" dirty="0"/>
              <a:t>) through out all the phases of the lifecycle (compile, test-compile, test, package)</a:t>
            </a:r>
          </a:p>
          <a:p>
            <a:pPr marL="265113" indent="-265113">
              <a:buFont typeface="Arial" panose="020B0604020202020204" pitchFamily="34" charset="0"/>
              <a:buChar char="•"/>
            </a:pPr>
            <a:endParaRPr lang="en-US" sz="2800" dirty="0"/>
          </a:p>
          <a:p>
            <a:pPr marL="265113" indent="-265113">
              <a:buFont typeface="Arial" panose="020B0604020202020204" pitchFamily="34" charset="0"/>
              <a:buChar char="•"/>
            </a:pPr>
            <a:r>
              <a:rPr lang="en-US" sz="2800" dirty="0"/>
              <a:t>Will be included as part of transitive resolution</a:t>
            </a:r>
          </a:p>
          <a:p>
            <a:pPr marL="265113" lvl="1" indent="-265113"/>
            <a:r>
              <a:rPr lang="en-US" sz="2800" dirty="0"/>
              <a:t>	If </a:t>
            </a:r>
            <a:r>
              <a:rPr lang="en-US" sz="2800" dirty="0">
                <a:solidFill>
                  <a:srgbClr val="0000FF"/>
                </a:solidFill>
              </a:rPr>
              <a:t>B</a:t>
            </a:r>
            <a:r>
              <a:rPr lang="en-US" sz="2800" dirty="0"/>
              <a:t>-&gt;</a:t>
            </a:r>
            <a:r>
              <a:rPr lang="en-US" sz="2800" dirty="0">
                <a:solidFill>
                  <a:srgbClr val="0000FF"/>
                </a:solidFill>
              </a:rPr>
              <a:t>C</a:t>
            </a:r>
            <a:r>
              <a:rPr lang="en-US" sz="2800" dirty="0"/>
              <a:t> and </a:t>
            </a:r>
            <a:r>
              <a:rPr lang="en-US" sz="2800" dirty="0">
                <a:solidFill>
                  <a:srgbClr val="0000FF"/>
                </a:solidFill>
              </a:rPr>
              <a:t>C</a:t>
            </a:r>
            <a:r>
              <a:rPr lang="en-US" sz="2800" dirty="0"/>
              <a:t> is </a:t>
            </a:r>
            <a:r>
              <a:rPr lang="en-US" sz="2800" dirty="0" err="1"/>
              <a:t>compile’d</a:t>
            </a:r>
            <a:r>
              <a:rPr lang="en-US" sz="2800" dirty="0"/>
              <a:t> scope in </a:t>
            </a:r>
            <a:r>
              <a:rPr lang="en-US" sz="2800" dirty="0">
                <a:solidFill>
                  <a:srgbClr val="0000FF"/>
                </a:solidFill>
              </a:rPr>
              <a:t>B</a:t>
            </a:r>
            <a:r>
              <a:rPr lang="en-US" sz="2800" dirty="0"/>
              <a:t>, then if </a:t>
            </a:r>
            <a:r>
              <a:rPr lang="en-US" sz="2800" dirty="0">
                <a:solidFill>
                  <a:srgbClr val="0000FF"/>
                </a:solidFill>
              </a:rPr>
              <a:t>A</a:t>
            </a:r>
            <a:r>
              <a:rPr lang="en-US" sz="2800" dirty="0"/>
              <a:t>-&gt;</a:t>
            </a:r>
            <a:r>
              <a:rPr lang="en-US" sz="2800" dirty="0">
                <a:solidFill>
                  <a:srgbClr val="0000FF"/>
                </a:solidFill>
              </a:rPr>
              <a:t>B</a:t>
            </a:r>
            <a:r>
              <a:rPr lang="en-US" sz="2800" dirty="0"/>
              <a:t> it also makes </a:t>
            </a:r>
            <a:r>
              <a:rPr lang="en-US" sz="2800" dirty="0">
                <a:solidFill>
                  <a:srgbClr val="0000FF"/>
                </a:solidFill>
              </a:rPr>
              <a:t>C</a:t>
            </a:r>
            <a:r>
              <a:rPr lang="en-US" sz="2800" dirty="0"/>
              <a:t> available to all</a:t>
            </a:r>
          </a:p>
          <a:p>
            <a:pPr marL="265113" indent="-265113">
              <a:buFont typeface="Arial" panose="020B0604020202020204" pitchFamily="34" charset="0"/>
              <a:buChar char="•"/>
            </a:pPr>
            <a:endParaRPr lang="en-US" sz="2800" dirty="0"/>
          </a:p>
          <a:p>
            <a:pPr marL="265113" indent="-265113">
              <a:buFont typeface="Arial" panose="020B0604020202020204" pitchFamily="34" charset="0"/>
              <a:buChar char="•"/>
            </a:pPr>
            <a:r>
              <a:rPr lang="en-US" sz="2800" dirty="0"/>
              <a:t>Packaged together</a:t>
            </a:r>
          </a:p>
          <a:p>
            <a:pPr marL="265113" indent="-265113">
              <a:buFont typeface="Arial" panose="020B0604020202020204" pitchFamily="34" charset="0"/>
              <a:buChar char="•"/>
            </a:pPr>
            <a:endParaRPr lang="en-US" sz="2800" dirty="0"/>
          </a:p>
          <a:p>
            <a:pPr marL="265113" indent="-265113">
              <a:buFont typeface="Arial" panose="020B0604020202020204" pitchFamily="34" charset="0"/>
              <a:buChar char="•"/>
            </a:pPr>
            <a:r>
              <a:rPr lang="en-US" sz="2800" dirty="0"/>
              <a:t>Default value if not stated otherwise</a:t>
            </a:r>
            <a:endParaRPr lang="he-IL" sz="2800" dirty="0"/>
          </a:p>
        </p:txBody>
      </p:sp>
      <p:sp>
        <p:nvSpPr>
          <p:cNvPr id="6" name="Rectangle: Rounded Corners 5">
            <a:extLst>
              <a:ext uri="{FF2B5EF4-FFF2-40B4-BE49-F238E27FC236}">
                <a16:creationId xmlns:a16="http://schemas.microsoft.com/office/drawing/2014/main" id="{9E378C80-B99E-49A5-B4DF-A883BB592800}"/>
              </a:ext>
            </a:extLst>
          </p:cNvPr>
          <p:cNvSpPr/>
          <p:nvPr/>
        </p:nvSpPr>
        <p:spPr>
          <a:xfrm>
            <a:off x="9022815" y="3139806"/>
            <a:ext cx="1344058" cy="638979"/>
          </a:xfrm>
          <a:prstGeom prst="roundRect">
            <a:avLst>
              <a:gd name="adj" fmla="val 44203"/>
            </a:avLst>
          </a:prstGeom>
          <a:solidFill>
            <a:srgbClr val="BAE18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00FF"/>
                </a:solidFill>
              </a:rPr>
              <a:t>B</a:t>
            </a:r>
            <a:endParaRPr lang="he-IL" dirty="0">
              <a:solidFill>
                <a:srgbClr val="0000FF"/>
              </a:solidFill>
            </a:endParaRPr>
          </a:p>
        </p:txBody>
      </p:sp>
      <p:sp>
        <p:nvSpPr>
          <p:cNvPr id="7" name="Rectangle: Rounded Corners 6">
            <a:extLst>
              <a:ext uri="{FF2B5EF4-FFF2-40B4-BE49-F238E27FC236}">
                <a16:creationId xmlns:a16="http://schemas.microsoft.com/office/drawing/2014/main" id="{A2DA6455-E12E-42F1-AD2A-752F0E8C7F1F}"/>
              </a:ext>
            </a:extLst>
          </p:cNvPr>
          <p:cNvSpPr/>
          <p:nvPr/>
        </p:nvSpPr>
        <p:spPr>
          <a:xfrm>
            <a:off x="9022815" y="4581179"/>
            <a:ext cx="1344058" cy="638979"/>
          </a:xfrm>
          <a:prstGeom prst="roundRect">
            <a:avLst>
              <a:gd name="adj" fmla="val 44203"/>
            </a:avLst>
          </a:prstGeom>
          <a:solidFill>
            <a:srgbClr val="BAE18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00FF"/>
                </a:solidFill>
              </a:rPr>
              <a:t>C</a:t>
            </a:r>
            <a:endParaRPr lang="he-IL" dirty="0">
              <a:solidFill>
                <a:srgbClr val="0000FF"/>
              </a:solidFill>
            </a:endParaRPr>
          </a:p>
        </p:txBody>
      </p:sp>
      <p:sp>
        <p:nvSpPr>
          <p:cNvPr id="8" name="Rectangle: Rounded Corners 7">
            <a:extLst>
              <a:ext uri="{FF2B5EF4-FFF2-40B4-BE49-F238E27FC236}">
                <a16:creationId xmlns:a16="http://schemas.microsoft.com/office/drawing/2014/main" id="{100204DB-1727-4CAF-8FCF-F9064CD6AC3A}"/>
              </a:ext>
            </a:extLst>
          </p:cNvPr>
          <p:cNvSpPr/>
          <p:nvPr/>
        </p:nvSpPr>
        <p:spPr>
          <a:xfrm>
            <a:off x="9022815" y="1698433"/>
            <a:ext cx="1344058" cy="638979"/>
          </a:xfrm>
          <a:prstGeom prst="roundRect">
            <a:avLst>
              <a:gd name="adj" fmla="val 44203"/>
            </a:avLst>
          </a:prstGeom>
          <a:solidFill>
            <a:srgbClr val="BAE18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00FF"/>
                </a:solidFill>
              </a:rPr>
              <a:t>A</a:t>
            </a:r>
            <a:endParaRPr lang="he-IL" dirty="0">
              <a:solidFill>
                <a:srgbClr val="0000FF"/>
              </a:solidFill>
            </a:endParaRPr>
          </a:p>
        </p:txBody>
      </p:sp>
      <p:cxnSp>
        <p:nvCxnSpPr>
          <p:cNvPr id="10" name="Straight Arrow Connector 9">
            <a:extLst>
              <a:ext uri="{FF2B5EF4-FFF2-40B4-BE49-F238E27FC236}">
                <a16:creationId xmlns:a16="http://schemas.microsoft.com/office/drawing/2014/main" id="{0ECA17BD-01B4-41D0-B2A7-59B81C7E5200}"/>
              </a:ext>
            </a:extLst>
          </p:cNvPr>
          <p:cNvCxnSpPr>
            <a:stCxn id="8" idx="2"/>
            <a:endCxn id="6" idx="0"/>
          </p:cNvCxnSpPr>
          <p:nvPr/>
        </p:nvCxnSpPr>
        <p:spPr>
          <a:xfrm>
            <a:off x="9694844" y="2337412"/>
            <a:ext cx="0" cy="802394"/>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DFEAB9F-45DD-4386-B015-E94ACA9FC7A4}"/>
              </a:ext>
            </a:extLst>
          </p:cNvPr>
          <p:cNvCxnSpPr/>
          <p:nvPr/>
        </p:nvCxnSpPr>
        <p:spPr>
          <a:xfrm>
            <a:off x="9681992" y="3778785"/>
            <a:ext cx="0" cy="802394"/>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6FA2799-0957-40C6-AB28-7C1EFCECA51A}"/>
              </a:ext>
            </a:extLst>
          </p:cNvPr>
          <p:cNvSpPr txBox="1"/>
          <p:nvPr/>
        </p:nvSpPr>
        <p:spPr>
          <a:xfrm>
            <a:off x="9833885" y="2553943"/>
            <a:ext cx="1652529" cy="369332"/>
          </a:xfrm>
          <a:prstGeom prst="rect">
            <a:avLst/>
          </a:prstGeom>
          <a:noFill/>
          <a:ln>
            <a:noFill/>
          </a:ln>
        </p:spPr>
        <p:txBody>
          <a:bodyPr wrap="square" rtlCol="1">
            <a:spAutoFit/>
          </a:bodyPr>
          <a:lstStyle/>
          <a:p>
            <a:pPr algn="ctr"/>
            <a:r>
              <a:rPr lang="en-US" b="1" dirty="0"/>
              <a:t>Compile scope</a:t>
            </a:r>
            <a:endParaRPr lang="he-IL" b="1" dirty="0"/>
          </a:p>
        </p:txBody>
      </p:sp>
      <p:sp>
        <p:nvSpPr>
          <p:cNvPr id="14" name="TextBox 13">
            <a:extLst>
              <a:ext uri="{FF2B5EF4-FFF2-40B4-BE49-F238E27FC236}">
                <a16:creationId xmlns:a16="http://schemas.microsoft.com/office/drawing/2014/main" id="{BB5B3E9A-279C-402C-AD04-0F0CADFBB401}"/>
              </a:ext>
            </a:extLst>
          </p:cNvPr>
          <p:cNvSpPr txBox="1"/>
          <p:nvPr/>
        </p:nvSpPr>
        <p:spPr>
          <a:xfrm>
            <a:off x="9833887" y="3995316"/>
            <a:ext cx="1652529" cy="369332"/>
          </a:xfrm>
          <a:prstGeom prst="rect">
            <a:avLst/>
          </a:prstGeom>
          <a:noFill/>
          <a:ln>
            <a:noFill/>
          </a:ln>
        </p:spPr>
        <p:txBody>
          <a:bodyPr wrap="square" rtlCol="1">
            <a:spAutoFit/>
          </a:bodyPr>
          <a:lstStyle/>
          <a:p>
            <a:pPr algn="ctr"/>
            <a:r>
              <a:rPr lang="en-US" b="1" dirty="0"/>
              <a:t>Compile scope</a:t>
            </a:r>
            <a:endParaRPr lang="he-IL" b="1" dirty="0"/>
          </a:p>
        </p:txBody>
      </p:sp>
    </p:spTree>
    <p:extLst>
      <p:ext uri="{BB962C8B-B14F-4D97-AF65-F5344CB8AC3E}">
        <p14:creationId xmlns:p14="http://schemas.microsoft.com/office/powerpoint/2010/main" val="239443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1+#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1+#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dependencies Scope: </a:t>
            </a:r>
            <a:r>
              <a:rPr lang="en-US" dirty="0">
                <a:solidFill>
                  <a:srgbClr val="0000FF"/>
                </a:solidFill>
              </a:rPr>
              <a:t>test</a:t>
            </a:r>
            <a:endParaRPr lang="he-IL" dirty="0">
              <a:solidFill>
                <a:srgbClr val="0000FF"/>
              </a:solidFill>
            </a:endParaRPr>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24A488D-239F-47A1-9422-369DDC07C1B8}"/>
              </a:ext>
            </a:extLst>
          </p:cNvPr>
          <p:cNvSpPr txBox="1"/>
          <p:nvPr/>
        </p:nvSpPr>
        <p:spPr>
          <a:xfrm>
            <a:off x="1295402" y="1432193"/>
            <a:ext cx="10191012" cy="1754326"/>
          </a:xfrm>
          <a:prstGeom prst="rect">
            <a:avLst/>
          </a:prstGeom>
          <a:noFill/>
        </p:spPr>
        <p:txBody>
          <a:bodyPr wrap="square" rtlCol="1">
            <a:spAutoFit/>
          </a:bodyPr>
          <a:lstStyle/>
          <a:p>
            <a:r>
              <a:rPr lang="en-US" sz="3600" dirty="0"/>
              <a:t>Makes the dependency available only for test phase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Won’t be packaged</a:t>
            </a:r>
            <a:endParaRPr lang="he-IL" sz="3600" dirty="0"/>
          </a:p>
        </p:txBody>
      </p:sp>
      <p:pic>
        <p:nvPicPr>
          <p:cNvPr id="6" name="Picture 5">
            <a:extLst>
              <a:ext uri="{FF2B5EF4-FFF2-40B4-BE49-F238E27FC236}">
                <a16:creationId xmlns:a16="http://schemas.microsoft.com/office/drawing/2014/main" id="{4A510787-F6E2-4817-85F1-1CB33D2A3954}"/>
              </a:ext>
            </a:extLst>
          </p:cNvPr>
          <p:cNvPicPr>
            <a:picLocks noChangeAspect="1"/>
          </p:cNvPicPr>
          <p:nvPr/>
        </p:nvPicPr>
        <p:blipFill>
          <a:blip r:embed="rId3"/>
          <a:stretch>
            <a:fillRect/>
          </a:stretch>
        </p:blipFill>
        <p:spPr>
          <a:xfrm>
            <a:off x="6390907" y="3389845"/>
            <a:ext cx="4994415" cy="2107572"/>
          </a:xfrm>
          <a:prstGeom prst="rect">
            <a:avLst/>
          </a:prstGeom>
        </p:spPr>
      </p:pic>
    </p:spTree>
    <p:extLst>
      <p:ext uri="{BB962C8B-B14F-4D97-AF65-F5344CB8AC3E}">
        <p14:creationId xmlns:p14="http://schemas.microsoft.com/office/powerpoint/2010/main" val="383705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dependencies Scope: </a:t>
            </a:r>
            <a:r>
              <a:rPr lang="en-US" dirty="0">
                <a:solidFill>
                  <a:srgbClr val="0000FF"/>
                </a:solidFill>
              </a:rPr>
              <a:t>provided</a:t>
            </a:r>
            <a:endParaRPr lang="he-IL" dirty="0">
              <a:solidFill>
                <a:srgbClr val="0000FF"/>
              </a:solidFill>
            </a:endParaRPr>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24A488D-239F-47A1-9422-369DDC07C1B8}"/>
              </a:ext>
            </a:extLst>
          </p:cNvPr>
          <p:cNvSpPr txBox="1"/>
          <p:nvPr/>
        </p:nvSpPr>
        <p:spPr>
          <a:xfrm>
            <a:off x="1295402" y="1250881"/>
            <a:ext cx="10191012" cy="4524315"/>
          </a:xfrm>
          <a:prstGeom prst="rect">
            <a:avLst/>
          </a:prstGeom>
          <a:noFill/>
        </p:spPr>
        <p:txBody>
          <a:bodyPr wrap="square" rtlCol="1">
            <a:spAutoFit/>
          </a:bodyPr>
          <a:lstStyle/>
          <a:p>
            <a:r>
              <a:rPr lang="en-US" sz="3600" dirty="0"/>
              <a:t>Used when the runtime environment aims to supply the final artifact. </a:t>
            </a:r>
          </a:p>
          <a:p>
            <a:pPr marL="363538" indent="-363538">
              <a:buFont typeface="Arial" panose="020B0604020202020204" pitchFamily="34" charset="0"/>
              <a:buChar char="•"/>
            </a:pPr>
            <a:endParaRPr lang="en-US" sz="3600" dirty="0"/>
          </a:p>
          <a:p>
            <a:pPr marL="363538" indent="-363538">
              <a:buFont typeface="Arial" panose="020B0604020202020204" pitchFamily="34" charset="0"/>
              <a:buChar char="•"/>
            </a:pPr>
            <a:r>
              <a:rPr lang="en-US" sz="3600" dirty="0"/>
              <a:t>Dependency available in </a:t>
            </a:r>
            <a:r>
              <a:rPr lang="en-US" sz="3600" dirty="0">
                <a:solidFill>
                  <a:srgbClr val="00B050"/>
                </a:solidFill>
              </a:rPr>
              <a:t>compile</a:t>
            </a:r>
            <a:r>
              <a:rPr lang="en-US" sz="3600" dirty="0"/>
              <a:t> and </a:t>
            </a:r>
            <a:r>
              <a:rPr lang="en-US" sz="3600" dirty="0">
                <a:solidFill>
                  <a:srgbClr val="00B050"/>
                </a:solidFill>
              </a:rPr>
              <a:t>test</a:t>
            </a:r>
            <a:r>
              <a:rPr lang="en-US" sz="3600" dirty="0"/>
              <a:t> phases only</a:t>
            </a:r>
          </a:p>
          <a:p>
            <a:pPr marL="363538" indent="-363538">
              <a:buFont typeface="Arial" panose="020B0604020202020204" pitchFamily="34" charset="0"/>
              <a:buChar char="•"/>
            </a:pPr>
            <a:endParaRPr lang="en-US" sz="3600" dirty="0"/>
          </a:p>
          <a:p>
            <a:pPr marL="363538" indent="-363538">
              <a:buFont typeface="Arial" panose="020B0604020202020204" pitchFamily="34" charset="0"/>
              <a:buChar char="•"/>
            </a:pPr>
            <a:r>
              <a:rPr lang="en-US" sz="3600" dirty="0"/>
              <a:t>Plays in transitive resolution</a:t>
            </a:r>
          </a:p>
          <a:p>
            <a:pPr marL="363538" indent="-363538">
              <a:buFont typeface="Arial" panose="020B0604020202020204" pitchFamily="34" charset="0"/>
              <a:buChar char="•"/>
            </a:pPr>
            <a:endParaRPr lang="en-US" sz="3600" dirty="0"/>
          </a:p>
          <a:p>
            <a:pPr marL="363538" indent="-363538">
              <a:buFont typeface="Arial" panose="020B0604020202020204" pitchFamily="34" charset="0"/>
              <a:buChar char="•"/>
            </a:pPr>
            <a:r>
              <a:rPr lang="en-US" sz="3600" dirty="0"/>
              <a:t>Won’t be packaged in the final artifact</a:t>
            </a:r>
            <a:endParaRPr lang="he-IL" sz="3600" dirty="0"/>
          </a:p>
        </p:txBody>
      </p:sp>
    </p:spTree>
    <p:extLst>
      <p:ext uri="{BB962C8B-B14F-4D97-AF65-F5344CB8AC3E}">
        <p14:creationId xmlns:p14="http://schemas.microsoft.com/office/powerpoint/2010/main" val="207160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dependencies Scope: </a:t>
            </a:r>
            <a:r>
              <a:rPr lang="en-US" dirty="0">
                <a:solidFill>
                  <a:srgbClr val="0000FF"/>
                </a:solidFill>
              </a:rPr>
              <a:t>runtime</a:t>
            </a:r>
            <a:endParaRPr lang="he-IL" dirty="0">
              <a:solidFill>
                <a:srgbClr val="0000FF"/>
              </a:solidFill>
            </a:endParaRPr>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24A488D-239F-47A1-9422-369DDC07C1B8}"/>
              </a:ext>
            </a:extLst>
          </p:cNvPr>
          <p:cNvSpPr txBox="1"/>
          <p:nvPr/>
        </p:nvSpPr>
        <p:spPr>
          <a:xfrm>
            <a:off x="1295402" y="1432193"/>
            <a:ext cx="10191012" cy="4524315"/>
          </a:xfrm>
          <a:prstGeom prst="rect">
            <a:avLst/>
          </a:prstGeom>
          <a:noFill/>
        </p:spPr>
        <p:txBody>
          <a:bodyPr wrap="square" rtlCol="1">
            <a:spAutoFit/>
          </a:bodyPr>
          <a:lstStyle/>
          <a:p>
            <a:r>
              <a:rPr lang="en-US" sz="3600" dirty="0"/>
              <a:t>Available only for execution (e.g. test and runtime)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Used with API vs actual implementation </a:t>
            </a:r>
          </a:p>
          <a:p>
            <a:pPr marL="539750" lvl="1"/>
            <a:r>
              <a:rPr lang="en-US" sz="3600" dirty="0"/>
              <a:t>(e.g. JPA vs Hibernate)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Does not plays in transitive resolution</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Won’t be packaged</a:t>
            </a:r>
          </a:p>
        </p:txBody>
      </p:sp>
    </p:spTree>
    <p:extLst>
      <p:ext uri="{BB962C8B-B14F-4D97-AF65-F5344CB8AC3E}">
        <p14:creationId xmlns:p14="http://schemas.microsoft.com/office/powerpoint/2010/main" val="404013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dependencies: optional</a:t>
            </a:r>
            <a:endParaRPr lang="he-IL" dirty="0">
              <a:solidFill>
                <a:srgbClr val="0000FF"/>
              </a:solidFill>
            </a:endParaRPr>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24A488D-239F-47A1-9422-369DDC07C1B8}"/>
              </a:ext>
            </a:extLst>
          </p:cNvPr>
          <p:cNvSpPr txBox="1"/>
          <p:nvPr/>
        </p:nvSpPr>
        <p:spPr>
          <a:xfrm>
            <a:off x="1055373" y="1366091"/>
            <a:ext cx="7815548" cy="3970318"/>
          </a:xfrm>
          <a:prstGeom prst="rect">
            <a:avLst/>
          </a:prstGeom>
          <a:noFill/>
        </p:spPr>
        <p:txBody>
          <a:bodyPr wrap="square" rtlCol="1">
            <a:spAutoFit/>
          </a:bodyPr>
          <a:lstStyle/>
          <a:p>
            <a:r>
              <a:rPr lang="en-US" sz="2800" dirty="0"/>
              <a:t>Optional dependencies are used in rare cases </a:t>
            </a:r>
          </a:p>
          <a:p>
            <a:r>
              <a:rPr lang="en-US" sz="2800" dirty="0"/>
              <a:t>(and there is no real reason to use them)</a:t>
            </a:r>
          </a:p>
          <a:p>
            <a:pPr marL="265113" indent="-265113">
              <a:buFont typeface="Arial" panose="020B0604020202020204" pitchFamily="34" charset="0"/>
              <a:buChar char="•"/>
            </a:pPr>
            <a:endParaRPr lang="en-US" sz="2800" dirty="0"/>
          </a:p>
          <a:p>
            <a:r>
              <a:rPr lang="en-US" sz="2800" dirty="0"/>
              <a:t>Acts as regular dependencies for direct usage.</a:t>
            </a:r>
          </a:p>
          <a:p>
            <a:pPr marL="265113" indent="-265113">
              <a:buFont typeface="Arial" panose="020B0604020202020204" pitchFamily="34" charset="0"/>
              <a:buChar char="•"/>
            </a:pPr>
            <a:endParaRPr lang="en-US" sz="2800" dirty="0"/>
          </a:p>
          <a:p>
            <a:r>
              <a:rPr lang="en-US" sz="2800" dirty="0"/>
              <a:t>Are not included in transitive resolution</a:t>
            </a:r>
          </a:p>
          <a:p>
            <a:r>
              <a:rPr lang="en-US" sz="2800" dirty="0"/>
              <a:t>(sort of always-excluded style..)</a:t>
            </a:r>
          </a:p>
          <a:p>
            <a:pPr marL="265113" indent="-265113">
              <a:buFont typeface="Arial" panose="020B0604020202020204" pitchFamily="34" charset="0"/>
              <a:buChar char="•"/>
            </a:pPr>
            <a:endParaRPr lang="en-US" sz="2800" dirty="0"/>
          </a:p>
          <a:p>
            <a:r>
              <a:rPr lang="en-US" sz="2800" dirty="0"/>
              <a:t>Default value is false</a:t>
            </a:r>
            <a:endParaRPr lang="he-IL" sz="2800" dirty="0"/>
          </a:p>
        </p:txBody>
      </p:sp>
      <p:sp>
        <p:nvSpPr>
          <p:cNvPr id="6" name="Rectangle: Rounded Corners 5">
            <a:extLst>
              <a:ext uri="{FF2B5EF4-FFF2-40B4-BE49-F238E27FC236}">
                <a16:creationId xmlns:a16="http://schemas.microsoft.com/office/drawing/2014/main" id="{9E378C80-B99E-49A5-B4DF-A883BB592800}"/>
              </a:ext>
            </a:extLst>
          </p:cNvPr>
          <p:cNvSpPr/>
          <p:nvPr/>
        </p:nvSpPr>
        <p:spPr>
          <a:xfrm>
            <a:off x="9022815" y="3139806"/>
            <a:ext cx="1344058" cy="638979"/>
          </a:xfrm>
          <a:prstGeom prst="roundRect">
            <a:avLst>
              <a:gd name="adj" fmla="val 44203"/>
            </a:avLst>
          </a:prstGeom>
          <a:solidFill>
            <a:srgbClr val="BAE18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00FF"/>
                </a:solidFill>
              </a:rPr>
              <a:t>B</a:t>
            </a:r>
            <a:endParaRPr lang="he-IL" dirty="0">
              <a:solidFill>
                <a:srgbClr val="0000FF"/>
              </a:solidFill>
            </a:endParaRPr>
          </a:p>
        </p:txBody>
      </p:sp>
      <p:sp>
        <p:nvSpPr>
          <p:cNvPr id="7" name="Rectangle: Rounded Corners 6">
            <a:extLst>
              <a:ext uri="{FF2B5EF4-FFF2-40B4-BE49-F238E27FC236}">
                <a16:creationId xmlns:a16="http://schemas.microsoft.com/office/drawing/2014/main" id="{A2DA6455-E12E-42F1-AD2A-752F0E8C7F1F}"/>
              </a:ext>
            </a:extLst>
          </p:cNvPr>
          <p:cNvSpPr/>
          <p:nvPr/>
        </p:nvSpPr>
        <p:spPr>
          <a:xfrm>
            <a:off x="9022815" y="4581179"/>
            <a:ext cx="1344058" cy="638979"/>
          </a:xfrm>
          <a:prstGeom prst="roundRect">
            <a:avLst>
              <a:gd name="adj" fmla="val 44203"/>
            </a:avLst>
          </a:prstGeom>
          <a:solidFill>
            <a:srgbClr val="BAE18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00FF"/>
                </a:solidFill>
              </a:rPr>
              <a:t>C</a:t>
            </a:r>
            <a:endParaRPr lang="he-IL" dirty="0">
              <a:solidFill>
                <a:srgbClr val="0000FF"/>
              </a:solidFill>
            </a:endParaRPr>
          </a:p>
        </p:txBody>
      </p:sp>
      <p:sp>
        <p:nvSpPr>
          <p:cNvPr id="8" name="Rectangle: Rounded Corners 7">
            <a:extLst>
              <a:ext uri="{FF2B5EF4-FFF2-40B4-BE49-F238E27FC236}">
                <a16:creationId xmlns:a16="http://schemas.microsoft.com/office/drawing/2014/main" id="{100204DB-1727-4CAF-8FCF-F9064CD6AC3A}"/>
              </a:ext>
            </a:extLst>
          </p:cNvPr>
          <p:cNvSpPr/>
          <p:nvPr/>
        </p:nvSpPr>
        <p:spPr>
          <a:xfrm>
            <a:off x="9022815" y="1698433"/>
            <a:ext cx="1344058" cy="638979"/>
          </a:xfrm>
          <a:prstGeom prst="roundRect">
            <a:avLst>
              <a:gd name="adj" fmla="val 44203"/>
            </a:avLst>
          </a:prstGeom>
          <a:solidFill>
            <a:srgbClr val="BAE18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00FF"/>
                </a:solidFill>
              </a:rPr>
              <a:t>A</a:t>
            </a:r>
            <a:endParaRPr lang="he-IL" dirty="0">
              <a:solidFill>
                <a:srgbClr val="0000FF"/>
              </a:solidFill>
            </a:endParaRPr>
          </a:p>
        </p:txBody>
      </p:sp>
      <p:cxnSp>
        <p:nvCxnSpPr>
          <p:cNvPr id="10" name="Straight Arrow Connector 9">
            <a:extLst>
              <a:ext uri="{FF2B5EF4-FFF2-40B4-BE49-F238E27FC236}">
                <a16:creationId xmlns:a16="http://schemas.microsoft.com/office/drawing/2014/main" id="{0ECA17BD-01B4-41D0-B2A7-59B81C7E5200}"/>
              </a:ext>
            </a:extLst>
          </p:cNvPr>
          <p:cNvCxnSpPr>
            <a:stCxn id="8" idx="2"/>
            <a:endCxn id="6" idx="0"/>
          </p:cNvCxnSpPr>
          <p:nvPr/>
        </p:nvCxnSpPr>
        <p:spPr>
          <a:xfrm>
            <a:off x="9694844" y="2337412"/>
            <a:ext cx="0" cy="802394"/>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DFEAB9F-45DD-4386-B015-E94ACA9FC7A4}"/>
              </a:ext>
            </a:extLst>
          </p:cNvPr>
          <p:cNvCxnSpPr/>
          <p:nvPr/>
        </p:nvCxnSpPr>
        <p:spPr>
          <a:xfrm>
            <a:off x="9681992" y="3778785"/>
            <a:ext cx="0" cy="802394"/>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5B3E9A-279C-402C-AD04-0F0CADFBB401}"/>
              </a:ext>
            </a:extLst>
          </p:cNvPr>
          <p:cNvSpPr txBox="1"/>
          <p:nvPr/>
        </p:nvSpPr>
        <p:spPr>
          <a:xfrm>
            <a:off x="9833887" y="3995316"/>
            <a:ext cx="1652529" cy="369332"/>
          </a:xfrm>
          <a:prstGeom prst="rect">
            <a:avLst/>
          </a:prstGeom>
          <a:noFill/>
          <a:ln>
            <a:noFill/>
          </a:ln>
        </p:spPr>
        <p:txBody>
          <a:bodyPr wrap="square" rtlCol="1">
            <a:spAutoFit/>
          </a:bodyPr>
          <a:lstStyle/>
          <a:p>
            <a:pPr algn="ctr"/>
            <a:r>
              <a:rPr lang="en-US" b="1" dirty="0"/>
              <a:t>optional</a:t>
            </a:r>
            <a:endParaRPr lang="he-IL" b="1" dirty="0"/>
          </a:p>
        </p:txBody>
      </p:sp>
      <p:pic>
        <p:nvPicPr>
          <p:cNvPr id="9" name="Picture 8">
            <a:extLst>
              <a:ext uri="{FF2B5EF4-FFF2-40B4-BE49-F238E27FC236}">
                <a16:creationId xmlns:a16="http://schemas.microsoft.com/office/drawing/2014/main" id="{A04D909F-9FFE-4467-B0DD-5348EF260F6B}"/>
              </a:ext>
            </a:extLst>
          </p:cNvPr>
          <p:cNvPicPr>
            <a:picLocks noChangeAspect="1"/>
          </p:cNvPicPr>
          <p:nvPr/>
        </p:nvPicPr>
        <p:blipFill>
          <a:blip r:embed="rId3"/>
          <a:stretch>
            <a:fillRect/>
          </a:stretch>
        </p:blipFill>
        <p:spPr>
          <a:xfrm>
            <a:off x="4724571" y="4364648"/>
            <a:ext cx="4216709" cy="1727680"/>
          </a:xfrm>
          <a:prstGeom prst="rect">
            <a:avLst/>
          </a:prstGeom>
        </p:spPr>
      </p:pic>
    </p:spTree>
    <p:extLst>
      <p:ext uri="{BB962C8B-B14F-4D97-AF65-F5344CB8AC3E}">
        <p14:creationId xmlns:p14="http://schemas.microsoft.com/office/powerpoint/2010/main" val="392156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22" presetClass="entr" presetSubtype="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 presetClass="entr" presetSubtype="2"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22" presetClass="entr" presetSubtype="1"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Properties</a:t>
            </a:r>
            <a:endParaRPr lang="he-IL" dirty="0">
              <a:solidFill>
                <a:srgbClr val="0000FF"/>
              </a:solidFill>
            </a:endParaRPr>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24A488D-239F-47A1-9422-369DDC07C1B8}"/>
              </a:ext>
            </a:extLst>
          </p:cNvPr>
          <p:cNvSpPr txBox="1"/>
          <p:nvPr/>
        </p:nvSpPr>
        <p:spPr>
          <a:xfrm>
            <a:off x="1295402" y="1432193"/>
            <a:ext cx="8751981" cy="4524315"/>
          </a:xfrm>
          <a:prstGeom prst="rect">
            <a:avLst/>
          </a:prstGeom>
          <a:noFill/>
        </p:spPr>
        <p:txBody>
          <a:bodyPr wrap="square" rtlCol="1">
            <a:spAutoFit/>
          </a:bodyPr>
          <a:lstStyle/>
          <a:p>
            <a:endParaRPr lang="en-US" sz="3600" dirty="0"/>
          </a:p>
          <a:p>
            <a:r>
              <a:rPr lang="en-US" sz="3600" dirty="0"/>
              <a:t>POM.xml can hold </a:t>
            </a:r>
            <a:r>
              <a:rPr lang="en-US" sz="3600" dirty="0">
                <a:solidFill>
                  <a:srgbClr val="0000FF"/>
                </a:solidFill>
              </a:rPr>
              <a:t>Properties</a:t>
            </a:r>
            <a:r>
              <a:rPr lang="en-US" sz="3600" dirty="0"/>
              <a:t> definitions</a:t>
            </a:r>
          </a:p>
          <a:p>
            <a:endParaRPr lang="en-US" sz="3600" dirty="0"/>
          </a:p>
          <a:p>
            <a:endParaRPr lang="en-US" sz="3600" dirty="0"/>
          </a:p>
          <a:p>
            <a:endParaRPr lang="en-US" sz="3600" dirty="0"/>
          </a:p>
          <a:p>
            <a:endParaRPr lang="en-US" sz="3600" dirty="0"/>
          </a:p>
          <a:p>
            <a:endParaRPr lang="en-US" sz="3600" dirty="0"/>
          </a:p>
          <a:p>
            <a:r>
              <a:rPr lang="en-US" sz="3600" dirty="0"/>
              <a:t>You set the key and value…</a:t>
            </a:r>
          </a:p>
        </p:txBody>
      </p:sp>
      <p:pic>
        <p:nvPicPr>
          <p:cNvPr id="7" name="Picture 6">
            <a:extLst>
              <a:ext uri="{FF2B5EF4-FFF2-40B4-BE49-F238E27FC236}">
                <a16:creationId xmlns:a16="http://schemas.microsoft.com/office/drawing/2014/main" id="{78149805-4BB4-47F6-B11F-3ACB2A5CE81C}"/>
              </a:ext>
            </a:extLst>
          </p:cNvPr>
          <p:cNvPicPr>
            <a:picLocks noChangeAspect="1"/>
          </p:cNvPicPr>
          <p:nvPr/>
        </p:nvPicPr>
        <p:blipFill>
          <a:blip r:embed="rId3"/>
          <a:stretch>
            <a:fillRect/>
          </a:stretch>
        </p:blipFill>
        <p:spPr>
          <a:xfrm>
            <a:off x="2832325" y="2851831"/>
            <a:ext cx="6527349" cy="18764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042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1FE3-C9D0-48D4-B256-5C77C2BE1C05}"/>
              </a:ext>
            </a:extLst>
          </p:cNvPr>
          <p:cNvSpPr>
            <a:spLocks noGrp="1"/>
          </p:cNvSpPr>
          <p:nvPr>
            <p:ph type="title"/>
          </p:nvPr>
        </p:nvSpPr>
        <p:spPr/>
        <p:txBody>
          <a:bodyPr>
            <a:normAutofit fontScale="90000"/>
          </a:bodyPr>
          <a:lstStyle/>
          <a:p>
            <a:pPr algn="l"/>
            <a:r>
              <a:rPr lang="en-US" dirty="0"/>
              <a:t>Build tool – what ? why ?</a:t>
            </a:r>
            <a:endParaRPr lang="he-IL" dirty="0"/>
          </a:p>
        </p:txBody>
      </p:sp>
      <p:sp>
        <p:nvSpPr>
          <p:cNvPr id="3" name="Slide Number Placeholder 2">
            <a:extLst>
              <a:ext uri="{FF2B5EF4-FFF2-40B4-BE49-F238E27FC236}">
                <a16:creationId xmlns:a16="http://schemas.microsoft.com/office/drawing/2014/main" id="{A88ED8C6-B5B5-4A6D-A7B4-BB8C02F9366D}"/>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4" name="Footer Placeholder 3">
            <a:extLst>
              <a:ext uri="{FF2B5EF4-FFF2-40B4-BE49-F238E27FC236}">
                <a16:creationId xmlns:a16="http://schemas.microsoft.com/office/drawing/2014/main" id="{38D716B1-FCF1-40A4-AABD-AD7C7B6F7DAA}"/>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FAA66875-B764-4F41-9D58-CF98DFB819FE}"/>
              </a:ext>
            </a:extLst>
          </p:cNvPr>
          <p:cNvSpPr txBox="1"/>
          <p:nvPr/>
        </p:nvSpPr>
        <p:spPr>
          <a:xfrm>
            <a:off x="1338943" y="1458686"/>
            <a:ext cx="9568543" cy="584775"/>
          </a:xfrm>
          <a:prstGeom prst="rect">
            <a:avLst/>
          </a:prstGeom>
          <a:noFill/>
        </p:spPr>
        <p:txBody>
          <a:bodyPr wrap="square" rtlCol="1">
            <a:spAutoFit/>
          </a:bodyPr>
          <a:lstStyle/>
          <a:p>
            <a:r>
              <a:rPr lang="en-US" sz="3200" dirty="0"/>
              <a:t>When you write a code, you will finally want to execute it</a:t>
            </a:r>
          </a:p>
        </p:txBody>
      </p:sp>
      <p:sp>
        <p:nvSpPr>
          <p:cNvPr id="6" name="Oval 5">
            <a:extLst>
              <a:ext uri="{FF2B5EF4-FFF2-40B4-BE49-F238E27FC236}">
                <a16:creationId xmlns:a16="http://schemas.microsoft.com/office/drawing/2014/main" id="{D298C499-83E2-49E5-8DF9-C7C71FF6D376}"/>
              </a:ext>
            </a:extLst>
          </p:cNvPr>
          <p:cNvSpPr/>
          <p:nvPr/>
        </p:nvSpPr>
        <p:spPr>
          <a:xfrm>
            <a:off x="631371" y="3320245"/>
            <a:ext cx="2260700" cy="1391444"/>
          </a:xfrm>
          <a:prstGeom prst="ellipse">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Some code Let’s use it !</a:t>
            </a:r>
            <a:endParaRPr lang="he-IL" sz="2400" dirty="0"/>
          </a:p>
        </p:txBody>
      </p:sp>
      <p:sp>
        <p:nvSpPr>
          <p:cNvPr id="7" name="Speech Bubble: Oval 6">
            <a:extLst>
              <a:ext uri="{FF2B5EF4-FFF2-40B4-BE49-F238E27FC236}">
                <a16:creationId xmlns:a16="http://schemas.microsoft.com/office/drawing/2014/main" id="{45DA7A00-C81A-4C7F-A3E0-433AEC51B411}"/>
              </a:ext>
            </a:extLst>
          </p:cNvPr>
          <p:cNvSpPr/>
          <p:nvPr/>
        </p:nvSpPr>
        <p:spPr>
          <a:xfrm>
            <a:off x="3300355" y="2239089"/>
            <a:ext cx="4940131" cy="1317751"/>
          </a:xfrm>
          <a:prstGeom prst="wedgeEllipseCallout">
            <a:avLst>
              <a:gd name="adj1" fmla="val -71514"/>
              <a:gd name="adj2" fmla="val 37717"/>
            </a:avLst>
          </a:prstGeom>
          <a:solidFill>
            <a:srgbClr val="C8F5AB"/>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a:solidFill>
                  <a:srgbClr val="0000FF"/>
                </a:solidFill>
              </a:rPr>
              <a:t>Compile</a:t>
            </a:r>
          </a:p>
          <a:p>
            <a:pPr marL="285750" indent="-285750">
              <a:buFont typeface="Arial" panose="020B0604020202020204" pitchFamily="34" charset="0"/>
              <a:buChar char="•"/>
            </a:pPr>
            <a:r>
              <a:rPr lang="en-US" dirty="0">
                <a:solidFill>
                  <a:sysClr val="windowText" lastClr="000000"/>
                </a:solidFill>
              </a:rPr>
              <a:t>Where are all the files\resources ?</a:t>
            </a:r>
          </a:p>
          <a:p>
            <a:pPr marL="285750" indent="-285750">
              <a:buFont typeface="Arial" panose="020B0604020202020204" pitchFamily="34" charset="0"/>
              <a:buChar char="•"/>
            </a:pPr>
            <a:r>
              <a:rPr lang="en-US" dirty="0">
                <a:solidFill>
                  <a:sysClr val="windowText" lastClr="000000"/>
                </a:solidFill>
              </a:rPr>
              <a:t>Dependencies ?</a:t>
            </a:r>
          </a:p>
        </p:txBody>
      </p:sp>
      <p:sp>
        <p:nvSpPr>
          <p:cNvPr id="8" name="Speech Bubble: Oval 7">
            <a:extLst>
              <a:ext uri="{FF2B5EF4-FFF2-40B4-BE49-F238E27FC236}">
                <a16:creationId xmlns:a16="http://schemas.microsoft.com/office/drawing/2014/main" id="{32CBA0AC-CFA5-4CFF-A707-83ED79CDFD5B}"/>
              </a:ext>
            </a:extLst>
          </p:cNvPr>
          <p:cNvSpPr/>
          <p:nvPr/>
        </p:nvSpPr>
        <p:spPr>
          <a:xfrm>
            <a:off x="4192984" y="2941482"/>
            <a:ext cx="4985659" cy="1621971"/>
          </a:xfrm>
          <a:prstGeom prst="wedgeEllipseCallout">
            <a:avLst>
              <a:gd name="adj1" fmla="val -76073"/>
              <a:gd name="adj2" fmla="val 17534"/>
            </a:avLst>
          </a:prstGeom>
          <a:solidFill>
            <a:srgbClr val="C8F5AB"/>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a:solidFill>
                  <a:srgbClr val="0000FF"/>
                </a:solidFill>
              </a:rPr>
              <a:t>Test</a:t>
            </a:r>
          </a:p>
          <a:p>
            <a:pPr marL="285750" indent="-285750">
              <a:buFont typeface="Arial" panose="020B0604020202020204" pitchFamily="34" charset="0"/>
              <a:buChar char="•"/>
            </a:pPr>
            <a:r>
              <a:rPr lang="en-US" dirty="0">
                <a:solidFill>
                  <a:sysClr val="windowText" lastClr="000000"/>
                </a:solidFill>
              </a:rPr>
              <a:t>Where are all the files\resources ?</a:t>
            </a:r>
          </a:p>
          <a:p>
            <a:pPr marL="285750" indent="-285750">
              <a:buFont typeface="Arial" panose="020B0604020202020204" pitchFamily="34" charset="0"/>
              <a:buChar char="•"/>
            </a:pPr>
            <a:r>
              <a:rPr lang="en-US" dirty="0">
                <a:solidFill>
                  <a:sysClr val="windowText" lastClr="000000"/>
                </a:solidFill>
              </a:rPr>
              <a:t>Dependencies ?</a:t>
            </a:r>
          </a:p>
          <a:p>
            <a:pPr marL="285750" indent="-285750">
              <a:buFont typeface="Arial" panose="020B0604020202020204" pitchFamily="34" charset="0"/>
              <a:buChar char="•"/>
            </a:pPr>
            <a:r>
              <a:rPr lang="en-US" dirty="0">
                <a:solidFill>
                  <a:sysClr val="windowText" lastClr="000000"/>
                </a:solidFill>
              </a:rPr>
              <a:t>Test runner ?</a:t>
            </a:r>
          </a:p>
        </p:txBody>
      </p:sp>
      <p:sp>
        <p:nvSpPr>
          <p:cNvPr id="9" name="Speech Bubble: Oval 8">
            <a:extLst>
              <a:ext uri="{FF2B5EF4-FFF2-40B4-BE49-F238E27FC236}">
                <a16:creationId xmlns:a16="http://schemas.microsoft.com/office/drawing/2014/main" id="{4C13460E-3EFA-466A-8B0C-9BB66070E8B9}"/>
              </a:ext>
            </a:extLst>
          </p:cNvPr>
          <p:cNvSpPr/>
          <p:nvPr/>
        </p:nvSpPr>
        <p:spPr>
          <a:xfrm>
            <a:off x="5612096" y="3556839"/>
            <a:ext cx="4576933" cy="2421929"/>
          </a:xfrm>
          <a:prstGeom prst="wedgeEllipseCallout">
            <a:avLst>
              <a:gd name="adj1" fmla="val -114594"/>
              <a:gd name="adj2" fmla="val -10552"/>
            </a:avLst>
          </a:prstGeom>
          <a:solidFill>
            <a:srgbClr val="C8F5AB"/>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b" anchorCtr="0"/>
          <a:lstStyle/>
          <a:p>
            <a:pPr algn="ctr"/>
            <a:r>
              <a:rPr lang="en-US" sz="3600" dirty="0">
                <a:solidFill>
                  <a:srgbClr val="0000FF"/>
                </a:solidFill>
              </a:rPr>
              <a:t>Package</a:t>
            </a:r>
          </a:p>
          <a:p>
            <a:pPr marL="180975" indent="-180975">
              <a:buFont typeface="Arial" panose="020B0604020202020204" pitchFamily="34" charset="0"/>
              <a:buChar char="•"/>
            </a:pPr>
            <a:r>
              <a:rPr lang="en-US" dirty="0">
                <a:solidFill>
                  <a:sysClr val="windowText" lastClr="000000"/>
                </a:solidFill>
              </a:rPr>
              <a:t>Where are all compile product and dependencies ?</a:t>
            </a:r>
          </a:p>
          <a:p>
            <a:pPr marL="180975" indent="-180975">
              <a:buFont typeface="Arial" panose="020B0604020202020204" pitchFamily="34" charset="0"/>
              <a:buChar char="•"/>
            </a:pPr>
            <a:r>
              <a:rPr lang="en-US" dirty="0">
                <a:solidFill>
                  <a:sysClr val="windowText" lastClr="000000"/>
                </a:solidFill>
              </a:rPr>
              <a:t>What type is the final artifact ?</a:t>
            </a:r>
          </a:p>
          <a:p>
            <a:pPr marL="180975" indent="-180975"/>
            <a:r>
              <a:rPr lang="en-US" dirty="0">
                <a:solidFill>
                  <a:sysClr val="windowText" lastClr="000000"/>
                </a:solidFill>
              </a:rPr>
              <a:t>	How to create it ?</a:t>
            </a:r>
          </a:p>
          <a:p>
            <a:pPr marL="180975" indent="-180975">
              <a:buFont typeface="Arial" panose="020B0604020202020204" pitchFamily="34" charset="0"/>
              <a:buChar char="•"/>
            </a:pPr>
            <a:r>
              <a:rPr lang="en-US" dirty="0">
                <a:solidFill>
                  <a:sysClr val="windowText" lastClr="000000"/>
                </a:solidFill>
              </a:rPr>
              <a:t>How to name it ? </a:t>
            </a:r>
          </a:p>
        </p:txBody>
      </p:sp>
      <p:sp>
        <p:nvSpPr>
          <p:cNvPr id="10" name="Speech Bubble: Oval 9">
            <a:extLst>
              <a:ext uri="{FF2B5EF4-FFF2-40B4-BE49-F238E27FC236}">
                <a16:creationId xmlns:a16="http://schemas.microsoft.com/office/drawing/2014/main" id="{65F98FEC-766E-4046-AE86-0C2007264B36}"/>
              </a:ext>
            </a:extLst>
          </p:cNvPr>
          <p:cNvSpPr/>
          <p:nvPr/>
        </p:nvSpPr>
        <p:spPr>
          <a:xfrm>
            <a:off x="4685818" y="4539650"/>
            <a:ext cx="6221668" cy="1727586"/>
          </a:xfrm>
          <a:prstGeom prst="wedgeEllipseCallout">
            <a:avLst>
              <a:gd name="adj1" fmla="val -90578"/>
              <a:gd name="adj2" fmla="val -41222"/>
            </a:avLst>
          </a:prstGeom>
          <a:solidFill>
            <a:srgbClr val="C8F5AB"/>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b" anchorCtr="0"/>
          <a:lstStyle/>
          <a:p>
            <a:pPr algn="ctr"/>
            <a:r>
              <a:rPr lang="en-US" sz="3600" dirty="0">
                <a:solidFill>
                  <a:srgbClr val="0000FF"/>
                </a:solidFill>
              </a:rPr>
              <a:t>Visibility</a:t>
            </a:r>
          </a:p>
          <a:p>
            <a:r>
              <a:rPr lang="en-US" dirty="0">
                <a:solidFill>
                  <a:sysClr val="windowText" lastClr="000000"/>
                </a:solidFill>
              </a:rPr>
              <a:t>How would I make my artifact accessible to others inside my company ? Outside my company ?</a:t>
            </a:r>
          </a:p>
        </p:txBody>
      </p:sp>
    </p:spTree>
    <p:extLst>
      <p:ext uri="{BB962C8B-B14F-4D97-AF65-F5344CB8AC3E}">
        <p14:creationId xmlns:p14="http://schemas.microsoft.com/office/powerpoint/2010/main" val="258892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Properties</a:t>
            </a:r>
            <a:endParaRPr lang="he-IL" dirty="0">
              <a:solidFill>
                <a:srgbClr val="0000FF"/>
              </a:solidFill>
            </a:endParaRPr>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24A488D-239F-47A1-9422-369DDC07C1B8}"/>
              </a:ext>
            </a:extLst>
          </p:cNvPr>
          <p:cNvSpPr txBox="1"/>
          <p:nvPr/>
        </p:nvSpPr>
        <p:spPr>
          <a:xfrm>
            <a:off x="1295402" y="1432193"/>
            <a:ext cx="8751981" cy="4524315"/>
          </a:xfrm>
          <a:prstGeom prst="rect">
            <a:avLst/>
          </a:prstGeom>
          <a:noFill/>
        </p:spPr>
        <p:txBody>
          <a:bodyPr wrap="square" rtlCol="1">
            <a:spAutoFit/>
          </a:bodyPr>
          <a:lstStyle/>
          <a:p>
            <a:r>
              <a:rPr lang="en-US" sz="3600" dirty="0"/>
              <a:t>Use property value using the syntax: </a:t>
            </a:r>
          </a:p>
          <a:p>
            <a:pPr algn="ctr"/>
            <a:r>
              <a:rPr lang="en-US" sz="3600" dirty="0">
                <a:solidFill>
                  <a:srgbClr val="0000FF"/>
                </a:solidFill>
              </a:rPr>
              <a:t>${</a:t>
            </a:r>
            <a:r>
              <a:rPr lang="en-US" sz="3600" dirty="0"/>
              <a:t>&lt;property key&gt;</a:t>
            </a:r>
            <a:r>
              <a:rPr lang="en-US" sz="3600" dirty="0">
                <a:solidFill>
                  <a:srgbClr val="0000FF"/>
                </a:solidFill>
              </a:rPr>
              <a:t>}</a:t>
            </a:r>
          </a:p>
          <a:p>
            <a:endParaRPr lang="en-US" sz="3600" dirty="0"/>
          </a:p>
          <a:p>
            <a:endParaRPr lang="en-US" sz="3600" dirty="0"/>
          </a:p>
          <a:p>
            <a:r>
              <a:rPr lang="en-US" sz="3600" dirty="0"/>
              <a:t>Properties can be used (almost) everywhere:</a:t>
            </a:r>
          </a:p>
          <a:p>
            <a:pPr marL="571500" indent="-571500">
              <a:buFont typeface="Arial" panose="020B0604020202020204" pitchFamily="34" charset="0"/>
              <a:buChar char="•"/>
            </a:pPr>
            <a:r>
              <a:rPr lang="en-US" sz="3600" dirty="0"/>
              <a:t>Dependencies</a:t>
            </a:r>
          </a:p>
          <a:p>
            <a:pPr marL="571500" indent="-571500">
              <a:buFont typeface="Arial" panose="020B0604020202020204" pitchFamily="34" charset="0"/>
              <a:buChar char="•"/>
            </a:pPr>
            <a:r>
              <a:rPr lang="en-US" sz="3600" dirty="0"/>
              <a:t>Plugins configurations</a:t>
            </a:r>
          </a:p>
          <a:p>
            <a:pPr marL="571500" indent="-571500">
              <a:buFont typeface="Arial" panose="020B0604020202020204" pitchFamily="34" charset="0"/>
              <a:buChar char="•"/>
            </a:pPr>
            <a:r>
              <a:rPr lang="en-US" sz="3600" dirty="0" err="1"/>
              <a:t>etc</a:t>
            </a:r>
            <a:endParaRPr lang="en-US" sz="3600" dirty="0"/>
          </a:p>
        </p:txBody>
      </p:sp>
      <p:pic>
        <p:nvPicPr>
          <p:cNvPr id="7" name="Picture 6">
            <a:extLst>
              <a:ext uri="{FF2B5EF4-FFF2-40B4-BE49-F238E27FC236}">
                <a16:creationId xmlns:a16="http://schemas.microsoft.com/office/drawing/2014/main" id="{766FB582-3F18-4742-81CF-CF9F45AE346C}"/>
              </a:ext>
            </a:extLst>
          </p:cNvPr>
          <p:cNvPicPr>
            <a:picLocks noChangeAspect="1"/>
          </p:cNvPicPr>
          <p:nvPr/>
        </p:nvPicPr>
        <p:blipFill>
          <a:blip r:embed="rId3"/>
          <a:stretch>
            <a:fillRect/>
          </a:stretch>
        </p:blipFill>
        <p:spPr>
          <a:xfrm>
            <a:off x="1072474" y="2647326"/>
            <a:ext cx="5035249" cy="192967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2CBD807E-E733-4B92-B88C-6455FDAA6C14}"/>
              </a:ext>
            </a:extLst>
          </p:cNvPr>
          <p:cNvPicPr>
            <a:picLocks noChangeAspect="1"/>
          </p:cNvPicPr>
          <p:nvPr/>
        </p:nvPicPr>
        <p:blipFill>
          <a:blip r:embed="rId4"/>
          <a:stretch>
            <a:fillRect/>
          </a:stretch>
        </p:blipFill>
        <p:spPr>
          <a:xfrm>
            <a:off x="6330651" y="3932723"/>
            <a:ext cx="4906106" cy="21367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110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2BA-9E2C-4865-9EC1-23DCA3DC0439}"/>
              </a:ext>
            </a:extLst>
          </p:cNvPr>
          <p:cNvSpPr>
            <a:spLocks noGrp="1"/>
          </p:cNvSpPr>
          <p:nvPr>
            <p:ph type="title"/>
          </p:nvPr>
        </p:nvSpPr>
        <p:spPr/>
        <p:txBody>
          <a:bodyPr>
            <a:normAutofit fontScale="90000"/>
          </a:bodyPr>
          <a:lstStyle/>
          <a:p>
            <a:pPr algn="l"/>
            <a:r>
              <a:rPr lang="en-US" dirty="0"/>
              <a:t>Maven Properties</a:t>
            </a:r>
            <a:endParaRPr lang="he-IL" dirty="0">
              <a:solidFill>
                <a:srgbClr val="0000FF"/>
              </a:solidFill>
            </a:endParaRPr>
          </a:p>
        </p:txBody>
      </p:sp>
      <p:sp>
        <p:nvSpPr>
          <p:cNvPr id="3" name="Slide Number Placeholder 2">
            <a:extLst>
              <a:ext uri="{FF2B5EF4-FFF2-40B4-BE49-F238E27FC236}">
                <a16:creationId xmlns:a16="http://schemas.microsoft.com/office/drawing/2014/main" id="{62AF266A-563C-48A8-91AC-AF1A87793EDA}"/>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
        <p:nvSpPr>
          <p:cNvPr id="4" name="Footer Placeholder 3">
            <a:extLst>
              <a:ext uri="{FF2B5EF4-FFF2-40B4-BE49-F238E27FC236}">
                <a16:creationId xmlns:a16="http://schemas.microsoft.com/office/drawing/2014/main" id="{682BF149-7502-4194-A295-D4DE87E4A7F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24A488D-239F-47A1-9422-369DDC07C1B8}"/>
              </a:ext>
            </a:extLst>
          </p:cNvPr>
          <p:cNvSpPr txBox="1"/>
          <p:nvPr/>
        </p:nvSpPr>
        <p:spPr>
          <a:xfrm>
            <a:off x="1295401" y="1432193"/>
            <a:ext cx="10096039" cy="4401205"/>
          </a:xfrm>
          <a:prstGeom prst="rect">
            <a:avLst/>
          </a:prstGeom>
          <a:noFill/>
        </p:spPr>
        <p:txBody>
          <a:bodyPr wrap="square" rtlCol="1">
            <a:spAutoFit/>
          </a:bodyPr>
          <a:lstStyle/>
          <a:p>
            <a:r>
              <a:rPr lang="en-US" sz="2800" dirty="0"/>
              <a:t>There are several built-in properties ready to use:</a:t>
            </a:r>
          </a:p>
          <a:p>
            <a:endParaRPr lang="en-US" sz="2800" dirty="0"/>
          </a:p>
          <a:p>
            <a:pPr marL="571500" indent="-571500">
              <a:buFont typeface="Arial" panose="020B0604020202020204" pitchFamily="34" charset="0"/>
              <a:buChar char="•"/>
            </a:pPr>
            <a:r>
              <a:rPr lang="en-US" sz="2800" dirty="0">
                <a:solidFill>
                  <a:srgbClr val="0000FF"/>
                </a:solidFill>
              </a:rPr>
              <a:t>${</a:t>
            </a:r>
            <a:r>
              <a:rPr lang="en-US" sz="2800" dirty="0" err="1"/>
              <a:t>project.basedir</a:t>
            </a:r>
            <a:r>
              <a:rPr lang="en-US" sz="2800" dirty="0">
                <a:solidFill>
                  <a:srgbClr val="0000FF"/>
                </a:solidFill>
              </a:rPr>
              <a:t>}</a:t>
            </a:r>
            <a:r>
              <a:rPr lang="en-US" sz="2800" dirty="0"/>
              <a:t> </a:t>
            </a:r>
            <a:r>
              <a:rPr lang="en-US" sz="2800" dirty="0">
                <a:sym typeface="Wingdings" panose="05000000000000000000" pitchFamily="2" charset="2"/>
              </a:rPr>
              <a:t> current folder where pom.xml exists</a:t>
            </a:r>
          </a:p>
          <a:p>
            <a:pPr marL="571500" indent="-571500">
              <a:buFont typeface="Arial" panose="020B0604020202020204" pitchFamily="34" charset="0"/>
              <a:buChar char="•"/>
            </a:pPr>
            <a:r>
              <a:rPr lang="en-US" sz="2800" dirty="0">
                <a:solidFill>
                  <a:srgbClr val="0000FF"/>
                </a:solidFill>
                <a:sym typeface="Wingdings" panose="05000000000000000000" pitchFamily="2" charset="2"/>
              </a:rPr>
              <a:t>${</a:t>
            </a:r>
            <a:r>
              <a:rPr lang="en-US" sz="2800" dirty="0" err="1">
                <a:sym typeface="Wingdings" panose="05000000000000000000" pitchFamily="2" charset="2"/>
              </a:rPr>
              <a:t>project.build.directory</a:t>
            </a:r>
            <a:r>
              <a:rPr lang="en-US" sz="2800" dirty="0">
                <a:solidFill>
                  <a:srgbClr val="0000FF"/>
                </a:solidFill>
                <a:sym typeface="Wingdings" panose="05000000000000000000" pitchFamily="2" charset="2"/>
              </a:rPr>
              <a:t>}</a:t>
            </a:r>
            <a:r>
              <a:rPr lang="en-US" sz="2800" dirty="0">
                <a:sym typeface="Wingdings" panose="05000000000000000000" pitchFamily="2" charset="2"/>
              </a:rPr>
              <a:t>  ‘target’ folder location</a:t>
            </a:r>
          </a:p>
          <a:p>
            <a:pPr marL="571500" indent="-571500">
              <a:buFont typeface="Arial" panose="020B0604020202020204" pitchFamily="34" charset="0"/>
              <a:buChar char="•"/>
            </a:pPr>
            <a:r>
              <a:rPr lang="en-US" sz="2800" dirty="0">
                <a:solidFill>
                  <a:srgbClr val="0000FF"/>
                </a:solidFill>
                <a:sym typeface="Wingdings" panose="05000000000000000000" pitchFamily="2" charset="2"/>
              </a:rPr>
              <a:t>${</a:t>
            </a:r>
            <a:r>
              <a:rPr lang="en-US" sz="2800" dirty="0" err="1">
                <a:sym typeface="Wingdings" panose="05000000000000000000" pitchFamily="2" charset="2"/>
              </a:rPr>
              <a:t>project.build.sourceDirectory</a:t>
            </a:r>
            <a:r>
              <a:rPr lang="en-US" sz="2800" dirty="0">
                <a:solidFill>
                  <a:srgbClr val="0000FF"/>
                </a:solidFill>
                <a:sym typeface="Wingdings" panose="05000000000000000000" pitchFamily="2" charset="2"/>
              </a:rPr>
              <a:t>}</a:t>
            </a:r>
            <a:r>
              <a:rPr lang="en-US" sz="2800" dirty="0">
                <a:sym typeface="Wingdings" panose="05000000000000000000" pitchFamily="2" charset="2"/>
              </a:rPr>
              <a:t>  </a:t>
            </a:r>
            <a:r>
              <a:rPr lang="en-US" sz="2800" dirty="0" err="1">
                <a:sym typeface="Wingdings" panose="05000000000000000000" pitchFamily="2" charset="2"/>
              </a:rPr>
              <a:t>src</a:t>
            </a:r>
            <a:r>
              <a:rPr lang="en-US" sz="2800" dirty="0">
                <a:sym typeface="Wingdings" panose="05000000000000000000" pitchFamily="2" charset="2"/>
              </a:rPr>
              <a:t>\main\java folder location</a:t>
            </a:r>
          </a:p>
          <a:p>
            <a:pPr marL="571500" indent="-571500">
              <a:buFont typeface="Arial" panose="020B0604020202020204" pitchFamily="34" charset="0"/>
              <a:buChar char="•"/>
            </a:pPr>
            <a:r>
              <a:rPr lang="en-US" sz="2800" dirty="0">
                <a:solidFill>
                  <a:srgbClr val="0000FF"/>
                </a:solidFill>
                <a:sym typeface="Wingdings" panose="05000000000000000000" pitchFamily="2" charset="2"/>
              </a:rPr>
              <a:t>${</a:t>
            </a:r>
            <a:r>
              <a:rPr lang="en-US" sz="2800" dirty="0">
                <a:sym typeface="Wingdings" panose="05000000000000000000" pitchFamily="2" charset="2"/>
              </a:rPr>
              <a:t>settings.*</a:t>
            </a:r>
            <a:r>
              <a:rPr lang="en-US" sz="2800" dirty="0">
                <a:solidFill>
                  <a:srgbClr val="0000FF"/>
                </a:solidFill>
                <a:sym typeface="Wingdings" panose="05000000000000000000" pitchFamily="2" charset="2"/>
              </a:rPr>
              <a:t>}</a:t>
            </a:r>
            <a:r>
              <a:rPr lang="en-US" sz="2800" dirty="0">
                <a:sym typeface="Wingdings" panose="05000000000000000000" pitchFamily="2" charset="2"/>
              </a:rPr>
              <a:t>  local user settings</a:t>
            </a:r>
          </a:p>
          <a:p>
            <a:pPr marL="571500" indent="-571500">
              <a:buFont typeface="Arial" panose="020B0604020202020204" pitchFamily="34" charset="0"/>
              <a:buChar char="•"/>
            </a:pPr>
            <a:r>
              <a:rPr lang="en-US" sz="2800" dirty="0">
                <a:solidFill>
                  <a:srgbClr val="0000FF"/>
                </a:solidFill>
                <a:sym typeface="Wingdings" panose="05000000000000000000" pitchFamily="2" charset="2"/>
              </a:rPr>
              <a:t>${</a:t>
            </a:r>
            <a:r>
              <a:rPr lang="en-US" sz="2800" dirty="0" err="1">
                <a:sym typeface="Wingdings" panose="05000000000000000000" pitchFamily="2" charset="2"/>
              </a:rPr>
              <a:t>env</a:t>
            </a:r>
            <a:r>
              <a:rPr lang="en-US" sz="2800" dirty="0">
                <a:sym typeface="Wingdings" panose="05000000000000000000" pitchFamily="2" charset="2"/>
              </a:rPr>
              <a:t>.*</a:t>
            </a:r>
            <a:r>
              <a:rPr lang="en-US" sz="2800" dirty="0">
                <a:solidFill>
                  <a:srgbClr val="0000FF"/>
                </a:solidFill>
                <a:sym typeface="Wingdings" panose="05000000000000000000" pitchFamily="2" charset="2"/>
              </a:rPr>
              <a:t>}</a:t>
            </a:r>
            <a:r>
              <a:rPr lang="en-US" sz="2800" dirty="0">
                <a:sym typeface="Wingdings" panose="05000000000000000000" pitchFamily="2" charset="2"/>
              </a:rPr>
              <a:t>  access to environment </a:t>
            </a:r>
            <a:r>
              <a:rPr lang="en-US" sz="2800" dirty="0" err="1">
                <a:sym typeface="Wingdings" panose="05000000000000000000" pitchFamily="2" charset="2"/>
              </a:rPr>
              <a:t>vairables</a:t>
            </a:r>
            <a:r>
              <a:rPr lang="en-US" sz="2800" dirty="0">
                <a:sym typeface="Wingdings" panose="05000000000000000000" pitchFamily="2" charset="2"/>
              </a:rPr>
              <a:t> </a:t>
            </a:r>
          </a:p>
          <a:p>
            <a:pPr marL="571500" indent="-571500">
              <a:buFont typeface="Arial" panose="020B0604020202020204" pitchFamily="34" charset="0"/>
              <a:buChar char="•"/>
            </a:pPr>
            <a:r>
              <a:rPr lang="en-US" sz="2800" dirty="0">
                <a:sym typeface="Wingdings" panose="05000000000000000000" pitchFamily="2" charset="2"/>
              </a:rPr>
              <a:t>And </a:t>
            </a:r>
            <a:r>
              <a:rPr lang="en-US" sz="2800" dirty="0">
                <a:sym typeface="Wingdings" panose="05000000000000000000" pitchFamily="2" charset="2"/>
                <a:hlinkClick r:id="rId3"/>
              </a:rPr>
              <a:t>many</a:t>
            </a:r>
            <a:r>
              <a:rPr lang="en-US" sz="2800" dirty="0">
                <a:sym typeface="Wingdings" panose="05000000000000000000" pitchFamily="2" charset="2"/>
              </a:rPr>
              <a:t> </a:t>
            </a:r>
            <a:r>
              <a:rPr lang="en-US" sz="2800" dirty="0">
                <a:sym typeface="Wingdings" panose="05000000000000000000" pitchFamily="2" charset="2"/>
                <a:hlinkClick r:id="rId4"/>
              </a:rPr>
              <a:t>more</a:t>
            </a:r>
            <a:r>
              <a:rPr lang="en-US" sz="2800" dirty="0">
                <a:sym typeface="Wingdings" panose="05000000000000000000" pitchFamily="2" charset="2"/>
              </a:rPr>
              <a:t>…</a:t>
            </a:r>
          </a:p>
          <a:p>
            <a:pPr marL="571500" indent="-571500">
              <a:buFont typeface="Arial" panose="020B0604020202020204" pitchFamily="34" charset="0"/>
              <a:buChar char="•"/>
            </a:pPr>
            <a:endParaRPr lang="en-US" sz="2800" dirty="0">
              <a:sym typeface="Wingdings" panose="05000000000000000000" pitchFamily="2" charset="2"/>
            </a:endParaRPr>
          </a:p>
          <a:p>
            <a:r>
              <a:rPr lang="en-US" sz="2800" dirty="0">
                <a:sym typeface="Wingdings" panose="05000000000000000000" pitchFamily="2" charset="2"/>
              </a:rPr>
              <a:t>Auto completion in IDE…</a:t>
            </a:r>
            <a:endParaRPr lang="en-US" sz="2800" dirty="0"/>
          </a:p>
        </p:txBody>
      </p:sp>
    </p:spTree>
    <p:extLst>
      <p:ext uri="{BB962C8B-B14F-4D97-AF65-F5344CB8AC3E}">
        <p14:creationId xmlns:p14="http://schemas.microsoft.com/office/powerpoint/2010/main" val="142285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01E5-45D9-447C-A253-F0495F96AE4D}"/>
              </a:ext>
            </a:extLst>
          </p:cNvPr>
          <p:cNvSpPr>
            <a:spLocks noGrp="1"/>
          </p:cNvSpPr>
          <p:nvPr>
            <p:ph type="title"/>
          </p:nvPr>
        </p:nvSpPr>
        <p:spPr/>
        <p:txBody>
          <a:bodyPr>
            <a:normAutofit fontScale="90000"/>
          </a:bodyPr>
          <a:lstStyle/>
          <a:p>
            <a:pPr algn="l"/>
            <a:r>
              <a:rPr lang="en-US" dirty="0"/>
              <a:t>Multimodule projects</a:t>
            </a:r>
            <a:endParaRPr lang="he-IL" dirty="0"/>
          </a:p>
        </p:txBody>
      </p:sp>
      <p:sp>
        <p:nvSpPr>
          <p:cNvPr id="3" name="Slide Number Placeholder 2">
            <a:extLst>
              <a:ext uri="{FF2B5EF4-FFF2-40B4-BE49-F238E27FC236}">
                <a16:creationId xmlns:a16="http://schemas.microsoft.com/office/drawing/2014/main" id="{83C40ED1-3EB5-490E-9059-6D485012583B}"/>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
        <p:nvSpPr>
          <p:cNvPr id="4" name="Footer Placeholder 3">
            <a:extLst>
              <a:ext uri="{FF2B5EF4-FFF2-40B4-BE49-F238E27FC236}">
                <a16:creationId xmlns:a16="http://schemas.microsoft.com/office/drawing/2014/main" id="{45635E12-C121-4771-B0C5-902C4C2ED1CF}"/>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2EAA5BF9-42A2-4F22-801E-7996BF4DD996}"/>
              </a:ext>
            </a:extLst>
          </p:cNvPr>
          <p:cNvSpPr txBox="1"/>
          <p:nvPr/>
        </p:nvSpPr>
        <p:spPr>
          <a:xfrm>
            <a:off x="1295402" y="1291473"/>
            <a:ext cx="10269680" cy="4154984"/>
          </a:xfrm>
          <a:prstGeom prst="rect">
            <a:avLst/>
          </a:prstGeom>
          <a:noFill/>
        </p:spPr>
        <p:txBody>
          <a:bodyPr wrap="square" rtlCol="1">
            <a:spAutoFit/>
          </a:bodyPr>
          <a:lstStyle/>
          <a:p>
            <a:r>
              <a:rPr lang="en-US" sz="2400" dirty="0"/>
              <a:t>Often, our project is composed of several components, where each component is an independent maven module</a:t>
            </a:r>
          </a:p>
          <a:p>
            <a:endParaRPr lang="en-US" sz="2400" dirty="0"/>
          </a:p>
          <a:p>
            <a:r>
              <a:rPr lang="en-US" sz="2400" dirty="0"/>
              <a:t>Some considerations:</a:t>
            </a:r>
          </a:p>
          <a:p>
            <a:pPr marL="457200" indent="-457200">
              <a:buFont typeface="Arial" panose="020B0604020202020204" pitchFamily="34" charset="0"/>
              <a:buChar char="•"/>
            </a:pPr>
            <a:r>
              <a:rPr lang="en-US" sz="2400" dirty="0"/>
              <a:t>Similar configuration between modules. (at pom.xml) can we spare it ?</a:t>
            </a:r>
          </a:p>
          <a:p>
            <a:pPr marL="457200" indent="-457200">
              <a:buFont typeface="Arial" panose="020B0604020202020204" pitchFamily="34" charset="0"/>
              <a:buChar char="•"/>
            </a:pPr>
            <a:r>
              <a:rPr lang="en-US" sz="2400" dirty="0"/>
              <a:t>Interdependencies between modules, how can we manage it ?</a:t>
            </a:r>
          </a:p>
          <a:p>
            <a:pPr marL="457200" indent="-457200">
              <a:buFont typeface="Arial" panose="020B0604020202020204" pitchFamily="34" charset="0"/>
              <a:buChar char="•"/>
            </a:pPr>
            <a:r>
              <a:rPr lang="en-US" sz="2400" dirty="0"/>
              <a:t>Transitive dependencies collision between modules</a:t>
            </a:r>
          </a:p>
          <a:p>
            <a:endParaRPr lang="en-US" sz="2400" dirty="0"/>
          </a:p>
          <a:p>
            <a:r>
              <a:rPr lang="en-US" sz="2400" dirty="0"/>
              <a:t>Maven offers 2 mechanism, complement each other to manage multimodule project:</a:t>
            </a:r>
          </a:p>
          <a:p>
            <a:pPr marL="342900" indent="-342900">
              <a:buFont typeface="+mj-lt"/>
              <a:buAutoNum type="arabicPeriod"/>
            </a:pPr>
            <a:r>
              <a:rPr lang="en-US" sz="2400" dirty="0"/>
              <a:t>Inheritance</a:t>
            </a:r>
          </a:p>
          <a:p>
            <a:pPr marL="342900" indent="-342900">
              <a:buFont typeface="+mj-lt"/>
              <a:buAutoNum type="arabicPeriod"/>
            </a:pPr>
            <a:r>
              <a:rPr lang="en-US" sz="2400" dirty="0"/>
              <a:t>Aggregation</a:t>
            </a:r>
            <a:endParaRPr lang="he-IL" sz="2400" dirty="0"/>
          </a:p>
        </p:txBody>
      </p:sp>
    </p:spTree>
    <p:extLst>
      <p:ext uri="{BB962C8B-B14F-4D97-AF65-F5344CB8AC3E}">
        <p14:creationId xmlns:p14="http://schemas.microsoft.com/office/powerpoint/2010/main" val="168861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E801-AEFD-4EF1-A671-B35FB64AD361}"/>
              </a:ext>
            </a:extLst>
          </p:cNvPr>
          <p:cNvSpPr>
            <a:spLocks noGrp="1"/>
          </p:cNvSpPr>
          <p:nvPr>
            <p:ph type="title"/>
          </p:nvPr>
        </p:nvSpPr>
        <p:spPr/>
        <p:txBody>
          <a:bodyPr>
            <a:normAutofit fontScale="90000"/>
          </a:bodyPr>
          <a:lstStyle/>
          <a:p>
            <a:pPr algn="l"/>
            <a:r>
              <a:rPr lang="en-US" dirty="0"/>
              <a:t>Inheritance</a:t>
            </a:r>
            <a:endParaRPr lang="he-IL" dirty="0"/>
          </a:p>
        </p:txBody>
      </p:sp>
      <p:sp>
        <p:nvSpPr>
          <p:cNvPr id="3" name="Slide Number Placeholder 2">
            <a:extLst>
              <a:ext uri="{FF2B5EF4-FFF2-40B4-BE49-F238E27FC236}">
                <a16:creationId xmlns:a16="http://schemas.microsoft.com/office/drawing/2014/main" id="{D839FBD1-6CF2-4409-9571-104D27ACF234}"/>
              </a:ext>
            </a:extLst>
          </p:cNvPr>
          <p:cNvSpPr>
            <a:spLocks noGrp="1"/>
          </p:cNvSpPr>
          <p:nvPr>
            <p:ph type="sldNum" sz="quarter" idx="12"/>
          </p:nvPr>
        </p:nvSpPr>
        <p:spPr/>
        <p:txBody>
          <a:bodyPr/>
          <a:lstStyle/>
          <a:p>
            <a:fld id="{D57F1E4F-1CFF-5643-939E-217C01CDF565}" type="slidenum">
              <a:rPr lang="en-US" smtClean="0"/>
              <a:pPr/>
              <a:t>63</a:t>
            </a:fld>
            <a:endParaRPr lang="en-US" dirty="0"/>
          </a:p>
        </p:txBody>
      </p:sp>
      <p:sp>
        <p:nvSpPr>
          <p:cNvPr id="4" name="Footer Placeholder 3">
            <a:extLst>
              <a:ext uri="{FF2B5EF4-FFF2-40B4-BE49-F238E27FC236}">
                <a16:creationId xmlns:a16="http://schemas.microsoft.com/office/drawing/2014/main" id="{071FB892-67D3-4725-B066-CCA6DFA0F69B}"/>
              </a:ext>
            </a:extLst>
          </p:cNvPr>
          <p:cNvSpPr>
            <a:spLocks noGrp="1"/>
          </p:cNvSpPr>
          <p:nvPr>
            <p:ph type="ftr" sz="quarter" idx="11"/>
          </p:nvPr>
        </p:nvSpPr>
        <p:spPr/>
        <p:txBody>
          <a:bodyPr/>
          <a:lstStyle/>
          <a:p>
            <a:r>
              <a:rPr lang="en-US"/>
              <a:t>Copyrights © Aviad Cohen ; 23.2.2018</a:t>
            </a:r>
            <a:endParaRPr lang="en-US" dirty="0"/>
          </a:p>
        </p:txBody>
      </p:sp>
      <p:pic>
        <p:nvPicPr>
          <p:cNvPr id="5" name="Picture 4">
            <a:extLst>
              <a:ext uri="{FF2B5EF4-FFF2-40B4-BE49-F238E27FC236}">
                <a16:creationId xmlns:a16="http://schemas.microsoft.com/office/drawing/2014/main" id="{C81BAE6D-4509-4542-B211-FC1A51D4D074}"/>
              </a:ext>
            </a:extLst>
          </p:cNvPr>
          <p:cNvPicPr>
            <a:picLocks noChangeAspect="1"/>
          </p:cNvPicPr>
          <p:nvPr/>
        </p:nvPicPr>
        <p:blipFill>
          <a:blip r:embed="rId2"/>
          <a:stretch>
            <a:fillRect/>
          </a:stretch>
        </p:blipFill>
        <p:spPr>
          <a:xfrm>
            <a:off x="6795650" y="1305542"/>
            <a:ext cx="3992324" cy="530408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B141B99-5AEF-4AFA-9A58-EB0F7953385F}"/>
              </a:ext>
            </a:extLst>
          </p:cNvPr>
          <p:cNvPicPr>
            <a:picLocks noChangeAspect="1"/>
          </p:cNvPicPr>
          <p:nvPr/>
        </p:nvPicPr>
        <p:blipFill>
          <a:blip r:embed="rId3"/>
          <a:stretch>
            <a:fillRect/>
          </a:stretch>
        </p:blipFill>
        <p:spPr>
          <a:xfrm>
            <a:off x="1413253" y="1295152"/>
            <a:ext cx="3983091" cy="5275346"/>
          </a:xfrm>
          <a:prstGeom prst="rect">
            <a:avLst/>
          </a:prstGeom>
          <a:ln>
            <a:noFill/>
          </a:ln>
          <a:effectLst>
            <a:outerShdw blurRad="292100" dist="139700" dir="2700000" algn="tl" rotWithShape="0">
              <a:srgbClr val="333333">
                <a:alpha val="65000"/>
              </a:srgbClr>
            </a:outerShdw>
          </a:effectLst>
        </p:spPr>
      </p:pic>
      <p:sp>
        <p:nvSpPr>
          <p:cNvPr id="8" name="Rectangle: Rounded Corners 7">
            <a:extLst>
              <a:ext uri="{FF2B5EF4-FFF2-40B4-BE49-F238E27FC236}">
                <a16:creationId xmlns:a16="http://schemas.microsoft.com/office/drawing/2014/main" id="{7CC8EA71-2D76-46BE-A96F-6D43F492BB30}"/>
              </a:ext>
            </a:extLst>
          </p:cNvPr>
          <p:cNvSpPr/>
          <p:nvPr/>
        </p:nvSpPr>
        <p:spPr>
          <a:xfrm>
            <a:off x="9673936" y="1465117"/>
            <a:ext cx="1558637" cy="42602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Component 1</a:t>
            </a:r>
            <a:endParaRPr lang="he-IL" dirty="0"/>
          </a:p>
        </p:txBody>
      </p:sp>
      <p:sp>
        <p:nvSpPr>
          <p:cNvPr id="9" name="Rectangle: Rounded Corners 8">
            <a:extLst>
              <a:ext uri="{FF2B5EF4-FFF2-40B4-BE49-F238E27FC236}">
                <a16:creationId xmlns:a16="http://schemas.microsoft.com/office/drawing/2014/main" id="{A1D685CD-EE5A-4D2B-B3E6-C82E5E6B0F57}"/>
              </a:ext>
            </a:extLst>
          </p:cNvPr>
          <p:cNvSpPr/>
          <p:nvPr/>
        </p:nvSpPr>
        <p:spPr>
          <a:xfrm>
            <a:off x="4100945" y="1465117"/>
            <a:ext cx="1558637" cy="42602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Component 2</a:t>
            </a:r>
            <a:endParaRPr lang="he-IL" dirty="0"/>
          </a:p>
        </p:txBody>
      </p:sp>
      <p:sp>
        <p:nvSpPr>
          <p:cNvPr id="10" name="TextBox 9">
            <a:extLst>
              <a:ext uri="{FF2B5EF4-FFF2-40B4-BE49-F238E27FC236}">
                <a16:creationId xmlns:a16="http://schemas.microsoft.com/office/drawing/2014/main" id="{DFF9E080-1B29-4CBD-9E08-27B70CBD3029}"/>
              </a:ext>
            </a:extLst>
          </p:cNvPr>
          <p:cNvSpPr txBox="1"/>
          <p:nvPr/>
        </p:nvSpPr>
        <p:spPr>
          <a:xfrm>
            <a:off x="5529695" y="1891144"/>
            <a:ext cx="1132609" cy="830997"/>
          </a:xfrm>
          <a:prstGeom prst="rect">
            <a:avLst/>
          </a:prstGeom>
          <a:noFill/>
        </p:spPr>
        <p:txBody>
          <a:bodyPr wrap="square" rtlCol="1">
            <a:spAutoFit/>
          </a:bodyPr>
          <a:lstStyle/>
          <a:p>
            <a:pPr algn="ctr"/>
            <a:r>
              <a:rPr lang="en-US" sz="4800" b="1" dirty="0"/>
              <a:t>==</a:t>
            </a:r>
            <a:endParaRPr lang="he-IL" sz="4800" b="1" dirty="0"/>
          </a:p>
        </p:txBody>
      </p:sp>
      <p:sp>
        <p:nvSpPr>
          <p:cNvPr id="11" name="TextBox 10">
            <a:extLst>
              <a:ext uri="{FF2B5EF4-FFF2-40B4-BE49-F238E27FC236}">
                <a16:creationId xmlns:a16="http://schemas.microsoft.com/office/drawing/2014/main" id="{FBCEEE6D-D185-4BD9-888F-D1E36D4FCECA}"/>
              </a:ext>
            </a:extLst>
          </p:cNvPr>
          <p:cNvSpPr txBox="1"/>
          <p:nvPr/>
        </p:nvSpPr>
        <p:spPr>
          <a:xfrm>
            <a:off x="5529694" y="3059969"/>
            <a:ext cx="1132609" cy="830997"/>
          </a:xfrm>
          <a:prstGeom prst="rect">
            <a:avLst/>
          </a:prstGeom>
          <a:noFill/>
        </p:spPr>
        <p:txBody>
          <a:bodyPr wrap="square" rtlCol="1">
            <a:spAutoFit/>
          </a:bodyPr>
          <a:lstStyle/>
          <a:p>
            <a:pPr algn="ctr"/>
            <a:r>
              <a:rPr lang="en-US" sz="4800" b="1" dirty="0"/>
              <a:t>==</a:t>
            </a:r>
            <a:endParaRPr lang="he-IL" sz="4800" b="1" dirty="0"/>
          </a:p>
        </p:txBody>
      </p:sp>
      <p:sp>
        <p:nvSpPr>
          <p:cNvPr id="12" name="TextBox 11">
            <a:extLst>
              <a:ext uri="{FF2B5EF4-FFF2-40B4-BE49-F238E27FC236}">
                <a16:creationId xmlns:a16="http://schemas.microsoft.com/office/drawing/2014/main" id="{01297AFD-8E88-4540-8DE6-1B4BFD05E68A}"/>
              </a:ext>
            </a:extLst>
          </p:cNvPr>
          <p:cNvSpPr txBox="1"/>
          <p:nvPr/>
        </p:nvSpPr>
        <p:spPr>
          <a:xfrm>
            <a:off x="5529693" y="4752480"/>
            <a:ext cx="1132609" cy="830997"/>
          </a:xfrm>
          <a:prstGeom prst="rect">
            <a:avLst/>
          </a:prstGeom>
          <a:noFill/>
        </p:spPr>
        <p:txBody>
          <a:bodyPr wrap="square" rtlCol="1">
            <a:spAutoFit/>
          </a:bodyPr>
          <a:lstStyle/>
          <a:p>
            <a:pPr algn="ctr"/>
            <a:r>
              <a:rPr lang="en-US" sz="4800" b="1" dirty="0"/>
              <a:t>==</a:t>
            </a:r>
            <a:endParaRPr lang="he-IL" sz="4800" b="1" dirty="0"/>
          </a:p>
        </p:txBody>
      </p:sp>
    </p:spTree>
    <p:extLst>
      <p:ext uri="{BB962C8B-B14F-4D97-AF65-F5344CB8AC3E}">
        <p14:creationId xmlns:p14="http://schemas.microsoft.com/office/powerpoint/2010/main" val="10352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E801-AEFD-4EF1-A671-B35FB64AD361}"/>
              </a:ext>
            </a:extLst>
          </p:cNvPr>
          <p:cNvSpPr>
            <a:spLocks noGrp="1"/>
          </p:cNvSpPr>
          <p:nvPr>
            <p:ph type="title"/>
          </p:nvPr>
        </p:nvSpPr>
        <p:spPr/>
        <p:txBody>
          <a:bodyPr>
            <a:normAutofit fontScale="90000"/>
          </a:bodyPr>
          <a:lstStyle/>
          <a:p>
            <a:pPr algn="l"/>
            <a:r>
              <a:rPr lang="en-US" dirty="0"/>
              <a:t>Inheritance</a:t>
            </a:r>
            <a:endParaRPr lang="he-IL" dirty="0"/>
          </a:p>
        </p:txBody>
      </p:sp>
      <p:sp>
        <p:nvSpPr>
          <p:cNvPr id="3" name="Slide Number Placeholder 2">
            <a:extLst>
              <a:ext uri="{FF2B5EF4-FFF2-40B4-BE49-F238E27FC236}">
                <a16:creationId xmlns:a16="http://schemas.microsoft.com/office/drawing/2014/main" id="{D839FBD1-6CF2-4409-9571-104D27ACF234}"/>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
        <p:nvSpPr>
          <p:cNvPr id="4" name="Footer Placeholder 3">
            <a:extLst>
              <a:ext uri="{FF2B5EF4-FFF2-40B4-BE49-F238E27FC236}">
                <a16:creationId xmlns:a16="http://schemas.microsoft.com/office/drawing/2014/main" id="{071FB892-67D3-4725-B066-CCA6DFA0F69B}"/>
              </a:ext>
            </a:extLst>
          </p:cNvPr>
          <p:cNvSpPr>
            <a:spLocks noGrp="1"/>
          </p:cNvSpPr>
          <p:nvPr>
            <p:ph type="ftr" sz="quarter" idx="11"/>
          </p:nvPr>
        </p:nvSpPr>
        <p:spPr/>
        <p:txBody>
          <a:bodyPr/>
          <a:lstStyle/>
          <a:p>
            <a:r>
              <a:rPr lang="en-US"/>
              <a:t>Copyrights © Aviad Cohen ; 23.2.2018</a:t>
            </a:r>
            <a:endParaRPr lang="en-US" dirty="0"/>
          </a:p>
        </p:txBody>
      </p:sp>
      <p:sp>
        <p:nvSpPr>
          <p:cNvPr id="8" name="Rectangle: Rounded Corners 7">
            <a:extLst>
              <a:ext uri="{FF2B5EF4-FFF2-40B4-BE49-F238E27FC236}">
                <a16:creationId xmlns:a16="http://schemas.microsoft.com/office/drawing/2014/main" id="{7CC8EA71-2D76-46BE-A96F-6D43F492BB30}"/>
              </a:ext>
            </a:extLst>
          </p:cNvPr>
          <p:cNvSpPr/>
          <p:nvPr/>
        </p:nvSpPr>
        <p:spPr>
          <a:xfrm>
            <a:off x="714814" y="1516657"/>
            <a:ext cx="1558637" cy="42602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Component 1</a:t>
            </a:r>
            <a:endParaRPr lang="he-IL" dirty="0"/>
          </a:p>
        </p:txBody>
      </p:sp>
      <p:sp>
        <p:nvSpPr>
          <p:cNvPr id="9" name="Rectangle: Rounded Corners 8">
            <a:extLst>
              <a:ext uri="{FF2B5EF4-FFF2-40B4-BE49-F238E27FC236}">
                <a16:creationId xmlns:a16="http://schemas.microsoft.com/office/drawing/2014/main" id="{A1D685CD-EE5A-4D2B-B3E6-C82E5E6B0F57}"/>
              </a:ext>
            </a:extLst>
          </p:cNvPr>
          <p:cNvSpPr/>
          <p:nvPr/>
        </p:nvSpPr>
        <p:spPr>
          <a:xfrm>
            <a:off x="714814" y="3774199"/>
            <a:ext cx="1558637" cy="42602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Component 2</a:t>
            </a:r>
            <a:endParaRPr lang="he-IL" dirty="0"/>
          </a:p>
        </p:txBody>
      </p:sp>
      <p:pic>
        <p:nvPicPr>
          <p:cNvPr id="6" name="Picture 5">
            <a:extLst>
              <a:ext uri="{FF2B5EF4-FFF2-40B4-BE49-F238E27FC236}">
                <a16:creationId xmlns:a16="http://schemas.microsoft.com/office/drawing/2014/main" id="{5EB045C1-F338-46E8-B3AD-B81FA9B7EB77}"/>
              </a:ext>
            </a:extLst>
          </p:cNvPr>
          <p:cNvPicPr>
            <a:picLocks noChangeAspect="1"/>
          </p:cNvPicPr>
          <p:nvPr/>
        </p:nvPicPr>
        <p:blipFill>
          <a:blip r:embed="rId2"/>
          <a:stretch>
            <a:fillRect/>
          </a:stretch>
        </p:blipFill>
        <p:spPr>
          <a:xfrm>
            <a:off x="710358" y="4322617"/>
            <a:ext cx="3476190" cy="1428571"/>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FC9D48A2-773B-4412-9FF9-522B69C76E29}"/>
              </a:ext>
            </a:extLst>
          </p:cNvPr>
          <p:cNvPicPr>
            <a:picLocks noChangeAspect="1"/>
          </p:cNvPicPr>
          <p:nvPr/>
        </p:nvPicPr>
        <p:blipFill>
          <a:blip r:embed="rId3"/>
          <a:stretch>
            <a:fillRect/>
          </a:stretch>
        </p:blipFill>
        <p:spPr>
          <a:xfrm>
            <a:off x="714814" y="2082251"/>
            <a:ext cx="3514286" cy="1552381"/>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EA9B6083-8D96-4114-8D32-DFA1DD3B0E1A}"/>
              </a:ext>
            </a:extLst>
          </p:cNvPr>
          <p:cNvPicPr>
            <a:picLocks noChangeAspect="1"/>
          </p:cNvPicPr>
          <p:nvPr/>
        </p:nvPicPr>
        <p:blipFill>
          <a:blip r:embed="rId4"/>
          <a:stretch>
            <a:fillRect/>
          </a:stretch>
        </p:blipFill>
        <p:spPr>
          <a:xfrm>
            <a:off x="6805471" y="747143"/>
            <a:ext cx="4606266" cy="5971430"/>
          </a:xfrm>
          <a:prstGeom prst="rect">
            <a:avLst/>
          </a:prstGeom>
          <a:ln>
            <a:noFill/>
          </a:ln>
          <a:effectLst>
            <a:outerShdw blurRad="292100" dist="139700" dir="2700000" algn="tl" rotWithShape="0">
              <a:srgbClr val="333333">
                <a:alpha val="65000"/>
              </a:srgbClr>
            </a:outerShdw>
          </a:effectLst>
        </p:spPr>
      </p:pic>
      <p:sp>
        <p:nvSpPr>
          <p:cNvPr id="15" name="Rectangle: Rounded Corners 14">
            <a:extLst>
              <a:ext uri="{FF2B5EF4-FFF2-40B4-BE49-F238E27FC236}">
                <a16:creationId xmlns:a16="http://schemas.microsoft.com/office/drawing/2014/main" id="{C5CBFD97-756C-40FC-B521-4F07E1E0CBAC}"/>
              </a:ext>
            </a:extLst>
          </p:cNvPr>
          <p:cNvSpPr/>
          <p:nvPr/>
        </p:nvSpPr>
        <p:spPr>
          <a:xfrm>
            <a:off x="9771267" y="1185549"/>
            <a:ext cx="1780309" cy="42602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Base component</a:t>
            </a:r>
            <a:endParaRPr lang="he-IL" dirty="0"/>
          </a:p>
        </p:txBody>
      </p:sp>
      <p:sp>
        <p:nvSpPr>
          <p:cNvPr id="16" name="Arrow: Right 15">
            <a:extLst>
              <a:ext uri="{FF2B5EF4-FFF2-40B4-BE49-F238E27FC236}">
                <a16:creationId xmlns:a16="http://schemas.microsoft.com/office/drawing/2014/main" id="{8F94BE6A-C4A8-449C-A980-93E16E31EB41}"/>
              </a:ext>
            </a:extLst>
          </p:cNvPr>
          <p:cNvSpPr/>
          <p:nvPr/>
        </p:nvSpPr>
        <p:spPr>
          <a:xfrm rot="20408593">
            <a:off x="3415651" y="1647046"/>
            <a:ext cx="3382224" cy="363682"/>
          </a:xfrm>
          <a:prstGeom prst="rightArrow">
            <a:avLst/>
          </a:prstGeom>
          <a:solidFill>
            <a:srgbClr val="FF6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Arrow: Right 16">
            <a:extLst>
              <a:ext uri="{FF2B5EF4-FFF2-40B4-BE49-F238E27FC236}">
                <a16:creationId xmlns:a16="http://schemas.microsoft.com/office/drawing/2014/main" id="{C8A0CB81-DC42-40DC-8F98-47BB2A1AA1F1}"/>
              </a:ext>
            </a:extLst>
          </p:cNvPr>
          <p:cNvSpPr/>
          <p:nvPr/>
        </p:nvSpPr>
        <p:spPr>
          <a:xfrm rot="19106276">
            <a:off x="2890928" y="2854528"/>
            <a:ext cx="4581375" cy="363682"/>
          </a:xfrm>
          <a:prstGeom prst="rightArrow">
            <a:avLst/>
          </a:prstGeom>
          <a:solidFill>
            <a:srgbClr val="FF6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425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0-#ppt_w/2"/>
                                          </p:val>
                                        </p:tav>
                                        <p:tav tm="100000">
                                          <p:val>
                                            <p:strVal val="#ppt_x"/>
                                          </p:val>
                                        </p:tav>
                                      </p:tavLst>
                                    </p:anim>
                                    <p:anim calcmode="lin" valueType="num">
                                      <p:cBhvr additive="base">
                                        <p:cTn id="35" dur="500" fill="hold"/>
                                        <p:tgtEl>
                                          <p:spTgt spid="6"/>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P spid="16" grpId="0" animBg="1"/>
      <p:bldP spid="1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5AC-5E6D-4897-9DC8-44DF0BF5B4DC}"/>
              </a:ext>
            </a:extLst>
          </p:cNvPr>
          <p:cNvSpPr>
            <a:spLocks noGrp="1"/>
          </p:cNvSpPr>
          <p:nvPr>
            <p:ph type="title"/>
          </p:nvPr>
        </p:nvSpPr>
        <p:spPr/>
        <p:txBody>
          <a:bodyPr>
            <a:normAutofit fontScale="90000"/>
          </a:bodyPr>
          <a:lstStyle/>
          <a:p>
            <a:pPr algn="l"/>
            <a:r>
              <a:rPr lang="en-US" dirty="0"/>
              <a:t>Inheritance</a:t>
            </a:r>
            <a:endParaRPr lang="he-IL" dirty="0"/>
          </a:p>
        </p:txBody>
      </p:sp>
      <p:sp>
        <p:nvSpPr>
          <p:cNvPr id="3" name="Slide Number Placeholder 2">
            <a:extLst>
              <a:ext uri="{FF2B5EF4-FFF2-40B4-BE49-F238E27FC236}">
                <a16:creationId xmlns:a16="http://schemas.microsoft.com/office/drawing/2014/main" id="{E3AE48F7-D63D-4F4E-BCB3-4DF8C2618D86}"/>
              </a:ext>
            </a:extLst>
          </p:cNvPr>
          <p:cNvSpPr>
            <a:spLocks noGrp="1"/>
          </p:cNvSpPr>
          <p:nvPr>
            <p:ph type="sldNum" sz="quarter" idx="12"/>
          </p:nvPr>
        </p:nvSpPr>
        <p:spPr/>
        <p:txBody>
          <a:bodyPr/>
          <a:lstStyle/>
          <a:p>
            <a:fld id="{D57F1E4F-1CFF-5643-939E-217C01CDF565}" type="slidenum">
              <a:rPr lang="en-US" smtClean="0"/>
              <a:pPr/>
              <a:t>65</a:t>
            </a:fld>
            <a:endParaRPr lang="en-US" dirty="0"/>
          </a:p>
        </p:txBody>
      </p:sp>
      <p:sp>
        <p:nvSpPr>
          <p:cNvPr id="4" name="Footer Placeholder 3">
            <a:extLst>
              <a:ext uri="{FF2B5EF4-FFF2-40B4-BE49-F238E27FC236}">
                <a16:creationId xmlns:a16="http://schemas.microsoft.com/office/drawing/2014/main" id="{54D01956-2583-4228-B68B-06BE2556144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85BB9302-A498-442B-8E01-DBFE099590C0}"/>
              </a:ext>
            </a:extLst>
          </p:cNvPr>
          <p:cNvSpPr txBox="1"/>
          <p:nvPr/>
        </p:nvSpPr>
        <p:spPr>
          <a:xfrm>
            <a:off x="1295402" y="1267691"/>
            <a:ext cx="8482443" cy="5139869"/>
          </a:xfrm>
          <a:prstGeom prst="rect">
            <a:avLst/>
          </a:prstGeom>
          <a:noFill/>
        </p:spPr>
        <p:txBody>
          <a:bodyPr wrap="square" rtlCol="1">
            <a:spAutoFit/>
          </a:bodyPr>
          <a:lstStyle/>
          <a:p>
            <a:r>
              <a:rPr lang="en-US" sz="2800" dirty="0"/>
              <a:t>Inheritance characteristics:</a:t>
            </a:r>
          </a:p>
          <a:p>
            <a:pPr marL="457200" indent="-457200">
              <a:buFont typeface="Arial" panose="020B0604020202020204" pitchFamily="34" charset="0"/>
              <a:buChar char="•"/>
            </a:pPr>
            <a:r>
              <a:rPr lang="en-US" sz="2800" dirty="0"/>
              <a:t>Inheritance is between </a:t>
            </a:r>
            <a:r>
              <a:rPr lang="en-US" sz="2800" dirty="0">
                <a:solidFill>
                  <a:srgbClr val="0000FF"/>
                </a:solidFill>
              </a:rPr>
              <a:t>POM</a:t>
            </a:r>
            <a:r>
              <a:rPr lang="en-US" sz="2800" dirty="0"/>
              <a:t>s, using &lt;parent&gt; element</a:t>
            </a:r>
          </a:p>
          <a:p>
            <a:pPr marL="457200" indent="-457200">
              <a:buFont typeface="Arial" panose="020B0604020202020204" pitchFamily="34" charset="0"/>
              <a:buChar char="•"/>
            </a:pPr>
            <a:r>
              <a:rPr lang="en-US" sz="2800" dirty="0"/>
              <a:t>Parent </a:t>
            </a:r>
            <a:r>
              <a:rPr lang="en-US" sz="2800" dirty="0">
                <a:solidFill>
                  <a:srgbClr val="0000FF"/>
                </a:solidFill>
              </a:rPr>
              <a:t>POM</a:t>
            </a:r>
            <a:r>
              <a:rPr lang="en-US" sz="2800" dirty="0"/>
              <a:t> is identified using… GAV</a:t>
            </a:r>
          </a:p>
          <a:p>
            <a:endParaRPr lang="en-US" sz="2800" dirty="0"/>
          </a:p>
          <a:p>
            <a:pPr marL="457200" indent="-457200">
              <a:buFont typeface="Arial" panose="020B0604020202020204" pitchFamily="34" charset="0"/>
              <a:buChar char="•"/>
            </a:pPr>
            <a:r>
              <a:rPr lang="en-US" sz="2800" dirty="0"/>
              <a:t>What will (mainly) be inherited ?</a:t>
            </a:r>
          </a:p>
          <a:p>
            <a:pPr marL="742950" lvl="1" indent="-285750">
              <a:buFont typeface="Arial" panose="020B0604020202020204" pitchFamily="34" charset="0"/>
              <a:buChar char="•"/>
            </a:pPr>
            <a:r>
              <a:rPr lang="en-US" sz="2800" dirty="0"/>
              <a:t>Group</a:t>
            </a:r>
          </a:p>
          <a:p>
            <a:pPr marL="742950" lvl="1" indent="-285750">
              <a:buFont typeface="Arial" panose="020B0604020202020204" pitchFamily="34" charset="0"/>
              <a:buChar char="•"/>
            </a:pPr>
            <a:r>
              <a:rPr lang="en-US" sz="2800" dirty="0"/>
              <a:t>Version</a:t>
            </a:r>
          </a:p>
          <a:p>
            <a:pPr marL="742950" lvl="1" indent="-285750">
              <a:buFont typeface="Arial" panose="020B0604020202020204" pitchFamily="34" charset="0"/>
              <a:buChar char="•"/>
            </a:pPr>
            <a:r>
              <a:rPr lang="en-US" sz="2800" dirty="0"/>
              <a:t>Properties</a:t>
            </a:r>
          </a:p>
          <a:p>
            <a:pPr marL="742950" lvl="1" indent="-285750">
              <a:buFont typeface="Arial" panose="020B0604020202020204" pitchFamily="34" charset="0"/>
              <a:buChar char="•"/>
            </a:pPr>
            <a:r>
              <a:rPr lang="en-US" sz="2800" dirty="0"/>
              <a:t>Dependencies</a:t>
            </a:r>
          </a:p>
          <a:p>
            <a:endParaRPr lang="en-US" sz="2000" dirty="0"/>
          </a:p>
          <a:p>
            <a:pPr marL="457200" indent="-457200">
              <a:buFont typeface="Arial" panose="020B0604020202020204" pitchFamily="34" charset="0"/>
              <a:buChar char="•"/>
            </a:pPr>
            <a:r>
              <a:rPr lang="en-US" sz="2800" dirty="0"/>
              <a:t>What won’t be inherited (most important ?)</a:t>
            </a:r>
          </a:p>
          <a:p>
            <a:pPr marL="742950" lvl="1" indent="-285750">
              <a:buFont typeface="Arial" panose="020B0604020202020204" pitchFamily="34" charset="0"/>
              <a:buChar char="•"/>
            </a:pPr>
            <a:r>
              <a:rPr lang="en-US" sz="2800" dirty="0"/>
              <a:t>Artifact id</a:t>
            </a:r>
          </a:p>
        </p:txBody>
      </p:sp>
    </p:spTree>
    <p:extLst>
      <p:ext uri="{BB962C8B-B14F-4D97-AF65-F5344CB8AC3E}">
        <p14:creationId xmlns:p14="http://schemas.microsoft.com/office/powerpoint/2010/main" val="244069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645FC7-05EF-4C11-90CF-7611FF7AB014}"/>
              </a:ext>
            </a:extLst>
          </p:cNvPr>
          <p:cNvPicPr>
            <a:picLocks noChangeAspect="1"/>
          </p:cNvPicPr>
          <p:nvPr/>
        </p:nvPicPr>
        <p:blipFill>
          <a:blip r:embed="rId3"/>
          <a:stretch>
            <a:fillRect/>
          </a:stretch>
        </p:blipFill>
        <p:spPr>
          <a:xfrm>
            <a:off x="7356763" y="1664680"/>
            <a:ext cx="4527941" cy="3730336"/>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1C6CF5AC-5E6D-4897-9DC8-44DF0BF5B4DC}"/>
              </a:ext>
            </a:extLst>
          </p:cNvPr>
          <p:cNvSpPr>
            <a:spLocks noGrp="1"/>
          </p:cNvSpPr>
          <p:nvPr>
            <p:ph type="title"/>
          </p:nvPr>
        </p:nvSpPr>
        <p:spPr/>
        <p:txBody>
          <a:bodyPr>
            <a:normAutofit fontScale="90000"/>
          </a:bodyPr>
          <a:lstStyle/>
          <a:p>
            <a:pPr algn="l"/>
            <a:r>
              <a:rPr lang="en-US" dirty="0"/>
              <a:t>Inheritance</a:t>
            </a:r>
            <a:endParaRPr lang="he-IL" dirty="0"/>
          </a:p>
        </p:txBody>
      </p:sp>
      <p:sp>
        <p:nvSpPr>
          <p:cNvPr id="3" name="Slide Number Placeholder 2">
            <a:extLst>
              <a:ext uri="{FF2B5EF4-FFF2-40B4-BE49-F238E27FC236}">
                <a16:creationId xmlns:a16="http://schemas.microsoft.com/office/drawing/2014/main" id="{E3AE48F7-D63D-4F4E-BCB3-4DF8C2618D86}"/>
              </a:ext>
            </a:extLst>
          </p:cNvPr>
          <p:cNvSpPr>
            <a:spLocks noGrp="1"/>
          </p:cNvSpPr>
          <p:nvPr>
            <p:ph type="sldNum" sz="quarter" idx="12"/>
          </p:nvPr>
        </p:nvSpPr>
        <p:spPr/>
        <p:txBody>
          <a:bodyPr/>
          <a:lstStyle/>
          <a:p>
            <a:fld id="{D57F1E4F-1CFF-5643-939E-217C01CDF565}" type="slidenum">
              <a:rPr lang="en-US" smtClean="0"/>
              <a:pPr/>
              <a:t>66</a:t>
            </a:fld>
            <a:endParaRPr lang="en-US" dirty="0"/>
          </a:p>
        </p:txBody>
      </p:sp>
      <p:sp>
        <p:nvSpPr>
          <p:cNvPr id="4" name="Footer Placeholder 3">
            <a:extLst>
              <a:ext uri="{FF2B5EF4-FFF2-40B4-BE49-F238E27FC236}">
                <a16:creationId xmlns:a16="http://schemas.microsoft.com/office/drawing/2014/main" id="{54D01956-2583-4228-B68B-06BE2556144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85BB9302-A498-442B-8E01-DBFE099590C0}"/>
              </a:ext>
            </a:extLst>
          </p:cNvPr>
          <p:cNvSpPr txBox="1"/>
          <p:nvPr/>
        </p:nvSpPr>
        <p:spPr>
          <a:xfrm>
            <a:off x="1295402" y="1267691"/>
            <a:ext cx="6061361" cy="4524315"/>
          </a:xfrm>
          <a:prstGeom prst="rect">
            <a:avLst/>
          </a:prstGeom>
          <a:noFill/>
        </p:spPr>
        <p:txBody>
          <a:bodyPr wrap="square" rtlCol="1">
            <a:spAutoFit/>
          </a:bodyPr>
          <a:lstStyle/>
          <a:p>
            <a:r>
              <a:rPr lang="en-US" sz="2400" dirty="0"/>
              <a:t>Inheritance characteristics continue</a:t>
            </a:r>
          </a:p>
          <a:p>
            <a:endParaRPr lang="en-US" sz="2400" dirty="0"/>
          </a:p>
          <a:p>
            <a:pPr marL="457200" indent="-457200">
              <a:buFont typeface="Arial" panose="020B0604020202020204" pitchFamily="34" charset="0"/>
              <a:buChar char="•"/>
            </a:pPr>
            <a:r>
              <a:rPr lang="en-US" sz="2400" dirty="0"/>
              <a:t>Child POM can either extend\override parent </a:t>
            </a:r>
            <a:r>
              <a:rPr lang="en-US" sz="2400" dirty="0">
                <a:solidFill>
                  <a:srgbClr val="0000FF"/>
                </a:solidFill>
              </a:rPr>
              <a:t>POM</a:t>
            </a:r>
            <a:r>
              <a:rPr lang="en-US" sz="2400" dirty="0"/>
              <a:t>’s definition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Effective </a:t>
            </a:r>
            <a:r>
              <a:rPr lang="en-US" sz="2400" dirty="0" err="1"/>
              <a:t>pom</a:t>
            </a:r>
            <a:r>
              <a:rPr lang="en-US" sz="2400" dirty="0"/>
              <a:t>: the final </a:t>
            </a:r>
            <a:r>
              <a:rPr lang="en-US" sz="2400" dirty="0">
                <a:solidFill>
                  <a:srgbClr val="0000FF"/>
                </a:solidFill>
              </a:rPr>
              <a:t>POM</a:t>
            </a:r>
            <a:r>
              <a:rPr lang="en-US" sz="2400" dirty="0"/>
              <a:t> a given module sees, after computing all it’s inheritance chain</a:t>
            </a:r>
          </a:p>
          <a:p>
            <a:pPr algn="ctr"/>
            <a:r>
              <a:rPr lang="en-US" sz="2400" dirty="0">
                <a:solidFill>
                  <a:srgbClr val="0000FF"/>
                </a:solidFill>
              </a:rPr>
              <a:t>	</a:t>
            </a:r>
            <a:r>
              <a:rPr lang="en-US" sz="2400" dirty="0" err="1">
                <a:solidFill>
                  <a:srgbClr val="0000FF"/>
                </a:solidFill>
              </a:rPr>
              <a:t>mvn</a:t>
            </a:r>
            <a:r>
              <a:rPr lang="en-US" sz="2400" dirty="0">
                <a:solidFill>
                  <a:srgbClr val="0000FF"/>
                </a:solidFill>
              </a:rPr>
              <a:t> </a:t>
            </a:r>
            <a:r>
              <a:rPr lang="en-US" sz="2400" dirty="0" err="1">
                <a:solidFill>
                  <a:srgbClr val="0000FF"/>
                </a:solidFill>
              </a:rPr>
              <a:t>help:effective-pom</a:t>
            </a:r>
            <a:endParaRPr lang="en-US" sz="2400" dirty="0">
              <a:solidFill>
                <a:srgbClr val="0000FF"/>
              </a:solidFill>
            </a:endParaRPr>
          </a:p>
          <a:p>
            <a:endParaRPr lang="en-US" sz="2400" dirty="0"/>
          </a:p>
          <a:p>
            <a:pPr marL="457200" indent="-457200">
              <a:buFont typeface="Arial" panose="020B0604020202020204" pitchFamily="34" charset="0"/>
              <a:buChar char="•"/>
            </a:pPr>
            <a:r>
              <a:rPr lang="en-US" sz="2400" dirty="0"/>
              <a:t>The parent </a:t>
            </a:r>
            <a:r>
              <a:rPr lang="en-US" sz="2400" dirty="0">
                <a:solidFill>
                  <a:srgbClr val="0000FF"/>
                </a:solidFill>
              </a:rPr>
              <a:t>POM</a:t>
            </a:r>
            <a:r>
              <a:rPr lang="en-US" sz="2400" dirty="0"/>
              <a:t> can be regular module, or it can serve as parent </a:t>
            </a:r>
            <a:r>
              <a:rPr lang="en-US" sz="2400" dirty="0">
                <a:solidFill>
                  <a:srgbClr val="0000FF"/>
                </a:solidFill>
              </a:rPr>
              <a:t>POM</a:t>
            </a:r>
            <a:r>
              <a:rPr lang="en-US" sz="2400" dirty="0"/>
              <a:t> container only. </a:t>
            </a:r>
          </a:p>
          <a:p>
            <a:r>
              <a:rPr lang="en-US" sz="2400" dirty="0"/>
              <a:t>	Use special packaging: </a:t>
            </a:r>
            <a:r>
              <a:rPr lang="en-US" sz="2400" dirty="0">
                <a:solidFill>
                  <a:srgbClr val="0000FF"/>
                </a:solidFill>
              </a:rPr>
              <a:t>POM</a:t>
            </a:r>
          </a:p>
        </p:txBody>
      </p:sp>
      <p:pic>
        <p:nvPicPr>
          <p:cNvPr id="7" name="Picture 6">
            <a:extLst>
              <a:ext uri="{FF2B5EF4-FFF2-40B4-BE49-F238E27FC236}">
                <a16:creationId xmlns:a16="http://schemas.microsoft.com/office/drawing/2014/main" id="{BF901028-CC90-46C6-B2DE-48B6B9CCF952}"/>
              </a:ext>
            </a:extLst>
          </p:cNvPr>
          <p:cNvPicPr>
            <a:picLocks noChangeAspect="1"/>
          </p:cNvPicPr>
          <p:nvPr/>
        </p:nvPicPr>
        <p:blipFill>
          <a:blip r:embed="rId4"/>
          <a:stretch>
            <a:fillRect/>
          </a:stretch>
        </p:blipFill>
        <p:spPr>
          <a:xfrm>
            <a:off x="6541599" y="1565302"/>
            <a:ext cx="4944815" cy="1322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091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par>
                                <p:cTn id="28" presetID="2" presetClass="entr" presetSubtype="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1+#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5AC-5E6D-4897-9DC8-44DF0BF5B4DC}"/>
              </a:ext>
            </a:extLst>
          </p:cNvPr>
          <p:cNvSpPr>
            <a:spLocks noGrp="1"/>
          </p:cNvSpPr>
          <p:nvPr>
            <p:ph type="title"/>
          </p:nvPr>
        </p:nvSpPr>
        <p:spPr/>
        <p:txBody>
          <a:bodyPr>
            <a:normAutofit fontScale="90000"/>
          </a:bodyPr>
          <a:lstStyle/>
          <a:p>
            <a:pPr algn="l"/>
            <a:r>
              <a:rPr lang="en-US" dirty="0"/>
              <a:t>Inheritance: super POM</a:t>
            </a:r>
            <a:endParaRPr lang="he-IL" dirty="0"/>
          </a:p>
        </p:txBody>
      </p:sp>
      <p:sp>
        <p:nvSpPr>
          <p:cNvPr id="3" name="Slide Number Placeholder 2">
            <a:extLst>
              <a:ext uri="{FF2B5EF4-FFF2-40B4-BE49-F238E27FC236}">
                <a16:creationId xmlns:a16="http://schemas.microsoft.com/office/drawing/2014/main" id="{E3AE48F7-D63D-4F4E-BCB3-4DF8C2618D86}"/>
              </a:ext>
            </a:extLst>
          </p:cNvPr>
          <p:cNvSpPr>
            <a:spLocks noGrp="1"/>
          </p:cNvSpPr>
          <p:nvPr>
            <p:ph type="sldNum" sz="quarter" idx="12"/>
          </p:nvPr>
        </p:nvSpPr>
        <p:spPr/>
        <p:txBody>
          <a:bodyPr/>
          <a:lstStyle/>
          <a:p>
            <a:fld id="{D57F1E4F-1CFF-5643-939E-217C01CDF565}" type="slidenum">
              <a:rPr lang="en-US" smtClean="0"/>
              <a:pPr/>
              <a:t>67</a:t>
            </a:fld>
            <a:endParaRPr lang="en-US" dirty="0"/>
          </a:p>
        </p:txBody>
      </p:sp>
      <p:sp>
        <p:nvSpPr>
          <p:cNvPr id="4" name="Footer Placeholder 3">
            <a:extLst>
              <a:ext uri="{FF2B5EF4-FFF2-40B4-BE49-F238E27FC236}">
                <a16:creationId xmlns:a16="http://schemas.microsoft.com/office/drawing/2014/main" id="{54D01956-2583-4228-B68B-06BE2556144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85BB9302-A498-442B-8E01-DBFE099590C0}"/>
              </a:ext>
            </a:extLst>
          </p:cNvPr>
          <p:cNvSpPr txBox="1"/>
          <p:nvPr/>
        </p:nvSpPr>
        <p:spPr>
          <a:xfrm>
            <a:off x="1295402" y="1267691"/>
            <a:ext cx="9601196" cy="4401205"/>
          </a:xfrm>
          <a:prstGeom prst="rect">
            <a:avLst/>
          </a:prstGeom>
          <a:noFill/>
        </p:spPr>
        <p:txBody>
          <a:bodyPr wrap="square" rtlCol="1">
            <a:spAutoFit/>
          </a:bodyPr>
          <a:lstStyle/>
          <a:p>
            <a:r>
              <a:rPr lang="en-US" sz="2800" dirty="0"/>
              <a:t>Every </a:t>
            </a:r>
            <a:r>
              <a:rPr lang="en-US" sz="2800" dirty="0">
                <a:solidFill>
                  <a:srgbClr val="0000FF"/>
                </a:solidFill>
              </a:rPr>
              <a:t>POM</a:t>
            </a:r>
            <a:r>
              <a:rPr lang="en-US" sz="2800" dirty="0"/>
              <a:t> inherits by default from </a:t>
            </a:r>
            <a:r>
              <a:rPr lang="en-US" sz="2800" dirty="0">
                <a:solidFill>
                  <a:srgbClr val="FD2DFF"/>
                </a:solidFill>
              </a:rPr>
              <a:t>SUPER-POM</a:t>
            </a:r>
          </a:p>
          <a:p>
            <a:endParaRPr lang="en-US" sz="2800" dirty="0"/>
          </a:p>
          <a:p>
            <a:r>
              <a:rPr lang="en-US" sz="2800" dirty="0">
                <a:solidFill>
                  <a:srgbClr val="FD2DFF"/>
                </a:solidFill>
              </a:rPr>
              <a:t>Super POM </a:t>
            </a:r>
            <a:r>
              <a:rPr lang="en-US" sz="2800" dirty="0"/>
              <a:t>defines some basic, fundamental constructs of maven we all use (and love):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Folder structure: </a:t>
            </a:r>
            <a:r>
              <a:rPr lang="en-US" sz="2800" dirty="0">
                <a:solidFill>
                  <a:srgbClr val="008E40"/>
                </a:solidFill>
              </a:rPr>
              <a:t>target</a:t>
            </a:r>
            <a:r>
              <a:rPr lang="en-US" sz="2800" dirty="0"/>
              <a:t>, </a:t>
            </a:r>
            <a:r>
              <a:rPr lang="en-US" sz="2800" dirty="0" err="1">
                <a:solidFill>
                  <a:srgbClr val="008E40"/>
                </a:solidFill>
              </a:rPr>
              <a:t>src</a:t>
            </a:r>
            <a:r>
              <a:rPr lang="en-US" sz="2800" dirty="0">
                <a:solidFill>
                  <a:srgbClr val="008E40"/>
                </a:solidFill>
              </a:rPr>
              <a:t>\main\java</a:t>
            </a:r>
            <a:r>
              <a:rPr lang="en-US" sz="2800" dirty="0"/>
              <a:t>, </a:t>
            </a:r>
            <a:r>
              <a:rPr lang="en-US" sz="2800" dirty="0" err="1">
                <a:solidFill>
                  <a:srgbClr val="008E40"/>
                </a:solidFill>
              </a:rPr>
              <a:t>src</a:t>
            </a:r>
            <a:r>
              <a:rPr lang="en-US" sz="2800" dirty="0">
                <a:solidFill>
                  <a:srgbClr val="008E40"/>
                </a:solidFill>
              </a:rPr>
              <a:t>\main\test </a:t>
            </a:r>
            <a:r>
              <a:rPr lang="en-US" sz="2800" dirty="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Repositories (maven central)</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Plugin repositories</a:t>
            </a:r>
          </a:p>
        </p:txBody>
      </p:sp>
    </p:spTree>
    <p:extLst>
      <p:ext uri="{BB962C8B-B14F-4D97-AF65-F5344CB8AC3E}">
        <p14:creationId xmlns:p14="http://schemas.microsoft.com/office/powerpoint/2010/main" val="346162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up)">
                                      <p:cBhvr>
                                        <p:cTn id="15" dur="500"/>
                                        <p:tgtEl>
                                          <p:spTgt spid="5">
                                            <p:txEl>
                                              <p:pRg st="4" end="4"/>
                                            </p:txEl>
                                          </p:spTgt>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wipe(up)">
                                      <p:cBhvr>
                                        <p:cTn id="19" dur="500"/>
                                        <p:tgtEl>
                                          <p:spTgt spid="5">
                                            <p:txEl>
                                              <p:pRg st="6" end="6"/>
                                            </p:txEl>
                                          </p:spTgt>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wipe(up)">
                                      <p:cBhvr>
                                        <p:cTn id="2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5AC-5E6D-4897-9DC8-44DF0BF5B4DC}"/>
              </a:ext>
            </a:extLst>
          </p:cNvPr>
          <p:cNvSpPr>
            <a:spLocks noGrp="1"/>
          </p:cNvSpPr>
          <p:nvPr>
            <p:ph type="title"/>
          </p:nvPr>
        </p:nvSpPr>
        <p:spPr/>
        <p:txBody>
          <a:bodyPr>
            <a:normAutofit fontScale="90000"/>
          </a:bodyPr>
          <a:lstStyle/>
          <a:p>
            <a:pPr algn="l"/>
            <a:r>
              <a:rPr lang="en-US" dirty="0"/>
              <a:t>Inheritance: super POM</a:t>
            </a:r>
            <a:endParaRPr lang="he-IL" dirty="0"/>
          </a:p>
        </p:txBody>
      </p:sp>
      <p:sp>
        <p:nvSpPr>
          <p:cNvPr id="3" name="Slide Number Placeholder 2">
            <a:extLst>
              <a:ext uri="{FF2B5EF4-FFF2-40B4-BE49-F238E27FC236}">
                <a16:creationId xmlns:a16="http://schemas.microsoft.com/office/drawing/2014/main" id="{E3AE48F7-D63D-4F4E-BCB3-4DF8C2618D86}"/>
              </a:ext>
            </a:extLst>
          </p:cNvPr>
          <p:cNvSpPr>
            <a:spLocks noGrp="1"/>
          </p:cNvSpPr>
          <p:nvPr>
            <p:ph type="sldNum" sz="quarter" idx="12"/>
          </p:nvPr>
        </p:nvSpPr>
        <p:spPr/>
        <p:txBody>
          <a:bodyPr/>
          <a:lstStyle/>
          <a:p>
            <a:fld id="{D57F1E4F-1CFF-5643-939E-217C01CDF565}" type="slidenum">
              <a:rPr lang="en-US" smtClean="0"/>
              <a:pPr/>
              <a:t>68</a:t>
            </a:fld>
            <a:endParaRPr lang="en-US" dirty="0"/>
          </a:p>
        </p:txBody>
      </p:sp>
      <p:sp>
        <p:nvSpPr>
          <p:cNvPr id="4" name="Footer Placeholder 3">
            <a:extLst>
              <a:ext uri="{FF2B5EF4-FFF2-40B4-BE49-F238E27FC236}">
                <a16:creationId xmlns:a16="http://schemas.microsoft.com/office/drawing/2014/main" id="{54D01956-2583-4228-B68B-06BE2556144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85BB9302-A498-442B-8E01-DBFE099590C0}"/>
              </a:ext>
            </a:extLst>
          </p:cNvPr>
          <p:cNvSpPr txBox="1"/>
          <p:nvPr/>
        </p:nvSpPr>
        <p:spPr>
          <a:xfrm>
            <a:off x="1295402" y="1267691"/>
            <a:ext cx="9601196" cy="3108543"/>
          </a:xfrm>
          <a:prstGeom prst="rect">
            <a:avLst/>
          </a:prstGeom>
          <a:noFill/>
        </p:spPr>
        <p:txBody>
          <a:bodyPr wrap="square" rtlCol="1">
            <a:spAutoFit/>
          </a:bodyPr>
          <a:lstStyle/>
          <a:p>
            <a:r>
              <a:rPr lang="en-US" sz="2800" dirty="0"/>
              <a:t>Super POM lies inside &lt;maven home&gt;\lib\maven-model.jar</a:t>
            </a:r>
          </a:p>
          <a:p>
            <a:endParaRPr lang="en-US" sz="2800" dirty="0"/>
          </a:p>
          <a:p>
            <a:pPr algn="ctr"/>
            <a:r>
              <a:rPr lang="en-US" sz="2800" dirty="0">
                <a:solidFill>
                  <a:srgbClr val="FF0000"/>
                </a:solidFill>
              </a:rPr>
              <a:t>&lt;</a:t>
            </a:r>
            <a:r>
              <a:rPr lang="en-US" sz="2800" dirty="0" err="1">
                <a:solidFill>
                  <a:srgbClr val="FF0000"/>
                </a:solidFill>
              </a:rPr>
              <a:t>modelVersion</a:t>
            </a:r>
            <a:r>
              <a:rPr lang="en-US" sz="2800" dirty="0">
                <a:solidFill>
                  <a:srgbClr val="FF0000"/>
                </a:solidFill>
              </a:rPr>
              <a:t>&gt;4.0.0 &lt;</a:t>
            </a:r>
            <a:r>
              <a:rPr lang="en-US" sz="2800" dirty="0" err="1">
                <a:solidFill>
                  <a:srgbClr val="FF0000"/>
                </a:solidFill>
              </a:rPr>
              <a:t>modelVersion</a:t>
            </a:r>
            <a:r>
              <a:rPr lang="en-US" sz="2800" dirty="0">
                <a:solidFill>
                  <a:srgbClr val="FF0000"/>
                </a:solidFill>
              </a:rPr>
              <a:t>&gt;</a:t>
            </a:r>
            <a:r>
              <a:rPr lang="en-US" sz="2800" dirty="0"/>
              <a:t> ? </a:t>
            </a:r>
          </a:p>
          <a:p>
            <a:r>
              <a:rPr lang="en-US" sz="2800" dirty="0">
                <a:sym typeface="Wingdings" panose="05000000000000000000" pitchFamily="2" charset="2"/>
              </a:rPr>
              <a:t> it’s a reference to which </a:t>
            </a:r>
            <a:r>
              <a:rPr lang="en-US" sz="2800" dirty="0">
                <a:solidFill>
                  <a:srgbClr val="FD2DFF"/>
                </a:solidFill>
                <a:sym typeface="Wingdings" panose="05000000000000000000" pitchFamily="2" charset="2"/>
              </a:rPr>
              <a:t>super POM</a:t>
            </a:r>
            <a:r>
              <a:rPr lang="en-US" sz="2800" dirty="0">
                <a:sym typeface="Wingdings" panose="05000000000000000000" pitchFamily="2" charset="2"/>
              </a:rPr>
              <a:t> should be used…</a:t>
            </a:r>
          </a:p>
          <a:p>
            <a:r>
              <a:rPr lang="en-US" sz="2800" dirty="0">
                <a:sym typeface="Wingdings" panose="05000000000000000000" pitchFamily="2" charset="2"/>
              </a:rPr>
              <a:t>Currently only 4.0.0 exists..</a:t>
            </a:r>
          </a:p>
          <a:p>
            <a:endParaRPr lang="en-US" sz="2800" dirty="0">
              <a:sym typeface="Wingdings" panose="05000000000000000000" pitchFamily="2" charset="2"/>
            </a:endParaRPr>
          </a:p>
          <a:p>
            <a:r>
              <a:rPr lang="en-US" sz="2800" dirty="0">
                <a:sym typeface="Wingdings" panose="05000000000000000000" pitchFamily="2" charset="2"/>
                <a:hlinkClick r:id="rId2"/>
              </a:rPr>
              <a:t>Check</a:t>
            </a:r>
            <a:r>
              <a:rPr lang="en-US" sz="2800" dirty="0">
                <a:sym typeface="Wingdings" panose="05000000000000000000" pitchFamily="2" charset="2"/>
              </a:rPr>
              <a:t> the </a:t>
            </a:r>
            <a:r>
              <a:rPr lang="en-US" sz="2800" dirty="0">
                <a:solidFill>
                  <a:srgbClr val="FD2DFF"/>
                </a:solidFill>
                <a:sym typeface="Wingdings" panose="05000000000000000000" pitchFamily="2" charset="2"/>
              </a:rPr>
              <a:t>super POM </a:t>
            </a:r>
            <a:r>
              <a:rPr lang="en-US" sz="2800" dirty="0">
                <a:sym typeface="Wingdings" panose="05000000000000000000" pitchFamily="2" charset="2"/>
              </a:rPr>
              <a:t>on your own…</a:t>
            </a:r>
          </a:p>
        </p:txBody>
      </p:sp>
    </p:spTree>
    <p:extLst>
      <p:ext uri="{BB962C8B-B14F-4D97-AF65-F5344CB8AC3E}">
        <p14:creationId xmlns:p14="http://schemas.microsoft.com/office/powerpoint/2010/main" val="39554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5AC-5E6D-4897-9DC8-44DF0BF5B4DC}"/>
              </a:ext>
            </a:extLst>
          </p:cNvPr>
          <p:cNvSpPr>
            <a:spLocks noGrp="1"/>
          </p:cNvSpPr>
          <p:nvPr>
            <p:ph type="title"/>
          </p:nvPr>
        </p:nvSpPr>
        <p:spPr/>
        <p:txBody>
          <a:bodyPr>
            <a:normAutofit fontScale="90000"/>
          </a:bodyPr>
          <a:lstStyle/>
          <a:p>
            <a:pPr algn="l"/>
            <a:r>
              <a:rPr lang="en-US" dirty="0"/>
              <a:t>Inheritance: dependency management</a:t>
            </a:r>
            <a:endParaRPr lang="he-IL" dirty="0"/>
          </a:p>
        </p:txBody>
      </p:sp>
      <p:sp>
        <p:nvSpPr>
          <p:cNvPr id="3" name="Slide Number Placeholder 2">
            <a:extLst>
              <a:ext uri="{FF2B5EF4-FFF2-40B4-BE49-F238E27FC236}">
                <a16:creationId xmlns:a16="http://schemas.microsoft.com/office/drawing/2014/main" id="{E3AE48F7-D63D-4F4E-BCB3-4DF8C2618D86}"/>
              </a:ext>
            </a:extLst>
          </p:cNvPr>
          <p:cNvSpPr>
            <a:spLocks noGrp="1"/>
          </p:cNvSpPr>
          <p:nvPr>
            <p:ph type="sldNum" sz="quarter" idx="12"/>
          </p:nvPr>
        </p:nvSpPr>
        <p:spPr/>
        <p:txBody>
          <a:bodyPr/>
          <a:lstStyle/>
          <a:p>
            <a:fld id="{D57F1E4F-1CFF-5643-939E-217C01CDF565}" type="slidenum">
              <a:rPr lang="en-US" smtClean="0"/>
              <a:pPr/>
              <a:t>69</a:t>
            </a:fld>
            <a:endParaRPr lang="en-US" dirty="0"/>
          </a:p>
        </p:txBody>
      </p:sp>
      <p:sp>
        <p:nvSpPr>
          <p:cNvPr id="4" name="Footer Placeholder 3">
            <a:extLst>
              <a:ext uri="{FF2B5EF4-FFF2-40B4-BE49-F238E27FC236}">
                <a16:creationId xmlns:a16="http://schemas.microsoft.com/office/drawing/2014/main" id="{54D01956-2583-4228-B68B-06BE2556144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85BB9302-A498-442B-8E01-DBFE099590C0}"/>
              </a:ext>
            </a:extLst>
          </p:cNvPr>
          <p:cNvSpPr txBox="1"/>
          <p:nvPr/>
        </p:nvSpPr>
        <p:spPr>
          <a:xfrm>
            <a:off x="1295402" y="1244854"/>
            <a:ext cx="10191012" cy="4401205"/>
          </a:xfrm>
          <a:prstGeom prst="rect">
            <a:avLst/>
          </a:prstGeom>
          <a:noFill/>
        </p:spPr>
        <p:txBody>
          <a:bodyPr wrap="square" rtlCol="1">
            <a:spAutoFit/>
          </a:bodyPr>
          <a:lstStyle/>
          <a:p>
            <a:r>
              <a:rPr lang="en-US" sz="2800" dirty="0"/>
              <a:t>Set all dependencies </a:t>
            </a:r>
            <a:r>
              <a:rPr lang="en-US" sz="2800" b="1" u="sng" dirty="0"/>
              <a:t>metadata information</a:t>
            </a:r>
            <a:r>
              <a:rPr lang="en-US" sz="2800" dirty="0"/>
              <a:t> in parent </a:t>
            </a:r>
            <a:r>
              <a:rPr lang="en-US" sz="2800" dirty="0">
                <a:solidFill>
                  <a:srgbClr val="0000FF"/>
                </a:solidFill>
              </a:rPr>
              <a:t>POM</a:t>
            </a:r>
            <a:r>
              <a:rPr lang="en-US" sz="2800" dirty="0"/>
              <a:t>, to be used by child </a:t>
            </a:r>
            <a:r>
              <a:rPr lang="en-US" sz="2800" dirty="0">
                <a:solidFill>
                  <a:srgbClr val="0000FF"/>
                </a:solidFill>
              </a:rPr>
              <a:t>POM</a:t>
            </a:r>
            <a:r>
              <a:rPr lang="en-US" sz="2800" dirty="0"/>
              <a:t>s</a:t>
            </a:r>
          </a:p>
          <a:p>
            <a:endParaRPr lang="en-US" sz="2800" dirty="0"/>
          </a:p>
          <a:p>
            <a:r>
              <a:rPr lang="en-US" sz="2800" dirty="0"/>
              <a:t>Metadata information holds: </a:t>
            </a:r>
          </a:p>
          <a:p>
            <a:pPr marL="457200" indent="-457200">
              <a:buFont typeface="Arial" panose="020B0604020202020204" pitchFamily="34" charset="0"/>
              <a:buChar char="•"/>
            </a:pPr>
            <a:r>
              <a:rPr lang="en-US" sz="2800" dirty="0"/>
              <a:t>Version</a:t>
            </a:r>
          </a:p>
          <a:p>
            <a:pPr marL="457200" indent="-457200">
              <a:buFont typeface="Arial" panose="020B0604020202020204" pitchFamily="34" charset="0"/>
              <a:buChar char="•"/>
            </a:pPr>
            <a:r>
              <a:rPr lang="en-US" sz="2800" dirty="0"/>
              <a:t>Scope</a:t>
            </a:r>
          </a:p>
          <a:p>
            <a:pPr marL="457200" indent="-457200">
              <a:buFont typeface="Arial" panose="020B0604020202020204" pitchFamily="34" charset="0"/>
              <a:buChar char="•"/>
            </a:pPr>
            <a:r>
              <a:rPr lang="en-US" sz="2800" dirty="0"/>
              <a:t>Exclusions</a:t>
            </a:r>
          </a:p>
          <a:p>
            <a:endParaRPr lang="en-US" sz="2800" dirty="0"/>
          </a:p>
          <a:p>
            <a:r>
              <a:rPr lang="en-US" sz="2800" b="1" u="sng" dirty="0">
                <a:solidFill>
                  <a:srgbClr val="FF0000"/>
                </a:solidFill>
              </a:rPr>
              <a:t>Does not</a:t>
            </a:r>
            <a:r>
              <a:rPr lang="en-US" sz="2800" dirty="0"/>
              <a:t> mean the child </a:t>
            </a:r>
            <a:r>
              <a:rPr lang="en-US" sz="2800" dirty="0">
                <a:solidFill>
                  <a:srgbClr val="0000FF"/>
                </a:solidFill>
              </a:rPr>
              <a:t>POM</a:t>
            </a:r>
            <a:r>
              <a:rPr lang="en-US" sz="2800" dirty="0"/>
              <a:t>s are using the dependencies, but if they will, they will receive these metadata characteristics..</a:t>
            </a:r>
          </a:p>
        </p:txBody>
      </p:sp>
    </p:spTree>
    <p:extLst>
      <p:ext uri="{BB962C8B-B14F-4D97-AF65-F5344CB8AC3E}">
        <p14:creationId xmlns:p14="http://schemas.microsoft.com/office/powerpoint/2010/main" val="181376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1FE3-C9D0-48D4-B256-5C77C2BE1C05}"/>
              </a:ext>
            </a:extLst>
          </p:cNvPr>
          <p:cNvSpPr>
            <a:spLocks noGrp="1"/>
          </p:cNvSpPr>
          <p:nvPr>
            <p:ph type="title"/>
          </p:nvPr>
        </p:nvSpPr>
        <p:spPr/>
        <p:txBody>
          <a:bodyPr>
            <a:normAutofit fontScale="90000"/>
          </a:bodyPr>
          <a:lstStyle/>
          <a:p>
            <a:pPr algn="l"/>
            <a:r>
              <a:rPr lang="en-US" dirty="0"/>
              <a:t>Build tool – what ? why ?</a:t>
            </a:r>
            <a:endParaRPr lang="he-IL" dirty="0"/>
          </a:p>
        </p:txBody>
      </p:sp>
      <p:sp>
        <p:nvSpPr>
          <p:cNvPr id="3" name="Slide Number Placeholder 2">
            <a:extLst>
              <a:ext uri="{FF2B5EF4-FFF2-40B4-BE49-F238E27FC236}">
                <a16:creationId xmlns:a16="http://schemas.microsoft.com/office/drawing/2014/main" id="{A88ED8C6-B5B5-4A6D-A7B4-BB8C02F9366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Footer Placeholder 3">
            <a:extLst>
              <a:ext uri="{FF2B5EF4-FFF2-40B4-BE49-F238E27FC236}">
                <a16:creationId xmlns:a16="http://schemas.microsoft.com/office/drawing/2014/main" id="{38D716B1-FCF1-40A4-AABD-AD7C7B6F7DAA}"/>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FAA66875-B764-4F41-9D58-CF98DFB819FE}"/>
              </a:ext>
            </a:extLst>
          </p:cNvPr>
          <p:cNvSpPr txBox="1"/>
          <p:nvPr/>
        </p:nvSpPr>
        <p:spPr>
          <a:xfrm>
            <a:off x="1338943" y="1203608"/>
            <a:ext cx="10147471" cy="2246769"/>
          </a:xfrm>
          <a:prstGeom prst="rect">
            <a:avLst/>
          </a:prstGeom>
          <a:noFill/>
        </p:spPr>
        <p:txBody>
          <a:bodyPr wrap="square" rtlCol="1">
            <a:spAutoFit/>
          </a:bodyPr>
          <a:lstStyle/>
          <a:p>
            <a:r>
              <a:rPr lang="en-US" sz="2800" dirty="0"/>
              <a:t>From </a:t>
            </a:r>
            <a:r>
              <a:rPr lang="en-US" sz="2800" dirty="0">
                <a:solidFill>
                  <a:srgbClr val="0000FF"/>
                </a:solidFill>
              </a:rPr>
              <a:t>source code </a:t>
            </a:r>
            <a:r>
              <a:rPr lang="en-US" sz="2800" dirty="0"/>
              <a:t>to final </a:t>
            </a:r>
            <a:r>
              <a:rPr lang="en-US" sz="2800" dirty="0">
                <a:solidFill>
                  <a:schemeClr val="accent3">
                    <a:lumMod val="50000"/>
                  </a:schemeClr>
                </a:solidFill>
              </a:rPr>
              <a:t>artifact</a:t>
            </a:r>
            <a:r>
              <a:rPr lang="en-US" sz="2800" dirty="0"/>
              <a:t> – not a trivial process at all !</a:t>
            </a:r>
          </a:p>
          <a:p>
            <a:endParaRPr lang="en-US" sz="2800" dirty="0"/>
          </a:p>
          <a:p>
            <a:r>
              <a:rPr lang="en-US" sz="2800" dirty="0">
                <a:solidFill>
                  <a:srgbClr val="FD2DFF"/>
                </a:solidFill>
              </a:rPr>
              <a:t>Build Process</a:t>
            </a:r>
            <a:r>
              <a:rPr lang="en-US" sz="2800" dirty="0"/>
              <a:t>: A process by which source code is eventually converted into a stand-alone form that can be run on a computer or to the form itself (Technopedia)</a:t>
            </a:r>
          </a:p>
        </p:txBody>
      </p:sp>
      <p:sp>
        <p:nvSpPr>
          <p:cNvPr id="7" name="Flowchart: Multidocument 6">
            <a:extLst>
              <a:ext uri="{FF2B5EF4-FFF2-40B4-BE49-F238E27FC236}">
                <a16:creationId xmlns:a16="http://schemas.microsoft.com/office/drawing/2014/main" id="{FACE231E-8511-4CBB-93EC-336D2EFF95E6}"/>
              </a:ext>
            </a:extLst>
          </p:cNvPr>
          <p:cNvSpPr/>
          <p:nvPr/>
        </p:nvSpPr>
        <p:spPr>
          <a:xfrm flipH="1">
            <a:off x="978227" y="3801909"/>
            <a:ext cx="2679372" cy="2009611"/>
          </a:xfrm>
          <a:prstGeom prst="flowChartMultidocument">
            <a:avLst/>
          </a:prstGeom>
          <a:solidFill>
            <a:schemeClr val="bg1"/>
          </a:solidFill>
          <a:ln w="28575">
            <a:solidFill>
              <a:schemeClr val="tx1"/>
            </a:solidFill>
          </a:ln>
          <a:effectLst>
            <a:outerShdw blurRad="50800" dist="38100" dir="8100000" algn="tr" rotWithShape="0">
              <a:prstClr val="black">
                <a:alpha val="40000"/>
              </a:prstClr>
            </a:outerShdw>
          </a:effectLst>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marL="285750" indent="-285750">
              <a:buFont typeface="Arial" panose="020B0604020202020204" pitchFamily="34" charset="0"/>
              <a:buChar char="•"/>
            </a:pPr>
            <a:r>
              <a:rPr lang="en-US" b="1" dirty="0">
                <a:solidFill>
                  <a:srgbClr val="0000FF"/>
                </a:solidFill>
                <a:effectLst>
                  <a:outerShdw blurRad="38100" dist="38100" dir="2700000" algn="tl">
                    <a:srgbClr val="000000">
                      <a:alpha val="43137"/>
                    </a:srgbClr>
                  </a:outerShdw>
                </a:effectLst>
              </a:rPr>
              <a:t>Source code</a:t>
            </a:r>
          </a:p>
          <a:p>
            <a:pPr marL="285750" indent="-285750">
              <a:buFont typeface="Arial" panose="020B0604020202020204" pitchFamily="34" charset="0"/>
              <a:buChar char="•"/>
            </a:pPr>
            <a:r>
              <a:rPr lang="en-US" b="1" dirty="0">
                <a:solidFill>
                  <a:srgbClr val="0000FF"/>
                </a:solidFill>
                <a:effectLst>
                  <a:outerShdw blurRad="38100" dist="38100" dir="2700000" algn="tl">
                    <a:srgbClr val="000000">
                      <a:alpha val="43137"/>
                    </a:srgbClr>
                  </a:outerShdw>
                </a:effectLst>
              </a:rPr>
              <a:t>Resources</a:t>
            </a:r>
          </a:p>
          <a:p>
            <a:pPr marL="285750" indent="-285750">
              <a:buFont typeface="Arial" panose="020B0604020202020204" pitchFamily="34" charset="0"/>
              <a:buChar char="•"/>
            </a:pPr>
            <a:r>
              <a:rPr lang="en-US" b="1" dirty="0">
                <a:solidFill>
                  <a:srgbClr val="0000FF"/>
                </a:solidFill>
                <a:effectLst>
                  <a:outerShdw blurRad="38100" dist="38100" dir="2700000" algn="tl">
                    <a:srgbClr val="000000">
                      <a:alpha val="43137"/>
                    </a:srgbClr>
                  </a:outerShdw>
                </a:effectLst>
              </a:rPr>
              <a:t>Static files</a:t>
            </a:r>
            <a:endParaRPr lang="he-IL" b="1" dirty="0">
              <a:solidFill>
                <a:srgbClr val="0000FF"/>
              </a:solidFill>
              <a:effectLst>
                <a:outerShdw blurRad="38100" dist="38100" dir="2700000" algn="tl">
                  <a:srgbClr val="000000">
                    <a:alpha val="43137"/>
                  </a:srgbClr>
                </a:outerShdw>
              </a:effectLst>
            </a:endParaRPr>
          </a:p>
        </p:txBody>
      </p:sp>
      <p:sp>
        <p:nvSpPr>
          <p:cNvPr id="8" name="Arrow: Chevron 7">
            <a:extLst>
              <a:ext uri="{FF2B5EF4-FFF2-40B4-BE49-F238E27FC236}">
                <a16:creationId xmlns:a16="http://schemas.microsoft.com/office/drawing/2014/main" id="{641C11BC-2DE2-40AA-86BA-920880BD4AAA}"/>
              </a:ext>
            </a:extLst>
          </p:cNvPr>
          <p:cNvSpPr/>
          <p:nvPr/>
        </p:nvSpPr>
        <p:spPr>
          <a:xfrm>
            <a:off x="3434459" y="4153442"/>
            <a:ext cx="827315" cy="880656"/>
          </a:xfrm>
          <a:prstGeom prst="chevron">
            <a:avLst>
              <a:gd name="adj" fmla="val 72368"/>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graphicFrame>
        <p:nvGraphicFramePr>
          <p:cNvPr id="9" name="Diagram 8">
            <a:extLst>
              <a:ext uri="{FF2B5EF4-FFF2-40B4-BE49-F238E27FC236}">
                <a16:creationId xmlns:a16="http://schemas.microsoft.com/office/drawing/2014/main" id="{AD6DD5EB-6E0D-4F9C-92F1-2C5064C4A38B}"/>
              </a:ext>
            </a:extLst>
          </p:cNvPr>
          <p:cNvGraphicFramePr/>
          <p:nvPr>
            <p:extLst>
              <p:ext uri="{D42A27DB-BD31-4B8C-83A1-F6EECF244321}">
                <p14:modId xmlns:p14="http://schemas.microsoft.com/office/powerpoint/2010/main" val="777782329"/>
              </p:ext>
            </p:extLst>
          </p:nvPr>
        </p:nvGraphicFramePr>
        <p:xfrm>
          <a:off x="4361340" y="3127334"/>
          <a:ext cx="3756212" cy="3174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8F5BD633-2B2E-4ECD-9AE2-01101E78509A}"/>
              </a:ext>
            </a:extLst>
          </p:cNvPr>
          <p:cNvSpPr txBox="1"/>
          <p:nvPr/>
        </p:nvSpPr>
        <p:spPr>
          <a:xfrm>
            <a:off x="5319401" y="3127334"/>
            <a:ext cx="1980882" cy="523220"/>
          </a:xfrm>
          <a:prstGeom prst="rect">
            <a:avLst/>
          </a:prstGeom>
          <a:noFill/>
        </p:spPr>
        <p:txBody>
          <a:bodyPr wrap="square" rtlCol="1">
            <a:spAutoFit/>
          </a:bodyPr>
          <a:lstStyle/>
          <a:p>
            <a:r>
              <a:rPr lang="en-US" sz="2800" b="1" dirty="0">
                <a:solidFill>
                  <a:srgbClr val="FD2DFF"/>
                </a:solidFill>
              </a:rPr>
              <a:t>Build Tool</a:t>
            </a:r>
            <a:endParaRPr lang="he-IL" sz="2800" b="1" dirty="0">
              <a:solidFill>
                <a:srgbClr val="FD2DFF"/>
              </a:solidFill>
            </a:endParaRPr>
          </a:p>
        </p:txBody>
      </p:sp>
      <p:sp>
        <p:nvSpPr>
          <p:cNvPr id="11" name="Arrow: Chevron 10">
            <a:extLst>
              <a:ext uri="{FF2B5EF4-FFF2-40B4-BE49-F238E27FC236}">
                <a16:creationId xmlns:a16="http://schemas.microsoft.com/office/drawing/2014/main" id="{C333BF19-A6FD-4CE5-83E8-8C79B111FB05}"/>
              </a:ext>
            </a:extLst>
          </p:cNvPr>
          <p:cNvSpPr/>
          <p:nvPr/>
        </p:nvSpPr>
        <p:spPr>
          <a:xfrm>
            <a:off x="8217117" y="4153442"/>
            <a:ext cx="827315" cy="880656"/>
          </a:xfrm>
          <a:prstGeom prst="chevron">
            <a:avLst>
              <a:gd name="adj" fmla="val 72368"/>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2" name="Flowchart: Multidocument 11">
            <a:extLst>
              <a:ext uri="{FF2B5EF4-FFF2-40B4-BE49-F238E27FC236}">
                <a16:creationId xmlns:a16="http://schemas.microsoft.com/office/drawing/2014/main" id="{7D28ECEF-6B4A-4E4A-B2D6-03653EDF7FD8}"/>
              </a:ext>
            </a:extLst>
          </p:cNvPr>
          <p:cNvSpPr/>
          <p:nvPr/>
        </p:nvSpPr>
        <p:spPr>
          <a:xfrm flipH="1">
            <a:off x="9143998" y="3513083"/>
            <a:ext cx="2342416" cy="2298437"/>
          </a:xfrm>
          <a:prstGeom prst="flowChartMultidocument">
            <a:avLst/>
          </a:prstGeom>
          <a:solidFill>
            <a:schemeClr val="bg1"/>
          </a:solidFill>
          <a:ln w="28575">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r>
              <a:rPr lang="en-US" b="1" dirty="0">
                <a:solidFill>
                  <a:schemeClr val="accent3">
                    <a:lumMod val="50000"/>
                  </a:schemeClr>
                </a:solidFill>
                <a:effectLst>
                  <a:outerShdw blurRad="38100" dist="38100" dir="2700000" algn="tl">
                    <a:srgbClr val="000000">
                      <a:alpha val="43137"/>
                    </a:srgbClr>
                  </a:outerShdw>
                </a:effectLst>
              </a:rPr>
              <a:t>Artifacts:</a:t>
            </a:r>
          </a:p>
          <a:p>
            <a:pPr marL="285750" indent="-285750">
              <a:buFont typeface="Arial" panose="020B0604020202020204" pitchFamily="34" charset="0"/>
              <a:buChar char="•"/>
            </a:pPr>
            <a:r>
              <a:rPr lang="en-US" b="1" dirty="0">
                <a:solidFill>
                  <a:schemeClr val="accent3">
                    <a:lumMod val="50000"/>
                  </a:schemeClr>
                </a:solidFill>
                <a:effectLst>
                  <a:outerShdw blurRad="38100" dist="38100" dir="2700000" algn="tl">
                    <a:srgbClr val="000000">
                      <a:alpha val="43137"/>
                    </a:srgbClr>
                  </a:outerShdw>
                </a:effectLst>
              </a:rPr>
              <a:t>Binaries to execute\use</a:t>
            </a:r>
          </a:p>
          <a:p>
            <a:pPr marL="285750" indent="-285750">
              <a:buFont typeface="Arial" panose="020B0604020202020204" pitchFamily="34" charset="0"/>
              <a:buChar char="•"/>
            </a:pPr>
            <a:r>
              <a:rPr lang="en-US" b="1" dirty="0">
                <a:solidFill>
                  <a:schemeClr val="accent3">
                    <a:lumMod val="50000"/>
                  </a:schemeClr>
                </a:solidFill>
                <a:effectLst>
                  <a:outerShdw blurRad="38100" dist="38100" dir="2700000" algn="tl">
                    <a:srgbClr val="000000">
                      <a:alpha val="43137"/>
                    </a:srgbClr>
                  </a:outerShdw>
                </a:effectLst>
              </a:rPr>
              <a:t>Libraries</a:t>
            </a:r>
          </a:p>
          <a:p>
            <a:pPr marL="285750" indent="-285750">
              <a:buFont typeface="Arial" panose="020B0604020202020204" pitchFamily="34" charset="0"/>
              <a:buChar char="•"/>
            </a:pPr>
            <a:r>
              <a:rPr lang="en-US" b="1" dirty="0">
                <a:solidFill>
                  <a:schemeClr val="accent3">
                    <a:lumMod val="50000"/>
                  </a:schemeClr>
                </a:solidFill>
                <a:effectLst>
                  <a:outerShdw blurRad="38100" dist="38100" dir="2700000" algn="tl">
                    <a:srgbClr val="000000">
                      <a:alpha val="43137"/>
                    </a:srgbClr>
                  </a:outerShdw>
                </a:effectLst>
              </a:rPr>
              <a:t>Rich content</a:t>
            </a:r>
            <a:endParaRPr lang="he-IL" b="1" dirty="0">
              <a:solidFill>
                <a:schemeClr val="accent3">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2333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1000" fill="hold"/>
                                        <p:tgtEl>
                                          <p:spTgt spid="12"/>
                                        </p:tgtEl>
                                        <p:attrNameLst>
                                          <p:attrName>ppt_w</p:attrName>
                                        </p:attrNameLst>
                                      </p:cBhvr>
                                      <p:tavLst>
                                        <p:tav tm="0">
                                          <p:val>
                                            <p:fltVal val="0"/>
                                          </p:val>
                                        </p:tav>
                                        <p:tav tm="100000">
                                          <p:val>
                                            <p:strVal val="#ppt_w"/>
                                          </p:val>
                                        </p:tav>
                                      </p:tavLst>
                                    </p:anim>
                                    <p:anim calcmode="lin" valueType="num">
                                      <p:cBhvr>
                                        <p:cTn id="36" dur="1000" fill="hold"/>
                                        <p:tgtEl>
                                          <p:spTgt spid="12"/>
                                        </p:tgtEl>
                                        <p:attrNameLst>
                                          <p:attrName>ppt_h</p:attrName>
                                        </p:attrNameLst>
                                      </p:cBhvr>
                                      <p:tavLst>
                                        <p:tav tm="0">
                                          <p:val>
                                            <p:fltVal val="0"/>
                                          </p:val>
                                        </p:tav>
                                        <p:tav tm="100000">
                                          <p:val>
                                            <p:strVal val="#ppt_h"/>
                                          </p:val>
                                        </p:tav>
                                      </p:tavLst>
                                    </p:anim>
                                    <p:animEffect transition="in" filter="fade">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Graphic spid="9" grpId="0">
        <p:bldAsOne/>
      </p:bldGraphic>
      <p:bldP spid="10" grpId="0"/>
      <p:bldP spid="11" grpId="0" animBg="1"/>
      <p:bldP spid="1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5AC-5E6D-4897-9DC8-44DF0BF5B4DC}"/>
              </a:ext>
            </a:extLst>
          </p:cNvPr>
          <p:cNvSpPr>
            <a:spLocks noGrp="1"/>
          </p:cNvSpPr>
          <p:nvPr>
            <p:ph type="title"/>
          </p:nvPr>
        </p:nvSpPr>
        <p:spPr/>
        <p:txBody>
          <a:bodyPr>
            <a:normAutofit fontScale="90000"/>
          </a:bodyPr>
          <a:lstStyle/>
          <a:p>
            <a:pPr algn="l"/>
            <a:r>
              <a:rPr lang="en-US" dirty="0"/>
              <a:t>Inheritance: dependency management</a:t>
            </a:r>
            <a:endParaRPr lang="he-IL" dirty="0"/>
          </a:p>
        </p:txBody>
      </p:sp>
      <p:sp>
        <p:nvSpPr>
          <p:cNvPr id="3" name="Slide Number Placeholder 2">
            <a:extLst>
              <a:ext uri="{FF2B5EF4-FFF2-40B4-BE49-F238E27FC236}">
                <a16:creationId xmlns:a16="http://schemas.microsoft.com/office/drawing/2014/main" id="{E3AE48F7-D63D-4F4E-BCB3-4DF8C2618D86}"/>
              </a:ext>
            </a:extLst>
          </p:cNvPr>
          <p:cNvSpPr>
            <a:spLocks noGrp="1"/>
          </p:cNvSpPr>
          <p:nvPr>
            <p:ph type="sldNum" sz="quarter" idx="12"/>
          </p:nvPr>
        </p:nvSpPr>
        <p:spPr/>
        <p:txBody>
          <a:bodyPr/>
          <a:lstStyle/>
          <a:p>
            <a:fld id="{D57F1E4F-1CFF-5643-939E-217C01CDF565}" type="slidenum">
              <a:rPr lang="en-US" smtClean="0"/>
              <a:pPr/>
              <a:t>70</a:t>
            </a:fld>
            <a:endParaRPr lang="en-US" dirty="0"/>
          </a:p>
        </p:txBody>
      </p:sp>
      <p:sp>
        <p:nvSpPr>
          <p:cNvPr id="4" name="Footer Placeholder 3">
            <a:extLst>
              <a:ext uri="{FF2B5EF4-FFF2-40B4-BE49-F238E27FC236}">
                <a16:creationId xmlns:a16="http://schemas.microsoft.com/office/drawing/2014/main" id="{54D01956-2583-4228-B68B-06BE25561443}"/>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85BB9302-A498-442B-8E01-DBFE099590C0}"/>
              </a:ext>
            </a:extLst>
          </p:cNvPr>
          <p:cNvSpPr txBox="1"/>
          <p:nvPr/>
        </p:nvSpPr>
        <p:spPr>
          <a:xfrm>
            <a:off x="1295402" y="1184563"/>
            <a:ext cx="10191012" cy="3539430"/>
          </a:xfrm>
          <a:prstGeom prst="rect">
            <a:avLst/>
          </a:prstGeom>
          <a:noFill/>
        </p:spPr>
        <p:txBody>
          <a:bodyPr wrap="square" rtlCol="1">
            <a:spAutoFit/>
          </a:bodyPr>
          <a:lstStyle/>
          <a:p>
            <a:r>
              <a:rPr lang="en-US" sz="2800" dirty="0"/>
              <a:t>Matching to dependency management is done by: </a:t>
            </a:r>
          </a:p>
          <a:p>
            <a:pPr marL="514350" indent="-514350">
              <a:buFont typeface="+mj-lt"/>
              <a:buAutoNum type="arabicPeriod"/>
            </a:pPr>
            <a:r>
              <a:rPr lang="en-US" sz="2800" dirty="0"/>
              <a:t>Group</a:t>
            </a:r>
          </a:p>
          <a:p>
            <a:pPr marL="514350" indent="-514350">
              <a:buFont typeface="+mj-lt"/>
              <a:buAutoNum type="arabicPeriod"/>
            </a:pPr>
            <a:r>
              <a:rPr lang="en-US" sz="2800" dirty="0"/>
              <a:t>Artifact</a:t>
            </a:r>
          </a:p>
          <a:p>
            <a:pPr marL="514350" indent="-514350">
              <a:buFont typeface="+mj-lt"/>
              <a:buAutoNum type="arabicPeriod"/>
            </a:pPr>
            <a:r>
              <a:rPr lang="en-US" sz="2800" dirty="0"/>
              <a:t>Type</a:t>
            </a:r>
          </a:p>
          <a:p>
            <a:pPr marL="514350" indent="-514350">
              <a:buFont typeface="+mj-lt"/>
              <a:buAutoNum type="arabicPeriod"/>
            </a:pPr>
            <a:r>
              <a:rPr lang="en-US" sz="2800" dirty="0"/>
              <a:t>Classifier</a:t>
            </a:r>
          </a:p>
          <a:p>
            <a:endParaRPr lang="en-US" sz="2800" dirty="0"/>
          </a:p>
          <a:p>
            <a:endParaRPr lang="en-US" sz="2800" dirty="0"/>
          </a:p>
          <a:p>
            <a:r>
              <a:rPr lang="en-US" sz="2800" dirty="0"/>
              <a:t>Affects also transitive dependencies… be careful!</a:t>
            </a:r>
          </a:p>
        </p:txBody>
      </p:sp>
      <p:sp>
        <p:nvSpPr>
          <p:cNvPr id="6" name="Right Bracket 5">
            <a:extLst>
              <a:ext uri="{FF2B5EF4-FFF2-40B4-BE49-F238E27FC236}">
                <a16:creationId xmlns:a16="http://schemas.microsoft.com/office/drawing/2014/main" id="{B4E773FC-1340-4DCF-900B-7D06A1A8CC7E}"/>
              </a:ext>
            </a:extLst>
          </p:cNvPr>
          <p:cNvSpPr/>
          <p:nvPr/>
        </p:nvSpPr>
        <p:spPr>
          <a:xfrm>
            <a:off x="3032348" y="1698172"/>
            <a:ext cx="180871" cy="803868"/>
          </a:xfrm>
          <a:prstGeom prst="rightBracket">
            <a:avLst/>
          </a:prstGeom>
          <a:ln w="38100">
            <a:solidFill>
              <a:srgbClr val="1C5ABD"/>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7" name="TextBox 6">
            <a:extLst>
              <a:ext uri="{FF2B5EF4-FFF2-40B4-BE49-F238E27FC236}">
                <a16:creationId xmlns:a16="http://schemas.microsoft.com/office/drawing/2014/main" id="{8FE3A6D0-8F4D-4AF5-90DD-43D25A5BD5F7}"/>
              </a:ext>
            </a:extLst>
          </p:cNvPr>
          <p:cNvSpPr txBox="1"/>
          <p:nvPr/>
        </p:nvSpPr>
        <p:spPr>
          <a:xfrm>
            <a:off x="3213219" y="1915440"/>
            <a:ext cx="1014884" cy="369332"/>
          </a:xfrm>
          <a:prstGeom prst="rect">
            <a:avLst/>
          </a:prstGeom>
          <a:noFill/>
        </p:spPr>
        <p:txBody>
          <a:bodyPr wrap="square" rtlCol="1">
            <a:spAutoFit/>
          </a:bodyPr>
          <a:lstStyle/>
          <a:p>
            <a:r>
              <a:rPr lang="en-US" b="1" dirty="0"/>
              <a:t>Mostly</a:t>
            </a:r>
            <a:endParaRPr lang="he-IL" b="1" dirty="0"/>
          </a:p>
        </p:txBody>
      </p:sp>
      <p:sp>
        <p:nvSpPr>
          <p:cNvPr id="8" name="TextBox 7">
            <a:extLst>
              <a:ext uri="{FF2B5EF4-FFF2-40B4-BE49-F238E27FC236}">
                <a16:creationId xmlns:a16="http://schemas.microsoft.com/office/drawing/2014/main" id="{8BB40416-3738-42AC-9F91-EC2AE3A432B1}"/>
              </a:ext>
            </a:extLst>
          </p:cNvPr>
          <p:cNvSpPr txBox="1"/>
          <p:nvPr/>
        </p:nvSpPr>
        <p:spPr>
          <a:xfrm>
            <a:off x="3213218" y="2588924"/>
            <a:ext cx="6614069" cy="369332"/>
          </a:xfrm>
          <a:prstGeom prst="rect">
            <a:avLst/>
          </a:prstGeom>
          <a:noFill/>
        </p:spPr>
        <p:txBody>
          <a:bodyPr wrap="square" rtlCol="1">
            <a:spAutoFit/>
          </a:bodyPr>
          <a:lstStyle/>
          <a:p>
            <a:r>
              <a:rPr lang="en-US" b="1" dirty="0"/>
              <a:t>Defaults to jar. In case not jar needs to be stated explicitly</a:t>
            </a:r>
            <a:endParaRPr lang="he-IL" b="1" dirty="0"/>
          </a:p>
        </p:txBody>
      </p:sp>
      <p:sp>
        <p:nvSpPr>
          <p:cNvPr id="9" name="TextBox 8">
            <a:extLst>
              <a:ext uri="{FF2B5EF4-FFF2-40B4-BE49-F238E27FC236}">
                <a16:creationId xmlns:a16="http://schemas.microsoft.com/office/drawing/2014/main" id="{CF166454-E230-495D-9C41-AF73AB609F32}"/>
              </a:ext>
            </a:extLst>
          </p:cNvPr>
          <p:cNvSpPr txBox="1"/>
          <p:nvPr/>
        </p:nvSpPr>
        <p:spPr>
          <a:xfrm>
            <a:off x="3213218" y="2984849"/>
            <a:ext cx="7683380" cy="369332"/>
          </a:xfrm>
          <a:prstGeom prst="rect">
            <a:avLst/>
          </a:prstGeom>
          <a:noFill/>
        </p:spPr>
        <p:txBody>
          <a:bodyPr wrap="square" rtlCol="1">
            <a:spAutoFit/>
          </a:bodyPr>
          <a:lstStyle/>
          <a:p>
            <a:r>
              <a:rPr lang="en-US" b="1" dirty="0"/>
              <a:t>Defaults to null. If it’s part of the dependency – must be stated explicitly</a:t>
            </a:r>
            <a:endParaRPr lang="he-IL" b="1" dirty="0"/>
          </a:p>
        </p:txBody>
      </p:sp>
    </p:spTree>
    <p:extLst>
      <p:ext uri="{BB962C8B-B14F-4D97-AF65-F5344CB8AC3E}">
        <p14:creationId xmlns:p14="http://schemas.microsoft.com/office/powerpoint/2010/main" val="294439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5AC-5E6D-4897-9DC8-44DF0BF5B4DC}"/>
              </a:ext>
            </a:extLst>
          </p:cNvPr>
          <p:cNvSpPr>
            <a:spLocks noGrp="1"/>
          </p:cNvSpPr>
          <p:nvPr>
            <p:ph type="title"/>
          </p:nvPr>
        </p:nvSpPr>
        <p:spPr/>
        <p:txBody>
          <a:bodyPr>
            <a:normAutofit fontScale="90000"/>
          </a:bodyPr>
          <a:lstStyle/>
          <a:p>
            <a:pPr algn="l"/>
            <a:r>
              <a:rPr lang="en-US" dirty="0"/>
              <a:t>Inheritance: dependency management</a:t>
            </a:r>
            <a:endParaRPr lang="he-IL" dirty="0"/>
          </a:p>
        </p:txBody>
      </p:sp>
      <p:sp>
        <p:nvSpPr>
          <p:cNvPr id="3" name="Slide Number Placeholder 2">
            <a:extLst>
              <a:ext uri="{FF2B5EF4-FFF2-40B4-BE49-F238E27FC236}">
                <a16:creationId xmlns:a16="http://schemas.microsoft.com/office/drawing/2014/main" id="{E3AE48F7-D63D-4F4E-BCB3-4DF8C2618D86}"/>
              </a:ext>
            </a:extLst>
          </p:cNvPr>
          <p:cNvSpPr>
            <a:spLocks noGrp="1"/>
          </p:cNvSpPr>
          <p:nvPr>
            <p:ph type="sldNum" sz="quarter" idx="12"/>
          </p:nvPr>
        </p:nvSpPr>
        <p:spPr/>
        <p:txBody>
          <a:bodyPr/>
          <a:lstStyle/>
          <a:p>
            <a:fld id="{D57F1E4F-1CFF-5643-939E-217C01CDF565}" type="slidenum">
              <a:rPr lang="en-US" smtClean="0"/>
              <a:pPr/>
              <a:t>71</a:t>
            </a:fld>
            <a:endParaRPr lang="en-US" dirty="0"/>
          </a:p>
        </p:txBody>
      </p:sp>
      <p:sp>
        <p:nvSpPr>
          <p:cNvPr id="4" name="Footer Placeholder 3">
            <a:extLst>
              <a:ext uri="{FF2B5EF4-FFF2-40B4-BE49-F238E27FC236}">
                <a16:creationId xmlns:a16="http://schemas.microsoft.com/office/drawing/2014/main" id="{54D01956-2583-4228-B68B-06BE25561443}"/>
              </a:ext>
            </a:extLst>
          </p:cNvPr>
          <p:cNvSpPr>
            <a:spLocks noGrp="1"/>
          </p:cNvSpPr>
          <p:nvPr>
            <p:ph type="ftr" sz="quarter" idx="11"/>
          </p:nvPr>
        </p:nvSpPr>
        <p:spPr/>
        <p:txBody>
          <a:bodyPr/>
          <a:lstStyle/>
          <a:p>
            <a:r>
              <a:rPr lang="en-US"/>
              <a:t>Copyrights © Aviad Cohen ; 23.2.2018</a:t>
            </a:r>
            <a:endParaRPr lang="en-US" dirty="0"/>
          </a:p>
        </p:txBody>
      </p:sp>
      <p:pic>
        <p:nvPicPr>
          <p:cNvPr id="6" name="Picture 5">
            <a:extLst>
              <a:ext uri="{FF2B5EF4-FFF2-40B4-BE49-F238E27FC236}">
                <a16:creationId xmlns:a16="http://schemas.microsoft.com/office/drawing/2014/main" id="{0E2F0418-7209-4DCC-BC0E-DBBD28107FA6}"/>
              </a:ext>
            </a:extLst>
          </p:cNvPr>
          <p:cNvPicPr>
            <a:picLocks noChangeAspect="1"/>
          </p:cNvPicPr>
          <p:nvPr/>
        </p:nvPicPr>
        <p:blipFill>
          <a:blip r:embed="rId3"/>
          <a:stretch>
            <a:fillRect/>
          </a:stretch>
        </p:blipFill>
        <p:spPr>
          <a:xfrm>
            <a:off x="1184563" y="1140902"/>
            <a:ext cx="4413766" cy="513572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A78B90C-54FC-4069-A69E-93BB0686A86E}"/>
              </a:ext>
            </a:extLst>
          </p:cNvPr>
          <p:cNvPicPr>
            <a:picLocks noChangeAspect="1"/>
          </p:cNvPicPr>
          <p:nvPr/>
        </p:nvPicPr>
        <p:blipFill>
          <a:blip r:embed="rId4"/>
          <a:stretch>
            <a:fillRect/>
          </a:stretch>
        </p:blipFill>
        <p:spPr>
          <a:xfrm>
            <a:off x="6487074" y="1140902"/>
            <a:ext cx="4409524" cy="5152381"/>
          </a:xfrm>
          <a:prstGeom prst="rect">
            <a:avLst/>
          </a:prstGeom>
          <a:ln>
            <a:noFill/>
          </a:ln>
          <a:effectLst>
            <a:outerShdw blurRad="292100" dist="139700" dir="2700000" algn="tl" rotWithShape="0">
              <a:srgbClr val="333333">
                <a:alpha val="65000"/>
              </a:srgbClr>
            </a:outerShdw>
          </a:effectLst>
        </p:spPr>
      </p:pic>
      <p:sp>
        <p:nvSpPr>
          <p:cNvPr id="8" name="Rectangle: Rounded Corners 7">
            <a:extLst>
              <a:ext uri="{FF2B5EF4-FFF2-40B4-BE49-F238E27FC236}">
                <a16:creationId xmlns:a16="http://schemas.microsoft.com/office/drawing/2014/main" id="{6D162FAA-CA06-4633-818B-D17D11189517}"/>
              </a:ext>
            </a:extLst>
          </p:cNvPr>
          <p:cNvSpPr/>
          <p:nvPr/>
        </p:nvSpPr>
        <p:spPr>
          <a:xfrm>
            <a:off x="4521758" y="3910729"/>
            <a:ext cx="2562329" cy="73352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Assuming both have a shared parent POM…</a:t>
            </a:r>
            <a:endParaRPr lang="he-IL" dirty="0"/>
          </a:p>
        </p:txBody>
      </p:sp>
    </p:spTree>
    <p:extLst>
      <p:ext uri="{BB962C8B-B14F-4D97-AF65-F5344CB8AC3E}">
        <p14:creationId xmlns:p14="http://schemas.microsoft.com/office/powerpoint/2010/main" val="311515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5AC-5E6D-4897-9DC8-44DF0BF5B4DC}"/>
              </a:ext>
            </a:extLst>
          </p:cNvPr>
          <p:cNvSpPr>
            <a:spLocks noGrp="1"/>
          </p:cNvSpPr>
          <p:nvPr>
            <p:ph type="title"/>
          </p:nvPr>
        </p:nvSpPr>
        <p:spPr/>
        <p:txBody>
          <a:bodyPr>
            <a:normAutofit fontScale="90000"/>
          </a:bodyPr>
          <a:lstStyle/>
          <a:p>
            <a:pPr algn="l"/>
            <a:r>
              <a:rPr lang="en-US" dirty="0"/>
              <a:t>Inheritance: dependency management</a:t>
            </a:r>
            <a:endParaRPr lang="he-IL" dirty="0"/>
          </a:p>
        </p:txBody>
      </p:sp>
      <p:sp>
        <p:nvSpPr>
          <p:cNvPr id="3" name="Slide Number Placeholder 2">
            <a:extLst>
              <a:ext uri="{FF2B5EF4-FFF2-40B4-BE49-F238E27FC236}">
                <a16:creationId xmlns:a16="http://schemas.microsoft.com/office/drawing/2014/main" id="{E3AE48F7-D63D-4F4E-BCB3-4DF8C2618D86}"/>
              </a:ext>
            </a:extLst>
          </p:cNvPr>
          <p:cNvSpPr>
            <a:spLocks noGrp="1"/>
          </p:cNvSpPr>
          <p:nvPr>
            <p:ph type="sldNum" sz="quarter" idx="12"/>
          </p:nvPr>
        </p:nvSpPr>
        <p:spPr/>
        <p:txBody>
          <a:bodyPr/>
          <a:lstStyle/>
          <a:p>
            <a:fld id="{D57F1E4F-1CFF-5643-939E-217C01CDF565}" type="slidenum">
              <a:rPr lang="en-US" smtClean="0"/>
              <a:pPr/>
              <a:t>72</a:t>
            </a:fld>
            <a:endParaRPr lang="en-US" dirty="0"/>
          </a:p>
        </p:txBody>
      </p:sp>
      <p:sp>
        <p:nvSpPr>
          <p:cNvPr id="4" name="Footer Placeholder 3">
            <a:extLst>
              <a:ext uri="{FF2B5EF4-FFF2-40B4-BE49-F238E27FC236}">
                <a16:creationId xmlns:a16="http://schemas.microsoft.com/office/drawing/2014/main" id="{54D01956-2583-4228-B68B-06BE25561443}"/>
              </a:ext>
            </a:extLst>
          </p:cNvPr>
          <p:cNvSpPr>
            <a:spLocks noGrp="1"/>
          </p:cNvSpPr>
          <p:nvPr>
            <p:ph type="ftr" sz="quarter" idx="11"/>
          </p:nvPr>
        </p:nvSpPr>
        <p:spPr/>
        <p:txBody>
          <a:bodyPr/>
          <a:lstStyle/>
          <a:p>
            <a:r>
              <a:rPr lang="en-US"/>
              <a:t>Copyrights © Aviad Cohen ; 23.2.2018</a:t>
            </a:r>
            <a:endParaRPr lang="en-US" dirty="0"/>
          </a:p>
        </p:txBody>
      </p:sp>
      <p:pic>
        <p:nvPicPr>
          <p:cNvPr id="5" name="Picture 4">
            <a:extLst>
              <a:ext uri="{FF2B5EF4-FFF2-40B4-BE49-F238E27FC236}">
                <a16:creationId xmlns:a16="http://schemas.microsoft.com/office/drawing/2014/main" id="{E93BA61B-5B04-4A2B-90D1-8A845B8B0F1B}"/>
              </a:ext>
            </a:extLst>
          </p:cNvPr>
          <p:cNvPicPr>
            <a:picLocks noChangeAspect="1"/>
          </p:cNvPicPr>
          <p:nvPr/>
        </p:nvPicPr>
        <p:blipFill>
          <a:blip r:embed="rId3"/>
          <a:stretch>
            <a:fillRect/>
          </a:stretch>
        </p:blipFill>
        <p:spPr>
          <a:xfrm>
            <a:off x="1039091" y="1255565"/>
            <a:ext cx="4590499" cy="518360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FED77A59-D55A-4ACF-9912-A467166861DE}"/>
              </a:ext>
            </a:extLst>
          </p:cNvPr>
          <p:cNvPicPr>
            <a:picLocks noChangeAspect="1"/>
          </p:cNvPicPr>
          <p:nvPr/>
        </p:nvPicPr>
        <p:blipFill>
          <a:blip r:embed="rId4"/>
          <a:stretch>
            <a:fillRect/>
          </a:stretch>
        </p:blipFill>
        <p:spPr>
          <a:xfrm>
            <a:off x="6158346" y="3304309"/>
            <a:ext cx="4317206" cy="2524991"/>
          </a:xfrm>
          <a:prstGeom prst="rect">
            <a:avLst/>
          </a:prstGeom>
          <a:ln>
            <a:noFill/>
          </a:ln>
          <a:effectLst>
            <a:outerShdw blurRad="292100" dist="139700" dir="2700000" algn="tl" rotWithShape="0">
              <a:srgbClr val="333333">
                <a:alpha val="65000"/>
              </a:srgbClr>
            </a:outerShdw>
          </a:effectLst>
        </p:spPr>
      </p:pic>
      <p:sp>
        <p:nvSpPr>
          <p:cNvPr id="9" name="Rectangle: Rounded Corners 8">
            <a:extLst>
              <a:ext uri="{FF2B5EF4-FFF2-40B4-BE49-F238E27FC236}">
                <a16:creationId xmlns:a16="http://schemas.microsoft.com/office/drawing/2014/main" id="{2C4354E7-2AAF-4E91-9002-B772AFE29719}"/>
              </a:ext>
            </a:extLst>
          </p:cNvPr>
          <p:cNvSpPr/>
          <p:nvPr/>
        </p:nvSpPr>
        <p:spPr>
          <a:xfrm>
            <a:off x="6943411" y="1489076"/>
            <a:ext cx="2562329" cy="73352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Defined in parent POM of both project A and B</a:t>
            </a:r>
            <a:endParaRPr lang="he-IL" dirty="0"/>
          </a:p>
        </p:txBody>
      </p:sp>
    </p:spTree>
    <p:extLst>
      <p:ext uri="{BB962C8B-B14F-4D97-AF65-F5344CB8AC3E}">
        <p14:creationId xmlns:p14="http://schemas.microsoft.com/office/powerpoint/2010/main" val="352401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5AC-5E6D-4897-9DC8-44DF0BF5B4DC}"/>
              </a:ext>
            </a:extLst>
          </p:cNvPr>
          <p:cNvSpPr>
            <a:spLocks noGrp="1"/>
          </p:cNvSpPr>
          <p:nvPr>
            <p:ph type="title"/>
          </p:nvPr>
        </p:nvSpPr>
        <p:spPr/>
        <p:txBody>
          <a:bodyPr>
            <a:normAutofit fontScale="90000"/>
          </a:bodyPr>
          <a:lstStyle/>
          <a:p>
            <a:pPr algn="l"/>
            <a:r>
              <a:rPr lang="en-US" dirty="0"/>
              <a:t>Inheritance: dependency management</a:t>
            </a:r>
            <a:endParaRPr lang="he-IL" dirty="0"/>
          </a:p>
        </p:txBody>
      </p:sp>
      <p:sp>
        <p:nvSpPr>
          <p:cNvPr id="3" name="Slide Number Placeholder 2">
            <a:extLst>
              <a:ext uri="{FF2B5EF4-FFF2-40B4-BE49-F238E27FC236}">
                <a16:creationId xmlns:a16="http://schemas.microsoft.com/office/drawing/2014/main" id="{E3AE48F7-D63D-4F4E-BCB3-4DF8C2618D86}"/>
              </a:ext>
            </a:extLst>
          </p:cNvPr>
          <p:cNvSpPr>
            <a:spLocks noGrp="1"/>
          </p:cNvSpPr>
          <p:nvPr>
            <p:ph type="sldNum" sz="quarter" idx="12"/>
          </p:nvPr>
        </p:nvSpPr>
        <p:spPr/>
        <p:txBody>
          <a:bodyPr/>
          <a:lstStyle/>
          <a:p>
            <a:fld id="{D57F1E4F-1CFF-5643-939E-217C01CDF565}" type="slidenum">
              <a:rPr lang="en-US" smtClean="0"/>
              <a:pPr/>
              <a:t>73</a:t>
            </a:fld>
            <a:endParaRPr lang="en-US" dirty="0"/>
          </a:p>
        </p:txBody>
      </p:sp>
      <p:sp>
        <p:nvSpPr>
          <p:cNvPr id="4" name="Footer Placeholder 3">
            <a:extLst>
              <a:ext uri="{FF2B5EF4-FFF2-40B4-BE49-F238E27FC236}">
                <a16:creationId xmlns:a16="http://schemas.microsoft.com/office/drawing/2014/main" id="{54D01956-2583-4228-B68B-06BE25561443}"/>
              </a:ext>
            </a:extLst>
          </p:cNvPr>
          <p:cNvSpPr>
            <a:spLocks noGrp="1"/>
          </p:cNvSpPr>
          <p:nvPr>
            <p:ph type="ftr" sz="quarter" idx="11"/>
          </p:nvPr>
        </p:nvSpPr>
        <p:spPr/>
        <p:txBody>
          <a:bodyPr/>
          <a:lstStyle/>
          <a:p>
            <a:r>
              <a:rPr lang="en-US"/>
              <a:t>Copyrights © Aviad Cohen ; 23.2.2018</a:t>
            </a:r>
            <a:endParaRPr lang="en-US" dirty="0"/>
          </a:p>
        </p:txBody>
      </p:sp>
      <p:pic>
        <p:nvPicPr>
          <p:cNvPr id="5" name="Picture 4">
            <a:extLst>
              <a:ext uri="{FF2B5EF4-FFF2-40B4-BE49-F238E27FC236}">
                <a16:creationId xmlns:a16="http://schemas.microsoft.com/office/drawing/2014/main" id="{6C91AD19-8E15-433A-AC22-F75174419C67}"/>
              </a:ext>
            </a:extLst>
          </p:cNvPr>
          <p:cNvPicPr>
            <a:picLocks noChangeAspect="1"/>
          </p:cNvPicPr>
          <p:nvPr/>
        </p:nvPicPr>
        <p:blipFill>
          <a:blip r:embed="rId3"/>
          <a:stretch>
            <a:fillRect/>
          </a:stretch>
        </p:blipFill>
        <p:spPr>
          <a:xfrm>
            <a:off x="833110" y="1140901"/>
            <a:ext cx="8126350" cy="501887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4278E12-4AD3-430E-998E-BDECC3185065}"/>
              </a:ext>
            </a:extLst>
          </p:cNvPr>
          <p:cNvPicPr>
            <a:picLocks noChangeAspect="1"/>
          </p:cNvPicPr>
          <p:nvPr/>
        </p:nvPicPr>
        <p:blipFill>
          <a:blip r:embed="rId4"/>
          <a:stretch>
            <a:fillRect/>
          </a:stretch>
        </p:blipFill>
        <p:spPr>
          <a:xfrm>
            <a:off x="4249776" y="1143868"/>
            <a:ext cx="7436928" cy="5091760"/>
          </a:xfrm>
          <a:prstGeom prst="rect">
            <a:avLst/>
          </a:prstGeom>
          <a:ln>
            <a:noFill/>
          </a:ln>
          <a:effectLst>
            <a:outerShdw blurRad="292100" dist="139700" dir="2700000" algn="tl" rotWithShape="0">
              <a:srgbClr val="333333">
                <a:alpha val="65000"/>
              </a:srgbClr>
            </a:outerShdw>
          </a:effectLst>
        </p:spPr>
      </p:pic>
      <p:sp>
        <p:nvSpPr>
          <p:cNvPr id="9" name="Rectangle: Rounded Corners 8">
            <a:extLst>
              <a:ext uri="{FF2B5EF4-FFF2-40B4-BE49-F238E27FC236}">
                <a16:creationId xmlns:a16="http://schemas.microsoft.com/office/drawing/2014/main" id="{FFA27E25-AD4D-4C8C-9802-26CF78E3AD6C}"/>
              </a:ext>
            </a:extLst>
          </p:cNvPr>
          <p:cNvSpPr/>
          <p:nvPr/>
        </p:nvSpPr>
        <p:spPr>
          <a:xfrm>
            <a:off x="2640463" y="1420303"/>
            <a:ext cx="1145512" cy="39552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Project A</a:t>
            </a:r>
            <a:endParaRPr lang="he-IL" dirty="0"/>
          </a:p>
        </p:txBody>
      </p:sp>
      <p:sp>
        <p:nvSpPr>
          <p:cNvPr id="10" name="Rectangle: Rounded Corners 9">
            <a:extLst>
              <a:ext uri="{FF2B5EF4-FFF2-40B4-BE49-F238E27FC236}">
                <a16:creationId xmlns:a16="http://schemas.microsoft.com/office/drawing/2014/main" id="{CF54870A-1EB7-434C-BB42-6A96714EF297}"/>
              </a:ext>
            </a:extLst>
          </p:cNvPr>
          <p:cNvSpPr/>
          <p:nvPr/>
        </p:nvSpPr>
        <p:spPr>
          <a:xfrm>
            <a:off x="9587598" y="1462635"/>
            <a:ext cx="1145512" cy="39552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Project B</a:t>
            </a:r>
            <a:endParaRPr lang="he-IL" dirty="0"/>
          </a:p>
        </p:txBody>
      </p:sp>
    </p:spTree>
    <p:extLst>
      <p:ext uri="{BB962C8B-B14F-4D97-AF65-F5344CB8AC3E}">
        <p14:creationId xmlns:p14="http://schemas.microsoft.com/office/powerpoint/2010/main" val="120752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9278-BB66-4230-BF35-851C44290A67}"/>
              </a:ext>
            </a:extLst>
          </p:cNvPr>
          <p:cNvSpPr>
            <a:spLocks noGrp="1"/>
          </p:cNvSpPr>
          <p:nvPr>
            <p:ph type="title"/>
          </p:nvPr>
        </p:nvSpPr>
        <p:spPr/>
        <p:txBody>
          <a:bodyPr>
            <a:normAutofit fontScale="90000"/>
          </a:bodyPr>
          <a:lstStyle/>
          <a:p>
            <a:pPr algn="l"/>
            <a:r>
              <a:rPr lang="en-US" dirty="0"/>
              <a:t>Aggregation</a:t>
            </a:r>
            <a:endParaRPr lang="he-IL" dirty="0"/>
          </a:p>
        </p:txBody>
      </p:sp>
      <p:sp>
        <p:nvSpPr>
          <p:cNvPr id="3" name="Slide Number Placeholder 2">
            <a:extLst>
              <a:ext uri="{FF2B5EF4-FFF2-40B4-BE49-F238E27FC236}">
                <a16:creationId xmlns:a16="http://schemas.microsoft.com/office/drawing/2014/main" id="{43BBDF13-1EB1-47F4-8E6B-6279EE9C90C9}"/>
              </a:ext>
            </a:extLst>
          </p:cNvPr>
          <p:cNvSpPr>
            <a:spLocks noGrp="1"/>
          </p:cNvSpPr>
          <p:nvPr>
            <p:ph type="sldNum" sz="quarter" idx="12"/>
          </p:nvPr>
        </p:nvSpPr>
        <p:spPr/>
        <p:txBody>
          <a:bodyPr/>
          <a:lstStyle/>
          <a:p>
            <a:fld id="{D57F1E4F-1CFF-5643-939E-217C01CDF565}" type="slidenum">
              <a:rPr lang="en-US" smtClean="0"/>
              <a:pPr/>
              <a:t>74</a:t>
            </a:fld>
            <a:endParaRPr lang="en-US" dirty="0"/>
          </a:p>
        </p:txBody>
      </p:sp>
      <p:sp>
        <p:nvSpPr>
          <p:cNvPr id="4" name="Footer Placeholder 3">
            <a:extLst>
              <a:ext uri="{FF2B5EF4-FFF2-40B4-BE49-F238E27FC236}">
                <a16:creationId xmlns:a16="http://schemas.microsoft.com/office/drawing/2014/main" id="{C8A1C455-CA41-4744-B893-7D3BBF4206F2}"/>
              </a:ext>
            </a:extLst>
          </p:cNvPr>
          <p:cNvSpPr>
            <a:spLocks noGrp="1"/>
          </p:cNvSpPr>
          <p:nvPr>
            <p:ph type="ftr" sz="quarter" idx="11"/>
          </p:nvPr>
        </p:nvSpPr>
        <p:spPr/>
        <p:txBody>
          <a:bodyPr/>
          <a:lstStyle/>
          <a:p>
            <a:r>
              <a:rPr lang="en-US"/>
              <a:t>Copyrights © Aviad Cohen ; 23.2.2018</a:t>
            </a:r>
            <a:endParaRPr lang="en-US" dirty="0"/>
          </a:p>
        </p:txBody>
      </p:sp>
      <p:sp>
        <p:nvSpPr>
          <p:cNvPr id="6" name="Rectangle: Rounded Corners 5">
            <a:extLst>
              <a:ext uri="{FF2B5EF4-FFF2-40B4-BE49-F238E27FC236}">
                <a16:creationId xmlns:a16="http://schemas.microsoft.com/office/drawing/2014/main" id="{2C26ACB4-EA83-47E9-8A3B-D32BA8AAC6D2}"/>
              </a:ext>
            </a:extLst>
          </p:cNvPr>
          <p:cNvSpPr/>
          <p:nvPr/>
        </p:nvSpPr>
        <p:spPr>
          <a:xfrm>
            <a:off x="591689" y="3237334"/>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My-module</a:t>
            </a:r>
            <a:endParaRPr lang="he-IL" sz="2800" b="1" dirty="0">
              <a:solidFill>
                <a:schemeClr val="tx1"/>
              </a:solidFill>
            </a:endParaRPr>
          </a:p>
        </p:txBody>
      </p:sp>
      <p:sp>
        <p:nvSpPr>
          <p:cNvPr id="7" name="Rectangle: Rounded Corners 6">
            <a:extLst>
              <a:ext uri="{FF2B5EF4-FFF2-40B4-BE49-F238E27FC236}">
                <a16:creationId xmlns:a16="http://schemas.microsoft.com/office/drawing/2014/main" id="{2A0C77D4-4986-45A0-A80F-56E732DAD23B}"/>
              </a:ext>
            </a:extLst>
          </p:cNvPr>
          <p:cNvSpPr/>
          <p:nvPr/>
        </p:nvSpPr>
        <p:spPr>
          <a:xfrm>
            <a:off x="3008753" y="1518311"/>
            <a:ext cx="2049137" cy="661012"/>
          </a:xfrm>
          <a:prstGeom prst="round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My-comp-1</a:t>
            </a:r>
            <a:endParaRPr lang="he-IL" sz="2800" b="1" dirty="0">
              <a:solidFill>
                <a:schemeClr val="tx1"/>
              </a:solidFill>
            </a:endParaRPr>
          </a:p>
        </p:txBody>
      </p:sp>
      <p:sp>
        <p:nvSpPr>
          <p:cNvPr id="8" name="Rectangle: Rounded Corners 7">
            <a:extLst>
              <a:ext uri="{FF2B5EF4-FFF2-40B4-BE49-F238E27FC236}">
                <a16:creationId xmlns:a16="http://schemas.microsoft.com/office/drawing/2014/main" id="{DE788C6E-B85B-4D50-8DC9-617E917DE732}"/>
              </a:ext>
            </a:extLst>
          </p:cNvPr>
          <p:cNvSpPr/>
          <p:nvPr/>
        </p:nvSpPr>
        <p:spPr>
          <a:xfrm>
            <a:off x="3030271" y="3237334"/>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My-comp-2</a:t>
            </a:r>
            <a:endParaRPr lang="he-IL" sz="2800" b="1" dirty="0">
              <a:solidFill>
                <a:schemeClr val="tx1"/>
              </a:solidFill>
            </a:endParaRPr>
          </a:p>
        </p:txBody>
      </p:sp>
      <p:sp>
        <p:nvSpPr>
          <p:cNvPr id="9" name="Rectangle: Rounded Corners 8">
            <a:extLst>
              <a:ext uri="{FF2B5EF4-FFF2-40B4-BE49-F238E27FC236}">
                <a16:creationId xmlns:a16="http://schemas.microsoft.com/office/drawing/2014/main" id="{DF604664-FCC2-4582-A041-CF0B8E72FE52}"/>
              </a:ext>
            </a:extLst>
          </p:cNvPr>
          <p:cNvSpPr/>
          <p:nvPr/>
        </p:nvSpPr>
        <p:spPr>
          <a:xfrm>
            <a:off x="3008752" y="4956357"/>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My-comp-3</a:t>
            </a:r>
            <a:endParaRPr lang="he-IL" sz="2800" b="1" dirty="0">
              <a:solidFill>
                <a:schemeClr val="tx1"/>
              </a:solidFill>
            </a:endParaRPr>
          </a:p>
        </p:txBody>
      </p:sp>
      <p:sp>
        <p:nvSpPr>
          <p:cNvPr id="10" name="Rectangle: Rounded Corners 9">
            <a:extLst>
              <a:ext uri="{FF2B5EF4-FFF2-40B4-BE49-F238E27FC236}">
                <a16:creationId xmlns:a16="http://schemas.microsoft.com/office/drawing/2014/main" id="{72A6C559-EF5F-42D8-A5D0-F497353D9389}"/>
              </a:ext>
            </a:extLst>
          </p:cNvPr>
          <p:cNvSpPr/>
          <p:nvPr/>
        </p:nvSpPr>
        <p:spPr>
          <a:xfrm>
            <a:off x="5770611" y="3539230"/>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My-comp-3</a:t>
            </a:r>
            <a:endParaRPr lang="he-IL" sz="2800" b="1" dirty="0">
              <a:solidFill>
                <a:schemeClr val="tx1"/>
              </a:solidFill>
            </a:endParaRPr>
          </a:p>
        </p:txBody>
      </p:sp>
      <p:sp>
        <p:nvSpPr>
          <p:cNvPr id="11" name="Rectangle: Rounded Corners 10">
            <a:extLst>
              <a:ext uri="{FF2B5EF4-FFF2-40B4-BE49-F238E27FC236}">
                <a16:creationId xmlns:a16="http://schemas.microsoft.com/office/drawing/2014/main" id="{88D645EB-CB39-4B9A-8C8B-E5D0C747DD58}"/>
              </a:ext>
            </a:extLst>
          </p:cNvPr>
          <p:cNvSpPr/>
          <p:nvPr/>
        </p:nvSpPr>
        <p:spPr>
          <a:xfrm>
            <a:off x="5770611" y="2719473"/>
            <a:ext cx="2049137" cy="661012"/>
          </a:xfrm>
          <a:prstGeom prst="roundRect">
            <a:avLst/>
          </a:prstGeom>
          <a:solidFill>
            <a:schemeClr val="accent6">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My-comp-1</a:t>
            </a:r>
            <a:endParaRPr lang="he-IL" sz="2800" b="1" dirty="0">
              <a:solidFill>
                <a:schemeClr val="tx1"/>
              </a:solidFill>
            </a:endParaRPr>
          </a:p>
        </p:txBody>
      </p:sp>
      <p:sp>
        <p:nvSpPr>
          <p:cNvPr id="12" name="Rectangle: Rounded Corners 11">
            <a:extLst>
              <a:ext uri="{FF2B5EF4-FFF2-40B4-BE49-F238E27FC236}">
                <a16:creationId xmlns:a16="http://schemas.microsoft.com/office/drawing/2014/main" id="{C141D4B3-494F-4CCF-A6E2-DC2076180848}"/>
              </a:ext>
            </a:extLst>
          </p:cNvPr>
          <p:cNvSpPr/>
          <p:nvPr/>
        </p:nvSpPr>
        <p:spPr>
          <a:xfrm>
            <a:off x="5770613" y="1518311"/>
            <a:ext cx="2049137" cy="661012"/>
          </a:xfrm>
          <a:prstGeom prst="roundRect">
            <a:avLst/>
          </a:prstGeom>
          <a:solidFill>
            <a:srgbClr val="57D3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Log4j 6.3</a:t>
            </a:r>
            <a:endParaRPr lang="he-IL" sz="2800" b="1" dirty="0">
              <a:solidFill>
                <a:schemeClr val="tx1"/>
              </a:solidFill>
            </a:endParaRPr>
          </a:p>
        </p:txBody>
      </p:sp>
      <p:sp>
        <p:nvSpPr>
          <p:cNvPr id="13" name="Rectangle: Rounded Corners 12">
            <a:extLst>
              <a:ext uri="{FF2B5EF4-FFF2-40B4-BE49-F238E27FC236}">
                <a16:creationId xmlns:a16="http://schemas.microsoft.com/office/drawing/2014/main" id="{64AECAE0-CFDE-42E7-A7CE-119243C50C0B}"/>
              </a:ext>
            </a:extLst>
          </p:cNvPr>
          <p:cNvSpPr/>
          <p:nvPr/>
        </p:nvSpPr>
        <p:spPr>
          <a:xfrm>
            <a:off x="5770611" y="4638867"/>
            <a:ext cx="2049137" cy="634979"/>
          </a:xfrm>
          <a:prstGeom prst="roundRect">
            <a:avLst/>
          </a:prstGeom>
          <a:solidFill>
            <a:srgbClr val="57D3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Sha1 3.2</a:t>
            </a:r>
            <a:endParaRPr lang="he-IL" sz="2800" b="1" dirty="0">
              <a:solidFill>
                <a:schemeClr val="tx1"/>
              </a:solidFill>
            </a:endParaRPr>
          </a:p>
        </p:txBody>
      </p:sp>
      <p:sp>
        <p:nvSpPr>
          <p:cNvPr id="14" name="Rectangle: Rounded Corners 13">
            <a:extLst>
              <a:ext uri="{FF2B5EF4-FFF2-40B4-BE49-F238E27FC236}">
                <a16:creationId xmlns:a16="http://schemas.microsoft.com/office/drawing/2014/main" id="{55594CF4-ACD8-4374-B285-19750F1BE47B}"/>
              </a:ext>
            </a:extLst>
          </p:cNvPr>
          <p:cNvSpPr/>
          <p:nvPr/>
        </p:nvSpPr>
        <p:spPr>
          <a:xfrm>
            <a:off x="5770611" y="5400752"/>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My-comp-4</a:t>
            </a:r>
            <a:endParaRPr lang="he-IL" sz="2800" b="1" dirty="0">
              <a:solidFill>
                <a:schemeClr val="tx1"/>
              </a:solidFill>
            </a:endParaRPr>
          </a:p>
        </p:txBody>
      </p:sp>
      <p:cxnSp>
        <p:nvCxnSpPr>
          <p:cNvPr id="16" name="Straight Arrow Connector 15">
            <a:extLst>
              <a:ext uri="{FF2B5EF4-FFF2-40B4-BE49-F238E27FC236}">
                <a16:creationId xmlns:a16="http://schemas.microsoft.com/office/drawing/2014/main" id="{3A0E53C5-E518-4763-9AB5-6148866DE942}"/>
              </a:ext>
            </a:extLst>
          </p:cNvPr>
          <p:cNvCxnSpPr>
            <a:cxnSpLocks/>
            <a:stCxn id="6" idx="0"/>
            <a:endCxn id="7" idx="1"/>
          </p:cNvCxnSpPr>
          <p:nvPr/>
        </p:nvCxnSpPr>
        <p:spPr>
          <a:xfrm flipV="1">
            <a:off x="1616258" y="1848817"/>
            <a:ext cx="1392495" cy="138851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B3EBC8-9B3B-45A1-B2C7-602750BF006C}"/>
              </a:ext>
            </a:extLst>
          </p:cNvPr>
          <p:cNvCxnSpPr>
            <a:cxnSpLocks/>
            <a:stCxn id="6" idx="2"/>
            <a:endCxn id="9" idx="1"/>
          </p:cNvCxnSpPr>
          <p:nvPr/>
        </p:nvCxnSpPr>
        <p:spPr>
          <a:xfrm>
            <a:off x="1616258" y="3898346"/>
            <a:ext cx="1392494" cy="138851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0FA7877-0F2B-44CB-ADD0-64983923E01B}"/>
              </a:ext>
            </a:extLst>
          </p:cNvPr>
          <p:cNvCxnSpPr>
            <a:cxnSpLocks/>
            <a:stCxn id="6" idx="3"/>
            <a:endCxn id="8" idx="1"/>
          </p:cNvCxnSpPr>
          <p:nvPr/>
        </p:nvCxnSpPr>
        <p:spPr>
          <a:xfrm>
            <a:off x="2640826" y="3567840"/>
            <a:ext cx="389445"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4A5619-8162-4CA1-A18F-573352BDC524}"/>
              </a:ext>
            </a:extLst>
          </p:cNvPr>
          <p:cNvCxnSpPr>
            <a:cxnSpLocks/>
            <a:stCxn id="7" idx="3"/>
            <a:endCxn id="12" idx="1"/>
          </p:cNvCxnSpPr>
          <p:nvPr/>
        </p:nvCxnSpPr>
        <p:spPr>
          <a:xfrm>
            <a:off x="5057890" y="1848817"/>
            <a:ext cx="712723"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67E2F6-D979-4FF2-A295-E1547928CA4A}"/>
              </a:ext>
            </a:extLst>
          </p:cNvPr>
          <p:cNvCxnSpPr>
            <a:cxnSpLocks/>
            <a:stCxn id="8" idx="3"/>
            <a:endCxn id="11" idx="1"/>
          </p:cNvCxnSpPr>
          <p:nvPr/>
        </p:nvCxnSpPr>
        <p:spPr>
          <a:xfrm flipV="1">
            <a:off x="5079408" y="3049979"/>
            <a:ext cx="691203" cy="51786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5FF219F-F2E8-497C-9D84-AFA3ECD11B0A}"/>
              </a:ext>
            </a:extLst>
          </p:cNvPr>
          <p:cNvCxnSpPr>
            <a:cxnSpLocks/>
            <a:stCxn id="8" idx="3"/>
            <a:endCxn id="10" idx="1"/>
          </p:cNvCxnSpPr>
          <p:nvPr/>
        </p:nvCxnSpPr>
        <p:spPr>
          <a:xfrm>
            <a:off x="5079408" y="3567840"/>
            <a:ext cx="691203" cy="3018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3F3993-7DF0-456B-8A50-C69B3850121F}"/>
              </a:ext>
            </a:extLst>
          </p:cNvPr>
          <p:cNvCxnSpPr>
            <a:cxnSpLocks/>
            <a:stCxn id="9" idx="3"/>
            <a:endCxn id="13" idx="1"/>
          </p:cNvCxnSpPr>
          <p:nvPr/>
        </p:nvCxnSpPr>
        <p:spPr>
          <a:xfrm flipV="1">
            <a:off x="5057889" y="4956357"/>
            <a:ext cx="712722" cy="33050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FA0192A-D0AA-4F41-A513-7B6E742C74B7}"/>
              </a:ext>
            </a:extLst>
          </p:cNvPr>
          <p:cNvCxnSpPr>
            <a:cxnSpLocks/>
            <a:stCxn id="9" idx="3"/>
            <a:endCxn id="14" idx="1"/>
          </p:cNvCxnSpPr>
          <p:nvPr/>
        </p:nvCxnSpPr>
        <p:spPr>
          <a:xfrm>
            <a:off x="5057889" y="5286863"/>
            <a:ext cx="712722" cy="44439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A7BFF8D-BB3E-4489-A94D-4336D3C33BEA}"/>
              </a:ext>
            </a:extLst>
          </p:cNvPr>
          <p:cNvSpPr txBox="1"/>
          <p:nvPr/>
        </p:nvSpPr>
        <p:spPr>
          <a:xfrm>
            <a:off x="7968344" y="1334937"/>
            <a:ext cx="3647551" cy="5016758"/>
          </a:xfrm>
          <a:prstGeom prst="rect">
            <a:avLst/>
          </a:prstGeom>
          <a:noFill/>
        </p:spPr>
        <p:txBody>
          <a:bodyPr wrap="square" rtlCol="1">
            <a:spAutoFit/>
          </a:bodyPr>
          <a:lstStyle/>
          <a:p>
            <a:r>
              <a:rPr lang="en-US" sz="1600" b="1" dirty="0"/>
              <a:t>Input:</a:t>
            </a:r>
          </a:p>
          <a:p>
            <a:r>
              <a:rPr lang="en-US" sz="1600" dirty="0"/>
              <a:t>Our module is composed of 4 components (individual maven modules)</a:t>
            </a:r>
          </a:p>
          <a:p>
            <a:r>
              <a:rPr lang="en-US" sz="1600" b="1" dirty="0"/>
              <a:t>My-comp-1</a:t>
            </a:r>
            <a:r>
              <a:rPr lang="en-US" sz="1600" dirty="0"/>
              <a:t> is developed in china branch</a:t>
            </a:r>
          </a:p>
          <a:p>
            <a:endParaRPr lang="en-US" sz="1600" dirty="0"/>
          </a:p>
          <a:p>
            <a:r>
              <a:rPr lang="en-US" sz="1600" b="1" dirty="0"/>
              <a:t>Concerns:</a:t>
            </a:r>
          </a:p>
          <a:p>
            <a:pPr marL="342900" indent="-342900">
              <a:buAutoNum type="arabicPeriod"/>
            </a:pPr>
            <a:r>
              <a:rPr lang="en-US" sz="1600" dirty="0"/>
              <a:t>What is the order of compilation we need to have them ready ? Do we have a circular dependency problem ? Can we opt for parallel build ? How ?</a:t>
            </a:r>
          </a:p>
          <a:p>
            <a:pPr marL="342900" indent="-342900">
              <a:buAutoNum type="arabicPeriod"/>
            </a:pPr>
            <a:endParaRPr lang="en-US" sz="1600" dirty="0"/>
          </a:p>
          <a:p>
            <a:pPr marL="342900" indent="-342900">
              <a:buAutoNum type="arabicPeriod"/>
            </a:pPr>
            <a:r>
              <a:rPr lang="en-US" sz="1600" dirty="0"/>
              <a:t>Should we compile-test-package-install all of them manually ?</a:t>
            </a:r>
          </a:p>
          <a:p>
            <a:pPr marL="342900" indent="-342900">
              <a:buAutoNum type="arabicPeriod"/>
            </a:pPr>
            <a:endParaRPr lang="en-US" sz="1600" dirty="0"/>
          </a:p>
          <a:p>
            <a:pPr marL="342900" indent="-342900">
              <a:buAutoNum type="arabicPeriod"/>
            </a:pPr>
            <a:r>
              <a:rPr lang="en-US" sz="1600" dirty="0"/>
              <a:t>How should new employee get familiar with our MO ?</a:t>
            </a:r>
          </a:p>
          <a:p>
            <a:pPr marL="342900" indent="-342900">
              <a:buAutoNum type="arabicPeriod"/>
            </a:pPr>
            <a:endParaRPr lang="en-US" sz="1600" dirty="0"/>
          </a:p>
          <a:p>
            <a:pPr marL="342900" indent="-342900">
              <a:buAutoNum type="arabicPeriod"/>
            </a:pPr>
            <a:r>
              <a:rPr lang="en-US" sz="1600" dirty="0"/>
              <a:t>How can we produce one final artifact of all our product ? (uber-jar\war\ear etc..)</a:t>
            </a:r>
            <a:endParaRPr lang="he-IL" sz="1600" dirty="0"/>
          </a:p>
        </p:txBody>
      </p:sp>
      <p:sp>
        <p:nvSpPr>
          <p:cNvPr id="83" name="Rectangle: Rounded Corners 82">
            <a:extLst>
              <a:ext uri="{FF2B5EF4-FFF2-40B4-BE49-F238E27FC236}">
                <a16:creationId xmlns:a16="http://schemas.microsoft.com/office/drawing/2014/main" id="{0720B293-A47D-4491-8356-5927ED6F70BD}"/>
              </a:ext>
            </a:extLst>
          </p:cNvPr>
          <p:cNvSpPr/>
          <p:nvPr/>
        </p:nvSpPr>
        <p:spPr>
          <a:xfrm>
            <a:off x="647309" y="4529093"/>
            <a:ext cx="1359218"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Companies module</a:t>
            </a:r>
            <a:endParaRPr lang="he-IL" dirty="0">
              <a:solidFill>
                <a:schemeClr val="tx1"/>
              </a:solidFill>
            </a:endParaRPr>
          </a:p>
        </p:txBody>
      </p:sp>
      <p:sp>
        <p:nvSpPr>
          <p:cNvPr id="84" name="Rectangle: Rounded Corners 83">
            <a:extLst>
              <a:ext uri="{FF2B5EF4-FFF2-40B4-BE49-F238E27FC236}">
                <a16:creationId xmlns:a16="http://schemas.microsoft.com/office/drawing/2014/main" id="{6A5FF26B-16F4-4495-AC9A-7B7DAAAB9D83}"/>
              </a:ext>
            </a:extLst>
          </p:cNvPr>
          <p:cNvSpPr/>
          <p:nvPr/>
        </p:nvSpPr>
        <p:spPr>
          <a:xfrm>
            <a:off x="647310" y="5308208"/>
            <a:ext cx="1359218" cy="661012"/>
          </a:xfrm>
          <a:prstGeom prst="roundRect">
            <a:avLst/>
          </a:prstGeom>
          <a:solidFill>
            <a:srgbClr val="57D3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External module</a:t>
            </a:r>
            <a:endParaRPr lang="he-IL" dirty="0">
              <a:solidFill>
                <a:schemeClr val="tx1"/>
              </a:solidFill>
            </a:endParaRPr>
          </a:p>
        </p:txBody>
      </p:sp>
    </p:spTree>
    <p:extLst>
      <p:ext uri="{BB962C8B-B14F-4D97-AF65-F5344CB8AC3E}">
        <p14:creationId xmlns:p14="http://schemas.microsoft.com/office/powerpoint/2010/main" val="30293069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9278-BB66-4230-BF35-851C44290A67}"/>
              </a:ext>
            </a:extLst>
          </p:cNvPr>
          <p:cNvSpPr>
            <a:spLocks noGrp="1"/>
          </p:cNvSpPr>
          <p:nvPr>
            <p:ph type="title"/>
          </p:nvPr>
        </p:nvSpPr>
        <p:spPr/>
        <p:txBody>
          <a:bodyPr>
            <a:normAutofit fontScale="90000"/>
          </a:bodyPr>
          <a:lstStyle/>
          <a:p>
            <a:pPr algn="l"/>
            <a:r>
              <a:rPr lang="en-US" dirty="0"/>
              <a:t>Aggregation</a:t>
            </a:r>
            <a:endParaRPr lang="he-IL" dirty="0"/>
          </a:p>
        </p:txBody>
      </p:sp>
      <p:sp>
        <p:nvSpPr>
          <p:cNvPr id="3" name="Slide Number Placeholder 2">
            <a:extLst>
              <a:ext uri="{FF2B5EF4-FFF2-40B4-BE49-F238E27FC236}">
                <a16:creationId xmlns:a16="http://schemas.microsoft.com/office/drawing/2014/main" id="{43BBDF13-1EB1-47F4-8E6B-6279EE9C90C9}"/>
              </a:ext>
            </a:extLst>
          </p:cNvPr>
          <p:cNvSpPr>
            <a:spLocks noGrp="1"/>
          </p:cNvSpPr>
          <p:nvPr>
            <p:ph type="sldNum" sz="quarter" idx="12"/>
          </p:nvPr>
        </p:nvSpPr>
        <p:spPr/>
        <p:txBody>
          <a:bodyPr/>
          <a:lstStyle/>
          <a:p>
            <a:fld id="{D57F1E4F-1CFF-5643-939E-217C01CDF565}" type="slidenum">
              <a:rPr lang="en-US" smtClean="0"/>
              <a:pPr/>
              <a:t>75</a:t>
            </a:fld>
            <a:endParaRPr lang="en-US" dirty="0"/>
          </a:p>
        </p:txBody>
      </p:sp>
      <p:sp>
        <p:nvSpPr>
          <p:cNvPr id="4" name="Footer Placeholder 3">
            <a:extLst>
              <a:ext uri="{FF2B5EF4-FFF2-40B4-BE49-F238E27FC236}">
                <a16:creationId xmlns:a16="http://schemas.microsoft.com/office/drawing/2014/main" id="{C8A1C455-CA41-4744-B893-7D3BBF4206F2}"/>
              </a:ext>
            </a:extLst>
          </p:cNvPr>
          <p:cNvSpPr>
            <a:spLocks noGrp="1"/>
          </p:cNvSpPr>
          <p:nvPr>
            <p:ph type="ftr" sz="quarter" idx="11"/>
          </p:nvPr>
        </p:nvSpPr>
        <p:spPr/>
        <p:txBody>
          <a:bodyPr/>
          <a:lstStyle/>
          <a:p>
            <a:r>
              <a:rPr lang="en-US"/>
              <a:t>Copyrights © Aviad Cohen ; 23.2.2018</a:t>
            </a:r>
            <a:endParaRPr lang="en-US" dirty="0"/>
          </a:p>
        </p:txBody>
      </p:sp>
      <p:sp>
        <p:nvSpPr>
          <p:cNvPr id="6" name="Rectangle: Rounded Corners 5">
            <a:extLst>
              <a:ext uri="{FF2B5EF4-FFF2-40B4-BE49-F238E27FC236}">
                <a16:creationId xmlns:a16="http://schemas.microsoft.com/office/drawing/2014/main" id="{2C26ACB4-EA83-47E9-8A3B-D32BA8AAC6D2}"/>
              </a:ext>
            </a:extLst>
          </p:cNvPr>
          <p:cNvSpPr/>
          <p:nvPr/>
        </p:nvSpPr>
        <p:spPr>
          <a:xfrm>
            <a:off x="591689" y="3237334"/>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My-module</a:t>
            </a:r>
            <a:endParaRPr lang="he-IL" sz="2800" b="1" dirty="0">
              <a:solidFill>
                <a:schemeClr val="tx1"/>
              </a:solidFill>
            </a:endParaRPr>
          </a:p>
        </p:txBody>
      </p:sp>
      <p:sp>
        <p:nvSpPr>
          <p:cNvPr id="7" name="Rectangle: Rounded Corners 6">
            <a:extLst>
              <a:ext uri="{FF2B5EF4-FFF2-40B4-BE49-F238E27FC236}">
                <a16:creationId xmlns:a16="http://schemas.microsoft.com/office/drawing/2014/main" id="{2A0C77D4-4986-45A0-A80F-56E732DAD23B}"/>
              </a:ext>
            </a:extLst>
          </p:cNvPr>
          <p:cNvSpPr/>
          <p:nvPr/>
        </p:nvSpPr>
        <p:spPr>
          <a:xfrm>
            <a:off x="3008753" y="1518311"/>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My-comp-1</a:t>
            </a:r>
            <a:endParaRPr lang="he-IL" sz="2800" b="1" dirty="0">
              <a:solidFill>
                <a:schemeClr val="tx1"/>
              </a:solidFill>
            </a:endParaRPr>
          </a:p>
        </p:txBody>
      </p:sp>
      <p:sp>
        <p:nvSpPr>
          <p:cNvPr id="8" name="Rectangle: Rounded Corners 7">
            <a:extLst>
              <a:ext uri="{FF2B5EF4-FFF2-40B4-BE49-F238E27FC236}">
                <a16:creationId xmlns:a16="http://schemas.microsoft.com/office/drawing/2014/main" id="{DE788C6E-B85B-4D50-8DC9-617E917DE732}"/>
              </a:ext>
            </a:extLst>
          </p:cNvPr>
          <p:cNvSpPr/>
          <p:nvPr/>
        </p:nvSpPr>
        <p:spPr>
          <a:xfrm>
            <a:off x="3030271" y="3237334"/>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My-comp-2</a:t>
            </a:r>
            <a:endParaRPr lang="he-IL" sz="2800" b="1" dirty="0">
              <a:solidFill>
                <a:schemeClr val="tx1"/>
              </a:solidFill>
            </a:endParaRPr>
          </a:p>
        </p:txBody>
      </p:sp>
      <p:sp>
        <p:nvSpPr>
          <p:cNvPr id="9" name="Rectangle: Rounded Corners 8">
            <a:extLst>
              <a:ext uri="{FF2B5EF4-FFF2-40B4-BE49-F238E27FC236}">
                <a16:creationId xmlns:a16="http://schemas.microsoft.com/office/drawing/2014/main" id="{DF604664-FCC2-4582-A041-CF0B8E72FE52}"/>
              </a:ext>
            </a:extLst>
          </p:cNvPr>
          <p:cNvSpPr/>
          <p:nvPr/>
        </p:nvSpPr>
        <p:spPr>
          <a:xfrm>
            <a:off x="3008752" y="4956357"/>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My-comp-3</a:t>
            </a:r>
            <a:endParaRPr lang="he-IL" sz="2800" b="1" dirty="0">
              <a:solidFill>
                <a:schemeClr val="tx1"/>
              </a:solidFill>
            </a:endParaRPr>
          </a:p>
        </p:txBody>
      </p:sp>
      <p:sp>
        <p:nvSpPr>
          <p:cNvPr id="10" name="Rectangle: Rounded Corners 9">
            <a:extLst>
              <a:ext uri="{FF2B5EF4-FFF2-40B4-BE49-F238E27FC236}">
                <a16:creationId xmlns:a16="http://schemas.microsoft.com/office/drawing/2014/main" id="{72A6C559-EF5F-42D8-A5D0-F497353D9389}"/>
              </a:ext>
            </a:extLst>
          </p:cNvPr>
          <p:cNvSpPr/>
          <p:nvPr/>
        </p:nvSpPr>
        <p:spPr>
          <a:xfrm>
            <a:off x="5770611" y="3539230"/>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My-comp-3</a:t>
            </a:r>
            <a:endParaRPr lang="he-IL" sz="2800" b="1" dirty="0">
              <a:solidFill>
                <a:schemeClr val="tx1"/>
              </a:solidFill>
            </a:endParaRPr>
          </a:p>
        </p:txBody>
      </p:sp>
      <p:sp>
        <p:nvSpPr>
          <p:cNvPr id="11" name="Rectangle: Rounded Corners 10">
            <a:extLst>
              <a:ext uri="{FF2B5EF4-FFF2-40B4-BE49-F238E27FC236}">
                <a16:creationId xmlns:a16="http://schemas.microsoft.com/office/drawing/2014/main" id="{88D645EB-CB39-4B9A-8C8B-E5D0C747DD58}"/>
              </a:ext>
            </a:extLst>
          </p:cNvPr>
          <p:cNvSpPr/>
          <p:nvPr/>
        </p:nvSpPr>
        <p:spPr>
          <a:xfrm>
            <a:off x="5770611" y="2719473"/>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My-comp-1</a:t>
            </a:r>
            <a:endParaRPr lang="he-IL" sz="2800" b="1" dirty="0">
              <a:solidFill>
                <a:schemeClr val="tx1"/>
              </a:solidFill>
            </a:endParaRPr>
          </a:p>
        </p:txBody>
      </p:sp>
      <p:sp>
        <p:nvSpPr>
          <p:cNvPr id="12" name="Rectangle: Rounded Corners 11">
            <a:extLst>
              <a:ext uri="{FF2B5EF4-FFF2-40B4-BE49-F238E27FC236}">
                <a16:creationId xmlns:a16="http://schemas.microsoft.com/office/drawing/2014/main" id="{C141D4B3-494F-4CCF-A6E2-DC2076180848}"/>
              </a:ext>
            </a:extLst>
          </p:cNvPr>
          <p:cNvSpPr/>
          <p:nvPr/>
        </p:nvSpPr>
        <p:spPr>
          <a:xfrm>
            <a:off x="5770613" y="1518311"/>
            <a:ext cx="2049137" cy="661012"/>
          </a:xfrm>
          <a:prstGeom prst="roundRect">
            <a:avLst/>
          </a:prstGeom>
          <a:solidFill>
            <a:srgbClr val="57D3F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Log4j 6.3</a:t>
            </a:r>
            <a:endParaRPr lang="he-IL" sz="2800" b="1" dirty="0">
              <a:solidFill>
                <a:schemeClr val="tx1"/>
              </a:solidFill>
            </a:endParaRPr>
          </a:p>
        </p:txBody>
      </p:sp>
      <p:sp>
        <p:nvSpPr>
          <p:cNvPr id="13" name="Rectangle: Rounded Corners 12">
            <a:extLst>
              <a:ext uri="{FF2B5EF4-FFF2-40B4-BE49-F238E27FC236}">
                <a16:creationId xmlns:a16="http://schemas.microsoft.com/office/drawing/2014/main" id="{64AECAE0-CFDE-42E7-A7CE-119243C50C0B}"/>
              </a:ext>
            </a:extLst>
          </p:cNvPr>
          <p:cNvSpPr/>
          <p:nvPr/>
        </p:nvSpPr>
        <p:spPr>
          <a:xfrm>
            <a:off x="5770611" y="4638867"/>
            <a:ext cx="2049137" cy="634979"/>
          </a:xfrm>
          <a:prstGeom prst="roundRect">
            <a:avLst/>
          </a:prstGeom>
          <a:solidFill>
            <a:srgbClr val="57D3F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Sha1 3.2</a:t>
            </a:r>
            <a:endParaRPr lang="he-IL" sz="2800" b="1" dirty="0">
              <a:solidFill>
                <a:schemeClr val="tx1"/>
              </a:solidFill>
            </a:endParaRPr>
          </a:p>
        </p:txBody>
      </p:sp>
      <p:sp>
        <p:nvSpPr>
          <p:cNvPr id="14" name="Rectangle: Rounded Corners 13">
            <a:extLst>
              <a:ext uri="{FF2B5EF4-FFF2-40B4-BE49-F238E27FC236}">
                <a16:creationId xmlns:a16="http://schemas.microsoft.com/office/drawing/2014/main" id="{55594CF4-ACD8-4374-B285-19750F1BE47B}"/>
              </a:ext>
            </a:extLst>
          </p:cNvPr>
          <p:cNvSpPr/>
          <p:nvPr/>
        </p:nvSpPr>
        <p:spPr>
          <a:xfrm>
            <a:off x="5770611" y="5400752"/>
            <a:ext cx="2049137" cy="661012"/>
          </a:xfrm>
          <a:prstGeom prst="roundRect">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solidFill>
                  <a:schemeClr val="tx1"/>
                </a:solidFill>
              </a:rPr>
              <a:t>My-comp-4</a:t>
            </a:r>
            <a:endParaRPr lang="he-IL" sz="2800" b="1" dirty="0">
              <a:solidFill>
                <a:schemeClr val="tx1"/>
              </a:solidFill>
            </a:endParaRPr>
          </a:p>
        </p:txBody>
      </p:sp>
      <p:cxnSp>
        <p:nvCxnSpPr>
          <p:cNvPr id="16" name="Straight Arrow Connector 15">
            <a:extLst>
              <a:ext uri="{FF2B5EF4-FFF2-40B4-BE49-F238E27FC236}">
                <a16:creationId xmlns:a16="http://schemas.microsoft.com/office/drawing/2014/main" id="{3A0E53C5-E518-4763-9AB5-6148866DE942}"/>
              </a:ext>
            </a:extLst>
          </p:cNvPr>
          <p:cNvCxnSpPr>
            <a:cxnSpLocks/>
            <a:stCxn id="6" idx="0"/>
            <a:endCxn id="7" idx="1"/>
          </p:cNvCxnSpPr>
          <p:nvPr/>
        </p:nvCxnSpPr>
        <p:spPr>
          <a:xfrm flipV="1">
            <a:off x="1616258" y="1848817"/>
            <a:ext cx="1392495" cy="138851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B3EBC8-9B3B-45A1-B2C7-602750BF006C}"/>
              </a:ext>
            </a:extLst>
          </p:cNvPr>
          <p:cNvCxnSpPr>
            <a:cxnSpLocks/>
            <a:stCxn id="6" idx="2"/>
            <a:endCxn id="9" idx="1"/>
          </p:cNvCxnSpPr>
          <p:nvPr/>
        </p:nvCxnSpPr>
        <p:spPr>
          <a:xfrm>
            <a:off x="1616258" y="3898346"/>
            <a:ext cx="1392494" cy="138851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0FA7877-0F2B-44CB-ADD0-64983923E01B}"/>
              </a:ext>
            </a:extLst>
          </p:cNvPr>
          <p:cNvCxnSpPr>
            <a:cxnSpLocks/>
            <a:stCxn id="6" idx="3"/>
            <a:endCxn id="8" idx="1"/>
          </p:cNvCxnSpPr>
          <p:nvPr/>
        </p:nvCxnSpPr>
        <p:spPr>
          <a:xfrm>
            <a:off x="2640826" y="3567840"/>
            <a:ext cx="389445"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4A5619-8162-4CA1-A18F-573352BDC524}"/>
              </a:ext>
            </a:extLst>
          </p:cNvPr>
          <p:cNvCxnSpPr>
            <a:cxnSpLocks/>
            <a:stCxn id="7" idx="3"/>
            <a:endCxn id="12" idx="1"/>
          </p:cNvCxnSpPr>
          <p:nvPr/>
        </p:nvCxnSpPr>
        <p:spPr>
          <a:xfrm>
            <a:off x="5057890" y="1848817"/>
            <a:ext cx="712723"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67E2F6-D979-4FF2-A295-E1547928CA4A}"/>
              </a:ext>
            </a:extLst>
          </p:cNvPr>
          <p:cNvCxnSpPr>
            <a:cxnSpLocks/>
            <a:stCxn id="8" idx="3"/>
            <a:endCxn id="11" idx="1"/>
          </p:cNvCxnSpPr>
          <p:nvPr/>
        </p:nvCxnSpPr>
        <p:spPr>
          <a:xfrm flipV="1">
            <a:off x="5079408" y="3049979"/>
            <a:ext cx="691203" cy="51786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5FF219F-F2E8-497C-9D84-AFA3ECD11B0A}"/>
              </a:ext>
            </a:extLst>
          </p:cNvPr>
          <p:cNvCxnSpPr>
            <a:cxnSpLocks/>
            <a:stCxn id="8" idx="3"/>
            <a:endCxn id="10" idx="1"/>
          </p:cNvCxnSpPr>
          <p:nvPr/>
        </p:nvCxnSpPr>
        <p:spPr>
          <a:xfrm>
            <a:off x="5079408" y="3567840"/>
            <a:ext cx="691203" cy="3018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3F3993-7DF0-456B-8A50-C69B3850121F}"/>
              </a:ext>
            </a:extLst>
          </p:cNvPr>
          <p:cNvCxnSpPr>
            <a:cxnSpLocks/>
            <a:stCxn id="9" idx="3"/>
            <a:endCxn id="13" idx="1"/>
          </p:cNvCxnSpPr>
          <p:nvPr/>
        </p:nvCxnSpPr>
        <p:spPr>
          <a:xfrm flipV="1">
            <a:off x="5057889" y="4956357"/>
            <a:ext cx="712722" cy="33050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FA0192A-D0AA-4F41-A513-7B6E742C74B7}"/>
              </a:ext>
            </a:extLst>
          </p:cNvPr>
          <p:cNvCxnSpPr>
            <a:cxnSpLocks/>
            <a:stCxn id="9" idx="3"/>
            <a:endCxn id="14" idx="1"/>
          </p:cNvCxnSpPr>
          <p:nvPr/>
        </p:nvCxnSpPr>
        <p:spPr>
          <a:xfrm>
            <a:off x="5057889" y="5286863"/>
            <a:ext cx="712722" cy="44439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A7BFF8D-BB3E-4489-A94D-4336D3C33BEA}"/>
              </a:ext>
            </a:extLst>
          </p:cNvPr>
          <p:cNvSpPr txBox="1"/>
          <p:nvPr/>
        </p:nvSpPr>
        <p:spPr>
          <a:xfrm>
            <a:off x="8199455" y="1264601"/>
            <a:ext cx="3388611" cy="4924425"/>
          </a:xfrm>
          <a:prstGeom prst="rect">
            <a:avLst/>
          </a:prstGeom>
          <a:noFill/>
        </p:spPr>
        <p:txBody>
          <a:bodyPr wrap="square" rtlCol="1">
            <a:spAutoFit/>
          </a:bodyPr>
          <a:lstStyle/>
          <a:p>
            <a:pPr algn="ctr"/>
            <a:r>
              <a:rPr lang="en-US" sz="1600" dirty="0">
                <a:solidFill>
                  <a:srgbClr val="0000FF"/>
                </a:solidFill>
              </a:rPr>
              <a:t>Aggregation (to rule them all…) !</a:t>
            </a:r>
          </a:p>
          <a:p>
            <a:endParaRPr lang="en-US" sz="1600" dirty="0"/>
          </a:p>
          <a:p>
            <a:r>
              <a:rPr lang="en-US" sz="1600" dirty="0"/>
              <a:t>Single POM, holding references to all sub modules, all belong to the same final product.</a:t>
            </a:r>
          </a:p>
          <a:p>
            <a:endParaRPr lang="en-US" sz="1600" dirty="0"/>
          </a:p>
          <a:p>
            <a:r>
              <a:rPr lang="en-US" sz="1600" dirty="0"/>
              <a:t>Characteristics:</a:t>
            </a:r>
          </a:p>
          <a:p>
            <a:pPr marL="285750" indent="-285750">
              <a:buFont typeface="Arial" panose="020B0604020202020204" pitchFamily="34" charset="0"/>
              <a:buChar char="•"/>
            </a:pPr>
            <a:r>
              <a:rPr lang="en-US" sz="1600" dirty="0"/>
              <a:t>Deduce automatically the inter-dependencies order, parallelism, </a:t>
            </a:r>
            <a:r>
              <a:rPr lang="en-US" sz="1600" dirty="0" err="1"/>
              <a:t>cirularity</a:t>
            </a:r>
            <a:r>
              <a:rPr lang="en-US" sz="1600" dirty="0"/>
              <a:t> between all modules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Single point where the build starts and ends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Sees the full picture -&gt; can produce final artifact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Quick jump for new employees</a:t>
            </a:r>
          </a:p>
          <a:p>
            <a:pPr marL="271463"/>
            <a:r>
              <a:rPr lang="en-US" sz="1600" dirty="0"/>
              <a:t>(no </a:t>
            </a:r>
            <a:r>
              <a:rPr lang="en-US" sz="1600" dirty="0" err="1"/>
              <a:t>cheatsheet</a:t>
            </a:r>
            <a:r>
              <a:rPr lang="en-US" sz="1600" dirty="0"/>
              <a:t> or </a:t>
            </a:r>
            <a:r>
              <a:rPr lang="he-IL" sz="1600" dirty="0"/>
              <a:t>תושב"ע</a:t>
            </a:r>
            <a:r>
              <a:rPr lang="en-US" sz="1600" dirty="0"/>
              <a:t>…)</a:t>
            </a:r>
            <a:endParaRPr lang="he-IL" sz="1600" dirty="0"/>
          </a:p>
        </p:txBody>
      </p:sp>
    </p:spTree>
    <p:extLst>
      <p:ext uri="{BB962C8B-B14F-4D97-AF65-F5344CB8AC3E}">
        <p14:creationId xmlns:p14="http://schemas.microsoft.com/office/powerpoint/2010/main" val="1812796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822A-4E77-4EB2-9F75-BFB3F93228D0}"/>
              </a:ext>
            </a:extLst>
          </p:cNvPr>
          <p:cNvSpPr>
            <a:spLocks noGrp="1"/>
          </p:cNvSpPr>
          <p:nvPr>
            <p:ph type="title"/>
          </p:nvPr>
        </p:nvSpPr>
        <p:spPr/>
        <p:txBody>
          <a:bodyPr>
            <a:normAutofit fontScale="90000"/>
          </a:bodyPr>
          <a:lstStyle/>
          <a:p>
            <a:pPr algn="l"/>
            <a:r>
              <a:rPr lang="en-US" dirty="0"/>
              <a:t>Aggregation</a:t>
            </a:r>
            <a:endParaRPr lang="he-IL" dirty="0"/>
          </a:p>
        </p:txBody>
      </p:sp>
      <p:sp>
        <p:nvSpPr>
          <p:cNvPr id="3" name="Slide Number Placeholder 2">
            <a:extLst>
              <a:ext uri="{FF2B5EF4-FFF2-40B4-BE49-F238E27FC236}">
                <a16:creationId xmlns:a16="http://schemas.microsoft.com/office/drawing/2014/main" id="{9449BE9F-82ED-4977-9E69-1DACDDCCBA06}"/>
              </a:ext>
            </a:extLst>
          </p:cNvPr>
          <p:cNvSpPr>
            <a:spLocks noGrp="1"/>
          </p:cNvSpPr>
          <p:nvPr>
            <p:ph type="sldNum" sz="quarter" idx="12"/>
          </p:nvPr>
        </p:nvSpPr>
        <p:spPr/>
        <p:txBody>
          <a:bodyPr/>
          <a:lstStyle/>
          <a:p>
            <a:fld id="{D57F1E4F-1CFF-5643-939E-217C01CDF565}" type="slidenum">
              <a:rPr lang="en-US" smtClean="0"/>
              <a:pPr/>
              <a:t>76</a:t>
            </a:fld>
            <a:endParaRPr lang="en-US" dirty="0"/>
          </a:p>
        </p:txBody>
      </p:sp>
      <p:sp>
        <p:nvSpPr>
          <p:cNvPr id="4" name="Footer Placeholder 3">
            <a:extLst>
              <a:ext uri="{FF2B5EF4-FFF2-40B4-BE49-F238E27FC236}">
                <a16:creationId xmlns:a16="http://schemas.microsoft.com/office/drawing/2014/main" id="{17819B69-A022-43C4-9933-79456B8C46F8}"/>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0A04ACA-E438-4A97-833B-79F9106BB7C6}"/>
              </a:ext>
            </a:extLst>
          </p:cNvPr>
          <p:cNvSpPr txBox="1"/>
          <p:nvPr/>
        </p:nvSpPr>
        <p:spPr>
          <a:xfrm>
            <a:off x="1295402" y="1217750"/>
            <a:ext cx="10191012" cy="4832092"/>
          </a:xfrm>
          <a:prstGeom prst="rect">
            <a:avLst/>
          </a:prstGeom>
          <a:noFill/>
        </p:spPr>
        <p:txBody>
          <a:bodyPr wrap="square" rtlCol="1">
            <a:spAutoFit/>
          </a:bodyPr>
          <a:lstStyle/>
          <a:p>
            <a:r>
              <a:rPr lang="en-US" sz="2800" dirty="0"/>
              <a:t>A </a:t>
            </a:r>
            <a:r>
              <a:rPr lang="en-US" sz="2800" dirty="0">
                <a:solidFill>
                  <a:srgbClr val="0000FF"/>
                </a:solidFill>
              </a:rPr>
              <a:t>POM</a:t>
            </a:r>
            <a:r>
              <a:rPr lang="en-US" sz="2800" dirty="0"/>
              <a:t> that holds reference to other maven modules</a:t>
            </a:r>
          </a:p>
          <a:p>
            <a:r>
              <a:rPr lang="en-US" sz="2800" dirty="0"/>
              <a:t>Convention: modules are located underneath it</a:t>
            </a:r>
          </a:p>
          <a:p>
            <a:endParaRPr lang="en-US" sz="2800" dirty="0"/>
          </a:p>
          <a:p>
            <a:r>
              <a:rPr lang="en-US" sz="2800" dirty="0"/>
              <a:t>Can also serve as parent </a:t>
            </a:r>
            <a:r>
              <a:rPr lang="en-US" sz="2800" dirty="0">
                <a:solidFill>
                  <a:srgbClr val="0000FF"/>
                </a:solidFill>
              </a:rPr>
              <a:t>POM</a:t>
            </a:r>
          </a:p>
          <a:p>
            <a:endParaRPr lang="en-US" sz="2800" dirty="0"/>
          </a:p>
          <a:p>
            <a:r>
              <a:rPr lang="en-US" sz="2800" dirty="0"/>
              <a:t>Upon invoking lifecycle on aggregator </a:t>
            </a:r>
            <a:r>
              <a:rPr lang="en-US" sz="2800" dirty="0">
                <a:solidFill>
                  <a:srgbClr val="0000FF"/>
                </a:solidFill>
              </a:rPr>
              <a:t>POM</a:t>
            </a:r>
            <a:r>
              <a:rPr lang="en-US" sz="2800" dirty="0"/>
              <a:t>, will make sure to build the entire submodules:</a:t>
            </a:r>
          </a:p>
          <a:p>
            <a:pPr marL="285750" indent="-285750">
              <a:buFont typeface="Arial" panose="020B0604020202020204" pitchFamily="34" charset="0"/>
              <a:buChar char="•"/>
            </a:pPr>
            <a:r>
              <a:rPr lang="en-US" sz="2800" dirty="0"/>
              <a:t>Deduce dependencies order</a:t>
            </a:r>
          </a:p>
          <a:p>
            <a:pPr marL="285750" indent="-285750">
              <a:buFont typeface="Arial" panose="020B0604020202020204" pitchFamily="34" charset="0"/>
              <a:buChar char="•"/>
            </a:pPr>
            <a:r>
              <a:rPr lang="en-US" sz="2800" dirty="0"/>
              <a:t>Aim for parallelism</a:t>
            </a:r>
          </a:p>
          <a:p>
            <a:pPr marL="285750" indent="-285750">
              <a:buFont typeface="Arial" panose="020B0604020202020204" pitchFamily="34" charset="0"/>
              <a:buChar char="•"/>
            </a:pPr>
            <a:r>
              <a:rPr lang="en-US" sz="2800" dirty="0"/>
              <a:t>Alerts circular dependencies</a:t>
            </a:r>
          </a:p>
          <a:p>
            <a:pPr marL="285750" indent="-285750">
              <a:buFont typeface="Arial" panose="020B0604020202020204" pitchFamily="34" charset="0"/>
              <a:buChar char="•"/>
            </a:pPr>
            <a:r>
              <a:rPr lang="en-US" sz="2800" dirty="0"/>
              <a:t>Enable continue from stop point</a:t>
            </a:r>
          </a:p>
        </p:txBody>
      </p:sp>
      <p:pic>
        <p:nvPicPr>
          <p:cNvPr id="6" name="Picture 5">
            <a:extLst>
              <a:ext uri="{FF2B5EF4-FFF2-40B4-BE49-F238E27FC236}">
                <a16:creationId xmlns:a16="http://schemas.microsoft.com/office/drawing/2014/main" id="{213CB195-9AEB-4045-8A87-9F40B9A7D524}"/>
              </a:ext>
            </a:extLst>
          </p:cNvPr>
          <p:cNvPicPr>
            <a:picLocks noChangeAspect="1"/>
          </p:cNvPicPr>
          <p:nvPr/>
        </p:nvPicPr>
        <p:blipFill>
          <a:blip r:embed="rId2"/>
          <a:stretch>
            <a:fillRect/>
          </a:stretch>
        </p:blipFill>
        <p:spPr>
          <a:xfrm>
            <a:off x="8265221" y="1871456"/>
            <a:ext cx="3057143" cy="255238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0DE0880A-355D-4B59-ACC5-6CBEB4604E54}"/>
              </a:ext>
            </a:extLst>
          </p:cNvPr>
          <p:cNvPicPr>
            <a:picLocks noChangeAspect="1"/>
          </p:cNvPicPr>
          <p:nvPr/>
        </p:nvPicPr>
        <p:blipFill>
          <a:blip r:embed="rId3"/>
          <a:stretch>
            <a:fillRect/>
          </a:stretch>
        </p:blipFill>
        <p:spPr>
          <a:xfrm>
            <a:off x="4656579" y="3338122"/>
            <a:ext cx="3380952" cy="2171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025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0" presetClass="exit" presetSubtype="0" fill="hold"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822A-4E77-4EB2-9F75-BFB3F93228D0}"/>
              </a:ext>
            </a:extLst>
          </p:cNvPr>
          <p:cNvSpPr>
            <a:spLocks noGrp="1"/>
          </p:cNvSpPr>
          <p:nvPr>
            <p:ph type="title"/>
          </p:nvPr>
        </p:nvSpPr>
        <p:spPr/>
        <p:txBody>
          <a:bodyPr>
            <a:normAutofit fontScale="90000"/>
          </a:bodyPr>
          <a:lstStyle/>
          <a:p>
            <a:pPr algn="l"/>
            <a:r>
              <a:rPr lang="en-US" dirty="0"/>
              <a:t>Aggregation</a:t>
            </a:r>
            <a:endParaRPr lang="he-IL" dirty="0"/>
          </a:p>
        </p:txBody>
      </p:sp>
      <p:sp>
        <p:nvSpPr>
          <p:cNvPr id="3" name="Slide Number Placeholder 2">
            <a:extLst>
              <a:ext uri="{FF2B5EF4-FFF2-40B4-BE49-F238E27FC236}">
                <a16:creationId xmlns:a16="http://schemas.microsoft.com/office/drawing/2014/main" id="{9449BE9F-82ED-4977-9E69-1DACDDCCBA06}"/>
              </a:ext>
            </a:extLst>
          </p:cNvPr>
          <p:cNvSpPr>
            <a:spLocks noGrp="1"/>
          </p:cNvSpPr>
          <p:nvPr>
            <p:ph type="sldNum" sz="quarter" idx="12"/>
          </p:nvPr>
        </p:nvSpPr>
        <p:spPr/>
        <p:txBody>
          <a:bodyPr/>
          <a:lstStyle/>
          <a:p>
            <a:fld id="{D57F1E4F-1CFF-5643-939E-217C01CDF565}" type="slidenum">
              <a:rPr lang="en-US" smtClean="0"/>
              <a:pPr/>
              <a:t>77</a:t>
            </a:fld>
            <a:endParaRPr lang="en-US" dirty="0"/>
          </a:p>
        </p:txBody>
      </p:sp>
      <p:sp>
        <p:nvSpPr>
          <p:cNvPr id="4" name="Footer Placeholder 3">
            <a:extLst>
              <a:ext uri="{FF2B5EF4-FFF2-40B4-BE49-F238E27FC236}">
                <a16:creationId xmlns:a16="http://schemas.microsoft.com/office/drawing/2014/main" id="{17819B69-A022-43C4-9933-79456B8C46F8}"/>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C0A04ACA-E438-4A97-833B-79F9106BB7C6}"/>
              </a:ext>
            </a:extLst>
          </p:cNvPr>
          <p:cNvSpPr txBox="1"/>
          <p:nvPr/>
        </p:nvSpPr>
        <p:spPr>
          <a:xfrm>
            <a:off x="1295402" y="1398621"/>
            <a:ext cx="10019042" cy="1815882"/>
          </a:xfrm>
          <a:prstGeom prst="rect">
            <a:avLst/>
          </a:prstGeom>
          <a:noFill/>
        </p:spPr>
        <p:txBody>
          <a:bodyPr wrap="square" rtlCol="1">
            <a:spAutoFit/>
          </a:bodyPr>
          <a:lstStyle/>
          <a:p>
            <a:r>
              <a:rPr lang="en-US" sz="2800" dirty="0"/>
              <a:t>Perform each action per sub module</a:t>
            </a:r>
          </a:p>
          <a:p>
            <a:r>
              <a:rPr lang="en-US" sz="2800" dirty="0"/>
              <a:t>(e.g. clean install)</a:t>
            </a:r>
          </a:p>
          <a:p>
            <a:endParaRPr lang="en-US" sz="2800" dirty="0"/>
          </a:p>
          <a:p>
            <a:r>
              <a:rPr lang="en-US" sz="2800" dirty="0"/>
              <a:t>Can declare and use plugins to build the entire product</a:t>
            </a:r>
            <a:endParaRPr lang="he-IL" sz="2800" dirty="0"/>
          </a:p>
        </p:txBody>
      </p:sp>
    </p:spTree>
    <p:extLst>
      <p:ext uri="{BB962C8B-B14F-4D97-AF65-F5344CB8AC3E}">
        <p14:creationId xmlns:p14="http://schemas.microsoft.com/office/powerpoint/2010/main" val="392726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a:solidFill>
                  <a:srgbClr val="0070C0"/>
                </a:solidFill>
              </a:rPr>
              <a:t>Maven</a:t>
            </a:r>
          </a:p>
        </p:txBody>
      </p:sp>
      <p:sp>
        <p:nvSpPr>
          <p:cNvPr id="3" name="כותרת משנה 2"/>
          <p:cNvSpPr>
            <a:spLocks noGrp="1"/>
          </p:cNvSpPr>
          <p:nvPr>
            <p:ph type="subTitle" idx="1"/>
          </p:nvPr>
        </p:nvSpPr>
        <p:spPr/>
        <p:txBody>
          <a:bodyPr>
            <a:normAutofit fontScale="62500" lnSpcReduction="20000"/>
          </a:bodyPr>
          <a:lstStyle/>
          <a:p>
            <a:r>
              <a:rPr lang="he-IL" sz="5800" b="1" dirty="0">
                <a:solidFill>
                  <a:srgbClr val="0070C0"/>
                </a:solidFill>
              </a:rPr>
              <a:t>מייבן (באידיש)</a:t>
            </a:r>
            <a:endParaRPr lang="en-US" sz="5800" b="1" dirty="0"/>
          </a:p>
          <a:p>
            <a:r>
              <a:rPr lang="en-US" sz="6300" b="1" dirty="0"/>
              <a:t>Questions ?</a:t>
            </a:r>
          </a:p>
        </p:txBody>
      </p:sp>
      <p:sp>
        <p:nvSpPr>
          <p:cNvPr id="10" name="Footer Placeholder 9">
            <a:extLst>
              <a:ext uri="{FF2B5EF4-FFF2-40B4-BE49-F238E27FC236}">
                <a16:creationId xmlns:a16="http://schemas.microsoft.com/office/drawing/2014/main" id="{0CAF4B5A-E1D7-4B3F-BCE2-F681703BE6DE}"/>
              </a:ext>
            </a:extLst>
          </p:cNvPr>
          <p:cNvSpPr>
            <a:spLocks noGrp="1"/>
          </p:cNvSpPr>
          <p:nvPr>
            <p:ph type="ftr" sz="quarter" idx="11"/>
          </p:nvPr>
        </p:nvSpPr>
        <p:spPr/>
        <p:txBody>
          <a:bodyPr/>
          <a:lstStyle/>
          <a:p>
            <a:r>
              <a:rPr lang="en-US"/>
              <a:t>Copyrights © Aviad Cohen ; 23.2.2018</a:t>
            </a:r>
            <a:endParaRPr lang="en-US" dirty="0"/>
          </a:p>
        </p:txBody>
      </p:sp>
      <p:sp>
        <p:nvSpPr>
          <p:cNvPr id="11" name="Slide Number Placeholder 10">
            <a:extLst>
              <a:ext uri="{FF2B5EF4-FFF2-40B4-BE49-F238E27FC236}">
                <a16:creationId xmlns:a16="http://schemas.microsoft.com/office/drawing/2014/main" id="{3B88D03B-4686-4AF7-9BCD-2EEFBB091469}"/>
              </a:ext>
            </a:extLst>
          </p:cNvPr>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323924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2656-ADB8-470C-83B0-9B96CD6E2725}"/>
              </a:ext>
            </a:extLst>
          </p:cNvPr>
          <p:cNvSpPr>
            <a:spLocks noGrp="1"/>
          </p:cNvSpPr>
          <p:nvPr>
            <p:ph type="title"/>
          </p:nvPr>
        </p:nvSpPr>
        <p:spPr/>
        <p:txBody>
          <a:bodyPr>
            <a:normAutofit fontScale="90000"/>
          </a:bodyPr>
          <a:lstStyle/>
          <a:p>
            <a:pPr algn="l"/>
            <a:r>
              <a:rPr lang="en-US" dirty="0"/>
              <a:t>Build tool - history</a:t>
            </a:r>
            <a:endParaRPr lang="he-IL" dirty="0"/>
          </a:p>
        </p:txBody>
      </p:sp>
      <p:sp>
        <p:nvSpPr>
          <p:cNvPr id="3" name="Slide Number Placeholder 2">
            <a:extLst>
              <a:ext uri="{FF2B5EF4-FFF2-40B4-BE49-F238E27FC236}">
                <a16:creationId xmlns:a16="http://schemas.microsoft.com/office/drawing/2014/main" id="{C263B3AF-C349-421D-9175-461D16703B5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Footer Placeholder 3">
            <a:extLst>
              <a:ext uri="{FF2B5EF4-FFF2-40B4-BE49-F238E27FC236}">
                <a16:creationId xmlns:a16="http://schemas.microsoft.com/office/drawing/2014/main" id="{E3386469-4CCE-494E-A78A-6F913DFD5136}"/>
              </a:ext>
            </a:extLst>
          </p:cNvPr>
          <p:cNvSpPr>
            <a:spLocks noGrp="1"/>
          </p:cNvSpPr>
          <p:nvPr>
            <p:ph type="ftr" sz="quarter" idx="11"/>
          </p:nvPr>
        </p:nvSpPr>
        <p:spPr/>
        <p:txBody>
          <a:bodyPr/>
          <a:lstStyle/>
          <a:p>
            <a:r>
              <a:rPr lang="en-US"/>
              <a:t>Copyrights © Aviad Cohen ; 23.2.2018</a:t>
            </a:r>
            <a:endParaRPr lang="en-US" dirty="0"/>
          </a:p>
        </p:txBody>
      </p:sp>
      <p:sp>
        <p:nvSpPr>
          <p:cNvPr id="5" name="TextBox 4">
            <a:extLst>
              <a:ext uri="{FF2B5EF4-FFF2-40B4-BE49-F238E27FC236}">
                <a16:creationId xmlns:a16="http://schemas.microsoft.com/office/drawing/2014/main" id="{D88F83B7-3757-4A26-A232-3B85F0A5D449}"/>
              </a:ext>
            </a:extLst>
          </p:cNvPr>
          <p:cNvSpPr txBox="1"/>
          <p:nvPr/>
        </p:nvSpPr>
        <p:spPr>
          <a:xfrm>
            <a:off x="1294544" y="1185997"/>
            <a:ext cx="3698697" cy="5324535"/>
          </a:xfrm>
          <a:prstGeom prst="rect">
            <a:avLst/>
          </a:prstGeom>
          <a:noFill/>
        </p:spPr>
        <p:txBody>
          <a:bodyPr wrap="square" rtlCol="1">
            <a:spAutoFit/>
          </a:bodyPr>
          <a:lstStyle/>
          <a:p>
            <a:r>
              <a:rPr lang="en-US" sz="2000" b="1" dirty="0"/>
              <a:t>Make file</a:t>
            </a:r>
          </a:p>
          <a:p>
            <a:pPr marL="285750" indent="-285750">
              <a:buFont typeface="Arial" panose="020B0604020202020204" pitchFamily="34" charset="0"/>
              <a:buChar char="•"/>
            </a:pPr>
            <a:r>
              <a:rPr lang="en-US" sz="2000" dirty="0"/>
              <a:t>Sort of batch file</a:t>
            </a:r>
          </a:p>
          <a:p>
            <a:pPr marL="285750" indent="-285750">
              <a:buFont typeface="Arial" panose="020B0604020202020204" pitchFamily="34" charset="0"/>
              <a:buChar char="•"/>
            </a:pPr>
            <a:r>
              <a:rPr lang="en-US" sz="2000" dirty="0"/>
              <a:t>Manual (=&gt; error prone)</a:t>
            </a:r>
          </a:p>
          <a:p>
            <a:pPr marL="285750" indent="-285750">
              <a:buFont typeface="Arial" panose="020B0604020202020204" pitchFamily="34" charset="0"/>
              <a:buChar char="•"/>
            </a:pPr>
            <a:endParaRPr lang="en-US" sz="2000" dirty="0"/>
          </a:p>
          <a:p>
            <a:r>
              <a:rPr lang="en-US" sz="2000" b="1" dirty="0"/>
              <a:t>Ant</a:t>
            </a:r>
          </a:p>
          <a:p>
            <a:pPr marL="285750" indent="-285750">
              <a:buFont typeface="Arial" panose="020B0604020202020204" pitchFamily="34" charset="0"/>
              <a:buChar char="•"/>
            </a:pPr>
            <a:r>
              <a:rPr lang="en-US" sz="2000" dirty="0" err="1"/>
              <a:t>Script’ish</a:t>
            </a:r>
            <a:endParaRPr lang="en-US" sz="2000" dirty="0"/>
          </a:p>
          <a:p>
            <a:pPr marL="285750" indent="-285750">
              <a:buFont typeface="Arial" panose="020B0604020202020204" pitchFamily="34" charset="0"/>
              <a:buChar char="•"/>
            </a:pPr>
            <a:r>
              <a:rPr lang="en-US" sz="2000" dirty="0"/>
              <a:t>Imperative</a:t>
            </a:r>
          </a:p>
          <a:p>
            <a:pPr marL="285750" indent="-285750">
              <a:buFont typeface="Arial" panose="020B0604020202020204" pitchFamily="34" charset="0"/>
              <a:buChar char="•"/>
            </a:pPr>
            <a:r>
              <a:rPr lang="en-US" sz="2000" dirty="0"/>
              <a:t>Messy</a:t>
            </a:r>
          </a:p>
          <a:p>
            <a:pPr marL="285750" indent="-285750">
              <a:buFont typeface="Arial" panose="020B0604020202020204" pitchFamily="34" charset="0"/>
              <a:buChar char="•"/>
            </a:pPr>
            <a:r>
              <a:rPr lang="en-US" sz="2000" dirty="0"/>
              <a:t>No dependency management</a:t>
            </a:r>
          </a:p>
          <a:p>
            <a:pPr marL="285750" indent="-285750">
              <a:buFont typeface="Arial" panose="020B0604020202020204" pitchFamily="34" charset="0"/>
              <a:buChar char="•"/>
            </a:pPr>
            <a:r>
              <a:rPr lang="en-US" sz="2000" dirty="0"/>
              <a:t>Apache project - xml based</a:t>
            </a:r>
          </a:p>
          <a:p>
            <a:pPr marL="285750" indent="-285750">
              <a:buFont typeface="Arial" panose="020B0604020202020204" pitchFamily="34" charset="0"/>
              <a:buChar char="•"/>
            </a:pPr>
            <a:endParaRPr lang="en-US" sz="2000" dirty="0"/>
          </a:p>
          <a:p>
            <a:r>
              <a:rPr lang="en-US" sz="2000" b="1" dirty="0"/>
              <a:t>Maven</a:t>
            </a:r>
          </a:p>
          <a:p>
            <a:pPr marL="285750" indent="-285750">
              <a:buFont typeface="Arial" panose="020B0604020202020204" pitchFamily="34" charset="0"/>
              <a:buChar char="•"/>
            </a:pPr>
            <a:r>
              <a:rPr lang="en-US" sz="2000" dirty="0"/>
              <a:t>Sees the full picture (</a:t>
            </a:r>
            <a:r>
              <a:rPr lang="en-US" sz="2000" dirty="0" err="1"/>
              <a:t>compil’ish</a:t>
            </a:r>
            <a:r>
              <a:rPr lang="en-US" sz="2000" dirty="0"/>
              <a:t>)</a:t>
            </a:r>
          </a:p>
          <a:p>
            <a:pPr marL="285750" indent="-285750">
              <a:buFont typeface="Arial" panose="020B0604020202020204" pitchFamily="34" charset="0"/>
              <a:buChar char="•"/>
            </a:pPr>
            <a:r>
              <a:rPr lang="en-US" sz="2000" dirty="0"/>
              <a:t>Declarative</a:t>
            </a:r>
          </a:p>
          <a:p>
            <a:pPr marL="285750" indent="-285750">
              <a:buFont typeface="Arial" panose="020B0604020202020204" pitchFamily="34" charset="0"/>
              <a:buChar char="•"/>
            </a:pPr>
            <a:r>
              <a:rPr lang="en-US" sz="2000" dirty="0"/>
              <a:t>Dependency management</a:t>
            </a:r>
          </a:p>
          <a:p>
            <a:pPr marL="285750" indent="-285750">
              <a:buFont typeface="Arial" panose="020B0604020202020204" pitchFamily="34" charset="0"/>
              <a:buChar char="•"/>
            </a:pPr>
            <a:r>
              <a:rPr lang="en-US" sz="2000" dirty="0" err="1"/>
              <a:t>CoC</a:t>
            </a:r>
            <a:endParaRPr lang="en-US" sz="2000" dirty="0"/>
          </a:p>
          <a:p>
            <a:pPr marL="285750" indent="-285750">
              <a:buFont typeface="Arial" panose="020B0604020202020204" pitchFamily="34" charset="0"/>
              <a:buChar char="•"/>
            </a:pPr>
            <a:r>
              <a:rPr lang="en-US" sz="2000" dirty="0"/>
              <a:t>Apache project - xml based</a:t>
            </a:r>
          </a:p>
        </p:txBody>
      </p:sp>
      <p:pic>
        <p:nvPicPr>
          <p:cNvPr id="7" name="Picture 6">
            <a:extLst>
              <a:ext uri="{FF2B5EF4-FFF2-40B4-BE49-F238E27FC236}">
                <a16:creationId xmlns:a16="http://schemas.microsoft.com/office/drawing/2014/main" id="{D600D7FF-204D-452E-AF81-02B2FA0DF370}"/>
              </a:ext>
            </a:extLst>
          </p:cNvPr>
          <p:cNvPicPr>
            <a:picLocks noChangeAspect="1"/>
          </p:cNvPicPr>
          <p:nvPr/>
        </p:nvPicPr>
        <p:blipFill>
          <a:blip r:embed="rId3"/>
          <a:stretch>
            <a:fillRect/>
          </a:stretch>
        </p:blipFill>
        <p:spPr>
          <a:xfrm>
            <a:off x="4993241" y="1709807"/>
            <a:ext cx="6357300" cy="409509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611C9F1-DF94-4B52-9BBA-EA044F4564DA}"/>
              </a:ext>
            </a:extLst>
          </p:cNvPr>
          <p:cNvPicPr>
            <a:picLocks noChangeAspect="1"/>
          </p:cNvPicPr>
          <p:nvPr/>
        </p:nvPicPr>
        <p:blipFill>
          <a:blip r:embed="rId4"/>
          <a:stretch>
            <a:fillRect/>
          </a:stretch>
        </p:blipFill>
        <p:spPr>
          <a:xfrm>
            <a:off x="5640511" y="1337739"/>
            <a:ext cx="4952911" cy="491223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EC801441-EEDC-4D16-85A4-CBA2938D0589}"/>
              </a:ext>
            </a:extLst>
          </p:cNvPr>
          <p:cNvPicPr>
            <a:picLocks noChangeAspect="1"/>
          </p:cNvPicPr>
          <p:nvPr/>
        </p:nvPicPr>
        <p:blipFill>
          <a:blip r:embed="rId5"/>
          <a:stretch>
            <a:fillRect/>
          </a:stretch>
        </p:blipFill>
        <p:spPr>
          <a:xfrm>
            <a:off x="6629001" y="1329550"/>
            <a:ext cx="4190453" cy="48556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521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2" presetClass="exit" presetSubtype="4" fill="hold" nodeType="with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par>
                                <p:cTn id="33" presetID="2" presetClass="entr" presetSubtype="1"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6" end="16"/>
                                            </p:txEl>
                                          </p:spTgt>
                                        </p:tgtEl>
                                        <p:attrNameLst>
                                          <p:attrName>style.visibility</p:attrName>
                                        </p:attrNameLst>
                                      </p:cBhvr>
                                      <p:to>
                                        <p:strVal val="visible"/>
                                      </p:to>
                                    </p:set>
                                  </p:childTnLst>
                                </p:cTn>
                              </p:par>
                              <p:par>
                                <p:cTn id="51" presetID="2" presetClass="exit" presetSubtype="4" fill="hold" nodeType="withEffect">
                                  <p:stCondLst>
                                    <p:cond delay="0"/>
                                  </p:stCondLst>
                                  <p:childTnLst>
                                    <p:anim calcmode="lin" valueType="num">
                                      <p:cBhvr additive="base">
                                        <p:cTn id="52" dur="500"/>
                                        <p:tgtEl>
                                          <p:spTgt spid="7"/>
                                        </p:tgtEl>
                                        <p:attrNameLst>
                                          <p:attrName>ppt_x</p:attrName>
                                        </p:attrNameLst>
                                      </p:cBhvr>
                                      <p:tavLst>
                                        <p:tav tm="0">
                                          <p:val>
                                            <p:strVal val="ppt_x"/>
                                          </p:val>
                                        </p:tav>
                                        <p:tav tm="100000">
                                          <p:val>
                                            <p:strVal val="ppt_x"/>
                                          </p:val>
                                        </p:tav>
                                      </p:tavLst>
                                    </p:anim>
                                    <p:anim calcmode="lin" valueType="num">
                                      <p:cBhvr additive="base">
                                        <p:cTn id="53" dur="500"/>
                                        <p:tgtEl>
                                          <p:spTgt spid="7"/>
                                        </p:tgtEl>
                                        <p:attrNameLst>
                                          <p:attrName>ppt_y</p:attrName>
                                        </p:attrNameLst>
                                      </p:cBhvr>
                                      <p:tavLst>
                                        <p:tav tm="0">
                                          <p:val>
                                            <p:strVal val="ppt_y"/>
                                          </p:val>
                                        </p:tav>
                                        <p:tav tm="100000">
                                          <p:val>
                                            <p:strVal val="1+ppt_h/2"/>
                                          </p:val>
                                        </p:tav>
                                      </p:tavLst>
                                    </p:anim>
                                    <p:set>
                                      <p:cBhvr>
                                        <p:cTn id="54" dur="1" fill="hold">
                                          <p:stCondLst>
                                            <p:cond delay="499"/>
                                          </p:stCondLst>
                                        </p:cTn>
                                        <p:tgtEl>
                                          <p:spTgt spid="7"/>
                                        </p:tgtEl>
                                        <p:attrNameLst>
                                          <p:attrName>style.visibility</p:attrName>
                                        </p:attrNameLst>
                                      </p:cBhvr>
                                      <p:to>
                                        <p:strVal val="hidden"/>
                                      </p:to>
                                    </p:set>
                                  </p:childTnLst>
                                </p:cTn>
                              </p:par>
                              <p:par>
                                <p:cTn id="55" presetID="2" presetClass="entr" presetSubtype="1"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ppt_x"/>
                                          </p:val>
                                        </p:tav>
                                        <p:tav tm="100000">
                                          <p:val>
                                            <p:strVal val="#ppt_x"/>
                                          </p:val>
                                        </p:tav>
                                      </p:tavLst>
                                    </p:anim>
                                    <p:anim calcmode="lin" valueType="num">
                                      <p:cBhvr additive="base">
                                        <p:cTn id="5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2656-ADB8-470C-83B0-9B96CD6E2725}"/>
              </a:ext>
            </a:extLst>
          </p:cNvPr>
          <p:cNvSpPr>
            <a:spLocks noGrp="1"/>
          </p:cNvSpPr>
          <p:nvPr>
            <p:ph type="title"/>
          </p:nvPr>
        </p:nvSpPr>
        <p:spPr/>
        <p:txBody>
          <a:bodyPr>
            <a:normAutofit fontScale="90000"/>
          </a:bodyPr>
          <a:lstStyle/>
          <a:p>
            <a:pPr algn="l"/>
            <a:r>
              <a:rPr lang="en-US" dirty="0"/>
              <a:t>Build tool - Arsenal</a:t>
            </a:r>
            <a:endParaRPr lang="he-IL" dirty="0"/>
          </a:p>
        </p:txBody>
      </p:sp>
      <p:sp>
        <p:nvSpPr>
          <p:cNvPr id="3" name="Slide Number Placeholder 2">
            <a:extLst>
              <a:ext uri="{FF2B5EF4-FFF2-40B4-BE49-F238E27FC236}">
                <a16:creationId xmlns:a16="http://schemas.microsoft.com/office/drawing/2014/main" id="{C263B3AF-C349-421D-9175-461D16703B5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Footer Placeholder 3">
            <a:extLst>
              <a:ext uri="{FF2B5EF4-FFF2-40B4-BE49-F238E27FC236}">
                <a16:creationId xmlns:a16="http://schemas.microsoft.com/office/drawing/2014/main" id="{E3386469-4CCE-494E-A78A-6F913DFD5136}"/>
              </a:ext>
            </a:extLst>
          </p:cNvPr>
          <p:cNvSpPr>
            <a:spLocks noGrp="1"/>
          </p:cNvSpPr>
          <p:nvPr>
            <p:ph type="ftr" sz="quarter" idx="11"/>
          </p:nvPr>
        </p:nvSpPr>
        <p:spPr/>
        <p:txBody>
          <a:bodyPr/>
          <a:lstStyle/>
          <a:p>
            <a:r>
              <a:rPr lang="en-US"/>
              <a:t>Copyrights © Aviad Cohen ; 23.2.2018</a:t>
            </a:r>
            <a:endParaRPr lang="en-US" dirty="0"/>
          </a:p>
        </p:txBody>
      </p:sp>
      <p:pic>
        <p:nvPicPr>
          <p:cNvPr id="6" name="Picture 5">
            <a:extLst>
              <a:ext uri="{FF2B5EF4-FFF2-40B4-BE49-F238E27FC236}">
                <a16:creationId xmlns:a16="http://schemas.microsoft.com/office/drawing/2014/main" id="{DCC74CF7-B560-4115-89EB-AE85527C503C}"/>
              </a:ext>
            </a:extLst>
          </p:cNvPr>
          <p:cNvPicPr>
            <a:picLocks noChangeAspect="1"/>
          </p:cNvPicPr>
          <p:nvPr/>
        </p:nvPicPr>
        <p:blipFill>
          <a:blip r:embed="rId2"/>
          <a:stretch>
            <a:fillRect/>
          </a:stretch>
        </p:blipFill>
        <p:spPr>
          <a:xfrm>
            <a:off x="3527255" y="1456296"/>
            <a:ext cx="5298432" cy="1550393"/>
          </a:xfrm>
          <a:prstGeom prst="rect">
            <a:avLst/>
          </a:prstGeom>
        </p:spPr>
      </p:pic>
      <p:pic>
        <p:nvPicPr>
          <p:cNvPr id="9" name="Picture 8">
            <a:extLst>
              <a:ext uri="{FF2B5EF4-FFF2-40B4-BE49-F238E27FC236}">
                <a16:creationId xmlns:a16="http://schemas.microsoft.com/office/drawing/2014/main" id="{9DA06B73-59C7-46FF-9493-153B5A5D9C79}"/>
              </a:ext>
            </a:extLst>
          </p:cNvPr>
          <p:cNvPicPr>
            <a:picLocks noChangeAspect="1"/>
          </p:cNvPicPr>
          <p:nvPr/>
        </p:nvPicPr>
        <p:blipFill>
          <a:blip r:embed="rId3"/>
          <a:stretch>
            <a:fillRect/>
          </a:stretch>
        </p:blipFill>
        <p:spPr>
          <a:xfrm>
            <a:off x="9398643" y="1680041"/>
            <a:ext cx="1875608" cy="1326649"/>
          </a:xfrm>
          <a:prstGeom prst="rect">
            <a:avLst/>
          </a:prstGeom>
        </p:spPr>
      </p:pic>
      <p:pic>
        <p:nvPicPr>
          <p:cNvPr id="11" name="Picture 12" descr="gradle">
            <a:extLst>
              <a:ext uri="{FF2B5EF4-FFF2-40B4-BE49-F238E27FC236}">
                <a16:creationId xmlns:a16="http://schemas.microsoft.com/office/drawing/2014/main" id="{1F61D47E-B18D-4EE0-8759-48F103332C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143" y="3080912"/>
            <a:ext cx="28575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upload.wikimedia.org/wikipedia/en/thumb/2/22/Heckert_GNU_white.svg/220px-Heckert_GNU_white.svg.png">
            <a:extLst>
              <a:ext uri="{FF2B5EF4-FFF2-40B4-BE49-F238E27FC236}">
                <a16:creationId xmlns:a16="http://schemas.microsoft.com/office/drawing/2014/main" id="{8E751E2A-AEAF-4BAD-81D2-6CBCDA1CD8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741" y="1553814"/>
            <a:ext cx="2476602" cy="24203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CC6AED98-4291-4DC5-BF99-FEC4389107DA}"/>
              </a:ext>
            </a:extLst>
          </p:cNvPr>
          <p:cNvPicPr>
            <a:picLocks noChangeAspect="1"/>
          </p:cNvPicPr>
          <p:nvPr/>
        </p:nvPicPr>
        <p:blipFill>
          <a:blip r:embed="rId6"/>
          <a:stretch>
            <a:fillRect/>
          </a:stretch>
        </p:blipFill>
        <p:spPr>
          <a:xfrm>
            <a:off x="1067428" y="4014605"/>
            <a:ext cx="5028571" cy="2200000"/>
          </a:xfrm>
          <a:prstGeom prst="rect">
            <a:avLst/>
          </a:prstGeom>
        </p:spPr>
      </p:pic>
      <p:pic>
        <p:nvPicPr>
          <p:cNvPr id="14" name="Picture 13">
            <a:extLst>
              <a:ext uri="{FF2B5EF4-FFF2-40B4-BE49-F238E27FC236}">
                <a16:creationId xmlns:a16="http://schemas.microsoft.com/office/drawing/2014/main" id="{9A022691-5F2E-4850-BDD3-3769663A38BE}"/>
              </a:ext>
            </a:extLst>
          </p:cNvPr>
          <p:cNvPicPr>
            <a:picLocks noChangeAspect="1"/>
          </p:cNvPicPr>
          <p:nvPr/>
        </p:nvPicPr>
        <p:blipFill>
          <a:blip r:embed="rId7"/>
          <a:stretch>
            <a:fillRect/>
          </a:stretch>
        </p:blipFill>
        <p:spPr>
          <a:xfrm>
            <a:off x="6541143" y="4176297"/>
            <a:ext cx="4914286" cy="2000000"/>
          </a:xfrm>
          <a:prstGeom prst="rect">
            <a:avLst/>
          </a:prstGeom>
        </p:spPr>
      </p:pic>
    </p:spTree>
    <p:extLst>
      <p:ext uri="{BB962C8B-B14F-4D97-AF65-F5344CB8AC3E}">
        <p14:creationId xmlns:p14="http://schemas.microsoft.com/office/powerpoint/2010/main" val="378274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750"/>
                                        <p:tgtEl>
                                          <p:spTgt spid="11"/>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50"/>
                                        <p:tgtEl>
                                          <p:spTgt spid="6"/>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750"/>
                                        <p:tgtEl>
                                          <p:spTgt spid="9"/>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750"/>
                                        <p:tgtEl>
                                          <p:spTgt spid="14"/>
                                        </p:tgtEl>
                                      </p:cBhvr>
                                    </p:animEffect>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ורגני">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CTD_Lesson_template_2008-v1">
  <a:themeElements>
    <a:clrScheme name="CTD_Lesson_template_2008-v1 1">
      <a:dk1>
        <a:srgbClr val="4D4D4D"/>
      </a:dk1>
      <a:lt1>
        <a:srgbClr val="FFFFFF"/>
      </a:lt1>
      <a:dk2>
        <a:srgbClr val="FF6600"/>
      </a:dk2>
      <a:lt2>
        <a:srgbClr val="808080"/>
      </a:lt2>
      <a:accent1>
        <a:srgbClr val="3399CC"/>
      </a:accent1>
      <a:accent2>
        <a:srgbClr val="66CC33"/>
      </a:accent2>
      <a:accent3>
        <a:srgbClr val="FFFFFF"/>
      </a:accent3>
      <a:accent4>
        <a:srgbClr val="404040"/>
      </a:accent4>
      <a:accent5>
        <a:srgbClr val="ADCAE2"/>
      </a:accent5>
      <a:accent6>
        <a:srgbClr val="5CB92D"/>
      </a:accent6>
      <a:hlink>
        <a:srgbClr val="FECC00"/>
      </a:hlink>
      <a:folHlink>
        <a:srgbClr val="B2B2B2"/>
      </a:folHlink>
    </a:clrScheme>
    <a:fontScheme name="CTD_Lesson_template_2008-v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lang="en-US" sz="2400" b="0" i="0" u="none" strike="noStrike" cap="none" normalizeH="0" baseline="0" smtClean="0">
            <a:ln>
              <a:noFill/>
            </a:ln>
            <a:solidFill>
              <a:srgbClr val="4D4D4D"/>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lang="en-US" sz="2400" b="0" i="0" u="none" strike="noStrike" cap="none" normalizeH="0" baseline="0" smtClean="0">
            <a:ln>
              <a:noFill/>
            </a:ln>
            <a:solidFill>
              <a:srgbClr val="4D4D4D"/>
            </a:solidFill>
            <a:effectLst/>
            <a:latin typeface="Arial" pitchFamily="34" charset="0"/>
            <a:cs typeface="Arial" pitchFamily="34" charset="0"/>
          </a:defRPr>
        </a:defPPr>
      </a:lstStyle>
    </a:lnDef>
  </a:objectDefaults>
  <a:extraClrSchemeLst>
    <a:extraClrScheme>
      <a:clrScheme name="CTD_Lesson_template_2008-v1 1">
        <a:dk1>
          <a:srgbClr val="4D4D4D"/>
        </a:dk1>
        <a:lt1>
          <a:srgbClr val="FFFFFF"/>
        </a:lt1>
        <a:dk2>
          <a:srgbClr val="FF6600"/>
        </a:dk2>
        <a:lt2>
          <a:srgbClr val="808080"/>
        </a:lt2>
        <a:accent1>
          <a:srgbClr val="3399CC"/>
        </a:accent1>
        <a:accent2>
          <a:srgbClr val="66CC33"/>
        </a:accent2>
        <a:accent3>
          <a:srgbClr val="FFFFFF"/>
        </a:accent3>
        <a:accent4>
          <a:srgbClr val="404040"/>
        </a:accent4>
        <a:accent5>
          <a:srgbClr val="ADCAE2"/>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2">
        <a:dk1>
          <a:srgbClr val="4D4D4D"/>
        </a:dk1>
        <a:lt1>
          <a:srgbClr val="FFFFFF"/>
        </a:lt1>
        <a:dk2>
          <a:srgbClr val="3399CC"/>
        </a:dk2>
        <a:lt2>
          <a:srgbClr val="808080"/>
        </a:lt2>
        <a:accent1>
          <a:srgbClr val="FF6600"/>
        </a:accent1>
        <a:accent2>
          <a:srgbClr val="66CC33"/>
        </a:accent2>
        <a:accent3>
          <a:srgbClr val="FFFFFF"/>
        </a:accent3>
        <a:accent4>
          <a:srgbClr val="404040"/>
        </a:accent4>
        <a:accent5>
          <a:srgbClr val="FFB8AA"/>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3">
        <a:dk1>
          <a:srgbClr val="4D4D4D"/>
        </a:dk1>
        <a:lt1>
          <a:srgbClr val="FFFFFF"/>
        </a:lt1>
        <a:dk2>
          <a:srgbClr val="3399CC"/>
        </a:dk2>
        <a:lt2>
          <a:srgbClr val="808080"/>
        </a:lt2>
        <a:accent1>
          <a:srgbClr val="FF3399"/>
        </a:accent1>
        <a:accent2>
          <a:srgbClr val="66CC33"/>
        </a:accent2>
        <a:accent3>
          <a:srgbClr val="FFFFFF"/>
        </a:accent3>
        <a:accent4>
          <a:srgbClr val="404040"/>
        </a:accent4>
        <a:accent5>
          <a:srgbClr val="FFADCA"/>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4">
        <a:dk1>
          <a:srgbClr val="4D4D4D"/>
        </a:dk1>
        <a:lt1>
          <a:srgbClr val="FFFFFF"/>
        </a:lt1>
        <a:dk2>
          <a:srgbClr val="FF6600"/>
        </a:dk2>
        <a:lt2>
          <a:srgbClr val="808080"/>
        </a:lt2>
        <a:accent1>
          <a:srgbClr val="66CC33"/>
        </a:accent1>
        <a:accent2>
          <a:srgbClr val="3399CC"/>
        </a:accent2>
        <a:accent3>
          <a:srgbClr val="FFFFFF"/>
        </a:accent3>
        <a:accent4>
          <a:srgbClr val="404040"/>
        </a:accent4>
        <a:accent5>
          <a:srgbClr val="B8E2AD"/>
        </a:accent5>
        <a:accent6>
          <a:srgbClr val="2D8AB9"/>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5">
        <a:dk1>
          <a:srgbClr val="4D4D4D"/>
        </a:dk1>
        <a:lt1>
          <a:srgbClr val="FFFFFF"/>
        </a:lt1>
        <a:dk2>
          <a:srgbClr val="FF6600"/>
        </a:dk2>
        <a:lt2>
          <a:srgbClr val="808080"/>
        </a:lt2>
        <a:accent1>
          <a:srgbClr val="3399CC"/>
        </a:accent1>
        <a:accent2>
          <a:srgbClr val="0000FF"/>
        </a:accent2>
        <a:accent3>
          <a:srgbClr val="FFFFFF"/>
        </a:accent3>
        <a:accent4>
          <a:srgbClr val="404040"/>
        </a:accent4>
        <a:accent5>
          <a:srgbClr val="ADCAE2"/>
        </a:accent5>
        <a:accent6>
          <a:srgbClr val="0000E7"/>
        </a:accent6>
        <a:hlink>
          <a:srgbClr val="0000CC"/>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0000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6322</TotalTime>
  <Words>6515</Words>
  <Application>Microsoft Office PowerPoint</Application>
  <PresentationFormat>Widescreen</PresentationFormat>
  <Paragraphs>1212</Paragraphs>
  <Slides>78</Slides>
  <Notes>57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78</vt:i4>
      </vt:variant>
    </vt:vector>
  </HeadingPairs>
  <TitlesOfParts>
    <vt:vector size="89" baseType="lpstr">
      <vt:lpstr>Arial</vt:lpstr>
      <vt:lpstr>Calibri</vt:lpstr>
      <vt:lpstr>Comfortaa</vt:lpstr>
      <vt:lpstr>Garamond</vt:lpstr>
      <vt:lpstr>Symbol</vt:lpstr>
      <vt:lpstr>Times New Roman</vt:lpstr>
      <vt:lpstr>Verdana</vt:lpstr>
      <vt:lpstr>Wingdings</vt:lpstr>
      <vt:lpstr>אורגני</vt:lpstr>
      <vt:lpstr>CTD_Lesson_template_2008-v1</vt:lpstr>
      <vt:lpstr>Simple Light</vt:lpstr>
      <vt:lpstr>PowerPoint Presentation</vt:lpstr>
      <vt:lpstr>Maven</vt:lpstr>
      <vt:lpstr>Agenda</vt:lpstr>
      <vt:lpstr>Agenda</vt:lpstr>
      <vt:lpstr>Agenda</vt:lpstr>
      <vt:lpstr>Build tool – what ? why ?</vt:lpstr>
      <vt:lpstr>Build tool – what ? why ?</vt:lpstr>
      <vt:lpstr>Build tool - history</vt:lpstr>
      <vt:lpstr>Build tool - Arsenal</vt:lpstr>
      <vt:lpstr>Maven – History</vt:lpstr>
      <vt:lpstr>Maven – Installation</vt:lpstr>
      <vt:lpstr>Maven – CoC</vt:lpstr>
      <vt:lpstr>Maven – Modules</vt:lpstr>
      <vt:lpstr>Maven – Archetype</vt:lpstr>
      <vt:lpstr>Maven – POM</vt:lpstr>
      <vt:lpstr>Maven – POM</vt:lpstr>
      <vt:lpstr>Demo</vt:lpstr>
      <vt:lpstr>Exercise: Create simple maven project</vt:lpstr>
      <vt:lpstr>Maven – GAV</vt:lpstr>
      <vt:lpstr>POM - Packaging</vt:lpstr>
      <vt:lpstr>POM - Packaging</vt:lpstr>
      <vt:lpstr>Maven – Repository</vt:lpstr>
      <vt:lpstr>Settings.xml</vt:lpstr>
      <vt:lpstr>Settings.xml</vt:lpstr>
      <vt:lpstr>Maven - lifecycle</vt:lpstr>
      <vt:lpstr>Maven - lifecycle</vt:lpstr>
      <vt:lpstr>Maven - lifecycle</vt:lpstr>
      <vt:lpstr>Maven – default lifecycle</vt:lpstr>
      <vt:lpstr>Maven - lifecycle</vt:lpstr>
      <vt:lpstr>Demo</vt:lpstr>
      <vt:lpstr>Exercise: Create simple maven project</vt:lpstr>
      <vt:lpstr>Maven – plugins</vt:lpstr>
      <vt:lpstr>Maven – Plugins Execution (#1)</vt:lpstr>
      <vt:lpstr>Maven – Plugins Execution (#2)</vt:lpstr>
      <vt:lpstr>Maven – Plugins Execution (#2) - cont</vt:lpstr>
      <vt:lpstr>Demo</vt:lpstr>
      <vt:lpstr>Maven – Plugins Execution – incorporate in POM.xml</vt:lpstr>
      <vt:lpstr>Maven – Plugins Execution – incorporate in POM.xml</vt:lpstr>
      <vt:lpstr>Exercise: Configure plugins in pom.xml</vt:lpstr>
      <vt:lpstr>Exercise: Configure plugins in pom.xml</vt:lpstr>
      <vt:lpstr>Demo</vt:lpstr>
      <vt:lpstr>Maven version types</vt:lpstr>
      <vt:lpstr>Maven dependencies</vt:lpstr>
      <vt:lpstr>Maven dependencies</vt:lpstr>
      <vt:lpstr>Maven dependencies – Resolution process</vt:lpstr>
      <vt:lpstr>Maven dependencies - Resolution process</vt:lpstr>
      <vt:lpstr>GAV - Classifier</vt:lpstr>
      <vt:lpstr>GAV - Classifier</vt:lpstr>
      <vt:lpstr>Maven dependencies - Transitivity</vt:lpstr>
      <vt:lpstr>Maven dependencies – Dependencies collision</vt:lpstr>
      <vt:lpstr>Maven dependencies – Transitive exclusion</vt:lpstr>
      <vt:lpstr>Maven dependencies - scope</vt:lpstr>
      <vt:lpstr>Maven dependencies - Scope</vt:lpstr>
      <vt:lpstr>Maven dependencies Scope: compile</vt:lpstr>
      <vt:lpstr>Maven dependencies Scope: test</vt:lpstr>
      <vt:lpstr>Maven dependencies Scope: provided</vt:lpstr>
      <vt:lpstr>Maven dependencies Scope: runtime</vt:lpstr>
      <vt:lpstr>Maven dependencies: optional</vt:lpstr>
      <vt:lpstr>Maven Properties</vt:lpstr>
      <vt:lpstr>Maven Properties</vt:lpstr>
      <vt:lpstr>Maven Properties</vt:lpstr>
      <vt:lpstr>Multimodule projects</vt:lpstr>
      <vt:lpstr>Inheritance</vt:lpstr>
      <vt:lpstr>Inheritance</vt:lpstr>
      <vt:lpstr>Inheritance</vt:lpstr>
      <vt:lpstr>Inheritance</vt:lpstr>
      <vt:lpstr>Inheritance: super POM</vt:lpstr>
      <vt:lpstr>Inheritance: super POM</vt:lpstr>
      <vt:lpstr>Inheritance: dependency management</vt:lpstr>
      <vt:lpstr>Inheritance: dependency management</vt:lpstr>
      <vt:lpstr>Inheritance: dependency management</vt:lpstr>
      <vt:lpstr>Inheritance: dependency management</vt:lpstr>
      <vt:lpstr>Inheritance: dependency management</vt:lpstr>
      <vt:lpstr>Aggregation</vt:lpstr>
      <vt:lpstr>Aggregation</vt:lpstr>
      <vt:lpstr>Aggregation</vt:lpstr>
      <vt:lpstr>Aggregation</vt:lpstr>
      <vt:lpstr>Maven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aviad</dc:creator>
  <cp:lastModifiedBy>Aviad Cohen</cp:lastModifiedBy>
  <cp:revision>403</cp:revision>
  <dcterms:created xsi:type="dcterms:W3CDTF">2016-07-09T17:06:11Z</dcterms:created>
  <dcterms:modified xsi:type="dcterms:W3CDTF">2018-03-10T19:02:39Z</dcterms:modified>
</cp:coreProperties>
</file>