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0" r:id="rId4"/>
    <p:sldMasterId id="2147483673" r:id="rId5"/>
  </p:sldMasterIdLst>
  <p:notesMasterIdLst>
    <p:notesMasterId r:id="rId71"/>
  </p:notesMasterIdLst>
  <p:sldIdLst>
    <p:sldId id="315" r:id="rId6"/>
    <p:sldId id="258" r:id="rId7"/>
    <p:sldId id="259" r:id="rId8"/>
    <p:sldId id="260" r:id="rId9"/>
    <p:sldId id="274" r:id="rId10"/>
    <p:sldId id="264" r:id="rId11"/>
    <p:sldId id="265" r:id="rId12"/>
    <p:sldId id="266" r:id="rId13"/>
    <p:sldId id="261" r:id="rId14"/>
    <p:sldId id="262" r:id="rId15"/>
    <p:sldId id="267" r:id="rId16"/>
    <p:sldId id="269" r:id="rId17"/>
    <p:sldId id="268" r:id="rId18"/>
    <p:sldId id="270" r:id="rId19"/>
    <p:sldId id="281" r:id="rId20"/>
    <p:sldId id="271" r:id="rId21"/>
    <p:sldId id="272" r:id="rId22"/>
    <p:sldId id="263" r:id="rId23"/>
    <p:sldId id="273" r:id="rId24"/>
    <p:sldId id="278" r:id="rId25"/>
    <p:sldId id="276" r:id="rId26"/>
    <p:sldId id="277" r:id="rId27"/>
    <p:sldId id="279" r:id="rId28"/>
    <p:sldId id="280" r:id="rId29"/>
    <p:sldId id="285" r:id="rId30"/>
    <p:sldId id="283" r:id="rId31"/>
    <p:sldId id="284" r:id="rId32"/>
    <p:sldId id="282" r:id="rId33"/>
    <p:sldId id="286" r:id="rId34"/>
    <p:sldId id="287" r:id="rId35"/>
    <p:sldId id="288" r:id="rId36"/>
    <p:sldId id="291" r:id="rId37"/>
    <p:sldId id="289" r:id="rId38"/>
    <p:sldId id="290" r:id="rId39"/>
    <p:sldId id="318" r:id="rId40"/>
    <p:sldId id="292" r:id="rId41"/>
    <p:sldId id="298" r:id="rId42"/>
    <p:sldId id="305" r:id="rId43"/>
    <p:sldId id="294" r:id="rId44"/>
    <p:sldId id="295" r:id="rId45"/>
    <p:sldId id="296" r:id="rId46"/>
    <p:sldId id="297" r:id="rId47"/>
    <p:sldId id="299" r:id="rId48"/>
    <p:sldId id="300" r:id="rId49"/>
    <p:sldId id="301" r:id="rId50"/>
    <p:sldId id="302" r:id="rId51"/>
    <p:sldId id="324" r:id="rId52"/>
    <p:sldId id="309" r:id="rId53"/>
    <p:sldId id="303" r:id="rId54"/>
    <p:sldId id="304" r:id="rId55"/>
    <p:sldId id="313" r:id="rId56"/>
    <p:sldId id="312" r:id="rId57"/>
    <p:sldId id="314" r:id="rId58"/>
    <p:sldId id="321" r:id="rId59"/>
    <p:sldId id="307" r:id="rId60"/>
    <p:sldId id="308" r:id="rId61"/>
    <p:sldId id="306" r:id="rId62"/>
    <p:sldId id="322" r:id="rId63"/>
    <p:sldId id="316" r:id="rId64"/>
    <p:sldId id="293" r:id="rId65"/>
    <p:sldId id="323" r:id="rId66"/>
    <p:sldId id="317" r:id="rId67"/>
    <p:sldId id="311" r:id="rId68"/>
    <p:sldId id="319" r:id="rId69"/>
    <p:sldId id="31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F0055"/>
    <a:srgbClr val="4D4D4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7E596-28A0-407E-8AB6-E7E9A244428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1B7D-3B94-4C95-A48B-FAFB9A04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5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62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34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49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56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4F81BD"/>
              </a:buClr>
            </a:pPr>
            <a:fld id="{51905519-AE76-4113-9CA5-42043C9B1427}" type="slidenum">
              <a:rPr lang="he-IL" sz="1200" smtClean="0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59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7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4" y="6629400"/>
            <a:ext cx="10595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2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Liron Blecher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11663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9"/>
            <a:ext cx="9144000" cy="857251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8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7" y="6534149"/>
            <a:ext cx="3405187" cy="32385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1205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5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0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7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6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2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7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9812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9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0" y="146053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70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BF08-3C57-463C-9676-1AD7835ECD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989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15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2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3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9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Introduction level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Next level</a:t>
            </a:r>
          </a:p>
          <a:p>
            <a:pPr lvl="4"/>
            <a:r>
              <a:rPr 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</p:sldLayoutIdLst>
  <p:transition>
    <p:cut/>
  </p:transition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92" y="2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7" y="2"/>
            <a:ext cx="5407025" cy="6889751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9" y="708027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2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92" y="2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7" y="2"/>
            <a:ext cx="5407025" cy="6889751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9" y="708027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2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6872290" y="1"/>
            <a:ext cx="758825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he-IL" sz="2400">
              <a:solidFill>
                <a:srgbClr val="4D4D4D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541465" y="1"/>
            <a:ext cx="5407025" cy="6889751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he-IL" sz="2400">
              <a:solidFill>
                <a:srgbClr val="4D4D4D"/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7" y="708026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1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9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technotes/guides/language/enhancements.html#javase8" TargetMode="External"/><Relationship Id="rId2" Type="http://schemas.openxmlformats.org/officeDocument/2006/relationships/hyperlink" Target="http://www.oracle.com/technetwork/java/javase/8-whats-new-215707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eldung.com/java-8-collectors" TargetMode="External"/><Relationship Id="rId5" Type="http://schemas.openxmlformats.org/officeDocument/2006/relationships/hyperlink" Target="http://winterbe.com/posts/2015/03/25/java8-examples-string-number-math-files/" TargetMode="External"/><Relationship Id="rId4" Type="http://schemas.openxmlformats.org/officeDocument/2006/relationships/hyperlink" Target="http://www.journaldev.com/2774/java-8-stream-api-example-tuto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briangoetz/lambda/lambda-transl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018967"/>
            <a:ext cx="8520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223700"/>
            <a:ext cx="31051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57367"/>
            <a:ext cx="8520600" cy="9036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Verdana"/>
                <a:ea typeface="Verdana"/>
                <a:cs typeface="Verdana"/>
                <a:sym typeface="Verdana"/>
              </a:rPr>
              <a:t>All you need to know </a:t>
            </a:r>
            <a:r>
              <a:rPr lang="en" sz="2800" b="1">
                <a:latin typeface="Verdana"/>
                <a:ea typeface="Verdana"/>
                <a:cs typeface="Verdana"/>
                <a:sym typeface="Verdana"/>
              </a:rPr>
              <a:t>about Java 8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472333"/>
            <a:ext cx="8520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211094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Functional Interface is an interface that has a </a:t>
            </a:r>
            <a:r>
              <a:rPr lang="en-US" b="1" dirty="0"/>
              <a:t>single abstract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 Interfaces included in with Java runtime:</a:t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Runnable, Callable, Comparator,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TimerTask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445749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14188" y="1865356"/>
            <a:ext cx="5433333" cy="1779668"/>
            <a:chOff x="3114188" y="1865356"/>
            <a:chExt cx="5433333" cy="177966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3114188" y="1865356"/>
              <a:ext cx="5433333" cy="360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72000" anchor="ctr"/>
            <a:lstStyle/>
            <a:p>
              <a:pPr marL="273050" lvl="1" indent="-271463" defTabSz="912813">
                <a:buSzTx/>
                <a:buFontTx/>
                <a:buNone/>
                <a:tabLst>
                  <a:tab pos="722313" algn="l"/>
                  <a:tab pos="1519238" algn="l"/>
                </a:tabLst>
              </a:pPr>
              <a:endParaRPr lang="he-IL" sz="2000" b="1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146779" y="2276872"/>
              <a:ext cx="1368151" cy="1368152"/>
              <a:chOff x="1784674" y="2276872"/>
              <a:chExt cx="1368151" cy="136815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84674" y="2917622"/>
                <a:ext cx="1368151" cy="7274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/>
                  <a:t>Method</a:t>
                </a:r>
              </a:p>
              <a:p>
                <a:pPr algn="ctr"/>
                <a:r>
                  <a:rPr lang="en-US" dirty="0"/>
                  <a:t>Implementation</a:t>
                </a:r>
              </a:p>
            </p:txBody>
          </p:sp>
          <p:cxnSp>
            <p:nvCxnSpPr>
              <p:cNvPr id="15" name="Straight Arrow Connector 14"/>
              <p:cNvCxnSpPr>
                <a:stCxn id="14" idx="0"/>
              </p:cNvCxnSpPr>
              <p:nvPr/>
            </p:nvCxnSpPr>
            <p:spPr bwMode="auto">
              <a:xfrm flipH="1" flipV="1">
                <a:off x="2468749" y="2276872"/>
                <a:ext cx="1" cy="64075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grpSp>
        <p:nvGrpSpPr>
          <p:cNvPr id="18" name="Group 17"/>
          <p:cNvGrpSpPr/>
          <p:nvPr/>
        </p:nvGrpSpPr>
        <p:grpSpPr>
          <a:xfrm>
            <a:off x="1771795" y="1865356"/>
            <a:ext cx="1368151" cy="1779668"/>
            <a:chOff x="1771795" y="1865356"/>
            <a:chExt cx="1368151" cy="177966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281403" y="1865356"/>
              <a:ext cx="360040" cy="360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72000" anchor="ctr"/>
            <a:lstStyle/>
            <a:p>
              <a:pPr marL="273050" lvl="1" indent="-271463" defTabSz="912813">
                <a:buSzTx/>
                <a:buFontTx/>
                <a:buNone/>
                <a:tabLst>
                  <a:tab pos="722313" algn="l"/>
                  <a:tab pos="1519238" algn="l"/>
                </a:tabLst>
              </a:pPr>
              <a:endParaRPr lang="he-IL" sz="2000" b="1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71795" y="2276872"/>
              <a:ext cx="1368151" cy="1368152"/>
              <a:chOff x="1784674" y="2276872"/>
              <a:chExt cx="1368151" cy="13681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84674" y="2917622"/>
                <a:ext cx="1368151" cy="7274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/>
                  <a:t>Method</a:t>
                </a:r>
              </a:p>
              <a:p>
                <a:pPr algn="ctr"/>
                <a:r>
                  <a:rPr lang="en-US" dirty="0"/>
                  <a:t>Signature</a:t>
                </a:r>
              </a:p>
            </p:txBody>
          </p:sp>
          <p:cxnSp>
            <p:nvCxnSpPr>
              <p:cNvPr id="11" name="Straight Arrow Connector 10"/>
              <p:cNvCxnSpPr>
                <a:stCxn id="7" idx="0"/>
              </p:cNvCxnSpPr>
              <p:nvPr/>
            </p:nvCxnSpPr>
            <p:spPr bwMode="auto">
              <a:xfrm flipH="1" flipV="1">
                <a:off x="2468749" y="2276872"/>
                <a:ext cx="1" cy="64075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11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Using a Lambda Expression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Runnable r = () -&gt; System.out.println(“You know nothing”);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839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examples.lambda.intro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95726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13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Lambda Expression with more than one line of code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Runnable r = () -&gt; 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System.out.println(“You know nothing”);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System.out.println(“Jon Snow!”);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80914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9979" y="3213016"/>
            <a:ext cx="1393909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Lambda Expression with parameters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FunctionalInterface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 interface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Greeter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(String name);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Greeter g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kingName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System.out.println(“Hello ”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kingName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g.sayHello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(“Robert”);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14</a:t>
            </a:fld>
            <a:endParaRPr lang="en-US" sz="1200" dirty="0"/>
          </a:p>
        </p:txBody>
      </p:sp>
      <p:sp>
        <p:nvSpPr>
          <p:cNvPr id="7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539551" y="4293096"/>
            <a:ext cx="8140203" cy="162954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b="1" dirty="0"/>
              <a:t>What is the </a:t>
            </a:r>
            <a:r>
              <a:rPr lang="en-US" sz="2000" b="1" dirty="0">
                <a:solidFill>
                  <a:srgbClr val="FF6600"/>
                </a:solidFill>
              </a:rPr>
              <a:t>Type </a:t>
            </a:r>
            <a:r>
              <a:rPr lang="en-US" sz="2000" b="1" dirty="0"/>
              <a:t>of </a:t>
            </a:r>
            <a:r>
              <a:rPr lang="en-US" sz="2000" b="1" dirty="0" err="1"/>
              <a:t>kingName</a:t>
            </a:r>
            <a:r>
              <a:rPr lang="en-US" sz="2000" b="1" dirty="0"/>
              <a:t> argument?</a:t>
            </a:r>
          </a:p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b="1" dirty="0"/>
              <a:t>It’s a String!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7463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15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5" cy="4896544"/>
          </a:xfrm>
        </p:spPr>
        <p:txBody>
          <a:bodyPr/>
          <a:lstStyle/>
          <a:p>
            <a:r>
              <a:rPr lang="en-US" b="1" dirty="0"/>
              <a:t>Type Inferrence</a:t>
            </a:r>
          </a:p>
          <a:p>
            <a:r>
              <a:rPr lang="en-US" dirty="0"/>
              <a:t>The compiler can often infer parameter types in a Lambda expression</a:t>
            </a:r>
          </a:p>
          <a:p>
            <a:r>
              <a:rPr lang="en-US" dirty="0"/>
              <a:t>Inferrence uses the target functional interface’s method signature</a:t>
            </a:r>
          </a:p>
          <a:p>
            <a:endParaRPr lang="en-US" sz="2000" b="1" dirty="0">
              <a:solidFill>
                <a:srgbClr val="7F0055"/>
              </a:solidFill>
              <a:latin typeface="Courier New" pitchFamily="49" charset="0"/>
              <a:cs typeface="Arial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 interface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Greeter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	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name);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Greeter g = (     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0134" y="556204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5562049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name) -&gt;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(name);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5731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028E-8 L -0.10226 3.70028E-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8" grpId="2"/>
      <p:bldP spid="8" grpId="3"/>
      <p:bldP spid="9" grpId="0"/>
      <p:bldP spid="9" grpId="1"/>
      <p:bldP spid="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39988" y="4340076"/>
            <a:ext cx="230016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1881" y="3225895"/>
            <a:ext cx="28803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16</a:t>
            </a:fld>
            <a:endParaRPr lang="en-US" sz="1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0155" y="3769621"/>
            <a:ext cx="28803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12160" y="3585895"/>
            <a:ext cx="2870718" cy="162954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000" b="1" dirty="0"/>
              <a:t>No need to add </a:t>
            </a:r>
            <a:r>
              <a:rPr lang="en-US" b="1" kern="1200" dirty="0">
                <a:solidFill>
                  <a:srgbClr val="7F0055"/>
                </a:solidFill>
                <a:latin typeface="Courier New" pitchFamily="49" charset="0"/>
                <a:ea typeface="+mn-ea"/>
                <a:cs typeface="Arial" charset="0"/>
              </a:rPr>
              <a:t>return</a:t>
            </a:r>
            <a:r>
              <a:rPr lang="en-US" sz="2400" b="1" dirty="0"/>
              <a:t> </a:t>
            </a:r>
            <a:r>
              <a:rPr lang="en-US" sz="2000" b="1" dirty="0"/>
              <a:t>for single line Lambdas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Lambda Expression with returned value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FunctionalInterface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 interface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Greeter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(String name);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Greeter g = (name) -&gt; { 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“Hello ” + name;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Greeter g1 = (name) -&gt; “Hello ” + name;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 greeting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g.sayHello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(“Joffrey”);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greeting = g1.sayHello(“Tomen”);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270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examples.lambda.builtin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307187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Traversing a collection using Lambdas:</a:t>
            </a:r>
          </a:p>
          <a:p>
            <a:r>
              <a:rPr lang="en-US" dirty="0"/>
              <a:t>Using Lambdas we can easily traverse through all the Collections classes in Java without the need for iteration loops (such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each</a:t>
            </a:r>
            <a:r>
              <a:rPr lang="en-US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etc.)</a:t>
            </a:r>
          </a:p>
          <a:p>
            <a:r>
              <a:rPr lang="en-US" dirty="0"/>
              <a:t>This is done using the new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method that was added to the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interface (which all collections implement)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0463349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examples.lambda.traversing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8665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669904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3347232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1316602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247946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java.util.function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java.util.function</a:t>
            </a:r>
            <a:r>
              <a:rPr lang="en-US" dirty="0"/>
              <a:t> Package contains new Function Interfaces which in combination with </a:t>
            </a:r>
            <a:r>
              <a:rPr lang="en-US" b="1" dirty="0"/>
              <a:t>JCF </a:t>
            </a:r>
            <a:r>
              <a:rPr lang="en-US" dirty="0"/>
              <a:t>(Java Collection Framework) and other new classes enables easier and shorter code.</a:t>
            </a:r>
          </a:p>
          <a:p>
            <a:r>
              <a:rPr lang="en-US" b="1" dirty="0">
                <a:latin typeface="Courier New"/>
                <a:cs typeface="Courier New"/>
              </a:rPr>
              <a:t>Predicate&lt;T&gt;</a:t>
            </a:r>
          </a:p>
          <a:p>
            <a:pPr lvl="1"/>
            <a:r>
              <a:rPr lang="en-US" dirty="0"/>
              <a:t>Determine if the input of type T matches some criteria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Consumer&lt;T&gt;</a:t>
            </a:r>
          </a:p>
          <a:p>
            <a:pPr lvl="1"/>
            <a:r>
              <a:rPr lang="en-US" dirty="0"/>
              <a:t>Accept a single input argument of type T, and return no result</a:t>
            </a:r>
          </a:p>
          <a:p>
            <a:r>
              <a:rPr lang="en-US" b="1" dirty="0">
                <a:latin typeface="Courier New"/>
                <a:cs typeface="Courier New"/>
              </a:rPr>
              <a:t>Function&lt;T, R&gt;</a:t>
            </a:r>
          </a:p>
          <a:p>
            <a:pPr lvl="1"/>
            <a:r>
              <a:rPr lang="en-US" dirty="0"/>
              <a:t>Apply a function to the input type T, generating a result of type R</a:t>
            </a:r>
          </a:p>
          <a:p>
            <a:r>
              <a:rPr lang="en-US" dirty="0"/>
              <a:t>Plus several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830572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examples.lambda.predicate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735212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1929307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78101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Method references let you reuse a method as a lambda expression.</a:t>
            </a:r>
          </a:p>
          <a:p>
            <a:r>
              <a:rPr lang="en-US" dirty="0"/>
              <a:t>It’s a way to pass a method name without calling it.</a:t>
            </a:r>
          </a:p>
          <a:p>
            <a:r>
              <a:rPr lang="en-US" dirty="0"/>
              <a:t>Use a method reference is done using the following syntax: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&lt;Where the method is found&gt;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&lt;method name&gt;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/>
              <a:t>Example: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FileFilter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(File f)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Is equal to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FileFilter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File::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24</a:t>
            </a:fld>
            <a:endParaRPr lang="en-US" sz="1200" dirty="0"/>
          </a:p>
        </p:txBody>
      </p:sp>
      <p:sp>
        <p:nvSpPr>
          <p:cNvPr id="6" name="Content Placeholder 4"/>
          <p:cNvSpPr txBox="1">
            <a:spLocks noChangeArrowheads="1"/>
          </p:cNvSpPr>
          <p:nvPr/>
        </p:nvSpPr>
        <p:spPr bwMode="auto">
          <a:xfrm>
            <a:off x="5530870" y="5229199"/>
            <a:ext cx="3505626" cy="136815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sz="1800" b="1" kern="0" dirty="0"/>
              <a:t>File class has a static method named 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canRead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/>
              <a:t>that accepts a file as a single argument </a:t>
            </a:r>
            <a:endParaRPr 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533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When using a method reference, the Java complier uses </a:t>
            </a:r>
            <a:r>
              <a:rPr lang="en-US" dirty="0">
                <a:solidFill>
                  <a:srgbClr val="FF6600"/>
                </a:solidFill>
              </a:rPr>
              <a:t>Type inference </a:t>
            </a:r>
            <a:r>
              <a:rPr lang="en-US" dirty="0"/>
              <a:t>to check if the </a:t>
            </a:r>
            <a:r>
              <a:rPr lang="en-US" b="1" dirty="0"/>
              <a:t>method signature </a:t>
            </a:r>
            <a:r>
              <a:rPr lang="en-US" dirty="0"/>
              <a:t>is compatible with the Functional Interface </a:t>
            </a:r>
            <a:r>
              <a:rPr lang="en-US" b="1" dirty="0"/>
              <a:t>single function signature</a:t>
            </a:r>
            <a:r>
              <a:rPr lang="en-US" dirty="0"/>
              <a:t> – if both methods signatures match then the method reference can be used.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method reference allows you to implement less interfaces and just write methods the do the work and pass them as parameters.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478432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Method references can also be used for constructors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(instead of method name)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/>
              <a:t>Example: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Factory&lt;List&lt;String&gt;&gt;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 = () -&gt;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 new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r>
              <a:rPr lang="en-US" dirty="0"/>
              <a:t>Is equal to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Factory&lt;List&lt;String&gt;&gt; f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::new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u="sng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198581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dirty="0"/>
              <a:t>There are 4 </a:t>
            </a:r>
            <a:r>
              <a:rPr lang="en-US" b="1" dirty="0">
                <a:solidFill>
                  <a:schemeClr val="tx1"/>
                </a:solidFill>
                <a:latin typeface="Univers LT Std 65 Bold" pitchFamily="-107" charset="0"/>
                <a:sym typeface="Univers LT Std 65 Bold" pitchFamily="-107" charset="0"/>
              </a:rPr>
              <a:t>Kinds of Method References</a:t>
            </a:r>
            <a:r>
              <a:rPr lang="en-US" dirty="0">
                <a:solidFill>
                  <a:schemeClr val="tx1"/>
                </a:solidFill>
                <a:latin typeface="Univers LT Std 65 Bold" pitchFamily="-107" charset="0"/>
                <a:sym typeface="Univers LT Std 65 Bold" pitchFamily="-107" charset="0"/>
              </a:rPr>
              <a:t>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to a </a:t>
            </a:r>
            <a:r>
              <a:rPr lang="en-US" dirty="0">
                <a:solidFill>
                  <a:srgbClr val="FF6600"/>
                </a:solidFill>
              </a:rPr>
              <a:t>static</a:t>
            </a:r>
            <a:r>
              <a:rPr lang="en-US" dirty="0"/>
              <a:t> method: </a:t>
            </a:r>
            <a:br>
              <a:rPr lang="en-US" dirty="0"/>
            </a:br>
            <a:r>
              <a:rPr lang="en-US" dirty="0" err="1"/>
              <a:t>ContainingClass</a:t>
            </a:r>
            <a:r>
              <a:rPr lang="en-US" b="1" dirty="0"/>
              <a:t>::</a:t>
            </a:r>
            <a:r>
              <a:rPr lang="en-US" dirty="0" err="1"/>
              <a:t>staticMethodName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to an </a:t>
            </a:r>
            <a:r>
              <a:rPr lang="en-US" dirty="0">
                <a:solidFill>
                  <a:srgbClr val="FF6600"/>
                </a:solidFill>
              </a:rPr>
              <a:t>instance</a:t>
            </a:r>
            <a:r>
              <a:rPr lang="en-US" dirty="0"/>
              <a:t> method of a particular object:</a:t>
            </a:r>
            <a:br>
              <a:rPr lang="en-US" dirty="0"/>
            </a:br>
            <a:r>
              <a:rPr lang="en-US" dirty="0" err="1"/>
              <a:t>ContainingObject</a:t>
            </a:r>
            <a:r>
              <a:rPr lang="en-US" b="1" dirty="0"/>
              <a:t>::</a:t>
            </a:r>
            <a:r>
              <a:rPr lang="en-US" dirty="0" err="1"/>
              <a:t>instanceMethodName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to an instance method of an arbitrary object of a particular </a:t>
            </a:r>
            <a:r>
              <a:rPr lang="en-US" dirty="0">
                <a:solidFill>
                  <a:srgbClr val="FF6600"/>
                </a:solidFill>
              </a:rPr>
              <a:t>type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ContainingType</a:t>
            </a:r>
            <a:r>
              <a:rPr lang="en-US" b="1" dirty="0"/>
              <a:t>::</a:t>
            </a:r>
            <a:r>
              <a:rPr lang="en-US" dirty="0" err="1"/>
              <a:t>methodName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4) Reference to a </a:t>
            </a:r>
            <a:r>
              <a:rPr lang="en-US" dirty="0">
                <a:solidFill>
                  <a:srgbClr val="FF6600"/>
                </a:solidFill>
              </a:rPr>
              <a:t>constructor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ClassName</a:t>
            </a:r>
            <a:r>
              <a:rPr lang="en-US" b="1" dirty="0"/>
              <a:t>::</a:t>
            </a:r>
            <a:r>
              <a:rPr lang="en-US" dirty="0"/>
              <a:t>new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709176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examples.lambda.methodreference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4053810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2564904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 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3433742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</a:t>
            </a:fld>
            <a:endParaRPr lang="en-US" sz="1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1196752"/>
            <a:ext cx="8137525" cy="374441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2000" b="1" dirty="0"/>
              <a:t>Lambda Expressions are anonymous functions</a:t>
            </a:r>
          </a:p>
          <a:p>
            <a:r>
              <a:rPr lang="en-US" sz="2000" b="1" dirty="0"/>
              <a:t>	</a:t>
            </a:r>
          </a:p>
          <a:p>
            <a:pPr lvl="1"/>
            <a:r>
              <a:rPr lang="en-US" sz="2000" b="1" dirty="0"/>
              <a:t>Let’s you instantiate interfaces that have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a single method</a:t>
            </a:r>
          </a:p>
          <a:p>
            <a:endParaRPr lang="en-US" sz="2000" b="1" dirty="0"/>
          </a:p>
          <a:p>
            <a:pPr lvl="1"/>
            <a:r>
              <a:rPr lang="en-US" sz="2000" b="1" dirty="0"/>
              <a:t>Replace more verbose class declarations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Allows the code to be shorter, more readable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It’s the Java Way to enable functional programming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Allows for easier multithreading code writing</a:t>
            </a:r>
          </a:p>
        </p:txBody>
      </p:sp>
    </p:spTree>
    <p:extLst>
      <p:ext uri="{BB962C8B-B14F-4D97-AF65-F5344CB8AC3E}">
        <p14:creationId xmlns:p14="http://schemas.microsoft.com/office/powerpoint/2010/main" val="28806656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You can now add methods to an interface and implement these methods in the interface itself.</a:t>
            </a:r>
          </a:p>
          <a:p>
            <a:r>
              <a:rPr lang="en-US" dirty="0"/>
              <a:t>This is the Java way to introduce </a:t>
            </a:r>
            <a:r>
              <a:rPr lang="en-US" dirty="0">
                <a:solidFill>
                  <a:srgbClr val="FF6600"/>
                </a:solidFill>
              </a:rPr>
              <a:t>multiple inheritance </a:t>
            </a:r>
            <a:r>
              <a:rPr lang="en-US" dirty="0"/>
              <a:t>to the language (although not fully).</a:t>
            </a:r>
          </a:p>
          <a:p>
            <a:r>
              <a:rPr lang="en-US" dirty="0"/>
              <a:t>Use the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keyword before defining the method and then implement it.</a:t>
            </a:r>
          </a:p>
          <a:p>
            <a:r>
              <a:rPr lang="en-US" dirty="0"/>
              <a:t>!Since the method is implemented in an interface it does not have access to any data members of the implementing classes (since they are not defined yet) – only to the other methods defined in that interface.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09826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u="sng" dirty="0"/>
              <a:t>Example: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setRadius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radius);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area(){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2);</a:t>
            </a:r>
            <a:endParaRPr lang="en-US" sz="2000" b="1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228600" indent="-457200">
              <a:lnSpc>
                <a:spcPct val="11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4708061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In Java 8 it </a:t>
            </a:r>
            <a:r>
              <a:rPr lang="en-US" b="1" dirty="0"/>
              <a:t>is</a:t>
            </a:r>
            <a:r>
              <a:rPr lang="en-US" dirty="0"/>
              <a:t> possible to add static methods in interfaces using the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keyword before the method definition (and implementation).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can have zero or more static methods.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0223236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examples.lambda.interfacemethods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3488435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3212976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3934567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Streams (not to be confused with I/O Streams) are a new way in Java to </a:t>
            </a:r>
            <a:r>
              <a:rPr lang="en-US" dirty="0">
                <a:solidFill>
                  <a:srgbClr val="FF6600"/>
                </a:solidFill>
              </a:rPr>
              <a:t>work</a:t>
            </a:r>
            <a:r>
              <a:rPr lang="en-US" dirty="0"/>
              <a:t> with Collections of items without the need to iterate over each item individually.</a:t>
            </a:r>
          </a:p>
          <a:p>
            <a:r>
              <a:rPr lang="en-US" dirty="0"/>
              <a:t>Works with Collections (List, Set, Map, etc.) and with Arrays – but they are NOT data structures on their own.</a:t>
            </a:r>
          </a:p>
          <a:p>
            <a:r>
              <a:rPr lang="en-US" dirty="0"/>
              <a:t>Enables easy operations such as sum, average, count, max, min, filter, map and more on items.</a:t>
            </a:r>
          </a:p>
          <a:p>
            <a:r>
              <a:rPr lang="en-US" dirty="0"/>
              <a:t>Also – enables easy, simple parallel operations without the need to explicitly work with Threads.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9687165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A stream can be infinite (for example: a stream of random numbers does not need to end). </a:t>
            </a:r>
          </a:p>
          <a:p>
            <a:r>
              <a:rPr lang="en-US" dirty="0"/>
              <a:t>In the same way that it is very easy to write an infinite loop in Java, it’s possible to use an infinite stream and never terminate its use.</a:t>
            </a:r>
          </a:p>
          <a:p>
            <a:r>
              <a:rPr lang="en-US" dirty="0"/>
              <a:t>By using streams we can build a system that allows optimizations to be hidden easily in the library code (lazy evaluation, fusing operations together, making processing concurrent, etc.)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1565753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How to create Streams:</a:t>
            </a:r>
          </a:p>
          <a:p>
            <a:r>
              <a:rPr lang="en-US" dirty="0"/>
              <a:t>From collections and arrays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Collection.stream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Arrays.stream</a:t>
            </a:r>
            <a:r>
              <a:rPr lang="en-US" b="1" dirty="0">
                <a:latin typeface="Courier New"/>
                <a:cs typeface="Courier New"/>
              </a:rPr>
              <a:t>(T array)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Stream.of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String.chars</a:t>
            </a:r>
            <a:r>
              <a:rPr lang="en-US" b="1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Static factories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IntStream.range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new Random().</a:t>
            </a:r>
            <a:r>
              <a:rPr lang="en-US" b="1" dirty="0" err="1">
                <a:latin typeface="Courier New"/>
                <a:cs typeface="Courier New"/>
              </a:rPr>
              <a:t>ints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Files.walk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6557507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examples.streams.intro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113556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Pipeline:</a:t>
            </a:r>
          </a:p>
          <a:p>
            <a:r>
              <a:rPr lang="en-US" dirty="0"/>
              <a:t>A stream pipeline consists of three parts:</a:t>
            </a:r>
          </a:p>
          <a:p>
            <a:pPr lvl="1"/>
            <a:r>
              <a:rPr lang="en-US" dirty="0"/>
              <a:t>A source</a:t>
            </a:r>
          </a:p>
          <a:p>
            <a:pPr lvl="1"/>
            <a:r>
              <a:rPr lang="en-US" dirty="0"/>
              <a:t>Zero or more intermediate operations</a:t>
            </a:r>
          </a:p>
          <a:p>
            <a:pPr lvl="1"/>
            <a:r>
              <a:rPr lang="en-US" dirty="0"/>
              <a:t>A terminal operation</a:t>
            </a:r>
          </a:p>
          <a:p>
            <a:pPr lvl="2"/>
            <a:r>
              <a:rPr lang="en-US" dirty="0"/>
              <a:t>Producing a result or a side-effect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85169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Reminder – The Runnable interface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interface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Runnable{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run();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930094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2230622"/>
            <a:ext cx="6390710" cy="347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67744" y="1772816"/>
            <a:ext cx="3384376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608" y="2719104"/>
            <a:ext cx="489654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3162107"/>
            <a:ext cx="93610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u="sng" dirty="0"/>
              <a:t>Example:</a:t>
            </a:r>
          </a:p>
          <a:p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transactions.stream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t.getCity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().equals(“London”)).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(Transaction::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sum();</a:t>
            </a:r>
          </a:p>
          <a:p>
            <a:endParaRPr lang="en-US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Pipeline cont.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40</a:t>
            </a:fld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52120" y="1412776"/>
            <a:ext cx="2981893" cy="540040"/>
            <a:chOff x="4830466" y="1412776"/>
            <a:chExt cx="2981893" cy="540040"/>
          </a:xfrm>
        </p:grpSpPr>
        <p:sp>
          <p:nvSpPr>
            <p:cNvPr id="11" name="Content Placeholder 4"/>
            <p:cNvSpPr txBox="1">
              <a:spLocks noChangeArrowheads="1"/>
            </p:cNvSpPr>
            <p:nvPr/>
          </p:nvSpPr>
          <p:spPr bwMode="auto">
            <a:xfrm>
              <a:off x="6373004" y="1412776"/>
              <a:ext cx="1439355" cy="3600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</a:bodyPr>
            <a:lstStyle>
              <a:lvl1pPr marL="342900" indent="-342900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Symbol" pitchFamily="18" charset="2"/>
                <a:defRPr sz="24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27305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+mn-lt"/>
                  <a:cs typeface="+mn-cs"/>
                </a:defRPr>
              </a:lvl2pPr>
              <a:lvl3pPr marL="54610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3pPr>
              <a:lvl4pPr marL="806450" indent="-2587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4pPr>
              <a:lvl5pPr marL="10731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5pPr>
              <a:lvl6pPr marL="15303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6pPr>
              <a:lvl7pPr marL="19875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7pPr>
              <a:lvl8pPr marL="24447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8pPr>
              <a:lvl9pPr marL="29019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9pPr>
            </a:lstStyle>
            <a:p>
              <a:pPr marL="1587" lvl="1" indent="0" algn="ctr">
                <a:lnSpc>
                  <a:spcPct val="150000"/>
                </a:lnSpc>
                <a:spcBef>
                  <a:spcPts val="1200"/>
                </a:spcBef>
                <a:buFontTx/>
                <a:buNone/>
              </a:pPr>
              <a:r>
                <a:rPr lang="en-US" b="1" kern="0" dirty="0"/>
                <a:t>Source</a:t>
              </a:r>
            </a:p>
          </p:txBody>
        </p:sp>
        <p:cxnSp>
          <p:nvCxnSpPr>
            <p:cNvPr id="13" name="Straight Arrow Connector 12"/>
            <p:cNvCxnSpPr>
              <a:stCxn id="11" idx="1"/>
              <a:endCxn id="6" idx="3"/>
            </p:cNvCxnSpPr>
            <p:nvPr/>
          </p:nvCxnSpPr>
          <p:spPr bwMode="auto">
            <a:xfrm flipH="1">
              <a:off x="4830466" y="1592796"/>
              <a:ext cx="1542538" cy="360020"/>
            </a:xfrm>
            <a:prstGeom prst="straightConnector1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7186042" y="2404203"/>
            <a:ext cx="1439356" cy="804057"/>
            <a:chOff x="7033642" y="1779236"/>
            <a:chExt cx="1439356" cy="804057"/>
          </a:xfrm>
        </p:grpSpPr>
        <p:sp>
          <p:nvSpPr>
            <p:cNvPr id="16" name="Content Placeholder 4"/>
            <p:cNvSpPr txBox="1">
              <a:spLocks noChangeArrowheads="1"/>
            </p:cNvSpPr>
            <p:nvPr/>
          </p:nvSpPr>
          <p:spPr bwMode="auto">
            <a:xfrm>
              <a:off x="7033642" y="2223293"/>
              <a:ext cx="1439356" cy="360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</a:bodyPr>
            <a:lstStyle>
              <a:lvl1pPr marL="342900" indent="-342900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Symbol" pitchFamily="18" charset="2"/>
                <a:defRPr sz="24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27305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+mn-lt"/>
                  <a:cs typeface="+mn-cs"/>
                </a:defRPr>
              </a:lvl2pPr>
              <a:lvl3pPr marL="54610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3pPr>
              <a:lvl4pPr marL="806450" indent="-2587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4pPr>
              <a:lvl5pPr marL="10731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5pPr>
              <a:lvl6pPr marL="15303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6pPr>
              <a:lvl7pPr marL="19875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7pPr>
              <a:lvl8pPr marL="24447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8pPr>
              <a:lvl9pPr marL="29019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9pPr>
            </a:lstStyle>
            <a:p>
              <a:pPr marL="1587" lvl="1" indent="0">
                <a:lnSpc>
                  <a:spcPct val="150000"/>
                </a:lnSpc>
                <a:spcBef>
                  <a:spcPts val="1200"/>
                </a:spcBef>
                <a:buFontTx/>
                <a:buNone/>
              </a:pPr>
              <a:r>
                <a:rPr lang="en-US" b="1" kern="0" dirty="0"/>
                <a:t>Operation</a:t>
              </a:r>
            </a:p>
          </p:txBody>
        </p:sp>
        <p:cxnSp>
          <p:nvCxnSpPr>
            <p:cNvPr id="17" name="Straight Arrow Connector 16"/>
            <p:cNvCxnSpPr>
              <a:stCxn id="16" idx="0"/>
              <a:endCxn id="8" idx="3"/>
            </p:cNvCxnSpPr>
            <p:nvPr/>
          </p:nvCxnSpPr>
          <p:spPr bwMode="auto">
            <a:xfrm flipH="1" flipV="1">
              <a:off x="7281918" y="1779236"/>
              <a:ext cx="471402" cy="444057"/>
            </a:xfrm>
            <a:prstGeom prst="straightConnector1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491880" y="3079104"/>
            <a:ext cx="5142133" cy="784681"/>
            <a:chOff x="3339480" y="1862764"/>
            <a:chExt cx="5142133" cy="784681"/>
          </a:xfrm>
        </p:grpSpPr>
        <p:sp>
          <p:nvSpPr>
            <p:cNvPr id="23" name="Content Placeholder 4"/>
            <p:cNvSpPr txBox="1">
              <a:spLocks noChangeArrowheads="1"/>
            </p:cNvSpPr>
            <p:nvPr/>
          </p:nvSpPr>
          <p:spPr bwMode="auto">
            <a:xfrm>
              <a:off x="5787752" y="2287444"/>
              <a:ext cx="2693861" cy="3600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</a:bodyPr>
            <a:lstStyle>
              <a:lvl1pPr marL="342900" indent="-342900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Symbol" pitchFamily="18" charset="2"/>
                <a:defRPr sz="24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27305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+mn-lt"/>
                  <a:cs typeface="+mn-cs"/>
                </a:defRPr>
              </a:lvl2pPr>
              <a:lvl3pPr marL="54610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3pPr>
              <a:lvl4pPr marL="806450" indent="-2587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4pPr>
              <a:lvl5pPr marL="10731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5pPr>
              <a:lvl6pPr marL="15303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6pPr>
              <a:lvl7pPr marL="19875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7pPr>
              <a:lvl8pPr marL="24447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8pPr>
              <a:lvl9pPr marL="29019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9pPr>
            </a:lstStyle>
            <a:p>
              <a:pPr marL="1587" lvl="1" indent="0">
                <a:lnSpc>
                  <a:spcPct val="150000"/>
                </a:lnSpc>
                <a:spcBef>
                  <a:spcPts val="1200"/>
                </a:spcBef>
                <a:buFontTx/>
                <a:buNone/>
              </a:pPr>
              <a:r>
                <a:rPr lang="en-US" b="1" kern="0" dirty="0"/>
                <a:t>Another Operation</a:t>
              </a:r>
            </a:p>
          </p:txBody>
        </p:sp>
        <p:cxnSp>
          <p:nvCxnSpPr>
            <p:cNvPr id="24" name="Straight Arrow Connector 23"/>
            <p:cNvCxnSpPr>
              <a:stCxn id="23" idx="1"/>
              <a:endCxn id="9" idx="2"/>
            </p:cNvCxnSpPr>
            <p:nvPr/>
          </p:nvCxnSpPr>
          <p:spPr bwMode="auto">
            <a:xfrm flipH="1" flipV="1">
              <a:off x="3339480" y="1862764"/>
              <a:ext cx="2448272" cy="604681"/>
            </a:xfrm>
            <a:prstGeom prst="straightConnector1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1979712" y="3318898"/>
            <a:ext cx="6645685" cy="1219563"/>
            <a:chOff x="1992098" y="1742413"/>
            <a:chExt cx="6645685" cy="1219563"/>
          </a:xfrm>
        </p:grpSpPr>
        <p:sp>
          <p:nvSpPr>
            <p:cNvPr id="49" name="Content Placeholder 4"/>
            <p:cNvSpPr txBox="1">
              <a:spLocks noChangeArrowheads="1"/>
            </p:cNvSpPr>
            <p:nvPr/>
          </p:nvSpPr>
          <p:spPr bwMode="auto">
            <a:xfrm>
              <a:off x="5943922" y="2614815"/>
              <a:ext cx="2693861" cy="3471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horz" wrap="square" lIns="108000" tIns="108000" rIns="108000" bIns="108000" numCol="1" anchor="ctr" anchorCtr="0" compatLnSpc="1">
              <a:prstTxWarp prst="textNoShape">
                <a:avLst/>
              </a:prstTxWarp>
            </a:bodyPr>
            <a:lstStyle>
              <a:lvl1pPr marL="342900" indent="-342900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Symbol" pitchFamily="18" charset="2"/>
                <a:defRPr sz="24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27305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rgbClr val="4D4D4D"/>
                  </a:solidFill>
                  <a:latin typeface="+mn-lt"/>
                  <a:cs typeface="+mn-cs"/>
                </a:defRPr>
              </a:lvl2pPr>
              <a:lvl3pPr marL="546100" indent="-2714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3pPr>
              <a:lvl4pPr marL="806450" indent="-25876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4pPr>
              <a:lvl5pPr marL="10731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5pPr>
              <a:lvl6pPr marL="15303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6pPr>
              <a:lvl7pPr marL="19875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7pPr>
              <a:lvl8pPr marL="24447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8pPr>
              <a:lvl9pPr marL="2901950" indent="-265113" algn="l" defTabSz="912813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600">
                  <a:solidFill>
                    <a:srgbClr val="4D4D4D"/>
                  </a:solidFill>
                  <a:latin typeface="+mn-lt"/>
                  <a:cs typeface="+mn-cs"/>
                </a:defRPr>
              </a:lvl9pPr>
            </a:lstStyle>
            <a:p>
              <a:pPr marL="1587" lvl="1" indent="0">
                <a:lnSpc>
                  <a:spcPct val="150000"/>
                </a:lnSpc>
                <a:spcBef>
                  <a:spcPts val="1200"/>
                </a:spcBef>
                <a:buFontTx/>
                <a:buNone/>
              </a:pPr>
              <a:r>
                <a:rPr lang="en-US" b="1" kern="0" dirty="0"/>
                <a:t>Terminal Operation</a:t>
              </a:r>
            </a:p>
          </p:txBody>
        </p:sp>
        <p:cxnSp>
          <p:nvCxnSpPr>
            <p:cNvPr id="50" name="Straight Arrow Connector 49"/>
            <p:cNvCxnSpPr>
              <a:stCxn id="49" idx="1"/>
              <a:endCxn id="10" idx="3"/>
            </p:cNvCxnSpPr>
            <p:nvPr/>
          </p:nvCxnSpPr>
          <p:spPr bwMode="auto">
            <a:xfrm flipH="1" flipV="1">
              <a:off x="1992098" y="1742413"/>
              <a:ext cx="3951824" cy="1045983"/>
            </a:xfrm>
            <a:prstGeom prst="straightConnector1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52238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</a:t>
            </a:r>
            <a:r>
              <a:rPr lang="en-US"/>
              <a:t>Pipeline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The source that provides a stream of objects to be processed.</a:t>
            </a:r>
          </a:p>
          <a:p>
            <a:r>
              <a:rPr lang="en-US" dirty="0"/>
              <a:t>Zero or more intermediate operations that take the input stream and generate a new output stream.  The output stream may be the same as the input stream, reduced or enlarged in size, or be objects of a different type.  It is completely flexible.</a:t>
            </a:r>
          </a:p>
          <a:p>
            <a:r>
              <a:rPr lang="en-US" dirty="0"/>
              <a:t>The terminal operation takes an input stream and either produces a </a:t>
            </a:r>
            <a:r>
              <a:rPr lang="en-US" dirty="0">
                <a:solidFill>
                  <a:srgbClr val="FF6600"/>
                </a:solidFill>
              </a:rPr>
              <a:t>result</a:t>
            </a:r>
            <a:r>
              <a:rPr lang="en-US" dirty="0"/>
              <a:t> or has some kind of </a:t>
            </a:r>
            <a:r>
              <a:rPr lang="en-US" dirty="0">
                <a:solidFill>
                  <a:srgbClr val="FF6600"/>
                </a:solidFill>
              </a:rPr>
              <a:t>side-effect</a:t>
            </a:r>
            <a:r>
              <a:rPr lang="en-US" dirty="0"/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4437655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1600" y="4547757"/>
            <a:ext cx="5904656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1600" y="4945458"/>
            <a:ext cx="5904656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1600" y="5347458"/>
            <a:ext cx="93610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Execution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Execution: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map</a:t>
            </a:r>
            <a:r>
              <a:rPr lang="en-US" dirty="0"/>
              <a:t> methods don’t really do any work</a:t>
            </a:r>
          </a:p>
          <a:p>
            <a:pPr lvl="1"/>
            <a:r>
              <a:rPr lang="en-US" dirty="0"/>
              <a:t>They set up a pipeline of operations and return a new </a:t>
            </a:r>
            <a:r>
              <a:rPr lang="en-US" b="1" dirty="0">
                <a:latin typeface="Courier New"/>
                <a:cs typeface="Courier New"/>
              </a:rPr>
              <a:t>Stream</a:t>
            </a:r>
          </a:p>
          <a:p>
            <a:r>
              <a:rPr lang="en-US" dirty="0"/>
              <a:t>All work happens when we get to the </a:t>
            </a:r>
            <a:r>
              <a:rPr lang="en-US" b="1" dirty="0">
                <a:latin typeface="Courier New"/>
                <a:cs typeface="Courier New"/>
              </a:rPr>
              <a:t>sum()</a:t>
            </a:r>
            <a:r>
              <a:rPr lang="en-US" dirty="0"/>
              <a:t> operation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filter()/map()/sum()</a:t>
            </a:r>
            <a:r>
              <a:rPr lang="en-US" dirty="0"/>
              <a:t> fused into one pass on the data</a:t>
            </a:r>
          </a:p>
          <a:p>
            <a:pPr lvl="2"/>
            <a:r>
              <a:rPr lang="en-US" dirty="0"/>
              <a:t>For both sequential and parallel pipelines</a:t>
            </a:r>
          </a:p>
          <a:p>
            <a:r>
              <a:rPr lang="en-US" sz="18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transactions.stream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 -&gt;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().equals(“London”)).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//lazy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(Transaction::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	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//lazy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sum();			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//Execute the pipeline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3823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3608" y="2395130"/>
            <a:ext cx="1944216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2943375"/>
            <a:ext cx="468052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9442" y="3508621"/>
            <a:ext cx="1362318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64160" y="3508621"/>
            <a:ext cx="344800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Convert words in list to upper case:</a:t>
            </a:r>
          </a:p>
          <a:p>
            <a:r>
              <a:rPr lang="en-US" b="1" dirty="0">
                <a:latin typeface="Courier New"/>
                <a:cs typeface="Courier New"/>
              </a:rPr>
              <a:t>List&lt;String&gt; output = </a:t>
            </a:r>
            <a:r>
              <a:rPr lang="en-US" b="1" dirty="0" err="1">
                <a:latin typeface="Courier New"/>
                <a:cs typeface="Courier New"/>
              </a:rPr>
              <a:t>wordList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.stream().</a:t>
            </a:r>
          </a:p>
          <a:p>
            <a:r>
              <a:rPr lang="en-US" b="1" dirty="0">
                <a:latin typeface="Courier New"/>
                <a:cs typeface="Courier New"/>
              </a:rPr>
              <a:t>  map(String::</a:t>
            </a:r>
            <a:r>
              <a:rPr lang="en-US" b="1" dirty="0" err="1">
                <a:latin typeface="Courier New"/>
                <a:cs typeface="Courier New"/>
              </a:rPr>
              <a:t>toUpperCase</a:t>
            </a:r>
            <a:r>
              <a:rPr lang="en-US" b="1" dirty="0">
                <a:latin typeface="Courier New"/>
                <a:cs typeface="Courier New"/>
              </a:rPr>
              <a:t>).</a:t>
            </a:r>
          </a:p>
          <a:p>
            <a:r>
              <a:rPr lang="en-US" b="1" dirty="0">
                <a:latin typeface="Courier New"/>
                <a:cs typeface="Courier New"/>
              </a:rPr>
              <a:t>  collect(</a:t>
            </a:r>
            <a:r>
              <a:rPr lang="en-US" b="1" dirty="0" err="1">
                <a:latin typeface="Courier New"/>
                <a:cs typeface="Courier New"/>
              </a:rPr>
              <a:t>Collectors.toList</a:t>
            </a:r>
            <a:r>
              <a:rPr lang="en-US" b="1" dirty="0">
                <a:latin typeface="Courier New"/>
                <a:cs typeface="Courier New"/>
              </a:rPr>
              <a:t>());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40169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3608" y="2395130"/>
            <a:ext cx="1944216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2943375"/>
            <a:ext cx="633670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9442" y="3508621"/>
            <a:ext cx="1362318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64160" y="3508621"/>
            <a:ext cx="344800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Examples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44</a:t>
            </a:fld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Find words in list with even length:</a:t>
            </a:r>
          </a:p>
          <a:p>
            <a:r>
              <a:rPr lang="en-US" b="1" dirty="0">
                <a:latin typeface="Courier New"/>
                <a:cs typeface="Courier New"/>
              </a:rPr>
              <a:t>List&lt;String&gt; output = </a:t>
            </a:r>
            <a:r>
              <a:rPr lang="en-US" b="1" dirty="0" err="1">
                <a:latin typeface="Courier New"/>
                <a:cs typeface="Courier New"/>
              </a:rPr>
              <a:t>wordList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.stream().</a:t>
            </a:r>
          </a:p>
          <a:p>
            <a:r>
              <a:rPr lang="en-US" b="1" dirty="0">
                <a:latin typeface="Courier New"/>
                <a:cs typeface="Courier New"/>
              </a:rPr>
              <a:t>  filter(w -&gt; (</a:t>
            </a:r>
            <a:r>
              <a:rPr lang="en-US" b="1" dirty="0" err="1">
                <a:latin typeface="Courier New"/>
                <a:cs typeface="Courier New"/>
              </a:rPr>
              <a:t>w.length</a:t>
            </a:r>
            <a:r>
              <a:rPr lang="en-US" b="1" dirty="0">
                <a:latin typeface="Courier New"/>
                <a:cs typeface="Courier New"/>
              </a:rPr>
              <a:t>() % 2 == 0).</a:t>
            </a:r>
          </a:p>
          <a:p>
            <a:r>
              <a:rPr lang="en-US" b="1" dirty="0">
                <a:latin typeface="Courier New"/>
                <a:cs typeface="Courier New"/>
              </a:rPr>
              <a:t>  collect(</a:t>
            </a:r>
            <a:r>
              <a:rPr lang="en-US" b="1" dirty="0" err="1">
                <a:latin typeface="Courier New"/>
                <a:cs typeface="Courier New"/>
              </a:rPr>
              <a:t>Collectors.toList</a:t>
            </a:r>
            <a:r>
              <a:rPr lang="en-US" b="1" dirty="0">
                <a:latin typeface="Courier New"/>
                <a:cs typeface="Courier New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03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3861048"/>
            <a:ext cx="172819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608" y="4437112"/>
            <a:ext cx="172819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Examples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45</a:t>
            </a:fld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Count lines in a file:</a:t>
            </a:r>
          </a:p>
          <a:p>
            <a:r>
              <a:rPr lang="en-US" dirty="0"/>
              <a:t>The new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lines()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method in Class </a:t>
            </a:r>
            <a:r>
              <a:rPr lang="en-US" dirty="0" err="1"/>
              <a:t>BufferedReader</a:t>
            </a:r>
            <a:r>
              <a:rPr lang="en-US" dirty="0"/>
              <a:t> returns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</a:t>
            </a:r>
            <a:r>
              <a:rPr lang="en-US" dirty="0"/>
              <a:t> representing all the lines.</a:t>
            </a:r>
          </a:p>
          <a:p>
            <a:endParaRPr lang="en-US" dirty="0"/>
          </a:p>
          <a:p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long</a:t>
            </a:r>
            <a:r>
              <a:rPr lang="en-US" b="1" dirty="0">
                <a:latin typeface="Courier New"/>
                <a:cs typeface="Courier New"/>
              </a:rPr>
              <a:t> count = </a:t>
            </a:r>
            <a:r>
              <a:rPr lang="en-US" b="1" dirty="0" err="1">
                <a:latin typeface="Courier New"/>
                <a:cs typeface="Courier New"/>
              </a:rPr>
              <a:t>bufferedReader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.lines().</a:t>
            </a:r>
          </a:p>
          <a:p>
            <a:r>
              <a:rPr lang="en-US" b="1" dirty="0">
                <a:latin typeface="Courier New"/>
                <a:cs typeface="Courier New"/>
              </a:rPr>
              <a:t>	count();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33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3608" y="2395130"/>
            <a:ext cx="208823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3608" y="2943375"/>
            <a:ext cx="468052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9442" y="3508621"/>
            <a:ext cx="1362318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4051314"/>
            <a:ext cx="2088232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- Examples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46</a:t>
            </a:fld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b="1" u="sng" dirty="0"/>
              <a:t>Find the length of the longest line in a file: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longest = reader</a:t>
            </a:r>
          </a:p>
          <a:p>
            <a:r>
              <a:rPr lang="en-US" b="1" dirty="0">
                <a:latin typeface="Courier New"/>
                <a:cs typeface="Courier New"/>
              </a:rPr>
              <a:t>	.lines().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mapToInt</a:t>
            </a:r>
            <a:r>
              <a:rPr lang="en-US" b="1" dirty="0">
                <a:latin typeface="Courier New"/>
                <a:cs typeface="Courier New"/>
              </a:rPr>
              <a:t>(String::length).</a:t>
            </a:r>
          </a:p>
          <a:p>
            <a:r>
              <a:rPr lang="en-US" b="1" dirty="0">
                <a:latin typeface="Courier New"/>
                <a:cs typeface="Courier New"/>
              </a:rPr>
              <a:t>  max().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getAsInt</a:t>
            </a:r>
            <a:r>
              <a:rPr lang="en-US" b="1" dirty="0">
                <a:latin typeface="Courier New"/>
                <a:cs typeface="Courier New"/>
              </a:rPr>
              <a:t>();</a:t>
            </a:r>
            <a:endParaRPr lang="en-US" dirty="0"/>
          </a:p>
        </p:txBody>
      </p:sp>
      <p:sp>
        <p:nvSpPr>
          <p:cNvPr id="11" name="Content Placeholder 4"/>
          <p:cNvSpPr txBox="1">
            <a:spLocks noChangeArrowheads="1"/>
          </p:cNvSpPr>
          <p:nvPr/>
        </p:nvSpPr>
        <p:spPr bwMode="auto">
          <a:xfrm>
            <a:off x="3275856" y="3628525"/>
            <a:ext cx="2664296" cy="120557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b="1" kern="0" dirty="0"/>
              <a:t>Why do we need </a:t>
            </a:r>
            <a:r>
              <a:rPr lang="en-US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getAsInt</a:t>
            </a:r>
            <a:r>
              <a:rPr lang="en-US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kern="0" dirty="0"/>
              <a:t>? </a:t>
            </a:r>
          </a:p>
        </p:txBody>
      </p:sp>
      <p:sp>
        <p:nvSpPr>
          <p:cNvPr id="12" name="Content Placeholder 4"/>
          <p:cNvSpPr txBox="1">
            <a:spLocks noChangeArrowheads="1"/>
          </p:cNvSpPr>
          <p:nvPr/>
        </p:nvSpPr>
        <p:spPr bwMode="auto">
          <a:xfrm>
            <a:off x="6010678" y="3628525"/>
            <a:ext cx="2664296" cy="120557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b="1" kern="0" dirty="0"/>
              <a:t>Because </a:t>
            </a:r>
            <a:r>
              <a:rPr lang="en-US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 </a:t>
            </a:r>
            <a:r>
              <a:rPr lang="en-US" b="1" kern="0" dirty="0"/>
              <a:t>returns an Optional!</a:t>
            </a:r>
          </a:p>
        </p:txBody>
      </p:sp>
      <p:sp>
        <p:nvSpPr>
          <p:cNvPr id="13" name="Content Placeholder 4"/>
          <p:cNvSpPr txBox="1">
            <a:spLocks noChangeArrowheads="1"/>
          </p:cNvSpPr>
          <p:nvPr/>
        </p:nvSpPr>
        <p:spPr bwMode="auto">
          <a:xfrm>
            <a:off x="3270097" y="5013176"/>
            <a:ext cx="2664296" cy="120557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b="1" kern="0" dirty="0"/>
              <a:t>What's an Optional?</a:t>
            </a:r>
          </a:p>
        </p:txBody>
      </p:sp>
      <p:sp>
        <p:nvSpPr>
          <p:cNvPr id="15" name="Content Placeholder 4"/>
          <p:cNvSpPr txBox="1">
            <a:spLocks noChangeArrowheads="1"/>
          </p:cNvSpPr>
          <p:nvPr/>
        </p:nvSpPr>
        <p:spPr bwMode="auto">
          <a:xfrm>
            <a:off x="6010678" y="5013176"/>
            <a:ext cx="2664296" cy="120557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1587" lvl="1" indent="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b="1" kern="0" dirty="0"/>
              <a:t>We'll learn in the next section!</a:t>
            </a:r>
          </a:p>
        </p:txBody>
      </p:sp>
    </p:spTree>
    <p:extLst>
      <p:ext uri="{BB962C8B-B14F-4D97-AF65-F5344CB8AC3E}">
        <p14:creationId xmlns:p14="http://schemas.microsoft.com/office/powerpoint/2010/main" val="33594638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build="p" animBg="1"/>
      <p:bldP spid="12" grpId="0" build="p" animBg="1"/>
      <p:bldP spid="13" grpId="0" build="p" animBg="1"/>
      <p:bldP spid="15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– Useful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Streams have a </a:t>
            </a:r>
            <a:r>
              <a:rPr lang="en-US" b="1" dirty="0"/>
              <a:t>lot</a:t>
            </a:r>
            <a:r>
              <a:rPr lang="en-US" dirty="0"/>
              <a:t> more useful methods,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distinct()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sorted()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mapToObj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findFirst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anyMatch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https://docs.oracle.com/javase/8/docs/api/java/util/stream/Stream.html</a:t>
            </a:r>
            <a:endParaRPr lang="en-US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47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852033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examples.streams.filter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593946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3860644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237209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Implementing an interface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MyRunnable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implements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Runnable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run()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System.out.println(“Winter is coming!”);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MyRunnable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MyRunnable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912813">
              <a:lnSpc>
                <a:spcPct val="150000"/>
              </a:lnSpc>
              <a:buSzPct val="70000"/>
              <a:tabLst>
                <a:tab pos="542925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Thread(r).start();</a:t>
            </a:r>
          </a:p>
        </p:txBody>
      </p:sp>
    </p:spTree>
    <p:extLst>
      <p:ext uri="{BB962C8B-B14F-4D97-AF65-F5344CB8AC3E}">
        <p14:creationId xmlns:p14="http://schemas.microsoft.com/office/powerpoint/2010/main" val="3106018009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is a collection of classes that wraps a value in them.</a:t>
            </a:r>
          </a:p>
          <a:p>
            <a:r>
              <a:rPr lang="en-US" dirty="0"/>
              <a:t>Indicates that they may, or may not have a value.</a:t>
            </a:r>
          </a:p>
          <a:p>
            <a:r>
              <a:rPr lang="en-US" dirty="0"/>
              <a:t>Makes developer responsible for checking.</a:t>
            </a:r>
          </a:p>
          <a:p>
            <a:r>
              <a:rPr lang="en-US" dirty="0"/>
              <a:t>A bit like a stream that can only have </a:t>
            </a:r>
            <a:r>
              <a:rPr lang="en-US" dirty="0">
                <a:solidFill>
                  <a:srgbClr val="FF6600"/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one</a:t>
            </a:r>
            <a:r>
              <a:rPr lang="en-US" dirty="0"/>
              <a:t> elements.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8281858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7911277" cy="4987925"/>
          </a:xfrm>
        </p:spPr>
        <p:txBody>
          <a:bodyPr/>
          <a:lstStyle/>
          <a:p>
            <a:r>
              <a:rPr lang="en-US" b="1" u="sng" dirty="0"/>
              <a:t>Example:</a:t>
            </a:r>
          </a:p>
          <a:p>
            <a:pPr lvl="0"/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Optional&lt;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&gt;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maybeGPS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Optional.of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maybeGPS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Optional.ofNullable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maybeGPS.ifPresent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::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printPosition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maybeGPS.orElse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(new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());</a:t>
            </a:r>
          </a:p>
          <a:p>
            <a:pPr lvl="0"/>
            <a:endParaRPr lang="en-US" sz="2000" b="1" dirty="0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maybeGPS.filter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(g -&gt;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g.lastRead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() &lt; 2).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ifPresent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GPSData.display</a:t>
            </a:r>
            <a:r>
              <a:rPr lang="en-US" sz="2000" b="1" dirty="0">
                <a:solidFill>
                  <a:srgbClr val="424545"/>
                </a:solidFill>
                <a:latin typeface="Courier New"/>
                <a:cs typeface="Courier New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7285302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create an Optional use the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dirty="0"/>
              <a:t>or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methods (there are no constructors). 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gpsData</a:t>
            </a:r>
            <a:r>
              <a:rPr lang="en-US" sz="2000" dirty="0"/>
              <a:t> in the first line is null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000" dirty="0"/>
              <a:t> will be thrown immediately, if </a:t>
            </a:r>
            <a:r>
              <a:rPr lang="en-US" sz="2000" dirty="0" err="1"/>
              <a:t>gpsData</a:t>
            </a:r>
            <a:r>
              <a:rPr lang="en-US" sz="2000" dirty="0"/>
              <a:t> might be null use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that returns an empty Optional.</a:t>
            </a:r>
          </a:p>
          <a:p>
            <a:endParaRPr lang="en-US" sz="2000" dirty="0"/>
          </a:p>
          <a:p>
            <a:r>
              <a:rPr lang="en-US" sz="2000" dirty="0"/>
              <a:t>Rather than using an explicit if (</a:t>
            </a:r>
            <a:r>
              <a:rPr lang="en-US" sz="2000" dirty="0" err="1"/>
              <a:t>gpsData</a:t>
            </a:r>
            <a:r>
              <a:rPr lang="en-US" sz="2000" dirty="0"/>
              <a:t> != null)… you can use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en-US" sz="2000" dirty="0"/>
              <a:t>() with a Lambda expression (in this case a method reference). </a:t>
            </a:r>
          </a:p>
          <a:p>
            <a:r>
              <a:rPr lang="en-US" sz="2000" dirty="0"/>
              <a:t>If the Optional is empty nothing will be printed, as the lambda is only used if there is a value.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1342593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we want to use the value of an Optional we can also provide a way of generating a value if one is not present using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(returns the parameter if empty),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(throws a specified type of exception if empty) or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orElseGet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(which uses a Supplier if empty).</a:t>
            </a:r>
          </a:p>
          <a:p>
            <a:endParaRPr lang="en-US" sz="2000" dirty="0"/>
          </a:p>
          <a:p>
            <a:r>
              <a:rPr lang="en-US" sz="2000" dirty="0"/>
              <a:t>Optionals can also be filtered using a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2000" dirty="0"/>
              <a:t>. </a:t>
            </a:r>
          </a:p>
          <a:p>
            <a:r>
              <a:rPr lang="en-US" sz="2000" dirty="0"/>
              <a:t>In the example the filter would only be used if a value is present.  </a:t>
            </a:r>
          </a:p>
          <a:p>
            <a:r>
              <a:rPr lang="en-US" sz="2000" dirty="0"/>
              <a:t>The filter returns an Optional that either contains the value of </a:t>
            </a:r>
            <a:r>
              <a:rPr lang="en-US" sz="2000" dirty="0" err="1"/>
              <a:t>maybeGPS</a:t>
            </a:r>
            <a:r>
              <a:rPr lang="en-US" sz="2000" dirty="0"/>
              <a:t> (if the Predicate evaluates to true) or is empty (Predicate evaluates to false).  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will then handle this Optional in the same way as before.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9777557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Collectors are terminal operations that are used to combine the result of processing on the elements of a stream.</a:t>
            </a:r>
          </a:p>
          <a:p>
            <a:r>
              <a:rPr lang="en-US" dirty="0"/>
              <a:t>Collectors can be used to return a list or a string.</a:t>
            </a:r>
          </a:p>
          <a:p>
            <a:r>
              <a:rPr lang="en-US" dirty="0"/>
              <a:t>You can also use collectors to join results into a single String, group results and map results.</a:t>
            </a:r>
          </a:p>
          <a:p>
            <a:r>
              <a:rPr lang="en-US" dirty="0"/>
              <a:t>All collectors methods reside in Collections class.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4930761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examples.streams.optional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7201391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4475749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212466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r>
              <a:rPr lang="en-US" dirty="0"/>
              <a:t>There are two types of Streams: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 - Works like an iterator, meaning, it traverse one item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- Splits some (but not necessarily all) operations to </a:t>
            </a:r>
            <a:r>
              <a:rPr lang="en-US"/>
              <a:t>different threads, </a:t>
            </a:r>
            <a:r>
              <a:rPr lang="en-US" dirty="0"/>
              <a:t>thus, running the operation concurrently.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57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2803576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examples.streams.parallel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731474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5157192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1065660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6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Using an inner Class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Runnable r 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Runnable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run()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System.out.println(“The night is dark...”);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912813">
              <a:buSzPct val="70000"/>
              <a:tabLst>
                <a:tab pos="5429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2813">
              <a:lnSpc>
                <a:spcPct val="150000"/>
              </a:lnSpc>
              <a:buSzPct val="70000"/>
              <a:tabLst>
                <a:tab pos="542925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Thread(r).start();</a:t>
            </a:r>
          </a:p>
        </p:txBody>
      </p:sp>
    </p:spTree>
    <p:extLst>
      <p:ext uri="{BB962C8B-B14F-4D97-AF65-F5344CB8AC3E}">
        <p14:creationId xmlns:p14="http://schemas.microsoft.com/office/powerpoint/2010/main" val="2548710518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60</a:t>
            </a:fld>
            <a:endParaRPr lang="en-US" sz="12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D6E020D-1341-084A-A257-B7A9D4DBEC4B}"/>
              </a:ext>
            </a:extLst>
          </p:cNvPr>
          <p:cNvSpPr txBox="1">
            <a:spLocks/>
          </p:cNvSpPr>
          <p:nvPr/>
        </p:nvSpPr>
        <p:spPr bwMode="auto">
          <a:xfrm>
            <a:off x="917579" y="1447800"/>
            <a:ext cx="805529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ymbol" pitchFamily="18" charset="2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7305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46100" indent="-2714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3pPr>
            <a:lvl4pPr marL="806450" indent="-25876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4pPr>
            <a:lvl5pPr marL="10731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5pPr>
            <a:lvl6pPr marL="15303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6pPr>
            <a:lvl7pPr marL="19875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7pPr>
            <a:lvl8pPr marL="24447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8pPr>
            <a:lvl9pPr marL="2901950" indent="-265113" algn="l" defTabSz="912813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274637" lvl="2" indent="0">
              <a:buFontTx/>
              <a:buNone/>
            </a:pPr>
            <a:r>
              <a:rPr lang="en-US" sz="2400" kern="0" dirty="0">
                <a:ea typeface="+mn-ea"/>
              </a:rPr>
              <a:t>Java 8 makes it very easy to read and work with files:</a:t>
            </a:r>
          </a:p>
          <a:p>
            <a:pPr lvl="2"/>
            <a:r>
              <a:rPr lang="en-US" sz="2400" kern="0" dirty="0" err="1"/>
              <a:t>Files.list</a:t>
            </a:r>
            <a:r>
              <a:rPr lang="en-US" sz="2400" kern="0" dirty="0"/>
              <a:t>() – returns a stream with all paths of a given directory</a:t>
            </a:r>
          </a:p>
          <a:p>
            <a:pPr lvl="2"/>
            <a:r>
              <a:rPr lang="en-US" sz="2400" kern="0" dirty="0" err="1">
                <a:ea typeface="+mn-ea"/>
              </a:rPr>
              <a:t>Files.find</a:t>
            </a:r>
            <a:r>
              <a:rPr lang="en-US" sz="2400" kern="0" dirty="0">
                <a:ea typeface="+mn-ea"/>
              </a:rPr>
              <a:t>() / </a:t>
            </a:r>
            <a:r>
              <a:rPr lang="en-US" sz="2400" kern="0" dirty="0" err="1">
                <a:ea typeface="+mn-ea"/>
              </a:rPr>
              <a:t>Files.walk</a:t>
            </a:r>
            <a:r>
              <a:rPr lang="en-US" sz="2400" kern="0" dirty="0">
                <a:ea typeface="+mn-ea"/>
              </a:rPr>
              <a:t>() – </a:t>
            </a:r>
            <a:r>
              <a:rPr lang="en-US" sz="2400" kern="0" dirty="0"/>
              <a:t>returns a stream of all paths of a given directory and limits the depth</a:t>
            </a:r>
          </a:p>
          <a:p>
            <a:pPr lvl="2"/>
            <a:r>
              <a:rPr lang="en-US" sz="2400" kern="0" dirty="0" err="1">
                <a:ea typeface="+mn-ea"/>
              </a:rPr>
              <a:t>Files.readAllLines</a:t>
            </a:r>
            <a:r>
              <a:rPr lang="en-US" sz="2400" kern="0" dirty="0">
                <a:ea typeface="+mn-ea"/>
              </a:rPr>
              <a:t>() / </a:t>
            </a:r>
            <a:r>
              <a:rPr lang="en-US" sz="2400" kern="0" dirty="0" err="1">
                <a:ea typeface="+mn-ea"/>
              </a:rPr>
              <a:t>Files.lines</a:t>
            </a:r>
            <a:r>
              <a:rPr lang="en-US" sz="2400" kern="0" dirty="0">
                <a:ea typeface="+mn-ea"/>
              </a:rPr>
              <a:t>() – return</a:t>
            </a:r>
            <a:r>
              <a:rPr lang="en-US" sz="2400" kern="0" dirty="0"/>
              <a:t>s a streams of all the lines of a given text file</a:t>
            </a:r>
            <a:endParaRPr lang="en-US" sz="2400" kern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430475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examples.streams.files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0666817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0350" y="5805264"/>
            <a:ext cx="5418138" cy="491581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rtl="1" fontAlgn="base"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100000"/>
              <a:buFont typeface="Symbol" pitchFamily="18" charset="2"/>
              <a:buNone/>
            </a:pPr>
            <a:endParaRPr lang="he-IL" sz="2400" dirty="0">
              <a:solidFill>
                <a:srgbClr val="4D4D4D"/>
              </a:solidFill>
            </a:endParaRPr>
          </a:p>
        </p:txBody>
      </p:sp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dirty="0"/>
              <a:t>λ</a:t>
            </a:r>
            <a:r>
              <a:rPr lang="en-US" dirty="0"/>
              <a:t> – Lambda Expressions</a:t>
            </a:r>
          </a:p>
          <a:p>
            <a:pPr eaLnBrk="1" hangingPunct="1"/>
            <a:r>
              <a:rPr lang="en-US" dirty="0"/>
              <a:t>java.util.function Package</a:t>
            </a:r>
          </a:p>
          <a:p>
            <a:pPr eaLnBrk="1" hangingPunct="1"/>
            <a:r>
              <a:rPr lang="en-US" dirty="0"/>
              <a:t>Method References</a:t>
            </a:r>
          </a:p>
          <a:p>
            <a:pPr eaLnBrk="1" hangingPunct="1"/>
            <a:r>
              <a:rPr lang="en-US" dirty="0"/>
              <a:t>Default and Static Methods</a:t>
            </a:r>
          </a:p>
          <a:p>
            <a:pPr eaLnBrk="1" hangingPunct="1"/>
            <a:r>
              <a:rPr lang="en-US" dirty="0"/>
              <a:t>Streams</a:t>
            </a:r>
          </a:p>
          <a:p>
            <a:pPr eaLnBrk="1" hangingPunct="1"/>
            <a:r>
              <a:rPr lang="en-US" dirty="0"/>
              <a:t>Optional and Collectors</a:t>
            </a:r>
          </a:p>
          <a:p>
            <a:pPr eaLnBrk="1" hangingPunct="1"/>
            <a:r>
              <a:rPr lang="en-US" dirty="0"/>
              <a:t>Parallel Streams</a:t>
            </a:r>
          </a:p>
          <a:p>
            <a:pPr eaLnBrk="1" hangingPunct="1"/>
            <a:r>
              <a:rPr lang="en-US" dirty="0"/>
              <a:t>Files</a:t>
            </a:r>
          </a:p>
          <a:p>
            <a:pPr eaLnBrk="1" hangingPunct="1"/>
            <a:r>
              <a:rPr lang="en-US" dirty="0"/>
              <a:t>More Java 8 Stuff…</a:t>
            </a:r>
          </a:p>
        </p:txBody>
      </p:sp>
    </p:spTree>
    <p:extLst>
      <p:ext uri="{BB962C8B-B14F-4D97-AF65-F5344CB8AC3E}">
        <p14:creationId xmlns:p14="http://schemas.microsoft.com/office/powerpoint/2010/main" val="92071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Java 8 Stuff…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pPr marL="274637" lvl="2" indent="0">
              <a:buNone/>
            </a:pPr>
            <a:r>
              <a:rPr lang="en-US" sz="2400" dirty="0">
                <a:ea typeface="+mn-ea"/>
              </a:rPr>
              <a:t>Some of APIs that were added in Java 8, including:</a:t>
            </a:r>
          </a:p>
          <a:p>
            <a:pPr lvl="2"/>
            <a:r>
              <a:rPr lang="en-US" sz="24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String.join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sz="2400" dirty="0">
                <a:ea typeface="+mn-ea"/>
              </a:rPr>
              <a:t> - allows you to concatenate an array of string with a delimiter</a:t>
            </a:r>
            <a:r>
              <a:rPr lang="en-US" dirty="0">
                <a:ea typeface="+mn-ea"/>
              </a:rPr>
              <a:t>:</a:t>
            </a:r>
            <a:br>
              <a:rPr lang="en-US" sz="2400" dirty="0">
                <a:ea typeface="+mn-ea"/>
              </a:rPr>
            </a:b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String.join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(":", "john", "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paul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george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ringo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");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returns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john:paul:george:ringo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/>
            <a:r>
              <a:rPr lang="en-US" sz="24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Integer.parseUnsignedInt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>
                <a:ea typeface="+mn-ea"/>
              </a:rPr>
              <a:t>– allows you to add values that are larger than </a:t>
            </a:r>
            <a:r>
              <a:rPr lang="en-US" sz="24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Integer.MAX_VALUE</a:t>
            </a:r>
            <a:endParaRPr lang="en-US" sz="2400" b="1" kern="12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/>
            <a:endParaRPr lang="en-US" sz="2400" b="1" kern="12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63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7768026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Java 8 Stuff…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pPr marL="274637" lvl="2" indent="0">
              <a:buNone/>
            </a:pPr>
            <a:r>
              <a:rPr lang="en-US" sz="2400" dirty="0">
                <a:ea typeface="+mn-ea"/>
              </a:rPr>
              <a:t>Some of APIs that were added in Java 8, including:</a:t>
            </a:r>
          </a:p>
          <a:p>
            <a:pPr lvl="2"/>
            <a:r>
              <a:rPr lang="en-US" sz="2400" dirty="0">
                <a:ea typeface="+mn-ea"/>
              </a:rPr>
              <a:t>New Date and Time API with improved support for Time Zones</a:t>
            </a:r>
          </a:p>
          <a:p>
            <a:pPr lvl="2"/>
            <a:r>
              <a:rPr lang="en-US" sz="2400" dirty="0" err="1">
                <a:ea typeface="+mn-ea"/>
              </a:rPr>
              <a:t>Nashrom</a:t>
            </a:r>
            <a:r>
              <a:rPr lang="en-US" sz="2400" dirty="0">
                <a:ea typeface="+mn-ea"/>
              </a:rPr>
              <a:t> </a:t>
            </a:r>
            <a:r>
              <a:rPr lang="en-US" sz="2400" b="1" dirty="0">
                <a:solidFill>
                  <a:srgbClr val="FF6600"/>
                </a:solidFill>
                <a:ea typeface="+mn-ea"/>
              </a:rPr>
              <a:t>JavaScript</a:t>
            </a:r>
            <a:r>
              <a:rPr lang="en-US" sz="2400" dirty="0">
                <a:ea typeface="+mn-ea"/>
              </a:rPr>
              <a:t> Engine (allows running JavaScript code inside a Java program and vise versa)</a:t>
            </a:r>
          </a:p>
          <a:p>
            <a:pPr lvl="2"/>
            <a:r>
              <a:rPr lang="en-US" sz="2400" dirty="0">
                <a:ea typeface="+mn-ea"/>
              </a:rPr>
              <a:t>Base64 encoding and decoding</a:t>
            </a:r>
          </a:p>
          <a:p>
            <a:pPr lvl="2"/>
            <a:r>
              <a:rPr lang="en-US" sz="2400" dirty="0">
                <a:ea typeface="+mn-ea"/>
              </a:rPr>
              <a:t>Parallel Array Sorting</a:t>
            </a:r>
          </a:p>
          <a:p>
            <a:pPr lvl="2"/>
            <a:r>
              <a:rPr lang="en-US" sz="2400" dirty="0">
                <a:ea typeface="+mn-ea"/>
              </a:rPr>
              <a:t>Annotations on Type</a:t>
            </a:r>
          </a:p>
          <a:p>
            <a:pPr lvl="2"/>
            <a:r>
              <a:rPr lang="en-US" sz="2400" dirty="0">
                <a:ea typeface="+mn-ea"/>
              </a:rPr>
              <a:t>Concurrency Updates</a:t>
            </a:r>
          </a:p>
          <a:p>
            <a:pPr lvl="2"/>
            <a:r>
              <a:rPr lang="en-US" sz="2400" dirty="0">
                <a:ea typeface="+mn-ea"/>
              </a:rPr>
              <a:t>A lot more (including </a:t>
            </a:r>
            <a:r>
              <a:rPr lang="en-US" sz="2400" dirty="0" err="1">
                <a:ea typeface="+mn-ea"/>
              </a:rPr>
              <a:t>JavaFX</a:t>
            </a:r>
            <a:r>
              <a:rPr lang="en-US" sz="2400" dirty="0">
                <a:ea typeface="+mn-ea"/>
              </a:rPr>
              <a:t> stuff!)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64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1077214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179" y="1295400"/>
            <a:ext cx="8055293" cy="4987925"/>
          </a:xfrm>
        </p:spPr>
        <p:txBody>
          <a:bodyPr/>
          <a:lstStyle/>
          <a:p>
            <a:pPr lvl="2"/>
            <a:r>
              <a:rPr lang="en-US" sz="2000" dirty="0">
                <a:hlinkClick r:id="rId2"/>
              </a:rPr>
              <a:t>http://www.oracle.com/technetwork/java/javase/8-whats-new-2157071.html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http://docs.oracle.com/javase/8/docs/technotes/guides/language/enhancements.html#javase8</a:t>
            </a:r>
            <a:endParaRPr lang="en-US" sz="2000" dirty="0"/>
          </a:p>
          <a:p>
            <a:pPr lvl="2"/>
            <a:r>
              <a:rPr lang="en-US" sz="2000" dirty="0">
                <a:hlinkClick r:id="rId4"/>
              </a:rPr>
              <a:t>http://www.journaldev.com/2774/java-8-stream-api-example-tutorial</a:t>
            </a:r>
            <a:endParaRPr lang="en-US" sz="2000" dirty="0"/>
          </a:p>
          <a:p>
            <a:pPr lvl="2"/>
            <a:r>
              <a:rPr lang="en-US" sz="2000" dirty="0">
                <a:hlinkClick r:id="rId5"/>
              </a:rPr>
              <a:t>http://winterbe.com/posts/2015/03/25/java8-examples-string-number-math-files/</a:t>
            </a:r>
            <a:endParaRPr lang="en-US" sz="2000" dirty="0"/>
          </a:p>
          <a:p>
            <a:pPr lvl="2"/>
            <a:r>
              <a:rPr lang="en-US" sz="2000" dirty="0">
                <a:hlinkClick r:id="rId6"/>
              </a:rPr>
              <a:t>http://www.baeldung.com/java-8-collectors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60381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65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78564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7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Anonymous Class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Thread (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Runnable()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run() {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System.out.println(“... and full of terror!”);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}).start();</a:t>
            </a:r>
          </a:p>
        </p:txBody>
      </p:sp>
    </p:spTree>
    <p:extLst>
      <p:ext uri="{BB962C8B-B14F-4D97-AF65-F5344CB8AC3E}">
        <p14:creationId xmlns:p14="http://schemas.microsoft.com/office/powerpoint/2010/main" val="24612699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6381" y="1865356"/>
            <a:ext cx="36000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07251" y="1865356"/>
            <a:ext cx="360000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99106" y="1865356"/>
            <a:ext cx="5433333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/>
          <a:p>
            <a:pPr marL="273050" lvl="1" indent="-271463" defTabSz="912813">
              <a:buSzTx/>
              <a:buFontTx/>
              <a:buNone/>
              <a:tabLst>
                <a:tab pos="722313" algn="l"/>
                <a:tab pos="1519238" algn="l"/>
              </a:tabLst>
            </a:pPr>
            <a:endParaRPr lang="he-IL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8</a:t>
            </a:fld>
            <a:endParaRPr lang="en-US" sz="1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0155" y="1412776"/>
            <a:ext cx="8229600" cy="334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400" b="1" u="sng" dirty="0"/>
              <a:t>Using a Lambda Expression</a:t>
            </a:r>
            <a:r>
              <a:rPr lang="en-US" sz="2400" b="1" dirty="0"/>
              <a:t>:</a:t>
            </a:r>
          </a:p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Runnable r = () -&gt; System.out.println(“You know nothing”);</a:t>
            </a:r>
          </a:p>
          <a:p>
            <a:pPr defTabSz="912813">
              <a:buSzPct val="70000"/>
              <a:tabLst>
                <a:tab pos="542925" algn="l"/>
              </a:tabLs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Arial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Thread (r).start();</a:t>
            </a:r>
          </a:p>
        </p:txBody>
      </p:sp>
    </p:spTree>
    <p:extLst>
      <p:ext uri="{BB962C8B-B14F-4D97-AF65-F5344CB8AC3E}">
        <p14:creationId xmlns:p14="http://schemas.microsoft.com/office/powerpoint/2010/main" val="3882069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9</a:t>
            </a:fld>
            <a:endParaRPr lang="en-US" sz="1200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765179" y="1295400"/>
            <a:ext cx="7618413" cy="162954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000" b="1" dirty="0"/>
              <a:t>Lambda Expressions can only appear in places where they will be assigned to a variable whose type is a </a:t>
            </a:r>
            <a:r>
              <a:rPr lang="en-US" b="1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functional interface</a:t>
            </a:r>
            <a:r>
              <a:rPr lang="en-US" sz="2000" b="1" dirty="0"/>
              <a:t>.</a:t>
            </a:r>
          </a:p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b="1" dirty="0"/>
          </a:p>
          <a:p>
            <a:pPr marL="1587" lvl="1" indent="0" algn="r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600" b="1" dirty="0"/>
              <a:t>From: </a:t>
            </a:r>
            <a:r>
              <a:rPr lang="en-US" sz="1600" b="1" dirty="0">
                <a:hlinkClick r:id="rId2"/>
              </a:rPr>
              <a:t>http://cr.openjdk.java.net/~briangoetz/lambda/lambda-translation.html</a:t>
            </a:r>
            <a:endParaRPr lang="en-US" sz="1600" b="1" dirty="0"/>
          </a:p>
          <a:p>
            <a:pPr marL="1587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764623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owerPoint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1553</TotalTime>
  <Words>2511</Words>
  <Application>Microsoft Macintosh PowerPoint</Application>
  <PresentationFormat>On-screen Show (4:3)</PresentationFormat>
  <Paragraphs>493</Paragraphs>
  <Slides>65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Calibri</vt:lpstr>
      <vt:lpstr>Comfortaa</vt:lpstr>
      <vt:lpstr>Courier New</vt:lpstr>
      <vt:lpstr>Symbol</vt:lpstr>
      <vt:lpstr>Univers LT Std 65 Bold</vt:lpstr>
      <vt:lpstr>Verdana</vt:lpstr>
      <vt:lpstr>PowerPoint Theme</vt:lpstr>
      <vt:lpstr>6_Custom Design</vt:lpstr>
      <vt:lpstr>7_Custom Design</vt:lpstr>
      <vt:lpstr>8_Custom Design</vt:lpstr>
      <vt:lpstr>Simple Light</vt:lpstr>
      <vt:lpstr>PowerPoint Presentation</vt:lpstr>
      <vt:lpstr>Agenda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demo</vt:lpstr>
      <vt:lpstr>Lambda Expressions</vt:lpstr>
      <vt:lpstr>Lambda Expressions</vt:lpstr>
      <vt:lpstr>Lambda Expressions</vt:lpstr>
      <vt:lpstr>Lambda Expressions</vt:lpstr>
      <vt:lpstr>demo</vt:lpstr>
      <vt:lpstr>Lambda Expressions</vt:lpstr>
      <vt:lpstr>demo</vt:lpstr>
      <vt:lpstr>Agenda</vt:lpstr>
      <vt:lpstr>java.util.function Package</vt:lpstr>
      <vt:lpstr>demo</vt:lpstr>
      <vt:lpstr>Agenda</vt:lpstr>
      <vt:lpstr>Method References</vt:lpstr>
      <vt:lpstr>Method References</vt:lpstr>
      <vt:lpstr>Method References</vt:lpstr>
      <vt:lpstr>Method References</vt:lpstr>
      <vt:lpstr>demo</vt:lpstr>
      <vt:lpstr>Agenda</vt:lpstr>
      <vt:lpstr>Default Methods</vt:lpstr>
      <vt:lpstr>Default Methods</vt:lpstr>
      <vt:lpstr>Static Methods</vt:lpstr>
      <vt:lpstr>demo</vt:lpstr>
      <vt:lpstr>Agenda</vt:lpstr>
      <vt:lpstr>Streams</vt:lpstr>
      <vt:lpstr>Streams</vt:lpstr>
      <vt:lpstr>Streams</vt:lpstr>
      <vt:lpstr>demo</vt:lpstr>
      <vt:lpstr>Streams - Pipeline</vt:lpstr>
      <vt:lpstr>Streams - Pipeline cont.</vt:lpstr>
      <vt:lpstr>Streams - Pipeline cont.</vt:lpstr>
      <vt:lpstr>Streams - Execution</vt:lpstr>
      <vt:lpstr>Streams - Examples</vt:lpstr>
      <vt:lpstr>Streams - Examples</vt:lpstr>
      <vt:lpstr>Streams - Examples</vt:lpstr>
      <vt:lpstr>Streams - Examples</vt:lpstr>
      <vt:lpstr>Streams – Useful methods</vt:lpstr>
      <vt:lpstr>demo</vt:lpstr>
      <vt:lpstr>Agenda</vt:lpstr>
      <vt:lpstr>Optional and Collectors</vt:lpstr>
      <vt:lpstr>Optional and Collectors</vt:lpstr>
      <vt:lpstr>Optional and Collectors</vt:lpstr>
      <vt:lpstr>Optional and Collectors</vt:lpstr>
      <vt:lpstr>Optional and Collectors</vt:lpstr>
      <vt:lpstr>demo</vt:lpstr>
      <vt:lpstr>Agenda</vt:lpstr>
      <vt:lpstr>Parallel Streams</vt:lpstr>
      <vt:lpstr>demo</vt:lpstr>
      <vt:lpstr>Agenda</vt:lpstr>
      <vt:lpstr>Files</vt:lpstr>
      <vt:lpstr>demo</vt:lpstr>
      <vt:lpstr>Agenda</vt:lpstr>
      <vt:lpstr>More Java 8 Stuff…</vt:lpstr>
      <vt:lpstr>More Java 8 Stuff…</vt:lpstr>
      <vt:lpstr>Links</vt:lpstr>
    </vt:vector>
  </TitlesOfParts>
  <Company>MTA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Liron Blecher</dc:creator>
  <cp:lastModifiedBy>Microsoft Office User</cp:lastModifiedBy>
  <cp:revision>323</cp:revision>
  <dcterms:created xsi:type="dcterms:W3CDTF">2014-10-15T07:54:21Z</dcterms:created>
  <dcterms:modified xsi:type="dcterms:W3CDTF">2018-04-25T12:54:13Z</dcterms:modified>
</cp:coreProperties>
</file>