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 id="2147483676" r:id="rId3"/>
  </p:sldMasterIdLst>
  <p:notesMasterIdLst>
    <p:notesMasterId r:id="rId150"/>
  </p:notesMasterIdLst>
  <p:sldIdLst>
    <p:sldId id="328" r:id="rId4"/>
    <p:sldId id="256" r:id="rId5"/>
    <p:sldId id="403" r:id="rId6"/>
    <p:sldId id="267" r:id="rId7"/>
    <p:sldId id="406" r:id="rId8"/>
    <p:sldId id="407" r:id="rId9"/>
    <p:sldId id="408" r:id="rId10"/>
    <p:sldId id="409" r:id="rId11"/>
    <p:sldId id="410" r:id="rId12"/>
    <p:sldId id="411" r:id="rId13"/>
    <p:sldId id="412" r:id="rId14"/>
    <p:sldId id="413" r:id="rId15"/>
    <p:sldId id="414" r:id="rId16"/>
    <p:sldId id="415" r:id="rId17"/>
    <p:sldId id="416" r:id="rId18"/>
    <p:sldId id="541" r:id="rId19"/>
    <p:sldId id="542" r:id="rId20"/>
    <p:sldId id="543" r:id="rId21"/>
    <p:sldId id="544" r:id="rId22"/>
    <p:sldId id="545" r:id="rId23"/>
    <p:sldId id="536" r:id="rId24"/>
    <p:sldId id="417" r:id="rId25"/>
    <p:sldId id="418" r:id="rId26"/>
    <p:sldId id="423" r:id="rId27"/>
    <p:sldId id="424" r:id="rId28"/>
    <p:sldId id="425" r:id="rId29"/>
    <p:sldId id="426" r:id="rId30"/>
    <p:sldId id="456" r:id="rId31"/>
    <p:sldId id="457" r:id="rId32"/>
    <p:sldId id="427" r:id="rId33"/>
    <p:sldId id="428" r:id="rId34"/>
    <p:sldId id="429" r:id="rId35"/>
    <p:sldId id="431" r:id="rId36"/>
    <p:sldId id="430" r:id="rId37"/>
    <p:sldId id="454" r:id="rId38"/>
    <p:sldId id="458" r:id="rId39"/>
    <p:sldId id="459" r:id="rId40"/>
    <p:sldId id="432" r:id="rId41"/>
    <p:sldId id="433" r:id="rId42"/>
    <p:sldId id="434" r:id="rId43"/>
    <p:sldId id="435" r:id="rId44"/>
    <p:sldId id="460" r:id="rId45"/>
    <p:sldId id="461" r:id="rId46"/>
    <p:sldId id="436" r:id="rId47"/>
    <p:sldId id="437" r:id="rId48"/>
    <p:sldId id="438" r:id="rId49"/>
    <p:sldId id="439" r:id="rId50"/>
    <p:sldId id="462" r:id="rId51"/>
    <p:sldId id="463" r:id="rId52"/>
    <p:sldId id="440" r:id="rId53"/>
    <p:sldId id="441" r:id="rId54"/>
    <p:sldId id="442" r:id="rId55"/>
    <p:sldId id="443" r:id="rId56"/>
    <p:sldId id="446" r:id="rId57"/>
    <p:sldId id="444" r:id="rId58"/>
    <p:sldId id="447" r:id="rId59"/>
    <p:sldId id="445" r:id="rId60"/>
    <p:sldId id="464" r:id="rId61"/>
    <p:sldId id="465" r:id="rId62"/>
    <p:sldId id="448" r:id="rId63"/>
    <p:sldId id="449" r:id="rId64"/>
    <p:sldId id="550" r:id="rId65"/>
    <p:sldId id="450" r:id="rId66"/>
    <p:sldId id="451" r:id="rId67"/>
    <p:sldId id="452" r:id="rId68"/>
    <p:sldId id="455" r:id="rId69"/>
    <p:sldId id="453" r:id="rId70"/>
    <p:sldId id="466" r:id="rId71"/>
    <p:sldId id="467" r:id="rId72"/>
    <p:sldId id="537" r:id="rId73"/>
    <p:sldId id="468" r:id="rId74"/>
    <p:sldId id="469" r:id="rId75"/>
    <p:sldId id="470" r:id="rId76"/>
    <p:sldId id="471" r:id="rId77"/>
    <p:sldId id="472" r:id="rId78"/>
    <p:sldId id="473" r:id="rId79"/>
    <p:sldId id="474" r:id="rId80"/>
    <p:sldId id="476" r:id="rId81"/>
    <p:sldId id="475" r:id="rId82"/>
    <p:sldId id="486" r:id="rId83"/>
    <p:sldId id="477" r:id="rId84"/>
    <p:sldId id="478" r:id="rId85"/>
    <p:sldId id="480" r:id="rId86"/>
    <p:sldId id="479" r:id="rId87"/>
    <p:sldId id="481" r:id="rId88"/>
    <p:sldId id="487" r:id="rId89"/>
    <p:sldId id="482" r:id="rId90"/>
    <p:sldId id="483" r:id="rId91"/>
    <p:sldId id="485" r:id="rId92"/>
    <p:sldId id="484" r:id="rId93"/>
    <p:sldId id="538" r:id="rId94"/>
    <p:sldId id="488" r:id="rId95"/>
    <p:sldId id="546" r:id="rId96"/>
    <p:sldId id="547" r:id="rId97"/>
    <p:sldId id="548" r:id="rId98"/>
    <p:sldId id="489" r:id="rId99"/>
    <p:sldId id="490" r:id="rId100"/>
    <p:sldId id="491" r:id="rId101"/>
    <p:sldId id="492" r:id="rId102"/>
    <p:sldId id="493" r:id="rId103"/>
    <p:sldId id="496" r:id="rId104"/>
    <p:sldId id="494" r:id="rId105"/>
    <p:sldId id="497" r:id="rId106"/>
    <p:sldId id="498" r:id="rId107"/>
    <p:sldId id="499" r:id="rId108"/>
    <p:sldId id="495" r:id="rId109"/>
    <p:sldId id="500" r:id="rId110"/>
    <p:sldId id="539" r:id="rId111"/>
    <p:sldId id="501" r:id="rId112"/>
    <p:sldId id="502" r:id="rId113"/>
    <p:sldId id="503" r:id="rId114"/>
    <p:sldId id="504" r:id="rId115"/>
    <p:sldId id="505" r:id="rId116"/>
    <p:sldId id="506" r:id="rId117"/>
    <p:sldId id="515" r:id="rId118"/>
    <p:sldId id="508" r:id="rId119"/>
    <p:sldId id="509" r:id="rId120"/>
    <p:sldId id="510" r:id="rId121"/>
    <p:sldId id="507" r:id="rId122"/>
    <p:sldId id="513" r:id="rId123"/>
    <p:sldId id="511" r:id="rId124"/>
    <p:sldId id="512" r:id="rId125"/>
    <p:sldId id="514" r:id="rId126"/>
    <p:sldId id="549" r:id="rId127"/>
    <p:sldId id="516" r:id="rId128"/>
    <p:sldId id="540" r:id="rId129"/>
    <p:sldId id="517" r:id="rId130"/>
    <p:sldId id="518" r:id="rId131"/>
    <p:sldId id="519" r:id="rId132"/>
    <p:sldId id="520" r:id="rId133"/>
    <p:sldId id="521" r:id="rId134"/>
    <p:sldId id="522" r:id="rId135"/>
    <p:sldId id="523" r:id="rId136"/>
    <p:sldId id="524" r:id="rId137"/>
    <p:sldId id="525" r:id="rId138"/>
    <p:sldId id="526" r:id="rId139"/>
    <p:sldId id="527" r:id="rId140"/>
    <p:sldId id="528" r:id="rId141"/>
    <p:sldId id="529" r:id="rId142"/>
    <p:sldId id="530" r:id="rId143"/>
    <p:sldId id="531" r:id="rId144"/>
    <p:sldId id="532" r:id="rId145"/>
    <p:sldId id="533" r:id="rId146"/>
    <p:sldId id="534" r:id="rId147"/>
    <p:sldId id="535" r:id="rId148"/>
    <p:sldId id="405" r:id="rId1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ad Cohen" initials="AC" lastIdx="2" clrIdx="0">
    <p:extLst>
      <p:ext uri="{19B8F6BF-5375-455C-9EA6-DF929625EA0E}">
        <p15:presenceInfo xmlns:p15="http://schemas.microsoft.com/office/powerpoint/2012/main" userId="Aviad Co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E40"/>
    <a:srgbClr val="FD2DFF"/>
    <a:srgbClr val="8D5DB5"/>
    <a:srgbClr val="AAA97E"/>
    <a:srgbClr val="E9C852"/>
    <a:srgbClr val="00B050"/>
    <a:srgbClr val="FFFFFF"/>
    <a:srgbClr val="FF69FF"/>
    <a:srgbClr val="BAE1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9" autoAdjust="0"/>
    <p:restoredTop sz="71477" autoAdjust="0"/>
  </p:normalViewPr>
  <p:slideViewPr>
    <p:cSldViewPr snapToGrid="0">
      <p:cViewPr varScale="1">
        <p:scale>
          <a:sx n="82" d="100"/>
          <a:sy n="82" d="100"/>
        </p:scale>
        <p:origin x="1470"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commentAuthors" Target="commentAuthor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viewProps" Target="viewProp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theme" Target="theme/theme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BB82C-37B8-4AD6-BE3D-385ECA40106B}" type="doc">
      <dgm:prSet loTypeId="urn:microsoft.com/office/officeart/2005/8/layout/process1" loCatId="process" qsTypeId="urn:microsoft.com/office/officeart/2005/8/quickstyle/3d2" qsCatId="3D" csTypeId="urn:microsoft.com/office/officeart/2005/8/colors/colorful1" csCatId="colorful" phldr="1"/>
      <dgm:spPr/>
    </dgm:pt>
    <dgm:pt modelId="{C415831E-BA38-436B-8E93-6D4D91557F3A}">
      <dgm:prSet phldrT="[Text]"/>
      <dgm:spPr>
        <a:solidFill>
          <a:srgbClr val="7030A0"/>
        </a:solidFill>
      </dgm:spPr>
      <dgm:t>
        <a:bodyPr/>
        <a:lstStyle/>
        <a:p>
          <a:r>
            <a:rPr lang="en-US" dirty="0"/>
            <a:t>XML</a:t>
          </a:r>
        </a:p>
      </dgm:t>
    </dgm:pt>
    <dgm:pt modelId="{C5F37475-6B7B-4FC1-B920-F952922D7002}" type="parTrans" cxnId="{6E6E9148-9563-4CFD-BD12-1AE02483B20A}">
      <dgm:prSet/>
      <dgm:spPr/>
      <dgm:t>
        <a:bodyPr/>
        <a:lstStyle/>
        <a:p>
          <a:endParaRPr lang="en-US"/>
        </a:p>
      </dgm:t>
    </dgm:pt>
    <dgm:pt modelId="{CAF22F58-13FB-44EC-AFD0-5B66D72AF551}" type="sibTrans" cxnId="{6E6E9148-9563-4CFD-BD12-1AE02483B20A}">
      <dgm:prSet/>
      <dgm:spPr>
        <a:solidFill>
          <a:srgbClr val="FF0000"/>
        </a:solidFill>
      </dgm:spPr>
      <dgm:t>
        <a:bodyPr/>
        <a:lstStyle/>
        <a:p>
          <a:endParaRPr lang="en-US"/>
        </a:p>
      </dgm:t>
    </dgm:pt>
    <dgm:pt modelId="{94428F5A-781B-4D57-9C1F-160D89C71B45}">
      <dgm:prSet phldrT="[Text]"/>
      <dgm:spPr>
        <a:solidFill>
          <a:srgbClr val="00B0F0"/>
        </a:solidFill>
      </dgm:spPr>
      <dgm:t>
        <a:bodyPr/>
        <a:lstStyle/>
        <a:p>
          <a:r>
            <a:rPr lang="en-US" dirty="0"/>
            <a:t>Java code (@configuration)</a:t>
          </a:r>
        </a:p>
      </dgm:t>
    </dgm:pt>
    <dgm:pt modelId="{50C7C356-77E5-4B02-BA30-135038E058BA}" type="parTrans" cxnId="{4FA3B374-CEC1-4A94-91BB-8074C9FE9802}">
      <dgm:prSet/>
      <dgm:spPr/>
      <dgm:t>
        <a:bodyPr/>
        <a:lstStyle/>
        <a:p>
          <a:endParaRPr lang="en-US"/>
        </a:p>
      </dgm:t>
    </dgm:pt>
    <dgm:pt modelId="{35402751-7178-4F14-83EF-10AE182413BA}" type="sibTrans" cxnId="{4FA3B374-CEC1-4A94-91BB-8074C9FE9802}">
      <dgm:prSet/>
      <dgm:spPr>
        <a:solidFill>
          <a:srgbClr val="FF0000"/>
        </a:solidFill>
      </dgm:spPr>
      <dgm:t>
        <a:bodyPr/>
        <a:lstStyle/>
        <a:p>
          <a:endParaRPr lang="en-US"/>
        </a:p>
      </dgm:t>
    </dgm:pt>
    <dgm:pt modelId="{716B0CEA-C910-4200-90E3-6E78BCF439C5}">
      <dgm:prSet phldrT="[Text]"/>
      <dgm:spPr>
        <a:solidFill>
          <a:srgbClr val="00B050"/>
        </a:solidFill>
      </dgm:spPr>
      <dgm:t>
        <a:bodyPr/>
        <a:lstStyle/>
        <a:p>
          <a:r>
            <a:rPr lang="en-US" dirty="0"/>
            <a:t>Java Code (@Component)</a:t>
          </a:r>
        </a:p>
      </dgm:t>
    </dgm:pt>
    <dgm:pt modelId="{1C713E36-776B-484C-B25D-F7EB888B7B6A}" type="parTrans" cxnId="{27CED35C-6AEB-421A-94CE-FFFF69523A67}">
      <dgm:prSet/>
      <dgm:spPr/>
      <dgm:t>
        <a:bodyPr/>
        <a:lstStyle/>
        <a:p>
          <a:endParaRPr lang="en-US"/>
        </a:p>
      </dgm:t>
    </dgm:pt>
    <dgm:pt modelId="{1E028E6F-E79A-4ED1-A1B5-7BC2F71F7DD0}" type="sibTrans" cxnId="{27CED35C-6AEB-421A-94CE-FFFF69523A67}">
      <dgm:prSet/>
      <dgm:spPr/>
      <dgm:t>
        <a:bodyPr/>
        <a:lstStyle/>
        <a:p>
          <a:endParaRPr lang="en-US"/>
        </a:p>
      </dgm:t>
    </dgm:pt>
    <dgm:pt modelId="{F9414E7F-1F4E-4BA4-A703-403259883640}" type="pres">
      <dgm:prSet presAssocID="{3C0BB82C-37B8-4AD6-BE3D-385ECA40106B}" presName="Name0" presStyleCnt="0">
        <dgm:presLayoutVars>
          <dgm:dir/>
          <dgm:resizeHandles val="exact"/>
        </dgm:presLayoutVars>
      </dgm:prSet>
      <dgm:spPr/>
    </dgm:pt>
    <dgm:pt modelId="{94FE67BC-C2C8-4EC7-90F4-EB3B4E402988}" type="pres">
      <dgm:prSet presAssocID="{C415831E-BA38-436B-8E93-6D4D91557F3A}" presName="node" presStyleLbl="node1" presStyleIdx="0" presStyleCnt="3">
        <dgm:presLayoutVars>
          <dgm:bulletEnabled val="1"/>
        </dgm:presLayoutVars>
      </dgm:prSet>
      <dgm:spPr/>
    </dgm:pt>
    <dgm:pt modelId="{5FA2D52B-320C-467B-A922-89B99E438503}" type="pres">
      <dgm:prSet presAssocID="{CAF22F58-13FB-44EC-AFD0-5B66D72AF551}" presName="sibTrans" presStyleLbl="sibTrans2D1" presStyleIdx="0" presStyleCnt="2"/>
      <dgm:spPr/>
    </dgm:pt>
    <dgm:pt modelId="{F0CA7884-5A4E-4D9D-B68B-7030DCDA3834}" type="pres">
      <dgm:prSet presAssocID="{CAF22F58-13FB-44EC-AFD0-5B66D72AF551}" presName="connectorText" presStyleLbl="sibTrans2D1" presStyleIdx="0" presStyleCnt="2"/>
      <dgm:spPr/>
    </dgm:pt>
    <dgm:pt modelId="{CD098F59-E11B-451E-9F82-774A48AC13CF}" type="pres">
      <dgm:prSet presAssocID="{94428F5A-781B-4D57-9C1F-160D89C71B45}" presName="node" presStyleLbl="node1" presStyleIdx="1" presStyleCnt="3">
        <dgm:presLayoutVars>
          <dgm:bulletEnabled val="1"/>
        </dgm:presLayoutVars>
      </dgm:prSet>
      <dgm:spPr/>
    </dgm:pt>
    <dgm:pt modelId="{6A7C85E2-A9C5-4AB9-95A8-11D695A43D5F}" type="pres">
      <dgm:prSet presAssocID="{35402751-7178-4F14-83EF-10AE182413BA}" presName="sibTrans" presStyleLbl="sibTrans2D1" presStyleIdx="1" presStyleCnt="2"/>
      <dgm:spPr/>
    </dgm:pt>
    <dgm:pt modelId="{4C8CA1D2-3964-4581-A90B-3A11572FADBE}" type="pres">
      <dgm:prSet presAssocID="{35402751-7178-4F14-83EF-10AE182413BA}" presName="connectorText" presStyleLbl="sibTrans2D1" presStyleIdx="1" presStyleCnt="2"/>
      <dgm:spPr/>
    </dgm:pt>
    <dgm:pt modelId="{129B0202-5A5B-44DE-B16D-554BC1B7E115}" type="pres">
      <dgm:prSet presAssocID="{716B0CEA-C910-4200-90E3-6E78BCF439C5}" presName="node" presStyleLbl="node1" presStyleIdx="2" presStyleCnt="3">
        <dgm:presLayoutVars>
          <dgm:bulletEnabled val="1"/>
        </dgm:presLayoutVars>
      </dgm:prSet>
      <dgm:spPr/>
    </dgm:pt>
  </dgm:ptLst>
  <dgm:cxnLst>
    <dgm:cxn modelId="{7891D906-251E-4878-84C9-13E0F48CB955}" type="presOf" srcId="{3C0BB82C-37B8-4AD6-BE3D-385ECA40106B}" destId="{F9414E7F-1F4E-4BA4-A703-403259883640}" srcOrd="0" destOrd="0" presId="urn:microsoft.com/office/officeart/2005/8/layout/process1"/>
    <dgm:cxn modelId="{F635703E-D849-4C45-BF6C-0BE70ABF4B2A}" type="presOf" srcId="{716B0CEA-C910-4200-90E3-6E78BCF439C5}" destId="{129B0202-5A5B-44DE-B16D-554BC1B7E115}" srcOrd="0" destOrd="0" presId="urn:microsoft.com/office/officeart/2005/8/layout/process1"/>
    <dgm:cxn modelId="{27CED35C-6AEB-421A-94CE-FFFF69523A67}" srcId="{3C0BB82C-37B8-4AD6-BE3D-385ECA40106B}" destId="{716B0CEA-C910-4200-90E3-6E78BCF439C5}" srcOrd="2" destOrd="0" parTransId="{1C713E36-776B-484C-B25D-F7EB888B7B6A}" sibTransId="{1E028E6F-E79A-4ED1-A1B5-7BC2F71F7DD0}"/>
    <dgm:cxn modelId="{9725B35D-8C81-4AC7-A57A-9391D182ADF3}" type="presOf" srcId="{35402751-7178-4F14-83EF-10AE182413BA}" destId="{6A7C85E2-A9C5-4AB9-95A8-11D695A43D5F}" srcOrd="0" destOrd="0" presId="urn:microsoft.com/office/officeart/2005/8/layout/process1"/>
    <dgm:cxn modelId="{5C041A63-228F-44FD-8631-E4047E8F140E}" type="presOf" srcId="{CAF22F58-13FB-44EC-AFD0-5B66D72AF551}" destId="{5FA2D52B-320C-467B-A922-89B99E438503}" srcOrd="0" destOrd="0" presId="urn:microsoft.com/office/officeart/2005/8/layout/process1"/>
    <dgm:cxn modelId="{6E6E9148-9563-4CFD-BD12-1AE02483B20A}" srcId="{3C0BB82C-37B8-4AD6-BE3D-385ECA40106B}" destId="{C415831E-BA38-436B-8E93-6D4D91557F3A}" srcOrd="0" destOrd="0" parTransId="{C5F37475-6B7B-4FC1-B920-F952922D7002}" sibTransId="{CAF22F58-13FB-44EC-AFD0-5B66D72AF551}"/>
    <dgm:cxn modelId="{14352B70-6212-4A6E-9033-57E8C11DD180}" type="presOf" srcId="{35402751-7178-4F14-83EF-10AE182413BA}" destId="{4C8CA1D2-3964-4581-A90B-3A11572FADBE}" srcOrd="1" destOrd="0" presId="urn:microsoft.com/office/officeart/2005/8/layout/process1"/>
    <dgm:cxn modelId="{4FA3B374-CEC1-4A94-91BB-8074C9FE9802}" srcId="{3C0BB82C-37B8-4AD6-BE3D-385ECA40106B}" destId="{94428F5A-781B-4D57-9C1F-160D89C71B45}" srcOrd="1" destOrd="0" parTransId="{50C7C356-77E5-4B02-BA30-135038E058BA}" sibTransId="{35402751-7178-4F14-83EF-10AE182413BA}"/>
    <dgm:cxn modelId="{64F1F68B-C8BB-464A-B54D-6F6515B58FBD}" type="presOf" srcId="{C415831E-BA38-436B-8E93-6D4D91557F3A}" destId="{94FE67BC-C2C8-4EC7-90F4-EB3B4E402988}" srcOrd="0" destOrd="0" presId="urn:microsoft.com/office/officeart/2005/8/layout/process1"/>
    <dgm:cxn modelId="{947E67C5-6301-4833-B290-D6DCADF3B986}" type="presOf" srcId="{94428F5A-781B-4D57-9C1F-160D89C71B45}" destId="{CD098F59-E11B-451E-9F82-774A48AC13CF}" srcOrd="0" destOrd="0" presId="urn:microsoft.com/office/officeart/2005/8/layout/process1"/>
    <dgm:cxn modelId="{940178D3-6541-4341-8D2E-4F2F971920E8}" type="presOf" srcId="{CAF22F58-13FB-44EC-AFD0-5B66D72AF551}" destId="{F0CA7884-5A4E-4D9D-B68B-7030DCDA3834}" srcOrd="1" destOrd="0" presId="urn:microsoft.com/office/officeart/2005/8/layout/process1"/>
    <dgm:cxn modelId="{51E710D7-8FD3-4152-81F7-BD5BFD65A7F0}" type="presParOf" srcId="{F9414E7F-1F4E-4BA4-A703-403259883640}" destId="{94FE67BC-C2C8-4EC7-90F4-EB3B4E402988}" srcOrd="0" destOrd="0" presId="urn:microsoft.com/office/officeart/2005/8/layout/process1"/>
    <dgm:cxn modelId="{E5B35C05-F4A5-455F-B8E8-355850BF60AA}" type="presParOf" srcId="{F9414E7F-1F4E-4BA4-A703-403259883640}" destId="{5FA2D52B-320C-467B-A922-89B99E438503}" srcOrd="1" destOrd="0" presId="urn:microsoft.com/office/officeart/2005/8/layout/process1"/>
    <dgm:cxn modelId="{3A8F2714-C697-4941-8F9A-0733A5D11604}" type="presParOf" srcId="{5FA2D52B-320C-467B-A922-89B99E438503}" destId="{F0CA7884-5A4E-4D9D-B68B-7030DCDA3834}" srcOrd="0" destOrd="0" presId="urn:microsoft.com/office/officeart/2005/8/layout/process1"/>
    <dgm:cxn modelId="{64B82A2E-68B3-4671-9379-88045A557D44}" type="presParOf" srcId="{F9414E7F-1F4E-4BA4-A703-403259883640}" destId="{CD098F59-E11B-451E-9F82-774A48AC13CF}" srcOrd="2" destOrd="0" presId="urn:microsoft.com/office/officeart/2005/8/layout/process1"/>
    <dgm:cxn modelId="{8C690C39-71E4-4366-B2B6-E294B6B38123}" type="presParOf" srcId="{F9414E7F-1F4E-4BA4-A703-403259883640}" destId="{6A7C85E2-A9C5-4AB9-95A8-11D695A43D5F}" srcOrd="3" destOrd="0" presId="urn:microsoft.com/office/officeart/2005/8/layout/process1"/>
    <dgm:cxn modelId="{8238D34B-CD90-4D01-947C-E89AE7823186}" type="presParOf" srcId="{6A7C85E2-A9C5-4AB9-95A8-11D695A43D5F}" destId="{4C8CA1D2-3964-4581-A90B-3A11572FADBE}" srcOrd="0" destOrd="0" presId="urn:microsoft.com/office/officeart/2005/8/layout/process1"/>
    <dgm:cxn modelId="{513ED832-14CC-4DF8-94C2-2BDBF5F35F6D}" type="presParOf" srcId="{F9414E7F-1F4E-4BA4-A703-403259883640}" destId="{129B0202-5A5B-44DE-B16D-554BC1B7E11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0BB82C-37B8-4AD6-BE3D-385ECA40106B}" type="doc">
      <dgm:prSet loTypeId="urn:microsoft.com/office/officeart/2005/8/layout/process1" loCatId="process" qsTypeId="urn:microsoft.com/office/officeart/2005/8/quickstyle/3d2" qsCatId="3D" csTypeId="urn:microsoft.com/office/officeart/2005/8/colors/colorful1" csCatId="colorful" phldr="1"/>
      <dgm:spPr/>
    </dgm:pt>
    <dgm:pt modelId="{C415831E-BA38-436B-8E93-6D4D91557F3A}">
      <dgm:prSet phldrT="[Text]"/>
      <dgm:spPr>
        <a:solidFill>
          <a:srgbClr val="7030A0"/>
        </a:solidFill>
      </dgm:spPr>
      <dgm:t>
        <a:bodyPr/>
        <a:lstStyle/>
        <a:p>
          <a:r>
            <a:rPr lang="en-US" dirty="0"/>
            <a:t>XML</a:t>
          </a:r>
        </a:p>
      </dgm:t>
    </dgm:pt>
    <dgm:pt modelId="{C5F37475-6B7B-4FC1-B920-F952922D7002}" type="parTrans" cxnId="{6E6E9148-9563-4CFD-BD12-1AE02483B20A}">
      <dgm:prSet/>
      <dgm:spPr/>
      <dgm:t>
        <a:bodyPr/>
        <a:lstStyle/>
        <a:p>
          <a:endParaRPr lang="en-US"/>
        </a:p>
      </dgm:t>
    </dgm:pt>
    <dgm:pt modelId="{CAF22F58-13FB-44EC-AFD0-5B66D72AF551}" type="sibTrans" cxnId="{6E6E9148-9563-4CFD-BD12-1AE02483B20A}">
      <dgm:prSet/>
      <dgm:spPr>
        <a:solidFill>
          <a:srgbClr val="FF0000"/>
        </a:solidFill>
      </dgm:spPr>
      <dgm:t>
        <a:bodyPr/>
        <a:lstStyle/>
        <a:p>
          <a:endParaRPr lang="en-US"/>
        </a:p>
      </dgm:t>
    </dgm:pt>
    <dgm:pt modelId="{94428F5A-781B-4D57-9C1F-160D89C71B45}">
      <dgm:prSet phldrT="[Text]"/>
      <dgm:spPr>
        <a:solidFill>
          <a:srgbClr val="00B0F0"/>
        </a:solidFill>
      </dgm:spPr>
      <dgm:t>
        <a:bodyPr/>
        <a:lstStyle/>
        <a:p>
          <a:r>
            <a:rPr lang="en-US" dirty="0"/>
            <a:t>Java code (@configuration)</a:t>
          </a:r>
        </a:p>
      </dgm:t>
    </dgm:pt>
    <dgm:pt modelId="{50C7C356-77E5-4B02-BA30-135038E058BA}" type="parTrans" cxnId="{4FA3B374-CEC1-4A94-91BB-8074C9FE9802}">
      <dgm:prSet/>
      <dgm:spPr/>
      <dgm:t>
        <a:bodyPr/>
        <a:lstStyle/>
        <a:p>
          <a:endParaRPr lang="en-US"/>
        </a:p>
      </dgm:t>
    </dgm:pt>
    <dgm:pt modelId="{35402751-7178-4F14-83EF-10AE182413BA}" type="sibTrans" cxnId="{4FA3B374-CEC1-4A94-91BB-8074C9FE9802}">
      <dgm:prSet/>
      <dgm:spPr>
        <a:solidFill>
          <a:srgbClr val="FF0000"/>
        </a:solidFill>
      </dgm:spPr>
      <dgm:t>
        <a:bodyPr/>
        <a:lstStyle/>
        <a:p>
          <a:endParaRPr lang="en-US"/>
        </a:p>
      </dgm:t>
    </dgm:pt>
    <dgm:pt modelId="{F9414E7F-1F4E-4BA4-A703-403259883640}" type="pres">
      <dgm:prSet presAssocID="{3C0BB82C-37B8-4AD6-BE3D-385ECA40106B}" presName="Name0" presStyleCnt="0">
        <dgm:presLayoutVars>
          <dgm:dir/>
          <dgm:resizeHandles val="exact"/>
        </dgm:presLayoutVars>
      </dgm:prSet>
      <dgm:spPr/>
    </dgm:pt>
    <dgm:pt modelId="{94FE67BC-C2C8-4EC7-90F4-EB3B4E402988}" type="pres">
      <dgm:prSet presAssocID="{C415831E-BA38-436B-8E93-6D4D91557F3A}" presName="node" presStyleLbl="node1" presStyleIdx="0" presStyleCnt="2">
        <dgm:presLayoutVars>
          <dgm:bulletEnabled val="1"/>
        </dgm:presLayoutVars>
      </dgm:prSet>
      <dgm:spPr/>
    </dgm:pt>
    <dgm:pt modelId="{5FA2D52B-320C-467B-A922-89B99E438503}" type="pres">
      <dgm:prSet presAssocID="{CAF22F58-13FB-44EC-AFD0-5B66D72AF551}" presName="sibTrans" presStyleLbl="sibTrans2D1" presStyleIdx="0" presStyleCnt="1"/>
      <dgm:spPr/>
    </dgm:pt>
    <dgm:pt modelId="{F0CA7884-5A4E-4D9D-B68B-7030DCDA3834}" type="pres">
      <dgm:prSet presAssocID="{CAF22F58-13FB-44EC-AFD0-5B66D72AF551}" presName="connectorText" presStyleLbl="sibTrans2D1" presStyleIdx="0" presStyleCnt="1"/>
      <dgm:spPr/>
    </dgm:pt>
    <dgm:pt modelId="{CD098F59-E11B-451E-9F82-774A48AC13CF}" type="pres">
      <dgm:prSet presAssocID="{94428F5A-781B-4D57-9C1F-160D89C71B45}" presName="node" presStyleLbl="node1" presStyleIdx="1" presStyleCnt="2">
        <dgm:presLayoutVars>
          <dgm:bulletEnabled val="1"/>
        </dgm:presLayoutVars>
      </dgm:prSet>
      <dgm:spPr/>
    </dgm:pt>
  </dgm:ptLst>
  <dgm:cxnLst>
    <dgm:cxn modelId="{7891D906-251E-4878-84C9-13E0F48CB955}" type="presOf" srcId="{3C0BB82C-37B8-4AD6-BE3D-385ECA40106B}" destId="{F9414E7F-1F4E-4BA4-A703-403259883640}" srcOrd="0" destOrd="0" presId="urn:microsoft.com/office/officeart/2005/8/layout/process1"/>
    <dgm:cxn modelId="{5C041A63-228F-44FD-8631-E4047E8F140E}" type="presOf" srcId="{CAF22F58-13FB-44EC-AFD0-5B66D72AF551}" destId="{5FA2D52B-320C-467B-A922-89B99E438503}" srcOrd="0" destOrd="0" presId="urn:microsoft.com/office/officeart/2005/8/layout/process1"/>
    <dgm:cxn modelId="{6E6E9148-9563-4CFD-BD12-1AE02483B20A}" srcId="{3C0BB82C-37B8-4AD6-BE3D-385ECA40106B}" destId="{C415831E-BA38-436B-8E93-6D4D91557F3A}" srcOrd="0" destOrd="0" parTransId="{C5F37475-6B7B-4FC1-B920-F952922D7002}" sibTransId="{CAF22F58-13FB-44EC-AFD0-5B66D72AF551}"/>
    <dgm:cxn modelId="{4FA3B374-CEC1-4A94-91BB-8074C9FE9802}" srcId="{3C0BB82C-37B8-4AD6-BE3D-385ECA40106B}" destId="{94428F5A-781B-4D57-9C1F-160D89C71B45}" srcOrd="1" destOrd="0" parTransId="{50C7C356-77E5-4B02-BA30-135038E058BA}" sibTransId="{35402751-7178-4F14-83EF-10AE182413BA}"/>
    <dgm:cxn modelId="{64F1F68B-C8BB-464A-B54D-6F6515B58FBD}" type="presOf" srcId="{C415831E-BA38-436B-8E93-6D4D91557F3A}" destId="{94FE67BC-C2C8-4EC7-90F4-EB3B4E402988}" srcOrd="0" destOrd="0" presId="urn:microsoft.com/office/officeart/2005/8/layout/process1"/>
    <dgm:cxn modelId="{947E67C5-6301-4833-B290-D6DCADF3B986}" type="presOf" srcId="{94428F5A-781B-4D57-9C1F-160D89C71B45}" destId="{CD098F59-E11B-451E-9F82-774A48AC13CF}" srcOrd="0" destOrd="0" presId="urn:microsoft.com/office/officeart/2005/8/layout/process1"/>
    <dgm:cxn modelId="{940178D3-6541-4341-8D2E-4F2F971920E8}" type="presOf" srcId="{CAF22F58-13FB-44EC-AFD0-5B66D72AF551}" destId="{F0CA7884-5A4E-4D9D-B68B-7030DCDA3834}" srcOrd="1" destOrd="0" presId="urn:microsoft.com/office/officeart/2005/8/layout/process1"/>
    <dgm:cxn modelId="{51E710D7-8FD3-4152-81F7-BD5BFD65A7F0}" type="presParOf" srcId="{F9414E7F-1F4E-4BA4-A703-403259883640}" destId="{94FE67BC-C2C8-4EC7-90F4-EB3B4E402988}" srcOrd="0" destOrd="0" presId="urn:microsoft.com/office/officeart/2005/8/layout/process1"/>
    <dgm:cxn modelId="{E5B35C05-F4A5-455F-B8E8-355850BF60AA}" type="presParOf" srcId="{F9414E7F-1F4E-4BA4-A703-403259883640}" destId="{5FA2D52B-320C-467B-A922-89B99E438503}" srcOrd="1" destOrd="0" presId="urn:microsoft.com/office/officeart/2005/8/layout/process1"/>
    <dgm:cxn modelId="{3A8F2714-C697-4941-8F9A-0733A5D11604}" type="presParOf" srcId="{5FA2D52B-320C-467B-A922-89B99E438503}" destId="{F0CA7884-5A4E-4D9D-B68B-7030DCDA3834}" srcOrd="0" destOrd="0" presId="urn:microsoft.com/office/officeart/2005/8/layout/process1"/>
    <dgm:cxn modelId="{64B82A2E-68B3-4671-9379-88045A557D44}" type="presParOf" srcId="{F9414E7F-1F4E-4BA4-A703-403259883640}" destId="{CD098F59-E11B-451E-9F82-774A48AC13CF}"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0BB82C-37B8-4AD6-BE3D-385ECA40106B}" type="doc">
      <dgm:prSet loTypeId="urn:microsoft.com/office/officeart/2005/8/layout/process1" loCatId="process" qsTypeId="urn:microsoft.com/office/officeart/2005/8/quickstyle/3d2" qsCatId="3D" csTypeId="urn:microsoft.com/office/officeart/2005/8/colors/colorful1" csCatId="colorful" phldr="1"/>
      <dgm:spPr/>
    </dgm:pt>
    <dgm:pt modelId="{C415831E-BA38-436B-8E93-6D4D91557F3A}">
      <dgm:prSet phldrT="[Text]"/>
      <dgm:spPr>
        <a:solidFill>
          <a:schemeClr val="tx1">
            <a:lumMod val="65000"/>
            <a:lumOff val="35000"/>
          </a:schemeClr>
        </a:solidFill>
      </dgm:spPr>
      <dgm:t>
        <a:bodyPr/>
        <a:lstStyle/>
        <a:p>
          <a:r>
            <a:rPr lang="en-US" dirty="0"/>
            <a:t>XML</a:t>
          </a:r>
        </a:p>
      </dgm:t>
    </dgm:pt>
    <dgm:pt modelId="{C5F37475-6B7B-4FC1-B920-F952922D7002}" type="parTrans" cxnId="{6E6E9148-9563-4CFD-BD12-1AE02483B20A}">
      <dgm:prSet/>
      <dgm:spPr/>
      <dgm:t>
        <a:bodyPr/>
        <a:lstStyle/>
        <a:p>
          <a:endParaRPr lang="en-US"/>
        </a:p>
      </dgm:t>
    </dgm:pt>
    <dgm:pt modelId="{CAF22F58-13FB-44EC-AFD0-5B66D72AF551}" type="sibTrans" cxnId="{6E6E9148-9563-4CFD-BD12-1AE02483B20A}">
      <dgm:prSet/>
      <dgm:spPr>
        <a:solidFill>
          <a:srgbClr val="FF0000"/>
        </a:solidFill>
      </dgm:spPr>
      <dgm:t>
        <a:bodyPr/>
        <a:lstStyle/>
        <a:p>
          <a:endParaRPr lang="en-US"/>
        </a:p>
      </dgm:t>
    </dgm:pt>
    <dgm:pt modelId="{94428F5A-781B-4D57-9C1F-160D89C71B45}">
      <dgm:prSet phldrT="[Text]"/>
      <dgm:spPr>
        <a:solidFill>
          <a:schemeClr val="tx1">
            <a:lumMod val="65000"/>
            <a:lumOff val="35000"/>
          </a:schemeClr>
        </a:solidFill>
      </dgm:spPr>
      <dgm:t>
        <a:bodyPr/>
        <a:lstStyle/>
        <a:p>
          <a:r>
            <a:rPr lang="en-US" dirty="0"/>
            <a:t>Java code (@configuration)</a:t>
          </a:r>
        </a:p>
      </dgm:t>
    </dgm:pt>
    <dgm:pt modelId="{50C7C356-77E5-4B02-BA30-135038E058BA}" type="parTrans" cxnId="{4FA3B374-CEC1-4A94-91BB-8074C9FE9802}">
      <dgm:prSet/>
      <dgm:spPr/>
      <dgm:t>
        <a:bodyPr/>
        <a:lstStyle/>
        <a:p>
          <a:endParaRPr lang="en-US"/>
        </a:p>
      </dgm:t>
    </dgm:pt>
    <dgm:pt modelId="{35402751-7178-4F14-83EF-10AE182413BA}" type="sibTrans" cxnId="{4FA3B374-CEC1-4A94-91BB-8074C9FE9802}">
      <dgm:prSet/>
      <dgm:spPr>
        <a:solidFill>
          <a:srgbClr val="FF0000"/>
        </a:solidFill>
      </dgm:spPr>
      <dgm:t>
        <a:bodyPr/>
        <a:lstStyle/>
        <a:p>
          <a:endParaRPr lang="en-US"/>
        </a:p>
      </dgm:t>
    </dgm:pt>
    <dgm:pt modelId="{716B0CEA-C910-4200-90E3-6E78BCF439C5}">
      <dgm:prSet phldrT="[Text]"/>
      <dgm:spPr>
        <a:solidFill>
          <a:srgbClr val="00B050"/>
        </a:solidFill>
      </dgm:spPr>
      <dgm:t>
        <a:bodyPr/>
        <a:lstStyle/>
        <a:p>
          <a:r>
            <a:rPr lang="en-US" dirty="0"/>
            <a:t>Java Code (@Component)</a:t>
          </a:r>
        </a:p>
      </dgm:t>
    </dgm:pt>
    <dgm:pt modelId="{1C713E36-776B-484C-B25D-F7EB888B7B6A}" type="parTrans" cxnId="{27CED35C-6AEB-421A-94CE-FFFF69523A67}">
      <dgm:prSet/>
      <dgm:spPr/>
      <dgm:t>
        <a:bodyPr/>
        <a:lstStyle/>
        <a:p>
          <a:endParaRPr lang="en-US"/>
        </a:p>
      </dgm:t>
    </dgm:pt>
    <dgm:pt modelId="{1E028E6F-E79A-4ED1-A1B5-7BC2F71F7DD0}" type="sibTrans" cxnId="{27CED35C-6AEB-421A-94CE-FFFF69523A67}">
      <dgm:prSet/>
      <dgm:spPr/>
      <dgm:t>
        <a:bodyPr/>
        <a:lstStyle/>
        <a:p>
          <a:endParaRPr lang="en-US"/>
        </a:p>
      </dgm:t>
    </dgm:pt>
    <dgm:pt modelId="{F9414E7F-1F4E-4BA4-A703-403259883640}" type="pres">
      <dgm:prSet presAssocID="{3C0BB82C-37B8-4AD6-BE3D-385ECA40106B}" presName="Name0" presStyleCnt="0">
        <dgm:presLayoutVars>
          <dgm:dir/>
          <dgm:resizeHandles val="exact"/>
        </dgm:presLayoutVars>
      </dgm:prSet>
      <dgm:spPr/>
    </dgm:pt>
    <dgm:pt modelId="{94FE67BC-C2C8-4EC7-90F4-EB3B4E402988}" type="pres">
      <dgm:prSet presAssocID="{C415831E-BA38-436B-8E93-6D4D91557F3A}" presName="node" presStyleLbl="node1" presStyleIdx="0" presStyleCnt="3">
        <dgm:presLayoutVars>
          <dgm:bulletEnabled val="1"/>
        </dgm:presLayoutVars>
      </dgm:prSet>
      <dgm:spPr/>
    </dgm:pt>
    <dgm:pt modelId="{5FA2D52B-320C-467B-A922-89B99E438503}" type="pres">
      <dgm:prSet presAssocID="{CAF22F58-13FB-44EC-AFD0-5B66D72AF551}" presName="sibTrans" presStyleLbl="sibTrans2D1" presStyleIdx="0" presStyleCnt="2"/>
      <dgm:spPr/>
    </dgm:pt>
    <dgm:pt modelId="{F0CA7884-5A4E-4D9D-B68B-7030DCDA3834}" type="pres">
      <dgm:prSet presAssocID="{CAF22F58-13FB-44EC-AFD0-5B66D72AF551}" presName="connectorText" presStyleLbl="sibTrans2D1" presStyleIdx="0" presStyleCnt="2"/>
      <dgm:spPr/>
    </dgm:pt>
    <dgm:pt modelId="{CD098F59-E11B-451E-9F82-774A48AC13CF}" type="pres">
      <dgm:prSet presAssocID="{94428F5A-781B-4D57-9C1F-160D89C71B45}" presName="node" presStyleLbl="node1" presStyleIdx="1" presStyleCnt="3">
        <dgm:presLayoutVars>
          <dgm:bulletEnabled val="1"/>
        </dgm:presLayoutVars>
      </dgm:prSet>
      <dgm:spPr/>
    </dgm:pt>
    <dgm:pt modelId="{6A7C85E2-A9C5-4AB9-95A8-11D695A43D5F}" type="pres">
      <dgm:prSet presAssocID="{35402751-7178-4F14-83EF-10AE182413BA}" presName="sibTrans" presStyleLbl="sibTrans2D1" presStyleIdx="1" presStyleCnt="2"/>
      <dgm:spPr/>
    </dgm:pt>
    <dgm:pt modelId="{4C8CA1D2-3964-4581-A90B-3A11572FADBE}" type="pres">
      <dgm:prSet presAssocID="{35402751-7178-4F14-83EF-10AE182413BA}" presName="connectorText" presStyleLbl="sibTrans2D1" presStyleIdx="1" presStyleCnt="2"/>
      <dgm:spPr/>
    </dgm:pt>
    <dgm:pt modelId="{129B0202-5A5B-44DE-B16D-554BC1B7E115}" type="pres">
      <dgm:prSet presAssocID="{716B0CEA-C910-4200-90E3-6E78BCF439C5}" presName="node" presStyleLbl="node1" presStyleIdx="2" presStyleCnt="3">
        <dgm:presLayoutVars>
          <dgm:bulletEnabled val="1"/>
        </dgm:presLayoutVars>
      </dgm:prSet>
      <dgm:spPr/>
    </dgm:pt>
  </dgm:ptLst>
  <dgm:cxnLst>
    <dgm:cxn modelId="{7891D906-251E-4878-84C9-13E0F48CB955}" type="presOf" srcId="{3C0BB82C-37B8-4AD6-BE3D-385ECA40106B}" destId="{F9414E7F-1F4E-4BA4-A703-403259883640}" srcOrd="0" destOrd="0" presId="urn:microsoft.com/office/officeart/2005/8/layout/process1"/>
    <dgm:cxn modelId="{F635703E-D849-4C45-BF6C-0BE70ABF4B2A}" type="presOf" srcId="{716B0CEA-C910-4200-90E3-6E78BCF439C5}" destId="{129B0202-5A5B-44DE-B16D-554BC1B7E115}" srcOrd="0" destOrd="0" presId="urn:microsoft.com/office/officeart/2005/8/layout/process1"/>
    <dgm:cxn modelId="{27CED35C-6AEB-421A-94CE-FFFF69523A67}" srcId="{3C0BB82C-37B8-4AD6-BE3D-385ECA40106B}" destId="{716B0CEA-C910-4200-90E3-6E78BCF439C5}" srcOrd="2" destOrd="0" parTransId="{1C713E36-776B-484C-B25D-F7EB888B7B6A}" sibTransId="{1E028E6F-E79A-4ED1-A1B5-7BC2F71F7DD0}"/>
    <dgm:cxn modelId="{9725B35D-8C81-4AC7-A57A-9391D182ADF3}" type="presOf" srcId="{35402751-7178-4F14-83EF-10AE182413BA}" destId="{6A7C85E2-A9C5-4AB9-95A8-11D695A43D5F}" srcOrd="0" destOrd="0" presId="urn:microsoft.com/office/officeart/2005/8/layout/process1"/>
    <dgm:cxn modelId="{5C041A63-228F-44FD-8631-E4047E8F140E}" type="presOf" srcId="{CAF22F58-13FB-44EC-AFD0-5B66D72AF551}" destId="{5FA2D52B-320C-467B-A922-89B99E438503}" srcOrd="0" destOrd="0" presId="urn:microsoft.com/office/officeart/2005/8/layout/process1"/>
    <dgm:cxn modelId="{6E6E9148-9563-4CFD-BD12-1AE02483B20A}" srcId="{3C0BB82C-37B8-4AD6-BE3D-385ECA40106B}" destId="{C415831E-BA38-436B-8E93-6D4D91557F3A}" srcOrd="0" destOrd="0" parTransId="{C5F37475-6B7B-4FC1-B920-F952922D7002}" sibTransId="{CAF22F58-13FB-44EC-AFD0-5B66D72AF551}"/>
    <dgm:cxn modelId="{14352B70-6212-4A6E-9033-57E8C11DD180}" type="presOf" srcId="{35402751-7178-4F14-83EF-10AE182413BA}" destId="{4C8CA1D2-3964-4581-A90B-3A11572FADBE}" srcOrd="1" destOrd="0" presId="urn:microsoft.com/office/officeart/2005/8/layout/process1"/>
    <dgm:cxn modelId="{4FA3B374-CEC1-4A94-91BB-8074C9FE9802}" srcId="{3C0BB82C-37B8-4AD6-BE3D-385ECA40106B}" destId="{94428F5A-781B-4D57-9C1F-160D89C71B45}" srcOrd="1" destOrd="0" parTransId="{50C7C356-77E5-4B02-BA30-135038E058BA}" sibTransId="{35402751-7178-4F14-83EF-10AE182413BA}"/>
    <dgm:cxn modelId="{64F1F68B-C8BB-464A-B54D-6F6515B58FBD}" type="presOf" srcId="{C415831E-BA38-436B-8E93-6D4D91557F3A}" destId="{94FE67BC-C2C8-4EC7-90F4-EB3B4E402988}" srcOrd="0" destOrd="0" presId="urn:microsoft.com/office/officeart/2005/8/layout/process1"/>
    <dgm:cxn modelId="{947E67C5-6301-4833-B290-D6DCADF3B986}" type="presOf" srcId="{94428F5A-781B-4D57-9C1F-160D89C71B45}" destId="{CD098F59-E11B-451E-9F82-774A48AC13CF}" srcOrd="0" destOrd="0" presId="urn:microsoft.com/office/officeart/2005/8/layout/process1"/>
    <dgm:cxn modelId="{940178D3-6541-4341-8D2E-4F2F971920E8}" type="presOf" srcId="{CAF22F58-13FB-44EC-AFD0-5B66D72AF551}" destId="{F0CA7884-5A4E-4D9D-B68B-7030DCDA3834}" srcOrd="1" destOrd="0" presId="urn:microsoft.com/office/officeart/2005/8/layout/process1"/>
    <dgm:cxn modelId="{51E710D7-8FD3-4152-81F7-BD5BFD65A7F0}" type="presParOf" srcId="{F9414E7F-1F4E-4BA4-A703-403259883640}" destId="{94FE67BC-C2C8-4EC7-90F4-EB3B4E402988}" srcOrd="0" destOrd="0" presId="urn:microsoft.com/office/officeart/2005/8/layout/process1"/>
    <dgm:cxn modelId="{E5B35C05-F4A5-455F-B8E8-355850BF60AA}" type="presParOf" srcId="{F9414E7F-1F4E-4BA4-A703-403259883640}" destId="{5FA2D52B-320C-467B-A922-89B99E438503}" srcOrd="1" destOrd="0" presId="urn:microsoft.com/office/officeart/2005/8/layout/process1"/>
    <dgm:cxn modelId="{3A8F2714-C697-4941-8F9A-0733A5D11604}" type="presParOf" srcId="{5FA2D52B-320C-467B-A922-89B99E438503}" destId="{F0CA7884-5A4E-4D9D-B68B-7030DCDA3834}" srcOrd="0" destOrd="0" presId="urn:microsoft.com/office/officeart/2005/8/layout/process1"/>
    <dgm:cxn modelId="{64B82A2E-68B3-4671-9379-88045A557D44}" type="presParOf" srcId="{F9414E7F-1F4E-4BA4-A703-403259883640}" destId="{CD098F59-E11B-451E-9F82-774A48AC13CF}" srcOrd="2" destOrd="0" presId="urn:microsoft.com/office/officeart/2005/8/layout/process1"/>
    <dgm:cxn modelId="{8C690C39-71E4-4366-B2B6-E294B6B38123}" type="presParOf" srcId="{F9414E7F-1F4E-4BA4-A703-403259883640}" destId="{6A7C85E2-A9C5-4AB9-95A8-11D695A43D5F}" srcOrd="3" destOrd="0" presId="urn:microsoft.com/office/officeart/2005/8/layout/process1"/>
    <dgm:cxn modelId="{8238D34B-CD90-4D01-947C-E89AE7823186}" type="presParOf" srcId="{6A7C85E2-A9C5-4AB9-95A8-11D695A43D5F}" destId="{4C8CA1D2-3964-4581-A90B-3A11572FADBE}" srcOrd="0" destOrd="0" presId="urn:microsoft.com/office/officeart/2005/8/layout/process1"/>
    <dgm:cxn modelId="{513ED832-14CC-4DF8-94C2-2BDBF5F35F6D}" type="presParOf" srcId="{F9414E7F-1F4E-4BA4-A703-403259883640}" destId="{129B0202-5A5B-44DE-B16D-554BC1B7E11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E67BC-C2C8-4EC7-90F4-EB3B4E402988}">
      <dsp:nvSpPr>
        <dsp:cNvPr id="0" name=""/>
        <dsp:cNvSpPr/>
      </dsp:nvSpPr>
      <dsp:spPr>
        <a:xfrm>
          <a:off x="9387" y="1140554"/>
          <a:ext cx="2805820" cy="1683492"/>
        </a:xfrm>
        <a:prstGeom prst="roundRect">
          <a:avLst>
            <a:gd name="adj" fmla="val 10000"/>
          </a:avLst>
        </a:prstGeom>
        <a:solidFill>
          <a:srgbClr val="7030A0"/>
        </a:soli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XML</a:t>
          </a:r>
        </a:p>
      </dsp:txBody>
      <dsp:txXfrm>
        <a:off x="58695" y="1189862"/>
        <a:ext cx="2707204" cy="1584876"/>
      </dsp:txXfrm>
    </dsp:sp>
    <dsp:sp modelId="{5FA2D52B-320C-467B-A922-89B99E438503}">
      <dsp:nvSpPr>
        <dsp:cNvPr id="0" name=""/>
        <dsp:cNvSpPr/>
      </dsp:nvSpPr>
      <dsp:spPr>
        <a:xfrm>
          <a:off x="3095790" y="1634378"/>
          <a:ext cx="594834" cy="695843"/>
        </a:xfrm>
        <a:prstGeom prst="rightArrow">
          <a:avLst>
            <a:gd name="adj1" fmla="val 60000"/>
            <a:gd name="adj2" fmla="val 50000"/>
          </a:avLst>
        </a:prstGeom>
        <a:solidFill>
          <a:srgbClr val="FF0000"/>
        </a:solidFill>
        <a:ln>
          <a:noFill/>
        </a:ln>
        <a:effectLst>
          <a:innerShdw blurRad="25400" dist="12700" dir="13500000">
            <a:srgbClr val="000000">
              <a:alpha val="45000"/>
            </a:srgbClr>
          </a:inn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095790" y="1773547"/>
        <a:ext cx="416384" cy="417505"/>
      </dsp:txXfrm>
    </dsp:sp>
    <dsp:sp modelId="{CD098F59-E11B-451E-9F82-774A48AC13CF}">
      <dsp:nvSpPr>
        <dsp:cNvPr id="0" name=""/>
        <dsp:cNvSpPr/>
      </dsp:nvSpPr>
      <dsp:spPr>
        <a:xfrm>
          <a:off x="3937536" y="1140554"/>
          <a:ext cx="2805820" cy="1683492"/>
        </a:xfrm>
        <a:prstGeom prst="roundRect">
          <a:avLst>
            <a:gd name="adj" fmla="val 10000"/>
          </a:avLst>
        </a:prstGeom>
        <a:solidFill>
          <a:srgbClr val="00B0F0"/>
        </a:soli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Java code (@configuration)</a:t>
          </a:r>
        </a:p>
      </dsp:txBody>
      <dsp:txXfrm>
        <a:off x="3986844" y="1189862"/>
        <a:ext cx="2707204" cy="1584876"/>
      </dsp:txXfrm>
    </dsp:sp>
    <dsp:sp modelId="{6A7C85E2-A9C5-4AB9-95A8-11D695A43D5F}">
      <dsp:nvSpPr>
        <dsp:cNvPr id="0" name=""/>
        <dsp:cNvSpPr/>
      </dsp:nvSpPr>
      <dsp:spPr>
        <a:xfrm>
          <a:off x="7023939" y="1634378"/>
          <a:ext cx="594834" cy="695843"/>
        </a:xfrm>
        <a:prstGeom prst="rightArrow">
          <a:avLst>
            <a:gd name="adj1" fmla="val 60000"/>
            <a:gd name="adj2" fmla="val 50000"/>
          </a:avLst>
        </a:prstGeom>
        <a:solidFill>
          <a:srgbClr val="FF0000"/>
        </a:solidFill>
        <a:ln>
          <a:noFill/>
        </a:ln>
        <a:effectLst>
          <a:innerShdw blurRad="25400" dist="12700" dir="13500000">
            <a:srgbClr val="000000">
              <a:alpha val="45000"/>
            </a:srgbClr>
          </a:inn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023939" y="1773547"/>
        <a:ext cx="416384" cy="417505"/>
      </dsp:txXfrm>
    </dsp:sp>
    <dsp:sp modelId="{129B0202-5A5B-44DE-B16D-554BC1B7E115}">
      <dsp:nvSpPr>
        <dsp:cNvPr id="0" name=""/>
        <dsp:cNvSpPr/>
      </dsp:nvSpPr>
      <dsp:spPr>
        <a:xfrm>
          <a:off x="7865685" y="1140554"/>
          <a:ext cx="2805820" cy="1683492"/>
        </a:xfrm>
        <a:prstGeom prst="roundRect">
          <a:avLst>
            <a:gd name="adj" fmla="val 10000"/>
          </a:avLst>
        </a:prstGeom>
        <a:solidFill>
          <a:srgbClr val="00B050"/>
        </a:soli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Java Code (@Component)</a:t>
          </a:r>
        </a:p>
      </dsp:txBody>
      <dsp:txXfrm>
        <a:off x="7914993" y="1189862"/>
        <a:ext cx="2707204" cy="1584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E67BC-C2C8-4EC7-90F4-EB3B4E402988}">
      <dsp:nvSpPr>
        <dsp:cNvPr id="0" name=""/>
        <dsp:cNvSpPr/>
      </dsp:nvSpPr>
      <dsp:spPr>
        <a:xfrm>
          <a:off x="1591" y="0"/>
          <a:ext cx="3394140" cy="1457391"/>
        </a:xfrm>
        <a:prstGeom prst="roundRect">
          <a:avLst>
            <a:gd name="adj" fmla="val 10000"/>
          </a:avLst>
        </a:prstGeom>
        <a:solidFill>
          <a:srgbClr val="7030A0"/>
        </a:soli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XML</a:t>
          </a:r>
        </a:p>
      </dsp:txBody>
      <dsp:txXfrm>
        <a:off x="44277" y="42686"/>
        <a:ext cx="3308768" cy="1372019"/>
      </dsp:txXfrm>
    </dsp:sp>
    <dsp:sp modelId="{5FA2D52B-320C-467B-A922-89B99E438503}">
      <dsp:nvSpPr>
        <dsp:cNvPr id="0" name=""/>
        <dsp:cNvSpPr/>
      </dsp:nvSpPr>
      <dsp:spPr>
        <a:xfrm>
          <a:off x="3735145" y="307822"/>
          <a:ext cx="719557" cy="841746"/>
        </a:xfrm>
        <a:prstGeom prst="rightArrow">
          <a:avLst>
            <a:gd name="adj1" fmla="val 60000"/>
            <a:gd name="adj2" fmla="val 50000"/>
          </a:avLst>
        </a:prstGeom>
        <a:solidFill>
          <a:srgbClr val="FF0000"/>
        </a:solidFill>
        <a:ln>
          <a:noFill/>
        </a:ln>
        <a:effectLst>
          <a:innerShdw blurRad="25400" dist="12700" dir="13500000">
            <a:srgbClr val="000000">
              <a:alpha val="45000"/>
            </a:srgbClr>
          </a:inn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735145" y="476171"/>
        <a:ext cx="503690" cy="505048"/>
      </dsp:txXfrm>
    </dsp:sp>
    <dsp:sp modelId="{CD098F59-E11B-451E-9F82-774A48AC13CF}">
      <dsp:nvSpPr>
        <dsp:cNvPr id="0" name=""/>
        <dsp:cNvSpPr/>
      </dsp:nvSpPr>
      <dsp:spPr>
        <a:xfrm>
          <a:off x="4753388" y="0"/>
          <a:ext cx="3394140" cy="1457391"/>
        </a:xfrm>
        <a:prstGeom prst="roundRect">
          <a:avLst>
            <a:gd name="adj" fmla="val 10000"/>
          </a:avLst>
        </a:prstGeom>
        <a:solidFill>
          <a:srgbClr val="00B0F0"/>
        </a:soli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Java code (@configuration)</a:t>
          </a:r>
        </a:p>
      </dsp:txBody>
      <dsp:txXfrm>
        <a:off x="4796074" y="42686"/>
        <a:ext cx="3308768" cy="1372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E67BC-C2C8-4EC7-90F4-EB3B4E402988}">
      <dsp:nvSpPr>
        <dsp:cNvPr id="0" name=""/>
        <dsp:cNvSpPr/>
      </dsp:nvSpPr>
      <dsp:spPr>
        <a:xfrm>
          <a:off x="9387" y="123874"/>
          <a:ext cx="2805820" cy="1683492"/>
        </a:xfrm>
        <a:prstGeom prst="roundRect">
          <a:avLst>
            <a:gd name="adj" fmla="val 10000"/>
          </a:avLst>
        </a:prstGeom>
        <a:solidFill>
          <a:schemeClr val="tx1">
            <a:lumMod val="65000"/>
            <a:lumOff val="35000"/>
          </a:schemeClr>
        </a:soli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XML</a:t>
          </a:r>
        </a:p>
      </dsp:txBody>
      <dsp:txXfrm>
        <a:off x="58695" y="173182"/>
        <a:ext cx="2707204" cy="1584876"/>
      </dsp:txXfrm>
    </dsp:sp>
    <dsp:sp modelId="{5FA2D52B-320C-467B-A922-89B99E438503}">
      <dsp:nvSpPr>
        <dsp:cNvPr id="0" name=""/>
        <dsp:cNvSpPr/>
      </dsp:nvSpPr>
      <dsp:spPr>
        <a:xfrm>
          <a:off x="3095790" y="617699"/>
          <a:ext cx="594834" cy="695843"/>
        </a:xfrm>
        <a:prstGeom prst="rightArrow">
          <a:avLst>
            <a:gd name="adj1" fmla="val 60000"/>
            <a:gd name="adj2" fmla="val 50000"/>
          </a:avLst>
        </a:prstGeom>
        <a:solidFill>
          <a:srgbClr val="FF0000"/>
        </a:solidFill>
        <a:ln>
          <a:noFill/>
        </a:ln>
        <a:effectLst>
          <a:innerShdw blurRad="25400" dist="12700" dir="13500000">
            <a:srgbClr val="000000">
              <a:alpha val="45000"/>
            </a:srgbClr>
          </a:inn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095790" y="756868"/>
        <a:ext cx="416384" cy="417505"/>
      </dsp:txXfrm>
    </dsp:sp>
    <dsp:sp modelId="{CD098F59-E11B-451E-9F82-774A48AC13CF}">
      <dsp:nvSpPr>
        <dsp:cNvPr id="0" name=""/>
        <dsp:cNvSpPr/>
      </dsp:nvSpPr>
      <dsp:spPr>
        <a:xfrm>
          <a:off x="3937536" y="123874"/>
          <a:ext cx="2805820" cy="1683492"/>
        </a:xfrm>
        <a:prstGeom prst="roundRect">
          <a:avLst>
            <a:gd name="adj" fmla="val 10000"/>
          </a:avLst>
        </a:prstGeom>
        <a:solidFill>
          <a:schemeClr val="tx1">
            <a:lumMod val="65000"/>
            <a:lumOff val="35000"/>
          </a:schemeClr>
        </a:soli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Java code (@configuration)</a:t>
          </a:r>
        </a:p>
      </dsp:txBody>
      <dsp:txXfrm>
        <a:off x="3986844" y="173182"/>
        <a:ext cx="2707204" cy="1584876"/>
      </dsp:txXfrm>
    </dsp:sp>
    <dsp:sp modelId="{6A7C85E2-A9C5-4AB9-95A8-11D695A43D5F}">
      <dsp:nvSpPr>
        <dsp:cNvPr id="0" name=""/>
        <dsp:cNvSpPr/>
      </dsp:nvSpPr>
      <dsp:spPr>
        <a:xfrm>
          <a:off x="7023939" y="617699"/>
          <a:ext cx="594834" cy="695843"/>
        </a:xfrm>
        <a:prstGeom prst="rightArrow">
          <a:avLst>
            <a:gd name="adj1" fmla="val 60000"/>
            <a:gd name="adj2" fmla="val 50000"/>
          </a:avLst>
        </a:prstGeom>
        <a:solidFill>
          <a:srgbClr val="FF0000"/>
        </a:solidFill>
        <a:ln>
          <a:noFill/>
        </a:ln>
        <a:effectLst>
          <a:innerShdw blurRad="25400" dist="12700" dir="13500000">
            <a:srgbClr val="000000">
              <a:alpha val="45000"/>
            </a:srgbClr>
          </a:inn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023939" y="756868"/>
        <a:ext cx="416384" cy="417505"/>
      </dsp:txXfrm>
    </dsp:sp>
    <dsp:sp modelId="{129B0202-5A5B-44DE-B16D-554BC1B7E115}">
      <dsp:nvSpPr>
        <dsp:cNvPr id="0" name=""/>
        <dsp:cNvSpPr/>
      </dsp:nvSpPr>
      <dsp:spPr>
        <a:xfrm>
          <a:off x="7865685" y="123874"/>
          <a:ext cx="2805820" cy="1683492"/>
        </a:xfrm>
        <a:prstGeom prst="roundRect">
          <a:avLst>
            <a:gd name="adj" fmla="val 10000"/>
          </a:avLst>
        </a:prstGeom>
        <a:solidFill>
          <a:srgbClr val="00B050"/>
        </a:soli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Java Code (@Component)</a:t>
          </a:r>
        </a:p>
      </dsp:txBody>
      <dsp:txXfrm>
        <a:off x="7914993" y="173182"/>
        <a:ext cx="2707204" cy="15848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9C263B8-B26A-45C8-B79B-3D022DD6DD72}" type="datetimeFigureOut">
              <a:rPr lang="he-IL" smtClean="0"/>
              <a:t>י'/תמוז/תשע"ח</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01BF676F-0190-4E3D-BB7A-FB9D4760731C}" type="slidenum">
              <a:rPr lang="he-IL" smtClean="0"/>
              <a:t>‹#›</a:t>
            </a:fld>
            <a:endParaRPr lang="he-IL"/>
          </a:p>
        </p:txBody>
      </p:sp>
    </p:spTree>
    <p:extLst>
      <p:ext uri="{BB962C8B-B14F-4D97-AF65-F5344CB8AC3E}">
        <p14:creationId xmlns:p14="http://schemas.microsoft.com/office/powerpoint/2010/main" val="391941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4909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Xml holds single bean</a:t>
            </a:r>
          </a:p>
          <a:p>
            <a:r>
              <a:rPr lang="en-US" dirty="0"/>
              <a:t>Setup app context and extract the bean</a:t>
            </a:r>
          </a:p>
          <a:p>
            <a:r>
              <a:rPr lang="en-US" dirty="0"/>
              <a:t>Play with spring logger to expose some of springs debug information</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24</a:t>
            </a:fld>
            <a:endParaRPr lang="he-IL"/>
          </a:p>
        </p:txBody>
      </p:sp>
    </p:spTree>
    <p:extLst>
      <p:ext uri="{BB962C8B-B14F-4D97-AF65-F5344CB8AC3E}">
        <p14:creationId xmlns:p14="http://schemas.microsoft.com/office/powerpoint/2010/main" val="244542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Spring relies on a matching in method names (setters)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25</a:t>
            </a:fld>
            <a:endParaRPr lang="he-IL"/>
          </a:p>
        </p:txBody>
      </p:sp>
    </p:spTree>
    <p:extLst>
      <p:ext uri="{BB962C8B-B14F-4D97-AF65-F5344CB8AC3E}">
        <p14:creationId xmlns:p14="http://schemas.microsoft.com/office/powerpoint/2010/main" val="355686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namespace is merely a syntactic sugar for setters injection.</a:t>
            </a:r>
          </a:p>
          <a:p>
            <a:r>
              <a:rPr lang="en-US" dirty="0"/>
              <a:t>It somehow makes you write less, as much as it counts..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26</a:t>
            </a:fld>
            <a:endParaRPr lang="he-IL"/>
          </a:p>
        </p:txBody>
      </p:sp>
    </p:spTree>
    <p:extLst>
      <p:ext uri="{BB962C8B-B14F-4D97-AF65-F5344CB8AC3E}">
        <p14:creationId xmlns:p14="http://schemas.microsoft.com/office/powerpoint/2010/main" val="3815743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setters injection using regular and p ns</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27</a:t>
            </a:fld>
            <a:endParaRPr lang="he-IL"/>
          </a:p>
        </p:txBody>
      </p:sp>
    </p:spTree>
    <p:extLst>
      <p:ext uri="{BB962C8B-B14F-4D97-AF65-F5344CB8AC3E}">
        <p14:creationId xmlns:p14="http://schemas.microsoft.com/office/powerpoint/2010/main" val="2392063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constructor injection using name (upper tax rate) and index based (lower tax rate)</a:t>
            </a:r>
          </a:p>
          <a:p>
            <a:r>
              <a:rPr lang="en-US" dirty="0"/>
              <a:t>Show beans relationship using ‘ref’ attribute (calculator)</a:t>
            </a:r>
          </a:p>
          <a:p>
            <a:r>
              <a:rPr lang="en-US" dirty="0"/>
              <a:t>Show mixed object creation with both setter and constructor DI (person </a:t>
            </a:r>
            <a:r>
              <a:rPr lang="en-US" dirty="0" err="1"/>
              <a:t>Tikva</a:t>
            </a:r>
            <a:r>
              <a:rPr lang="en-US" dirty="0"/>
              <a:t>)</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34</a:t>
            </a:fld>
            <a:endParaRPr lang="he-IL"/>
          </a:p>
        </p:txBody>
      </p:sp>
    </p:spTree>
    <p:extLst>
      <p:ext uri="{BB962C8B-B14F-4D97-AF65-F5344CB8AC3E}">
        <p14:creationId xmlns:p14="http://schemas.microsoft.com/office/powerpoint/2010/main" val="2068506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Tax rates are now given as a dynamic list</a:t>
            </a:r>
          </a:p>
          <a:p>
            <a:r>
              <a:rPr lang="en-US" dirty="0"/>
              <a:t>Persons are now exists as an independent map bean that the main can simply traverse them automatically and we can add new persons only through configuration !</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41</a:t>
            </a:fld>
            <a:endParaRPr lang="he-IL"/>
          </a:p>
        </p:txBody>
      </p:sp>
    </p:spTree>
    <p:extLst>
      <p:ext uri="{BB962C8B-B14F-4D97-AF65-F5344CB8AC3E}">
        <p14:creationId xmlns:p14="http://schemas.microsoft.com/office/powerpoint/2010/main" val="2273983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factory for the calculator which accepts a boost in tax in case it’s a female person.</a:t>
            </a:r>
          </a:p>
          <a:p>
            <a:r>
              <a:rPr lang="en-US" dirty="0"/>
              <a:t>The factory is created using static factory method that injects the female boost number</a:t>
            </a:r>
          </a:p>
          <a:p>
            <a:r>
              <a:rPr lang="en-US" dirty="0"/>
              <a:t>The calculator itself is created using an instance factory method on top of the created factory with a given boost…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47</a:t>
            </a:fld>
            <a:endParaRPr lang="he-IL"/>
          </a:p>
        </p:txBody>
      </p:sp>
    </p:spTree>
    <p:extLst>
      <p:ext uri="{BB962C8B-B14F-4D97-AF65-F5344CB8AC3E}">
        <p14:creationId xmlns:p14="http://schemas.microsoft.com/office/powerpoint/2010/main" val="145888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 a Counter object to person, to count the number of time the “</a:t>
            </a:r>
            <a:r>
              <a:rPr lang="en-US" dirty="0" err="1"/>
              <a:t>getIncome</a:t>
            </a:r>
            <a:r>
              <a:rPr lang="en-US" dirty="0"/>
              <a:t>” method has been called (the person is touchy for the time it’s privacy is being violated)</a:t>
            </a:r>
          </a:p>
          <a:p>
            <a:r>
              <a:rPr lang="en-US" dirty="0"/>
              <a:t>As each person has it’s own counter, the counter object bean as been declared as prototype…</a:t>
            </a:r>
          </a:p>
          <a:p>
            <a:endParaRPr lang="en-US" dirty="0"/>
          </a:p>
          <a:p>
            <a:r>
              <a:rPr lang="en-US" dirty="0"/>
              <a:t>Show the difference counting when the counter is singleton and when it is a prototype..</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54</a:t>
            </a:fld>
            <a:endParaRPr lang="he-IL"/>
          </a:p>
        </p:txBody>
      </p:sp>
    </p:spTree>
    <p:extLst>
      <p:ext uri="{BB962C8B-B14F-4D97-AF65-F5344CB8AC3E}">
        <p14:creationId xmlns:p14="http://schemas.microsoft.com/office/powerpoint/2010/main" val="2250345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case you have a “heavy” bean, which takes time to create, and it can happen that you won’t even need it (as part of the application lifetime) – they you can instruct spring to delay it’s creation only when needed</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61</a:t>
            </a:fld>
            <a:endParaRPr lang="he-IL"/>
          </a:p>
        </p:txBody>
      </p:sp>
    </p:spTree>
    <p:extLst>
      <p:ext uri="{BB962C8B-B14F-4D97-AF65-F5344CB8AC3E}">
        <p14:creationId xmlns:p14="http://schemas.microsoft.com/office/powerpoint/2010/main" val="2321430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-&gt; B -&gt; C</a:t>
            </a:r>
          </a:p>
          <a:p>
            <a:r>
              <a:rPr lang="en-US" dirty="0"/>
              <a:t>A uses constructor that get B</a:t>
            </a:r>
          </a:p>
          <a:p>
            <a:r>
              <a:rPr lang="en-US" dirty="0"/>
              <a:t>B uses setter that gets C</a:t>
            </a:r>
          </a:p>
          <a:p>
            <a:endParaRPr lang="en-US" dirty="0"/>
          </a:p>
          <a:p>
            <a:r>
              <a:rPr lang="en-US" dirty="0"/>
              <a:t>Exactly 3 beans are defined: a (A) ; b (B) ; c (C)</a:t>
            </a:r>
          </a:p>
          <a:p>
            <a:r>
              <a:rPr lang="en-US" dirty="0"/>
              <a:t>A is </a:t>
            </a:r>
            <a:r>
              <a:rPr lang="en-US" dirty="0" err="1"/>
              <a:t>autowired</a:t>
            </a:r>
            <a:r>
              <a:rPr lang="en-US" dirty="0"/>
              <a:t> with constructor</a:t>
            </a:r>
          </a:p>
          <a:p>
            <a:r>
              <a:rPr lang="en-US" dirty="0"/>
              <a:t>B is </a:t>
            </a:r>
            <a:r>
              <a:rPr lang="en-US" dirty="0" err="1"/>
              <a:t>autowired</a:t>
            </a:r>
            <a:r>
              <a:rPr lang="en-US" dirty="0"/>
              <a:t> with </a:t>
            </a:r>
            <a:r>
              <a:rPr lang="en-US" dirty="0" err="1"/>
              <a:t>byType</a:t>
            </a:r>
            <a:endParaRPr lang="en-US" dirty="0"/>
          </a:p>
          <a:p>
            <a:endParaRPr lang="en-US" dirty="0"/>
          </a:p>
          <a:p>
            <a:r>
              <a:rPr lang="en-US" dirty="0"/>
              <a:t>Change B to be </a:t>
            </a:r>
            <a:r>
              <a:rPr lang="en-US" dirty="0" err="1"/>
              <a:t>byName</a:t>
            </a:r>
            <a:r>
              <a:rPr lang="en-US" dirty="0"/>
              <a:t> – still works – finds c</a:t>
            </a:r>
          </a:p>
          <a:p>
            <a:r>
              <a:rPr lang="en-US" dirty="0"/>
              <a:t>Change C bean’s name to c1 – not failing, but does not injecting C since it cannot find it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66</a:t>
            </a:fld>
            <a:endParaRPr lang="he-IL"/>
          </a:p>
        </p:txBody>
      </p:sp>
    </p:spTree>
    <p:extLst>
      <p:ext uri="{BB962C8B-B14F-4D97-AF65-F5344CB8AC3E}">
        <p14:creationId xmlns:p14="http://schemas.microsoft.com/office/powerpoint/2010/main" val="37378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OOP system, certain class depends on other classes to fulfill it’s mission. </a:t>
            </a:r>
          </a:p>
          <a:p>
            <a:r>
              <a:rPr lang="en-US" dirty="0"/>
              <a:t>Naturally, upon creation of the object (e.g. Car), it will also </a:t>
            </a:r>
            <a:r>
              <a:rPr lang="en-US" dirty="0" err="1"/>
              <a:t>creats</a:t>
            </a:r>
            <a:r>
              <a:rPr lang="en-US" dirty="0"/>
              <a:t> (new) it’s dependent classes (e.g. </a:t>
            </a:r>
            <a:r>
              <a:rPr lang="en-US" dirty="0" err="1"/>
              <a:t>Enging</a:t>
            </a:r>
            <a:r>
              <a:rPr lang="en-US" dirty="0"/>
              <a:t> instance, Wheel instance) etc.</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a:t>
            </a:fld>
            <a:endParaRPr lang="he-IL"/>
          </a:p>
        </p:txBody>
      </p:sp>
    </p:spTree>
    <p:extLst>
      <p:ext uri="{BB962C8B-B14F-4D97-AF65-F5344CB8AC3E}">
        <p14:creationId xmlns:p14="http://schemas.microsoft.com/office/powerpoint/2010/main" val="3917403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Spring manages beans lifecycle, from their creation, injection and up until their destruction</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71</a:t>
            </a:fld>
            <a:endParaRPr lang="he-IL"/>
          </a:p>
        </p:txBody>
      </p:sp>
    </p:spTree>
    <p:extLst>
      <p:ext uri="{BB962C8B-B14F-4D97-AF65-F5344CB8AC3E}">
        <p14:creationId xmlns:p14="http://schemas.microsoft.com/office/powerpoint/2010/main" val="544603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cases in which a certain bean needs to have access to some of the spring “internal” objects (e.g. mainly application context).</a:t>
            </a:r>
          </a:p>
          <a:p>
            <a:r>
              <a:rPr lang="en-US" dirty="0"/>
              <a:t>It might needs that to expose app Context for other non-spring entities in our system and\or to use any of the app context additional capabilities it can offer (e.g. message resource, events </a:t>
            </a:r>
            <a:r>
              <a:rPr lang="en-US" dirty="0" err="1"/>
              <a:t>etc</a:t>
            </a:r>
            <a:r>
              <a:rPr lang="en-US" dirty="0"/>
              <a:t>)</a:t>
            </a:r>
          </a:p>
          <a:p>
            <a:endParaRPr lang="en-US" dirty="0"/>
          </a:p>
          <a:p>
            <a:r>
              <a:rPr lang="en-US" dirty="0"/>
              <a:t>Spring offers 3 interfaces that each class can choose to implement. Each interface holds a setter method for the type </a:t>
            </a:r>
            <a:r>
              <a:rPr lang="en-US" dirty="0" err="1"/>
              <a:t>offerd</a:t>
            </a:r>
            <a:r>
              <a:rPr lang="en-US" dirty="0"/>
              <a:t> by these interfaces. </a:t>
            </a:r>
          </a:p>
          <a:p>
            <a:endParaRPr lang="en-US" dirty="0"/>
          </a:p>
          <a:p>
            <a:r>
              <a:rPr lang="en-US" dirty="0"/>
              <a:t>Note:</a:t>
            </a:r>
          </a:p>
          <a:p>
            <a:r>
              <a:rPr lang="en-US" dirty="0" err="1"/>
              <a:t>ApplicaitonContext</a:t>
            </a:r>
            <a:r>
              <a:rPr lang="en-US" dirty="0"/>
              <a:t> interface inherits and extends significantly the bean factory interface, thus making the bean factory interface obsolete and not used. It’s still exists for backward compatible reasons only.</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72</a:t>
            </a:fld>
            <a:endParaRPr lang="he-IL"/>
          </a:p>
        </p:txBody>
      </p:sp>
    </p:spTree>
    <p:extLst>
      <p:ext uri="{BB962C8B-B14F-4D97-AF65-F5344CB8AC3E}">
        <p14:creationId xmlns:p14="http://schemas.microsoft.com/office/powerpoint/2010/main" val="411974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tax calculator implement Bean name aware and app context aware interfaces and prints it’s bean name before start working</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73</a:t>
            </a:fld>
            <a:endParaRPr lang="he-IL"/>
          </a:p>
        </p:txBody>
      </p:sp>
    </p:spTree>
    <p:extLst>
      <p:ext uri="{BB962C8B-B14F-4D97-AF65-F5344CB8AC3E}">
        <p14:creationId xmlns:p14="http://schemas.microsoft.com/office/powerpoint/2010/main" val="3438837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need to have access to this phase, upon and as part of bean creation, where you know that all setters\</a:t>
            </a:r>
            <a:r>
              <a:rPr lang="en-US" dirty="0" err="1"/>
              <a:t>autowired</a:t>
            </a:r>
            <a:r>
              <a:rPr lang="en-US" dirty="0"/>
              <a:t>\constructors have been called and the bean is ready for it’s work</a:t>
            </a:r>
            <a:endParaRPr lang="he-IL" dirty="0"/>
          </a:p>
          <a:p>
            <a:endParaRPr lang="en-US" dirty="0"/>
          </a:p>
          <a:p>
            <a:r>
              <a:rPr lang="en-US" dirty="0"/>
              <a:t>In </a:t>
            </a:r>
            <a:r>
              <a:rPr lang="en-US" dirty="0" err="1"/>
              <a:t>init</a:t>
            </a:r>
            <a:r>
              <a:rPr lang="en-US" dirty="0"/>
              <a:t> method you can verify that all dependencies were indeed supplied and are satisfied for the object to be used through out the application lifecycle</a:t>
            </a:r>
          </a:p>
          <a:p>
            <a:r>
              <a:rPr lang="en-US" dirty="0"/>
              <a:t>This is the place also to create and manage other objects that you choose not to manage through spring, from some reason</a:t>
            </a:r>
          </a:p>
        </p:txBody>
      </p:sp>
      <p:sp>
        <p:nvSpPr>
          <p:cNvPr id="4" name="Slide Number Placeholder 3"/>
          <p:cNvSpPr>
            <a:spLocks noGrp="1"/>
          </p:cNvSpPr>
          <p:nvPr>
            <p:ph type="sldNum" sz="quarter" idx="10"/>
          </p:nvPr>
        </p:nvSpPr>
        <p:spPr/>
        <p:txBody>
          <a:bodyPr/>
          <a:lstStyle/>
          <a:p>
            <a:fld id="{01BF676F-0190-4E3D-BB7A-FB9D4760731C}" type="slidenum">
              <a:rPr lang="he-IL" smtClean="0"/>
              <a:t>74</a:t>
            </a:fld>
            <a:endParaRPr lang="he-IL"/>
          </a:p>
        </p:txBody>
      </p:sp>
    </p:spTree>
    <p:extLst>
      <p:ext uri="{BB962C8B-B14F-4D97-AF65-F5344CB8AC3E}">
        <p14:creationId xmlns:p14="http://schemas.microsoft.com/office/powerpoint/2010/main" val="342888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Person - using xml </a:t>
            </a:r>
            <a:r>
              <a:rPr lang="en-US" dirty="0" err="1"/>
              <a:t>init</a:t>
            </a:r>
            <a:r>
              <a:rPr lang="en-US" dirty="0"/>
              <a:t>\destroy-method attributes</a:t>
            </a:r>
          </a:p>
          <a:p>
            <a:pPr marL="171450" indent="-171450">
              <a:buFont typeface="Arial" panose="020B0604020202020204" pitchFamily="34" charset="0"/>
              <a:buChar char="•"/>
            </a:pPr>
            <a:r>
              <a:rPr lang="en-US" dirty="0" err="1"/>
              <a:t>TaxLimit</a:t>
            </a:r>
            <a:r>
              <a:rPr lang="en-US" dirty="0"/>
              <a:t> – implements </a:t>
            </a:r>
            <a:r>
              <a:rPr lang="en-US" dirty="0" err="1"/>
              <a:t>InitializatingBean</a:t>
            </a:r>
            <a:r>
              <a:rPr lang="en-US" dirty="0"/>
              <a:t> and </a:t>
            </a:r>
            <a:r>
              <a:rPr lang="en-US" dirty="0" err="1"/>
              <a:t>DisposableBean</a:t>
            </a:r>
            <a:endParaRPr lang="en-US" dirty="0"/>
          </a:p>
          <a:p>
            <a:pPr marL="171450" indent="-171450">
              <a:buFont typeface="Arial" panose="020B0604020202020204" pitchFamily="34" charset="0"/>
              <a:buChar char="•"/>
            </a:pPr>
            <a:r>
              <a:rPr lang="en-US" dirty="0" err="1"/>
              <a:t>TaxCalculator</a:t>
            </a:r>
            <a:r>
              <a:rPr lang="en-US" dirty="0"/>
              <a:t> – using JSR-250 annotations (+ adding bean post processor: </a:t>
            </a:r>
            <a:r>
              <a:rPr lang="en-US" sz="1200" b="1" kern="1200" dirty="0" err="1">
                <a:solidFill>
                  <a:schemeClr val="tx1"/>
                </a:solidFill>
                <a:effectLst/>
                <a:latin typeface="+mn-lt"/>
                <a:ea typeface="+mn-ea"/>
                <a:cs typeface="+mn-cs"/>
              </a:rPr>
              <a:t>CommonAnnotationBeanPostProcessor</a:t>
            </a:r>
            <a:r>
              <a:rPr lang="en-US" sz="1200" b="1" kern="1200" dirty="0">
                <a:solidFill>
                  <a:schemeClr val="tx1"/>
                </a:solidFill>
                <a:effectLst/>
                <a:latin typeface="+mn-lt"/>
                <a:ea typeface="+mn-ea"/>
                <a:cs typeface="+mn-cs"/>
              </a:rPr>
              <a: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79</a:t>
            </a:fld>
            <a:endParaRPr lang="he-IL"/>
          </a:p>
        </p:txBody>
      </p:sp>
    </p:spTree>
    <p:extLst>
      <p:ext uri="{BB962C8B-B14F-4D97-AF65-F5344CB8AC3E}">
        <p14:creationId xmlns:p14="http://schemas.microsoft.com/office/powerpoint/2010/main" val="1943545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Use bean post processor to monitor all defined persons in the system and verify there are no two persons defined with the same id</a:t>
            </a:r>
          </a:p>
          <a:p>
            <a:pPr marL="0" indent="0">
              <a:buFont typeface="Arial" panose="020B0604020202020204" pitchFamily="34" charset="0"/>
              <a:buNone/>
            </a:pPr>
            <a:r>
              <a:rPr lang="en-US" dirty="0"/>
              <a:t>Try to have two persons with the same ID and see what happens…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85</a:t>
            </a:fld>
            <a:endParaRPr lang="he-IL"/>
          </a:p>
        </p:txBody>
      </p:sp>
    </p:spTree>
    <p:extLst>
      <p:ext uri="{BB962C8B-B14F-4D97-AF65-F5344CB8AC3E}">
        <p14:creationId xmlns:p14="http://schemas.microsoft.com/office/powerpoint/2010/main" val="760708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Bean factory count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90</a:t>
            </a:fld>
            <a:endParaRPr lang="he-IL"/>
          </a:p>
        </p:txBody>
      </p:sp>
    </p:spTree>
    <p:extLst>
      <p:ext uri="{BB962C8B-B14F-4D97-AF65-F5344CB8AC3E}">
        <p14:creationId xmlns:p14="http://schemas.microsoft.com/office/powerpoint/2010/main" val="419675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most common annotation is @Override</a:t>
            </a:r>
          </a:p>
          <a:p>
            <a:r>
              <a:rPr lang="en-US" sz="1200" dirty="0"/>
              <a:t>It simply states to whom ever reading the code (compiler, human, framework) that a certain method is overridden a parent similar method by this child</a:t>
            </a:r>
            <a:endParaRPr lang="he-IL" sz="1200"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93</a:t>
            </a:fld>
            <a:endParaRPr lang="he-IL"/>
          </a:p>
        </p:txBody>
      </p:sp>
    </p:spTree>
    <p:extLst>
      <p:ext uri="{BB962C8B-B14F-4D97-AF65-F5344CB8AC3E}">
        <p14:creationId xmlns:p14="http://schemas.microsoft.com/office/powerpoint/2010/main" val="331046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94</a:t>
            </a:fld>
            <a:endParaRPr lang="he-IL"/>
          </a:p>
        </p:txBody>
      </p:sp>
    </p:spTree>
    <p:extLst>
      <p:ext uri="{BB962C8B-B14F-4D97-AF65-F5344CB8AC3E}">
        <p14:creationId xmlns:p14="http://schemas.microsoft.com/office/powerpoint/2010/main" val="2603816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most common annotation is @Override</a:t>
            </a:r>
          </a:p>
          <a:p>
            <a:r>
              <a:rPr lang="en-US" sz="1200" dirty="0"/>
              <a:t>It simply states to whom ever reading the code (compiler, human, framework) that a certain method is overridden a parent similar method by this child</a:t>
            </a:r>
            <a:endParaRPr lang="he-IL" sz="1200"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95</a:t>
            </a:fld>
            <a:endParaRPr lang="he-IL"/>
          </a:p>
        </p:txBody>
      </p:sp>
    </p:spTree>
    <p:extLst>
      <p:ext uri="{BB962C8B-B14F-4D97-AF65-F5344CB8AC3E}">
        <p14:creationId xmlns:p14="http://schemas.microsoft.com/office/powerpoint/2010/main" val="211336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IoC</a:t>
            </a:r>
            <a:r>
              <a:rPr lang="en-US" dirty="0"/>
              <a:t> has two known forms:</a:t>
            </a:r>
          </a:p>
          <a:p>
            <a:r>
              <a:rPr lang="en-US" dirty="0"/>
              <a:t>1. Dependency Injection – the most common one. It gets to be divided on it’s own to two types</a:t>
            </a:r>
          </a:p>
          <a:p>
            <a:pPr marL="171450" indent="-171450">
              <a:buFont typeface="Arial" panose="020B0604020202020204" pitchFamily="34" charset="0"/>
              <a:buChar char="•"/>
            </a:pPr>
            <a:r>
              <a:rPr lang="en-US" dirty="0"/>
              <a:t>Constructor Injection – when all object dependencies are injected upon object creation via construction</a:t>
            </a:r>
          </a:p>
          <a:p>
            <a:pPr marL="171450" indent="-171450">
              <a:buFont typeface="Arial" panose="020B0604020202020204" pitchFamily="34" charset="0"/>
              <a:buChar char="•"/>
            </a:pPr>
            <a:r>
              <a:rPr lang="en-US" dirty="0"/>
              <a:t>Setter Injection – when all object dependencies are injected via setter methods</a:t>
            </a:r>
          </a:p>
          <a:p>
            <a:pPr marL="0" indent="0">
              <a:buFont typeface="Arial" panose="020B0604020202020204" pitchFamily="34" charset="0"/>
              <a:buNone/>
            </a:pPr>
            <a:r>
              <a:rPr lang="en-US" dirty="0"/>
              <a:t>2. Dependency lookup  - when an object is in charge on searching and retrieving it’s own dependencies from a container. This type itself gets to be divided to two types:</a:t>
            </a:r>
          </a:p>
          <a:p>
            <a:pPr marL="171450" indent="-171450">
              <a:buFont typeface="Arial" panose="020B0604020202020204" pitchFamily="34" charset="0"/>
              <a:buChar char="•"/>
            </a:pPr>
            <a:r>
              <a:rPr lang="en-US" dirty="0"/>
              <a:t>Dependency pull – where you have some sort of container that holds and manages all your dependencies and you access it (directly or implicitly) to fetch them (e.g. when getting beans from Application Context)</a:t>
            </a:r>
          </a:p>
          <a:p>
            <a:pPr marL="171450" indent="-171450">
              <a:buFont typeface="Arial" panose="020B0604020202020204" pitchFamily="34" charset="0"/>
              <a:buChar char="•"/>
            </a:pPr>
            <a:r>
              <a:rPr lang="en-US" dirty="0"/>
              <a:t>Contextual dependency lookup – less common – when the container traverses all it’s objects and calls an API on them, giving himself for them, so they can go and find the right dependency from it… not used in spring usually. Very intrusive (needs to change and alter your code to implement the relevant interfaces etc..)</a:t>
            </a:r>
          </a:p>
          <a:p>
            <a:pPr marL="0" indent="0">
              <a:buFont typeface="Arial" panose="020B0604020202020204" pitchFamily="34" charset="0"/>
              <a:buNone/>
            </a:pPr>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12</a:t>
            </a:fld>
            <a:endParaRPr lang="he-IL"/>
          </a:p>
        </p:txBody>
      </p:sp>
    </p:spTree>
    <p:extLst>
      <p:ext uri="{BB962C8B-B14F-4D97-AF65-F5344CB8AC3E}">
        <p14:creationId xmlns:p14="http://schemas.microsoft.com/office/powerpoint/2010/main" val="3738341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@Bean annotation can accept a name attribute so we can name the bean however we want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97</a:t>
            </a:fld>
            <a:endParaRPr lang="he-IL"/>
          </a:p>
        </p:txBody>
      </p:sp>
    </p:spTree>
    <p:extLst>
      <p:ext uri="{BB962C8B-B14F-4D97-AF65-F5344CB8AC3E}">
        <p14:creationId xmlns:p14="http://schemas.microsoft.com/office/powerpoint/2010/main" val="2518712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Bean factory count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99</a:t>
            </a:fld>
            <a:endParaRPr lang="he-IL"/>
          </a:p>
        </p:txBody>
      </p:sp>
    </p:spTree>
    <p:extLst>
      <p:ext uri="{BB962C8B-B14F-4D97-AF65-F5344CB8AC3E}">
        <p14:creationId xmlns:p14="http://schemas.microsoft.com/office/powerpoint/2010/main" val="126672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Bean factory post processors are static since they have to be declared and exists even before spring starts it’s actions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101</a:t>
            </a:fld>
            <a:endParaRPr lang="he-IL"/>
          </a:p>
        </p:txBody>
      </p:sp>
    </p:spTree>
    <p:extLst>
      <p:ext uri="{BB962C8B-B14F-4D97-AF65-F5344CB8AC3E}">
        <p14:creationId xmlns:p14="http://schemas.microsoft.com/office/powerpoint/2010/main" val="3975710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Demo 13.1</a:t>
            </a:r>
          </a:p>
          <a:p>
            <a:pPr marL="171450" indent="-171450">
              <a:buFont typeface="Arial" panose="020B0604020202020204" pitchFamily="34" charset="0"/>
              <a:buChar char="•"/>
            </a:pPr>
            <a:r>
              <a:rPr lang="en-US" dirty="0"/>
              <a:t>Change tax calculator bean name to taxes-</a:t>
            </a:r>
            <a:r>
              <a:rPr lang="en-US" dirty="0" err="1"/>
              <a:t>cals</a:t>
            </a:r>
            <a:r>
              <a:rPr lang="en-US" dirty="0"/>
              <a:t> and use this name when fetching the beans</a:t>
            </a:r>
          </a:p>
          <a:p>
            <a:pPr marL="171450" indent="-171450">
              <a:buFont typeface="Arial" panose="020B0604020202020204" pitchFamily="34" charset="0"/>
              <a:buChar char="•"/>
            </a:pPr>
            <a:r>
              <a:rPr lang="en-US" dirty="0"/>
              <a:t>Add counter prototype bean to each person and it’s printings and calculations</a:t>
            </a:r>
          </a:p>
          <a:p>
            <a:pPr marL="171450" indent="-171450">
              <a:buFont typeface="Arial" panose="020B0604020202020204" pitchFamily="34" charset="0"/>
              <a:buChar char="•"/>
            </a:pPr>
            <a:r>
              <a:rPr lang="en-US" dirty="0"/>
              <a:t>Add </a:t>
            </a:r>
            <a:r>
              <a:rPr lang="en-US" dirty="0" err="1"/>
              <a:t>init</a:t>
            </a:r>
            <a:r>
              <a:rPr lang="en-US" dirty="0"/>
              <a:t>\destroy methods</a:t>
            </a:r>
          </a:p>
          <a:p>
            <a:pPr marL="171450" indent="-171450">
              <a:buFont typeface="Arial" panose="020B0604020202020204" pitchFamily="34" charset="0"/>
              <a:buChar char="•"/>
            </a:pPr>
            <a:r>
              <a:rPr lang="en-US" dirty="0"/>
              <a:t>Import several configuration resources (person rating configuration)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Demo 13.2</a:t>
            </a:r>
          </a:p>
          <a:p>
            <a:pPr marL="171450" indent="-171450">
              <a:buFont typeface="Arial" panose="020B0604020202020204" pitchFamily="34" charset="0"/>
              <a:buChar char="•"/>
            </a:pPr>
            <a:r>
              <a:rPr lang="en-US" dirty="0" err="1"/>
              <a:t>Automatice</a:t>
            </a:r>
            <a:r>
              <a:rPr lang="en-US" dirty="0"/>
              <a:t> </a:t>
            </a:r>
            <a:r>
              <a:rPr lang="en-US" dirty="0" err="1"/>
              <a:t>autowiring</a:t>
            </a:r>
            <a:r>
              <a:rPr lang="en-US" dirty="0"/>
              <a:t> tax rates to tax calculator creation (as there is only one bean of List&lt;</a:t>
            </a:r>
            <a:r>
              <a:rPr lang="en-US" dirty="0" err="1"/>
              <a:t>TaxRate</a:t>
            </a:r>
            <a:r>
              <a:rPr lang="en-US" dirty="0"/>
              <a:t>&gt;)</a:t>
            </a:r>
          </a:p>
          <a:p>
            <a:pPr marL="171450" indent="-171450">
              <a:buFont typeface="Arial" panose="020B0604020202020204" pitchFamily="34" charset="0"/>
              <a:buChar char="•"/>
            </a:pPr>
            <a:r>
              <a:rPr lang="en-US" dirty="0"/>
              <a:t>Explicit </a:t>
            </a:r>
            <a:r>
              <a:rPr lang="en-US" dirty="0" err="1"/>
              <a:t>autowire</a:t>
            </a:r>
            <a:r>
              <a:rPr lang="en-US" dirty="0"/>
              <a:t> with qualifier for single </a:t>
            </a:r>
            <a:r>
              <a:rPr lang="en-US" dirty="0" err="1"/>
              <a:t>taxRate</a:t>
            </a:r>
            <a:r>
              <a:rPr lang="en-US" dirty="0"/>
              <a:t> – since we need to distinguish and help spring understand which </a:t>
            </a:r>
            <a:r>
              <a:rPr lang="en-US" dirty="0" err="1"/>
              <a:t>taxrate</a:t>
            </a:r>
            <a:r>
              <a:rPr lang="en-US" dirty="0"/>
              <a:t> are we aiming for…</a:t>
            </a:r>
          </a:p>
          <a:p>
            <a:pPr marL="171450" indent="-171450">
              <a:buFont typeface="Arial" panose="020B0604020202020204" pitchFamily="34" charset="0"/>
              <a:buChar char="•"/>
            </a:pP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102</a:t>
            </a:fld>
            <a:endParaRPr lang="he-IL"/>
          </a:p>
        </p:txBody>
      </p:sp>
    </p:spTree>
    <p:extLst>
      <p:ext uri="{BB962C8B-B14F-4D97-AF65-F5344CB8AC3E}">
        <p14:creationId xmlns:p14="http://schemas.microsoft.com/office/powerpoint/2010/main" val="2609667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beans declared in the xml file will be available in the configuration file (and at whomever imports it etc..)</a:t>
            </a:r>
          </a:p>
        </p:txBody>
      </p:sp>
      <p:sp>
        <p:nvSpPr>
          <p:cNvPr id="4" name="Slide Number Placeholder 3"/>
          <p:cNvSpPr>
            <a:spLocks noGrp="1"/>
          </p:cNvSpPr>
          <p:nvPr>
            <p:ph type="sldNum" sz="quarter" idx="10"/>
          </p:nvPr>
        </p:nvSpPr>
        <p:spPr/>
        <p:txBody>
          <a:bodyPr/>
          <a:lstStyle/>
          <a:p>
            <a:fld id="{01BF676F-0190-4E3D-BB7A-FB9D4760731C}" type="slidenum">
              <a:rPr lang="he-IL" smtClean="0"/>
              <a:t>103</a:t>
            </a:fld>
            <a:endParaRPr lang="he-IL"/>
          </a:p>
        </p:txBody>
      </p:sp>
    </p:spTree>
    <p:extLst>
      <p:ext uri="{BB962C8B-B14F-4D97-AF65-F5344CB8AC3E}">
        <p14:creationId xmlns:p14="http://schemas.microsoft.com/office/powerpoint/2010/main" val="2058981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Bean doesn’t have to be “single” the xml can hold more configurations</a:t>
            </a:r>
          </a:p>
        </p:txBody>
      </p:sp>
      <p:sp>
        <p:nvSpPr>
          <p:cNvPr id="4" name="Slide Number Placeholder 3"/>
          <p:cNvSpPr>
            <a:spLocks noGrp="1"/>
          </p:cNvSpPr>
          <p:nvPr>
            <p:ph type="sldNum" sz="quarter" idx="10"/>
          </p:nvPr>
        </p:nvSpPr>
        <p:spPr/>
        <p:txBody>
          <a:bodyPr/>
          <a:lstStyle/>
          <a:p>
            <a:fld id="{01BF676F-0190-4E3D-BB7A-FB9D4760731C}" type="slidenum">
              <a:rPr lang="he-IL" smtClean="0"/>
              <a:t>104</a:t>
            </a:fld>
            <a:endParaRPr lang="he-IL"/>
          </a:p>
        </p:txBody>
      </p:sp>
    </p:spTree>
    <p:extLst>
      <p:ext uri="{BB962C8B-B14F-4D97-AF65-F5344CB8AC3E}">
        <p14:creationId xmlns:p14="http://schemas.microsoft.com/office/powerpoint/2010/main" val="3522850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Show how tax rate configuration import app-context.xml for tax rates low and upper</a:t>
            </a:r>
          </a:p>
          <a:p>
            <a:pPr marL="0" indent="0">
              <a:buFont typeface="Arial" panose="020B0604020202020204" pitchFamily="34" charset="0"/>
              <a:buNone/>
            </a:pPr>
            <a:r>
              <a:rPr lang="en-US" dirty="0"/>
              <a:t>Show how the entire context can be read from XML, leading to the tax calculator configuration file (main-app-context.xml)</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105</a:t>
            </a:fld>
            <a:endParaRPr lang="he-IL"/>
          </a:p>
        </p:txBody>
      </p:sp>
    </p:spTree>
    <p:extLst>
      <p:ext uri="{BB962C8B-B14F-4D97-AF65-F5344CB8AC3E}">
        <p14:creationId xmlns:p14="http://schemas.microsoft.com/office/powerpoint/2010/main" val="817099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106</a:t>
            </a:fld>
            <a:endParaRPr lang="he-IL"/>
          </a:p>
        </p:txBody>
      </p:sp>
    </p:spTree>
    <p:extLst>
      <p:ext uri="{BB962C8B-B14F-4D97-AF65-F5344CB8AC3E}">
        <p14:creationId xmlns:p14="http://schemas.microsoft.com/office/powerpoint/2010/main" val="1218930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Show 3 person instances defined with @Component and @</a:t>
            </a:r>
            <a:r>
              <a:rPr lang="en-US" dirty="0" err="1"/>
              <a:t>Autowired</a:t>
            </a:r>
            <a:r>
              <a:rPr lang="en-US" dirty="0"/>
              <a:t> in </a:t>
            </a:r>
            <a:r>
              <a:rPr lang="en-US" dirty="0" err="1"/>
              <a:t>PersonMapList</a:t>
            </a:r>
            <a:endParaRPr lang="en-US" dirty="0"/>
          </a:p>
          <a:p>
            <a:pPr marL="0" indent="0">
              <a:buFont typeface="Arial" panose="020B0604020202020204" pitchFamily="34" charset="0"/>
              <a:buNone/>
            </a:pPr>
            <a:r>
              <a:rPr lang="en-US" dirty="0"/>
              <a:t>Show how removing the @</a:t>
            </a:r>
            <a:r>
              <a:rPr lang="en-US" dirty="0" err="1"/>
              <a:t>ComponentScan</a:t>
            </a:r>
            <a:r>
              <a:rPr lang="en-US" dirty="0"/>
              <a:t> fails the program</a:t>
            </a:r>
          </a:p>
        </p:txBody>
      </p:sp>
      <p:sp>
        <p:nvSpPr>
          <p:cNvPr id="4" name="Slide Number Placeholder 3"/>
          <p:cNvSpPr>
            <a:spLocks noGrp="1"/>
          </p:cNvSpPr>
          <p:nvPr>
            <p:ph type="sldNum" sz="quarter" idx="10"/>
          </p:nvPr>
        </p:nvSpPr>
        <p:spPr/>
        <p:txBody>
          <a:bodyPr/>
          <a:lstStyle/>
          <a:p>
            <a:fld id="{01BF676F-0190-4E3D-BB7A-FB9D4760731C}" type="slidenum">
              <a:rPr lang="he-IL" smtClean="0"/>
              <a:t>114</a:t>
            </a:fld>
            <a:endParaRPr lang="he-IL"/>
          </a:p>
        </p:txBody>
      </p:sp>
    </p:spTree>
    <p:extLst>
      <p:ext uri="{BB962C8B-B14F-4D97-AF65-F5344CB8AC3E}">
        <p14:creationId xmlns:p14="http://schemas.microsoft.com/office/powerpoint/2010/main" val="3287789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t>
            </a:r>
            <a:r>
              <a:rPr lang="en-US" dirty="0" err="1"/>
              <a:t>autowire</a:t>
            </a:r>
            <a:r>
              <a:rPr lang="en-US" dirty="0"/>
              <a:t> you let spring handle the injection automatically according to it’s understanding.</a:t>
            </a:r>
          </a:p>
          <a:p>
            <a:r>
              <a:rPr lang="en-US" dirty="0"/>
              <a:t>Most of the time it works well. In rare cases it doesn’t and not </a:t>
            </a:r>
            <a:r>
              <a:rPr lang="en-US" dirty="0" err="1"/>
              <a:t>nessesarerly</a:t>
            </a:r>
            <a:r>
              <a:rPr lang="en-US" dirty="0"/>
              <a:t> ends with an error message and can be understood only at runtime.</a:t>
            </a:r>
          </a:p>
          <a:p>
            <a:r>
              <a:rPr lang="en-US" dirty="0"/>
              <a:t>It is best practice to verify all dependencies were injected using a @</a:t>
            </a:r>
            <a:r>
              <a:rPr lang="en-US" dirty="0" err="1"/>
              <a:t>PostConstruct</a:t>
            </a:r>
            <a:r>
              <a:rPr lang="en-US" dirty="0"/>
              <a:t> method, which happens after constructor, field and setter injection.</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117</a:t>
            </a:fld>
            <a:endParaRPr lang="he-IL"/>
          </a:p>
        </p:txBody>
      </p:sp>
    </p:spTree>
    <p:extLst>
      <p:ext uri="{BB962C8B-B14F-4D97-AF65-F5344CB8AC3E}">
        <p14:creationId xmlns:p14="http://schemas.microsoft.com/office/powerpoint/2010/main" val="312747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practice is to call the instance of a Class (describing other class definition) with a typo: </a:t>
            </a:r>
            <a:r>
              <a:rPr lang="en-US" dirty="0" err="1"/>
              <a:t>klass</a:t>
            </a:r>
            <a:r>
              <a:rPr lang="en-US" dirty="0"/>
              <a:t> or </a:t>
            </a:r>
            <a:r>
              <a:rPr lang="en-US" dirty="0" err="1"/>
              <a:t>clazz</a:t>
            </a:r>
            <a:r>
              <a:rPr lang="en-US" dirty="0"/>
              <a:t> to distinguish between the class instance and the Class instance</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17</a:t>
            </a:fld>
            <a:endParaRPr lang="he-IL"/>
          </a:p>
        </p:txBody>
      </p:sp>
    </p:spTree>
    <p:extLst>
      <p:ext uri="{BB962C8B-B14F-4D97-AF65-F5344CB8AC3E}">
        <p14:creationId xmlns:p14="http://schemas.microsoft.com/office/powerpoint/2010/main" val="38949099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t>
            </a:r>
            <a:r>
              <a:rPr lang="en-US" dirty="0" err="1"/>
              <a:t>autowire</a:t>
            </a:r>
            <a:r>
              <a:rPr lang="en-US" dirty="0"/>
              <a:t> on a collection of a certain type it will attempt to gather all beans of that type and create the collection for them</a:t>
            </a:r>
          </a:p>
          <a:p>
            <a:r>
              <a:rPr lang="en-US" dirty="0"/>
              <a:t>This enables you now declare an addition beans out there and no need to register them else where at all – they will be automatically added to the collection. Wow !!!</a:t>
            </a:r>
          </a:p>
          <a:p>
            <a:endParaRPr lang="en-US" dirty="0"/>
          </a:p>
          <a:p>
            <a:r>
              <a:rPr lang="en-US" dirty="0"/>
              <a:t>By default order is not set and cannot be relayed on. It is the order the bean is created in the container.</a:t>
            </a:r>
          </a:p>
          <a:p>
            <a:r>
              <a:rPr lang="en-US" dirty="0"/>
              <a:t>Order can be controlled by implementing the Order interface (on the target bean) or by using the Order annotation (on the target bean).</a:t>
            </a:r>
          </a:p>
          <a:p>
            <a:endParaRPr lang="en-US" dirty="0"/>
          </a:p>
          <a:p>
            <a:r>
              <a:rPr lang="en-US" dirty="0"/>
              <a:t>When working with Maps, the key is automatically set to be a String type holding the bean name</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118</a:t>
            </a:fld>
            <a:endParaRPr lang="he-IL"/>
          </a:p>
        </p:txBody>
      </p:sp>
    </p:spTree>
    <p:extLst>
      <p:ext uri="{BB962C8B-B14F-4D97-AF65-F5344CB8AC3E}">
        <p14:creationId xmlns:p14="http://schemas.microsoft.com/office/powerpoint/2010/main" val="1525221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Demo 16.1</a:t>
            </a:r>
          </a:p>
          <a:p>
            <a:pPr marL="0" indent="0">
              <a:buFont typeface="Arial" panose="020B0604020202020204" pitchFamily="34" charset="0"/>
              <a:buNone/>
            </a:pPr>
            <a:r>
              <a:rPr lang="en-US" dirty="0"/>
              <a:t>Counter is now scoped to be prototype and injected using field injection (@</a:t>
            </a:r>
            <a:r>
              <a:rPr lang="en-US" dirty="0" err="1"/>
              <a:t>autowire</a:t>
            </a:r>
            <a:r>
              <a:rPr lang="en-US" dirty="0"/>
              <a:t>)</a:t>
            </a:r>
          </a:p>
          <a:p>
            <a:pPr marL="0" indent="0">
              <a:buFont typeface="Arial" panose="020B0604020202020204" pitchFamily="34" charset="0"/>
              <a:buNone/>
            </a:pPr>
            <a:r>
              <a:rPr lang="en-US" dirty="0"/>
              <a:t>Show how it is null in constructor and exists in post construct</a:t>
            </a:r>
          </a:p>
          <a:p>
            <a:pPr marL="0" indent="0">
              <a:buFont typeface="Arial" panose="020B0604020202020204" pitchFamily="34" charset="0"/>
              <a:buNone/>
            </a:pPr>
            <a:r>
              <a:rPr lang="en-US" dirty="0"/>
              <a:t>Show what happens if component scan does not include the counter class in it’s packages as well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Demo 16.2</a:t>
            </a:r>
          </a:p>
          <a:p>
            <a:pPr marL="0" indent="0">
              <a:buFont typeface="Arial" panose="020B0604020202020204" pitchFamily="34" charset="0"/>
              <a:buNone/>
            </a:pPr>
            <a:r>
              <a:rPr lang="en-US" dirty="0"/>
              <a:t>Pull all common usages to Person class. Attach </a:t>
            </a:r>
            <a:r>
              <a:rPr lang="en-US" dirty="0" err="1"/>
              <a:t>preDestroy</a:t>
            </a:r>
            <a:r>
              <a:rPr lang="en-US" dirty="0"/>
              <a:t> as well.</a:t>
            </a:r>
          </a:p>
          <a:p>
            <a:pPr marL="0" indent="0">
              <a:buFont typeface="Arial" panose="020B0604020202020204" pitchFamily="34" charset="0"/>
              <a:buNone/>
            </a:pPr>
            <a:r>
              <a:rPr lang="en-US" dirty="0"/>
              <a:t>Use Set&lt;Person&gt; in new </a:t>
            </a:r>
            <a:r>
              <a:rPr lang="en-US" dirty="0" err="1"/>
              <a:t>PersonRepository</a:t>
            </a:r>
            <a:r>
              <a:rPr lang="en-US" dirty="0"/>
              <a:t> class as a substitute to the bean of </a:t>
            </a:r>
            <a:r>
              <a:rPr lang="en-US" dirty="0" err="1"/>
              <a:t>PersonMap</a:t>
            </a:r>
            <a:r>
              <a:rPr lang="en-US" dirty="0"/>
              <a:t>. </a:t>
            </a:r>
          </a:p>
          <a:p>
            <a:pPr marL="0" indent="0">
              <a:buFont typeface="Arial" panose="020B0604020202020204" pitchFamily="34" charset="0"/>
              <a:buNone/>
            </a:pPr>
            <a:r>
              <a:rPr lang="en-US" dirty="0"/>
              <a:t>Show that you can now simply add a new person and there is no need to register it any where at all !</a:t>
            </a:r>
          </a:p>
          <a:p>
            <a:pPr marL="0" indent="0">
              <a:buFont typeface="Arial" panose="020B0604020202020204" pitchFamily="34" charset="0"/>
              <a:buNone/>
            </a:pPr>
            <a:r>
              <a:rPr lang="en-US" dirty="0"/>
              <a:t>Eliminate the use </a:t>
            </a:r>
            <a:r>
              <a:rPr lang="en-US" dirty="0" err="1"/>
              <a:t>PersonConfiguration</a:t>
            </a:r>
            <a:r>
              <a:rPr lang="en-US" dirty="0"/>
              <a:t> class file</a:t>
            </a:r>
          </a:p>
        </p:txBody>
      </p:sp>
      <p:sp>
        <p:nvSpPr>
          <p:cNvPr id="4" name="Slide Number Placeholder 3"/>
          <p:cNvSpPr>
            <a:spLocks noGrp="1"/>
          </p:cNvSpPr>
          <p:nvPr>
            <p:ph type="sldNum" sz="quarter" idx="10"/>
          </p:nvPr>
        </p:nvSpPr>
        <p:spPr/>
        <p:txBody>
          <a:bodyPr/>
          <a:lstStyle/>
          <a:p>
            <a:fld id="{01BF676F-0190-4E3D-BB7A-FB9D4760731C}" type="slidenum">
              <a:rPr lang="he-IL" smtClean="0"/>
              <a:t>119</a:t>
            </a:fld>
            <a:endParaRPr lang="he-IL"/>
          </a:p>
        </p:txBody>
      </p:sp>
    </p:spTree>
    <p:extLst>
      <p:ext uri="{BB962C8B-B14F-4D97-AF65-F5344CB8AC3E}">
        <p14:creationId xmlns:p14="http://schemas.microsoft.com/office/powerpoint/2010/main" val="3681409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practice is to develop an app with the layers pattern:</a:t>
            </a:r>
          </a:p>
          <a:p>
            <a:r>
              <a:rPr lang="en-US" dirty="0"/>
              <a:t>Presentation layer -&gt; controller layer -&gt; service layer -&gt; persistence layer</a:t>
            </a:r>
          </a:p>
          <a:p>
            <a:r>
              <a:rPr lang="en-US" dirty="0"/>
              <a:t>Each layer talks with layers below it</a:t>
            </a:r>
          </a:p>
          <a:p>
            <a:endParaRPr lang="en-US" dirty="0"/>
          </a:p>
          <a:p>
            <a:r>
              <a:rPr lang="en-US" dirty="0"/>
              <a:t>Stereotypes are means to express a special role that a certain bean is meant to use</a:t>
            </a:r>
          </a:p>
          <a:p>
            <a:r>
              <a:rPr lang="en-US" dirty="0"/>
              <a:t>The available stereotypes are:</a:t>
            </a:r>
          </a:p>
          <a:p>
            <a:pPr marL="228600" indent="-228600">
              <a:buAutoNum type="arabicPeriod"/>
            </a:pPr>
            <a:r>
              <a:rPr lang="en-US" dirty="0"/>
              <a:t>@Controller – used in web-apps usually, for bean in a role of a controller – the one referenced by the presentation layer and serving is a mediator in front of the applicative business logic layer</a:t>
            </a:r>
          </a:p>
          <a:p>
            <a:pPr marL="228600" indent="-228600">
              <a:buAutoNum type="arabicPeriod"/>
            </a:pPr>
            <a:r>
              <a:rPr lang="en-US" dirty="0"/>
              <a:t>@Service – used for an application bean in the service layer – the business logic layer. Usually the service will communicate with the persistence layer and will abstract certain capabilities on top of it</a:t>
            </a:r>
          </a:p>
          <a:p>
            <a:pPr marL="228600" indent="-228600">
              <a:buAutoNum type="arabicPeriod"/>
            </a:pPr>
            <a:r>
              <a:rPr lang="en-US" dirty="0"/>
              <a:t>@Repository – used for bean that takes the role of repository of data, usually works vs the persistence layer</a:t>
            </a:r>
          </a:p>
          <a:p>
            <a:pPr marL="0" indent="0">
              <a:buNone/>
            </a:pPr>
            <a:endParaRPr lang="en-US" dirty="0"/>
          </a:p>
          <a:p>
            <a:pPr marL="0" indent="0">
              <a:buNone/>
            </a:pPr>
            <a:r>
              <a:rPr lang="en-US" dirty="0"/>
              <a:t>All stereotypes are considered also a @Component and are treated exactly the same as @Component is (from Spring POV)</a:t>
            </a:r>
          </a:p>
          <a:p>
            <a:pPr marL="0" indent="0">
              <a:buNone/>
            </a:pPr>
            <a:endParaRPr lang="en-US" dirty="0"/>
          </a:p>
          <a:p>
            <a:pPr marL="0" indent="0">
              <a:buNone/>
            </a:pPr>
            <a:r>
              <a:rPr lang="en-US" dirty="0"/>
              <a:t>It is highly recommended and considered to be a best practice to use the correct stereotype wherever you can so that:</a:t>
            </a:r>
          </a:p>
          <a:p>
            <a:pPr marL="228600" indent="-228600">
              <a:buAutoNum type="arabicPeriod"/>
            </a:pPr>
            <a:r>
              <a:rPr lang="en-US" dirty="0"/>
              <a:t>You can express your meaning as to the role of this bean</a:t>
            </a:r>
          </a:p>
          <a:p>
            <a:pPr marL="228600" indent="-228600">
              <a:buAutoNum type="arabicPeriod"/>
            </a:pPr>
            <a:r>
              <a:rPr lang="en-US" dirty="0"/>
              <a:t>As laying a foundation for future versions of spring that might will be able to supply certain capabilities OOTB for certain types of beans (e.g. @Repository beans already enjoys today the exception translation feature)</a:t>
            </a:r>
          </a:p>
          <a:p>
            <a:pPr marL="228600" indent="-228600">
              <a:buAutoNum type="arabicPeriod"/>
            </a:pPr>
            <a:endParaRPr lang="en-US" dirty="0"/>
          </a:p>
          <a:p>
            <a:pPr marL="0" indent="0">
              <a:buNone/>
            </a:pPr>
            <a:r>
              <a:rPr lang="en-US" b="1" dirty="0"/>
              <a:t>Note:</a:t>
            </a:r>
          </a:p>
          <a:p>
            <a:pPr marL="0" indent="0">
              <a:buNone/>
            </a:pPr>
            <a:r>
              <a:rPr lang="en-US" dirty="0"/>
              <a:t>@Configuration is also considered a @Component – so every configuration java code is actually created as a bean on it’s own.</a:t>
            </a:r>
          </a:p>
        </p:txBody>
      </p:sp>
      <p:sp>
        <p:nvSpPr>
          <p:cNvPr id="4" name="Slide Number Placeholder 3"/>
          <p:cNvSpPr>
            <a:spLocks noGrp="1"/>
          </p:cNvSpPr>
          <p:nvPr>
            <p:ph type="sldNum" sz="quarter" idx="10"/>
          </p:nvPr>
        </p:nvSpPr>
        <p:spPr/>
        <p:txBody>
          <a:bodyPr/>
          <a:lstStyle/>
          <a:p>
            <a:fld id="{01BF676F-0190-4E3D-BB7A-FB9D4760731C}" type="slidenum">
              <a:rPr lang="he-IL" smtClean="0"/>
              <a:t>120</a:t>
            </a:fld>
            <a:endParaRPr lang="he-IL"/>
          </a:p>
        </p:txBody>
      </p:sp>
    </p:spTree>
    <p:extLst>
      <p:ext uri="{BB962C8B-B14F-4D97-AF65-F5344CB8AC3E}">
        <p14:creationId xmlns:p14="http://schemas.microsoft.com/office/powerpoint/2010/main" val="3958766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Show full app with @Component based annotations.</a:t>
            </a:r>
          </a:p>
          <a:p>
            <a:pPr marL="0" indent="0">
              <a:buFont typeface="Arial" panose="020B0604020202020204" pitchFamily="34" charset="0"/>
              <a:buNone/>
            </a:pPr>
            <a:r>
              <a:rPr lang="en-US" dirty="0"/>
              <a:t>No xml file</a:t>
            </a:r>
          </a:p>
          <a:p>
            <a:pPr marL="0" indent="0">
              <a:buFont typeface="Arial" panose="020B0604020202020204" pitchFamily="34" charset="0"/>
              <a:buNone/>
            </a:pPr>
            <a:r>
              <a:rPr lang="en-US" dirty="0"/>
              <a:t>No @Configuration file</a:t>
            </a:r>
          </a:p>
          <a:p>
            <a:pPr marL="0" indent="0">
              <a:buFont typeface="Arial" panose="020B0604020202020204" pitchFamily="34" charset="0"/>
              <a:buNone/>
            </a:pPr>
            <a:r>
              <a:rPr lang="en-US" dirty="0"/>
              <a:t>Show use of @Resource as substitute to @</a:t>
            </a:r>
            <a:r>
              <a:rPr lang="en-US" dirty="0" err="1"/>
              <a:t>Autowired</a:t>
            </a:r>
            <a:r>
              <a:rPr lang="en-US" dirty="0"/>
              <a:t> in </a:t>
            </a:r>
            <a:r>
              <a:rPr lang="en-US" dirty="0" err="1"/>
              <a:t>PersonRepository</a:t>
            </a:r>
            <a:r>
              <a:rPr lang="en-US" dirty="0"/>
              <a:t> ; </a:t>
            </a:r>
            <a:r>
              <a:rPr lang="en-US" sz="1200" kern="1200" dirty="0" err="1">
                <a:solidFill>
                  <a:schemeClr val="tx1"/>
                </a:solidFill>
                <a:effectLst/>
                <a:latin typeface="+mn-lt"/>
                <a:ea typeface="+mn-ea"/>
                <a:cs typeface="+mn-cs"/>
              </a:rPr>
              <a:t>AbstractTaxCalculatorFactory</a:t>
            </a:r>
            <a:endParaRPr lang="en-US" dirty="0"/>
          </a:p>
          <a:p>
            <a:pPr marL="0" indent="0">
              <a:buFont typeface="Arial" panose="020B0604020202020204" pitchFamily="34" charset="0"/>
              <a:buNone/>
            </a:pPr>
            <a:r>
              <a:rPr lang="en-US" dirty="0"/>
              <a:t>Show how easy it to miss that the tax calculator beans should be prototype – when they are singleton the last created factory bean overrides the female-boost for both light and expert tax calculator instances since they are singletons in both factories. To avoid this the tax calculator implementation needs to be declared as prototype…</a:t>
            </a:r>
          </a:p>
        </p:txBody>
      </p:sp>
      <p:sp>
        <p:nvSpPr>
          <p:cNvPr id="4" name="Slide Number Placeholder 3"/>
          <p:cNvSpPr>
            <a:spLocks noGrp="1"/>
          </p:cNvSpPr>
          <p:nvPr>
            <p:ph type="sldNum" sz="quarter" idx="10"/>
          </p:nvPr>
        </p:nvSpPr>
        <p:spPr/>
        <p:txBody>
          <a:bodyPr/>
          <a:lstStyle/>
          <a:p>
            <a:fld id="{01BF676F-0190-4E3D-BB7A-FB9D4760731C}" type="slidenum">
              <a:rPr lang="he-IL" smtClean="0"/>
              <a:t>123</a:t>
            </a:fld>
            <a:endParaRPr lang="he-IL"/>
          </a:p>
        </p:txBody>
      </p:sp>
    </p:spTree>
    <p:extLst>
      <p:ext uri="{BB962C8B-B14F-4D97-AF65-F5344CB8AC3E}">
        <p14:creationId xmlns:p14="http://schemas.microsoft.com/office/powerpoint/2010/main" val="20386699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registering property source you need to register it with a unique identifier name.</a:t>
            </a:r>
          </a:p>
          <a:p>
            <a:r>
              <a:rPr lang="en-US" dirty="0"/>
              <a:t>When you use </a:t>
            </a:r>
            <a:r>
              <a:rPr lang="en-US" dirty="0" err="1"/>
              <a:t>addAfter</a:t>
            </a:r>
            <a:r>
              <a:rPr lang="en-US" dirty="0"/>
              <a:t> and </a:t>
            </a:r>
            <a:r>
              <a:rPr lang="en-US" dirty="0" err="1"/>
              <a:t>AddBefore</a:t>
            </a:r>
            <a:r>
              <a:rPr lang="en-US" dirty="0"/>
              <a:t> you need to reference the registered name of the property source</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132</a:t>
            </a:fld>
            <a:endParaRPr lang="he-IL"/>
          </a:p>
        </p:txBody>
      </p:sp>
    </p:spTree>
    <p:extLst>
      <p:ext uri="{BB962C8B-B14F-4D97-AF65-F5344CB8AC3E}">
        <p14:creationId xmlns:p14="http://schemas.microsoft.com/office/powerpoint/2010/main" val="3590052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Show file </a:t>
            </a:r>
            <a:r>
              <a:rPr lang="en-US" dirty="0" err="1"/>
              <a:t>MainProperties</a:t>
            </a:r>
            <a:r>
              <a:rPr lang="en-US" dirty="0"/>
              <a:t> for various playing with properties, order and </a:t>
            </a:r>
            <a:r>
              <a:rPr lang="en-US" dirty="0" err="1"/>
              <a:t>overridens</a:t>
            </a:r>
            <a:r>
              <a:rPr lang="en-US" dirty="0"/>
              <a:t> </a:t>
            </a:r>
          </a:p>
        </p:txBody>
      </p:sp>
      <p:sp>
        <p:nvSpPr>
          <p:cNvPr id="4" name="Slide Number Placeholder 3"/>
          <p:cNvSpPr>
            <a:spLocks noGrp="1"/>
          </p:cNvSpPr>
          <p:nvPr>
            <p:ph type="sldNum" sz="quarter" idx="10"/>
          </p:nvPr>
        </p:nvSpPr>
        <p:spPr/>
        <p:txBody>
          <a:bodyPr/>
          <a:lstStyle/>
          <a:p>
            <a:fld id="{01BF676F-0190-4E3D-BB7A-FB9D4760731C}" type="slidenum">
              <a:rPr lang="he-IL" smtClean="0"/>
              <a:t>133</a:t>
            </a:fld>
            <a:endParaRPr lang="he-IL"/>
          </a:p>
        </p:txBody>
      </p:sp>
    </p:spTree>
    <p:extLst>
      <p:ext uri="{BB962C8B-B14F-4D97-AF65-F5344CB8AC3E}">
        <p14:creationId xmlns:p14="http://schemas.microsoft.com/office/powerpoint/2010/main" val="1073409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Using </a:t>
            </a:r>
            <a:r>
              <a:rPr lang="en-US" dirty="0">
                <a:effectLst/>
              </a:rPr>
              <a:t>&lt;</a:t>
            </a:r>
            <a:r>
              <a:rPr lang="en-US" sz="1200" b="1" kern="1200" dirty="0" err="1">
                <a:solidFill>
                  <a:schemeClr val="tx1"/>
                </a:solidFill>
                <a:effectLst/>
                <a:latin typeface="+mn-lt"/>
                <a:ea typeface="+mn-ea"/>
                <a:cs typeface="+mn-cs"/>
              </a:rPr>
              <a:t>context:property-placeholder</a:t>
            </a:r>
            <a:r>
              <a:rPr lang="en-US" sz="1200" b="1" kern="1200" dirty="0">
                <a:solidFill>
                  <a:schemeClr val="tx1"/>
                </a:solidFill>
                <a:effectLst/>
                <a:latin typeface="+mn-lt"/>
                <a:ea typeface="+mn-ea"/>
                <a:cs typeface="+mn-cs"/>
              </a:rPr>
              <a:t> location="classpath:app1.properties"</a:t>
            </a:r>
            <a:r>
              <a:rPr lang="en-US" dirty="0">
                <a:effectLst/>
              </a:rPr>
              <a:t>/&gt; in xml file DOES NOT add the file content as property source, but rather only makes it available for use for the property place holder configure (discussed later on)</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134</a:t>
            </a:fld>
            <a:endParaRPr lang="he-IL"/>
          </a:p>
        </p:txBody>
      </p:sp>
    </p:spTree>
    <p:extLst>
      <p:ext uri="{BB962C8B-B14F-4D97-AF65-F5344CB8AC3E}">
        <p14:creationId xmlns:p14="http://schemas.microsoft.com/office/powerpoint/2010/main" val="38795149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135</a:t>
            </a:fld>
            <a:endParaRPr lang="he-IL"/>
          </a:p>
        </p:txBody>
      </p:sp>
    </p:spTree>
    <p:extLst>
      <p:ext uri="{BB962C8B-B14F-4D97-AF65-F5344CB8AC3E}">
        <p14:creationId xmlns:p14="http://schemas.microsoft.com/office/powerpoint/2010/main" val="9757441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136</a:t>
            </a:fld>
            <a:endParaRPr lang="he-IL"/>
          </a:p>
        </p:txBody>
      </p:sp>
    </p:spTree>
    <p:extLst>
      <p:ext uri="{BB962C8B-B14F-4D97-AF65-F5344CB8AC3E}">
        <p14:creationId xmlns:p14="http://schemas.microsoft.com/office/powerpoint/2010/main" val="33190464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137</a:t>
            </a:fld>
            <a:endParaRPr lang="he-IL"/>
          </a:p>
        </p:txBody>
      </p:sp>
    </p:spTree>
    <p:extLst>
      <p:ext uri="{BB962C8B-B14F-4D97-AF65-F5344CB8AC3E}">
        <p14:creationId xmlns:p14="http://schemas.microsoft.com/office/powerpoint/2010/main" val="347116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18</a:t>
            </a:fld>
            <a:endParaRPr lang="he-IL"/>
          </a:p>
        </p:txBody>
      </p:sp>
    </p:spTree>
    <p:extLst>
      <p:ext uri="{BB962C8B-B14F-4D97-AF65-F5344CB8AC3E}">
        <p14:creationId xmlns:p14="http://schemas.microsoft.com/office/powerpoint/2010/main" val="39873263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Show small examples using the introduction module (</a:t>
            </a:r>
            <a:r>
              <a:rPr lang="en-US" dirty="0" err="1"/>
              <a:t>MainProperties</a:t>
            </a:r>
            <a:r>
              <a:rPr lang="en-US" dirty="0"/>
              <a:t> and Config file along with xml file)</a:t>
            </a:r>
          </a:p>
          <a:p>
            <a:pPr marL="0" indent="0">
              <a:buFont typeface="Arial" panose="020B0604020202020204" pitchFamily="34" charset="0"/>
              <a:buNone/>
            </a:pPr>
            <a:r>
              <a:rPr lang="en-US" dirty="0"/>
              <a:t>Show full example of the tax calculator with injected properties file for persons, tax rates and tax calculators</a:t>
            </a:r>
          </a:p>
        </p:txBody>
      </p:sp>
      <p:sp>
        <p:nvSpPr>
          <p:cNvPr id="4" name="Slide Number Placeholder 3"/>
          <p:cNvSpPr>
            <a:spLocks noGrp="1"/>
          </p:cNvSpPr>
          <p:nvPr>
            <p:ph type="sldNum" sz="quarter" idx="10"/>
          </p:nvPr>
        </p:nvSpPr>
        <p:spPr/>
        <p:txBody>
          <a:bodyPr/>
          <a:lstStyle/>
          <a:p>
            <a:fld id="{01BF676F-0190-4E3D-BB7A-FB9D4760731C}" type="slidenum">
              <a:rPr lang="he-IL" smtClean="0"/>
              <a:t>138</a:t>
            </a:fld>
            <a:endParaRPr lang="he-IL"/>
          </a:p>
        </p:txBody>
      </p:sp>
    </p:spTree>
    <p:extLst>
      <p:ext uri="{BB962C8B-B14F-4D97-AF65-F5344CB8AC3E}">
        <p14:creationId xmlns:p14="http://schemas.microsoft.com/office/powerpoint/2010/main" val="40262044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Each time a person gets to be inquired by the IRS it fires an event. The correct person will know that he is being questioned…</a:t>
            </a:r>
          </a:p>
        </p:txBody>
      </p:sp>
      <p:sp>
        <p:nvSpPr>
          <p:cNvPr id="4" name="Slide Number Placeholder 3"/>
          <p:cNvSpPr>
            <a:spLocks noGrp="1"/>
          </p:cNvSpPr>
          <p:nvPr>
            <p:ph type="sldNum" sz="quarter" idx="10"/>
          </p:nvPr>
        </p:nvSpPr>
        <p:spPr/>
        <p:txBody>
          <a:bodyPr/>
          <a:lstStyle/>
          <a:p>
            <a:fld id="{01BF676F-0190-4E3D-BB7A-FB9D4760731C}" type="slidenum">
              <a:rPr lang="he-IL" smtClean="0"/>
              <a:t>144</a:t>
            </a:fld>
            <a:endParaRPr lang="he-IL"/>
          </a:p>
        </p:txBody>
      </p:sp>
    </p:spTree>
    <p:extLst>
      <p:ext uri="{BB962C8B-B14F-4D97-AF65-F5344CB8AC3E}">
        <p14:creationId xmlns:p14="http://schemas.microsoft.com/office/powerpoint/2010/main" val="1910876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19</a:t>
            </a:fld>
            <a:endParaRPr lang="he-IL"/>
          </a:p>
        </p:txBody>
      </p:sp>
    </p:spTree>
    <p:extLst>
      <p:ext uri="{BB962C8B-B14F-4D97-AF65-F5344CB8AC3E}">
        <p14:creationId xmlns:p14="http://schemas.microsoft.com/office/powerpoint/2010/main" val="3732704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reflection live demonstration</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20</a:t>
            </a:fld>
            <a:endParaRPr lang="he-IL"/>
          </a:p>
        </p:txBody>
      </p:sp>
    </p:spTree>
    <p:extLst>
      <p:ext uri="{BB962C8B-B14F-4D97-AF65-F5344CB8AC3E}">
        <p14:creationId xmlns:p14="http://schemas.microsoft.com/office/powerpoint/2010/main" val="281511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xml holds list of beans.</a:t>
            </a:r>
          </a:p>
          <a:p>
            <a:r>
              <a:rPr lang="en-US" dirty="0"/>
              <a:t>Each bean corresponds to a certain java code.</a:t>
            </a:r>
          </a:p>
          <a:p>
            <a:r>
              <a:rPr lang="en-US" dirty="0"/>
              <a:t>In the xml each bean is assigned a unique id (through which it will be referenced) and a class that directs to the code corresponding to this bean</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22</a:t>
            </a:fld>
            <a:endParaRPr lang="he-IL"/>
          </a:p>
        </p:txBody>
      </p:sp>
    </p:spTree>
    <p:extLst>
      <p:ext uri="{BB962C8B-B14F-4D97-AF65-F5344CB8AC3E}">
        <p14:creationId xmlns:p14="http://schemas.microsoft.com/office/powerpoint/2010/main" val="480395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Context is the main spring’s horse power. It represents the </a:t>
            </a:r>
            <a:r>
              <a:rPr lang="en-US" dirty="0" err="1"/>
              <a:t>IoC</a:t>
            </a:r>
            <a:r>
              <a:rPr lang="en-US" dirty="0"/>
              <a:t> container, holding all the beans</a:t>
            </a:r>
          </a:p>
          <a:p>
            <a:r>
              <a:rPr lang="en-US" dirty="0"/>
              <a:t>It’s fed with an xml file name (in one of it’s versions) and reads the beans and manages them</a:t>
            </a:r>
          </a:p>
          <a:p>
            <a:r>
              <a:rPr lang="en-US" dirty="0"/>
              <a:t>Obtain a bean from it using </a:t>
            </a:r>
            <a:r>
              <a:rPr lang="en-US" dirty="0" err="1"/>
              <a:t>getBean</a:t>
            </a:r>
            <a:r>
              <a:rPr lang="en-US" dirty="0"/>
              <a:t> method according to bean ID (recommended)</a:t>
            </a:r>
          </a:p>
          <a:p>
            <a:r>
              <a:rPr lang="en-US" dirty="0"/>
              <a:t>You can also obtain a bean by stating it’s class\interface only. In case no ambiguity – spring will automatically know which bean to extract for you…</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23</a:t>
            </a:fld>
            <a:endParaRPr lang="he-IL"/>
          </a:p>
        </p:txBody>
      </p:sp>
    </p:spTree>
    <p:extLst>
      <p:ext uri="{BB962C8B-B14F-4D97-AF65-F5344CB8AC3E}">
        <p14:creationId xmlns:p14="http://schemas.microsoft.com/office/powerpoint/2010/main" val="277853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56"/>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5" name="Footer Placeholder 4"/>
          <p:cNvSpPr>
            <a:spLocks noGrp="1"/>
          </p:cNvSpPr>
          <p:nvPr>
            <p:ph type="ftr" sz="quarter" idx="11"/>
          </p:nvPr>
        </p:nvSpPr>
        <p:spPr>
          <a:xfrm>
            <a:off x="154296" y="6439173"/>
            <a:ext cx="3058923" cy="279400"/>
          </a:xfrm>
        </p:spPr>
        <p:txBody>
          <a:bodyPr/>
          <a:lstStyle/>
          <a:p>
            <a:r>
              <a:rPr lang="en-US" dirty="0"/>
              <a:t>Copyrights © Aviad Cohen ; 23.2.2018</a:t>
            </a:r>
          </a:p>
        </p:txBody>
      </p:sp>
      <p:sp>
        <p:nvSpPr>
          <p:cNvPr id="6" name="Slide Number Placeholder 5"/>
          <p:cNvSpPr>
            <a:spLocks noGrp="1"/>
          </p:cNvSpPr>
          <p:nvPr>
            <p:ph type="sldNum" sz="quarter" idx="12"/>
          </p:nvPr>
        </p:nvSpPr>
        <p:spPr>
          <a:xfrm>
            <a:off x="11495001" y="643917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E62-CF1E-4066-AE6B-1100EB9A1262}"/>
              </a:ext>
            </a:extLst>
          </p:cNvPr>
          <p:cNvSpPr>
            <a:spLocks noGrp="1"/>
          </p:cNvSpPr>
          <p:nvPr>
            <p:ph type="title"/>
          </p:nvPr>
        </p:nvSpPr>
        <p:spPr/>
        <p:txBody>
          <a:bodyPr/>
          <a:lstStyle/>
          <a:p>
            <a:r>
              <a:rPr lang="en-US"/>
              <a:t>Click to edit Master title style</a:t>
            </a:r>
            <a:endParaRPr lang="he-IL"/>
          </a:p>
        </p:txBody>
      </p:sp>
      <p:sp>
        <p:nvSpPr>
          <p:cNvPr id="3" name="Footer Placeholder 2">
            <a:extLst>
              <a:ext uri="{FF2B5EF4-FFF2-40B4-BE49-F238E27FC236}">
                <a16:creationId xmlns:a16="http://schemas.microsoft.com/office/drawing/2014/main" id="{739DCA6C-D515-468A-9AF4-D7334B39A2F5}"/>
              </a:ext>
            </a:extLst>
          </p:cNvPr>
          <p:cNvSpPr>
            <a:spLocks noGrp="1"/>
          </p:cNvSpPr>
          <p:nvPr>
            <p:ph type="ftr" sz="quarter" idx="10"/>
          </p:nvPr>
        </p:nvSpPr>
        <p:spPr/>
        <p:txBody>
          <a:bodyPr/>
          <a:lstStyle/>
          <a:p>
            <a:r>
              <a:rPr lang="en-US"/>
              <a:t>Copyrights © Aviad Cohen ; 23.2.2018</a:t>
            </a:r>
            <a:endParaRPr lang="en-US" dirty="0"/>
          </a:p>
        </p:txBody>
      </p:sp>
      <p:sp>
        <p:nvSpPr>
          <p:cNvPr id="4" name="Slide Number Placeholder 3">
            <a:extLst>
              <a:ext uri="{FF2B5EF4-FFF2-40B4-BE49-F238E27FC236}">
                <a16:creationId xmlns:a16="http://schemas.microsoft.com/office/drawing/2014/main" id="{17378E6D-D5AF-419B-967A-15003ABE0C1C}"/>
              </a:ext>
            </a:extLst>
          </p:cNvPr>
          <p:cNvSpPr>
            <a:spLocks noGrp="1"/>
          </p:cNvSpPr>
          <p:nvPr>
            <p:ph type="sldNum" sz="quarter" idx="11"/>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9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white">
          <a:xfrm>
            <a:off x="0" y="5965826"/>
            <a:ext cx="12192000" cy="892175"/>
          </a:xfrm>
          <a:prstGeom prst="rect">
            <a:avLst/>
          </a:prstGeom>
          <a:solidFill>
            <a:srgbClr val="FFFFFF"/>
          </a:solidFill>
          <a:ln w="9525" algn="ctr">
            <a:noFill/>
            <a:miter lim="800000"/>
            <a:headEnd/>
            <a:tailEnd/>
          </a:ln>
          <a:effectLst/>
        </p:spPr>
        <p:txBody>
          <a:bodyPr wrap="none" lIns="0" tIns="0" rIns="0" bIns="0" anchor="ctr"/>
          <a:lstStyle/>
          <a:p>
            <a:pPr>
              <a:defRPr/>
            </a:pPr>
            <a:endParaRPr lang="he-IL" sz="1800">
              <a:latin typeface="Arial" pitchFamily="34" charset="0"/>
              <a:cs typeface="Arial" pitchFamily="34" charset="0"/>
            </a:endParaRPr>
          </a:p>
        </p:txBody>
      </p:sp>
      <p:sp>
        <p:nvSpPr>
          <p:cNvPr id="5" name="Rectangle 3"/>
          <p:cNvSpPr>
            <a:spLocks noChangeArrowheads="1"/>
          </p:cNvSpPr>
          <p:nvPr/>
        </p:nvSpPr>
        <p:spPr bwMode="auto">
          <a:xfrm>
            <a:off x="0" y="0"/>
            <a:ext cx="12192000" cy="6858000"/>
          </a:xfrm>
          <a:prstGeom prst="rect">
            <a:avLst/>
          </a:prstGeom>
          <a:solidFill>
            <a:schemeClr val="bg1"/>
          </a:solidFill>
          <a:ln w="9525">
            <a:noFill/>
            <a:miter lim="800000"/>
            <a:headEnd/>
            <a:tailEnd/>
          </a:ln>
          <a:effectLst/>
        </p:spPr>
        <p:txBody>
          <a:bodyPr wrap="none" lIns="0" tIns="0" rIns="0" bIns="0" anchor="ctr"/>
          <a:lstStyle/>
          <a:p>
            <a:pPr algn="ctr" eaLnBrk="0" hangingPunct="0">
              <a:spcBef>
                <a:spcPct val="50000"/>
              </a:spcBef>
              <a:buClrTx/>
              <a:buSzTx/>
              <a:buFontTx/>
              <a:buNone/>
              <a:defRPr/>
            </a:pPr>
            <a:endParaRPr lang="he-IL" sz="1800">
              <a:latin typeface="Arial" pitchFamily="34" charset="0"/>
              <a:cs typeface="Arial" pitchFamily="34" charset="0"/>
            </a:endParaRPr>
          </a:p>
        </p:txBody>
      </p:sp>
      <p:sp>
        <p:nvSpPr>
          <p:cNvPr id="6" name="Text Box 7"/>
          <p:cNvSpPr txBox="1">
            <a:spLocks noChangeArrowheads="1"/>
          </p:cNvSpPr>
          <p:nvPr/>
        </p:nvSpPr>
        <p:spPr bwMode="auto">
          <a:xfrm>
            <a:off x="101600" y="6629400"/>
            <a:ext cx="1029384" cy="184666"/>
          </a:xfrm>
          <a:prstGeom prst="rect">
            <a:avLst/>
          </a:prstGeom>
          <a:noFill/>
          <a:ln w="9525" algn="ctr">
            <a:noFill/>
            <a:miter lim="800000"/>
            <a:headEnd/>
            <a:tailEnd/>
          </a:ln>
          <a:effectLst/>
        </p:spPr>
        <p:txBody>
          <a:bodyPr wrap="none" lIns="0" tIns="0" rIns="0" bIns="0">
            <a:spAutoFit/>
          </a:bodyPr>
          <a:lstStyle/>
          <a:p>
            <a:pPr defTabSz="912813">
              <a:defRPr/>
            </a:pPr>
            <a:r>
              <a:rPr lang="en-US" sz="1200" dirty="0">
                <a:solidFill>
                  <a:schemeClr val="tx1"/>
                </a:solidFill>
                <a:latin typeface="Arial" pitchFamily="34" charset="0"/>
                <a:cs typeface="Arial" pitchFamily="34" charset="0"/>
              </a:rPr>
              <a:t>© Yaron Kanza</a:t>
            </a:r>
          </a:p>
        </p:txBody>
      </p:sp>
      <p:sp>
        <p:nvSpPr>
          <p:cNvPr id="7" name="Rectangle 9"/>
          <p:cNvSpPr>
            <a:spLocks noChangeArrowheads="1"/>
          </p:cNvSpPr>
          <p:nvPr/>
        </p:nvSpPr>
        <p:spPr bwMode="auto">
          <a:xfrm>
            <a:off x="0" y="4411663"/>
            <a:ext cx="12192000" cy="1536700"/>
          </a:xfrm>
          <a:prstGeom prst="rect">
            <a:avLst/>
          </a:prstGeom>
          <a:solidFill>
            <a:schemeClr val="accent1">
              <a:alpha val="35001"/>
            </a:schemeClr>
          </a:solidFill>
          <a:ln w="9525">
            <a:noFill/>
            <a:miter lim="800000"/>
            <a:headEnd/>
            <a:tailEnd/>
          </a:ln>
          <a:effectLst/>
        </p:spPr>
        <p:txBody>
          <a:bodyPr wrap="none" anchor="ctr"/>
          <a:lstStyle/>
          <a:p>
            <a:pPr algn="ctr" eaLnBrk="0" hangingPunct="0">
              <a:spcBef>
                <a:spcPct val="50000"/>
              </a:spcBef>
              <a:buClrTx/>
              <a:buSzTx/>
              <a:buFontTx/>
              <a:buNone/>
              <a:defRPr/>
            </a:pPr>
            <a:endParaRPr lang="he-IL" sz="1800">
              <a:latin typeface="Arial" pitchFamily="34" charset="0"/>
              <a:cs typeface="Arial" pitchFamily="34" charset="0"/>
            </a:endParaRPr>
          </a:p>
        </p:txBody>
      </p:sp>
      <p:sp>
        <p:nvSpPr>
          <p:cNvPr id="624650" name="Rectangle 10"/>
          <p:cNvSpPr>
            <a:spLocks noGrp="1" noChangeArrowheads="1"/>
          </p:cNvSpPr>
          <p:nvPr>
            <p:ph type="ctrTitle"/>
          </p:nvPr>
        </p:nvSpPr>
        <p:spPr bwMode="auto">
          <a:xfrm>
            <a:off x="0" y="5183188"/>
            <a:ext cx="12192000" cy="857250"/>
          </a:xfrm>
        </p:spPr>
        <p:txBody>
          <a:bodyPr lIns="720000" rIns="540000"/>
          <a:lstStyle>
            <a:lvl1pPr marL="0">
              <a:lnSpc>
                <a:spcPct val="87000"/>
              </a:lnSpc>
              <a:defRPr/>
            </a:lvl1pPr>
          </a:lstStyle>
          <a:p>
            <a:r>
              <a:rPr lang="en-US"/>
              <a:t>Lesson Name</a:t>
            </a:r>
          </a:p>
        </p:txBody>
      </p:sp>
      <p:sp>
        <p:nvSpPr>
          <p:cNvPr id="624651" name="Rectangle 11"/>
          <p:cNvSpPr>
            <a:spLocks noGrp="1" noChangeArrowheads="1"/>
          </p:cNvSpPr>
          <p:nvPr>
            <p:ph type="subTitle" idx="1"/>
          </p:nvPr>
        </p:nvSpPr>
        <p:spPr>
          <a:xfrm>
            <a:off x="0" y="6022976"/>
            <a:ext cx="12192000" cy="511175"/>
          </a:xfrm>
          <a:solidFill>
            <a:schemeClr val="accent1"/>
          </a:solidFill>
        </p:spPr>
        <p:txBody>
          <a:bodyPr lIns="720000" rIns="540000" anchor="ctr"/>
          <a:lstStyle>
            <a:lvl1pPr>
              <a:defRPr sz="2000">
                <a:solidFill>
                  <a:schemeClr val="bg1"/>
                </a:solidFill>
              </a:defRPr>
            </a:lvl1pPr>
          </a:lstStyle>
          <a:p>
            <a:r>
              <a:rPr lang="en-US"/>
              <a:t>Course Name and Date</a:t>
            </a:r>
          </a:p>
        </p:txBody>
      </p:sp>
      <p:sp>
        <p:nvSpPr>
          <p:cNvPr id="8" name="Rectangle 6"/>
          <p:cNvSpPr>
            <a:spLocks noGrp="1" noChangeArrowheads="1"/>
          </p:cNvSpPr>
          <p:nvPr>
            <p:ph type="ftr" sz="quarter" idx="10"/>
          </p:nvPr>
        </p:nvSpPr>
        <p:spPr bwMode="auto">
          <a:xfrm>
            <a:off x="7651752" y="6534150"/>
            <a:ext cx="4540249"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itchFamily="34" charset="0"/>
                <a:cs typeface="Arial" pitchFamily="34" charset="0"/>
              </a:defRPr>
            </a:lvl1pPr>
          </a:lstStyle>
          <a:p>
            <a:pPr>
              <a:defRPr/>
            </a:pPr>
            <a:r>
              <a:rPr lang="en-US"/>
              <a:t>Copyrights © Aviad Cohen ; 23.2.2018</a:t>
            </a:r>
          </a:p>
        </p:txBody>
      </p:sp>
    </p:spTree>
    <p:extLst>
      <p:ext uri="{BB962C8B-B14F-4D97-AF65-F5344CB8AC3E}">
        <p14:creationId xmlns:p14="http://schemas.microsoft.com/office/powerpoint/2010/main" val="4164796532"/>
      </p:ext>
    </p:extLst>
  </p:cSld>
  <p:clrMapOvr>
    <a:masterClrMapping/>
  </p:clrMapOvr>
  <p:transition>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354013" indent="635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5"/>
          <p:cNvSpPr>
            <a:spLocks noGrp="1" noChangeArrowheads="1"/>
          </p:cNvSpPr>
          <p:nvPr>
            <p:ph type="sldNum" sz="quarter" idx="10"/>
          </p:nvPr>
        </p:nvSpPr>
        <p:spPr>
          <a:ln/>
        </p:spPr>
        <p:txBody>
          <a:bodyPr/>
          <a:lstStyle>
            <a:lvl1pPr>
              <a:defRPr/>
            </a:lvl1pPr>
          </a:lstStyle>
          <a:p>
            <a:pPr>
              <a:defRPr/>
            </a:pPr>
            <a:fld id="{A29562FB-17D6-4328-9520-C434988321EC}" type="slidenum">
              <a:rPr lang="en-US"/>
              <a:pPr>
                <a:defRPr/>
              </a:pPr>
              <a:t>‹#›</a:t>
            </a:fld>
            <a:endParaRPr lang="en-US"/>
          </a:p>
        </p:txBody>
      </p:sp>
    </p:spTree>
    <p:extLst>
      <p:ext uri="{BB962C8B-B14F-4D97-AF65-F5344CB8AC3E}">
        <p14:creationId xmlns:p14="http://schemas.microsoft.com/office/powerpoint/2010/main" val="2118003606"/>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5" name="Footer Placeholder 4"/>
          <p:cNvSpPr>
            <a:spLocks noGrp="1"/>
          </p:cNvSpPr>
          <p:nvPr>
            <p:ph type="ftr" sz="quarter" idx="11"/>
          </p:nvPr>
        </p:nvSpPr>
        <p:spPr/>
        <p:txBody>
          <a:bodyPr/>
          <a:lstStyle/>
          <a:p>
            <a:r>
              <a:rPr lang="en-US" dirty="0"/>
              <a:t>Copyrights © Aviad Cohen ; 23.2.2018</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06400" y="1447800"/>
            <a:ext cx="5638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447800"/>
            <a:ext cx="5638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7"/>
          <p:cNvSpPr>
            <a:spLocks noGrp="1"/>
          </p:cNvSpPr>
          <p:nvPr>
            <p:ph type="sldNum" sz="quarter" idx="12"/>
          </p:nvPr>
        </p:nvSpPr>
        <p:spPr>
          <a:xfrm>
            <a:off x="372534" y="6551614"/>
            <a:ext cx="1286933" cy="280987"/>
          </a:xfrm>
        </p:spPr>
        <p:txBody>
          <a:bodyPr/>
          <a:lstStyle>
            <a:lvl1pPr>
              <a:defRPr/>
            </a:lvl1pPr>
          </a:lstStyle>
          <a:p>
            <a:pPr>
              <a:defRPr/>
            </a:pPr>
            <a:fld id="{67813962-F6BF-4F56-B2FD-5FC81074CBA7}" type="slidenum">
              <a:rPr lang="en-US"/>
              <a:pPr>
                <a:defRPr/>
              </a:pPr>
              <a:t>‹#›</a:t>
            </a:fld>
            <a:endParaRPr lang="en-US" dirty="0"/>
          </a:p>
        </p:txBody>
      </p:sp>
      <p:sp>
        <p:nvSpPr>
          <p:cNvPr id="7" name="Title 1"/>
          <p:cNvSpPr>
            <a:spLocks noGrp="1"/>
          </p:cNvSpPr>
          <p:nvPr>
            <p:ph type="title"/>
          </p:nvPr>
        </p:nvSpPr>
        <p:spPr>
          <a:xfrm>
            <a:off x="0" y="146051"/>
            <a:ext cx="12192000" cy="849313"/>
          </a:xfrm>
        </p:spPr>
        <p:txBody>
          <a:bodyPr/>
          <a:lstStyle>
            <a:lvl1pPr marL="354013" indent="6350">
              <a:defRPr/>
            </a:lvl1pPr>
          </a:lstStyle>
          <a:p>
            <a:r>
              <a:rPr lang="en-US" dirty="0"/>
              <a:t>Click to edit Master title style</a:t>
            </a:r>
            <a:endParaRPr lang="he-IL" dirty="0"/>
          </a:p>
        </p:txBody>
      </p:sp>
    </p:spTree>
    <p:extLst>
      <p:ext uri="{BB962C8B-B14F-4D97-AF65-F5344CB8AC3E}">
        <p14:creationId xmlns:p14="http://schemas.microsoft.com/office/powerpoint/2010/main" val="19090634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ED07BF08-3C57-463C-9676-1AD7835ECDE7}" type="slidenum">
              <a:rPr lang="he-IL"/>
              <a:pPr>
                <a:defRPr/>
              </a:pPr>
              <a:t>‹#›</a:t>
            </a:fld>
            <a:endParaRPr lang="en-US"/>
          </a:p>
        </p:txBody>
      </p:sp>
    </p:spTree>
    <p:extLst>
      <p:ext uri="{BB962C8B-B14F-4D97-AF65-F5344CB8AC3E}">
        <p14:creationId xmlns:p14="http://schemas.microsoft.com/office/powerpoint/2010/main" val="2431919800"/>
      </p:ext>
    </p:extLst>
  </p:cSld>
  <p:clrMapOvr>
    <a:masterClrMapping/>
  </p:clrMapOvr>
  <p:transition>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Shape 11"/>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Shape 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0450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8375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540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7531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204533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Shape 30"/>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6077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Shape 3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6093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7" name="Shape 37"/>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Shape 38"/>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Shape 3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Shape 4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7086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32484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endParaRPr/>
          </a:p>
        </p:txBody>
      </p:sp>
      <p:sp>
        <p:nvSpPr>
          <p:cNvPr id="46" name="Shape 46"/>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Shape 4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87886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189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a:xfrm>
            <a:off x="8677501" y="5969000"/>
            <a:ext cx="1600200" cy="279400"/>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a:t>Copyrights © Aviad Cohen ; 23.2.2018</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1295402" y="621405"/>
            <a:ext cx="9601196" cy="519497"/>
          </a:xfrm>
        </p:spPr>
        <p:txBody>
          <a:bodyPr/>
          <a:lstStyle/>
          <a:p>
            <a:r>
              <a:rPr lang="he-IL" dirty="0"/>
              <a:t>לחץ כדי לערוך סגנון כותרת של תבנית בסיס</a:t>
            </a:r>
            <a:endParaRPr lang="en-US" dirty="0"/>
          </a:p>
        </p:txBody>
      </p:sp>
      <p:sp>
        <p:nvSpPr>
          <p:cNvPr id="5" name="Slide Number Placeholder 4"/>
          <p:cNvSpPr>
            <a:spLocks noGrp="1"/>
          </p:cNvSpPr>
          <p:nvPr>
            <p:ph type="sldNum" sz="quarter" idx="12"/>
          </p:nvPr>
        </p:nvSpPr>
        <p:spPr>
          <a:xfrm>
            <a:off x="11486414" y="6480729"/>
            <a:ext cx="542697" cy="279400"/>
          </a:xfrm>
        </p:spPr>
        <p:txBody>
          <a:bodyPr/>
          <a:lstStyle>
            <a:lvl1pPr>
              <a:defRPr b="1"/>
            </a:lvl1pPr>
          </a:lstStyle>
          <a:p>
            <a:fld id="{D57F1E4F-1CFF-5643-939E-217C01CDF565}" type="slidenum">
              <a:rPr lang="en-US" smtClean="0"/>
              <a:pPr/>
              <a:t>‹#›</a:t>
            </a:fld>
            <a:endParaRPr lang="en-US" dirty="0"/>
          </a:p>
        </p:txBody>
      </p:sp>
      <p:cxnSp>
        <p:nvCxnSpPr>
          <p:cNvPr id="14" name="Straight Connector 13"/>
          <p:cNvCxnSpPr/>
          <p:nvPr/>
        </p:nvCxnSpPr>
        <p:spPr>
          <a:xfrm>
            <a:off x="1392351" y="123861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 name="Footer Placeholder 4">
            <a:extLst>
              <a:ext uri="{FF2B5EF4-FFF2-40B4-BE49-F238E27FC236}">
                <a16:creationId xmlns:a16="http://schemas.microsoft.com/office/drawing/2014/main" id="{49A9B306-0F25-4A65-8C7C-0C18A9C2F90F}"/>
              </a:ext>
            </a:extLst>
          </p:cNvPr>
          <p:cNvSpPr>
            <a:spLocks noGrp="1"/>
          </p:cNvSpPr>
          <p:nvPr>
            <p:ph type="ftr" sz="quarter" idx="11"/>
          </p:nvPr>
        </p:nvSpPr>
        <p:spPr>
          <a:xfrm>
            <a:off x="154296" y="6439173"/>
            <a:ext cx="3058923" cy="279400"/>
          </a:xfrm>
        </p:spPr>
        <p:txBody>
          <a:bodyPr/>
          <a:lstStyle/>
          <a:p>
            <a:r>
              <a:rPr lang="en-US" dirty="0"/>
              <a:t>Copyrights © Aviad Cohen ; 23.2.2018</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Footer Placeholder 4">
            <a:extLst>
              <a:ext uri="{FF2B5EF4-FFF2-40B4-BE49-F238E27FC236}">
                <a16:creationId xmlns:a16="http://schemas.microsoft.com/office/drawing/2014/main" id="{B3EC334A-D962-47C5-A9FA-7FE684B6A702}"/>
              </a:ext>
            </a:extLst>
          </p:cNvPr>
          <p:cNvSpPr>
            <a:spLocks noGrp="1"/>
          </p:cNvSpPr>
          <p:nvPr>
            <p:ph type="ftr" sz="quarter" idx="11"/>
          </p:nvPr>
        </p:nvSpPr>
        <p:spPr>
          <a:xfrm>
            <a:off x="154296" y="6439173"/>
            <a:ext cx="3058923" cy="279400"/>
          </a:xfrm>
        </p:spPr>
        <p:txBody>
          <a:bodyPr/>
          <a:lstStyle/>
          <a:p>
            <a:r>
              <a:rPr lang="en-US" dirty="0"/>
              <a:t>Copyrights © Aviad Cohen ; 23.2.2018</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p:ph type="ftr" sz="quarter" idx="3"/>
          </p:nvPr>
        </p:nvSpPr>
        <p:spPr>
          <a:xfrm>
            <a:off x="64806" y="6485104"/>
            <a:ext cx="3028772" cy="279400"/>
          </a:xfrm>
          <a:prstGeom prst="rect">
            <a:avLst/>
          </a:prstGeom>
        </p:spPr>
        <p:txBody>
          <a:bodyPr vert="horz" lIns="91440" tIns="45720" rIns="91440" bIns="45720" rtlCol="0" anchor="ctr"/>
          <a:lstStyle>
            <a:lvl1pPr algn="l">
              <a:defRPr sz="1400" b="1" i="0">
                <a:solidFill>
                  <a:schemeClr val="tx1"/>
                </a:solidFill>
                <a:effectLst/>
                <a:latin typeface="+mn-lt"/>
              </a:defRPr>
            </a:lvl1pPr>
          </a:lstStyle>
          <a:p>
            <a:r>
              <a:rPr lang="en-US" dirty="0"/>
              <a:t>Copyrights © Aviad Cohen ; 23.2.2018</a:t>
            </a:r>
          </a:p>
        </p:txBody>
      </p:sp>
      <p:sp>
        <p:nvSpPr>
          <p:cNvPr id="6" name="Slide Number Placeholder 5"/>
          <p:cNvSpPr>
            <a:spLocks noGrp="1"/>
          </p:cNvSpPr>
          <p:nvPr>
            <p:ph type="sldNum" sz="quarter" idx="4"/>
          </p:nvPr>
        </p:nvSpPr>
        <p:spPr>
          <a:xfrm>
            <a:off x="11562460" y="6485104"/>
            <a:ext cx="522004" cy="279400"/>
          </a:xfrm>
          <a:prstGeom prst="rect">
            <a:avLst/>
          </a:prstGeom>
        </p:spPr>
        <p:txBody>
          <a:bodyPr vert="horz" lIns="91440" tIns="45720" rIns="91440" bIns="45720" rtlCol="0" anchor="ctr"/>
          <a:lstStyle>
            <a:lvl1pPr algn="r">
              <a:defRPr sz="1600" b="1" i="0">
                <a:solidFill>
                  <a:schemeClr val="tx1"/>
                </a:solidFill>
                <a:effectLst/>
                <a:latin typeface="+mn-lt"/>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69" r:id="rId3"/>
    <p:sldLayoutId id="2147483653" r:id="rId4"/>
    <p:sldLayoutId id="2147483654" r:id="rId5"/>
    <p:sldLayoutId id="2147483655" r:id="rId6"/>
    <p:sldLayoutId id="2147483656" r:id="rId7"/>
    <p:sldLayoutId id="2147483660" r:id="rId8"/>
    <p:sldLayoutId id="2147483657" r:id="rId9"/>
    <p:sldLayoutId id="2147483663" r:id="rId10"/>
    <p:sldLayoutId id="2147483664" r:id="rId11"/>
    <p:sldLayoutId id="2147483665" r:id="rId12"/>
    <p:sldLayoutId id="2147483666" r:id="rId13"/>
    <p:sldLayoutId id="2147483667" r:id="rId14"/>
    <p:sldLayoutId id="2147483658" r:id="rId15"/>
    <p:sldLayoutId id="2147483659" r:id="rId16"/>
    <p:sldLayoutId id="2147483675"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23618" name="Rectangle 2"/>
          <p:cNvSpPr>
            <a:spLocks noChangeArrowheads="1"/>
          </p:cNvSpPr>
          <p:nvPr/>
        </p:nvSpPr>
        <p:spPr bwMode="gray">
          <a:xfrm>
            <a:off x="0" y="6451601"/>
            <a:ext cx="12192000" cy="276225"/>
          </a:xfrm>
          <a:prstGeom prst="rect">
            <a:avLst/>
          </a:prstGeom>
          <a:gradFill rotWithShape="1">
            <a:gsLst>
              <a:gs pos="0">
                <a:schemeClr val="bg1"/>
              </a:gs>
              <a:gs pos="100000">
                <a:schemeClr val="accent1"/>
              </a:gs>
            </a:gsLst>
            <a:lin ang="0" scaled="1"/>
          </a:gradFill>
          <a:ln w="19050">
            <a:noFill/>
            <a:miter lim="800000"/>
            <a:headEnd/>
            <a:tailEnd/>
          </a:ln>
          <a:effectLst/>
        </p:spPr>
        <p:txBody>
          <a:bodyPr lIns="0" tIns="46494" rIns="92985" bIns="46494" anchor="ctr"/>
          <a:lstStyle/>
          <a:p>
            <a:pPr algn="ctr" eaLnBrk="0" hangingPunct="0">
              <a:spcBef>
                <a:spcPct val="0"/>
              </a:spcBef>
              <a:buClrTx/>
              <a:buSzTx/>
              <a:buFontTx/>
              <a:buNone/>
              <a:defRPr/>
            </a:pPr>
            <a:r>
              <a:rPr lang="en-US" sz="1600" b="1">
                <a:solidFill>
                  <a:schemeClr val="tx1"/>
                </a:solidFill>
                <a:latin typeface="Arial" pitchFamily="34" charset="0"/>
                <a:cs typeface="Arial" pitchFamily="34" charset="0"/>
              </a:rPr>
              <a:t> </a:t>
            </a:r>
          </a:p>
        </p:txBody>
      </p:sp>
      <p:sp>
        <p:nvSpPr>
          <p:cNvPr id="1027" name="Rectangle 3"/>
          <p:cNvSpPr>
            <a:spLocks noGrp="1" noChangeArrowheads="1"/>
          </p:cNvSpPr>
          <p:nvPr>
            <p:ph type="title"/>
          </p:nvPr>
        </p:nvSpPr>
        <p:spPr bwMode="gray">
          <a:xfrm>
            <a:off x="0" y="146051"/>
            <a:ext cx="12192000" cy="8493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8" name="Rectangle 4"/>
          <p:cNvSpPr>
            <a:spLocks noGrp="1" noChangeArrowheads="1"/>
          </p:cNvSpPr>
          <p:nvPr>
            <p:ph type="body" idx="1"/>
          </p:nvPr>
        </p:nvSpPr>
        <p:spPr bwMode="auto">
          <a:xfrm>
            <a:off x="1020234" y="1295400"/>
            <a:ext cx="10157884"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Introduction level</a:t>
            </a:r>
          </a:p>
          <a:p>
            <a:pPr lvl="1"/>
            <a:r>
              <a:rPr lang="en-US"/>
              <a:t>First level</a:t>
            </a:r>
          </a:p>
          <a:p>
            <a:pPr lvl="2"/>
            <a:r>
              <a:rPr lang="en-US"/>
              <a:t>Second level</a:t>
            </a:r>
          </a:p>
          <a:p>
            <a:pPr lvl="3"/>
            <a:r>
              <a:rPr lang="en-US"/>
              <a:t>Next level</a:t>
            </a:r>
          </a:p>
          <a:p>
            <a:pPr lvl="4"/>
            <a:r>
              <a:rPr lang="en-US"/>
              <a:t>Next level</a:t>
            </a:r>
          </a:p>
        </p:txBody>
      </p:sp>
      <p:sp>
        <p:nvSpPr>
          <p:cNvPr id="623621" name="Rectangle 5"/>
          <p:cNvSpPr>
            <a:spLocks noGrp="1" noChangeArrowheads="1"/>
          </p:cNvSpPr>
          <p:nvPr>
            <p:ph type="sldNum" sz="quarter" idx="4"/>
          </p:nvPr>
        </p:nvSpPr>
        <p:spPr bwMode="black">
          <a:xfrm>
            <a:off x="372534" y="6551614"/>
            <a:ext cx="1286933" cy="2809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eaLnBrk="0" hangingPunct="0">
              <a:lnSpc>
                <a:spcPts val="1300"/>
              </a:lnSpc>
              <a:spcBef>
                <a:spcPct val="0"/>
              </a:spcBef>
              <a:buClrTx/>
              <a:buSzTx/>
              <a:buFontTx/>
              <a:buNone/>
              <a:defRPr sz="1200">
                <a:latin typeface="Arial" pitchFamily="34" charset="0"/>
                <a:cs typeface="Arial" pitchFamily="34" charset="0"/>
              </a:defRPr>
            </a:lvl1pPr>
          </a:lstStyle>
          <a:p>
            <a:pPr>
              <a:defRPr/>
            </a:pPr>
            <a:fld id="{425D3D6A-D187-4D75-8046-AAD1C51823ED}" type="slidenum">
              <a:rPr lang="en-US"/>
              <a:pPr>
                <a:defRPr/>
              </a:pPr>
              <a:t>‹#›</a:t>
            </a:fld>
            <a:endParaRPr lang="en-US"/>
          </a:p>
        </p:txBody>
      </p:sp>
    </p:spTree>
    <p:extLst>
      <p:ext uri="{BB962C8B-B14F-4D97-AF65-F5344CB8AC3E}">
        <p14:creationId xmlns:p14="http://schemas.microsoft.com/office/powerpoint/2010/main" val="26973260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transition>
    <p:cut/>
  </p:transition>
  <p:hf hdr="0" dt="0"/>
  <p:txStyles>
    <p:titleStyle>
      <a:lvl1pPr marL="354013" indent="6350" algn="l" rtl="0" eaLnBrk="0" fontAlgn="base" hangingPunct="0">
        <a:lnSpc>
          <a:spcPct val="85000"/>
        </a:lnSpc>
        <a:spcBef>
          <a:spcPct val="0"/>
        </a:spcBef>
        <a:spcAft>
          <a:spcPct val="0"/>
        </a:spcAft>
        <a:defRPr sz="3200">
          <a:solidFill>
            <a:schemeClr val="bg1"/>
          </a:solidFill>
          <a:latin typeface="+mj-lt"/>
          <a:ea typeface="+mj-ea"/>
          <a:cs typeface="+mj-cs"/>
        </a:defRPr>
      </a:lvl1pPr>
      <a:lvl2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2pPr>
      <a:lvl3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3pPr>
      <a:lvl4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4pPr>
      <a:lvl5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5pPr>
      <a:lvl6pPr marL="811213" algn="l" rtl="0" fontAlgn="base">
        <a:lnSpc>
          <a:spcPct val="85000"/>
        </a:lnSpc>
        <a:spcBef>
          <a:spcPct val="0"/>
        </a:spcBef>
        <a:spcAft>
          <a:spcPct val="0"/>
        </a:spcAft>
        <a:defRPr sz="3200">
          <a:solidFill>
            <a:schemeClr val="bg1"/>
          </a:solidFill>
          <a:latin typeface="Arial" pitchFamily="34" charset="0"/>
          <a:cs typeface="Arial" pitchFamily="34" charset="0"/>
        </a:defRPr>
      </a:lvl6pPr>
      <a:lvl7pPr marL="1268413" algn="l" rtl="0" fontAlgn="base">
        <a:lnSpc>
          <a:spcPct val="85000"/>
        </a:lnSpc>
        <a:spcBef>
          <a:spcPct val="0"/>
        </a:spcBef>
        <a:spcAft>
          <a:spcPct val="0"/>
        </a:spcAft>
        <a:defRPr sz="3200">
          <a:solidFill>
            <a:schemeClr val="bg1"/>
          </a:solidFill>
          <a:latin typeface="Arial" pitchFamily="34" charset="0"/>
          <a:cs typeface="Arial" pitchFamily="34" charset="0"/>
        </a:defRPr>
      </a:lvl7pPr>
      <a:lvl8pPr marL="1725613" algn="l" rtl="0" fontAlgn="base">
        <a:lnSpc>
          <a:spcPct val="85000"/>
        </a:lnSpc>
        <a:spcBef>
          <a:spcPct val="0"/>
        </a:spcBef>
        <a:spcAft>
          <a:spcPct val="0"/>
        </a:spcAft>
        <a:defRPr sz="3200">
          <a:solidFill>
            <a:schemeClr val="bg1"/>
          </a:solidFill>
          <a:latin typeface="Arial" pitchFamily="34" charset="0"/>
          <a:cs typeface="Arial" pitchFamily="34" charset="0"/>
        </a:defRPr>
      </a:lvl8pPr>
      <a:lvl9pPr marL="2182813" algn="l" rtl="0" fontAlgn="base">
        <a:lnSpc>
          <a:spcPct val="85000"/>
        </a:lnSpc>
        <a:spcBef>
          <a:spcPct val="0"/>
        </a:spcBef>
        <a:spcAft>
          <a:spcPct val="0"/>
        </a:spcAft>
        <a:defRPr sz="3200">
          <a:solidFill>
            <a:schemeClr val="bg1"/>
          </a:solidFill>
          <a:latin typeface="Arial" pitchFamily="34" charset="0"/>
          <a:cs typeface="Arial" pitchFamily="34" charset="0"/>
        </a:defRPr>
      </a:lvl9pPr>
    </p:titleStyle>
    <p:bodyStyle>
      <a:lvl1pPr marL="342900" indent="-342900" algn="l" defTabSz="912813" rtl="0" eaLnBrk="0" fontAlgn="base" hangingPunct="0">
        <a:spcBef>
          <a:spcPct val="50000"/>
        </a:spcBef>
        <a:spcAft>
          <a:spcPct val="0"/>
        </a:spcAft>
        <a:buClr>
          <a:schemeClr val="accent1"/>
        </a:buClr>
        <a:buSzPct val="70000"/>
        <a:buFont typeface="Symbol" pitchFamily="18" charset="2"/>
        <a:defRPr sz="2400">
          <a:solidFill>
            <a:srgbClr val="4D4D4D"/>
          </a:solidFill>
          <a:latin typeface="+mn-lt"/>
          <a:ea typeface="+mn-ea"/>
          <a:cs typeface="+mn-cs"/>
        </a:defRPr>
      </a:lvl1pPr>
      <a:lvl2pPr marL="273050" indent="-271463" algn="l" defTabSz="912813" rtl="0" eaLnBrk="0" fontAlgn="base" hangingPunct="0">
        <a:spcBef>
          <a:spcPct val="50000"/>
        </a:spcBef>
        <a:spcAft>
          <a:spcPct val="0"/>
        </a:spcAft>
        <a:buClr>
          <a:schemeClr val="accent1"/>
        </a:buClr>
        <a:buChar char="•"/>
        <a:defRPr sz="2000">
          <a:solidFill>
            <a:srgbClr val="4D4D4D"/>
          </a:solidFill>
          <a:latin typeface="+mn-lt"/>
          <a:cs typeface="+mn-cs"/>
        </a:defRPr>
      </a:lvl2pPr>
      <a:lvl3pPr marL="546100" indent="-2714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3pPr>
      <a:lvl4pPr marL="806450" indent="-2587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4pPr>
      <a:lvl5pPr marL="1073150" indent="-26511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5pPr>
      <a:lvl6pPr marL="1530350" indent="-265113" algn="l" defTabSz="912813" rtl="0" fontAlgn="base">
        <a:spcBef>
          <a:spcPct val="50000"/>
        </a:spcBef>
        <a:spcAft>
          <a:spcPct val="0"/>
        </a:spcAft>
        <a:buClr>
          <a:schemeClr val="accent1"/>
        </a:buClr>
        <a:buChar char="•"/>
        <a:defRPr sz="1600">
          <a:solidFill>
            <a:srgbClr val="4D4D4D"/>
          </a:solidFill>
          <a:latin typeface="+mn-lt"/>
          <a:cs typeface="+mn-cs"/>
        </a:defRPr>
      </a:lvl6pPr>
      <a:lvl7pPr marL="1987550" indent="-265113" algn="l" defTabSz="912813" rtl="0" fontAlgn="base">
        <a:spcBef>
          <a:spcPct val="50000"/>
        </a:spcBef>
        <a:spcAft>
          <a:spcPct val="0"/>
        </a:spcAft>
        <a:buClr>
          <a:schemeClr val="accent1"/>
        </a:buClr>
        <a:buChar char="•"/>
        <a:defRPr sz="1600">
          <a:solidFill>
            <a:srgbClr val="4D4D4D"/>
          </a:solidFill>
          <a:latin typeface="+mn-lt"/>
          <a:cs typeface="+mn-cs"/>
        </a:defRPr>
      </a:lvl7pPr>
      <a:lvl8pPr marL="2444750" indent="-265113" algn="l" defTabSz="912813" rtl="0" fontAlgn="base">
        <a:spcBef>
          <a:spcPct val="50000"/>
        </a:spcBef>
        <a:spcAft>
          <a:spcPct val="0"/>
        </a:spcAft>
        <a:buClr>
          <a:schemeClr val="accent1"/>
        </a:buClr>
        <a:buChar char="•"/>
        <a:defRPr sz="1600">
          <a:solidFill>
            <a:srgbClr val="4D4D4D"/>
          </a:solidFill>
          <a:latin typeface="+mn-lt"/>
          <a:cs typeface="+mn-cs"/>
        </a:defRPr>
      </a:lvl8pPr>
      <a:lvl9pPr marL="2901950" indent="-265113" algn="l" defTabSz="912813" rtl="0" fontAlgn="base">
        <a:spcBef>
          <a:spcPct val="50000"/>
        </a:spcBef>
        <a:spcAft>
          <a:spcPct val="0"/>
        </a:spcAft>
        <a:buClr>
          <a:schemeClr val="accent1"/>
        </a:buClr>
        <a:buChar char="•"/>
        <a:defRPr sz="1600">
          <a:solidFill>
            <a:srgbClr val="4D4D4D"/>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spcBef>
                <a:spcPts val="0"/>
              </a:spcBef>
              <a:buNone/>
              <a:defRPr sz="1333">
                <a:solidFill>
                  <a:schemeClr val="dk2"/>
                </a:solidFill>
              </a:defRPr>
            </a:lvl1pPr>
            <a:lvl2pPr lvl="1" algn="r">
              <a:spcBef>
                <a:spcPts val="0"/>
              </a:spcBef>
              <a:buNone/>
              <a:defRPr sz="1333">
                <a:solidFill>
                  <a:schemeClr val="dk2"/>
                </a:solidFill>
              </a:defRPr>
            </a:lvl2pPr>
            <a:lvl3pPr lvl="2" algn="r">
              <a:spcBef>
                <a:spcPts val="0"/>
              </a:spcBef>
              <a:buNone/>
              <a:defRPr sz="1333">
                <a:solidFill>
                  <a:schemeClr val="dk2"/>
                </a:solidFill>
              </a:defRPr>
            </a:lvl3pPr>
            <a:lvl4pPr lvl="3" algn="r">
              <a:spcBef>
                <a:spcPts val="0"/>
              </a:spcBef>
              <a:buNone/>
              <a:defRPr sz="1333">
                <a:solidFill>
                  <a:schemeClr val="dk2"/>
                </a:solidFill>
              </a:defRPr>
            </a:lvl4pPr>
            <a:lvl5pPr lvl="4" algn="r">
              <a:spcBef>
                <a:spcPts val="0"/>
              </a:spcBef>
              <a:buNone/>
              <a:defRPr sz="1333">
                <a:solidFill>
                  <a:schemeClr val="dk2"/>
                </a:solidFill>
              </a:defRPr>
            </a:lvl5pPr>
            <a:lvl6pPr lvl="5" algn="r">
              <a:spcBef>
                <a:spcPts val="0"/>
              </a:spcBef>
              <a:buNone/>
              <a:defRPr sz="1333">
                <a:solidFill>
                  <a:schemeClr val="dk2"/>
                </a:solidFill>
              </a:defRPr>
            </a:lvl6pPr>
            <a:lvl7pPr lvl="6" algn="r">
              <a:spcBef>
                <a:spcPts val="0"/>
              </a:spcBef>
              <a:buNone/>
              <a:defRPr sz="1333">
                <a:solidFill>
                  <a:schemeClr val="dk2"/>
                </a:solidFill>
              </a:defRPr>
            </a:lvl7pPr>
            <a:lvl8pPr lvl="7" algn="r">
              <a:spcBef>
                <a:spcPts val="0"/>
              </a:spcBef>
              <a:buNone/>
              <a:defRPr sz="1333">
                <a:solidFill>
                  <a:schemeClr val="dk2"/>
                </a:solidFill>
              </a:defRPr>
            </a:lvl8pPr>
            <a:lvl9pPr lvl="8" algn="r">
              <a:spcBef>
                <a:spcPts val="0"/>
              </a:spcBef>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9210640"/>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1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2" Type="http://schemas.openxmlformats.org/officeDocument/2006/relationships/hyperlink" Target="https://docs.spring.io/spring/docs/5.0.6.RELEASE/spring-framework-reference/core.html#context-functionality-events" TargetMode="External"/><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hyperlink" Target="https://docs.spring.io/spring/docs/5.0.6.RELEASE/spring-framework-reference/core.html#beans"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hyperlink" Target="https://docs.spring.io/spring/docs/5.0.6.RELEASE/spring-framework-reference/core.html#aware-list"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15600" y="2018967"/>
            <a:ext cx="11360800" cy="670400"/>
          </a:xfrm>
          <a:prstGeom prst="rect">
            <a:avLst/>
          </a:prstGeom>
        </p:spPr>
        <p:txBody>
          <a:bodyPr spcFirstLastPara="1" wrap="square" lIns="121900" tIns="121900" rIns="121900" bIns="121900" anchor="t" anchorCtr="0">
            <a:noAutofit/>
          </a:bodyPr>
          <a:lstStyle/>
          <a:p>
            <a:pPr marL="0" indent="0">
              <a:buNone/>
            </a:pPr>
            <a:r>
              <a:rPr lang="en" sz="2800" b="1" dirty="0">
                <a:latin typeface="Comfortaa"/>
                <a:ea typeface="Comfortaa"/>
                <a:cs typeface="Comfortaa"/>
                <a:sym typeface="Comfortaa"/>
              </a:rPr>
              <a:t>AT&amp;T BIQ Project 2018</a:t>
            </a:r>
            <a:endParaRPr sz="1733" b="1" dirty="0"/>
          </a:p>
          <a:p>
            <a:pPr marL="0" indent="0">
              <a:spcBef>
                <a:spcPts val="2133"/>
              </a:spcBef>
              <a:spcAft>
                <a:spcPts val="2133"/>
              </a:spcAft>
              <a:buNone/>
            </a:pPr>
            <a:endParaRPr sz="2533" b="1" dirty="0"/>
          </a:p>
        </p:txBody>
      </p:sp>
      <p:pic>
        <p:nvPicPr>
          <p:cNvPr id="55" name="Shape 55" descr="clarituneLogoBig.png"/>
          <p:cNvPicPr preferRelativeResize="0"/>
          <p:nvPr/>
        </p:nvPicPr>
        <p:blipFill>
          <a:blip r:embed="rId3">
            <a:alphaModFix/>
          </a:blip>
          <a:stretch>
            <a:fillRect/>
          </a:stretch>
        </p:blipFill>
        <p:spPr>
          <a:xfrm>
            <a:off x="465333" y="223700"/>
            <a:ext cx="4140200" cy="1676400"/>
          </a:xfrm>
          <a:prstGeom prst="rect">
            <a:avLst/>
          </a:prstGeom>
          <a:noFill/>
          <a:ln>
            <a:noFill/>
          </a:ln>
        </p:spPr>
      </p:pic>
      <p:sp>
        <p:nvSpPr>
          <p:cNvPr id="56" name="Shape 56"/>
          <p:cNvSpPr txBox="1">
            <a:spLocks noGrp="1"/>
          </p:cNvSpPr>
          <p:nvPr>
            <p:ph type="body" idx="1"/>
          </p:nvPr>
        </p:nvSpPr>
        <p:spPr>
          <a:xfrm>
            <a:off x="415600" y="3357367"/>
            <a:ext cx="11360800" cy="903600"/>
          </a:xfrm>
          <a:prstGeom prst="rect">
            <a:avLst/>
          </a:prstGeom>
          <a:ln w="38100" cap="flat" cmpd="sng">
            <a:solidFill>
              <a:srgbClr val="6D9EEB"/>
            </a:solidFill>
            <a:prstDash val="solid"/>
            <a:round/>
            <a:headEnd type="none" w="med" len="med"/>
            <a:tailEnd type="none" w="med" len="med"/>
          </a:ln>
        </p:spPr>
        <p:txBody>
          <a:bodyPr spcFirstLastPara="1" wrap="square" lIns="121900" tIns="121900" rIns="121900" bIns="121900" anchor="t" anchorCtr="0">
            <a:noAutofit/>
          </a:bodyPr>
          <a:lstStyle/>
          <a:p>
            <a:pPr marL="0" indent="0" algn="ctr">
              <a:buNone/>
            </a:pPr>
            <a:r>
              <a:rPr lang="en" sz="3733" b="1" dirty="0">
                <a:latin typeface="Verdana"/>
                <a:ea typeface="Verdana"/>
                <a:cs typeface="Verdana"/>
                <a:sym typeface="Verdana"/>
              </a:rPr>
              <a:t>All you need to know about </a:t>
            </a:r>
            <a:r>
              <a:rPr lang="en-US" sz="3733" b="1" dirty="0">
                <a:latin typeface="Verdana"/>
                <a:ea typeface="Verdana"/>
                <a:cs typeface="Verdana"/>
                <a:sym typeface="Verdana"/>
              </a:rPr>
              <a:t>Spring (core)</a:t>
            </a:r>
            <a:endParaRPr sz="3733" b="1" dirty="0">
              <a:latin typeface="Verdana"/>
              <a:ea typeface="Verdana"/>
              <a:cs typeface="Verdana"/>
              <a:sym typeface="Verdana"/>
            </a:endParaRPr>
          </a:p>
          <a:p>
            <a:pPr marL="0" indent="0">
              <a:spcBef>
                <a:spcPts val="2133"/>
              </a:spcBef>
              <a:spcAft>
                <a:spcPts val="2133"/>
              </a:spcAft>
              <a:buNone/>
            </a:pPr>
            <a:endParaRPr sz="2533" b="1" dirty="0">
              <a:latin typeface="Comfortaa"/>
              <a:ea typeface="Comfortaa"/>
              <a:cs typeface="Comfortaa"/>
              <a:sym typeface="Comfortaa"/>
            </a:endParaRPr>
          </a:p>
        </p:txBody>
      </p:sp>
      <p:sp>
        <p:nvSpPr>
          <p:cNvPr id="57" name="Shape 57"/>
          <p:cNvSpPr txBox="1">
            <a:spLocks noGrp="1"/>
          </p:cNvSpPr>
          <p:nvPr>
            <p:ph type="body" idx="1"/>
          </p:nvPr>
        </p:nvSpPr>
        <p:spPr>
          <a:xfrm>
            <a:off x="415600" y="5472333"/>
            <a:ext cx="11360800" cy="670400"/>
          </a:xfrm>
          <a:prstGeom prst="rect">
            <a:avLst/>
          </a:prstGeom>
        </p:spPr>
        <p:txBody>
          <a:bodyPr spcFirstLastPara="1" wrap="square" lIns="121900" tIns="121900" rIns="121900" bIns="121900" anchor="t" anchorCtr="0">
            <a:noAutofit/>
          </a:bodyPr>
          <a:lstStyle/>
          <a:p>
            <a:pPr marL="0" indent="0">
              <a:spcAft>
                <a:spcPts val="2133"/>
              </a:spcAft>
              <a:buNone/>
            </a:pPr>
            <a:r>
              <a:rPr lang="en" sz="1333" b="1"/>
              <a:t>© All rights reserved.</a:t>
            </a:r>
            <a:br>
              <a:rPr lang="en" sz="1333" b="1"/>
            </a:br>
            <a:r>
              <a:rPr lang="en" sz="1333" b="1"/>
              <a:t>    Materials are for the sole use of the AT&amp;T BIQ Project 2018. Any other use is forbidden</a:t>
            </a:r>
            <a:endParaRPr sz="1333" b="1"/>
          </a:p>
        </p:txBody>
      </p:sp>
    </p:spTree>
    <p:extLst>
      <p:ext uri="{BB962C8B-B14F-4D97-AF65-F5344CB8AC3E}">
        <p14:creationId xmlns:p14="http://schemas.microsoft.com/office/powerpoint/2010/main" val="49996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4D25-3A50-4714-BFB1-60F692E72D70}"/>
              </a:ext>
            </a:extLst>
          </p:cNvPr>
          <p:cNvSpPr>
            <a:spLocks noGrp="1"/>
          </p:cNvSpPr>
          <p:nvPr>
            <p:ph type="title"/>
          </p:nvPr>
        </p:nvSpPr>
        <p:spPr/>
        <p:txBody>
          <a:bodyPr>
            <a:normAutofit fontScale="90000"/>
          </a:bodyPr>
          <a:lstStyle/>
          <a:p>
            <a:r>
              <a:rPr lang="en-US" dirty="0"/>
              <a:t>Spring Core: </a:t>
            </a:r>
            <a:r>
              <a:rPr lang="en-US" dirty="0" err="1"/>
              <a:t>IoC</a:t>
            </a:r>
            <a:r>
              <a:rPr lang="en-US" dirty="0"/>
              <a:t> Container</a:t>
            </a:r>
            <a:endParaRPr lang="he-IL" dirty="0"/>
          </a:p>
        </p:txBody>
      </p:sp>
      <p:sp>
        <p:nvSpPr>
          <p:cNvPr id="3" name="Slide Number Placeholder 2">
            <a:extLst>
              <a:ext uri="{FF2B5EF4-FFF2-40B4-BE49-F238E27FC236}">
                <a16:creationId xmlns:a16="http://schemas.microsoft.com/office/drawing/2014/main" id="{27380AC8-ECAB-4968-B4F2-30BC387FACC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Footer Placeholder 3">
            <a:extLst>
              <a:ext uri="{FF2B5EF4-FFF2-40B4-BE49-F238E27FC236}">
                <a16:creationId xmlns:a16="http://schemas.microsoft.com/office/drawing/2014/main" id="{A1749F71-1B4E-403E-901F-5D025F8E4E3C}"/>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CD2410A-D56A-4DA7-A630-53D9DC95206C}"/>
              </a:ext>
            </a:extLst>
          </p:cNvPr>
          <p:cNvSpPr txBox="1"/>
          <p:nvPr/>
        </p:nvSpPr>
        <p:spPr>
          <a:xfrm>
            <a:off x="1344058" y="1498294"/>
            <a:ext cx="9601196" cy="4031873"/>
          </a:xfrm>
          <a:prstGeom prst="rect">
            <a:avLst/>
          </a:prstGeom>
          <a:noFill/>
        </p:spPr>
        <p:txBody>
          <a:bodyPr wrap="square" rtlCol="1">
            <a:spAutoFit/>
          </a:bodyPr>
          <a:lstStyle/>
          <a:p>
            <a:r>
              <a:rPr lang="en-US" sz="3200" dirty="0"/>
              <a:t>What is </a:t>
            </a:r>
            <a:r>
              <a:rPr lang="en-US" sz="3200" dirty="0">
                <a:solidFill>
                  <a:srgbClr val="008E40"/>
                </a:solidFill>
              </a:rPr>
              <a:t>Spring Core </a:t>
            </a:r>
            <a:r>
              <a:rPr lang="en-US" sz="3200" dirty="0"/>
              <a:t>?</a:t>
            </a:r>
          </a:p>
          <a:p>
            <a:pPr marL="285750" indent="-285750">
              <a:buFont typeface="Arial" panose="020B0604020202020204" pitchFamily="34" charset="0"/>
              <a:buChar char="•"/>
            </a:pPr>
            <a:r>
              <a:rPr lang="en-US" sz="3200" dirty="0"/>
              <a:t>A Container of objects, known as beans</a:t>
            </a:r>
          </a:p>
          <a:p>
            <a:pPr marL="285750" indent="-285750">
              <a:buFont typeface="Arial" panose="020B0604020202020204" pitchFamily="34" charset="0"/>
              <a:buChar char="•"/>
            </a:pPr>
            <a:r>
              <a:rPr lang="en-US" sz="3200" dirty="0"/>
              <a:t>Controls the lifecycle of it’s managed beans (creation\injection\destruction)</a:t>
            </a:r>
          </a:p>
          <a:p>
            <a:pPr marL="285750" indent="-285750">
              <a:buFont typeface="Arial" panose="020B0604020202020204" pitchFamily="34" charset="0"/>
              <a:buChar char="•"/>
            </a:pPr>
            <a:r>
              <a:rPr lang="en-US" sz="3200" dirty="0"/>
              <a:t>Implements dependency injection</a:t>
            </a:r>
          </a:p>
          <a:p>
            <a:pPr marL="285750" indent="-285750">
              <a:buFont typeface="Arial" panose="020B0604020202020204" pitchFamily="34" charset="0"/>
              <a:buChar char="•"/>
            </a:pPr>
            <a:r>
              <a:rPr lang="en-US" sz="3200" dirty="0"/>
              <a:t>Implements dependency lookup</a:t>
            </a:r>
          </a:p>
          <a:p>
            <a:pPr marL="285750" indent="-285750">
              <a:buFont typeface="Arial" panose="020B0604020202020204" pitchFamily="34" charset="0"/>
              <a:buChar char="•"/>
            </a:pPr>
            <a:r>
              <a:rPr lang="en-US" sz="3200" dirty="0"/>
              <a:t>Controls the scope of it’s beans: singletons vs prototype</a:t>
            </a:r>
          </a:p>
          <a:p>
            <a:pPr marL="285750" indent="-285750">
              <a:buFont typeface="Arial" panose="020B0604020202020204" pitchFamily="34" charset="0"/>
              <a:buChar char="•"/>
            </a:pPr>
            <a:r>
              <a:rPr lang="en-US" sz="3200" dirty="0"/>
              <a:t>…</a:t>
            </a:r>
            <a:endParaRPr lang="he-IL" sz="3200" dirty="0"/>
          </a:p>
        </p:txBody>
      </p:sp>
      <p:pic>
        <p:nvPicPr>
          <p:cNvPr id="1030" name="Picture 6" descr="Related image">
            <a:extLst>
              <a:ext uri="{FF2B5EF4-FFF2-40B4-BE49-F238E27FC236}">
                <a16:creationId xmlns:a16="http://schemas.microsoft.com/office/drawing/2014/main" id="{5B7AE37D-574B-49EF-9243-570A8B523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358" y="1498294"/>
            <a:ext cx="2794443" cy="193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7ECB-C886-4C52-B956-BE600BFEFBE7}"/>
              </a:ext>
            </a:extLst>
          </p:cNvPr>
          <p:cNvSpPr>
            <a:spLocks noGrp="1"/>
          </p:cNvSpPr>
          <p:nvPr>
            <p:ph type="title"/>
          </p:nvPr>
        </p:nvSpPr>
        <p:spPr/>
        <p:txBody>
          <a:bodyPr>
            <a:normAutofit fontScale="90000"/>
          </a:bodyPr>
          <a:lstStyle/>
          <a:p>
            <a:r>
              <a:rPr lang="en-US" dirty="0"/>
              <a:t>@Configuration additional features</a:t>
            </a:r>
            <a:endParaRPr lang="he-IL" dirty="0"/>
          </a:p>
        </p:txBody>
      </p:sp>
      <p:sp>
        <p:nvSpPr>
          <p:cNvPr id="3" name="Slide Number Placeholder 2">
            <a:extLst>
              <a:ext uri="{FF2B5EF4-FFF2-40B4-BE49-F238E27FC236}">
                <a16:creationId xmlns:a16="http://schemas.microsoft.com/office/drawing/2014/main" id="{5E5DE54D-24B6-4DB5-8CDE-758094BB7E62}"/>
              </a:ext>
            </a:extLst>
          </p:cNvPr>
          <p:cNvSpPr>
            <a:spLocks noGrp="1"/>
          </p:cNvSpPr>
          <p:nvPr>
            <p:ph type="sldNum" sz="quarter" idx="12"/>
          </p:nvPr>
        </p:nvSpPr>
        <p:spPr/>
        <p:txBody>
          <a:bodyPr/>
          <a:lstStyle/>
          <a:p>
            <a:fld id="{D57F1E4F-1CFF-5643-939E-217C01CDF565}" type="slidenum">
              <a:rPr lang="en-US" smtClean="0"/>
              <a:pPr/>
              <a:t>100</a:t>
            </a:fld>
            <a:endParaRPr lang="en-US" dirty="0"/>
          </a:p>
        </p:txBody>
      </p:sp>
      <p:sp>
        <p:nvSpPr>
          <p:cNvPr id="4" name="Footer Placeholder 3">
            <a:extLst>
              <a:ext uri="{FF2B5EF4-FFF2-40B4-BE49-F238E27FC236}">
                <a16:creationId xmlns:a16="http://schemas.microsoft.com/office/drawing/2014/main" id="{8AD0987C-F8C9-4F61-B8D3-3C19C9A12DE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025259A-3D82-4EBB-92F5-EC9CFD2E7D0E}"/>
              </a:ext>
            </a:extLst>
          </p:cNvPr>
          <p:cNvSpPr txBox="1"/>
          <p:nvPr/>
        </p:nvSpPr>
        <p:spPr>
          <a:xfrm>
            <a:off x="842387" y="1443841"/>
            <a:ext cx="10644027" cy="4524315"/>
          </a:xfrm>
          <a:prstGeom prst="rect">
            <a:avLst/>
          </a:prstGeom>
          <a:noFill/>
        </p:spPr>
        <p:txBody>
          <a:bodyPr wrap="square" rtlCol="1">
            <a:spAutoFit/>
          </a:bodyPr>
          <a:lstStyle/>
          <a:p>
            <a:r>
              <a:rPr lang="en-US" sz="3200" dirty="0"/>
              <a:t>Anything you can declare and use in XML you can also use with annotation based configuration</a:t>
            </a:r>
          </a:p>
          <a:p>
            <a:endParaRPr lang="en-US" sz="3200" dirty="0"/>
          </a:p>
          <a:p>
            <a:pPr marL="457200" indent="-457200">
              <a:buFont typeface="Arial" panose="020B0604020202020204" pitchFamily="34" charset="0"/>
              <a:buChar char="•"/>
            </a:pPr>
            <a:r>
              <a:rPr lang="en-US" sz="3200" dirty="0"/>
              <a:t>Lazy load definition </a:t>
            </a:r>
            <a:r>
              <a:rPr lang="en-US" sz="3200" dirty="0">
                <a:sym typeface="Wingdings" panose="05000000000000000000" pitchFamily="2" charset="2"/>
              </a:rPr>
              <a:t></a:t>
            </a:r>
            <a:r>
              <a:rPr lang="en-US" sz="3200" dirty="0"/>
              <a:t> </a:t>
            </a:r>
            <a:r>
              <a:rPr lang="en-US" sz="3200" dirty="0">
                <a:solidFill>
                  <a:srgbClr val="00B050"/>
                </a:solidFill>
              </a:rPr>
              <a:t>@lazy</a:t>
            </a:r>
          </a:p>
          <a:p>
            <a:pPr marL="457200" indent="-457200">
              <a:buFont typeface="Arial" panose="020B0604020202020204" pitchFamily="34" charset="0"/>
              <a:buChar char="•"/>
            </a:pPr>
            <a:r>
              <a:rPr lang="en-US" sz="3200" dirty="0"/>
              <a:t>Scope definition </a:t>
            </a:r>
            <a:r>
              <a:rPr lang="en-US" sz="3200" dirty="0">
                <a:sym typeface="Wingdings" panose="05000000000000000000" pitchFamily="2" charset="2"/>
              </a:rPr>
              <a:t></a:t>
            </a:r>
            <a:r>
              <a:rPr lang="en-US" sz="3200" dirty="0"/>
              <a:t> </a:t>
            </a:r>
            <a:r>
              <a:rPr lang="en-US" sz="3200" dirty="0">
                <a:solidFill>
                  <a:srgbClr val="00B050"/>
                </a:solidFill>
              </a:rPr>
              <a:t>@scope</a:t>
            </a:r>
          </a:p>
          <a:p>
            <a:pPr marL="457200" indent="-457200">
              <a:buFont typeface="Arial" panose="020B0604020202020204" pitchFamily="34" charset="0"/>
              <a:buChar char="•"/>
            </a:pPr>
            <a:r>
              <a:rPr lang="en-US" sz="3200" dirty="0"/>
              <a:t>You can change bean </a:t>
            </a:r>
            <a:r>
              <a:rPr lang="en-US" sz="3200" dirty="0">
                <a:solidFill>
                  <a:srgbClr val="008E40"/>
                </a:solidFill>
              </a:rPr>
              <a:t>name</a:t>
            </a:r>
            <a:r>
              <a:rPr lang="en-US" sz="3200" dirty="0"/>
              <a:t> using name attribute on </a:t>
            </a:r>
            <a:r>
              <a:rPr lang="en-US" sz="3200" dirty="0">
                <a:solidFill>
                  <a:srgbClr val="008E40"/>
                </a:solidFill>
              </a:rPr>
              <a:t>@Bean</a:t>
            </a:r>
          </a:p>
          <a:p>
            <a:pPr marL="457200" indent="-457200">
              <a:buFont typeface="Arial" panose="020B0604020202020204" pitchFamily="34" charset="0"/>
              <a:buChar char="•"/>
            </a:pPr>
            <a:r>
              <a:rPr lang="en-US" sz="3200" dirty="0" err="1"/>
              <a:t>Init</a:t>
            </a:r>
            <a:r>
              <a:rPr lang="en-US" sz="3200" dirty="0"/>
              <a:t>-method </a:t>
            </a:r>
            <a:r>
              <a:rPr lang="en-US" sz="3200" dirty="0">
                <a:sym typeface="Wingdings" panose="05000000000000000000" pitchFamily="2" charset="2"/>
              </a:rPr>
              <a:t> </a:t>
            </a:r>
            <a:r>
              <a:rPr lang="en-US" sz="3200" dirty="0">
                <a:solidFill>
                  <a:srgbClr val="008E40"/>
                </a:solidFill>
                <a:sym typeface="Wingdings" panose="05000000000000000000" pitchFamily="2" charset="2"/>
              </a:rPr>
              <a:t>@Bean</a:t>
            </a:r>
            <a:r>
              <a:rPr lang="en-US" sz="3200" dirty="0">
                <a:sym typeface="Wingdings" panose="05000000000000000000" pitchFamily="2" charset="2"/>
              </a:rPr>
              <a:t> attribute </a:t>
            </a:r>
            <a:r>
              <a:rPr lang="en-US" sz="3200" dirty="0" err="1">
                <a:solidFill>
                  <a:srgbClr val="00B050"/>
                </a:solidFill>
                <a:sym typeface="Wingdings" panose="05000000000000000000" pitchFamily="2" charset="2"/>
              </a:rPr>
              <a:t>initMethod</a:t>
            </a:r>
            <a:r>
              <a:rPr lang="en-US" sz="3200" dirty="0">
                <a:sym typeface="Wingdings" panose="05000000000000000000" pitchFamily="2" charset="2"/>
              </a:rPr>
              <a:t>=&lt;method name&gt;</a:t>
            </a:r>
          </a:p>
          <a:p>
            <a:pPr marL="457200" indent="-457200">
              <a:buFont typeface="Arial" panose="020B0604020202020204" pitchFamily="34" charset="0"/>
              <a:buChar char="•"/>
            </a:pPr>
            <a:r>
              <a:rPr lang="en-US" sz="3200" dirty="0">
                <a:sym typeface="Wingdings" panose="05000000000000000000" pitchFamily="2" charset="2"/>
              </a:rPr>
              <a:t>Destroy-method  </a:t>
            </a:r>
            <a:r>
              <a:rPr lang="en-US" sz="3200" dirty="0">
                <a:solidFill>
                  <a:srgbClr val="008E40"/>
                </a:solidFill>
                <a:sym typeface="Wingdings" panose="05000000000000000000" pitchFamily="2" charset="2"/>
              </a:rPr>
              <a:t>@Bean </a:t>
            </a:r>
            <a:r>
              <a:rPr lang="en-US" sz="3200" dirty="0">
                <a:sym typeface="Wingdings" panose="05000000000000000000" pitchFamily="2" charset="2"/>
              </a:rPr>
              <a:t>attribute </a:t>
            </a:r>
            <a:r>
              <a:rPr lang="en-US" sz="3200" dirty="0" err="1">
                <a:solidFill>
                  <a:srgbClr val="00B050"/>
                </a:solidFill>
                <a:sym typeface="Wingdings" panose="05000000000000000000" pitchFamily="2" charset="2"/>
              </a:rPr>
              <a:t>destroyMethod</a:t>
            </a:r>
            <a:r>
              <a:rPr lang="en-US" sz="3200" dirty="0">
                <a:sym typeface="Wingdings" panose="05000000000000000000" pitchFamily="2" charset="2"/>
              </a:rPr>
              <a:t>=&lt;method name&gt;</a:t>
            </a:r>
          </a:p>
        </p:txBody>
      </p:sp>
    </p:spTree>
    <p:extLst>
      <p:ext uri="{BB962C8B-B14F-4D97-AF65-F5344CB8AC3E}">
        <p14:creationId xmlns:p14="http://schemas.microsoft.com/office/powerpoint/2010/main" val="112219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7ECB-C886-4C52-B956-BE600BFEFBE7}"/>
              </a:ext>
            </a:extLst>
          </p:cNvPr>
          <p:cNvSpPr>
            <a:spLocks noGrp="1"/>
          </p:cNvSpPr>
          <p:nvPr>
            <p:ph type="title"/>
          </p:nvPr>
        </p:nvSpPr>
        <p:spPr/>
        <p:txBody>
          <a:bodyPr>
            <a:normAutofit fontScale="90000"/>
          </a:bodyPr>
          <a:lstStyle/>
          <a:p>
            <a:r>
              <a:rPr lang="en-US" dirty="0"/>
              <a:t>@Configuration additional features</a:t>
            </a:r>
            <a:endParaRPr lang="he-IL" dirty="0"/>
          </a:p>
        </p:txBody>
      </p:sp>
      <p:sp>
        <p:nvSpPr>
          <p:cNvPr id="3" name="Slide Number Placeholder 2">
            <a:extLst>
              <a:ext uri="{FF2B5EF4-FFF2-40B4-BE49-F238E27FC236}">
                <a16:creationId xmlns:a16="http://schemas.microsoft.com/office/drawing/2014/main" id="{5E5DE54D-24B6-4DB5-8CDE-758094BB7E62}"/>
              </a:ext>
            </a:extLst>
          </p:cNvPr>
          <p:cNvSpPr>
            <a:spLocks noGrp="1"/>
          </p:cNvSpPr>
          <p:nvPr>
            <p:ph type="sldNum" sz="quarter" idx="12"/>
          </p:nvPr>
        </p:nvSpPr>
        <p:spPr/>
        <p:txBody>
          <a:bodyPr/>
          <a:lstStyle/>
          <a:p>
            <a:fld id="{D57F1E4F-1CFF-5643-939E-217C01CDF565}" type="slidenum">
              <a:rPr lang="en-US" smtClean="0"/>
              <a:pPr/>
              <a:t>101</a:t>
            </a:fld>
            <a:endParaRPr lang="en-US" dirty="0"/>
          </a:p>
        </p:txBody>
      </p:sp>
      <p:sp>
        <p:nvSpPr>
          <p:cNvPr id="4" name="Footer Placeholder 3">
            <a:extLst>
              <a:ext uri="{FF2B5EF4-FFF2-40B4-BE49-F238E27FC236}">
                <a16:creationId xmlns:a16="http://schemas.microsoft.com/office/drawing/2014/main" id="{8AD0987C-F8C9-4F61-B8D3-3C19C9A12DE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025259A-3D82-4EBB-92F5-EC9CFD2E7D0E}"/>
              </a:ext>
            </a:extLst>
          </p:cNvPr>
          <p:cNvSpPr txBox="1"/>
          <p:nvPr/>
        </p:nvSpPr>
        <p:spPr>
          <a:xfrm>
            <a:off x="567949" y="1330953"/>
            <a:ext cx="11056102" cy="4031873"/>
          </a:xfrm>
          <a:prstGeom prst="rect">
            <a:avLst/>
          </a:prstGeom>
          <a:noFill/>
        </p:spPr>
        <p:txBody>
          <a:bodyPr wrap="square" rtlCol="1">
            <a:spAutoFit/>
          </a:bodyPr>
          <a:lstStyle/>
          <a:p>
            <a:pPr marL="457200" indent="-457200">
              <a:buFont typeface="Arial" panose="020B0604020202020204" pitchFamily="34" charset="0"/>
              <a:buChar char="•"/>
            </a:pPr>
            <a:r>
              <a:rPr lang="en-US" sz="3200" dirty="0">
                <a:sym typeface="Wingdings" panose="05000000000000000000" pitchFamily="2" charset="2"/>
              </a:rPr>
              <a:t>Import additional configuration files  </a:t>
            </a:r>
            <a:r>
              <a:rPr lang="en-US" sz="3200" dirty="0">
                <a:solidFill>
                  <a:srgbClr val="00B050"/>
                </a:solidFill>
                <a:sym typeface="Wingdings" panose="05000000000000000000" pitchFamily="2" charset="2"/>
              </a:rPr>
              <a:t>@Import</a:t>
            </a:r>
            <a:r>
              <a:rPr lang="en-US" sz="3200" dirty="0">
                <a:sym typeface="Wingdings" panose="05000000000000000000" pitchFamily="2" charset="2"/>
              </a:rPr>
              <a:t>(&lt;class name&gt;)</a:t>
            </a:r>
          </a:p>
          <a:p>
            <a:pPr marL="457200" indent="-457200">
              <a:buFont typeface="Arial" panose="020B0604020202020204" pitchFamily="34" charset="0"/>
              <a:buChar char="•"/>
            </a:pPr>
            <a:endParaRPr lang="en-US" sz="3200" dirty="0">
              <a:sym typeface="Wingdings" panose="05000000000000000000" pitchFamily="2" charset="2"/>
            </a:endParaRPr>
          </a:p>
          <a:p>
            <a:pPr marL="457200" indent="-457200">
              <a:buFont typeface="Arial" panose="020B0604020202020204" pitchFamily="34" charset="0"/>
              <a:buChar char="•"/>
            </a:pPr>
            <a:r>
              <a:rPr lang="en-US" sz="3200" dirty="0" err="1">
                <a:sym typeface="Wingdings" panose="05000000000000000000" pitchFamily="2" charset="2"/>
              </a:rPr>
              <a:t>Autowiring</a:t>
            </a:r>
            <a:r>
              <a:rPr lang="en-US" sz="3200" dirty="0">
                <a:sym typeface="Wingdings" panose="05000000000000000000" pitchFamily="2" charset="2"/>
              </a:rPr>
              <a:t> of beans one with another  </a:t>
            </a:r>
            <a:r>
              <a:rPr lang="en-US" sz="3200" dirty="0">
                <a:solidFill>
                  <a:srgbClr val="00B050"/>
                </a:solidFill>
                <a:sym typeface="Wingdings" panose="05000000000000000000" pitchFamily="2" charset="2"/>
              </a:rPr>
              <a:t>@</a:t>
            </a:r>
            <a:r>
              <a:rPr lang="en-US" sz="3200" dirty="0" err="1">
                <a:solidFill>
                  <a:srgbClr val="00B050"/>
                </a:solidFill>
                <a:sym typeface="Wingdings" panose="05000000000000000000" pitchFamily="2" charset="2"/>
              </a:rPr>
              <a:t>Autowire</a:t>
            </a:r>
            <a:endParaRPr lang="en-US" sz="3200" dirty="0">
              <a:solidFill>
                <a:srgbClr val="00B050"/>
              </a:solidFill>
              <a:sym typeface="Wingdings" panose="05000000000000000000" pitchFamily="2" charset="2"/>
            </a:endParaRP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Bean post processor are simply registered as regular </a:t>
            </a:r>
            <a:r>
              <a:rPr lang="en-US" sz="3200" dirty="0">
                <a:solidFill>
                  <a:srgbClr val="00B050"/>
                </a:solidFill>
              </a:rPr>
              <a:t>@Bean</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Bean factory post processors are registered as </a:t>
            </a:r>
            <a:r>
              <a:rPr lang="en-US" sz="3200" dirty="0">
                <a:solidFill>
                  <a:srgbClr val="00B050"/>
                </a:solidFill>
              </a:rPr>
              <a:t>@Bean </a:t>
            </a:r>
            <a:r>
              <a:rPr lang="en-US" sz="3200" dirty="0"/>
              <a:t>– but as static methods (can you think why ??)</a:t>
            </a:r>
          </a:p>
        </p:txBody>
      </p:sp>
    </p:spTree>
    <p:extLst>
      <p:ext uri="{BB962C8B-B14F-4D97-AF65-F5344CB8AC3E}">
        <p14:creationId xmlns:p14="http://schemas.microsoft.com/office/powerpoint/2010/main" val="3056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13.1 13.2</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Additional @Configuration features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35512688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7ECB-C886-4C52-B956-BE600BFEFBE7}"/>
              </a:ext>
            </a:extLst>
          </p:cNvPr>
          <p:cNvSpPr>
            <a:spLocks noGrp="1"/>
          </p:cNvSpPr>
          <p:nvPr>
            <p:ph type="title"/>
          </p:nvPr>
        </p:nvSpPr>
        <p:spPr/>
        <p:txBody>
          <a:bodyPr>
            <a:normAutofit fontScale="90000"/>
          </a:bodyPr>
          <a:lstStyle/>
          <a:p>
            <a:r>
              <a:rPr lang="en-US" dirty="0"/>
              <a:t>Mixed configuration</a:t>
            </a:r>
            <a:endParaRPr lang="he-IL" dirty="0"/>
          </a:p>
        </p:txBody>
      </p:sp>
      <p:sp>
        <p:nvSpPr>
          <p:cNvPr id="3" name="Slide Number Placeholder 2">
            <a:extLst>
              <a:ext uri="{FF2B5EF4-FFF2-40B4-BE49-F238E27FC236}">
                <a16:creationId xmlns:a16="http://schemas.microsoft.com/office/drawing/2014/main" id="{5E5DE54D-24B6-4DB5-8CDE-758094BB7E62}"/>
              </a:ext>
            </a:extLst>
          </p:cNvPr>
          <p:cNvSpPr>
            <a:spLocks noGrp="1"/>
          </p:cNvSpPr>
          <p:nvPr>
            <p:ph type="sldNum" sz="quarter" idx="12"/>
          </p:nvPr>
        </p:nvSpPr>
        <p:spPr/>
        <p:txBody>
          <a:bodyPr/>
          <a:lstStyle/>
          <a:p>
            <a:fld id="{D57F1E4F-1CFF-5643-939E-217C01CDF565}" type="slidenum">
              <a:rPr lang="en-US" smtClean="0"/>
              <a:pPr/>
              <a:t>103</a:t>
            </a:fld>
            <a:endParaRPr lang="en-US" dirty="0"/>
          </a:p>
        </p:txBody>
      </p:sp>
      <p:sp>
        <p:nvSpPr>
          <p:cNvPr id="4" name="Footer Placeholder 3">
            <a:extLst>
              <a:ext uri="{FF2B5EF4-FFF2-40B4-BE49-F238E27FC236}">
                <a16:creationId xmlns:a16="http://schemas.microsoft.com/office/drawing/2014/main" id="{8AD0987C-F8C9-4F61-B8D3-3C19C9A12DE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025259A-3D82-4EBB-92F5-EC9CFD2E7D0E}"/>
              </a:ext>
            </a:extLst>
          </p:cNvPr>
          <p:cNvSpPr txBox="1"/>
          <p:nvPr/>
        </p:nvSpPr>
        <p:spPr>
          <a:xfrm>
            <a:off x="1318630" y="1319664"/>
            <a:ext cx="10167784" cy="2062103"/>
          </a:xfrm>
          <a:prstGeom prst="rect">
            <a:avLst/>
          </a:prstGeom>
          <a:noFill/>
        </p:spPr>
        <p:txBody>
          <a:bodyPr wrap="square" rtlCol="1">
            <a:spAutoFit/>
          </a:bodyPr>
          <a:lstStyle/>
          <a:p>
            <a:r>
              <a:rPr lang="en-US" sz="3200" dirty="0">
                <a:solidFill>
                  <a:srgbClr val="008E40"/>
                </a:solidFill>
                <a:sym typeface="Wingdings" panose="05000000000000000000" pitchFamily="2" charset="2"/>
              </a:rPr>
              <a:t>Spring</a:t>
            </a:r>
            <a:r>
              <a:rPr lang="en-US" sz="3200" dirty="0">
                <a:sym typeface="Wingdings" panose="05000000000000000000" pitchFamily="2" charset="2"/>
              </a:rPr>
              <a:t> supports both types of configurations: xml and java</a:t>
            </a:r>
          </a:p>
          <a:p>
            <a:endParaRPr lang="en-US" sz="3200" dirty="0">
              <a:sym typeface="Wingdings" panose="05000000000000000000" pitchFamily="2" charset="2"/>
            </a:endParaRPr>
          </a:p>
          <a:p>
            <a:r>
              <a:rPr lang="en-US" sz="3200" dirty="0">
                <a:sym typeface="Wingdings" panose="05000000000000000000" pitchFamily="2" charset="2"/>
              </a:rPr>
              <a:t>You can use reference from java configuration file to xml file using </a:t>
            </a:r>
            <a:r>
              <a:rPr lang="en-US" sz="3200" dirty="0">
                <a:solidFill>
                  <a:srgbClr val="00B050"/>
                </a:solidFill>
                <a:sym typeface="Wingdings" panose="05000000000000000000" pitchFamily="2" charset="2"/>
              </a:rPr>
              <a:t>@</a:t>
            </a:r>
            <a:r>
              <a:rPr lang="en-US" sz="3200" dirty="0" err="1">
                <a:solidFill>
                  <a:srgbClr val="00B050"/>
                </a:solidFill>
                <a:sym typeface="Wingdings" panose="05000000000000000000" pitchFamily="2" charset="2"/>
              </a:rPr>
              <a:t>ImportResource</a:t>
            </a:r>
            <a:r>
              <a:rPr lang="en-US" sz="3200" dirty="0">
                <a:solidFill>
                  <a:srgbClr val="00B050"/>
                </a:solidFill>
                <a:sym typeface="Wingdings" panose="05000000000000000000" pitchFamily="2" charset="2"/>
              </a:rPr>
              <a:t> </a:t>
            </a:r>
            <a:r>
              <a:rPr lang="en-US" sz="3200" dirty="0">
                <a:sym typeface="Wingdings" panose="05000000000000000000" pitchFamily="2" charset="2"/>
              </a:rPr>
              <a:t>annotation:</a:t>
            </a:r>
            <a:endParaRPr lang="en-US" sz="3200" dirty="0"/>
          </a:p>
        </p:txBody>
      </p:sp>
      <p:pic>
        <p:nvPicPr>
          <p:cNvPr id="6" name="Picture 5">
            <a:extLst>
              <a:ext uri="{FF2B5EF4-FFF2-40B4-BE49-F238E27FC236}">
                <a16:creationId xmlns:a16="http://schemas.microsoft.com/office/drawing/2014/main" id="{C0FCEC68-98A1-421E-8624-B0C877709D7D}"/>
              </a:ext>
            </a:extLst>
          </p:cNvPr>
          <p:cNvPicPr>
            <a:picLocks noChangeAspect="1"/>
          </p:cNvPicPr>
          <p:nvPr/>
        </p:nvPicPr>
        <p:blipFill>
          <a:blip r:embed="rId3"/>
          <a:stretch>
            <a:fillRect/>
          </a:stretch>
        </p:blipFill>
        <p:spPr>
          <a:xfrm>
            <a:off x="2585638" y="3939336"/>
            <a:ext cx="7020723" cy="1400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52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7ECB-C886-4C52-B956-BE600BFEFBE7}"/>
              </a:ext>
            </a:extLst>
          </p:cNvPr>
          <p:cNvSpPr>
            <a:spLocks noGrp="1"/>
          </p:cNvSpPr>
          <p:nvPr>
            <p:ph type="title"/>
          </p:nvPr>
        </p:nvSpPr>
        <p:spPr/>
        <p:txBody>
          <a:bodyPr>
            <a:normAutofit fontScale="90000"/>
          </a:bodyPr>
          <a:lstStyle/>
          <a:p>
            <a:r>
              <a:rPr lang="en-US" dirty="0"/>
              <a:t>Mixed configuration</a:t>
            </a:r>
            <a:endParaRPr lang="he-IL" dirty="0"/>
          </a:p>
        </p:txBody>
      </p:sp>
      <p:sp>
        <p:nvSpPr>
          <p:cNvPr id="3" name="Slide Number Placeholder 2">
            <a:extLst>
              <a:ext uri="{FF2B5EF4-FFF2-40B4-BE49-F238E27FC236}">
                <a16:creationId xmlns:a16="http://schemas.microsoft.com/office/drawing/2014/main" id="{5E5DE54D-24B6-4DB5-8CDE-758094BB7E62}"/>
              </a:ext>
            </a:extLst>
          </p:cNvPr>
          <p:cNvSpPr>
            <a:spLocks noGrp="1"/>
          </p:cNvSpPr>
          <p:nvPr>
            <p:ph type="sldNum" sz="quarter" idx="12"/>
          </p:nvPr>
        </p:nvSpPr>
        <p:spPr/>
        <p:txBody>
          <a:bodyPr/>
          <a:lstStyle/>
          <a:p>
            <a:fld id="{D57F1E4F-1CFF-5643-939E-217C01CDF565}" type="slidenum">
              <a:rPr lang="en-US" smtClean="0"/>
              <a:pPr/>
              <a:t>104</a:t>
            </a:fld>
            <a:endParaRPr lang="en-US" dirty="0"/>
          </a:p>
        </p:txBody>
      </p:sp>
      <p:sp>
        <p:nvSpPr>
          <p:cNvPr id="4" name="Footer Placeholder 3">
            <a:extLst>
              <a:ext uri="{FF2B5EF4-FFF2-40B4-BE49-F238E27FC236}">
                <a16:creationId xmlns:a16="http://schemas.microsoft.com/office/drawing/2014/main" id="{8AD0987C-F8C9-4F61-B8D3-3C19C9A12DE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025259A-3D82-4EBB-92F5-EC9CFD2E7D0E}"/>
              </a:ext>
            </a:extLst>
          </p:cNvPr>
          <p:cNvSpPr txBox="1"/>
          <p:nvPr/>
        </p:nvSpPr>
        <p:spPr>
          <a:xfrm>
            <a:off x="1318630" y="1319664"/>
            <a:ext cx="10167784" cy="3046988"/>
          </a:xfrm>
          <a:prstGeom prst="rect">
            <a:avLst/>
          </a:prstGeom>
          <a:noFill/>
        </p:spPr>
        <p:txBody>
          <a:bodyPr wrap="square" rtlCol="1">
            <a:spAutoFit/>
          </a:bodyPr>
          <a:lstStyle/>
          <a:p>
            <a:r>
              <a:rPr lang="en-US" sz="3200" dirty="0">
                <a:sym typeface="Wingdings" panose="05000000000000000000" pitchFamily="2" charset="2"/>
              </a:rPr>
              <a:t>You can also reference configuration file from xml file</a:t>
            </a:r>
          </a:p>
          <a:p>
            <a:endParaRPr lang="en-US" sz="3200" dirty="0">
              <a:sym typeface="Wingdings" panose="05000000000000000000" pitchFamily="2" charset="2"/>
            </a:endParaRPr>
          </a:p>
          <a:p>
            <a:pPr marL="514350" indent="-514350">
              <a:buAutoNum type="arabicPeriod"/>
            </a:pPr>
            <a:r>
              <a:rPr lang="en-US" sz="3200" dirty="0">
                <a:sym typeface="Wingdings" panose="05000000000000000000" pitchFamily="2" charset="2"/>
              </a:rPr>
              <a:t>Using “single” bean leader</a:t>
            </a:r>
          </a:p>
          <a:p>
            <a:pPr marL="514350" indent="-514350">
              <a:buAutoNum type="arabicPeriod"/>
            </a:pPr>
            <a:endParaRPr lang="en-US" sz="3200" dirty="0">
              <a:sym typeface="Wingdings" panose="05000000000000000000" pitchFamily="2" charset="2"/>
            </a:endParaRPr>
          </a:p>
          <a:p>
            <a:pPr marL="514350" indent="-514350">
              <a:buAutoNum type="arabicPeriod"/>
            </a:pPr>
            <a:endParaRPr lang="en-US" sz="3200" dirty="0">
              <a:sym typeface="Wingdings" panose="05000000000000000000" pitchFamily="2" charset="2"/>
            </a:endParaRPr>
          </a:p>
          <a:p>
            <a:pPr marL="514350" indent="-514350">
              <a:buAutoNum type="arabicPeriod"/>
            </a:pPr>
            <a:r>
              <a:rPr lang="en-US" sz="3200" dirty="0">
                <a:sym typeface="Wingdings" panose="05000000000000000000" pitchFamily="2" charset="2"/>
              </a:rPr>
              <a:t>Using component scan feature</a:t>
            </a:r>
            <a:endParaRPr lang="en-US" sz="3200" dirty="0"/>
          </a:p>
        </p:txBody>
      </p:sp>
      <p:pic>
        <p:nvPicPr>
          <p:cNvPr id="7" name="Picture 6">
            <a:extLst>
              <a:ext uri="{FF2B5EF4-FFF2-40B4-BE49-F238E27FC236}">
                <a16:creationId xmlns:a16="http://schemas.microsoft.com/office/drawing/2014/main" id="{4295A67A-CD70-4DB3-ACAC-FAE0CCA8F659}"/>
              </a:ext>
            </a:extLst>
          </p:cNvPr>
          <p:cNvPicPr>
            <a:picLocks noChangeAspect="1"/>
          </p:cNvPicPr>
          <p:nvPr/>
        </p:nvPicPr>
        <p:blipFill>
          <a:blip r:embed="rId3"/>
          <a:stretch>
            <a:fillRect/>
          </a:stretch>
        </p:blipFill>
        <p:spPr>
          <a:xfrm>
            <a:off x="1955823" y="2844402"/>
            <a:ext cx="8893398" cy="7662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92FA4A9-8356-482A-8132-44F8A1BF03DC}"/>
              </a:ext>
            </a:extLst>
          </p:cNvPr>
          <p:cNvPicPr>
            <a:picLocks noChangeAspect="1"/>
          </p:cNvPicPr>
          <p:nvPr/>
        </p:nvPicPr>
        <p:blipFill>
          <a:blip r:embed="rId4"/>
          <a:stretch>
            <a:fillRect/>
          </a:stretch>
        </p:blipFill>
        <p:spPr>
          <a:xfrm>
            <a:off x="1721359" y="4545414"/>
            <a:ext cx="9362325" cy="489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85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14</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Mixed configuration methods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105</a:t>
            </a:fld>
            <a:endParaRPr lang="en-US" dirty="0"/>
          </a:p>
        </p:txBody>
      </p:sp>
    </p:spTree>
    <p:extLst>
      <p:ext uri="{BB962C8B-B14F-4D97-AF65-F5344CB8AC3E}">
        <p14:creationId xmlns:p14="http://schemas.microsoft.com/office/powerpoint/2010/main" val="26332090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C018-759B-4D9A-B745-F0F21A426009}"/>
              </a:ext>
            </a:extLst>
          </p:cNvPr>
          <p:cNvSpPr>
            <a:spLocks noGrp="1"/>
          </p:cNvSpPr>
          <p:nvPr>
            <p:ph type="title"/>
          </p:nvPr>
        </p:nvSpPr>
        <p:spPr/>
        <p:txBody>
          <a:bodyPr>
            <a:normAutofit fontScale="90000"/>
          </a:bodyPr>
          <a:lstStyle/>
          <a:p>
            <a:r>
              <a:rPr lang="en-US" dirty="0"/>
              <a:t>(XML vs Java) based configuration</a:t>
            </a:r>
            <a:endParaRPr lang="he-IL" dirty="0"/>
          </a:p>
        </p:txBody>
      </p:sp>
      <p:sp>
        <p:nvSpPr>
          <p:cNvPr id="3" name="Slide Number Placeholder 2">
            <a:extLst>
              <a:ext uri="{FF2B5EF4-FFF2-40B4-BE49-F238E27FC236}">
                <a16:creationId xmlns:a16="http://schemas.microsoft.com/office/drawing/2014/main" id="{09BD0E13-6AF8-4E01-8002-B5E4BD6B32B3}"/>
              </a:ext>
            </a:extLst>
          </p:cNvPr>
          <p:cNvSpPr>
            <a:spLocks noGrp="1"/>
          </p:cNvSpPr>
          <p:nvPr>
            <p:ph type="sldNum" sz="quarter" idx="12"/>
          </p:nvPr>
        </p:nvSpPr>
        <p:spPr/>
        <p:txBody>
          <a:bodyPr/>
          <a:lstStyle/>
          <a:p>
            <a:fld id="{D57F1E4F-1CFF-5643-939E-217C01CDF565}" type="slidenum">
              <a:rPr lang="en-US" smtClean="0"/>
              <a:pPr/>
              <a:t>106</a:t>
            </a:fld>
            <a:endParaRPr lang="en-US" dirty="0"/>
          </a:p>
        </p:txBody>
      </p:sp>
      <p:sp>
        <p:nvSpPr>
          <p:cNvPr id="4" name="Footer Placeholder 3">
            <a:extLst>
              <a:ext uri="{FF2B5EF4-FFF2-40B4-BE49-F238E27FC236}">
                <a16:creationId xmlns:a16="http://schemas.microsoft.com/office/drawing/2014/main" id="{20FFEC42-04DF-4DE2-8043-0A73036DBC8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0198EB70-4B21-4D27-965E-68907EE4FAD5}"/>
              </a:ext>
            </a:extLst>
          </p:cNvPr>
          <p:cNvSpPr txBox="1"/>
          <p:nvPr/>
        </p:nvSpPr>
        <p:spPr>
          <a:xfrm>
            <a:off x="1284270" y="1510301"/>
            <a:ext cx="4664467" cy="3108543"/>
          </a:xfrm>
          <a:prstGeom prst="rect">
            <a:avLst/>
          </a:prstGeom>
          <a:noFill/>
        </p:spPr>
        <p:txBody>
          <a:bodyPr wrap="square" rtlCol="1">
            <a:spAutoFit/>
          </a:bodyPr>
          <a:lstStyle/>
          <a:p>
            <a:pPr algn="ctr"/>
            <a:r>
              <a:rPr lang="en-US" sz="2800" dirty="0"/>
              <a:t>XML based</a:t>
            </a:r>
          </a:p>
          <a:p>
            <a:endParaRPr lang="en-US" sz="2800" dirty="0"/>
          </a:p>
          <a:p>
            <a:pPr marL="285750" indent="-285750">
              <a:buFont typeface="Arial" panose="020B0604020202020204" pitchFamily="34" charset="0"/>
              <a:buChar char="•"/>
            </a:pPr>
            <a:r>
              <a:rPr lang="en-US" sz="2800" dirty="0"/>
              <a:t>External to code. Changes does not require re-compile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Expressive</a:t>
            </a:r>
          </a:p>
          <a:p>
            <a:pPr marL="285750" indent="-285750">
              <a:buFont typeface="Arial" panose="020B0604020202020204" pitchFamily="34" charset="0"/>
              <a:buChar char="•"/>
            </a:pPr>
            <a:endParaRPr lang="he-IL" sz="2800" dirty="0"/>
          </a:p>
        </p:txBody>
      </p:sp>
      <p:sp>
        <p:nvSpPr>
          <p:cNvPr id="6" name="TextBox 5">
            <a:extLst>
              <a:ext uri="{FF2B5EF4-FFF2-40B4-BE49-F238E27FC236}">
                <a16:creationId xmlns:a16="http://schemas.microsoft.com/office/drawing/2014/main" id="{327D21D5-CABB-49AB-9523-0C332A78B90B}"/>
              </a:ext>
            </a:extLst>
          </p:cNvPr>
          <p:cNvSpPr txBox="1"/>
          <p:nvPr/>
        </p:nvSpPr>
        <p:spPr>
          <a:xfrm>
            <a:off x="6243265" y="1510301"/>
            <a:ext cx="4664467" cy="3539430"/>
          </a:xfrm>
          <a:prstGeom prst="rect">
            <a:avLst/>
          </a:prstGeom>
          <a:noFill/>
        </p:spPr>
        <p:txBody>
          <a:bodyPr wrap="square" rtlCol="1">
            <a:spAutoFit/>
          </a:bodyPr>
          <a:lstStyle/>
          <a:p>
            <a:pPr algn="ctr"/>
            <a:r>
              <a:rPr lang="en-US" sz="2800" dirty="0"/>
              <a:t>Java based</a:t>
            </a:r>
          </a:p>
          <a:p>
            <a:endParaRPr lang="en-US" sz="2800" dirty="0"/>
          </a:p>
          <a:p>
            <a:pPr marL="285750" indent="-285750">
              <a:buFont typeface="Arial" panose="020B0604020202020204" pitchFamily="34" charset="0"/>
              <a:buChar char="•"/>
            </a:pPr>
            <a:r>
              <a:rPr lang="en-US" sz="2800" dirty="0"/>
              <a:t>Code based – we can debug bean creation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We can use any logic needed as part of the code</a:t>
            </a:r>
          </a:p>
          <a:p>
            <a:pPr marL="285750" indent="-285750">
              <a:buFont typeface="Arial" panose="020B0604020202020204" pitchFamily="34" charset="0"/>
              <a:buChar char="•"/>
            </a:pPr>
            <a:endParaRPr lang="he-IL" sz="2800" dirty="0"/>
          </a:p>
        </p:txBody>
      </p:sp>
    </p:spTree>
    <p:extLst>
      <p:ext uri="{BB962C8B-B14F-4D97-AF65-F5344CB8AC3E}">
        <p14:creationId xmlns:p14="http://schemas.microsoft.com/office/powerpoint/2010/main" val="31983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140-C8F3-43EC-832D-1663C9718D1C}"/>
              </a:ext>
            </a:extLst>
          </p:cNvPr>
          <p:cNvSpPr>
            <a:spLocks noGrp="1"/>
          </p:cNvSpPr>
          <p:nvPr>
            <p:ph type="title"/>
          </p:nvPr>
        </p:nvSpPr>
        <p:spPr/>
        <p:txBody>
          <a:bodyPr>
            <a:normAutofit fontScale="90000"/>
          </a:bodyPr>
          <a:lstStyle/>
          <a:p>
            <a:r>
              <a:rPr lang="en-US" dirty="0">
                <a:solidFill>
                  <a:srgbClr val="FD2DFF"/>
                </a:solidFill>
              </a:rPr>
              <a:t>Exercise 9 – from xml to java configuration</a:t>
            </a:r>
            <a:endParaRPr lang="he-IL" dirty="0">
              <a:solidFill>
                <a:srgbClr val="FD2DFF"/>
              </a:solidFill>
            </a:endParaRPr>
          </a:p>
        </p:txBody>
      </p:sp>
      <p:sp>
        <p:nvSpPr>
          <p:cNvPr id="3" name="Slide Number Placeholder 2">
            <a:extLst>
              <a:ext uri="{FF2B5EF4-FFF2-40B4-BE49-F238E27FC236}">
                <a16:creationId xmlns:a16="http://schemas.microsoft.com/office/drawing/2014/main" id="{A995EB60-7BA6-4614-B6D8-12C57ECAEEBB}"/>
              </a:ext>
            </a:extLst>
          </p:cNvPr>
          <p:cNvSpPr>
            <a:spLocks noGrp="1"/>
          </p:cNvSpPr>
          <p:nvPr>
            <p:ph type="sldNum" sz="quarter" idx="12"/>
          </p:nvPr>
        </p:nvSpPr>
        <p:spPr/>
        <p:txBody>
          <a:bodyPr/>
          <a:lstStyle/>
          <a:p>
            <a:fld id="{D57F1E4F-1CFF-5643-939E-217C01CDF565}" type="slidenum">
              <a:rPr lang="en-US" smtClean="0"/>
              <a:pPr/>
              <a:t>107</a:t>
            </a:fld>
            <a:endParaRPr lang="en-US" dirty="0"/>
          </a:p>
        </p:txBody>
      </p:sp>
      <p:sp>
        <p:nvSpPr>
          <p:cNvPr id="4" name="Footer Placeholder 3">
            <a:extLst>
              <a:ext uri="{FF2B5EF4-FFF2-40B4-BE49-F238E27FC236}">
                <a16:creationId xmlns:a16="http://schemas.microsoft.com/office/drawing/2014/main" id="{DB2744DB-5FF6-4DC8-82AF-A3A2557F163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882A221-A1DD-4DEE-86C2-7B5CCB266A05}"/>
              </a:ext>
            </a:extLst>
          </p:cNvPr>
          <p:cNvSpPr txBox="1"/>
          <p:nvPr/>
        </p:nvSpPr>
        <p:spPr>
          <a:xfrm>
            <a:off x="1284270" y="1500027"/>
            <a:ext cx="9616611" cy="4401205"/>
          </a:xfrm>
          <a:prstGeom prst="rect">
            <a:avLst/>
          </a:prstGeom>
          <a:noFill/>
        </p:spPr>
        <p:txBody>
          <a:bodyPr wrap="square" rtlCol="1">
            <a:spAutoFit/>
          </a:bodyPr>
          <a:lstStyle/>
          <a:p>
            <a:r>
              <a:rPr lang="en-US" sz="2000" dirty="0"/>
              <a:t>In this exercise you will convert the entire IMDB app to work based on java configuration</a:t>
            </a:r>
          </a:p>
          <a:p>
            <a:endParaRPr lang="en-US" sz="2000" dirty="0"/>
          </a:p>
          <a:p>
            <a:r>
              <a:rPr lang="en-US" sz="2000" dirty="0"/>
              <a:t>Create a new maven-git-log4j module, in which you will implement the code with java configuration. You can copy the main classes from the last exercises to the new module to serve as a base reference point</a:t>
            </a:r>
          </a:p>
          <a:p>
            <a:endParaRPr lang="en-US" sz="2000" dirty="0"/>
          </a:p>
          <a:p>
            <a:r>
              <a:rPr lang="en-US" sz="2000" dirty="0"/>
              <a:t>Create configuration file for movies</a:t>
            </a:r>
          </a:p>
          <a:p>
            <a:r>
              <a:rPr lang="en-US" sz="2000" dirty="0"/>
              <a:t>Create xml configuration file for the actors</a:t>
            </a:r>
          </a:p>
          <a:p>
            <a:r>
              <a:rPr lang="en-US" sz="2000" dirty="0"/>
              <a:t>Create configuration file for the DAOs</a:t>
            </a:r>
          </a:p>
          <a:p>
            <a:r>
              <a:rPr lang="en-US" sz="2000" dirty="0"/>
              <a:t>Create configuration file for the actual service</a:t>
            </a:r>
          </a:p>
          <a:p>
            <a:r>
              <a:rPr lang="en-US" sz="2000" dirty="0"/>
              <a:t>Link all configuration file one to another</a:t>
            </a:r>
          </a:p>
          <a:p>
            <a:endParaRPr lang="en-US" sz="2000" dirty="0"/>
          </a:p>
          <a:p>
            <a:r>
              <a:rPr lang="en-US" sz="2000" dirty="0"/>
              <a:t>Create main to use </a:t>
            </a:r>
            <a:r>
              <a:rPr lang="en-US" sz="2000" dirty="0" err="1"/>
              <a:t>AnnotationConfigApplicationContext</a:t>
            </a:r>
            <a:r>
              <a:rPr lang="en-US" sz="2000" dirty="0"/>
              <a:t> to bootstrap the configuration and use it to invoke the app as before </a:t>
            </a:r>
          </a:p>
        </p:txBody>
      </p:sp>
      <p:sp>
        <p:nvSpPr>
          <p:cNvPr id="6" name="TextBox 5">
            <a:extLst>
              <a:ext uri="{FF2B5EF4-FFF2-40B4-BE49-F238E27FC236}">
                <a16:creationId xmlns:a16="http://schemas.microsoft.com/office/drawing/2014/main" id="{7C1EBFAD-1120-4BD5-AD3C-FE998575923D}"/>
              </a:ext>
            </a:extLst>
          </p:cNvPr>
          <p:cNvSpPr txBox="1"/>
          <p:nvPr/>
        </p:nvSpPr>
        <p:spPr>
          <a:xfrm>
            <a:off x="5121965" y="5867263"/>
            <a:ext cx="1948069" cy="369332"/>
          </a:xfrm>
          <a:prstGeom prst="rect">
            <a:avLst/>
          </a:prstGeom>
          <a:noFill/>
        </p:spPr>
        <p:txBody>
          <a:bodyPr wrap="square" rtlCol="1">
            <a:spAutoFit/>
          </a:bodyPr>
          <a:lstStyle/>
          <a:p>
            <a:r>
              <a:rPr lang="en-US" b="1" dirty="0"/>
              <a:t>Time: 1 hour</a:t>
            </a:r>
            <a:endParaRPr lang="he-IL" b="1" dirty="0"/>
          </a:p>
        </p:txBody>
      </p:sp>
    </p:spTree>
    <p:extLst>
      <p:ext uri="{BB962C8B-B14F-4D97-AF65-F5344CB8AC3E}">
        <p14:creationId xmlns:p14="http://schemas.microsoft.com/office/powerpoint/2010/main" val="311555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b="1" u="sng" dirty="0"/>
              <a:t>Module 5: Java independent beans</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108</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95EBA46A-2985-453D-B759-386B6E62FCF3}"/>
              </a:ext>
            </a:extLst>
          </p:cNvPr>
          <p:cNvSpPr txBox="1"/>
          <p:nvPr/>
        </p:nvSpPr>
        <p:spPr>
          <a:xfrm>
            <a:off x="1683757" y="2151727"/>
            <a:ext cx="9601196" cy="2554545"/>
          </a:xfrm>
          <a:prstGeom prst="rect">
            <a:avLst/>
          </a:prstGeom>
          <a:noFill/>
        </p:spPr>
        <p:txBody>
          <a:bodyPr wrap="square" rtlCol="1">
            <a:spAutoFit/>
          </a:bodyPr>
          <a:lstStyle/>
          <a:p>
            <a:pPr marL="514350" indent="-514350">
              <a:buFont typeface="Wingdings" panose="05000000000000000000" pitchFamily="2" charset="2"/>
              <a:buChar char="Ø"/>
            </a:pPr>
            <a:r>
              <a:rPr lang="en-US" sz="4000" dirty="0"/>
              <a:t>@Component</a:t>
            </a:r>
          </a:p>
          <a:p>
            <a:pPr marL="514350" indent="-514350">
              <a:buFont typeface="Wingdings" panose="05000000000000000000" pitchFamily="2" charset="2"/>
              <a:buChar char="Ø"/>
            </a:pPr>
            <a:r>
              <a:rPr lang="en-US" sz="4000" dirty="0"/>
              <a:t>@</a:t>
            </a:r>
            <a:r>
              <a:rPr lang="en-US" sz="4000" dirty="0" err="1"/>
              <a:t>ComponentScan</a:t>
            </a:r>
            <a:endParaRPr lang="en-US" sz="4000" dirty="0"/>
          </a:p>
          <a:p>
            <a:pPr marL="514350" indent="-514350">
              <a:buFont typeface="Wingdings" panose="05000000000000000000" pitchFamily="2" charset="2"/>
              <a:buChar char="Ø"/>
            </a:pPr>
            <a:r>
              <a:rPr lang="en-US" sz="4000" dirty="0"/>
              <a:t>@</a:t>
            </a:r>
            <a:r>
              <a:rPr lang="en-US" sz="4000" dirty="0" err="1"/>
              <a:t>Autowire</a:t>
            </a:r>
            <a:endParaRPr lang="en-US" sz="4000" dirty="0"/>
          </a:p>
          <a:p>
            <a:pPr marL="514350" indent="-514350">
              <a:buFont typeface="Wingdings" panose="05000000000000000000" pitchFamily="2" charset="2"/>
              <a:buChar char="Ø"/>
            </a:pPr>
            <a:r>
              <a:rPr lang="en-US" sz="4000" dirty="0"/>
              <a:t>Stereotypes</a:t>
            </a:r>
          </a:p>
        </p:txBody>
      </p:sp>
    </p:spTree>
    <p:extLst>
      <p:ext uri="{BB962C8B-B14F-4D97-AF65-F5344CB8AC3E}">
        <p14:creationId xmlns:p14="http://schemas.microsoft.com/office/powerpoint/2010/main" val="13216636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4782-C060-4FA0-A1D0-12D60CD6A146}"/>
              </a:ext>
            </a:extLst>
          </p:cNvPr>
          <p:cNvSpPr>
            <a:spLocks noGrp="1"/>
          </p:cNvSpPr>
          <p:nvPr>
            <p:ph type="title"/>
          </p:nvPr>
        </p:nvSpPr>
        <p:spPr/>
        <p:txBody>
          <a:bodyPr>
            <a:normAutofit fontScale="90000"/>
          </a:bodyPr>
          <a:lstStyle/>
          <a:p>
            <a:r>
              <a:rPr lang="en-US" dirty="0"/>
              <a:t>Annotation based Components</a:t>
            </a:r>
            <a:endParaRPr lang="he-IL" dirty="0"/>
          </a:p>
        </p:txBody>
      </p:sp>
      <p:sp>
        <p:nvSpPr>
          <p:cNvPr id="3" name="Slide Number Placeholder 2">
            <a:extLst>
              <a:ext uri="{FF2B5EF4-FFF2-40B4-BE49-F238E27FC236}">
                <a16:creationId xmlns:a16="http://schemas.microsoft.com/office/drawing/2014/main" id="{7FE66A1B-39D5-4E22-A3FA-553C07BF3ADF}"/>
              </a:ext>
            </a:extLst>
          </p:cNvPr>
          <p:cNvSpPr>
            <a:spLocks noGrp="1"/>
          </p:cNvSpPr>
          <p:nvPr>
            <p:ph type="sldNum" sz="quarter" idx="12"/>
          </p:nvPr>
        </p:nvSpPr>
        <p:spPr/>
        <p:txBody>
          <a:bodyPr/>
          <a:lstStyle/>
          <a:p>
            <a:fld id="{D57F1E4F-1CFF-5643-939E-217C01CDF565}" type="slidenum">
              <a:rPr lang="en-US" smtClean="0"/>
              <a:pPr/>
              <a:t>109</a:t>
            </a:fld>
            <a:endParaRPr lang="en-US" dirty="0"/>
          </a:p>
        </p:txBody>
      </p:sp>
      <p:sp>
        <p:nvSpPr>
          <p:cNvPr id="4" name="Footer Placeholder 3">
            <a:extLst>
              <a:ext uri="{FF2B5EF4-FFF2-40B4-BE49-F238E27FC236}">
                <a16:creationId xmlns:a16="http://schemas.microsoft.com/office/drawing/2014/main" id="{B578502F-E803-4544-911F-A9DF51D22C2C}"/>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B4B26E9-63F1-4BCB-B816-FF7417A8143A}"/>
              </a:ext>
            </a:extLst>
          </p:cNvPr>
          <p:cNvSpPr txBox="1"/>
          <p:nvPr/>
        </p:nvSpPr>
        <p:spPr>
          <a:xfrm>
            <a:off x="1232899" y="1291322"/>
            <a:ext cx="10153581" cy="3108543"/>
          </a:xfrm>
          <a:prstGeom prst="rect">
            <a:avLst/>
          </a:prstGeom>
          <a:noFill/>
        </p:spPr>
        <p:txBody>
          <a:bodyPr wrap="square" rtlCol="1">
            <a:spAutoFit/>
          </a:bodyPr>
          <a:lstStyle/>
          <a:p>
            <a:r>
              <a:rPr lang="en-US" sz="2800" dirty="0"/>
              <a:t>Using </a:t>
            </a:r>
            <a:r>
              <a:rPr lang="en-US" sz="2800" dirty="0">
                <a:solidFill>
                  <a:srgbClr val="008E40"/>
                </a:solidFill>
              </a:rPr>
              <a:t>@Configuration </a:t>
            </a:r>
            <a:r>
              <a:rPr lang="en-US" sz="2800" dirty="0"/>
              <a:t>with\out xml file has some overheads:</a:t>
            </a:r>
          </a:p>
          <a:p>
            <a:pPr marL="285750" indent="-285750">
              <a:buFont typeface="Arial" panose="020B0604020202020204" pitchFamily="34" charset="0"/>
              <a:buChar char="•"/>
            </a:pPr>
            <a:r>
              <a:rPr lang="en-US" sz="2800" dirty="0"/>
              <a:t>Need to “new” each object on our own</a:t>
            </a:r>
          </a:p>
          <a:p>
            <a:pPr marL="285750" indent="-285750">
              <a:buFont typeface="Arial" panose="020B0604020202020204" pitchFamily="34" charset="0"/>
              <a:buChar char="•"/>
            </a:pPr>
            <a:r>
              <a:rPr lang="en-US" sz="2800" dirty="0"/>
              <a:t>All object are concentrated in one place</a:t>
            </a:r>
          </a:p>
          <a:p>
            <a:pPr marL="285750" indent="-285750">
              <a:buFont typeface="Arial" panose="020B0604020202020204" pitchFamily="34" charset="0"/>
              <a:buChar char="•"/>
            </a:pPr>
            <a:endParaRPr lang="en-US" sz="2800" dirty="0"/>
          </a:p>
          <a:p>
            <a:r>
              <a:rPr lang="en-US" sz="2800" dirty="0">
                <a:solidFill>
                  <a:srgbClr val="008E40"/>
                </a:solidFill>
              </a:rPr>
              <a:t>Spring</a:t>
            </a:r>
            <a:r>
              <a:rPr lang="en-US" sz="2800" dirty="0"/>
              <a:t> offers additional code-based option for configurating it’s beans, based on annotating the actual classes as beans, and loose (or reduce) the central place of declaration of beans:</a:t>
            </a:r>
            <a:endParaRPr lang="he-IL" sz="2800" dirty="0"/>
          </a:p>
        </p:txBody>
      </p:sp>
      <p:graphicFrame>
        <p:nvGraphicFramePr>
          <p:cNvPr id="8" name="Diagram 7">
            <a:extLst>
              <a:ext uri="{FF2B5EF4-FFF2-40B4-BE49-F238E27FC236}">
                <a16:creationId xmlns:a16="http://schemas.microsoft.com/office/drawing/2014/main" id="{2A19A61A-1F1D-4099-AE2D-B51ACE52A39A}"/>
              </a:ext>
            </a:extLst>
          </p:cNvPr>
          <p:cNvGraphicFramePr/>
          <p:nvPr>
            <p:extLst>
              <p:ext uri="{D42A27DB-BD31-4B8C-83A1-F6EECF244321}">
                <p14:modId xmlns:p14="http://schemas.microsoft.com/office/powerpoint/2010/main" val="3607206227"/>
              </p:ext>
            </p:extLst>
          </p:nvPr>
        </p:nvGraphicFramePr>
        <p:xfrm>
          <a:off x="805520" y="4357511"/>
          <a:ext cx="10680894" cy="1931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96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6B30-3FF8-4BC1-97D6-114952F65F8E}"/>
              </a:ext>
            </a:extLst>
          </p:cNvPr>
          <p:cNvSpPr>
            <a:spLocks noGrp="1"/>
          </p:cNvSpPr>
          <p:nvPr>
            <p:ph type="title"/>
          </p:nvPr>
        </p:nvSpPr>
        <p:spPr/>
        <p:txBody>
          <a:bodyPr>
            <a:normAutofit fontScale="90000"/>
          </a:bodyPr>
          <a:lstStyle/>
          <a:p>
            <a:r>
              <a:rPr lang="en-US" dirty="0"/>
              <a:t>Spring Core - history</a:t>
            </a:r>
            <a:endParaRPr lang="he-IL" dirty="0"/>
          </a:p>
        </p:txBody>
      </p:sp>
      <p:sp>
        <p:nvSpPr>
          <p:cNvPr id="3" name="Slide Number Placeholder 2">
            <a:extLst>
              <a:ext uri="{FF2B5EF4-FFF2-40B4-BE49-F238E27FC236}">
                <a16:creationId xmlns:a16="http://schemas.microsoft.com/office/drawing/2014/main" id="{BA0B9AE1-4509-4BB8-8D53-F585D514191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Footer Placeholder 3">
            <a:extLst>
              <a:ext uri="{FF2B5EF4-FFF2-40B4-BE49-F238E27FC236}">
                <a16:creationId xmlns:a16="http://schemas.microsoft.com/office/drawing/2014/main" id="{704A2BAB-6FC6-401C-9069-A47525698A5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464771A-D0DC-4B2D-A552-FDFB1E256ECE}"/>
              </a:ext>
            </a:extLst>
          </p:cNvPr>
          <p:cNvSpPr txBox="1"/>
          <p:nvPr/>
        </p:nvSpPr>
        <p:spPr>
          <a:xfrm>
            <a:off x="1295402" y="1315893"/>
            <a:ext cx="6306237" cy="4401205"/>
          </a:xfrm>
          <a:prstGeom prst="rect">
            <a:avLst/>
          </a:prstGeom>
          <a:noFill/>
        </p:spPr>
        <p:txBody>
          <a:bodyPr wrap="square" rtlCol="1">
            <a:spAutoFit/>
          </a:bodyPr>
          <a:lstStyle/>
          <a:p>
            <a:r>
              <a:rPr lang="en-US" sz="2800" dirty="0">
                <a:solidFill>
                  <a:srgbClr val="008E40"/>
                </a:solidFill>
              </a:rPr>
              <a:t>Spring</a:t>
            </a:r>
            <a:r>
              <a:rPr lang="en-US" sz="2800" dirty="0"/>
              <a:t> was invented by Rod Johnson in 2004</a:t>
            </a:r>
          </a:p>
          <a:p>
            <a:endParaRPr lang="en-US" sz="2800" dirty="0"/>
          </a:p>
          <a:p>
            <a:r>
              <a:rPr lang="en-US" sz="2800" dirty="0"/>
              <a:t>Has been developed as open source project since then (under pivotal company)</a:t>
            </a:r>
          </a:p>
          <a:p>
            <a:endParaRPr lang="en-US" sz="2800" dirty="0"/>
          </a:p>
          <a:p>
            <a:r>
              <a:rPr lang="en-US" sz="2800" dirty="0"/>
              <a:t>Bundled with maven:</a:t>
            </a:r>
          </a:p>
          <a:p>
            <a:r>
              <a:rPr lang="en-US" sz="2800" dirty="0" err="1">
                <a:solidFill>
                  <a:srgbClr val="008E40"/>
                </a:solidFill>
              </a:rPr>
              <a:t>org.springframework:spring-context</a:t>
            </a:r>
            <a:endParaRPr lang="en-US" sz="2800" dirty="0">
              <a:solidFill>
                <a:srgbClr val="008E40"/>
              </a:solidFill>
            </a:endParaRPr>
          </a:p>
          <a:p>
            <a:endParaRPr lang="en-US" sz="2800" dirty="0"/>
          </a:p>
          <a:p>
            <a:r>
              <a:rPr lang="en-US" sz="2800" dirty="0"/>
              <a:t>Last release: 5.x (2017)</a:t>
            </a:r>
            <a:endParaRPr lang="he-IL" sz="2800" dirty="0"/>
          </a:p>
        </p:txBody>
      </p:sp>
      <p:pic>
        <p:nvPicPr>
          <p:cNvPr id="2050" name="Picture 2" descr="Image result for rod johnson">
            <a:extLst>
              <a:ext uri="{FF2B5EF4-FFF2-40B4-BE49-F238E27FC236}">
                <a16:creationId xmlns:a16="http://schemas.microsoft.com/office/drawing/2014/main" id="{FA136FFC-70AF-4B4B-BF31-B560F3C8A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725" y="1430848"/>
            <a:ext cx="32194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3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anim calcmode="lin" valueType="num">
                                      <p:cBhvr additive="base">
                                        <p:cTn id="9" dur="500" fill="hold"/>
                                        <p:tgtEl>
                                          <p:spTgt spid="2050"/>
                                        </p:tgtEl>
                                        <p:attrNameLst>
                                          <p:attrName>ppt_x</p:attrName>
                                        </p:attrNameLst>
                                      </p:cBhvr>
                                      <p:tavLst>
                                        <p:tav tm="0">
                                          <p:val>
                                            <p:strVal val="1+#ppt_w/2"/>
                                          </p:val>
                                        </p:tav>
                                        <p:tav tm="100000">
                                          <p:val>
                                            <p:strVal val="#ppt_x"/>
                                          </p:val>
                                        </p:tav>
                                      </p:tavLst>
                                    </p:anim>
                                    <p:anim calcmode="lin" valueType="num">
                                      <p:cBhvr additive="base">
                                        <p:cTn id="10"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EBD4-1FE7-4A4B-9E21-4F0EE476B5DF}"/>
              </a:ext>
            </a:extLst>
          </p:cNvPr>
          <p:cNvSpPr>
            <a:spLocks noGrp="1"/>
          </p:cNvSpPr>
          <p:nvPr>
            <p:ph type="title"/>
          </p:nvPr>
        </p:nvSpPr>
        <p:spPr/>
        <p:txBody>
          <a:bodyPr>
            <a:normAutofit fontScale="90000"/>
          </a:bodyPr>
          <a:lstStyle/>
          <a:p>
            <a:r>
              <a:rPr lang="en-US" dirty="0"/>
              <a:t>@Component</a:t>
            </a:r>
            <a:endParaRPr lang="he-IL" dirty="0"/>
          </a:p>
        </p:txBody>
      </p:sp>
      <p:sp>
        <p:nvSpPr>
          <p:cNvPr id="3" name="Slide Number Placeholder 2">
            <a:extLst>
              <a:ext uri="{FF2B5EF4-FFF2-40B4-BE49-F238E27FC236}">
                <a16:creationId xmlns:a16="http://schemas.microsoft.com/office/drawing/2014/main" id="{C1F694A8-D5A4-455C-859C-511A4B977100}"/>
              </a:ext>
            </a:extLst>
          </p:cNvPr>
          <p:cNvSpPr>
            <a:spLocks noGrp="1"/>
          </p:cNvSpPr>
          <p:nvPr>
            <p:ph type="sldNum" sz="quarter" idx="12"/>
          </p:nvPr>
        </p:nvSpPr>
        <p:spPr/>
        <p:txBody>
          <a:bodyPr/>
          <a:lstStyle/>
          <a:p>
            <a:fld id="{D57F1E4F-1CFF-5643-939E-217C01CDF565}" type="slidenum">
              <a:rPr lang="en-US" smtClean="0"/>
              <a:pPr/>
              <a:t>110</a:t>
            </a:fld>
            <a:endParaRPr lang="en-US" dirty="0"/>
          </a:p>
        </p:txBody>
      </p:sp>
      <p:sp>
        <p:nvSpPr>
          <p:cNvPr id="4" name="Footer Placeholder 3">
            <a:extLst>
              <a:ext uri="{FF2B5EF4-FFF2-40B4-BE49-F238E27FC236}">
                <a16:creationId xmlns:a16="http://schemas.microsoft.com/office/drawing/2014/main" id="{02D64606-2BB3-4564-8A0A-D63F974492A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2B491EA-322F-4E89-AC1B-7809017D33B1}"/>
              </a:ext>
            </a:extLst>
          </p:cNvPr>
          <p:cNvSpPr txBox="1"/>
          <p:nvPr/>
        </p:nvSpPr>
        <p:spPr>
          <a:xfrm>
            <a:off x="1295402" y="1173310"/>
            <a:ext cx="9505244" cy="3539430"/>
          </a:xfrm>
          <a:prstGeom prst="rect">
            <a:avLst/>
          </a:prstGeom>
          <a:noFill/>
        </p:spPr>
        <p:txBody>
          <a:bodyPr wrap="square" rtlCol="1">
            <a:spAutoFit/>
          </a:bodyPr>
          <a:lstStyle/>
          <a:p>
            <a:r>
              <a:rPr lang="en-US" sz="2800" dirty="0">
                <a:solidFill>
                  <a:srgbClr val="008E40"/>
                </a:solidFill>
              </a:rPr>
              <a:t>@Component </a:t>
            </a:r>
            <a:r>
              <a:rPr lang="en-US" sz="2800" dirty="0"/>
              <a:t>signals </a:t>
            </a:r>
            <a:r>
              <a:rPr lang="en-US" sz="2800" dirty="0">
                <a:solidFill>
                  <a:srgbClr val="008E40"/>
                </a:solidFill>
              </a:rPr>
              <a:t>spring</a:t>
            </a:r>
            <a:r>
              <a:rPr lang="en-US" sz="2800" dirty="0"/>
              <a:t> that a certain (regular java) class is meant to be a bean</a:t>
            </a:r>
          </a:p>
          <a:p>
            <a:endParaRPr lang="en-US" sz="2800" dirty="0"/>
          </a:p>
          <a:p>
            <a:r>
              <a:rPr lang="en-US" sz="2800" dirty="0">
                <a:solidFill>
                  <a:srgbClr val="008E40"/>
                </a:solidFill>
              </a:rPr>
              <a:t>@Component </a:t>
            </a:r>
            <a:r>
              <a:rPr lang="en-US" sz="2800" dirty="0"/>
              <a:t>is put on top of a class. </a:t>
            </a:r>
          </a:p>
          <a:p>
            <a:endParaRPr lang="en-US" sz="2800" dirty="0"/>
          </a:p>
          <a:p>
            <a:r>
              <a:rPr lang="en-US" sz="2800" dirty="0"/>
              <a:t>The bean name is the class name with first letter lowered case </a:t>
            </a:r>
          </a:p>
          <a:p>
            <a:r>
              <a:rPr lang="en-US" sz="2800" dirty="0"/>
              <a:t>The bean name can be set explicitly by</a:t>
            </a:r>
          </a:p>
          <a:p>
            <a:pPr algn="ctr"/>
            <a:r>
              <a:rPr lang="en-US" sz="2800" dirty="0">
                <a:solidFill>
                  <a:srgbClr val="008E40"/>
                </a:solidFill>
              </a:rPr>
              <a:t>@Component(“&lt;name&gt;”)</a:t>
            </a:r>
          </a:p>
        </p:txBody>
      </p:sp>
      <p:pic>
        <p:nvPicPr>
          <p:cNvPr id="6" name="Picture 5">
            <a:extLst>
              <a:ext uri="{FF2B5EF4-FFF2-40B4-BE49-F238E27FC236}">
                <a16:creationId xmlns:a16="http://schemas.microsoft.com/office/drawing/2014/main" id="{DE28B428-8AE1-4864-8910-23407D861E0E}"/>
              </a:ext>
            </a:extLst>
          </p:cNvPr>
          <p:cNvPicPr>
            <a:picLocks noChangeAspect="1"/>
          </p:cNvPicPr>
          <p:nvPr/>
        </p:nvPicPr>
        <p:blipFill>
          <a:blip r:embed="rId2"/>
          <a:stretch>
            <a:fillRect/>
          </a:stretch>
        </p:blipFill>
        <p:spPr>
          <a:xfrm>
            <a:off x="3213219" y="4664300"/>
            <a:ext cx="5594444" cy="15722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723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EBD4-1FE7-4A4B-9E21-4F0EE476B5DF}"/>
              </a:ext>
            </a:extLst>
          </p:cNvPr>
          <p:cNvSpPr>
            <a:spLocks noGrp="1"/>
          </p:cNvSpPr>
          <p:nvPr>
            <p:ph type="title"/>
          </p:nvPr>
        </p:nvSpPr>
        <p:spPr/>
        <p:txBody>
          <a:bodyPr>
            <a:normAutofit fontScale="90000"/>
          </a:bodyPr>
          <a:lstStyle/>
          <a:p>
            <a:r>
              <a:rPr lang="en-US" dirty="0"/>
              <a:t>@</a:t>
            </a:r>
            <a:r>
              <a:rPr lang="en-US" dirty="0" err="1"/>
              <a:t>ComponentScan</a:t>
            </a:r>
            <a:endParaRPr lang="he-IL" dirty="0"/>
          </a:p>
        </p:txBody>
      </p:sp>
      <p:sp>
        <p:nvSpPr>
          <p:cNvPr id="3" name="Slide Number Placeholder 2">
            <a:extLst>
              <a:ext uri="{FF2B5EF4-FFF2-40B4-BE49-F238E27FC236}">
                <a16:creationId xmlns:a16="http://schemas.microsoft.com/office/drawing/2014/main" id="{C1F694A8-D5A4-455C-859C-511A4B977100}"/>
              </a:ext>
            </a:extLst>
          </p:cNvPr>
          <p:cNvSpPr>
            <a:spLocks noGrp="1"/>
          </p:cNvSpPr>
          <p:nvPr>
            <p:ph type="sldNum" sz="quarter" idx="12"/>
          </p:nvPr>
        </p:nvSpPr>
        <p:spPr/>
        <p:txBody>
          <a:bodyPr/>
          <a:lstStyle/>
          <a:p>
            <a:fld id="{D57F1E4F-1CFF-5643-939E-217C01CDF565}" type="slidenum">
              <a:rPr lang="en-US" smtClean="0"/>
              <a:pPr/>
              <a:t>111</a:t>
            </a:fld>
            <a:endParaRPr lang="en-US" dirty="0"/>
          </a:p>
        </p:txBody>
      </p:sp>
      <p:sp>
        <p:nvSpPr>
          <p:cNvPr id="4" name="Footer Placeholder 3">
            <a:extLst>
              <a:ext uri="{FF2B5EF4-FFF2-40B4-BE49-F238E27FC236}">
                <a16:creationId xmlns:a16="http://schemas.microsoft.com/office/drawing/2014/main" id="{02D64606-2BB3-4564-8A0A-D63F974492A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2B491EA-322F-4E89-AC1B-7809017D33B1}"/>
              </a:ext>
            </a:extLst>
          </p:cNvPr>
          <p:cNvSpPr txBox="1"/>
          <p:nvPr/>
        </p:nvSpPr>
        <p:spPr>
          <a:xfrm>
            <a:off x="1295402" y="1399089"/>
            <a:ext cx="9505244" cy="2246769"/>
          </a:xfrm>
          <a:prstGeom prst="rect">
            <a:avLst/>
          </a:prstGeom>
          <a:noFill/>
        </p:spPr>
        <p:txBody>
          <a:bodyPr wrap="square" rtlCol="1">
            <a:spAutoFit/>
          </a:bodyPr>
          <a:lstStyle/>
          <a:p>
            <a:r>
              <a:rPr lang="en-US" sz="2800" dirty="0">
                <a:solidFill>
                  <a:srgbClr val="008E40"/>
                </a:solidFill>
              </a:rPr>
              <a:t>Spring </a:t>
            </a:r>
            <a:r>
              <a:rPr lang="en-US" sz="2800" dirty="0"/>
              <a:t>needs directions as to where to search and scan the classes that are candidates to be served as beans</a:t>
            </a:r>
          </a:p>
          <a:p>
            <a:endParaRPr lang="en-US" sz="2800" dirty="0">
              <a:solidFill>
                <a:srgbClr val="008E40"/>
              </a:solidFill>
            </a:endParaRPr>
          </a:p>
          <a:p>
            <a:r>
              <a:rPr lang="en-US" sz="2800" dirty="0">
                <a:solidFill>
                  <a:srgbClr val="008E40"/>
                </a:solidFill>
              </a:rPr>
              <a:t>@</a:t>
            </a:r>
            <a:r>
              <a:rPr lang="en-US" sz="2800" dirty="0" err="1">
                <a:solidFill>
                  <a:srgbClr val="008E40"/>
                </a:solidFill>
              </a:rPr>
              <a:t>ComponentScan</a:t>
            </a:r>
            <a:r>
              <a:rPr lang="en-US" sz="2800" dirty="0">
                <a:solidFill>
                  <a:srgbClr val="008E40"/>
                </a:solidFill>
              </a:rPr>
              <a:t> </a:t>
            </a:r>
            <a:r>
              <a:rPr lang="en-US" sz="2800" dirty="0"/>
              <a:t>instructs </a:t>
            </a:r>
            <a:r>
              <a:rPr lang="en-US" sz="2800" dirty="0">
                <a:solidFill>
                  <a:srgbClr val="008E40"/>
                </a:solidFill>
              </a:rPr>
              <a:t>spring</a:t>
            </a:r>
            <a:r>
              <a:rPr lang="en-US" sz="2800" dirty="0"/>
              <a:t> with (a set of) package(s) to scan as part of Application Context creation process</a:t>
            </a:r>
            <a:endParaRPr lang="he-IL" sz="2800" dirty="0">
              <a:solidFill>
                <a:srgbClr val="008E40"/>
              </a:solidFill>
            </a:endParaRPr>
          </a:p>
        </p:txBody>
      </p:sp>
      <p:pic>
        <p:nvPicPr>
          <p:cNvPr id="7" name="Picture 6">
            <a:extLst>
              <a:ext uri="{FF2B5EF4-FFF2-40B4-BE49-F238E27FC236}">
                <a16:creationId xmlns:a16="http://schemas.microsoft.com/office/drawing/2014/main" id="{7DF1B7AA-FF55-4774-B1CD-C57A170E1895}"/>
              </a:ext>
            </a:extLst>
          </p:cNvPr>
          <p:cNvPicPr>
            <a:picLocks noChangeAspect="1"/>
          </p:cNvPicPr>
          <p:nvPr/>
        </p:nvPicPr>
        <p:blipFill>
          <a:blip r:embed="rId2"/>
          <a:stretch>
            <a:fillRect/>
          </a:stretch>
        </p:blipFill>
        <p:spPr>
          <a:xfrm>
            <a:off x="1854784" y="4124720"/>
            <a:ext cx="8945862" cy="15084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731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EBD4-1FE7-4A4B-9E21-4F0EE476B5DF}"/>
              </a:ext>
            </a:extLst>
          </p:cNvPr>
          <p:cNvSpPr>
            <a:spLocks noGrp="1"/>
          </p:cNvSpPr>
          <p:nvPr>
            <p:ph type="title"/>
          </p:nvPr>
        </p:nvSpPr>
        <p:spPr/>
        <p:txBody>
          <a:bodyPr>
            <a:normAutofit fontScale="90000"/>
          </a:bodyPr>
          <a:lstStyle/>
          <a:p>
            <a:r>
              <a:rPr lang="en-US" dirty="0"/>
              <a:t>DI - @</a:t>
            </a:r>
            <a:r>
              <a:rPr lang="en-US" dirty="0" err="1"/>
              <a:t>Autowire</a:t>
            </a:r>
            <a:endParaRPr lang="he-IL" dirty="0"/>
          </a:p>
        </p:txBody>
      </p:sp>
      <p:sp>
        <p:nvSpPr>
          <p:cNvPr id="3" name="Slide Number Placeholder 2">
            <a:extLst>
              <a:ext uri="{FF2B5EF4-FFF2-40B4-BE49-F238E27FC236}">
                <a16:creationId xmlns:a16="http://schemas.microsoft.com/office/drawing/2014/main" id="{C1F694A8-D5A4-455C-859C-511A4B977100}"/>
              </a:ext>
            </a:extLst>
          </p:cNvPr>
          <p:cNvSpPr>
            <a:spLocks noGrp="1"/>
          </p:cNvSpPr>
          <p:nvPr>
            <p:ph type="sldNum" sz="quarter" idx="12"/>
          </p:nvPr>
        </p:nvSpPr>
        <p:spPr/>
        <p:txBody>
          <a:bodyPr/>
          <a:lstStyle/>
          <a:p>
            <a:fld id="{D57F1E4F-1CFF-5643-939E-217C01CDF565}" type="slidenum">
              <a:rPr lang="en-US" smtClean="0"/>
              <a:pPr/>
              <a:t>112</a:t>
            </a:fld>
            <a:endParaRPr lang="en-US" dirty="0"/>
          </a:p>
        </p:txBody>
      </p:sp>
      <p:sp>
        <p:nvSpPr>
          <p:cNvPr id="4" name="Footer Placeholder 3">
            <a:extLst>
              <a:ext uri="{FF2B5EF4-FFF2-40B4-BE49-F238E27FC236}">
                <a16:creationId xmlns:a16="http://schemas.microsoft.com/office/drawing/2014/main" id="{02D64606-2BB3-4564-8A0A-D63F974492A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2B491EA-322F-4E89-AC1B-7809017D33B1}"/>
              </a:ext>
            </a:extLst>
          </p:cNvPr>
          <p:cNvSpPr txBox="1"/>
          <p:nvPr/>
        </p:nvSpPr>
        <p:spPr>
          <a:xfrm>
            <a:off x="1295402" y="2076422"/>
            <a:ext cx="4800598" cy="3108543"/>
          </a:xfrm>
          <a:prstGeom prst="rect">
            <a:avLst/>
          </a:prstGeom>
          <a:noFill/>
        </p:spPr>
        <p:txBody>
          <a:bodyPr wrap="square" rtlCol="1">
            <a:spAutoFit/>
          </a:bodyPr>
          <a:lstStyle/>
          <a:p>
            <a:r>
              <a:rPr lang="en-US" sz="2800" dirty="0">
                <a:solidFill>
                  <a:srgbClr val="008E40"/>
                </a:solidFill>
              </a:rPr>
              <a:t>@Component </a:t>
            </a:r>
            <a:r>
              <a:rPr lang="en-US" sz="2800" dirty="0"/>
              <a:t> will create a bean. What if this bean needs other bean to operate ?</a:t>
            </a:r>
          </a:p>
          <a:p>
            <a:endParaRPr lang="en-US" sz="2800" dirty="0">
              <a:solidFill>
                <a:srgbClr val="008E40"/>
              </a:solidFill>
            </a:endParaRPr>
          </a:p>
          <a:p>
            <a:r>
              <a:rPr lang="en-US" sz="2800" dirty="0">
                <a:solidFill>
                  <a:srgbClr val="008E40"/>
                </a:solidFill>
              </a:rPr>
              <a:t>@</a:t>
            </a:r>
            <a:r>
              <a:rPr lang="en-US" sz="2800" dirty="0" err="1">
                <a:solidFill>
                  <a:srgbClr val="008E40"/>
                </a:solidFill>
              </a:rPr>
              <a:t>Autowire</a:t>
            </a:r>
            <a:r>
              <a:rPr lang="en-US" sz="2800" dirty="0">
                <a:solidFill>
                  <a:srgbClr val="008E40"/>
                </a:solidFill>
              </a:rPr>
              <a:t> </a:t>
            </a:r>
            <a:r>
              <a:rPr lang="en-US" sz="2800" dirty="0"/>
              <a:t>can be used to instruct </a:t>
            </a:r>
            <a:r>
              <a:rPr lang="en-US" sz="2800" dirty="0">
                <a:solidFill>
                  <a:srgbClr val="008E40"/>
                </a:solidFill>
              </a:rPr>
              <a:t>spring</a:t>
            </a:r>
            <a:r>
              <a:rPr lang="en-US" sz="2800" dirty="0"/>
              <a:t> to inject the bean “auto-magically”</a:t>
            </a:r>
            <a:endParaRPr lang="he-IL" sz="2800" dirty="0">
              <a:solidFill>
                <a:srgbClr val="008E40"/>
              </a:solidFill>
            </a:endParaRPr>
          </a:p>
        </p:txBody>
      </p:sp>
      <p:pic>
        <p:nvPicPr>
          <p:cNvPr id="6" name="Picture 5">
            <a:extLst>
              <a:ext uri="{FF2B5EF4-FFF2-40B4-BE49-F238E27FC236}">
                <a16:creationId xmlns:a16="http://schemas.microsoft.com/office/drawing/2014/main" id="{854018A3-4765-49B2-8351-F9F74A88C84A}"/>
              </a:ext>
            </a:extLst>
          </p:cNvPr>
          <p:cNvPicPr>
            <a:picLocks noChangeAspect="1"/>
          </p:cNvPicPr>
          <p:nvPr/>
        </p:nvPicPr>
        <p:blipFill>
          <a:blip r:embed="rId2"/>
          <a:stretch>
            <a:fillRect/>
          </a:stretch>
        </p:blipFill>
        <p:spPr>
          <a:xfrm>
            <a:off x="6096000" y="1362399"/>
            <a:ext cx="5198503" cy="54300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251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EBD4-1FE7-4A4B-9E21-4F0EE476B5DF}"/>
              </a:ext>
            </a:extLst>
          </p:cNvPr>
          <p:cNvSpPr>
            <a:spLocks noGrp="1"/>
          </p:cNvSpPr>
          <p:nvPr>
            <p:ph type="title"/>
          </p:nvPr>
        </p:nvSpPr>
        <p:spPr/>
        <p:txBody>
          <a:bodyPr>
            <a:normAutofit fontScale="90000"/>
          </a:bodyPr>
          <a:lstStyle/>
          <a:p>
            <a:r>
              <a:rPr lang="en-US" dirty="0"/>
              <a:t>DI - @</a:t>
            </a:r>
            <a:r>
              <a:rPr lang="en-US" dirty="0" err="1"/>
              <a:t>Autowire</a:t>
            </a:r>
            <a:endParaRPr lang="he-IL" dirty="0"/>
          </a:p>
        </p:txBody>
      </p:sp>
      <p:sp>
        <p:nvSpPr>
          <p:cNvPr id="3" name="Slide Number Placeholder 2">
            <a:extLst>
              <a:ext uri="{FF2B5EF4-FFF2-40B4-BE49-F238E27FC236}">
                <a16:creationId xmlns:a16="http://schemas.microsoft.com/office/drawing/2014/main" id="{C1F694A8-D5A4-455C-859C-511A4B977100}"/>
              </a:ext>
            </a:extLst>
          </p:cNvPr>
          <p:cNvSpPr>
            <a:spLocks noGrp="1"/>
          </p:cNvSpPr>
          <p:nvPr>
            <p:ph type="sldNum" sz="quarter" idx="12"/>
          </p:nvPr>
        </p:nvSpPr>
        <p:spPr/>
        <p:txBody>
          <a:bodyPr/>
          <a:lstStyle/>
          <a:p>
            <a:fld id="{D57F1E4F-1CFF-5643-939E-217C01CDF565}" type="slidenum">
              <a:rPr lang="en-US" smtClean="0"/>
              <a:pPr/>
              <a:t>113</a:t>
            </a:fld>
            <a:endParaRPr lang="en-US" dirty="0"/>
          </a:p>
        </p:txBody>
      </p:sp>
      <p:sp>
        <p:nvSpPr>
          <p:cNvPr id="4" name="Footer Placeholder 3">
            <a:extLst>
              <a:ext uri="{FF2B5EF4-FFF2-40B4-BE49-F238E27FC236}">
                <a16:creationId xmlns:a16="http://schemas.microsoft.com/office/drawing/2014/main" id="{02D64606-2BB3-4564-8A0A-D63F974492A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2B491EA-322F-4E89-AC1B-7809017D33B1}"/>
              </a:ext>
            </a:extLst>
          </p:cNvPr>
          <p:cNvSpPr txBox="1"/>
          <p:nvPr/>
        </p:nvSpPr>
        <p:spPr>
          <a:xfrm>
            <a:off x="1295401" y="1320067"/>
            <a:ext cx="9790287" cy="3970318"/>
          </a:xfrm>
          <a:prstGeom prst="rect">
            <a:avLst/>
          </a:prstGeom>
          <a:noFill/>
        </p:spPr>
        <p:txBody>
          <a:bodyPr wrap="square" rtlCol="1">
            <a:spAutoFit/>
          </a:bodyPr>
          <a:lstStyle/>
          <a:p>
            <a:r>
              <a:rPr lang="en-US" sz="2800" dirty="0">
                <a:solidFill>
                  <a:srgbClr val="008E40"/>
                </a:solidFill>
              </a:rPr>
              <a:t>@</a:t>
            </a:r>
            <a:r>
              <a:rPr lang="en-US" sz="2800" dirty="0" err="1">
                <a:solidFill>
                  <a:srgbClr val="008E40"/>
                </a:solidFill>
              </a:rPr>
              <a:t>Autowire</a:t>
            </a:r>
            <a:r>
              <a:rPr lang="en-US" sz="2800" dirty="0">
                <a:solidFill>
                  <a:srgbClr val="008E40"/>
                </a:solidFill>
              </a:rPr>
              <a:t> </a:t>
            </a:r>
            <a:r>
              <a:rPr lang="en-US" sz="2800" dirty="0"/>
              <a:t>will attempt to match the type of the field it is up on.</a:t>
            </a:r>
          </a:p>
          <a:p>
            <a:r>
              <a:rPr lang="en-US" sz="2800" dirty="0"/>
              <a:t>In cases of ambiguity – use </a:t>
            </a:r>
            <a:r>
              <a:rPr lang="en-US" sz="2800" dirty="0">
                <a:solidFill>
                  <a:srgbClr val="008E40"/>
                </a:solidFill>
              </a:rPr>
              <a:t>@qualifier </a:t>
            </a:r>
            <a:r>
              <a:rPr lang="en-US" sz="2800" dirty="0"/>
              <a:t>to determine the actual bean</a:t>
            </a:r>
          </a:p>
          <a:p>
            <a:endParaRPr lang="en-US" sz="2800" dirty="0"/>
          </a:p>
          <a:p>
            <a:r>
              <a:rPr lang="en-US" sz="2800" dirty="0">
                <a:solidFill>
                  <a:srgbClr val="008E40"/>
                </a:solidFill>
              </a:rPr>
              <a:t>@</a:t>
            </a:r>
            <a:r>
              <a:rPr lang="en-US" sz="2800" dirty="0" err="1">
                <a:solidFill>
                  <a:srgbClr val="008E40"/>
                </a:solidFill>
              </a:rPr>
              <a:t>Autowire</a:t>
            </a:r>
            <a:r>
              <a:rPr lang="en-US" sz="2800" dirty="0">
                <a:solidFill>
                  <a:srgbClr val="008E40"/>
                </a:solidFill>
              </a:rPr>
              <a:t> </a:t>
            </a:r>
            <a:r>
              <a:rPr lang="en-US" sz="2800" dirty="0"/>
              <a:t>can be put on:</a:t>
            </a:r>
          </a:p>
          <a:p>
            <a:pPr marL="457200" indent="-457200">
              <a:buFont typeface="Arial" panose="020B0604020202020204" pitchFamily="34" charset="0"/>
              <a:buChar char="•"/>
            </a:pPr>
            <a:r>
              <a:rPr lang="en-US" sz="2800" dirty="0"/>
              <a:t>Fields – matching by the field type</a:t>
            </a:r>
          </a:p>
          <a:p>
            <a:pPr marL="457200" indent="-457200">
              <a:buFont typeface="Arial" panose="020B0604020202020204" pitchFamily="34" charset="0"/>
              <a:buChar char="•"/>
            </a:pPr>
            <a:r>
              <a:rPr lang="en-US" sz="2800" dirty="0"/>
              <a:t>Setter – matching according to the argument type</a:t>
            </a:r>
          </a:p>
          <a:p>
            <a:pPr marL="457200" indent="-457200">
              <a:buFont typeface="Arial" panose="020B0604020202020204" pitchFamily="34" charset="0"/>
              <a:buChar char="•"/>
            </a:pPr>
            <a:r>
              <a:rPr lang="en-US" sz="2800" dirty="0"/>
              <a:t>Constructor – matching all arguments by their type.</a:t>
            </a:r>
          </a:p>
          <a:p>
            <a:pPr lvl="1"/>
            <a:r>
              <a:rPr lang="en-US" sz="2800" dirty="0"/>
              <a:t>This will also denote to </a:t>
            </a:r>
            <a:r>
              <a:rPr lang="en-US" sz="2800" dirty="0">
                <a:solidFill>
                  <a:srgbClr val="008E40"/>
                </a:solidFill>
              </a:rPr>
              <a:t>spring</a:t>
            </a:r>
            <a:r>
              <a:rPr lang="en-US" sz="2800" dirty="0"/>
              <a:t> that this is the constructor to use for bean creation. It can be put on a single constructor only</a:t>
            </a:r>
          </a:p>
        </p:txBody>
      </p:sp>
    </p:spTree>
    <p:extLst>
      <p:ext uri="{BB962C8B-B14F-4D97-AF65-F5344CB8AC3E}">
        <p14:creationId xmlns:p14="http://schemas.microsoft.com/office/powerpoint/2010/main" val="88722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15</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@Component</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727153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140-C8F3-43EC-832D-1663C9718D1C}"/>
              </a:ext>
            </a:extLst>
          </p:cNvPr>
          <p:cNvSpPr>
            <a:spLocks noGrp="1"/>
          </p:cNvSpPr>
          <p:nvPr>
            <p:ph type="title"/>
          </p:nvPr>
        </p:nvSpPr>
        <p:spPr/>
        <p:txBody>
          <a:bodyPr>
            <a:normAutofit fontScale="90000"/>
          </a:bodyPr>
          <a:lstStyle/>
          <a:p>
            <a:r>
              <a:rPr lang="en-US" dirty="0">
                <a:solidFill>
                  <a:srgbClr val="FD2DFF"/>
                </a:solidFill>
              </a:rPr>
              <a:t>Exercise 10 – use @Component</a:t>
            </a:r>
            <a:endParaRPr lang="he-IL" dirty="0">
              <a:solidFill>
                <a:srgbClr val="FD2DFF"/>
              </a:solidFill>
            </a:endParaRPr>
          </a:p>
        </p:txBody>
      </p:sp>
      <p:sp>
        <p:nvSpPr>
          <p:cNvPr id="3" name="Slide Number Placeholder 2">
            <a:extLst>
              <a:ext uri="{FF2B5EF4-FFF2-40B4-BE49-F238E27FC236}">
                <a16:creationId xmlns:a16="http://schemas.microsoft.com/office/drawing/2014/main" id="{A995EB60-7BA6-4614-B6D8-12C57ECAEEBB}"/>
              </a:ext>
            </a:extLst>
          </p:cNvPr>
          <p:cNvSpPr>
            <a:spLocks noGrp="1"/>
          </p:cNvSpPr>
          <p:nvPr>
            <p:ph type="sldNum" sz="quarter" idx="12"/>
          </p:nvPr>
        </p:nvSpPr>
        <p:spPr/>
        <p:txBody>
          <a:bodyPr/>
          <a:lstStyle/>
          <a:p>
            <a:fld id="{D57F1E4F-1CFF-5643-939E-217C01CDF565}" type="slidenum">
              <a:rPr lang="en-US" smtClean="0"/>
              <a:pPr/>
              <a:t>115</a:t>
            </a:fld>
            <a:endParaRPr lang="en-US" dirty="0"/>
          </a:p>
        </p:txBody>
      </p:sp>
      <p:sp>
        <p:nvSpPr>
          <p:cNvPr id="4" name="Footer Placeholder 3">
            <a:extLst>
              <a:ext uri="{FF2B5EF4-FFF2-40B4-BE49-F238E27FC236}">
                <a16:creationId xmlns:a16="http://schemas.microsoft.com/office/drawing/2014/main" id="{DB2744DB-5FF6-4DC8-82AF-A3A2557F163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882A221-A1DD-4DEE-86C2-7B5CCB266A05}"/>
              </a:ext>
            </a:extLst>
          </p:cNvPr>
          <p:cNvSpPr txBox="1"/>
          <p:nvPr/>
        </p:nvSpPr>
        <p:spPr>
          <a:xfrm>
            <a:off x="1284270" y="1500027"/>
            <a:ext cx="9616611" cy="4093428"/>
          </a:xfrm>
          <a:prstGeom prst="rect">
            <a:avLst/>
          </a:prstGeom>
          <a:noFill/>
        </p:spPr>
        <p:txBody>
          <a:bodyPr wrap="square" rtlCol="1">
            <a:spAutoFit/>
          </a:bodyPr>
          <a:lstStyle/>
          <a:p>
            <a:r>
              <a:rPr lang="en-US" sz="2000" dirty="0"/>
              <a:t>In this exercise you will take the movie beans and declare them as independent beans using </a:t>
            </a:r>
            <a:r>
              <a:rPr lang="en-US" sz="2000" dirty="0">
                <a:solidFill>
                  <a:srgbClr val="008E40"/>
                </a:solidFill>
              </a:rPr>
              <a:t>@Component </a:t>
            </a:r>
            <a:r>
              <a:rPr lang="en-US" sz="2000" dirty="0"/>
              <a:t>annotation</a:t>
            </a:r>
          </a:p>
          <a:p>
            <a:endParaRPr lang="en-US" sz="2000" dirty="0"/>
          </a:p>
          <a:p>
            <a:r>
              <a:rPr lang="en-US" sz="2000" dirty="0"/>
              <a:t>Create a new maven-git-log4j module, in which you will implement the code with java </a:t>
            </a:r>
            <a:r>
              <a:rPr lang="en-US" sz="2000" dirty="0">
                <a:solidFill>
                  <a:srgbClr val="008E40"/>
                </a:solidFill>
              </a:rPr>
              <a:t>@Component </a:t>
            </a:r>
            <a:r>
              <a:rPr lang="en-US" sz="2000" dirty="0"/>
              <a:t>approach. You can copy the main classes from the last exercises to the new module to serve as a base reference point</a:t>
            </a:r>
          </a:p>
          <a:p>
            <a:endParaRPr lang="en-US" sz="2000" dirty="0"/>
          </a:p>
          <a:p>
            <a:r>
              <a:rPr lang="en-US" sz="2000" dirty="0"/>
              <a:t>Create classes for the declared movies (from your </a:t>
            </a:r>
            <a:r>
              <a:rPr lang="en-US" sz="2000" dirty="0">
                <a:solidFill>
                  <a:srgbClr val="008E40"/>
                </a:solidFill>
              </a:rPr>
              <a:t>@Configuration </a:t>
            </a:r>
            <a:r>
              <a:rPr lang="en-US" sz="2000" dirty="0"/>
              <a:t>file) and annotate them with </a:t>
            </a:r>
            <a:r>
              <a:rPr lang="en-US" sz="2000" dirty="0">
                <a:solidFill>
                  <a:srgbClr val="008E40"/>
                </a:solidFill>
              </a:rPr>
              <a:t>@Component</a:t>
            </a:r>
          </a:p>
          <a:p>
            <a:r>
              <a:rPr lang="en-US" sz="2000" dirty="0"/>
              <a:t>Add their package to a </a:t>
            </a:r>
            <a:r>
              <a:rPr lang="en-US" sz="2000" dirty="0">
                <a:solidFill>
                  <a:srgbClr val="008E40"/>
                </a:solidFill>
              </a:rPr>
              <a:t>@</a:t>
            </a:r>
            <a:r>
              <a:rPr lang="en-US" sz="2000" dirty="0" err="1">
                <a:solidFill>
                  <a:srgbClr val="008E40"/>
                </a:solidFill>
              </a:rPr>
              <a:t>ComponentScan</a:t>
            </a:r>
            <a:r>
              <a:rPr lang="en-US" sz="2000" dirty="0">
                <a:solidFill>
                  <a:srgbClr val="008E40"/>
                </a:solidFill>
              </a:rPr>
              <a:t> </a:t>
            </a:r>
            <a:r>
              <a:rPr lang="en-US" sz="2000" dirty="0"/>
              <a:t>annotation in the existing </a:t>
            </a:r>
            <a:r>
              <a:rPr lang="en-US" sz="2000" dirty="0">
                <a:solidFill>
                  <a:srgbClr val="008E40"/>
                </a:solidFill>
              </a:rPr>
              <a:t>@Configuration </a:t>
            </a:r>
            <a:r>
              <a:rPr lang="en-US" sz="2000" dirty="0"/>
              <a:t>file</a:t>
            </a:r>
          </a:p>
          <a:p>
            <a:endParaRPr lang="en-US" sz="2000" dirty="0"/>
          </a:p>
          <a:p>
            <a:r>
              <a:rPr lang="en-US" sz="2000" dirty="0"/>
              <a:t>Test you app still works as expected. Add new movies object in the same package and verify it is also read and taken into account</a:t>
            </a:r>
          </a:p>
        </p:txBody>
      </p:sp>
      <p:sp>
        <p:nvSpPr>
          <p:cNvPr id="6" name="TextBox 5">
            <a:extLst>
              <a:ext uri="{FF2B5EF4-FFF2-40B4-BE49-F238E27FC236}">
                <a16:creationId xmlns:a16="http://schemas.microsoft.com/office/drawing/2014/main" id="{7C1EBFAD-1120-4BD5-AD3C-FE998575923D}"/>
              </a:ext>
            </a:extLst>
          </p:cNvPr>
          <p:cNvSpPr txBox="1"/>
          <p:nvPr/>
        </p:nvSpPr>
        <p:spPr>
          <a:xfrm>
            <a:off x="5121965" y="5867263"/>
            <a:ext cx="1948069" cy="369332"/>
          </a:xfrm>
          <a:prstGeom prst="rect">
            <a:avLst/>
          </a:prstGeom>
          <a:noFill/>
        </p:spPr>
        <p:txBody>
          <a:bodyPr wrap="square" rtlCol="1">
            <a:spAutoFit/>
          </a:bodyPr>
          <a:lstStyle/>
          <a:p>
            <a:r>
              <a:rPr lang="en-US" b="1" dirty="0"/>
              <a:t>Time: 30 minutes</a:t>
            </a:r>
            <a:endParaRPr lang="he-IL" b="1" dirty="0"/>
          </a:p>
        </p:txBody>
      </p:sp>
    </p:spTree>
    <p:extLst>
      <p:ext uri="{BB962C8B-B14F-4D97-AF65-F5344CB8AC3E}">
        <p14:creationId xmlns:p14="http://schemas.microsoft.com/office/powerpoint/2010/main" val="298432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C650-4999-46B5-B54D-FEA8E9ABEA77}"/>
              </a:ext>
            </a:extLst>
          </p:cNvPr>
          <p:cNvSpPr>
            <a:spLocks noGrp="1"/>
          </p:cNvSpPr>
          <p:nvPr>
            <p:ph type="title"/>
          </p:nvPr>
        </p:nvSpPr>
        <p:spPr/>
        <p:txBody>
          <a:bodyPr>
            <a:normAutofit fontScale="90000"/>
          </a:bodyPr>
          <a:lstStyle/>
          <a:p>
            <a:r>
              <a:rPr lang="en-US" dirty="0"/>
              <a:t>Enriching bean through annotation</a:t>
            </a:r>
            <a:endParaRPr lang="he-IL" dirty="0"/>
          </a:p>
        </p:txBody>
      </p:sp>
      <p:sp>
        <p:nvSpPr>
          <p:cNvPr id="3" name="Slide Number Placeholder 2">
            <a:extLst>
              <a:ext uri="{FF2B5EF4-FFF2-40B4-BE49-F238E27FC236}">
                <a16:creationId xmlns:a16="http://schemas.microsoft.com/office/drawing/2014/main" id="{45AFE3D5-1FAA-4248-AEF5-4C246558C13E}"/>
              </a:ext>
            </a:extLst>
          </p:cNvPr>
          <p:cNvSpPr>
            <a:spLocks noGrp="1"/>
          </p:cNvSpPr>
          <p:nvPr>
            <p:ph type="sldNum" sz="quarter" idx="12"/>
          </p:nvPr>
        </p:nvSpPr>
        <p:spPr/>
        <p:txBody>
          <a:bodyPr/>
          <a:lstStyle/>
          <a:p>
            <a:fld id="{D57F1E4F-1CFF-5643-939E-217C01CDF565}" type="slidenum">
              <a:rPr lang="en-US" smtClean="0"/>
              <a:pPr/>
              <a:t>116</a:t>
            </a:fld>
            <a:endParaRPr lang="en-US" dirty="0"/>
          </a:p>
        </p:txBody>
      </p:sp>
      <p:sp>
        <p:nvSpPr>
          <p:cNvPr id="4" name="Footer Placeholder 3">
            <a:extLst>
              <a:ext uri="{FF2B5EF4-FFF2-40B4-BE49-F238E27FC236}">
                <a16:creationId xmlns:a16="http://schemas.microsoft.com/office/drawing/2014/main" id="{5DCE8353-4047-4F72-A16D-B40E35B8E1C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BC29645-0986-4E03-9FEF-154BA8E84315}"/>
              </a:ext>
            </a:extLst>
          </p:cNvPr>
          <p:cNvSpPr txBox="1"/>
          <p:nvPr/>
        </p:nvSpPr>
        <p:spPr>
          <a:xfrm>
            <a:off x="1286933" y="1512711"/>
            <a:ext cx="9798756" cy="4031873"/>
          </a:xfrm>
          <a:prstGeom prst="rect">
            <a:avLst/>
          </a:prstGeom>
          <a:noFill/>
        </p:spPr>
        <p:txBody>
          <a:bodyPr wrap="square" rtlCol="1">
            <a:spAutoFit/>
          </a:bodyPr>
          <a:lstStyle/>
          <a:p>
            <a:r>
              <a:rPr lang="en-US" sz="3200" dirty="0"/>
              <a:t>Use </a:t>
            </a:r>
            <a:r>
              <a:rPr lang="en-US" sz="3200" dirty="0">
                <a:solidFill>
                  <a:srgbClr val="008E40"/>
                </a:solidFill>
              </a:rPr>
              <a:t>@Scope </a:t>
            </a:r>
            <a:r>
              <a:rPr lang="en-US" sz="3200" dirty="0"/>
              <a:t>along with </a:t>
            </a:r>
            <a:r>
              <a:rPr lang="en-US" sz="3200" dirty="0">
                <a:solidFill>
                  <a:srgbClr val="008E40"/>
                </a:solidFill>
              </a:rPr>
              <a:t>@Component </a:t>
            </a:r>
            <a:r>
              <a:rPr lang="en-US" sz="3200" dirty="0"/>
              <a:t>to state the scope of the bean</a:t>
            </a:r>
          </a:p>
          <a:p>
            <a:endParaRPr lang="en-US" sz="3200" dirty="0"/>
          </a:p>
          <a:p>
            <a:endParaRPr lang="en-US" sz="3200" dirty="0"/>
          </a:p>
          <a:p>
            <a:endParaRPr lang="en-US" sz="3200" dirty="0"/>
          </a:p>
          <a:p>
            <a:r>
              <a:rPr lang="en-US" sz="3200" dirty="0"/>
              <a:t>Use </a:t>
            </a:r>
            <a:r>
              <a:rPr lang="en-US" sz="3200" dirty="0">
                <a:solidFill>
                  <a:srgbClr val="008E40"/>
                </a:solidFill>
              </a:rPr>
              <a:t>@</a:t>
            </a:r>
            <a:r>
              <a:rPr lang="en-US" sz="3200" dirty="0" err="1">
                <a:solidFill>
                  <a:srgbClr val="008E40"/>
                </a:solidFill>
              </a:rPr>
              <a:t>PostConstruct</a:t>
            </a:r>
            <a:r>
              <a:rPr lang="en-US" sz="3200" dirty="0">
                <a:solidFill>
                  <a:srgbClr val="008E40"/>
                </a:solidFill>
              </a:rPr>
              <a:t> </a:t>
            </a:r>
            <a:r>
              <a:rPr lang="en-US" sz="3200" dirty="0"/>
              <a:t>and </a:t>
            </a:r>
            <a:r>
              <a:rPr lang="en-US" sz="3200" dirty="0">
                <a:solidFill>
                  <a:srgbClr val="008E40"/>
                </a:solidFill>
              </a:rPr>
              <a:t>@</a:t>
            </a:r>
            <a:r>
              <a:rPr lang="en-US" sz="3200" dirty="0" err="1">
                <a:solidFill>
                  <a:srgbClr val="008E40"/>
                </a:solidFill>
              </a:rPr>
              <a:t>PreDestroy</a:t>
            </a:r>
            <a:r>
              <a:rPr lang="en-US" sz="3200" dirty="0">
                <a:solidFill>
                  <a:srgbClr val="008E40"/>
                </a:solidFill>
              </a:rPr>
              <a:t> </a:t>
            </a:r>
            <a:r>
              <a:rPr lang="en-US" sz="3200" dirty="0"/>
              <a:t>for </a:t>
            </a:r>
            <a:r>
              <a:rPr lang="en-US" sz="3200" dirty="0" err="1"/>
              <a:t>init</a:t>
            </a:r>
            <a:r>
              <a:rPr lang="en-US" sz="3200" dirty="0"/>
              <a:t>\destroy methods</a:t>
            </a:r>
          </a:p>
          <a:p>
            <a:endParaRPr lang="en-US" sz="3200" dirty="0"/>
          </a:p>
        </p:txBody>
      </p:sp>
      <p:pic>
        <p:nvPicPr>
          <p:cNvPr id="6" name="Picture 5">
            <a:extLst>
              <a:ext uri="{FF2B5EF4-FFF2-40B4-BE49-F238E27FC236}">
                <a16:creationId xmlns:a16="http://schemas.microsoft.com/office/drawing/2014/main" id="{36A4C33F-050D-4C81-908E-49463C39AB85}"/>
              </a:ext>
            </a:extLst>
          </p:cNvPr>
          <p:cNvPicPr>
            <a:picLocks noChangeAspect="1"/>
          </p:cNvPicPr>
          <p:nvPr/>
        </p:nvPicPr>
        <p:blipFill>
          <a:blip r:embed="rId2"/>
          <a:stretch>
            <a:fillRect/>
          </a:stretch>
        </p:blipFill>
        <p:spPr>
          <a:xfrm>
            <a:off x="5774400" y="2224657"/>
            <a:ext cx="4791323" cy="1454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977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C650-4999-46B5-B54D-FEA8E9ABEA77}"/>
              </a:ext>
            </a:extLst>
          </p:cNvPr>
          <p:cNvSpPr>
            <a:spLocks noGrp="1"/>
          </p:cNvSpPr>
          <p:nvPr>
            <p:ph type="title"/>
          </p:nvPr>
        </p:nvSpPr>
        <p:spPr/>
        <p:txBody>
          <a:bodyPr>
            <a:normAutofit fontScale="90000"/>
          </a:bodyPr>
          <a:lstStyle/>
          <a:p>
            <a:r>
              <a:rPr lang="en-US" dirty="0"/>
              <a:t>Enriching bean through annotation</a:t>
            </a:r>
            <a:endParaRPr lang="he-IL" dirty="0"/>
          </a:p>
        </p:txBody>
      </p:sp>
      <p:sp>
        <p:nvSpPr>
          <p:cNvPr id="3" name="Slide Number Placeholder 2">
            <a:extLst>
              <a:ext uri="{FF2B5EF4-FFF2-40B4-BE49-F238E27FC236}">
                <a16:creationId xmlns:a16="http://schemas.microsoft.com/office/drawing/2014/main" id="{45AFE3D5-1FAA-4248-AEF5-4C246558C13E}"/>
              </a:ext>
            </a:extLst>
          </p:cNvPr>
          <p:cNvSpPr>
            <a:spLocks noGrp="1"/>
          </p:cNvSpPr>
          <p:nvPr>
            <p:ph type="sldNum" sz="quarter" idx="12"/>
          </p:nvPr>
        </p:nvSpPr>
        <p:spPr/>
        <p:txBody>
          <a:bodyPr/>
          <a:lstStyle/>
          <a:p>
            <a:fld id="{D57F1E4F-1CFF-5643-939E-217C01CDF565}" type="slidenum">
              <a:rPr lang="en-US" smtClean="0"/>
              <a:pPr/>
              <a:t>117</a:t>
            </a:fld>
            <a:endParaRPr lang="en-US" dirty="0"/>
          </a:p>
        </p:txBody>
      </p:sp>
      <p:sp>
        <p:nvSpPr>
          <p:cNvPr id="4" name="Footer Placeholder 3">
            <a:extLst>
              <a:ext uri="{FF2B5EF4-FFF2-40B4-BE49-F238E27FC236}">
                <a16:creationId xmlns:a16="http://schemas.microsoft.com/office/drawing/2014/main" id="{5DCE8353-4047-4F72-A16D-B40E35B8E1C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BC29645-0986-4E03-9FEF-154BA8E84315}"/>
              </a:ext>
            </a:extLst>
          </p:cNvPr>
          <p:cNvSpPr txBox="1"/>
          <p:nvPr/>
        </p:nvSpPr>
        <p:spPr>
          <a:xfrm>
            <a:off x="1295402" y="1219837"/>
            <a:ext cx="9798756" cy="5016758"/>
          </a:xfrm>
          <a:prstGeom prst="rect">
            <a:avLst/>
          </a:prstGeom>
          <a:noFill/>
        </p:spPr>
        <p:txBody>
          <a:bodyPr wrap="square" rtlCol="1">
            <a:spAutoFit/>
          </a:bodyPr>
          <a:lstStyle/>
          <a:p>
            <a:r>
              <a:rPr lang="en-US" sz="3200" dirty="0"/>
              <a:t>More on </a:t>
            </a:r>
            <a:r>
              <a:rPr lang="en-US" sz="3200" dirty="0">
                <a:solidFill>
                  <a:srgbClr val="008E40"/>
                </a:solidFill>
              </a:rPr>
              <a:t>@</a:t>
            </a:r>
            <a:r>
              <a:rPr lang="en-US" sz="3200" dirty="0" err="1">
                <a:solidFill>
                  <a:srgbClr val="008E40"/>
                </a:solidFill>
              </a:rPr>
              <a:t>Autowire</a:t>
            </a:r>
            <a:r>
              <a:rPr lang="en-US" sz="3200" dirty="0"/>
              <a:t>:</a:t>
            </a:r>
          </a:p>
          <a:p>
            <a:endParaRPr lang="en-US" sz="3200" dirty="0"/>
          </a:p>
          <a:p>
            <a:r>
              <a:rPr lang="en-US" sz="3200" dirty="0"/>
              <a:t>When using </a:t>
            </a:r>
            <a:r>
              <a:rPr lang="en-US" sz="3200" dirty="0">
                <a:solidFill>
                  <a:srgbClr val="008E40"/>
                </a:solidFill>
              </a:rPr>
              <a:t>@</a:t>
            </a:r>
            <a:r>
              <a:rPr lang="en-US" sz="3200" dirty="0" err="1">
                <a:solidFill>
                  <a:srgbClr val="008E40"/>
                </a:solidFill>
              </a:rPr>
              <a:t>autowire</a:t>
            </a:r>
            <a:r>
              <a:rPr lang="en-US" sz="3200" dirty="0"/>
              <a:t>, validate it’s outcome suites your needs in </a:t>
            </a:r>
            <a:r>
              <a:rPr lang="en-US" sz="3200" dirty="0">
                <a:solidFill>
                  <a:srgbClr val="008E40"/>
                </a:solidFill>
              </a:rPr>
              <a:t>@</a:t>
            </a:r>
            <a:r>
              <a:rPr lang="en-US" sz="3200" dirty="0" err="1">
                <a:solidFill>
                  <a:srgbClr val="008E40"/>
                </a:solidFill>
              </a:rPr>
              <a:t>PostConstruct</a:t>
            </a:r>
            <a:r>
              <a:rPr lang="en-US" sz="3200" dirty="0">
                <a:solidFill>
                  <a:srgbClr val="008E40"/>
                </a:solidFill>
              </a:rPr>
              <a:t> </a:t>
            </a:r>
            <a:r>
              <a:rPr lang="en-US" sz="3200" dirty="0"/>
              <a:t>method</a:t>
            </a:r>
          </a:p>
          <a:p>
            <a:endParaRPr lang="en-US" sz="3200" dirty="0"/>
          </a:p>
          <a:p>
            <a:r>
              <a:rPr lang="en-US" sz="3200" dirty="0">
                <a:solidFill>
                  <a:srgbClr val="008E40"/>
                </a:solidFill>
              </a:rPr>
              <a:t>@</a:t>
            </a:r>
            <a:r>
              <a:rPr lang="en-US" sz="3200" dirty="0" err="1">
                <a:solidFill>
                  <a:srgbClr val="008E40"/>
                </a:solidFill>
              </a:rPr>
              <a:t>Autowire</a:t>
            </a:r>
            <a:r>
              <a:rPr lang="en-US" sz="3200" dirty="0">
                <a:solidFill>
                  <a:srgbClr val="008E40"/>
                </a:solidFill>
              </a:rPr>
              <a:t> </a:t>
            </a:r>
            <a:r>
              <a:rPr lang="en-US" sz="3200" dirty="0"/>
              <a:t>on fields happens AFTER calling the constructor</a:t>
            </a:r>
          </a:p>
          <a:p>
            <a:endParaRPr lang="en-US" sz="3200" dirty="0"/>
          </a:p>
          <a:p>
            <a:r>
              <a:rPr lang="en-US" sz="3200" dirty="0">
                <a:solidFill>
                  <a:srgbClr val="008E40"/>
                </a:solidFill>
              </a:rPr>
              <a:t>@</a:t>
            </a:r>
            <a:r>
              <a:rPr lang="en-US" sz="3200" dirty="0" err="1">
                <a:solidFill>
                  <a:srgbClr val="008E40"/>
                </a:solidFill>
              </a:rPr>
              <a:t>Autowire</a:t>
            </a:r>
            <a:r>
              <a:rPr lang="en-US" sz="3200" dirty="0">
                <a:solidFill>
                  <a:srgbClr val="008E40"/>
                </a:solidFill>
              </a:rPr>
              <a:t> </a:t>
            </a:r>
            <a:r>
              <a:rPr lang="en-US" sz="3200" dirty="0"/>
              <a:t>is by default required. Will fail in case cannot be fulfilled. Change it by adding: </a:t>
            </a:r>
            <a:r>
              <a:rPr lang="en-US" sz="3200" dirty="0">
                <a:solidFill>
                  <a:srgbClr val="008E40"/>
                </a:solidFill>
              </a:rPr>
              <a:t>@</a:t>
            </a:r>
            <a:r>
              <a:rPr lang="en-US" sz="3200" dirty="0" err="1">
                <a:solidFill>
                  <a:srgbClr val="008E40"/>
                </a:solidFill>
              </a:rPr>
              <a:t>Autowire</a:t>
            </a:r>
            <a:r>
              <a:rPr lang="en-US" sz="3200" dirty="0">
                <a:solidFill>
                  <a:srgbClr val="008E40"/>
                </a:solidFill>
              </a:rPr>
              <a:t>(required = false)</a:t>
            </a:r>
            <a:endParaRPr lang="he-IL" sz="3200" dirty="0">
              <a:solidFill>
                <a:srgbClr val="008E40"/>
              </a:solidFill>
            </a:endParaRPr>
          </a:p>
        </p:txBody>
      </p:sp>
    </p:spTree>
    <p:extLst>
      <p:ext uri="{BB962C8B-B14F-4D97-AF65-F5344CB8AC3E}">
        <p14:creationId xmlns:p14="http://schemas.microsoft.com/office/powerpoint/2010/main" val="160883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C650-4999-46B5-B54D-FEA8E9ABEA77}"/>
              </a:ext>
            </a:extLst>
          </p:cNvPr>
          <p:cNvSpPr>
            <a:spLocks noGrp="1"/>
          </p:cNvSpPr>
          <p:nvPr>
            <p:ph type="title"/>
          </p:nvPr>
        </p:nvSpPr>
        <p:spPr/>
        <p:txBody>
          <a:bodyPr>
            <a:normAutofit fontScale="90000"/>
          </a:bodyPr>
          <a:lstStyle/>
          <a:p>
            <a:r>
              <a:rPr lang="en-US" dirty="0"/>
              <a:t>Enriching bean through annotation</a:t>
            </a:r>
            <a:endParaRPr lang="he-IL" dirty="0"/>
          </a:p>
        </p:txBody>
      </p:sp>
      <p:sp>
        <p:nvSpPr>
          <p:cNvPr id="3" name="Slide Number Placeholder 2">
            <a:extLst>
              <a:ext uri="{FF2B5EF4-FFF2-40B4-BE49-F238E27FC236}">
                <a16:creationId xmlns:a16="http://schemas.microsoft.com/office/drawing/2014/main" id="{45AFE3D5-1FAA-4248-AEF5-4C246558C13E}"/>
              </a:ext>
            </a:extLst>
          </p:cNvPr>
          <p:cNvSpPr>
            <a:spLocks noGrp="1"/>
          </p:cNvSpPr>
          <p:nvPr>
            <p:ph type="sldNum" sz="quarter" idx="12"/>
          </p:nvPr>
        </p:nvSpPr>
        <p:spPr/>
        <p:txBody>
          <a:bodyPr/>
          <a:lstStyle/>
          <a:p>
            <a:fld id="{D57F1E4F-1CFF-5643-939E-217C01CDF565}" type="slidenum">
              <a:rPr lang="en-US" smtClean="0"/>
              <a:pPr/>
              <a:t>118</a:t>
            </a:fld>
            <a:endParaRPr lang="en-US" dirty="0"/>
          </a:p>
        </p:txBody>
      </p:sp>
      <p:sp>
        <p:nvSpPr>
          <p:cNvPr id="4" name="Footer Placeholder 3">
            <a:extLst>
              <a:ext uri="{FF2B5EF4-FFF2-40B4-BE49-F238E27FC236}">
                <a16:creationId xmlns:a16="http://schemas.microsoft.com/office/drawing/2014/main" id="{5DCE8353-4047-4F72-A16D-B40E35B8E1C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BC29645-0986-4E03-9FEF-154BA8E84315}"/>
              </a:ext>
            </a:extLst>
          </p:cNvPr>
          <p:cNvSpPr txBox="1"/>
          <p:nvPr/>
        </p:nvSpPr>
        <p:spPr>
          <a:xfrm>
            <a:off x="1207910" y="1281658"/>
            <a:ext cx="10199481" cy="5016758"/>
          </a:xfrm>
          <a:prstGeom prst="rect">
            <a:avLst/>
          </a:prstGeom>
          <a:noFill/>
        </p:spPr>
        <p:txBody>
          <a:bodyPr wrap="square" rtlCol="1">
            <a:spAutoFit/>
          </a:bodyPr>
          <a:lstStyle/>
          <a:p>
            <a:r>
              <a:rPr lang="en-US" sz="3200" dirty="0">
                <a:solidFill>
                  <a:srgbClr val="008E40"/>
                </a:solidFill>
              </a:rPr>
              <a:t>@</a:t>
            </a:r>
            <a:r>
              <a:rPr lang="en-US" sz="3200" dirty="0" err="1">
                <a:solidFill>
                  <a:srgbClr val="008E40"/>
                </a:solidFill>
              </a:rPr>
              <a:t>Autowire</a:t>
            </a:r>
            <a:r>
              <a:rPr lang="en-US" sz="3200" dirty="0">
                <a:solidFill>
                  <a:srgbClr val="008E40"/>
                </a:solidFill>
              </a:rPr>
              <a:t> </a:t>
            </a:r>
            <a:r>
              <a:rPr lang="en-US" sz="3200" dirty="0"/>
              <a:t>can be put on a collection of certain type</a:t>
            </a:r>
          </a:p>
          <a:p>
            <a:r>
              <a:rPr lang="en-US" sz="3200" dirty="0"/>
              <a:t>All instances (==beans) of that type will be automatically collected to it !</a:t>
            </a:r>
          </a:p>
          <a:p>
            <a:endParaRPr lang="en-US" sz="3200" dirty="0"/>
          </a:p>
          <a:p>
            <a:endParaRPr lang="en-US" sz="3200" dirty="0"/>
          </a:p>
          <a:p>
            <a:endParaRPr lang="en-US" sz="3200" dirty="0"/>
          </a:p>
          <a:p>
            <a:r>
              <a:rPr lang="en-US" sz="3200" dirty="0"/>
              <a:t>When put on Map, the key is a String, holding the bean name</a:t>
            </a:r>
          </a:p>
          <a:p>
            <a:endParaRPr lang="en-US" sz="3200" dirty="0"/>
          </a:p>
          <a:p>
            <a:r>
              <a:rPr lang="en-US" sz="3200" dirty="0"/>
              <a:t>Order can be determined using additional annotation (not demonstrated). By default order is not guaranteed</a:t>
            </a:r>
            <a:endParaRPr lang="he-IL" sz="3200" dirty="0"/>
          </a:p>
        </p:txBody>
      </p:sp>
      <p:pic>
        <p:nvPicPr>
          <p:cNvPr id="6" name="Picture 5">
            <a:extLst>
              <a:ext uri="{FF2B5EF4-FFF2-40B4-BE49-F238E27FC236}">
                <a16:creationId xmlns:a16="http://schemas.microsoft.com/office/drawing/2014/main" id="{9D68EAE0-6183-4B3B-AB35-592CBD4A8B0C}"/>
              </a:ext>
            </a:extLst>
          </p:cNvPr>
          <p:cNvPicPr>
            <a:picLocks noChangeAspect="1"/>
          </p:cNvPicPr>
          <p:nvPr/>
        </p:nvPicPr>
        <p:blipFill>
          <a:blip r:embed="rId3"/>
          <a:stretch>
            <a:fillRect/>
          </a:stretch>
        </p:blipFill>
        <p:spPr>
          <a:xfrm>
            <a:off x="4899377" y="2303798"/>
            <a:ext cx="4396992" cy="19117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712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16(.1 , .2)</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@Scope, @</a:t>
            </a:r>
            <a:r>
              <a:rPr lang="en-US" dirty="0" err="1"/>
              <a:t>PostConstruct</a:t>
            </a:r>
            <a:r>
              <a:rPr lang="en-US" dirty="0"/>
              <a:t>, @</a:t>
            </a:r>
            <a:r>
              <a:rPr lang="en-US" dirty="0" err="1"/>
              <a:t>Autowire</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119</a:t>
            </a:fld>
            <a:endParaRPr lang="en-US" dirty="0"/>
          </a:p>
        </p:txBody>
      </p:sp>
    </p:spTree>
    <p:extLst>
      <p:ext uri="{BB962C8B-B14F-4D97-AF65-F5344CB8AC3E}">
        <p14:creationId xmlns:p14="http://schemas.microsoft.com/office/powerpoint/2010/main" val="82523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1777-73AF-4C52-A5EF-33490138BA3E}"/>
              </a:ext>
            </a:extLst>
          </p:cNvPr>
          <p:cNvSpPr>
            <a:spLocks noGrp="1"/>
          </p:cNvSpPr>
          <p:nvPr>
            <p:ph type="title"/>
          </p:nvPr>
        </p:nvSpPr>
        <p:spPr/>
        <p:txBody>
          <a:bodyPr>
            <a:normAutofit fontScale="90000"/>
          </a:bodyPr>
          <a:lstStyle/>
          <a:p>
            <a:r>
              <a:rPr lang="en-US" dirty="0"/>
              <a:t>Spring </a:t>
            </a:r>
            <a:r>
              <a:rPr lang="en-US" dirty="0" err="1"/>
              <a:t>IoC</a:t>
            </a:r>
            <a:endParaRPr lang="he-IL" dirty="0"/>
          </a:p>
        </p:txBody>
      </p:sp>
      <p:sp>
        <p:nvSpPr>
          <p:cNvPr id="3" name="Slide Number Placeholder 2">
            <a:extLst>
              <a:ext uri="{FF2B5EF4-FFF2-40B4-BE49-F238E27FC236}">
                <a16:creationId xmlns:a16="http://schemas.microsoft.com/office/drawing/2014/main" id="{A7B7F644-A195-4733-9999-39037A7C495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Footer Placeholder 3">
            <a:extLst>
              <a:ext uri="{FF2B5EF4-FFF2-40B4-BE49-F238E27FC236}">
                <a16:creationId xmlns:a16="http://schemas.microsoft.com/office/drawing/2014/main" id="{291A33F5-3896-4F35-ADFC-BEC4E05AE48A}"/>
              </a:ext>
            </a:extLst>
          </p:cNvPr>
          <p:cNvSpPr>
            <a:spLocks noGrp="1"/>
          </p:cNvSpPr>
          <p:nvPr>
            <p:ph type="ftr" sz="quarter" idx="11"/>
          </p:nvPr>
        </p:nvSpPr>
        <p:spPr/>
        <p:txBody>
          <a:bodyPr/>
          <a:lstStyle/>
          <a:p>
            <a:r>
              <a:rPr lang="en-US"/>
              <a:t>Copyrights © Aviad Cohen ; 23.2.2018</a:t>
            </a:r>
            <a:endParaRPr lang="en-US" dirty="0"/>
          </a:p>
        </p:txBody>
      </p:sp>
      <p:sp>
        <p:nvSpPr>
          <p:cNvPr id="7" name="Rectangle: Rounded Corners 6">
            <a:extLst>
              <a:ext uri="{FF2B5EF4-FFF2-40B4-BE49-F238E27FC236}">
                <a16:creationId xmlns:a16="http://schemas.microsoft.com/office/drawing/2014/main" id="{F3850C8E-064D-4D4B-946C-739931E8F915}"/>
              </a:ext>
            </a:extLst>
          </p:cNvPr>
          <p:cNvSpPr/>
          <p:nvPr/>
        </p:nvSpPr>
        <p:spPr>
          <a:xfrm>
            <a:off x="2298397" y="2912247"/>
            <a:ext cx="2709229" cy="1269166"/>
          </a:xfrm>
          <a:prstGeom prst="roundRect">
            <a:avLst/>
          </a:prstGeom>
          <a:solidFill>
            <a:srgbClr val="FF69FF"/>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Dependency Injection</a:t>
            </a:r>
            <a:endParaRPr lang="he-IL" sz="3600" dirty="0"/>
          </a:p>
        </p:txBody>
      </p:sp>
      <p:sp>
        <p:nvSpPr>
          <p:cNvPr id="8" name="Rectangle: Rounded Corners 7">
            <a:extLst>
              <a:ext uri="{FF2B5EF4-FFF2-40B4-BE49-F238E27FC236}">
                <a16:creationId xmlns:a16="http://schemas.microsoft.com/office/drawing/2014/main" id="{6D2AD4F1-65FB-477F-8174-D66C2A003B51}"/>
              </a:ext>
            </a:extLst>
          </p:cNvPr>
          <p:cNvSpPr/>
          <p:nvPr/>
        </p:nvSpPr>
        <p:spPr>
          <a:xfrm>
            <a:off x="7717776" y="2912247"/>
            <a:ext cx="2709230" cy="1269166"/>
          </a:xfrm>
          <a:prstGeom prst="roundRect">
            <a:avLst/>
          </a:prstGeom>
          <a:solidFill>
            <a:schemeClr val="accent3">
              <a:lumMod val="50000"/>
            </a:schemeClr>
          </a:solidFill>
          <a:ln w="28575">
            <a:noFill/>
          </a:ln>
          <a:effectLst>
            <a:outerShdw blurRad="149987" dist="254000" dir="300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Dependency Lookup</a:t>
            </a:r>
            <a:endParaRPr lang="he-IL" sz="3600" dirty="0"/>
          </a:p>
        </p:txBody>
      </p:sp>
      <p:sp>
        <p:nvSpPr>
          <p:cNvPr id="9" name="Rectangle: Rounded Corners 8">
            <a:extLst>
              <a:ext uri="{FF2B5EF4-FFF2-40B4-BE49-F238E27FC236}">
                <a16:creationId xmlns:a16="http://schemas.microsoft.com/office/drawing/2014/main" id="{4A0C2CB0-04E3-4889-BFDD-1A2B5AC35F26}"/>
              </a:ext>
            </a:extLst>
          </p:cNvPr>
          <p:cNvSpPr/>
          <p:nvPr/>
        </p:nvSpPr>
        <p:spPr>
          <a:xfrm>
            <a:off x="3653012" y="1464696"/>
            <a:ext cx="5419379" cy="913344"/>
          </a:xfrm>
          <a:prstGeom prst="roundRect">
            <a:avLst/>
          </a:prstGeom>
          <a:solidFill>
            <a:srgbClr val="00B050"/>
          </a:solidFill>
          <a:ln w="28575">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err="1"/>
              <a:t>IoC</a:t>
            </a:r>
            <a:endParaRPr lang="he-IL" sz="3600" dirty="0"/>
          </a:p>
        </p:txBody>
      </p:sp>
      <p:sp>
        <p:nvSpPr>
          <p:cNvPr id="10" name="Rectangle: Rounded Corners 9">
            <a:extLst>
              <a:ext uri="{FF2B5EF4-FFF2-40B4-BE49-F238E27FC236}">
                <a16:creationId xmlns:a16="http://schemas.microsoft.com/office/drawing/2014/main" id="{E585FD18-CBE0-4CC8-920E-C3DD30262B64}"/>
              </a:ext>
            </a:extLst>
          </p:cNvPr>
          <p:cNvSpPr/>
          <p:nvPr/>
        </p:nvSpPr>
        <p:spPr>
          <a:xfrm>
            <a:off x="806072" y="4715620"/>
            <a:ext cx="2487971" cy="1269166"/>
          </a:xfrm>
          <a:prstGeom prst="roundRect">
            <a:avLst/>
          </a:prstGeom>
          <a:solidFill>
            <a:srgbClr val="FF69FF"/>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Constructor Injection</a:t>
            </a:r>
            <a:endParaRPr lang="he-IL" sz="3600" dirty="0"/>
          </a:p>
        </p:txBody>
      </p:sp>
      <p:sp>
        <p:nvSpPr>
          <p:cNvPr id="11" name="Rectangle: Rounded Corners 10">
            <a:extLst>
              <a:ext uri="{FF2B5EF4-FFF2-40B4-BE49-F238E27FC236}">
                <a16:creationId xmlns:a16="http://schemas.microsoft.com/office/drawing/2014/main" id="{007D28C6-D9DC-439E-AF80-A4FDD4174CEC}"/>
              </a:ext>
            </a:extLst>
          </p:cNvPr>
          <p:cNvSpPr/>
          <p:nvPr/>
        </p:nvSpPr>
        <p:spPr>
          <a:xfrm>
            <a:off x="3988111" y="4715620"/>
            <a:ext cx="2107889" cy="1269166"/>
          </a:xfrm>
          <a:prstGeom prst="roundRect">
            <a:avLst/>
          </a:prstGeom>
          <a:solidFill>
            <a:srgbClr val="FF69FF"/>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Setter Injection</a:t>
            </a:r>
            <a:endParaRPr lang="he-IL" sz="3600" dirty="0"/>
          </a:p>
        </p:txBody>
      </p:sp>
      <p:sp>
        <p:nvSpPr>
          <p:cNvPr id="12" name="Rectangle: Rounded Corners 11">
            <a:extLst>
              <a:ext uri="{FF2B5EF4-FFF2-40B4-BE49-F238E27FC236}">
                <a16:creationId xmlns:a16="http://schemas.microsoft.com/office/drawing/2014/main" id="{8DCCCED5-F902-426D-AD5A-687FC9222DAB}"/>
              </a:ext>
            </a:extLst>
          </p:cNvPr>
          <p:cNvSpPr/>
          <p:nvPr/>
        </p:nvSpPr>
        <p:spPr>
          <a:xfrm>
            <a:off x="6790068" y="4715620"/>
            <a:ext cx="2107890" cy="1269166"/>
          </a:xfrm>
          <a:prstGeom prst="roundRect">
            <a:avLst/>
          </a:prstGeom>
          <a:solidFill>
            <a:schemeClr val="accent3">
              <a:lumMod val="50000"/>
            </a:schemeClr>
          </a:solidFill>
          <a:ln w="28575">
            <a:noFill/>
          </a:ln>
          <a:effectLst>
            <a:outerShdw blurRad="149987" dist="254000" dir="300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Dependency Pull</a:t>
            </a:r>
            <a:endParaRPr lang="he-IL" sz="2800" dirty="0"/>
          </a:p>
        </p:txBody>
      </p:sp>
      <p:sp>
        <p:nvSpPr>
          <p:cNvPr id="13" name="Rectangle: Rounded Corners 12">
            <a:extLst>
              <a:ext uri="{FF2B5EF4-FFF2-40B4-BE49-F238E27FC236}">
                <a16:creationId xmlns:a16="http://schemas.microsoft.com/office/drawing/2014/main" id="{FEAE38CE-BB2E-4DA0-A537-741B16A5E33A}"/>
              </a:ext>
            </a:extLst>
          </p:cNvPr>
          <p:cNvSpPr/>
          <p:nvPr/>
        </p:nvSpPr>
        <p:spPr>
          <a:xfrm>
            <a:off x="9479556" y="4715620"/>
            <a:ext cx="1894900" cy="1269166"/>
          </a:xfrm>
          <a:prstGeom prst="roundRect">
            <a:avLst/>
          </a:prstGeom>
          <a:solidFill>
            <a:schemeClr val="accent3">
              <a:lumMod val="50000"/>
            </a:schemeClr>
          </a:solidFill>
          <a:ln w="28575">
            <a:noFill/>
          </a:ln>
          <a:effectLst>
            <a:outerShdw blurRad="149987" dist="254000" dir="300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Contextual Dependency Lookup</a:t>
            </a:r>
            <a:endParaRPr lang="he-IL" sz="2400" dirty="0"/>
          </a:p>
        </p:txBody>
      </p:sp>
      <p:cxnSp>
        <p:nvCxnSpPr>
          <p:cNvPr id="15" name="Straight Arrow Connector 14">
            <a:extLst>
              <a:ext uri="{FF2B5EF4-FFF2-40B4-BE49-F238E27FC236}">
                <a16:creationId xmlns:a16="http://schemas.microsoft.com/office/drawing/2014/main" id="{FC20BA08-5D03-4B7D-87CC-214459B47A69}"/>
              </a:ext>
            </a:extLst>
          </p:cNvPr>
          <p:cNvCxnSpPr>
            <a:stCxn id="9" idx="2"/>
            <a:endCxn id="7" idx="0"/>
          </p:cNvCxnSpPr>
          <p:nvPr/>
        </p:nvCxnSpPr>
        <p:spPr>
          <a:xfrm flipH="1">
            <a:off x="3653012" y="2378040"/>
            <a:ext cx="2709690" cy="534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D08B14-2A69-45B8-8701-62B4C18F5BB4}"/>
              </a:ext>
            </a:extLst>
          </p:cNvPr>
          <p:cNvCxnSpPr>
            <a:cxnSpLocks/>
            <a:stCxn id="7" idx="2"/>
            <a:endCxn id="10" idx="0"/>
          </p:cNvCxnSpPr>
          <p:nvPr/>
        </p:nvCxnSpPr>
        <p:spPr>
          <a:xfrm flipH="1">
            <a:off x="2050058" y="4181413"/>
            <a:ext cx="1602954" cy="534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D74389-F3AC-4548-896C-624F8665FC21}"/>
              </a:ext>
            </a:extLst>
          </p:cNvPr>
          <p:cNvCxnSpPr>
            <a:cxnSpLocks/>
            <a:stCxn id="7" idx="2"/>
            <a:endCxn id="11" idx="0"/>
          </p:cNvCxnSpPr>
          <p:nvPr/>
        </p:nvCxnSpPr>
        <p:spPr>
          <a:xfrm>
            <a:off x="3653012" y="4181413"/>
            <a:ext cx="1389044" cy="534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DD4902C-20F1-459C-BA8B-6E2A5B2B57EB}"/>
              </a:ext>
            </a:extLst>
          </p:cNvPr>
          <p:cNvCxnSpPr>
            <a:cxnSpLocks/>
            <a:stCxn id="8" idx="2"/>
            <a:endCxn id="12" idx="0"/>
          </p:cNvCxnSpPr>
          <p:nvPr/>
        </p:nvCxnSpPr>
        <p:spPr>
          <a:xfrm flipH="1">
            <a:off x="7844013" y="4181413"/>
            <a:ext cx="1228378" cy="534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FFBE25-5F2E-4132-810F-FE4B7D36FF7D}"/>
              </a:ext>
            </a:extLst>
          </p:cNvPr>
          <p:cNvCxnSpPr>
            <a:cxnSpLocks/>
            <a:stCxn id="8" idx="2"/>
            <a:endCxn id="13" idx="0"/>
          </p:cNvCxnSpPr>
          <p:nvPr/>
        </p:nvCxnSpPr>
        <p:spPr>
          <a:xfrm>
            <a:off x="9072391" y="4181413"/>
            <a:ext cx="1354615" cy="534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BBFCB7-9FFB-4FE5-85B1-7A1D158AF4F2}"/>
              </a:ext>
            </a:extLst>
          </p:cNvPr>
          <p:cNvCxnSpPr>
            <a:cxnSpLocks/>
            <a:stCxn id="9" idx="2"/>
            <a:endCxn id="8" idx="0"/>
          </p:cNvCxnSpPr>
          <p:nvPr/>
        </p:nvCxnSpPr>
        <p:spPr>
          <a:xfrm>
            <a:off x="6362702" y="2378040"/>
            <a:ext cx="2709689" cy="534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92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up)">
                                      <p:cBhvr>
                                        <p:cTn id="10" dur="500"/>
                                        <p:tgtEl>
                                          <p:spTgt spid="2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par>
                                <p:cTn id="23" presetID="22" presetClass="entr" presetSubtype="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F51F-EC53-40DA-AE91-D8614F5DA928}"/>
              </a:ext>
            </a:extLst>
          </p:cNvPr>
          <p:cNvSpPr>
            <a:spLocks noGrp="1"/>
          </p:cNvSpPr>
          <p:nvPr>
            <p:ph type="title"/>
          </p:nvPr>
        </p:nvSpPr>
        <p:spPr/>
        <p:txBody>
          <a:bodyPr>
            <a:normAutofit fontScale="90000"/>
          </a:bodyPr>
          <a:lstStyle/>
          <a:p>
            <a:r>
              <a:rPr lang="en-US" dirty="0"/>
              <a:t>Stereotypes</a:t>
            </a:r>
            <a:endParaRPr lang="he-IL" dirty="0"/>
          </a:p>
        </p:txBody>
      </p:sp>
      <p:sp>
        <p:nvSpPr>
          <p:cNvPr id="3" name="Slide Number Placeholder 2">
            <a:extLst>
              <a:ext uri="{FF2B5EF4-FFF2-40B4-BE49-F238E27FC236}">
                <a16:creationId xmlns:a16="http://schemas.microsoft.com/office/drawing/2014/main" id="{CD4F7F7D-6DF5-4229-BA82-74965F35E75E}"/>
              </a:ext>
            </a:extLst>
          </p:cNvPr>
          <p:cNvSpPr>
            <a:spLocks noGrp="1"/>
          </p:cNvSpPr>
          <p:nvPr>
            <p:ph type="sldNum" sz="quarter" idx="12"/>
          </p:nvPr>
        </p:nvSpPr>
        <p:spPr/>
        <p:txBody>
          <a:bodyPr/>
          <a:lstStyle/>
          <a:p>
            <a:fld id="{D57F1E4F-1CFF-5643-939E-217C01CDF565}" type="slidenum">
              <a:rPr lang="en-US" smtClean="0"/>
              <a:pPr/>
              <a:t>120</a:t>
            </a:fld>
            <a:endParaRPr lang="en-US" dirty="0"/>
          </a:p>
        </p:txBody>
      </p:sp>
      <p:sp>
        <p:nvSpPr>
          <p:cNvPr id="4" name="Footer Placeholder 3">
            <a:extLst>
              <a:ext uri="{FF2B5EF4-FFF2-40B4-BE49-F238E27FC236}">
                <a16:creationId xmlns:a16="http://schemas.microsoft.com/office/drawing/2014/main" id="{D713FE1D-DA9C-44D4-B8E8-ECF1C58BE49F}"/>
              </a:ext>
            </a:extLst>
          </p:cNvPr>
          <p:cNvSpPr>
            <a:spLocks noGrp="1"/>
          </p:cNvSpPr>
          <p:nvPr>
            <p:ph type="ftr" sz="quarter" idx="11"/>
          </p:nvPr>
        </p:nvSpPr>
        <p:spPr/>
        <p:txBody>
          <a:bodyPr/>
          <a:lstStyle/>
          <a:p>
            <a:r>
              <a:rPr lang="en-US"/>
              <a:t>Copyrights © Aviad Cohen ; 23.2.2018</a:t>
            </a:r>
            <a:endParaRPr lang="en-US" dirty="0"/>
          </a:p>
        </p:txBody>
      </p:sp>
      <p:sp>
        <p:nvSpPr>
          <p:cNvPr id="5" name="Rectangle: Rounded Corners 4">
            <a:extLst>
              <a:ext uri="{FF2B5EF4-FFF2-40B4-BE49-F238E27FC236}">
                <a16:creationId xmlns:a16="http://schemas.microsoft.com/office/drawing/2014/main" id="{17E5FD1C-F9A4-4234-8E76-E213AEF8E0AD}"/>
              </a:ext>
            </a:extLst>
          </p:cNvPr>
          <p:cNvSpPr/>
          <p:nvPr/>
        </p:nvSpPr>
        <p:spPr>
          <a:xfrm>
            <a:off x="1525530" y="4179005"/>
            <a:ext cx="3375378" cy="1072445"/>
          </a:xfrm>
          <a:prstGeom prst="roundRect">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a:t>@Component</a:t>
            </a:r>
            <a:endParaRPr lang="he-IL" sz="3600" b="1" dirty="0"/>
          </a:p>
        </p:txBody>
      </p:sp>
      <p:sp>
        <p:nvSpPr>
          <p:cNvPr id="6" name="Rectangle: Rounded Corners 5">
            <a:extLst>
              <a:ext uri="{FF2B5EF4-FFF2-40B4-BE49-F238E27FC236}">
                <a16:creationId xmlns:a16="http://schemas.microsoft.com/office/drawing/2014/main" id="{DCFDA162-4B41-4368-AD02-EC8BB2099D18}"/>
              </a:ext>
            </a:extLst>
          </p:cNvPr>
          <p:cNvSpPr/>
          <p:nvPr/>
        </p:nvSpPr>
        <p:spPr>
          <a:xfrm>
            <a:off x="6804380" y="2595943"/>
            <a:ext cx="3513664" cy="107244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a:t>@Service</a:t>
            </a:r>
            <a:endParaRPr lang="he-IL" sz="3600" b="1" dirty="0"/>
          </a:p>
        </p:txBody>
      </p:sp>
      <p:sp>
        <p:nvSpPr>
          <p:cNvPr id="7" name="Rectangle: Rounded Corners 6">
            <a:extLst>
              <a:ext uri="{FF2B5EF4-FFF2-40B4-BE49-F238E27FC236}">
                <a16:creationId xmlns:a16="http://schemas.microsoft.com/office/drawing/2014/main" id="{A0EF84FC-16A5-4FD9-8409-0B63C8106805}"/>
              </a:ext>
            </a:extLst>
          </p:cNvPr>
          <p:cNvSpPr/>
          <p:nvPr/>
        </p:nvSpPr>
        <p:spPr>
          <a:xfrm>
            <a:off x="6804379" y="3870041"/>
            <a:ext cx="3513664" cy="107244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a:t>@Repository</a:t>
            </a:r>
            <a:endParaRPr lang="he-IL" sz="3600" b="1" dirty="0"/>
          </a:p>
        </p:txBody>
      </p:sp>
      <p:sp>
        <p:nvSpPr>
          <p:cNvPr id="8" name="Rectangle: Rounded Corners 7">
            <a:extLst>
              <a:ext uri="{FF2B5EF4-FFF2-40B4-BE49-F238E27FC236}">
                <a16:creationId xmlns:a16="http://schemas.microsoft.com/office/drawing/2014/main" id="{E424AF57-FC1E-4852-B285-AB14BC408694}"/>
              </a:ext>
            </a:extLst>
          </p:cNvPr>
          <p:cNvSpPr/>
          <p:nvPr/>
        </p:nvSpPr>
        <p:spPr>
          <a:xfrm>
            <a:off x="6804379" y="1316259"/>
            <a:ext cx="3513665" cy="1072445"/>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a:t>@Controller</a:t>
            </a:r>
            <a:endParaRPr lang="he-IL" sz="3600" b="1" dirty="0"/>
          </a:p>
        </p:txBody>
      </p:sp>
      <p:sp>
        <p:nvSpPr>
          <p:cNvPr id="9" name="Rectangle: Rounded Corners 8">
            <a:extLst>
              <a:ext uri="{FF2B5EF4-FFF2-40B4-BE49-F238E27FC236}">
                <a16:creationId xmlns:a16="http://schemas.microsoft.com/office/drawing/2014/main" id="{7C81CFF7-D675-429B-8729-82A99033152B}"/>
              </a:ext>
            </a:extLst>
          </p:cNvPr>
          <p:cNvSpPr/>
          <p:nvPr/>
        </p:nvSpPr>
        <p:spPr>
          <a:xfrm>
            <a:off x="6804379" y="5144139"/>
            <a:ext cx="3513664" cy="1072445"/>
          </a:xfrm>
          <a:prstGeom prst="roundRect">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a:t>@Configuration</a:t>
            </a:r>
            <a:endParaRPr lang="he-IL" sz="3600" b="1" dirty="0"/>
          </a:p>
        </p:txBody>
      </p:sp>
      <p:cxnSp>
        <p:nvCxnSpPr>
          <p:cNvPr id="11" name="Straight Arrow Connector 10">
            <a:extLst>
              <a:ext uri="{FF2B5EF4-FFF2-40B4-BE49-F238E27FC236}">
                <a16:creationId xmlns:a16="http://schemas.microsoft.com/office/drawing/2014/main" id="{151B023B-5E76-4773-B01A-1C640F509B3F}"/>
              </a:ext>
            </a:extLst>
          </p:cNvPr>
          <p:cNvCxnSpPr>
            <a:cxnSpLocks/>
            <a:stCxn id="5" idx="3"/>
            <a:endCxn id="6" idx="1"/>
          </p:cNvCxnSpPr>
          <p:nvPr/>
        </p:nvCxnSpPr>
        <p:spPr>
          <a:xfrm flipV="1">
            <a:off x="4900908" y="3132166"/>
            <a:ext cx="1903472" cy="1583062"/>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3F3FA16-24D2-40D5-9C7E-019AFE035609}"/>
              </a:ext>
            </a:extLst>
          </p:cNvPr>
          <p:cNvCxnSpPr>
            <a:cxnSpLocks/>
            <a:stCxn id="5" idx="3"/>
            <a:endCxn id="7" idx="1"/>
          </p:cNvCxnSpPr>
          <p:nvPr/>
        </p:nvCxnSpPr>
        <p:spPr>
          <a:xfrm flipV="1">
            <a:off x="4900908" y="4406264"/>
            <a:ext cx="1903471" cy="30896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A86D48-F853-41A5-B5FD-CDD52D324894}"/>
              </a:ext>
            </a:extLst>
          </p:cNvPr>
          <p:cNvCxnSpPr>
            <a:cxnSpLocks/>
            <a:stCxn id="5" idx="3"/>
            <a:endCxn id="8" idx="1"/>
          </p:cNvCxnSpPr>
          <p:nvPr/>
        </p:nvCxnSpPr>
        <p:spPr>
          <a:xfrm flipV="1">
            <a:off x="4900908" y="1852482"/>
            <a:ext cx="1903471" cy="286274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4F52176-99C0-4D87-98B8-A65AC9B55757}"/>
              </a:ext>
            </a:extLst>
          </p:cNvPr>
          <p:cNvCxnSpPr>
            <a:cxnSpLocks/>
            <a:stCxn id="5" idx="3"/>
            <a:endCxn id="9" idx="1"/>
          </p:cNvCxnSpPr>
          <p:nvPr/>
        </p:nvCxnSpPr>
        <p:spPr>
          <a:xfrm>
            <a:off x="4900908" y="4715228"/>
            <a:ext cx="1903471" cy="965134"/>
          </a:xfrm>
          <a:prstGeom prst="straightConnector1">
            <a:avLst/>
          </a:prstGeom>
          <a:ln w="3810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157B78-23B7-4C3D-9E95-0C082522E336}"/>
              </a:ext>
            </a:extLst>
          </p:cNvPr>
          <p:cNvSpPr/>
          <p:nvPr/>
        </p:nvSpPr>
        <p:spPr>
          <a:xfrm>
            <a:off x="2109730" y="1606550"/>
            <a:ext cx="2411470" cy="350251"/>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Presentation</a:t>
            </a:r>
            <a:endParaRPr lang="he-IL" dirty="0"/>
          </a:p>
        </p:txBody>
      </p:sp>
      <p:sp>
        <p:nvSpPr>
          <p:cNvPr id="41" name="Rectangle 40">
            <a:extLst>
              <a:ext uri="{FF2B5EF4-FFF2-40B4-BE49-F238E27FC236}">
                <a16:creationId xmlns:a16="http://schemas.microsoft.com/office/drawing/2014/main" id="{539A60CA-040F-4CE1-A6D2-63416E6A3D3C}"/>
              </a:ext>
            </a:extLst>
          </p:cNvPr>
          <p:cNvSpPr/>
          <p:nvPr/>
        </p:nvSpPr>
        <p:spPr>
          <a:xfrm>
            <a:off x="2109730" y="1945057"/>
            <a:ext cx="2411470" cy="350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Controller</a:t>
            </a:r>
            <a:endParaRPr lang="he-IL" dirty="0"/>
          </a:p>
        </p:txBody>
      </p:sp>
      <p:sp>
        <p:nvSpPr>
          <p:cNvPr id="42" name="Rectangle 41">
            <a:extLst>
              <a:ext uri="{FF2B5EF4-FFF2-40B4-BE49-F238E27FC236}">
                <a16:creationId xmlns:a16="http://schemas.microsoft.com/office/drawing/2014/main" id="{8EE7F5EC-9F12-4D71-8852-050DA9B7C5D5}"/>
              </a:ext>
            </a:extLst>
          </p:cNvPr>
          <p:cNvSpPr/>
          <p:nvPr/>
        </p:nvSpPr>
        <p:spPr>
          <a:xfrm>
            <a:off x="2109730" y="2283564"/>
            <a:ext cx="2411470" cy="3502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Service</a:t>
            </a:r>
            <a:endParaRPr lang="he-IL" dirty="0"/>
          </a:p>
        </p:txBody>
      </p:sp>
      <p:sp>
        <p:nvSpPr>
          <p:cNvPr id="43" name="Rectangle 42">
            <a:extLst>
              <a:ext uri="{FF2B5EF4-FFF2-40B4-BE49-F238E27FC236}">
                <a16:creationId xmlns:a16="http://schemas.microsoft.com/office/drawing/2014/main" id="{CF1FA5B0-9901-4BF4-A286-13DBD922EB1A}"/>
              </a:ext>
            </a:extLst>
          </p:cNvPr>
          <p:cNvSpPr/>
          <p:nvPr/>
        </p:nvSpPr>
        <p:spPr>
          <a:xfrm>
            <a:off x="2109730" y="2626030"/>
            <a:ext cx="2411470" cy="3502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Persistence</a:t>
            </a:r>
            <a:endParaRPr lang="he-IL" dirty="0"/>
          </a:p>
        </p:txBody>
      </p:sp>
      <p:cxnSp>
        <p:nvCxnSpPr>
          <p:cNvPr id="45" name="Straight Arrow Connector 44">
            <a:extLst>
              <a:ext uri="{FF2B5EF4-FFF2-40B4-BE49-F238E27FC236}">
                <a16:creationId xmlns:a16="http://schemas.microsoft.com/office/drawing/2014/main" id="{43DA694A-1089-4F90-A02A-CFF6C5D6596B}"/>
              </a:ext>
            </a:extLst>
          </p:cNvPr>
          <p:cNvCxnSpPr/>
          <p:nvPr/>
        </p:nvCxnSpPr>
        <p:spPr>
          <a:xfrm>
            <a:off x="1879602" y="1676400"/>
            <a:ext cx="0" cy="1181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5E19BC0-2DE7-4828-86EE-D88ACE2FA260}"/>
              </a:ext>
            </a:extLst>
          </p:cNvPr>
          <p:cNvSpPr txBox="1"/>
          <p:nvPr/>
        </p:nvSpPr>
        <p:spPr>
          <a:xfrm>
            <a:off x="2109730" y="1264084"/>
            <a:ext cx="2381250" cy="369332"/>
          </a:xfrm>
          <a:prstGeom prst="rect">
            <a:avLst/>
          </a:prstGeom>
          <a:noFill/>
        </p:spPr>
        <p:txBody>
          <a:bodyPr wrap="square" rtlCol="1">
            <a:spAutoFit/>
          </a:bodyPr>
          <a:lstStyle/>
          <a:p>
            <a:pPr algn="ctr"/>
            <a:r>
              <a:rPr lang="en-US" dirty="0"/>
              <a:t>Layers pattern:</a:t>
            </a:r>
            <a:endParaRPr lang="he-IL" dirty="0"/>
          </a:p>
        </p:txBody>
      </p:sp>
    </p:spTree>
    <p:extLst>
      <p:ext uri="{BB962C8B-B14F-4D97-AF65-F5344CB8AC3E}">
        <p14:creationId xmlns:p14="http://schemas.microsoft.com/office/powerpoint/2010/main" val="150760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up)">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par>
                          <p:cTn id="54" fill="hold">
                            <p:stCondLst>
                              <p:cond delay="2000"/>
                            </p:stCondLst>
                            <p:childTnLst>
                              <p:par>
                                <p:cTn id="55" presetID="22" presetClass="entr" presetSubtype="8"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40" grpId="0" animBg="1"/>
      <p:bldP spid="41" grpId="0" animBg="1"/>
      <p:bldP spid="42" grpId="0" animBg="1"/>
      <p:bldP spid="43" grpId="0" animBg="1"/>
      <p:bldP spid="4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0222-7F4B-4582-BCA5-71A3A3F48FCA}"/>
              </a:ext>
            </a:extLst>
          </p:cNvPr>
          <p:cNvSpPr>
            <a:spLocks noGrp="1"/>
          </p:cNvSpPr>
          <p:nvPr>
            <p:ph type="title"/>
          </p:nvPr>
        </p:nvSpPr>
        <p:spPr/>
        <p:txBody>
          <a:bodyPr>
            <a:normAutofit fontScale="90000"/>
          </a:bodyPr>
          <a:lstStyle/>
          <a:p>
            <a:r>
              <a:rPr lang="en-US" dirty="0"/>
              <a:t>JSR 250</a:t>
            </a:r>
            <a:endParaRPr lang="he-IL" dirty="0"/>
          </a:p>
        </p:txBody>
      </p:sp>
      <p:sp>
        <p:nvSpPr>
          <p:cNvPr id="3" name="Slide Number Placeholder 2">
            <a:extLst>
              <a:ext uri="{FF2B5EF4-FFF2-40B4-BE49-F238E27FC236}">
                <a16:creationId xmlns:a16="http://schemas.microsoft.com/office/drawing/2014/main" id="{79AF723E-C990-4F4E-BB0A-4BD4171C74A7}"/>
              </a:ext>
            </a:extLst>
          </p:cNvPr>
          <p:cNvSpPr>
            <a:spLocks noGrp="1"/>
          </p:cNvSpPr>
          <p:nvPr>
            <p:ph type="sldNum" sz="quarter" idx="12"/>
          </p:nvPr>
        </p:nvSpPr>
        <p:spPr/>
        <p:txBody>
          <a:bodyPr/>
          <a:lstStyle/>
          <a:p>
            <a:fld id="{D57F1E4F-1CFF-5643-939E-217C01CDF565}" type="slidenum">
              <a:rPr lang="en-US" smtClean="0"/>
              <a:pPr/>
              <a:t>121</a:t>
            </a:fld>
            <a:endParaRPr lang="en-US" dirty="0"/>
          </a:p>
        </p:txBody>
      </p:sp>
      <p:sp>
        <p:nvSpPr>
          <p:cNvPr id="4" name="Footer Placeholder 3">
            <a:extLst>
              <a:ext uri="{FF2B5EF4-FFF2-40B4-BE49-F238E27FC236}">
                <a16:creationId xmlns:a16="http://schemas.microsoft.com/office/drawing/2014/main" id="{F963DA08-F93C-4601-9559-CB6FE891C72A}"/>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7ACD3FF-84BD-4B31-9EB9-A58626EDA632}"/>
              </a:ext>
            </a:extLst>
          </p:cNvPr>
          <p:cNvSpPr txBox="1"/>
          <p:nvPr/>
        </p:nvSpPr>
        <p:spPr>
          <a:xfrm>
            <a:off x="1253066" y="1501422"/>
            <a:ext cx="10233347" cy="3539430"/>
          </a:xfrm>
          <a:prstGeom prst="rect">
            <a:avLst/>
          </a:prstGeom>
          <a:noFill/>
        </p:spPr>
        <p:txBody>
          <a:bodyPr wrap="square" rtlCol="1">
            <a:spAutoFit/>
          </a:bodyPr>
          <a:lstStyle/>
          <a:p>
            <a:r>
              <a:rPr lang="en-US" sz="2800" dirty="0"/>
              <a:t>Java acknowledges the wide use of DI technology using various vendors (</a:t>
            </a:r>
            <a:r>
              <a:rPr lang="en-US" sz="2800" dirty="0">
                <a:solidFill>
                  <a:srgbClr val="008E40"/>
                </a:solidFill>
              </a:rPr>
              <a:t>Spring</a:t>
            </a:r>
            <a:r>
              <a:rPr lang="en-US" sz="2800" dirty="0"/>
              <a:t>, </a:t>
            </a:r>
            <a:r>
              <a:rPr lang="en-US" sz="2800" dirty="0" err="1"/>
              <a:t>Guice</a:t>
            </a:r>
            <a:r>
              <a:rPr lang="en-US" sz="2800" dirty="0"/>
              <a:t>..)</a:t>
            </a:r>
          </a:p>
          <a:p>
            <a:endParaRPr lang="en-US" sz="2800" dirty="0"/>
          </a:p>
          <a:p>
            <a:r>
              <a:rPr lang="en-US" sz="2800" dirty="0"/>
              <a:t>In order to create commonality between code, Java offers </a:t>
            </a:r>
            <a:r>
              <a:rPr lang="en-US" sz="2800" dirty="0">
                <a:solidFill>
                  <a:srgbClr val="0000FF"/>
                </a:solidFill>
              </a:rPr>
              <a:t>@Resource</a:t>
            </a:r>
            <a:r>
              <a:rPr lang="en-US" sz="2800" dirty="0">
                <a:solidFill>
                  <a:srgbClr val="008E40"/>
                </a:solidFill>
              </a:rPr>
              <a:t> </a:t>
            </a:r>
            <a:r>
              <a:rPr lang="en-US" sz="2800" dirty="0"/>
              <a:t>annotation, as means to signal a place where DI is needed</a:t>
            </a:r>
          </a:p>
          <a:p>
            <a:endParaRPr lang="en-US" sz="2800" dirty="0"/>
          </a:p>
          <a:p>
            <a:r>
              <a:rPr lang="en-US" sz="2800" dirty="0">
                <a:solidFill>
                  <a:srgbClr val="008E40"/>
                </a:solidFill>
              </a:rPr>
              <a:t>Spring</a:t>
            </a:r>
            <a:r>
              <a:rPr lang="en-US" sz="2800" dirty="0"/>
              <a:t> honors </a:t>
            </a:r>
            <a:r>
              <a:rPr lang="en-US" sz="2800" dirty="0">
                <a:solidFill>
                  <a:srgbClr val="0000FF"/>
                </a:solidFill>
              </a:rPr>
              <a:t>@Resource</a:t>
            </a:r>
            <a:r>
              <a:rPr lang="en-US" sz="2800" dirty="0">
                <a:solidFill>
                  <a:srgbClr val="008E40"/>
                </a:solidFill>
              </a:rPr>
              <a:t> </a:t>
            </a:r>
            <a:r>
              <a:rPr lang="en-US" sz="2800" dirty="0"/>
              <a:t>and you can replace </a:t>
            </a:r>
            <a:r>
              <a:rPr lang="en-US" sz="2800" dirty="0">
                <a:solidFill>
                  <a:srgbClr val="008E40"/>
                </a:solidFill>
              </a:rPr>
              <a:t>@</a:t>
            </a:r>
            <a:r>
              <a:rPr lang="en-US" sz="2800" dirty="0" err="1">
                <a:solidFill>
                  <a:srgbClr val="008E40"/>
                </a:solidFill>
              </a:rPr>
              <a:t>Autowire</a:t>
            </a:r>
            <a:r>
              <a:rPr lang="en-US" sz="2800" dirty="0">
                <a:solidFill>
                  <a:srgbClr val="008E40"/>
                </a:solidFill>
              </a:rPr>
              <a:t> </a:t>
            </a:r>
            <a:r>
              <a:rPr lang="en-US" sz="2800" dirty="0"/>
              <a:t>with it for better future compatibility</a:t>
            </a:r>
            <a:endParaRPr lang="he-IL" sz="2800" dirty="0"/>
          </a:p>
        </p:txBody>
      </p:sp>
    </p:spTree>
    <p:extLst>
      <p:ext uri="{BB962C8B-B14F-4D97-AF65-F5344CB8AC3E}">
        <p14:creationId xmlns:p14="http://schemas.microsoft.com/office/powerpoint/2010/main" val="24743262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0222-7F4B-4582-BCA5-71A3A3F48FCA}"/>
              </a:ext>
            </a:extLst>
          </p:cNvPr>
          <p:cNvSpPr>
            <a:spLocks noGrp="1"/>
          </p:cNvSpPr>
          <p:nvPr>
            <p:ph type="title"/>
          </p:nvPr>
        </p:nvSpPr>
        <p:spPr/>
        <p:txBody>
          <a:bodyPr>
            <a:normAutofit fontScale="90000"/>
          </a:bodyPr>
          <a:lstStyle/>
          <a:p>
            <a:r>
              <a:rPr lang="en-US" dirty="0"/>
              <a:t>JSR 250</a:t>
            </a:r>
            <a:endParaRPr lang="he-IL" dirty="0"/>
          </a:p>
        </p:txBody>
      </p:sp>
      <p:sp>
        <p:nvSpPr>
          <p:cNvPr id="3" name="Slide Number Placeholder 2">
            <a:extLst>
              <a:ext uri="{FF2B5EF4-FFF2-40B4-BE49-F238E27FC236}">
                <a16:creationId xmlns:a16="http://schemas.microsoft.com/office/drawing/2014/main" id="{79AF723E-C990-4F4E-BB0A-4BD4171C74A7}"/>
              </a:ext>
            </a:extLst>
          </p:cNvPr>
          <p:cNvSpPr>
            <a:spLocks noGrp="1"/>
          </p:cNvSpPr>
          <p:nvPr>
            <p:ph type="sldNum" sz="quarter" idx="12"/>
          </p:nvPr>
        </p:nvSpPr>
        <p:spPr/>
        <p:txBody>
          <a:bodyPr/>
          <a:lstStyle/>
          <a:p>
            <a:fld id="{D57F1E4F-1CFF-5643-939E-217C01CDF565}" type="slidenum">
              <a:rPr lang="en-US" smtClean="0"/>
              <a:pPr/>
              <a:t>122</a:t>
            </a:fld>
            <a:endParaRPr lang="en-US" dirty="0"/>
          </a:p>
        </p:txBody>
      </p:sp>
      <p:sp>
        <p:nvSpPr>
          <p:cNvPr id="4" name="Footer Placeholder 3">
            <a:extLst>
              <a:ext uri="{FF2B5EF4-FFF2-40B4-BE49-F238E27FC236}">
                <a16:creationId xmlns:a16="http://schemas.microsoft.com/office/drawing/2014/main" id="{F963DA08-F93C-4601-9559-CB6FE891C72A}"/>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7ACD3FF-84BD-4B31-9EB9-A58626EDA632}"/>
              </a:ext>
            </a:extLst>
          </p:cNvPr>
          <p:cNvSpPr txBox="1"/>
          <p:nvPr/>
        </p:nvSpPr>
        <p:spPr>
          <a:xfrm>
            <a:off x="1253067" y="1501422"/>
            <a:ext cx="9584266" cy="1815882"/>
          </a:xfrm>
          <a:prstGeom prst="rect">
            <a:avLst/>
          </a:prstGeom>
          <a:noFill/>
        </p:spPr>
        <p:txBody>
          <a:bodyPr wrap="square" rtlCol="1">
            <a:spAutoFit/>
          </a:bodyPr>
          <a:lstStyle/>
          <a:p>
            <a:r>
              <a:rPr lang="en-US" sz="2800" dirty="0">
                <a:solidFill>
                  <a:srgbClr val="0000FF"/>
                </a:solidFill>
              </a:rPr>
              <a:t>@Resource </a:t>
            </a:r>
            <a:r>
              <a:rPr lang="en-US" sz="2800" dirty="0"/>
              <a:t>vs </a:t>
            </a:r>
            <a:r>
              <a:rPr lang="en-US" sz="2800" dirty="0">
                <a:solidFill>
                  <a:srgbClr val="00B050"/>
                </a:solidFill>
              </a:rPr>
              <a:t>@</a:t>
            </a:r>
            <a:r>
              <a:rPr lang="en-US" sz="2800" dirty="0" err="1">
                <a:solidFill>
                  <a:srgbClr val="00B050"/>
                </a:solidFill>
              </a:rPr>
              <a:t>Autowire</a:t>
            </a:r>
            <a:endParaRPr lang="en-US" sz="2800" dirty="0">
              <a:solidFill>
                <a:srgbClr val="00B050"/>
              </a:solidFill>
            </a:endParaRPr>
          </a:p>
          <a:p>
            <a:endParaRPr lang="en-US" sz="2800" dirty="0"/>
          </a:p>
          <a:p>
            <a:pPr marL="457200" indent="-457200">
              <a:buFont typeface="Arial" panose="020B0604020202020204" pitchFamily="34" charset="0"/>
              <a:buChar char="•"/>
            </a:pPr>
            <a:r>
              <a:rPr lang="en-US" sz="2800" dirty="0">
                <a:solidFill>
                  <a:srgbClr val="0000FF"/>
                </a:solidFill>
              </a:rPr>
              <a:t>@ Resource </a:t>
            </a:r>
            <a:r>
              <a:rPr lang="en-US" sz="2800" dirty="0"/>
              <a:t>cannot be set on constructors. </a:t>
            </a:r>
            <a:r>
              <a:rPr lang="en-US" sz="2800" dirty="0">
                <a:solidFill>
                  <a:srgbClr val="00B050"/>
                </a:solidFill>
              </a:rPr>
              <a:t>@</a:t>
            </a:r>
            <a:r>
              <a:rPr lang="en-US" sz="2800" dirty="0" err="1">
                <a:solidFill>
                  <a:srgbClr val="00B050"/>
                </a:solidFill>
              </a:rPr>
              <a:t>Autowire</a:t>
            </a:r>
            <a:r>
              <a:rPr lang="en-US" sz="2800" dirty="0">
                <a:solidFill>
                  <a:srgbClr val="00B050"/>
                </a:solidFill>
              </a:rPr>
              <a:t> </a:t>
            </a:r>
            <a:r>
              <a:rPr lang="en-US" sz="2800" dirty="0"/>
              <a:t>can</a:t>
            </a:r>
          </a:p>
          <a:p>
            <a:pPr marL="457200" indent="-457200">
              <a:buFont typeface="Arial" panose="020B0604020202020204" pitchFamily="34" charset="0"/>
              <a:buChar char="•"/>
            </a:pPr>
            <a:r>
              <a:rPr lang="en-US" sz="2800" dirty="0">
                <a:solidFill>
                  <a:srgbClr val="0000FF"/>
                </a:solidFill>
              </a:rPr>
              <a:t>@ Resource </a:t>
            </a:r>
            <a:r>
              <a:rPr lang="en-US" sz="2800" dirty="0"/>
              <a:t>allows to use name-matching strategy</a:t>
            </a:r>
            <a:endParaRPr lang="he-IL" sz="2800" dirty="0"/>
          </a:p>
        </p:txBody>
      </p:sp>
    </p:spTree>
    <p:extLst>
      <p:ext uri="{BB962C8B-B14F-4D97-AF65-F5344CB8AC3E}">
        <p14:creationId xmlns:p14="http://schemas.microsoft.com/office/powerpoint/2010/main" val="8285695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17</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@Scope, @</a:t>
            </a:r>
            <a:r>
              <a:rPr lang="en-US" dirty="0" err="1"/>
              <a:t>PostConstruct</a:t>
            </a:r>
            <a:r>
              <a:rPr lang="en-US" dirty="0"/>
              <a:t>, @</a:t>
            </a:r>
            <a:r>
              <a:rPr lang="en-US" dirty="0" err="1"/>
              <a:t>Autowire</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41572721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C106-A285-4B03-8EED-D95A37AADEF4}"/>
              </a:ext>
            </a:extLst>
          </p:cNvPr>
          <p:cNvSpPr>
            <a:spLocks noGrp="1"/>
          </p:cNvSpPr>
          <p:nvPr>
            <p:ph type="title"/>
          </p:nvPr>
        </p:nvSpPr>
        <p:spPr/>
        <p:txBody>
          <a:bodyPr>
            <a:normAutofit fontScale="90000"/>
          </a:bodyPr>
          <a:lstStyle/>
          <a:p>
            <a:r>
              <a:rPr lang="en-US" dirty="0"/>
              <a:t>Spring methods comparison</a:t>
            </a:r>
            <a:endParaRPr lang="he-IL" dirty="0"/>
          </a:p>
        </p:txBody>
      </p:sp>
      <p:sp>
        <p:nvSpPr>
          <p:cNvPr id="3" name="Slide Number Placeholder 2">
            <a:extLst>
              <a:ext uri="{FF2B5EF4-FFF2-40B4-BE49-F238E27FC236}">
                <a16:creationId xmlns:a16="http://schemas.microsoft.com/office/drawing/2014/main" id="{6C046FF5-E46E-4359-B942-34F8F6ABB693}"/>
              </a:ext>
            </a:extLst>
          </p:cNvPr>
          <p:cNvSpPr>
            <a:spLocks noGrp="1"/>
          </p:cNvSpPr>
          <p:nvPr>
            <p:ph type="sldNum" sz="quarter" idx="12"/>
          </p:nvPr>
        </p:nvSpPr>
        <p:spPr/>
        <p:txBody>
          <a:bodyPr/>
          <a:lstStyle/>
          <a:p>
            <a:fld id="{D57F1E4F-1CFF-5643-939E-217C01CDF565}" type="slidenum">
              <a:rPr lang="en-US" smtClean="0"/>
              <a:pPr/>
              <a:t>124</a:t>
            </a:fld>
            <a:endParaRPr lang="en-US" dirty="0"/>
          </a:p>
        </p:txBody>
      </p:sp>
      <p:sp>
        <p:nvSpPr>
          <p:cNvPr id="4" name="Footer Placeholder 3">
            <a:extLst>
              <a:ext uri="{FF2B5EF4-FFF2-40B4-BE49-F238E27FC236}">
                <a16:creationId xmlns:a16="http://schemas.microsoft.com/office/drawing/2014/main" id="{98607F29-C15A-4E48-9724-1D0923F2813C}"/>
              </a:ext>
            </a:extLst>
          </p:cNvPr>
          <p:cNvSpPr>
            <a:spLocks noGrp="1"/>
          </p:cNvSpPr>
          <p:nvPr>
            <p:ph type="ftr" sz="quarter" idx="11"/>
          </p:nvPr>
        </p:nvSpPr>
        <p:spPr/>
        <p:txBody>
          <a:bodyPr/>
          <a:lstStyle/>
          <a:p>
            <a:r>
              <a:rPr lang="en-US"/>
              <a:t>Copyrights © Aviad Cohen ; 23.2.2018</a:t>
            </a:r>
            <a:endParaRPr lang="en-US" dirty="0"/>
          </a:p>
        </p:txBody>
      </p:sp>
      <p:sp>
        <p:nvSpPr>
          <p:cNvPr id="5" name="Rectangle: Rounded Corners 4">
            <a:extLst>
              <a:ext uri="{FF2B5EF4-FFF2-40B4-BE49-F238E27FC236}">
                <a16:creationId xmlns:a16="http://schemas.microsoft.com/office/drawing/2014/main" id="{424DA869-AD1F-486B-B7C4-F7C307B831D8}"/>
              </a:ext>
            </a:extLst>
          </p:cNvPr>
          <p:cNvSpPr/>
          <p:nvPr/>
        </p:nvSpPr>
        <p:spPr>
          <a:xfrm>
            <a:off x="4266435" y="1406035"/>
            <a:ext cx="2844800" cy="719588"/>
          </a:xfrm>
          <a:prstGeom prst="roundRect">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b="1" dirty="0">
                <a:solidFill>
                  <a:schemeClr val="bg1"/>
                </a:solidFill>
              </a:rPr>
              <a:t>Spring </a:t>
            </a:r>
            <a:r>
              <a:rPr lang="en-US" sz="4000" b="1" dirty="0" err="1">
                <a:solidFill>
                  <a:schemeClr val="bg1"/>
                </a:solidFill>
              </a:rPr>
              <a:t>IoC</a:t>
            </a:r>
            <a:endParaRPr lang="he-IL" sz="4000" b="1" dirty="0">
              <a:solidFill>
                <a:schemeClr val="bg1"/>
              </a:solidFill>
            </a:endParaRPr>
          </a:p>
        </p:txBody>
      </p:sp>
      <p:sp>
        <p:nvSpPr>
          <p:cNvPr id="6" name="Rectangle: Rounded Corners 5">
            <a:extLst>
              <a:ext uri="{FF2B5EF4-FFF2-40B4-BE49-F238E27FC236}">
                <a16:creationId xmlns:a16="http://schemas.microsoft.com/office/drawing/2014/main" id="{5DED1BDE-BE85-4E48-837D-391DAC5E9827}"/>
              </a:ext>
            </a:extLst>
          </p:cNvPr>
          <p:cNvSpPr/>
          <p:nvPr/>
        </p:nvSpPr>
        <p:spPr>
          <a:xfrm>
            <a:off x="1412306" y="2485417"/>
            <a:ext cx="2844800" cy="719588"/>
          </a:xfrm>
          <a:prstGeom prst="roundRect">
            <a:avLst/>
          </a:prstGeom>
          <a:solidFill>
            <a:srgbClr val="8D5DB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b="1" dirty="0">
                <a:solidFill>
                  <a:schemeClr val="bg1"/>
                </a:solidFill>
              </a:rPr>
              <a:t>XML</a:t>
            </a:r>
            <a:endParaRPr lang="he-IL" sz="4000" b="1" dirty="0">
              <a:solidFill>
                <a:schemeClr val="bg1"/>
              </a:solidFill>
            </a:endParaRPr>
          </a:p>
        </p:txBody>
      </p:sp>
      <p:sp>
        <p:nvSpPr>
          <p:cNvPr id="7" name="Rectangle: Rounded Corners 6">
            <a:extLst>
              <a:ext uri="{FF2B5EF4-FFF2-40B4-BE49-F238E27FC236}">
                <a16:creationId xmlns:a16="http://schemas.microsoft.com/office/drawing/2014/main" id="{DDF68EF0-F604-4756-A48C-16F55AB8B4D7}"/>
              </a:ext>
            </a:extLst>
          </p:cNvPr>
          <p:cNvSpPr/>
          <p:nvPr/>
        </p:nvSpPr>
        <p:spPr>
          <a:xfrm>
            <a:off x="6818349" y="2485417"/>
            <a:ext cx="2844800" cy="719588"/>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b="1" dirty="0">
                <a:solidFill>
                  <a:schemeClr val="bg1"/>
                </a:solidFill>
              </a:rPr>
              <a:t>Java Code</a:t>
            </a:r>
            <a:endParaRPr lang="he-IL" sz="4000" b="1" dirty="0">
              <a:solidFill>
                <a:schemeClr val="bg1"/>
              </a:solidFill>
            </a:endParaRPr>
          </a:p>
        </p:txBody>
      </p:sp>
      <p:sp>
        <p:nvSpPr>
          <p:cNvPr id="8" name="Rectangle: Rounded Corners 7">
            <a:extLst>
              <a:ext uri="{FF2B5EF4-FFF2-40B4-BE49-F238E27FC236}">
                <a16:creationId xmlns:a16="http://schemas.microsoft.com/office/drawing/2014/main" id="{799B31E8-E4B3-4F2B-861B-31BBBD798E51}"/>
              </a:ext>
            </a:extLst>
          </p:cNvPr>
          <p:cNvSpPr/>
          <p:nvPr/>
        </p:nvSpPr>
        <p:spPr>
          <a:xfrm>
            <a:off x="5102150" y="3713066"/>
            <a:ext cx="2692430" cy="719588"/>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bg1"/>
                </a:solidFill>
              </a:rPr>
              <a:t>@Configuration</a:t>
            </a:r>
            <a:endParaRPr lang="he-IL" sz="2800" b="1" dirty="0">
              <a:solidFill>
                <a:schemeClr val="bg1"/>
              </a:solidFill>
            </a:endParaRPr>
          </a:p>
        </p:txBody>
      </p:sp>
      <p:sp>
        <p:nvSpPr>
          <p:cNvPr id="9" name="Rectangle: Rounded Corners 8">
            <a:extLst>
              <a:ext uri="{FF2B5EF4-FFF2-40B4-BE49-F238E27FC236}">
                <a16:creationId xmlns:a16="http://schemas.microsoft.com/office/drawing/2014/main" id="{1C15458C-7EDA-4AD8-A085-F8925065D03B}"/>
              </a:ext>
            </a:extLst>
          </p:cNvPr>
          <p:cNvSpPr/>
          <p:nvPr/>
        </p:nvSpPr>
        <p:spPr>
          <a:xfrm>
            <a:off x="8850487" y="3713066"/>
            <a:ext cx="2556903" cy="719588"/>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bg1"/>
                </a:solidFill>
              </a:rPr>
              <a:t>@Component</a:t>
            </a:r>
            <a:endParaRPr lang="he-IL" sz="2800" b="1" dirty="0">
              <a:solidFill>
                <a:schemeClr val="bg1"/>
              </a:solidFill>
            </a:endParaRPr>
          </a:p>
        </p:txBody>
      </p:sp>
      <p:sp>
        <p:nvSpPr>
          <p:cNvPr id="10" name="TextBox 9">
            <a:extLst>
              <a:ext uri="{FF2B5EF4-FFF2-40B4-BE49-F238E27FC236}">
                <a16:creationId xmlns:a16="http://schemas.microsoft.com/office/drawing/2014/main" id="{C8C2864B-EBA9-4A33-A48F-9893E256A291}"/>
              </a:ext>
            </a:extLst>
          </p:cNvPr>
          <p:cNvSpPr txBox="1"/>
          <p:nvPr/>
        </p:nvSpPr>
        <p:spPr>
          <a:xfrm>
            <a:off x="1412306" y="4611356"/>
            <a:ext cx="3058923" cy="1384995"/>
          </a:xfrm>
          <a:prstGeom prst="rect">
            <a:avLst/>
          </a:prstGeom>
          <a:noFill/>
        </p:spPr>
        <p:txBody>
          <a:bodyPr wrap="square" rtlCol="1">
            <a:spAutoFit/>
          </a:bodyPr>
          <a:lstStyle/>
          <a:p>
            <a:pPr marL="285750" indent="-285750">
              <a:buFont typeface="Arial" panose="020B0604020202020204" pitchFamily="34" charset="0"/>
              <a:buChar char="•"/>
            </a:pPr>
            <a:r>
              <a:rPr lang="en-US" sz="2800" dirty="0"/>
              <a:t>Central place</a:t>
            </a:r>
          </a:p>
          <a:p>
            <a:pPr marL="285750" indent="-285750">
              <a:buFont typeface="Arial" panose="020B0604020202020204" pitchFamily="34" charset="0"/>
              <a:buChar char="•"/>
            </a:pPr>
            <a:r>
              <a:rPr lang="en-US" sz="2800" dirty="0"/>
              <a:t>External resource (not compiled)</a:t>
            </a:r>
            <a:endParaRPr lang="he-IL" sz="2800" dirty="0"/>
          </a:p>
        </p:txBody>
      </p:sp>
      <p:sp>
        <p:nvSpPr>
          <p:cNvPr id="11" name="TextBox 10">
            <a:extLst>
              <a:ext uri="{FF2B5EF4-FFF2-40B4-BE49-F238E27FC236}">
                <a16:creationId xmlns:a16="http://schemas.microsoft.com/office/drawing/2014/main" id="{71FCF02E-102F-4DE9-B6E1-0CD0A5D8BC74}"/>
              </a:ext>
            </a:extLst>
          </p:cNvPr>
          <p:cNvSpPr txBox="1"/>
          <p:nvPr/>
        </p:nvSpPr>
        <p:spPr>
          <a:xfrm>
            <a:off x="5102150" y="4611356"/>
            <a:ext cx="3058922" cy="1815882"/>
          </a:xfrm>
          <a:prstGeom prst="rect">
            <a:avLst/>
          </a:prstGeom>
          <a:noFill/>
        </p:spPr>
        <p:txBody>
          <a:bodyPr wrap="square" rtlCol="1">
            <a:spAutoFit/>
          </a:bodyPr>
          <a:lstStyle/>
          <a:p>
            <a:pPr marL="285750" indent="-285750">
              <a:buFont typeface="Arial" panose="020B0604020202020204" pitchFamily="34" charset="0"/>
              <a:buChar char="•"/>
            </a:pPr>
            <a:r>
              <a:rPr lang="en-US" sz="2800" dirty="0"/>
              <a:t>Central place</a:t>
            </a:r>
          </a:p>
          <a:p>
            <a:pPr marL="285750" indent="-285750">
              <a:buFont typeface="Arial" panose="020B0604020202020204" pitchFamily="34" charset="0"/>
              <a:buChar char="•"/>
            </a:pPr>
            <a:r>
              <a:rPr lang="en-US" sz="2800" dirty="0"/>
              <a:t>Code based</a:t>
            </a:r>
          </a:p>
          <a:p>
            <a:r>
              <a:rPr lang="en-US" sz="2800" dirty="0"/>
              <a:t>(needs compilation)</a:t>
            </a:r>
            <a:endParaRPr lang="he-IL" sz="2800" dirty="0"/>
          </a:p>
          <a:p>
            <a:pPr marL="285750" indent="-285750">
              <a:buFont typeface="Arial" panose="020B0604020202020204" pitchFamily="34" charset="0"/>
              <a:buChar char="•"/>
            </a:pPr>
            <a:endParaRPr lang="he-IL" sz="2800" dirty="0"/>
          </a:p>
        </p:txBody>
      </p:sp>
      <p:sp>
        <p:nvSpPr>
          <p:cNvPr id="12" name="TextBox 11">
            <a:extLst>
              <a:ext uri="{FF2B5EF4-FFF2-40B4-BE49-F238E27FC236}">
                <a16:creationId xmlns:a16="http://schemas.microsoft.com/office/drawing/2014/main" id="{E694D3AF-B2CF-458C-9937-942F25027D34}"/>
              </a:ext>
            </a:extLst>
          </p:cNvPr>
          <p:cNvSpPr txBox="1"/>
          <p:nvPr/>
        </p:nvSpPr>
        <p:spPr>
          <a:xfrm>
            <a:off x="8850487" y="4611356"/>
            <a:ext cx="3058923" cy="1384995"/>
          </a:xfrm>
          <a:prstGeom prst="rect">
            <a:avLst/>
          </a:prstGeom>
          <a:noFill/>
        </p:spPr>
        <p:txBody>
          <a:bodyPr wrap="square" rtlCol="1">
            <a:spAutoFit/>
          </a:bodyPr>
          <a:lstStyle/>
          <a:p>
            <a:pPr marL="285750" indent="-285750">
              <a:buFont typeface="Arial" panose="020B0604020202020204" pitchFamily="34" charset="0"/>
              <a:buChar char="•"/>
            </a:pPr>
            <a:r>
              <a:rPr lang="en-US" sz="2800" dirty="0"/>
              <a:t>Distributed</a:t>
            </a:r>
          </a:p>
          <a:p>
            <a:pPr marL="285750" indent="-285750">
              <a:buFont typeface="Arial" panose="020B0604020202020204" pitchFamily="34" charset="0"/>
              <a:buChar char="•"/>
            </a:pPr>
            <a:r>
              <a:rPr lang="en-US" sz="2800" dirty="0"/>
              <a:t>Code based </a:t>
            </a:r>
          </a:p>
          <a:p>
            <a:r>
              <a:rPr lang="en-US" sz="2800" dirty="0"/>
              <a:t>(needs compilation)</a:t>
            </a:r>
            <a:endParaRPr lang="he-IL" sz="2800" dirty="0"/>
          </a:p>
        </p:txBody>
      </p:sp>
      <p:cxnSp>
        <p:nvCxnSpPr>
          <p:cNvPr id="14" name="Straight Arrow Connector 13">
            <a:extLst>
              <a:ext uri="{FF2B5EF4-FFF2-40B4-BE49-F238E27FC236}">
                <a16:creationId xmlns:a16="http://schemas.microsoft.com/office/drawing/2014/main" id="{AF6DB4F1-911E-41DA-A3C5-E2B98584EF95}"/>
              </a:ext>
            </a:extLst>
          </p:cNvPr>
          <p:cNvCxnSpPr>
            <a:stCxn id="5" idx="2"/>
            <a:endCxn id="7" idx="0"/>
          </p:cNvCxnSpPr>
          <p:nvPr/>
        </p:nvCxnSpPr>
        <p:spPr>
          <a:xfrm>
            <a:off x="5688835" y="2125623"/>
            <a:ext cx="2551914" cy="35979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FE2BFC-C048-4390-9CF8-3F4D4C741C03}"/>
              </a:ext>
            </a:extLst>
          </p:cNvPr>
          <p:cNvCxnSpPr>
            <a:cxnSpLocks/>
            <a:stCxn id="5" idx="2"/>
            <a:endCxn id="6" idx="0"/>
          </p:cNvCxnSpPr>
          <p:nvPr/>
        </p:nvCxnSpPr>
        <p:spPr>
          <a:xfrm flipH="1">
            <a:off x="2834706" y="2125623"/>
            <a:ext cx="2854129" cy="359794"/>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5F80194-C0A3-4096-81F5-231224DCEC04}"/>
              </a:ext>
            </a:extLst>
          </p:cNvPr>
          <p:cNvCxnSpPr>
            <a:cxnSpLocks/>
            <a:stCxn id="7" idx="2"/>
            <a:endCxn id="8" idx="0"/>
          </p:cNvCxnSpPr>
          <p:nvPr/>
        </p:nvCxnSpPr>
        <p:spPr>
          <a:xfrm flipH="1">
            <a:off x="6448365" y="3205005"/>
            <a:ext cx="1792384" cy="508061"/>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6D91AC-75B1-457D-92D6-248705EE10B5}"/>
              </a:ext>
            </a:extLst>
          </p:cNvPr>
          <p:cNvCxnSpPr>
            <a:cxnSpLocks/>
            <a:stCxn id="7" idx="2"/>
            <a:endCxn id="9" idx="0"/>
          </p:cNvCxnSpPr>
          <p:nvPr/>
        </p:nvCxnSpPr>
        <p:spPr>
          <a:xfrm>
            <a:off x="8240749" y="3205005"/>
            <a:ext cx="1888190" cy="508061"/>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1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140-C8F3-43EC-832D-1663C9718D1C}"/>
              </a:ext>
            </a:extLst>
          </p:cNvPr>
          <p:cNvSpPr>
            <a:spLocks noGrp="1"/>
          </p:cNvSpPr>
          <p:nvPr>
            <p:ph type="title"/>
          </p:nvPr>
        </p:nvSpPr>
        <p:spPr/>
        <p:txBody>
          <a:bodyPr>
            <a:normAutofit fontScale="90000"/>
          </a:bodyPr>
          <a:lstStyle/>
          <a:p>
            <a:r>
              <a:rPr lang="en-US" dirty="0">
                <a:solidFill>
                  <a:srgbClr val="FD2DFF"/>
                </a:solidFill>
              </a:rPr>
              <a:t>Exercise 11 – Full use of @Component</a:t>
            </a:r>
            <a:endParaRPr lang="he-IL" dirty="0">
              <a:solidFill>
                <a:srgbClr val="FD2DFF"/>
              </a:solidFill>
            </a:endParaRPr>
          </a:p>
        </p:txBody>
      </p:sp>
      <p:sp>
        <p:nvSpPr>
          <p:cNvPr id="3" name="Slide Number Placeholder 2">
            <a:extLst>
              <a:ext uri="{FF2B5EF4-FFF2-40B4-BE49-F238E27FC236}">
                <a16:creationId xmlns:a16="http://schemas.microsoft.com/office/drawing/2014/main" id="{A995EB60-7BA6-4614-B6D8-12C57ECAEEBB}"/>
              </a:ext>
            </a:extLst>
          </p:cNvPr>
          <p:cNvSpPr>
            <a:spLocks noGrp="1"/>
          </p:cNvSpPr>
          <p:nvPr>
            <p:ph type="sldNum" sz="quarter" idx="12"/>
          </p:nvPr>
        </p:nvSpPr>
        <p:spPr/>
        <p:txBody>
          <a:bodyPr/>
          <a:lstStyle/>
          <a:p>
            <a:fld id="{D57F1E4F-1CFF-5643-939E-217C01CDF565}" type="slidenum">
              <a:rPr lang="en-US" smtClean="0"/>
              <a:pPr/>
              <a:t>125</a:t>
            </a:fld>
            <a:endParaRPr lang="en-US" dirty="0"/>
          </a:p>
        </p:txBody>
      </p:sp>
      <p:sp>
        <p:nvSpPr>
          <p:cNvPr id="4" name="Footer Placeholder 3">
            <a:extLst>
              <a:ext uri="{FF2B5EF4-FFF2-40B4-BE49-F238E27FC236}">
                <a16:creationId xmlns:a16="http://schemas.microsoft.com/office/drawing/2014/main" id="{DB2744DB-5FF6-4DC8-82AF-A3A2557F163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882A221-A1DD-4DEE-86C2-7B5CCB266A05}"/>
              </a:ext>
            </a:extLst>
          </p:cNvPr>
          <p:cNvSpPr txBox="1"/>
          <p:nvPr/>
        </p:nvSpPr>
        <p:spPr>
          <a:xfrm>
            <a:off x="1284270" y="1500027"/>
            <a:ext cx="9616611" cy="3785652"/>
          </a:xfrm>
          <a:prstGeom prst="rect">
            <a:avLst/>
          </a:prstGeom>
          <a:noFill/>
        </p:spPr>
        <p:txBody>
          <a:bodyPr wrap="square" rtlCol="1">
            <a:spAutoFit/>
          </a:bodyPr>
          <a:lstStyle/>
          <a:p>
            <a:r>
              <a:rPr lang="en-US" sz="2000" dirty="0"/>
              <a:t>In this exercise you will convert your entire app to work solely with </a:t>
            </a:r>
            <a:r>
              <a:rPr lang="en-US" sz="2000" dirty="0">
                <a:solidFill>
                  <a:srgbClr val="008E40"/>
                </a:solidFill>
              </a:rPr>
              <a:t>@Component </a:t>
            </a:r>
            <a:r>
              <a:rPr lang="en-US" sz="2000" dirty="0"/>
              <a:t>based approach</a:t>
            </a:r>
          </a:p>
          <a:p>
            <a:endParaRPr lang="en-US" sz="2000" dirty="0"/>
          </a:p>
          <a:p>
            <a:r>
              <a:rPr lang="en-US" sz="2000" dirty="0"/>
              <a:t>Create actors as </a:t>
            </a:r>
            <a:r>
              <a:rPr lang="en-US" sz="2000" dirty="0">
                <a:solidFill>
                  <a:srgbClr val="008E40"/>
                </a:solidFill>
              </a:rPr>
              <a:t>@Component </a:t>
            </a:r>
            <a:r>
              <a:rPr lang="en-US" sz="2000" dirty="0"/>
              <a:t>beans</a:t>
            </a:r>
          </a:p>
          <a:p>
            <a:r>
              <a:rPr lang="en-US" sz="2000" dirty="0"/>
              <a:t>Make actor DAO be declared as </a:t>
            </a:r>
            <a:r>
              <a:rPr lang="en-US" sz="2000" dirty="0">
                <a:solidFill>
                  <a:srgbClr val="008E40"/>
                </a:solidFill>
              </a:rPr>
              <a:t>@Repository </a:t>
            </a:r>
            <a:r>
              <a:rPr lang="en-US" sz="2000" dirty="0"/>
              <a:t>bean and inject inside it using </a:t>
            </a:r>
            <a:r>
              <a:rPr lang="en-US" sz="2000" dirty="0">
                <a:solidFill>
                  <a:srgbClr val="008E40"/>
                </a:solidFill>
              </a:rPr>
              <a:t>@</a:t>
            </a:r>
            <a:r>
              <a:rPr lang="en-US" sz="2000" dirty="0" err="1">
                <a:solidFill>
                  <a:srgbClr val="008E40"/>
                </a:solidFill>
              </a:rPr>
              <a:t>Autowire</a:t>
            </a:r>
            <a:r>
              <a:rPr lang="en-US" sz="2000" dirty="0">
                <a:solidFill>
                  <a:srgbClr val="008E40"/>
                </a:solidFill>
              </a:rPr>
              <a:t> </a:t>
            </a:r>
            <a:r>
              <a:rPr lang="en-US" sz="2000" dirty="0"/>
              <a:t>the set of known actors in the system</a:t>
            </a:r>
          </a:p>
          <a:p>
            <a:r>
              <a:rPr lang="en-US" sz="2000" dirty="0"/>
              <a:t>Do the same for movies part</a:t>
            </a:r>
          </a:p>
          <a:p>
            <a:endParaRPr lang="en-US" sz="2000" dirty="0"/>
          </a:p>
          <a:p>
            <a:r>
              <a:rPr lang="en-US" sz="2000" dirty="0"/>
              <a:t>Change the service beans to use </a:t>
            </a:r>
            <a:r>
              <a:rPr lang="en-US" sz="2000" dirty="0">
                <a:solidFill>
                  <a:srgbClr val="008E40"/>
                </a:solidFill>
              </a:rPr>
              <a:t>@Service </a:t>
            </a:r>
            <a:r>
              <a:rPr lang="en-US" sz="2000" dirty="0"/>
              <a:t>annotation. </a:t>
            </a:r>
            <a:r>
              <a:rPr lang="en-US" sz="2000" dirty="0">
                <a:solidFill>
                  <a:srgbClr val="008E40"/>
                </a:solidFill>
              </a:rPr>
              <a:t>@</a:t>
            </a:r>
            <a:r>
              <a:rPr lang="en-US" sz="2000" dirty="0" err="1">
                <a:solidFill>
                  <a:srgbClr val="008E40"/>
                </a:solidFill>
              </a:rPr>
              <a:t>Autowire</a:t>
            </a:r>
            <a:r>
              <a:rPr lang="en-US" sz="2000" dirty="0">
                <a:solidFill>
                  <a:srgbClr val="008E40"/>
                </a:solidFill>
              </a:rPr>
              <a:t> </a:t>
            </a:r>
            <a:r>
              <a:rPr lang="en-US" sz="2000" dirty="0"/>
              <a:t>them with the relevant DAOs they need to operate with</a:t>
            </a:r>
          </a:p>
          <a:p>
            <a:endParaRPr lang="en-US" sz="2000" dirty="0"/>
          </a:p>
          <a:p>
            <a:r>
              <a:rPr lang="en-US" sz="2000" dirty="0"/>
              <a:t>Eliminate the configuration file and setup application context only with packages to scan</a:t>
            </a:r>
          </a:p>
        </p:txBody>
      </p:sp>
      <p:sp>
        <p:nvSpPr>
          <p:cNvPr id="6" name="TextBox 5">
            <a:extLst>
              <a:ext uri="{FF2B5EF4-FFF2-40B4-BE49-F238E27FC236}">
                <a16:creationId xmlns:a16="http://schemas.microsoft.com/office/drawing/2014/main" id="{7C1EBFAD-1120-4BD5-AD3C-FE998575923D}"/>
              </a:ext>
            </a:extLst>
          </p:cNvPr>
          <p:cNvSpPr txBox="1"/>
          <p:nvPr/>
        </p:nvSpPr>
        <p:spPr>
          <a:xfrm>
            <a:off x="5121965" y="5867263"/>
            <a:ext cx="1948069" cy="369332"/>
          </a:xfrm>
          <a:prstGeom prst="rect">
            <a:avLst/>
          </a:prstGeom>
          <a:noFill/>
        </p:spPr>
        <p:txBody>
          <a:bodyPr wrap="square" rtlCol="1">
            <a:spAutoFit/>
          </a:bodyPr>
          <a:lstStyle/>
          <a:p>
            <a:r>
              <a:rPr lang="en-US" b="1" dirty="0"/>
              <a:t>Time: 45 minutes</a:t>
            </a:r>
            <a:endParaRPr lang="he-IL" b="1" dirty="0"/>
          </a:p>
        </p:txBody>
      </p:sp>
    </p:spTree>
    <p:extLst>
      <p:ext uri="{BB962C8B-B14F-4D97-AF65-F5344CB8AC3E}">
        <p14:creationId xmlns:p14="http://schemas.microsoft.com/office/powerpoint/2010/main" val="8523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b="1" u="sng" dirty="0"/>
              <a:t>Module 6: Application Context features</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126</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95EBA46A-2985-453D-B759-386B6E62FCF3}"/>
              </a:ext>
            </a:extLst>
          </p:cNvPr>
          <p:cNvSpPr txBox="1"/>
          <p:nvPr/>
        </p:nvSpPr>
        <p:spPr>
          <a:xfrm>
            <a:off x="1683757" y="2767280"/>
            <a:ext cx="9601196" cy="1323439"/>
          </a:xfrm>
          <a:prstGeom prst="rect">
            <a:avLst/>
          </a:prstGeom>
          <a:noFill/>
        </p:spPr>
        <p:txBody>
          <a:bodyPr wrap="square" rtlCol="1">
            <a:spAutoFit/>
          </a:bodyPr>
          <a:lstStyle/>
          <a:p>
            <a:pPr marL="514350" indent="-514350">
              <a:buFont typeface="Wingdings" panose="05000000000000000000" pitchFamily="2" charset="2"/>
              <a:buChar char="Ø"/>
            </a:pPr>
            <a:r>
              <a:rPr lang="en-US" sz="4000" dirty="0"/>
              <a:t>Properties</a:t>
            </a:r>
          </a:p>
          <a:p>
            <a:pPr marL="514350" indent="-514350">
              <a:buFont typeface="Wingdings" panose="05000000000000000000" pitchFamily="2" charset="2"/>
              <a:buChar char="Ø"/>
            </a:pPr>
            <a:r>
              <a:rPr lang="en-US" sz="4000" dirty="0"/>
              <a:t>Events</a:t>
            </a:r>
          </a:p>
        </p:txBody>
      </p:sp>
    </p:spTree>
    <p:extLst>
      <p:ext uri="{BB962C8B-B14F-4D97-AF65-F5344CB8AC3E}">
        <p14:creationId xmlns:p14="http://schemas.microsoft.com/office/powerpoint/2010/main" val="20034433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127</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75644" y="1281658"/>
            <a:ext cx="10210770" cy="5016758"/>
          </a:xfrm>
          <a:prstGeom prst="rect">
            <a:avLst/>
          </a:prstGeom>
          <a:noFill/>
        </p:spPr>
        <p:txBody>
          <a:bodyPr wrap="square" rtlCol="1">
            <a:spAutoFit/>
          </a:bodyPr>
          <a:lstStyle/>
          <a:p>
            <a:r>
              <a:rPr lang="en-US" sz="3200" dirty="0"/>
              <a:t>Java maintains several layers of properties:</a:t>
            </a:r>
          </a:p>
          <a:p>
            <a:endParaRPr lang="en-US" sz="3200" dirty="0"/>
          </a:p>
          <a:p>
            <a:pPr marL="514350" indent="-514350">
              <a:buAutoNum type="arabicPeriod"/>
            </a:pPr>
            <a:r>
              <a:rPr lang="en-US" sz="3200" dirty="0"/>
              <a:t>OS properties (</a:t>
            </a:r>
            <a:r>
              <a:rPr lang="en-US" sz="3200" dirty="0" err="1"/>
              <a:t>a.k.a</a:t>
            </a:r>
            <a:r>
              <a:rPr lang="en-US" sz="3200" dirty="0"/>
              <a:t> environment variables)</a:t>
            </a:r>
          </a:p>
          <a:p>
            <a:pPr marL="541338" defTabSz="541338"/>
            <a:r>
              <a:rPr lang="en-US" sz="3200" dirty="0"/>
              <a:t>Can be accessed through </a:t>
            </a:r>
            <a:r>
              <a:rPr lang="en-US" sz="3200" dirty="0" err="1">
                <a:solidFill>
                  <a:srgbClr val="0000FF"/>
                </a:solidFill>
              </a:rPr>
              <a:t>System.getEnv</a:t>
            </a:r>
            <a:r>
              <a:rPr lang="en-US" sz="3200" dirty="0">
                <a:solidFill>
                  <a:srgbClr val="0000FF"/>
                </a:solidFill>
              </a:rPr>
              <a:t>() </a:t>
            </a:r>
            <a:r>
              <a:rPr lang="en-US" sz="3200" dirty="0"/>
              <a:t>in form of a </a:t>
            </a:r>
            <a:r>
              <a:rPr lang="en-US" sz="3200" dirty="0">
                <a:solidFill>
                  <a:srgbClr val="0000FF"/>
                </a:solidFill>
              </a:rPr>
              <a:t>Map&lt;String, String&gt;</a:t>
            </a:r>
          </a:p>
          <a:p>
            <a:pPr marL="514350" indent="-514350">
              <a:buFont typeface="+mj-lt"/>
              <a:buAutoNum type="arabicPeriod" startAt="2"/>
            </a:pPr>
            <a:endParaRPr lang="en-US" sz="3200" dirty="0"/>
          </a:p>
          <a:p>
            <a:pPr marL="514350" indent="-514350">
              <a:buFont typeface="+mj-lt"/>
              <a:buAutoNum type="arabicPeriod" startAt="2"/>
            </a:pPr>
            <a:r>
              <a:rPr lang="en-US" sz="3200" dirty="0"/>
              <a:t>JVM properties (</a:t>
            </a:r>
            <a:r>
              <a:rPr lang="en-US" sz="3200" dirty="0" err="1"/>
              <a:t>a.k.a</a:t>
            </a:r>
            <a:r>
              <a:rPr lang="en-US" sz="3200" dirty="0"/>
              <a:t> system properties)</a:t>
            </a:r>
          </a:p>
          <a:p>
            <a:pPr marL="541338"/>
            <a:r>
              <a:rPr lang="en-US" sz="3200" dirty="0"/>
              <a:t>Can be accessed through </a:t>
            </a:r>
            <a:r>
              <a:rPr lang="en-US" sz="3200" dirty="0" err="1">
                <a:solidFill>
                  <a:srgbClr val="0000FF"/>
                </a:solidFill>
              </a:rPr>
              <a:t>System.getProperties</a:t>
            </a:r>
            <a:r>
              <a:rPr lang="en-US" sz="3200" dirty="0">
                <a:solidFill>
                  <a:srgbClr val="0000FF"/>
                </a:solidFill>
              </a:rPr>
              <a:t>() </a:t>
            </a:r>
            <a:r>
              <a:rPr lang="en-US" sz="3200" dirty="0"/>
              <a:t>in form of a </a:t>
            </a:r>
            <a:r>
              <a:rPr lang="en-US" sz="3200" dirty="0">
                <a:solidFill>
                  <a:srgbClr val="0000FF"/>
                </a:solidFill>
              </a:rPr>
              <a:t>Properties</a:t>
            </a:r>
            <a:r>
              <a:rPr lang="en-US" sz="3200" dirty="0"/>
              <a:t> class</a:t>
            </a:r>
          </a:p>
          <a:p>
            <a:pPr marL="541338"/>
            <a:r>
              <a:rPr lang="en-US" sz="3200" dirty="0"/>
              <a:t>Can be given in command line with –D&lt;key&gt;=&lt;value&gt;</a:t>
            </a:r>
            <a:endParaRPr lang="he-IL" sz="3200" dirty="0"/>
          </a:p>
        </p:txBody>
      </p:sp>
    </p:spTree>
    <p:extLst>
      <p:ext uri="{BB962C8B-B14F-4D97-AF65-F5344CB8AC3E}">
        <p14:creationId xmlns:p14="http://schemas.microsoft.com/office/powerpoint/2010/main" val="5439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128</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75644" y="1467556"/>
            <a:ext cx="9618134" cy="4524315"/>
          </a:xfrm>
          <a:prstGeom prst="rect">
            <a:avLst/>
          </a:prstGeom>
          <a:noFill/>
        </p:spPr>
        <p:txBody>
          <a:bodyPr wrap="square" rtlCol="1">
            <a:spAutoFit/>
          </a:bodyPr>
          <a:lstStyle/>
          <a:p>
            <a:r>
              <a:rPr lang="en-US" sz="3200" dirty="0"/>
              <a:t>Application needs additional set of ‘internal’ properties to serve for her needs:</a:t>
            </a:r>
          </a:p>
          <a:p>
            <a:pPr marL="457200" indent="-457200">
              <a:buFont typeface="Arial" panose="020B0604020202020204" pitchFamily="34" charset="0"/>
              <a:buChar char="•"/>
            </a:pPr>
            <a:r>
              <a:rPr lang="en-US" sz="3200" dirty="0"/>
              <a:t>Db connection properties</a:t>
            </a:r>
          </a:p>
          <a:p>
            <a:pPr marL="457200" indent="-457200">
              <a:buFont typeface="Arial" panose="020B0604020202020204" pitchFamily="34" charset="0"/>
              <a:buChar char="•"/>
            </a:pPr>
            <a:r>
              <a:rPr lang="en-US" sz="3200" dirty="0"/>
              <a:t>Feature flags</a:t>
            </a:r>
          </a:p>
          <a:p>
            <a:pPr marL="457200" indent="-457200">
              <a:buFont typeface="Arial" panose="020B0604020202020204" pitchFamily="34" charset="0"/>
              <a:buChar char="•"/>
            </a:pPr>
            <a:r>
              <a:rPr lang="en-US" sz="3200" dirty="0"/>
              <a:t>Business logic configuration</a:t>
            </a:r>
          </a:p>
          <a:p>
            <a:pPr marL="457200" indent="-457200">
              <a:buFont typeface="Arial" panose="020B0604020202020204" pitchFamily="34" charset="0"/>
              <a:buChar char="•"/>
            </a:pPr>
            <a:r>
              <a:rPr lang="en-US" sz="3200" dirty="0"/>
              <a:t>etc..</a:t>
            </a:r>
          </a:p>
          <a:p>
            <a:pPr marL="457200" indent="-457200">
              <a:buFont typeface="Arial" panose="020B0604020202020204" pitchFamily="34" charset="0"/>
              <a:buChar char="•"/>
            </a:pPr>
            <a:endParaRPr lang="en-US" sz="3200" dirty="0"/>
          </a:p>
          <a:p>
            <a:r>
              <a:rPr lang="en-US" sz="3200" dirty="0">
                <a:solidFill>
                  <a:srgbClr val="008E40"/>
                </a:solidFill>
              </a:rPr>
              <a:t>Spring</a:t>
            </a:r>
            <a:r>
              <a:rPr lang="en-US" sz="3200" dirty="0"/>
              <a:t> offers special easy means to incorporate internal properties along with system and environment properties</a:t>
            </a:r>
            <a:endParaRPr lang="he-IL" sz="3200" dirty="0"/>
          </a:p>
        </p:txBody>
      </p:sp>
    </p:spTree>
    <p:extLst>
      <p:ext uri="{BB962C8B-B14F-4D97-AF65-F5344CB8AC3E}">
        <p14:creationId xmlns:p14="http://schemas.microsoft.com/office/powerpoint/2010/main" val="9032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129</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95402" y="1140902"/>
            <a:ext cx="9618134" cy="5016758"/>
          </a:xfrm>
          <a:prstGeom prst="rect">
            <a:avLst/>
          </a:prstGeom>
          <a:noFill/>
        </p:spPr>
        <p:txBody>
          <a:bodyPr wrap="square" rtlCol="1">
            <a:spAutoFit/>
          </a:bodyPr>
          <a:lstStyle/>
          <a:p>
            <a:r>
              <a:rPr lang="en-US" sz="3200" dirty="0" err="1">
                <a:solidFill>
                  <a:srgbClr val="008E40"/>
                </a:solidFill>
              </a:rPr>
              <a:t>PropertySource</a:t>
            </a:r>
            <a:r>
              <a:rPr lang="en-US" sz="3200" dirty="0"/>
              <a:t>: represents any set of key-value string pairs of properties</a:t>
            </a:r>
          </a:p>
          <a:p>
            <a:endParaRPr lang="en-US" sz="3200" dirty="0"/>
          </a:p>
          <a:p>
            <a:r>
              <a:rPr lang="en-US" sz="3200" dirty="0">
                <a:solidFill>
                  <a:srgbClr val="008E40"/>
                </a:solidFill>
              </a:rPr>
              <a:t>Environment</a:t>
            </a:r>
            <a:r>
              <a:rPr lang="en-US" sz="3200" dirty="0"/>
              <a:t>: represents a collection of </a:t>
            </a:r>
            <a:r>
              <a:rPr lang="en-US" sz="3200" dirty="0" err="1">
                <a:solidFill>
                  <a:srgbClr val="008E40"/>
                </a:solidFill>
              </a:rPr>
              <a:t>PropertySource</a:t>
            </a:r>
            <a:r>
              <a:rPr lang="en-US" sz="3200" dirty="0"/>
              <a:t>(s) and offers easy and consistent approach of fetching properties from</a:t>
            </a:r>
          </a:p>
          <a:p>
            <a:endParaRPr lang="en-US" sz="3200" dirty="0"/>
          </a:p>
          <a:p>
            <a:r>
              <a:rPr lang="en-US" sz="3200" dirty="0"/>
              <a:t>OS environment variables (</a:t>
            </a:r>
            <a:r>
              <a:rPr lang="en-US" sz="3200" dirty="0" err="1">
                <a:solidFill>
                  <a:srgbClr val="0000FF"/>
                </a:solidFill>
              </a:rPr>
              <a:t>System.getEnv</a:t>
            </a:r>
            <a:r>
              <a:rPr lang="en-US" sz="3200" dirty="0"/>
              <a:t>) and JVM properties (</a:t>
            </a:r>
            <a:r>
              <a:rPr lang="en-US" sz="3200" dirty="0" err="1">
                <a:solidFill>
                  <a:srgbClr val="0000FF"/>
                </a:solidFill>
              </a:rPr>
              <a:t>System.getProperties</a:t>
            </a:r>
            <a:r>
              <a:rPr lang="en-US" sz="3200" dirty="0"/>
              <a:t>) are already modeled as </a:t>
            </a:r>
            <a:r>
              <a:rPr lang="en-US" sz="3200" dirty="0" err="1">
                <a:solidFill>
                  <a:srgbClr val="008E40"/>
                </a:solidFill>
              </a:rPr>
              <a:t>PropertySource</a:t>
            </a:r>
            <a:r>
              <a:rPr lang="en-US" sz="3200" dirty="0"/>
              <a:t> inside </a:t>
            </a:r>
            <a:r>
              <a:rPr lang="en-US" sz="3200" dirty="0">
                <a:solidFill>
                  <a:srgbClr val="008E40"/>
                </a:solidFill>
              </a:rPr>
              <a:t>Environment</a:t>
            </a:r>
            <a:r>
              <a:rPr lang="en-US" sz="3200" dirty="0"/>
              <a:t> class</a:t>
            </a:r>
            <a:endParaRPr lang="he-IL" sz="3200" dirty="0"/>
          </a:p>
        </p:txBody>
      </p:sp>
    </p:spTree>
    <p:extLst>
      <p:ext uri="{BB962C8B-B14F-4D97-AF65-F5344CB8AC3E}">
        <p14:creationId xmlns:p14="http://schemas.microsoft.com/office/powerpoint/2010/main" val="415638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6512-A555-4650-98EC-8D1A426A9EEB}"/>
              </a:ext>
            </a:extLst>
          </p:cNvPr>
          <p:cNvSpPr>
            <a:spLocks noGrp="1"/>
          </p:cNvSpPr>
          <p:nvPr>
            <p:ph type="title"/>
          </p:nvPr>
        </p:nvSpPr>
        <p:spPr>
          <a:xfrm>
            <a:off x="1295402" y="621405"/>
            <a:ext cx="9601196" cy="519497"/>
          </a:xfrm>
        </p:spPr>
        <p:txBody>
          <a:bodyPr>
            <a:normAutofit fontScale="90000"/>
          </a:bodyPr>
          <a:lstStyle/>
          <a:p>
            <a:r>
              <a:rPr lang="en-US" dirty="0"/>
              <a:t>Spring </a:t>
            </a:r>
            <a:r>
              <a:rPr lang="en-US" dirty="0" err="1"/>
              <a:t>IoC</a:t>
            </a:r>
            <a:r>
              <a:rPr lang="en-US" dirty="0"/>
              <a:t> architecture</a:t>
            </a:r>
            <a:endParaRPr lang="he-IL" dirty="0"/>
          </a:p>
        </p:txBody>
      </p:sp>
      <p:sp>
        <p:nvSpPr>
          <p:cNvPr id="3" name="Slide Number Placeholder 2">
            <a:extLst>
              <a:ext uri="{FF2B5EF4-FFF2-40B4-BE49-F238E27FC236}">
                <a16:creationId xmlns:a16="http://schemas.microsoft.com/office/drawing/2014/main" id="{C86B9858-CD35-47D5-85BD-D59A4D10E8D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Footer Placeholder 3">
            <a:extLst>
              <a:ext uri="{FF2B5EF4-FFF2-40B4-BE49-F238E27FC236}">
                <a16:creationId xmlns:a16="http://schemas.microsoft.com/office/drawing/2014/main" id="{948F2267-03C4-43A1-A555-420644A228D9}"/>
              </a:ext>
            </a:extLst>
          </p:cNvPr>
          <p:cNvSpPr>
            <a:spLocks noGrp="1"/>
          </p:cNvSpPr>
          <p:nvPr>
            <p:ph type="ftr" sz="quarter" idx="11"/>
          </p:nvPr>
        </p:nvSpPr>
        <p:spPr/>
        <p:txBody>
          <a:bodyPr/>
          <a:lstStyle/>
          <a:p>
            <a:r>
              <a:rPr lang="en-US"/>
              <a:t>Copyrights © Aviad Cohen ; 23.2.2018</a:t>
            </a:r>
            <a:endParaRPr lang="en-US" dirty="0"/>
          </a:p>
        </p:txBody>
      </p:sp>
      <p:sp>
        <p:nvSpPr>
          <p:cNvPr id="5" name="Flowchart: Magnetic Disk 4">
            <a:extLst>
              <a:ext uri="{FF2B5EF4-FFF2-40B4-BE49-F238E27FC236}">
                <a16:creationId xmlns:a16="http://schemas.microsoft.com/office/drawing/2014/main" id="{E0360454-6B19-4477-A2FA-AC347A534AB1}"/>
              </a:ext>
            </a:extLst>
          </p:cNvPr>
          <p:cNvSpPr/>
          <p:nvPr/>
        </p:nvSpPr>
        <p:spPr>
          <a:xfrm>
            <a:off x="3411557" y="2213459"/>
            <a:ext cx="7704462" cy="3859824"/>
          </a:xfrm>
          <a:prstGeom prst="flowChartMagneticDisk">
            <a:avLst/>
          </a:prstGeom>
          <a:solidFill>
            <a:srgbClr val="BAE18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A96ABBB9-4DCB-43BF-86FE-CA7488BFA19E}"/>
              </a:ext>
            </a:extLst>
          </p:cNvPr>
          <p:cNvSpPr txBox="1"/>
          <p:nvPr/>
        </p:nvSpPr>
        <p:spPr>
          <a:xfrm>
            <a:off x="5396816" y="2331932"/>
            <a:ext cx="3756752" cy="1077218"/>
          </a:xfrm>
          <a:prstGeom prst="rect">
            <a:avLst/>
          </a:prstGeom>
          <a:noFill/>
        </p:spPr>
        <p:txBody>
          <a:bodyPr wrap="square" rtlCol="1">
            <a:spAutoFit/>
          </a:bodyPr>
          <a:lstStyle/>
          <a:p>
            <a:pPr algn="ctr"/>
            <a:r>
              <a:rPr lang="en-US" sz="3200" b="1" dirty="0"/>
              <a:t>Application Context</a:t>
            </a:r>
          </a:p>
          <a:p>
            <a:pPr algn="ctr"/>
            <a:r>
              <a:rPr lang="en-US" sz="3200" b="1" dirty="0"/>
              <a:t>(</a:t>
            </a:r>
            <a:r>
              <a:rPr lang="en-US" sz="3200" b="1" dirty="0" err="1"/>
              <a:t>IoC</a:t>
            </a:r>
            <a:r>
              <a:rPr lang="en-US" sz="3200" b="1" dirty="0"/>
              <a:t> Container)</a:t>
            </a:r>
            <a:endParaRPr lang="he-IL" sz="3200" b="1" dirty="0"/>
          </a:p>
        </p:txBody>
      </p:sp>
      <p:sp>
        <p:nvSpPr>
          <p:cNvPr id="7" name="Rectangle: Rounded Corners 6">
            <a:extLst>
              <a:ext uri="{FF2B5EF4-FFF2-40B4-BE49-F238E27FC236}">
                <a16:creationId xmlns:a16="http://schemas.microsoft.com/office/drawing/2014/main" id="{5DAD7084-F0A3-47FB-B5FF-D67155CD80E0}"/>
              </a:ext>
            </a:extLst>
          </p:cNvPr>
          <p:cNvSpPr/>
          <p:nvPr/>
        </p:nvSpPr>
        <p:spPr>
          <a:xfrm>
            <a:off x="3910987" y="3583471"/>
            <a:ext cx="1132901" cy="7821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ysClr val="windowText" lastClr="000000"/>
                </a:solidFill>
              </a:rPr>
              <a:t>Bean </a:t>
            </a:r>
          </a:p>
          <a:p>
            <a:pPr algn="ctr"/>
            <a:r>
              <a:rPr lang="en-US" sz="2800" b="1" dirty="0">
                <a:solidFill>
                  <a:sysClr val="windowText" lastClr="000000"/>
                </a:solidFill>
              </a:rPr>
              <a:t>A</a:t>
            </a:r>
            <a:endParaRPr lang="he-IL" sz="2800" b="1" dirty="0">
              <a:solidFill>
                <a:sysClr val="windowText" lastClr="000000"/>
              </a:solidFill>
            </a:endParaRPr>
          </a:p>
        </p:txBody>
      </p:sp>
      <p:sp>
        <p:nvSpPr>
          <p:cNvPr id="8" name="Rectangle: Rounded Corners 7">
            <a:extLst>
              <a:ext uri="{FF2B5EF4-FFF2-40B4-BE49-F238E27FC236}">
                <a16:creationId xmlns:a16="http://schemas.microsoft.com/office/drawing/2014/main" id="{591053EA-B48B-4499-8942-DECE260A877B}"/>
              </a:ext>
            </a:extLst>
          </p:cNvPr>
          <p:cNvSpPr/>
          <p:nvPr/>
        </p:nvSpPr>
        <p:spPr>
          <a:xfrm>
            <a:off x="5991339" y="3783066"/>
            <a:ext cx="1132901" cy="7821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ysClr val="windowText" lastClr="000000"/>
                </a:solidFill>
              </a:rPr>
              <a:t>Bean </a:t>
            </a:r>
          </a:p>
          <a:p>
            <a:pPr algn="ctr"/>
            <a:r>
              <a:rPr lang="en-US" sz="2800" b="1" dirty="0">
                <a:solidFill>
                  <a:sysClr val="windowText" lastClr="000000"/>
                </a:solidFill>
              </a:rPr>
              <a:t>B</a:t>
            </a:r>
            <a:endParaRPr lang="he-IL" sz="2800" b="1" dirty="0">
              <a:solidFill>
                <a:sysClr val="windowText" lastClr="000000"/>
              </a:solidFill>
            </a:endParaRPr>
          </a:p>
        </p:txBody>
      </p:sp>
      <p:sp>
        <p:nvSpPr>
          <p:cNvPr id="9" name="Rectangle: Rounded Corners 8">
            <a:extLst>
              <a:ext uri="{FF2B5EF4-FFF2-40B4-BE49-F238E27FC236}">
                <a16:creationId xmlns:a16="http://schemas.microsoft.com/office/drawing/2014/main" id="{3FFCD74D-B3F9-4C6C-8453-A892669FFC7B}"/>
              </a:ext>
            </a:extLst>
          </p:cNvPr>
          <p:cNvSpPr/>
          <p:nvPr/>
        </p:nvSpPr>
        <p:spPr>
          <a:xfrm>
            <a:off x="8071691" y="3732198"/>
            <a:ext cx="1132901" cy="7821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ysClr val="windowText" lastClr="000000"/>
                </a:solidFill>
              </a:rPr>
              <a:t>Bean </a:t>
            </a:r>
          </a:p>
          <a:p>
            <a:pPr algn="ctr"/>
            <a:r>
              <a:rPr lang="en-US" sz="2800" b="1" dirty="0">
                <a:solidFill>
                  <a:sysClr val="windowText" lastClr="000000"/>
                </a:solidFill>
              </a:rPr>
              <a:t>C</a:t>
            </a:r>
            <a:endParaRPr lang="he-IL" sz="2800" b="1" dirty="0">
              <a:solidFill>
                <a:sysClr val="windowText" lastClr="000000"/>
              </a:solidFill>
            </a:endParaRPr>
          </a:p>
        </p:txBody>
      </p:sp>
      <p:sp>
        <p:nvSpPr>
          <p:cNvPr id="10" name="Rectangle: Rounded Corners 9">
            <a:extLst>
              <a:ext uri="{FF2B5EF4-FFF2-40B4-BE49-F238E27FC236}">
                <a16:creationId xmlns:a16="http://schemas.microsoft.com/office/drawing/2014/main" id="{C35CF5CD-5A98-43D1-B58E-24BC1729D347}"/>
              </a:ext>
            </a:extLst>
          </p:cNvPr>
          <p:cNvSpPr/>
          <p:nvPr/>
        </p:nvSpPr>
        <p:spPr>
          <a:xfrm>
            <a:off x="5802080" y="5097635"/>
            <a:ext cx="1132901" cy="7821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ysClr val="windowText" lastClr="000000"/>
                </a:solidFill>
              </a:rPr>
              <a:t>Bean </a:t>
            </a:r>
          </a:p>
          <a:p>
            <a:pPr algn="ctr"/>
            <a:r>
              <a:rPr lang="en-US" sz="2800" b="1" dirty="0">
                <a:solidFill>
                  <a:sysClr val="windowText" lastClr="000000"/>
                </a:solidFill>
              </a:rPr>
              <a:t>D</a:t>
            </a:r>
            <a:endParaRPr lang="he-IL" sz="2800" b="1" dirty="0">
              <a:solidFill>
                <a:sysClr val="windowText" lastClr="000000"/>
              </a:solidFill>
            </a:endParaRPr>
          </a:p>
        </p:txBody>
      </p:sp>
      <p:sp>
        <p:nvSpPr>
          <p:cNvPr id="11" name="Rectangle: Rounded Corners 10">
            <a:extLst>
              <a:ext uri="{FF2B5EF4-FFF2-40B4-BE49-F238E27FC236}">
                <a16:creationId xmlns:a16="http://schemas.microsoft.com/office/drawing/2014/main" id="{E1AE300A-FF85-48A6-84EB-6AB361E77260}"/>
              </a:ext>
            </a:extLst>
          </p:cNvPr>
          <p:cNvSpPr/>
          <p:nvPr/>
        </p:nvSpPr>
        <p:spPr>
          <a:xfrm>
            <a:off x="7579603" y="4902740"/>
            <a:ext cx="1132901" cy="7821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ysClr val="windowText" lastClr="000000"/>
                </a:solidFill>
              </a:rPr>
              <a:t>Bean </a:t>
            </a:r>
          </a:p>
          <a:p>
            <a:pPr algn="ctr"/>
            <a:r>
              <a:rPr lang="en-US" sz="2800" b="1" dirty="0">
                <a:solidFill>
                  <a:sysClr val="windowText" lastClr="000000"/>
                </a:solidFill>
              </a:rPr>
              <a:t>E</a:t>
            </a:r>
            <a:endParaRPr lang="he-IL" sz="2800" b="1" dirty="0">
              <a:solidFill>
                <a:sysClr val="windowText" lastClr="000000"/>
              </a:solidFill>
            </a:endParaRPr>
          </a:p>
        </p:txBody>
      </p:sp>
      <p:sp>
        <p:nvSpPr>
          <p:cNvPr id="12" name="Rectangle: Rounded Corners 11">
            <a:extLst>
              <a:ext uri="{FF2B5EF4-FFF2-40B4-BE49-F238E27FC236}">
                <a16:creationId xmlns:a16="http://schemas.microsoft.com/office/drawing/2014/main" id="{88C666FA-605C-490F-80F7-D49D90D15630}"/>
              </a:ext>
            </a:extLst>
          </p:cNvPr>
          <p:cNvSpPr/>
          <p:nvPr/>
        </p:nvSpPr>
        <p:spPr>
          <a:xfrm>
            <a:off x="9719629" y="4565264"/>
            <a:ext cx="1132901" cy="7821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ysClr val="windowText" lastClr="000000"/>
                </a:solidFill>
              </a:rPr>
              <a:t>Bean </a:t>
            </a:r>
          </a:p>
          <a:p>
            <a:pPr algn="ctr"/>
            <a:r>
              <a:rPr lang="en-US" sz="2800" b="1" dirty="0">
                <a:solidFill>
                  <a:sysClr val="windowText" lastClr="000000"/>
                </a:solidFill>
              </a:rPr>
              <a:t>H</a:t>
            </a:r>
            <a:endParaRPr lang="he-IL" sz="2800" b="1" dirty="0">
              <a:solidFill>
                <a:sysClr val="windowText" lastClr="000000"/>
              </a:solidFill>
            </a:endParaRPr>
          </a:p>
        </p:txBody>
      </p:sp>
      <p:sp>
        <p:nvSpPr>
          <p:cNvPr id="13" name="Rectangle: Rounded Corners 12">
            <a:extLst>
              <a:ext uri="{FF2B5EF4-FFF2-40B4-BE49-F238E27FC236}">
                <a16:creationId xmlns:a16="http://schemas.microsoft.com/office/drawing/2014/main" id="{8FF31746-7874-4F71-B1C5-6D9ADB9B6509}"/>
              </a:ext>
            </a:extLst>
          </p:cNvPr>
          <p:cNvSpPr/>
          <p:nvPr/>
        </p:nvSpPr>
        <p:spPr>
          <a:xfrm>
            <a:off x="4228505" y="4565264"/>
            <a:ext cx="1132901" cy="7821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ysClr val="windowText" lastClr="000000"/>
                </a:solidFill>
              </a:rPr>
              <a:t>Bean </a:t>
            </a:r>
          </a:p>
          <a:p>
            <a:pPr algn="ctr"/>
            <a:r>
              <a:rPr lang="en-US" sz="2800" b="1" dirty="0">
                <a:solidFill>
                  <a:sysClr val="windowText" lastClr="000000"/>
                </a:solidFill>
              </a:rPr>
              <a:t>G</a:t>
            </a:r>
            <a:endParaRPr lang="he-IL" sz="2800" b="1" dirty="0">
              <a:solidFill>
                <a:sysClr val="windowText" lastClr="000000"/>
              </a:solidFill>
            </a:endParaRPr>
          </a:p>
        </p:txBody>
      </p:sp>
      <p:sp>
        <p:nvSpPr>
          <p:cNvPr id="14" name="Rectangle: Rounded Corners 13">
            <a:extLst>
              <a:ext uri="{FF2B5EF4-FFF2-40B4-BE49-F238E27FC236}">
                <a16:creationId xmlns:a16="http://schemas.microsoft.com/office/drawing/2014/main" id="{0E6F1C6B-DCAF-4380-86FF-57DDB2B0527F}"/>
              </a:ext>
            </a:extLst>
          </p:cNvPr>
          <p:cNvSpPr/>
          <p:nvPr/>
        </p:nvSpPr>
        <p:spPr>
          <a:xfrm>
            <a:off x="9704022" y="3461151"/>
            <a:ext cx="1132901" cy="7821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ysClr val="windowText" lastClr="000000"/>
                </a:solidFill>
              </a:rPr>
              <a:t>Bean </a:t>
            </a:r>
          </a:p>
          <a:p>
            <a:pPr algn="ctr"/>
            <a:r>
              <a:rPr lang="en-US" sz="2800" b="1" dirty="0">
                <a:solidFill>
                  <a:sysClr val="windowText" lastClr="000000"/>
                </a:solidFill>
              </a:rPr>
              <a:t>F</a:t>
            </a:r>
            <a:endParaRPr lang="he-IL" sz="2800" b="1" dirty="0">
              <a:solidFill>
                <a:sysClr val="windowText" lastClr="000000"/>
              </a:solidFill>
            </a:endParaRPr>
          </a:p>
        </p:txBody>
      </p:sp>
      <p:cxnSp>
        <p:nvCxnSpPr>
          <p:cNvPr id="16" name="Straight Arrow Connector 15">
            <a:extLst>
              <a:ext uri="{FF2B5EF4-FFF2-40B4-BE49-F238E27FC236}">
                <a16:creationId xmlns:a16="http://schemas.microsoft.com/office/drawing/2014/main" id="{9B29CD3D-BE1A-4D74-BC57-EBD9FB057F52}"/>
              </a:ext>
            </a:extLst>
          </p:cNvPr>
          <p:cNvCxnSpPr>
            <a:stCxn id="7" idx="3"/>
            <a:endCxn id="8" idx="1"/>
          </p:cNvCxnSpPr>
          <p:nvPr/>
        </p:nvCxnSpPr>
        <p:spPr>
          <a:xfrm>
            <a:off x="5043888" y="3974570"/>
            <a:ext cx="947451" cy="199595"/>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C7755D-E24D-49C3-B3E0-87E0EA9000B4}"/>
              </a:ext>
            </a:extLst>
          </p:cNvPr>
          <p:cNvCxnSpPr>
            <a:cxnSpLocks/>
            <a:stCxn id="7" idx="2"/>
          </p:cNvCxnSpPr>
          <p:nvPr/>
        </p:nvCxnSpPr>
        <p:spPr>
          <a:xfrm>
            <a:off x="4477438" y="4365669"/>
            <a:ext cx="365784" cy="199595"/>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F484DE-90F8-4635-AAD9-D94207C68218}"/>
              </a:ext>
            </a:extLst>
          </p:cNvPr>
          <p:cNvCxnSpPr>
            <a:cxnSpLocks/>
            <a:stCxn id="10" idx="0"/>
            <a:endCxn id="8" idx="2"/>
          </p:cNvCxnSpPr>
          <p:nvPr/>
        </p:nvCxnSpPr>
        <p:spPr>
          <a:xfrm flipV="1">
            <a:off x="6368531" y="4565264"/>
            <a:ext cx="189259" cy="532371"/>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14B5F7-81A1-4C7B-9E91-0A8FB462B941}"/>
              </a:ext>
            </a:extLst>
          </p:cNvPr>
          <p:cNvCxnSpPr>
            <a:cxnSpLocks/>
            <a:stCxn id="9" idx="3"/>
            <a:endCxn id="12" idx="0"/>
          </p:cNvCxnSpPr>
          <p:nvPr/>
        </p:nvCxnSpPr>
        <p:spPr>
          <a:xfrm>
            <a:off x="9204592" y="4123297"/>
            <a:ext cx="1081488" cy="441967"/>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91F11C-9AA8-43AD-948D-CC3F65354D0D}"/>
              </a:ext>
            </a:extLst>
          </p:cNvPr>
          <p:cNvCxnSpPr>
            <a:cxnSpLocks/>
            <a:stCxn id="12" idx="1"/>
            <a:endCxn id="11" idx="3"/>
          </p:cNvCxnSpPr>
          <p:nvPr/>
        </p:nvCxnSpPr>
        <p:spPr>
          <a:xfrm flipH="1">
            <a:off x="8712504" y="4956363"/>
            <a:ext cx="1007125" cy="337476"/>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Flowchart: Multidocument 28">
            <a:extLst>
              <a:ext uri="{FF2B5EF4-FFF2-40B4-BE49-F238E27FC236}">
                <a16:creationId xmlns:a16="http://schemas.microsoft.com/office/drawing/2014/main" id="{E79853D5-0420-4B9F-B6AC-EBA771F1D9D3}"/>
              </a:ext>
            </a:extLst>
          </p:cNvPr>
          <p:cNvSpPr/>
          <p:nvPr/>
        </p:nvSpPr>
        <p:spPr>
          <a:xfrm>
            <a:off x="1189822" y="1357894"/>
            <a:ext cx="1762698" cy="1366092"/>
          </a:xfrm>
          <a:prstGeom prst="flowChartMulti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XML \</a:t>
            </a:r>
          </a:p>
          <a:p>
            <a:pPr algn="ctr"/>
            <a:r>
              <a:rPr lang="en-US" dirty="0">
                <a:solidFill>
                  <a:sysClr val="windowText" lastClr="000000"/>
                </a:solidFill>
              </a:rPr>
              <a:t>Java Code</a:t>
            </a:r>
            <a:endParaRPr lang="he-IL" dirty="0">
              <a:solidFill>
                <a:sysClr val="windowText" lastClr="000000"/>
              </a:solidFill>
            </a:endParaRPr>
          </a:p>
        </p:txBody>
      </p:sp>
      <p:sp>
        <p:nvSpPr>
          <p:cNvPr id="30" name="Flowchart: Document 29">
            <a:extLst>
              <a:ext uri="{FF2B5EF4-FFF2-40B4-BE49-F238E27FC236}">
                <a16:creationId xmlns:a16="http://schemas.microsoft.com/office/drawing/2014/main" id="{BA4520F7-51E1-46FF-BF9C-F925307F388A}"/>
              </a:ext>
            </a:extLst>
          </p:cNvPr>
          <p:cNvSpPr/>
          <p:nvPr/>
        </p:nvSpPr>
        <p:spPr>
          <a:xfrm>
            <a:off x="1178805" y="3429000"/>
            <a:ext cx="1439403" cy="2520108"/>
          </a:xfrm>
          <a:prstGeom prst="flowChart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3600" b="1" dirty="0">
                <a:solidFill>
                  <a:sysClr val="windowText" lastClr="000000"/>
                </a:solidFill>
              </a:rPr>
              <a:t>Java Code</a:t>
            </a:r>
            <a:endParaRPr lang="he-IL" sz="3600" b="1" dirty="0">
              <a:solidFill>
                <a:sysClr val="windowText" lastClr="000000"/>
              </a:solidFill>
            </a:endParaRPr>
          </a:p>
        </p:txBody>
      </p:sp>
      <p:cxnSp>
        <p:nvCxnSpPr>
          <p:cNvPr id="32" name="Straight Arrow Connector 31">
            <a:extLst>
              <a:ext uri="{FF2B5EF4-FFF2-40B4-BE49-F238E27FC236}">
                <a16:creationId xmlns:a16="http://schemas.microsoft.com/office/drawing/2014/main" id="{79942C30-2D7C-42BC-A874-962B2702A1D6}"/>
              </a:ext>
            </a:extLst>
          </p:cNvPr>
          <p:cNvCxnSpPr>
            <a:cxnSpLocks/>
            <a:stCxn id="7" idx="1"/>
          </p:cNvCxnSpPr>
          <p:nvPr/>
        </p:nvCxnSpPr>
        <p:spPr>
          <a:xfrm flipH="1">
            <a:off x="2066583" y="3974570"/>
            <a:ext cx="1844404" cy="986009"/>
          </a:xfrm>
          <a:prstGeom prst="straightConnector1">
            <a:avLst/>
          </a:prstGeom>
          <a:ln w="57150">
            <a:solidFill>
              <a:srgbClr val="008E4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4" name="Arrow: Bent-Up 33">
            <a:extLst>
              <a:ext uri="{FF2B5EF4-FFF2-40B4-BE49-F238E27FC236}">
                <a16:creationId xmlns:a16="http://schemas.microsoft.com/office/drawing/2014/main" id="{C702F686-689D-4BF8-A9F8-A398BFFC8901}"/>
              </a:ext>
            </a:extLst>
          </p:cNvPr>
          <p:cNvSpPr/>
          <p:nvPr/>
        </p:nvSpPr>
        <p:spPr>
          <a:xfrm flipV="1">
            <a:off x="3307781" y="1577676"/>
            <a:ext cx="3816459" cy="466164"/>
          </a:xfrm>
          <a:prstGeom prst="bentUpArrow">
            <a:avLst>
              <a:gd name="adj1" fmla="val 21272"/>
              <a:gd name="adj2" fmla="val 50000"/>
              <a:gd name="adj3" fmla="val 50000"/>
            </a:avLst>
          </a:prstGeom>
          <a:solidFill>
            <a:schemeClr val="tx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2331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par>
                                <p:cTn id="53" presetID="2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par>
                                <p:cTn id="56" presetID="22" presetClass="entr" presetSubtype="8"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2" presetClass="entr" presetSubtype="2"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0-#ppt_w/2"/>
                                          </p:val>
                                        </p:tav>
                                        <p:tav tm="100000">
                                          <p:val>
                                            <p:strVal val="#ppt_x"/>
                                          </p:val>
                                        </p:tav>
                                      </p:tavLst>
                                    </p:anim>
                                    <p:anim calcmode="lin" valueType="num">
                                      <p:cBhvr additive="base">
                                        <p:cTn id="67" dur="500" fill="hold"/>
                                        <p:tgtEl>
                                          <p:spTgt spid="29"/>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right)">
                                      <p:cBhvr>
                                        <p:cTn id="8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animBg="1"/>
      <p:bldP spid="29" grpId="0" animBg="1"/>
      <p:bldP spid="30" grpId="0" animBg="1"/>
      <p:bldP spid="3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130</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95402" y="1140902"/>
            <a:ext cx="9618134" cy="4524315"/>
          </a:xfrm>
          <a:prstGeom prst="rect">
            <a:avLst/>
          </a:prstGeom>
          <a:noFill/>
        </p:spPr>
        <p:txBody>
          <a:bodyPr wrap="square" rtlCol="1">
            <a:spAutoFit/>
          </a:bodyPr>
          <a:lstStyle/>
          <a:p>
            <a:r>
              <a:rPr lang="en-US" sz="3200" dirty="0"/>
              <a:t>To access </a:t>
            </a:r>
            <a:r>
              <a:rPr lang="en-US" sz="3200" dirty="0">
                <a:solidFill>
                  <a:srgbClr val="008E40"/>
                </a:solidFill>
              </a:rPr>
              <a:t>Environment</a:t>
            </a:r>
            <a:r>
              <a:rPr lang="en-US" sz="3200" dirty="0"/>
              <a:t> interface:</a:t>
            </a:r>
          </a:p>
          <a:p>
            <a:pPr marL="514350" indent="-514350">
              <a:buAutoNum type="arabicPeriod"/>
            </a:pPr>
            <a:r>
              <a:rPr lang="en-US" sz="3200" dirty="0"/>
              <a:t>Get it directly from the application context </a:t>
            </a:r>
          </a:p>
          <a:p>
            <a:pPr marL="514350" indent="-514350">
              <a:buAutoNum type="arabicPeriod"/>
            </a:pPr>
            <a:endParaRPr lang="en-US" sz="3200" dirty="0"/>
          </a:p>
          <a:p>
            <a:pPr marL="514350" indent="-514350">
              <a:buAutoNum type="arabicPeriod"/>
            </a:pPr>
            <a:endParaRPr lang="en-US" sz="3200" dirty="0"/>
          </a:p>
          <a:p>
            <a:pPr marL="514350" indent="-514350">
              <a:buAutoNum type="arabicPeriod"/>
            </a:pPr>
            <a:r>
              <a:rPr lang="en-US" sz="3200" dirty="0"/>
              <a:t>Inject it using </a:t>
            </a:r>
            <a:r>
              <a:rPr lang="en-US" sz="3200" dirty="0">
                <a:solidFill>
                  <a:srgbClr val="008E40"/>
                </a:solidFill>
              </a:rPr>
              <a:t>@</a:t>
            </a:r>
            <a:r>
              <a:rPr lang="en-US" sz="3200" dirty="0" err="1">
                <a:solidFill>
                  <a:srgbClr val="008E40"/>
                </a:solidFill>
              </a:rPr>
              <a:t>Autowired</a:t>
            </a:r>
            <a:endParaRPr lang="en-US" sz="3200" dirty="0">
              <a:solidFill>
                <a:srgbClr val="008E40"/>
              </a:solidFill>
            </a:endParaRPr>
          </a:p>
          <a:p>
            <a:pPr marL="514350" indent="-514350">
              <a:buAutoNum type="arabicPeriod"/>
            </a:pPr>
            <a:endParaRPr lang="en-US" sz="3200" dirty="0"/>
          </a:p>
          <a:p>
            <a:pPr marL="514350" indent="-514350">
              <a:buAutoNum type="arabicPeriod"/>
            </a:pPr>
            <a:endParaRPr lang="en-US" sz="3200" dirty="0"/>
          </a:p>
          <a:p>
            <a:pPr marL="514350" indent="-514350">
              <a:buAutoNum type="arabicPeriod"/>
            </a:pPr>
            <a:endParaRPr lang="en-US" sz="3200" dirty="0"/>
          </a:p>
          <a:p>
            <a:r>
              <a:rPr lang="en-US" sz="3200" dirty="0"/>
              <a:t>Now you can fetch any property you like using:</a:t>
            </a:r>
            <a:endParaRPr lang="he-IL" sz="3200" dirty="0"/>
          </a:p>
        </p:txBody>
      </p:sp>
      <p:pic>
        <p:nvPicPr>
          <p:cNvPr id="6" name="Picture 5">
            <a:extLst>
              <a:ext uri="{FF2B5EF4-FFF2-40B4-BE49-F238E27FC236}">
                <a16:creationId xmlns:a16="http://schemas.microsoft.com/office/drawing/2014/main" id="{49DC6D78-6885-4992-80DB-D22CF1CA547D}"/>
              </a:ext>
            </a:extLst>
          </p:cNvPr>
          <p:cNvPicPr>
            <a:picLocks noChangeAspect="1"/>
          </p:cNvPicPr>
          <p:nvPr/>
        </p:nvPicPr>
        <p:blipFill>
          <a:blip r:embed="rId2"/>
          <a:stretch>
            <a:fillRect/>
          </a:stretch>
        </p:blipFill>
        <p:spPr>
          <a:xfrm>
            <a:off x="2753248" y="2307419"/>
            <a:ext cx="7822717" cy="78032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8FA1004-0FBF-494F-B3BE-30043A3BE686}"/>
              </a:ext>
            </a:extLst>
          </p:cNvPr>
          <p:cNvPicPr>
            <a:picLocks noChangeAspect="1"/>
          </p:cNvPicPr>
          <p:nvPr/>
        </p:nvPicPr>
        <p:blipFill>
          <a:blip r:embed="rId3"/>
          <a:stretch>
            <a:fillRect/>
          </a:stretch>
        </p:blipFill>
        <p:spPr>
          <a:xfrm>
            <a:off x="4031922" y="3687809"/>
            <a:ext cx="4624865" cy="119283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AB4693F-7C11-48C1-8EEE-1EED8828E947}"/>
              </a:ext>
            </a:extLst>
          </p:cNvPr>
          <p:cNvPicPr>
            <a:picLocks noChangeAspect="1"/>
          </p:cNvPicPr>
          <p:nvPr/>
        </p:nvPicPr>
        <p:blipFill>
          <a:blip r:embed="rId4"/>
          <a:stretch>
            <a:fillRect/>
          </a:stretch>
        </p:blipFill>
        <p:spPr>
          <a:xfrm>
            <a:off x="3213219" y="5634646"/>
            <a:ext cx="6626146" cy="5505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81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131</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000494" y="1209373"/>
            <a:ext cx="10604484" cy="5693866"/>
          </a:xfrm>
          <a:prstGeom prst="rect">
            <a:avLst/>
          </a:prstGeom>
          <a:noFill/>
        </p:spPr>
        <p:txBody>
          <a:bodyPr wrap="square" rtlCol="1">
            <a:spAutoFit/>
          </a:bodyPr>
          <a:lstStyle/>
          <a:p>
            <a:r>
              <a:rPr lang="en-US" sz="2800" dirty="0"/>
              <a:t>There are many implementations for the </a:t>
            </a:r>
            <a:r>
              <a:rPr lang="en-US" sz="2800" dirty="0" err="1">
                <a:solidFill>
                  <a:srgbClr val="008E40"/>
                </a:solidFill>
              </a:rPr>
              <a:t>PropertySource</a:t>
            </a:r>
            <a:r>
              <a:rPr lang="en-US" sz="2800" dirty="0"/>
              <a:t>(s):</a:t>
            </a:r>
          </a:p>
          <a:p>
            <a:pPr marL="457200" indent="-457200">
              <a:buFont typeface="Arial" panose="020B0604020202020204" pitchFamily="34" charset="0"/>
              <a:buChar char="•"/>
            </a:pPr>
            <a:r>
              <a:rPr lang="en-US" sz="2800" dirty="0" err="1">
                <a:solidFill>
                  <a:srgbClr val="008E40"/>
                </a:solidFill>
              </a:rPr>
              <a:t>MapPropertySource</a:t>
            </a:r>
            <a:r>
              <a:rPr lang="en-US" sz="2800" dirty="0"/>
              <a:t> – </a:t>
            </a:r>
            <a:r>
              <a:rPr lang="en-US" sz="2800" dirty="0">
                <a:solidFill>
                  <a:srgbClr val="0000FF"/>
                </a:solidFill>
              </a:rPr>
              <a:t>Map</a:t>
            </a:r>
            <a:r>
              <a:rPr lang="en-US" sz="2800" dirty="0"/>
              <a:t> based</a:t>
            </a:r>
          </a:p>
          <a:p>
            <a:pPr marL="457200" indent="-457200">
              <a:buFont typeface="Arial" panose="020B0604020202020204" pitchFamily="34" charset="0"/>
              <a:buChar char="•"/>
            </a:pPr>
            <a:r>
              <a:rPr lang="en-US" sz="2800" dirty="0" err="1">
                <a:solidFill>
                  <a:srgbClr val="008E40"/>
                </a:solidFill>
              </a:rPr>
              <a:t>PropertiesPropertySource</a:t>
            </a:r>
            <a:r>
              <a:rPr lang="en-US" sz="2800" dirty="0"/>
              <a:t> – </a:t>
            </a:r>
            <a:r>
              <a:rPr lang="en-US" sz="2800" dirty="0">
                <a:solidFill>
                  <a:srgbClr val="0000FF"/>
                </a:solidFill>
              </a:rPr>
              <a:t>Properties</a:t>
            </a:r>
            <a:r>
              <a:rPr lang="en-US" sz="2800" dirty="0"/>
              <a:t> based</a:t>
            </a:r>
          </a:p>
          <a:p>
            <a:pPr marL="457200" indent="-457200">
              <a:buFont typeface="Arial" panose="020B0604020202020204" pitchFamily="34" charset="0"/>
              <a:buChar char="•"/>
            </a:pPr>
            <a:r>
              <a:rPr lang="en-US" sz="2800" dirty="0" err="1">
                <a:solidFill>
                  <a:srgbClr val="008E40"/>
                </a:solidFill>
              </a:rPr>
              <a:t>ResourcePropertySource</a:t>
            </a:r>
            <a:r>
              <a:rPr lang="en-US" sz="2800" dirty="0"/>
              <a:t> – </a:t>
            </a:r>
            <a:r>
              <a:rPr lang="en-US" sz="2800" dirty="0">
                <a:solidFill>
                  <a:srgbClr val="008E40"/>
                </a:solidFill>
              </a:rPr>
              <a:t>Resources</a:t>
            </a:r>
            <a:r>
              <a:rPr lang="en-US" sz="2800" dirty="0"/>
              <a:t> (xml, </a:t>
            </a:r>
            <a:r>
              <a:rPr lang="en-US" sz="2800" dirty="0" err="1"/>
              <a:t>properteies</a:t>
            </a:r>
            <a:r>
              <a:rPr lang="en-US" sz="2800" dirty="0"/>
              <a:t>, </a:t>
            </a:r>
            <a:r>
              <a:rPr lang="en-US" sz="2800" dirty="0" err="1"/>
              <a:t>yaml</a:t>
            </a:r>
            <a:r>
              <a:rPr lang="en-US" sz="2800" dirty="0"/>
              <a:t>, </a:t>
            </a:r>
            <a:r>
              <a:rPr lang="en-US" sz="2800" dirty="0" err="1"/>
              <a:t>json</a:t>
            </a:r>
            <a:r>
              <a:rPr lang="en-US" sz="2800" dirty="0"/>
              <a:t>) based</a:t>
            </a:r>
          </a:p>
          <a:p>
            <a:pPr marL="457200" indent="-457200">
              <a:buFont typeface="Arial" panose="020B0604020202020204" pitchFamily="34" charset="0"/>
              <a:buChar char="•"/>
            </a:pPr>
            <a:r>
              <a:rPr lang="en-US" sz="2800" dirty="0"/>
              <a:t>…and more…</a:t>
            </a:r>
            <a:endParaRPr lang="en-US" sz="2800" dirty="0">
              <a:solidFill>
                <a:srgbClr val="008E40"/>
              </a:solidFill>
            </a:endParaRPr>
          </a:p>
          <a:p>
            <a:endParaRPr lang="en-US" sz="2800" dirty="0">
              <a:solidFill>
                <a:srgbClr val="008E40"/>
              </a:solidFill>
            </a:endParaRPr>
          </a:p>
          <a:p>
            <a:r>
              <a:rPr lang="en-US" sz="2800" dirty="0">
                <a:solidFill>
                  <a:srgbClr val="008E40"/>
                </a:solidFill>
              </a:rPr>
              <a:t>Environment</a:t>
            </a:r>
            <a:r>
              <a:rPr lang="en-US" sz="2800" dirty="0"/>
              <a:t> can be updated with additional, custom </a:t>
            </a:r>
            <a:r>
              <a:rPr lang="en-US" sz="2800" dirty="0" err="1">
                <a:solidFill>
                  <a:srgbClr val="008E40"/>
                </a:solidFill>
              </a:rPr>
              <a:t>PropertySource</a:t>
            </a:r>
            <a:r>
              <a:rPr lang="en-US" sz="2800" dirty="0"/>
              <a:t>(s):</a:t>
            </a:r>
          </a:p>
          <a:p>
            <a:endParaRPr lang="en-US" sz="2800" dirty="0"/>
          </a:p>
          <a:p>
            <a:endParaRPr lang="en-US" sz="2800" dirty="0"/>
          </a:p>
          <a:p>
            <a:endParaRPr lang="en-US" sz="2800" dirty="0"/>
          </a:p>
          <a:p>
            <a:endParaRPr lang="en-US" sz="2800" dirty="0"/>
          </a:p>
          <a:p>
            <a:endParaRPr lang="en-US" sz="2800" dirty="0"/>
          </a:p>
        </p:txBody>
      </p:sp>
      <p:pic>
        <p:nvPicPr>
          <p:cNvPr id="9" name="Picture 8">
            <a:extLst>
              <a:ext uri="{FF2B5EF4-FFF2-40B4-BE49-F238E27FC236}">
                <a16:creationId xmlns:a16="http://schemas.microsoft.com/office/drawing/2014/main" id="{719A65F7-0674-4860-8CF7-A5D1CCB74DE6}"/>
              </a:ext>
            </a:extLst>
          </p:cNvPr>
          <p:cNvPicPr>
            <a:picLocks noChangeAspect="1"/>
          </p:cNvPicPr>
          <p:nvPr/>
        </p:nvPicPr>
        <p:blipFill>
          <a:blip r:embed="rId2"/>
          <a:stretch>
            <a:fillRect/>
          </a:stretch>
        </p:blipFill>
        <p:spPr>
          <a:xfrm>
            <a:off x="893948" y="4866869"/>
            <a:ext cx="10817576" cy="11630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69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132</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95402" y="1140902"/>
            <a:ext cx="9618134" cy="4524315"/>
          </a:xfrm>
          <a:prstGeom prst="rect">
            <a:avLst/>
          </a:prstGeom>
          <a:noFill/>
        </p:spPr>
        <p:txBody>
          <a:bodyPr wrap="square" rtlCol="1">
            <a:spAutoFit/>
          </a:bodyPr>
          <a:lstStyle/>
          <a:p>
            <a:r>
              <a:rPr lang="en-US" sz="3200" dirty="0">
                <a:solidFill>
                  <a:srgbClr val="008E40"/>
                </a:solidFill>
              </a:rPr>
              <a:t>Environment</a:t>
            </a:r>
            <a:r>
              <a:rPr lang="en-US" sz="3200" dirty="0"/>
              <a:t> poses some order in properties evaluation among it’s available </a:t>
            </a:r>
            <a:r>
              <a:rPr lang="en-US" sz="3200" dirty="0" err="1">
                <a:solidFill>
                  <a:srgbClr val="008E40"/>
                </a:solidFill>
              </a:rPr>
              <a:t>PropertySource</a:t>
            </a:r>
            <a:r>
              <a:rPr lang="en-US" sz="3200" dirty="0"/>
              <a:t>:</a:t>
            </a:r>
          </a:p>
          <a:p>
            <a:pPr marL="514350" indent="-514350">
              <a:buAutoNum type="arabicPeriod"/>
            </a:pPr>
            <a:r>
              <a:rPr lang="en-US" sz="3200" dirty="0"/>
              <a:t>JVM properties (</a:t>
            </a:r>
            <a:r>
              <a:rPr lang="en-US" sz="3200" dirty="0" err="1">
                <a:solidFill>
                  <a:srgbClr val="0000FF"/>
                </a:solidFill>
              </a:rPr>
              <a:t>System.getProperties</a:t>
            </a:r>
            <a:r>
              <a:rPr lang="en-US" sz="3200" dirty="0">
                <a:solidFill>
                  <a:srgbClr val="0000FF"/>
                </a:solidFill>
              </a:rPr>
              <a:t>()</a:t>
            </a:r>
            <a:r>
              <a:rPr lang="en-US" sz="3200" dirty="0"/>
              <a:t>)</a:t>
            </a:r>
          </a:p>
          <a:p>
            <a:pPr marL="514350" indent="-514350">
              <a:buAutoNum type="arabicPeriod"/>
            </a:pPr>
            <a:r>
              <a:rPr lang="en-US" sz="3200" dirty="0"/>
              <a:t>OS </a:t>
            </a:r>
            <a:r>
              <a:rPr lang="en-US" sz="3200" dirty="0" err="1"/>
              <a:t>environement</a:t>
            </a:r>
            <a:r>
              <a:rPr lang="en-US" sz="3200" dirty="0"/>
              <a:t> (</a:t>
            </a:r>
            <a:r>
              <a:rPr lang="en-US" sz="3200" dirty="0" err="1">
                <a:solidFill>
                  <a:srgbClr val="0000FF"/>
                </a:solidFill>
              </a:rPr>
              <a:t>System.getEnv</a:t>
            </a:r>
            <a:r>
              <a:rPr lang="en-US" sz="3200" dirty="0">
                <a:solidFill>
                  <a:srgbClr val="0000FF"/>
                </a:solidFill>
              </a:rPr>
              <a:t>()</a:t>
            </a:r>
            <a:r>
              <a:rPr lang="en-US" sz="3200" dirty="0"/>
              <a:t>)</a:t>
            </a:r>
          </a:p>
          <a:p>
            <a:pPr marL="514350" indent="-514350">
              <a:buAutoNum type="arabicPeriod"/>
            </a:pPr>
            <a:r>
              <a:rPr lang="en-US" sz="3200" dirty="0"/>
              <a:t>Any other custom registered </a:t>
            </a:r>
            <a:r>
              <a:rPr lang="en-US" sz="3200" dirty="0" err="1">
                <a:solidFill>
                  <a:srgbClr val="008E40"/>
                </a:solidFill>
              </a:rPr>
              <a:t>PropertySource</a:t>
            </a:r>
            <a:endParaRPr lang="en-US" sz="3200" dirty="0">
              <a:solidFill>
                <a:srgbClr val="008E40"/>
              </a:solidFill>
            </a:endParaRPr>
          </a:p>
          <a:p>
            <a:pPr marL="514350" indent="-514350">
              <a:buAutoNum type="arabicPeriod"/>
            </a:pPr>
            <a:endParaRPr lang="en-US" sz="3200" dirty="0">
              <a:solidFill>
                <a:srgbClr val="008E40"/>
              </a:solidFill>
            </a:endParaRPr>
          </a:p>
          <a:p>
            <a:r>
              <a:rPr lang="en-US" sz="3200" dirty="0"/>
              <a:t>When adding custom </a:t>
            </a:r>
            <a:r>
              <a:rPr lang="en-US" sz="3200" dirty="0" err="1">
                <a:solidFill>
                  <a:srgbClr val="008E40"/>
                </a:solidFill>
              </a:rPr>
              <a:t>PropertySource</a:t>
            </a:r>
            <a:r>
              <a:rPr lang="en-US" sz="3200" dirty="0"/>
              <a:t> you can manipulate where it will be inserted in the list using </a:t>
            </a:r>
            <a:r>
              <a:rPr lang="en-US" sz="3200" dirty="0" err="1">
                <a:solidFill>
                  <a:srgbClr val="008E40"/>
                </a:solidFill>
              </a:rPr>
              <a:t>addAfter</a:t>
            </a:r>
            <a:r>
              <a:rPr lang="en-US" sz="3200" dirty="0"/>
              <a:t>, </a:t>
            </a:r>
            <a:r>
              <a:rPr lang="en-US" sz="3200" dirty="0" err="1">
                <a:solidFill>
                  <a:srgbClr val="008E40"/>
                </a:solidFill>
              </a:rPr>
              <a:t>addBefore</a:t>
            </a:r>
            <a:r>
              <a:rPr lang="en-US" sz="3200" dirty="0"/>
              <a:t>, </a:t>
            </a:r>
            <a:r>
              <a:rPr lang="en-US" sz="3200" dirty="0" err="1">
                <a:solidFill>
                  <a:srgbClr val="008E40"/>
                </a:solidFill>
              </a:rPr>
              <a:t>addLast</a:t>
            </a:r>
            <a:r>
              <a:rPr lang="en-US" sz="3200" dirty="0"/>
              <a:t>, </a:t>
            </a:r>
            <a:r>
              <a:rPr lang="en-US" sz="3200" dirty="0" err="1">
                <a:solidFill>
                  <a:srgbClr val="008E40"/>
                </a:solidFill>
              </a:rPr>
              <a:t>addFirst</a:t>
            </a:r>
            <a:r>
              <a:rPr lang="en-US" sz="3200" dirty="0"/>
              <a:t> methods</a:t>
            </a:r>
            <a:endParaRPr lang="he-IL" sz="3200" dirty="0"/>
          </a:p>
        </p:txBody>
      </p:sp>
    </p:spTree>
    <p:extLst>
      <p:ext uri="{BB962C8B-B14F-4D97-AF65-F5344CB8AC3E}">
        <p14:creationId xmlns:p14="http://schemas.microsoft.com/office/powerpoint/2010/main" val="247951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18</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err="1"/>
              <a:t>PropertySource</a:t>
            </a:r>
            <a:r>
              <a:rPr lang="en-US" dirty="0"/>
              <a:t> and environment</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133</a:t>
            </a:fld>
            <a:endParaRPr lang="en-US" dirty="0"/>
          </a:p>
        </p:txBody>
      </p:sp>
    </p:spTree>
    <p:extLst>
      <p:ext uri="{BB962C8B-B14F-4D97-AF65-F5344CB8AC3E}">
        <p14:creationId xmlns:p14="http://schemas.microsoft.com/office/powerpoint/2010/main" val="22160323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134</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75644" y="1281658"/>
            <a:ext cx="10210770" cy="4031873"/>
          </a:xfrm>
          <a:prstGeom prst="rect">
            <a:avLst/>
          </a:prstGeom>
          <a:noFill/>
        </p:spPr>
        <p:txBody>
          <a:bodyPr wrap="square" rtlCol="1">
            <a:spAutoFit/>
          </a:bodyPr>
          <a:lstStyle/>
          <a:p>
            <a:r>
              <a:rPr lang="en-US" sz="3200" dirty="0">
                <a:solidFill>
                  <a:srgbClr val="008E40"/>
                </a:solidFill>
              </a:rPr>
              <a:t>Spring</a:t>
            </a:r>
            <a:r>
              <a:rPr lang="en-US" sz="3200" dirty="0"/>
              <a:t> offers simple means to automatically add </a:t>
            </a:r>
            <a:r>
              <a:rPr lang="en-US" sz="3200" dirty="0" err="1">
                <a:solidFill>
                  <a:srgbClr val="008E40"/>
                </a:solidFill>
              </a:rPr>
              <a:t>PropertySource</a:t>
            </a:r>
            <a:r>
              <a:rPr lang="en-US" sz="3200" dirty="0">
                <a:solidFill>
                  <a:srgbClr val="008E40"/>
                </a:solidFill>
              </a:rPr>
              <a:t> </a:t>
            </a:r>
            <a:r>
              <a:rPr lang="en-US" sz="3200" dirty="0"/>
              <a:t>based on files (.properties, .xml, .</a:t>
            </a:r>
            <a:r>
              <a:rPr lang="en-US" sz="3200" dirty="0" err="1"/>
              <a:t>json</a:t>
            </a:r>
            <a:r>
              <a:rPr lang="en-US" sz="3200" dirty="0"/>
              <a:t> </a:t>
            </a:r>
            <a:r>
              <a:rPr lang="en-US" sz="3200" dirty="0" err="1"/>
              <a:t>etc</a:t>
            </a:r>
            <a:r>
              <a:rPr lang="en-US" sz="3200" dirty="0"/>
              <a:t>)</a:t>
            </a:r>
          </a:p>
          <a:p>
            <a:pPr marL="457200" indent="-457200">
              <a:buFont typeface="Arial" panose="020B0604020202020204" pitchFamily="34" charset="0"/>
              <a:buChar char="•"/>
            </a:pPr>
            <a:r>
              <a:rPr lang="en-US" sz="3200" dirty="0"/>
              <a:t>Using annotation based configuration:</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Using XML: only by registering Properties class and inject it programmatically as new </a:t>
            </a:r>
            <a:r>
              <a:rPr lang="en-US" sz="3200" dirty="0" err="1">
                <a:solidFill>
                  <a:srgbClr val="008E40"/>
                </a:solidFill>
              </a:rPr>
              <a:t>PropertySource</a:t>
            </a:r>
            <a:r>
              <a:rPr lang="en-US" sz="3200" dirty="0"/>
              <a:t> to </a:t>
            </a:r>
            <a:r>
              <a:rPr lang="en-US" sz="3200" dirty="0">
                <a:solidFill>
                  <a:srgbClr val="008E40"/>
                </a:solidFill>
              </a:rPr>
              <a:t>Environment</a:t>
            </a:r>
            <a:endParaRPr lang="he-IL" sz="3200" dirty="0">
              <a:solidFill>
                <a:srgbClr val="008E40"/>
              </a:solidFill>
            </a:endParaRPr>
          </a:p>
        </p:txBody>
      </p:sp>
      <p:pic>
        <p:nvPicPr>
          <p:cNvPr id="6" name="Picture 5">
            <a:extLst>
              <a:ext uri="{FF2B5EF4-FFF2-40B4-BE49-F238E27FC236}">
                <a16:creationId xmlns:a16="http://schemas.microsoft.com/office/drawing/2014/main" id="{D881C79F-627C-4F1F-8EDB-AA938AEBEE2E}"/>
              </a:ext>
            </a:extLst>
          </p:cNvPr>
          <p:cNvPicPr>
            <a:picLocks noChangeAspect="1"/>
          </p:cNvPicPr>
          <p:nvPr/>
        </p:nvPicPr>
        <p:blipFill>
          <a:blip r:embed="rId3"/>
          <a:stretch>
            <a:fillRect/>
          </a:stretch>
        </p:blipFill>
        <p:spPr>
          <a:xfrm>
            <a:off x="2931407" y="2848635"/>
            <a:ext cx="6472237" cy="135881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1E5E410-3D65-42B0-9697-DFACDFBBBCBB}"/>
              </a:ext>
            </a:extLst>
          </p:cNvPr>
          <p:cNvPicPr>
            <a:picLocks noChangeAspect="1"/>
          </p:cNvPicPr>
          <p:nvPr/>
        </p:nvPicPr>
        <p:blipFill>
          <a:blip r:embed="rId4"/>
          <a:stretch>
            <a:fillRect/>
          </a:stretch>
        </p:blipFill>
        <p:spPr>
          <a:xfrm>
            <a:off x="1578439" y="5454287"/>
            <a:ext cx="9318159" cy="5184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67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135</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95402" y="1219837"/>
            <a:ext cx="9618134" cy="5016758"/>
          </a:xfrm>
          <a:prstGeom prst="rect">
            <a:avLst/>
          </a:prstGeom>
          <a:noFill/>
        </p:spPr>
        <p:txBody>
          <a:bodyPr wrap="square" rtlCol="1">
            <a:spAutoFit/>
          </a:bodyPr>
          <a:lstStyle/>
          <a:p>
            <a:r>
              <a:rPr lang="en-US" sz="3200" dirty="0">
                <a:solidFill>
                  <a:srgbClr val="008E40"/>
                </a:solidFill>
              </a:rPr>
              <a:t>Spring</a:t>
            </a:r>
            <a:r>
              <a:rPr lang="en-US" sz="3200" dirty="0"/>
              <a:t> allows to use custom values in code, taken from the various </a:t>
            </a:r>
            <a:r>
              <a:rPr lang="en-US" sz="3200" dirty="0" err="1">
                <a:solidFill>
                  <a:srgbClr val="008E40"/>
                </a:solidFill>
              </a:rPr>
              <a:t>PropertySource</a:t>
            </a:r>
            <a:r>
              <a:rPr lang="en-US" sz="3200" dirty="0"/>
              <a:t>(s)</a:t>
            </a:r>
          </a:p>
          <a:p>
            <a:endParaRPr lang="en-US" sz="3200" dirty="0"/>
          </a:p>
          <a:p>
            <a:r>
              <a:rPr lang="en-US" sz="3200" dirty="0"/>
              <a:t>To inject a value use the special macro: </a:t>
            </a:r>
            <a:r>
              <a:rPr lang="en-US" sz="3200" dirty="0">
                <a:solidFill>
                  <a:srgbClr val="7030A0"/>
                </a:solidFill>
              </a:rPr>
              <a:t>${&lt;key name&gt;}</a:t>
            </a:r>
          </a:p>
          <a:p>
            <a:pPr marL="514350" indent="-514350">
              <a:buAutoNum type="arabicPeriod"/>
            </a:pPr>
            <a:r>
              <a:rPr lang="en-US" sz="3200" dirty="0"/>
              <a:t>In java code: </a:t>
            </a:r>
            <a:r>
              <a:rPr lang="en-US" sz="3200" dirty="0">
                <a:solidFill>
                  <a:srgbClr val="008E40"/>
                </a:solidFill>
              </a:rPr>
              <a:t>@Value </a:t>
            </a:r>
            <a:r>
              <a:rPr lang="en-US" sz="3200" dirty="0"/>
              <a:t>annotation</a:t>
            </a:r>
          </a:p>
          <a:p>
            <a:pPr marL="514350" indent="-514350">
              <a:buAutoNum type="arabicPeriod"/>
            </a:pPr>
            <a:endParaRPr lang="en-US" sz="3200" dirty="0"/>
          </a:p>
          <a:p>
            <a:pPr marL="514350" indent="-514350">
              <a:buAutoNum type="arabicPeriod"/>
            </a:pPr>
            <a:endParaRPr lang="en-US" sz="3200" dirty="0"/>
          </a:p>
          <a:p>
            <a:r>
              <a:rPr lang="en-US" sz="2400" dirty="0"/>
              <a:t>Note:</a:t>
            </a:r>
          </a:p>
          <a:p>
            <a:pPr marL="342900" indent="-342900">
              <a:buFont typeface="Arial" panose="020B0604020202020204" pitchFamily="34" charset="0"/>
              <a:buChar char="•"/>
            </a:pPr>
            <a:r>
              <a:rPr lang="en-US" sz="2400" dirty="0">
                <a:solidFill>
                  <a:srgbClr val="008E40"/>
                </a:solidFill>
              </a:rPr>
              <a:t>@Value </a:t>
            </a:r>
            <a:r>
              <a:rPr lang="en-US" sz="2400" dirty="0"/>
              <a:t>can be used to set any hardcoded value, if simply not used with the special </a:t>
            </a:r>
            <a:r>
              <a:rPr lang="en-US" sz="2400" dirty="0">
                <a:solidFill>
                  <a:srgbClr val="7030A0"/>
                </a:solidFill>
              </a:rPr>
              <a:t>${}</a:t>
            </a:r>
            <a:r>
              <a:rPr lang="en-US" sz="2400" dirty="0"/>
              <a:t> macro</a:t>
            </a:r>
          </a:p>
          <a:p>
            <a:pPr marL="342900" indent="-342900">
              <a:buFont typeface="Arial" panose="020B0604020202020204" pitchFamily="34" charset="0"/>
              <a:buChar char="•"/>
            </a:pPr>
            <a:r>
              <a:rPr lang="en-US" sz="2400" dirty="0">
                <a:solidFill>
                  <a:srgbClr val="008E40"/>
                </a:solidFill>
              </a:rPr>
              <a:t>@Value </a:t>
            </a:r>
            <a:r>
              <a:rPr lang="en-US" sz="2400" dirty="0"/>
              <a:t>gets to be interpolated AFTER constructor is called</a:t>
            </a:r>
          </a:p>
        </p:txBody>
      </p:sp>
      <p:pic>
        <p:nvPicPr>
          <p:cNvPr id="7" name="Picture 6">
            <a:extLst>
              <a:ext uri="{FF2B5EF4-FFF2-40B4-BE49-F238E27FC236}">
                <a16:creationId xmlns:a16="http://schemas.microsoft.com/office/drawing/2014/main" id="{1887072B-106B-4392-9863-7972E18EED23}"/>
              </a:ext>
            </a:extLst>
          </p:cNvPr>
          <p:cNvPicPr>
            <a:picLocks noChangeAspect="1"/>
          </p:cNvPicPr>
          <p:nvPr/>
        </p:nvPicPr>
        <p:blipFill>
          <a:blip r:embed="rId3"/>
          <a:stretch>
            <a:fillRect/>
          </a:stretch>
        </p:blipFill>
        <p:spPr>
          <a:xfrm>
            <a:off x="3911270" y="3797507"/>
            <a:ext cx="4369459" cy="1169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091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136</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95402" y="1400650"/>
            <a:ext cx="9618134" cy="1077218"/>
          </a:xfrm>
          <a:prstGeom prst="rect">
            <a:avLst/>
          </a:prstGeom>
          <a:noFill/>
        </p:spPr>
        <p:txBody>
          <a:bodyPr wrap="square" rtlCol="1">
            <a:spAutoFit/>
          </a:bodyPr>
          <a:lstStyle/>
          <a:p>
            <a:pPr marL="514350" indent="-514350">
              <a:buFont typeface="+mj-lt"/>
              <a:buAutoNum type="arabicPeriod" startAt="2"/>
            </a:pPr>
            <a:r>
              <a:rPr lang="en-US" sz="3200" dirty="0"/>
              <a:t>In xml file: at any given place where a string\primitive value needs to be injected</a:t>
            </a:r>
            <a:endParaRPr lang="he-IL" sz="3200" dirty="0"/>
          </a:p>
        </p:txBody>
      </p:sp>
      <p:pic>
        <p:nvPicPr>
          <p:cNvPr id="6" name="Picture 5">
            <a:extLst>
              <a:ext uri="{FF2B5EF4-FFF2-40B4-BE49-F238E27FC236}">
                <a16:creationId xmlns:a16="http://schemas.microsoft.com/office/drawing/2014/main" id="{36C17074-7455-4222-A011-B3C8D39995C9}"/>
              </a:ext>
            </a:extLst>
          </p:cNvPr>
          <p:cNvPicPr>
            <a:picLocks noChangeAspect="1"/>
          </p:cNvPicPr>
          <p:nvPr/>
        </p:nvPicPr>
        <p:blipFill>
          <a:blip r:embed="rId3"/>
          <a:stretch>
            <a:fillRect/>
          </a:stretch>
        </p:blipFill>
        <p:spPr>
          <a:xfrm>
            <a:off x="871454" y="2737617"/>
            <a:ext cx="10449092" cy="1323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484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A45-A89C-4251-AD67-FD46948D0B88}"/>
              </a:ext>
            </a:extLst>
          </p:cNvPr>
          <p:cNvSpPr>
            <a:spLocks noGrp="1"/>
          </p:cNvSpPr>
          <p:nvPr>
            <p:ph type="title"/>
          </p:nvPr>
        </p:nvSpPr>
        <p:spPr/>
        <p:txBody>
          <a:bodyPr>
            <a:normAutofit fontScale="90000"/>
          </a:bodyPr>
          <a:lstStyle/>
          <a:p>
            <a:r>
              <a:rPr lang="en-US" dirty="0"/>
              <a:t>Properties</a:t>
            </a:r>
            <a:endParaRPr lang="he-IL" dirty="0"/>
          </a:p>
        </p:txBody>
      </p:sp>
      <p:sp>
        <p:nvSpPr>
          <p:cNvPr id="3" name="Slide Number Placeholder 2">
            <a:extLst>
              <a:ext uri="{FF2B5EF4-FFF2-40B4-BE49-F238E27FC236}">
                <a16:creationId xmlns:a16="http://schemas.microsoft.com/office/drawing/2014/main" id="{42276551-E142-4AD8-9DAC-E33EACAD9199}"/>
              </a:ext>
            </a:extLst>
          </p:cNvPr>
          <p:cNvSpPr>
            <a:spLocks noGrp="1"/>
          </p:cNvSpPr>
          <p:nvPr>
            <p:ph type="sldNum" sz="quarter" idx="12"/>
          </p:nvPr>
        </p:nvSpPr>
        <p:spPr/>
        <p:txBody>
          <a:bodyPr/>
          <a:lstStyle/>
          <a:p>
            <a:fld id="{D57F1E4F-1CFF-5643-939E-217C01CDF565}" type="slidenum">
              <a:rPr lang="en-US" smtClean="0"/>
              <a:pPr/>
              <a:t>137</a:t>
            </a:fld>
            <a:endParaRPr lang="en-US" dirty="0"/>
          </a:p>
        </p:txBody>
      </p:sp>
      <p:sp>
        <p:nvSpPr>
          <p:cNvPr id="4" name="Footer Placeholder 3">
            <a:extLst>
              <a:ext uri="{FF2B5EF4-FFF2-40B4-BE49-F238E27FC236}">
                <a16:creationId xmlns:a16="http://schemas.microsoft.com/office/drawing/2014/main" id="{BB42BE7C-FA51-471E-9F58-CC7DD88428D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40C7910-7D86-47ED-9CCD-AD8BAD535F8F}"/>
              </a:ext>
            </a:extLst>
          </p:cNvPr>
          <p:cNvSpPr txBox="1"/>
          <p:nvPr/>
        </p:nvSpPr>
        <p:spPr>
          <a:xfrm>
            <a:off x="1295402" y="1140902"/>
            <a:ext cx="9618134" cy="5262979"/>
          </a:xfrm>
          <a:prstGeom prst="rect">
            <a:avLst/>
          </a:prstGeom>
          <a:noFill/>
        </p:spPr>
        <p:txBody>
          <a:bodyPr wrap="square" rtlCol="1">
            <a:spAutoFit/>
          </a:bodyPr>
          <a:lstStyle/>
          <a:p>
            <a:r>
              <a:rPr lang="en-US" sz="2800" dirty="0"/>
              <a:t>How \ when does spring performs the evaluation and replacement of the </a:t>
            </a:r>
            <a:r>
              <a:rPr lang="en-US" sz="2800" dirty="0">
                <a:solidFill>
                  <a:srgbClr val="7030A0"/>
                </a:solidFill>
              </a:rPr>
              <a:t>${}</a:t>
            </a:r>
            <a:r>
              <a:rPr lang="en-US" sz="2800" dirty="0"/>
              <a:t> macro ?</a:t>
            </a:r>
          </a:p>
          <a:p>
            <a:endParaRPr lang="en-US" sz="2800" dirty="0"/>
          </a:p>
          <a:p>
            <a:r>
              <a:rPr lang="en-US" sz="2800" dirty="0"/>
              <a:t>Spring uses a special bean factory post processor called </a:t>
            </a:r>
            <a:r>
              <a:rPr lang="en-US" sz="2800" dirty="0" err="1">
                <a:solidFill>
                  <a:srgbClr val="008E40"/>
                </a:solidFill>
              </a:rPr>
              <a:t>PropertySourcePlaceholderConfigurer</a:t>
            </a:r>
            <a:endParaRPr lang="en-US" sz="2800" dirty="0">
              <a:solidFill>
                <a:srgbClr val="008E40"/>
              </a:solidFill>
            </a:endParaRPr>
          </a:p>
          <a:p>
            <a:endParaRPr lang="en-US" sz="2800" dirty="0">
              <a:solidFill>
                <a:srgbClr val="008E40"/>
              </a:solidFill>
            </a:endParaRPr>
          </a:p>
          <a:p>
            <a:endParaRPr lang="en-US" sz="2800" dirty="0">
              <a:solidFill>
                <a:srgbClr val="008E40"/>
              </a:solidFill>
            </a:endParaRPr>
          </a:p>
          <a:p>
            <a:endParaRPr lang="en-US" sz="2800" dirty="0">
              <a:solidFill>
                <a:srgbClr val="008E40"/>
              </a:solidFill>
            </a:endParaRPr>
          </a:p>
          <a:p>
            <a:endParaRPr lang="en-US" sz="2800" dirty="0"/>
          </a:p>
          <a:p>
            <a:r>
              <a:rPr lang="en-US" sz="2800" dirty="0"/>
              <a:t>When using the xml element &lt;</a:t>
            </a:r>
            <a:r>
              <a:rPr lang="en-US" sz="2800" dirty="0" err="1"/>
              <a:t>context:property-placeholder</a:t>
            </a:r>
            <a:r>
              <a:rPr lang="en-US" sz="2800" dirty="0"/>
              <a:t>&gt; it automatically registers a </a:t>
            </a:r>
            <a:r>
              <a:rPr lang="en-US" sz="2800" dirty="0" err="1">
                <a:solidFill>
                  <a:srgbClr val="008E40"/>
                </a:solidFill>
              </a:rPr>
              <a:t>PropertySourcePlaceholderConfigurer</a:t>
            </a:r>
            <a:r>
              <a:rPr lang="en-US" sz="2800" dirty="0">
                <a:solidFill>
                  <a:srgbClr val="008E40"/>
                </a:solidFill>
              </a:rPr>
              <a:t> </a:t>
            </a:r>
            <a:r>
              <a:rPr lang="en-US" sz="2800" dirty="0"/>
              <a:t>to the application context</a:t>
            </a:r>
            <a:endParaRPr lang="he-IL" sz="2800" dirty="0"/>
          </a:p>
        </p:txBody>
      </p:sp>
      <p:pic>
        <p:nvPicPr>
          <p:cNvPr id="7" name="Picture 6">
            <a:extLst>
              <a:ext uri="{FF2B5EF4-FFF2-40B4-BE49-F238E27FC236}">
                <a16:creationId xmlns:a16="http://schemas.microsoft.com/office/drawing/2014/main" id="{6189D021-D6A1-4790-98D6-E521A312A4D8}"/>
              </a:ext>
            </a:extLst>
          </p:cNvPr>
          <p:cNvPicPr>
            <a:picLocks noChangeAspect="1"/>
          </p:cNvPicPr>
          <p:nvPr/>
        </p:nvPicPr>
        <p:blipFill>
          <a:blip r:embed="rId3"/>
          <a:stretch>
            <a:fillRect/>
          </a:stretch>
        </p:blipFill>
        <p:spPr>
          <a:xfrm>
            <a:off x="1987000" y="3429000"/>
            <a:ext cx="8799382" cy="1490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05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19</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err="1"/>
              <a:t>PropertySourcePlaceholderConfigurer</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138</a:t>
            </a:fld>
            <a:endParaRPr lang="en-US" dirty="0"/>
          </a:p>
        </p:txBody>
      </p:sp>
    </p:spTree>
    <p:extLst>
      <p:ext uri="{BB962C8B-B14F-4D97-AF65-F5344CB8AC3E}">
        <p14:creationId xmlns:p14="http://schemas.microsoft.com/office/powerpoint/2010/main" val="27852000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140-C8F3-43EC-832D-1663C9718D1C}"/>
              </a:ext>
            </a:extLst>
          </p:cNvPr>
          <p:cNvSpPr>
            <a:spLocks noGrp="1"/>
          </p:cNvSpPr>
          <p:nvPr>
            <p:ph type="title"/>
          </p:nvPr>
        </p:nvSpPr>
        <p:spPr/>
        <p:txBody>
          <a:bodyPr>
            <a:normAutofit fontScale="90000"/>
          </a:bodyPr>
          <a:lstStyle/>
          <a:p>
            <a:r>
              <a:rPr lang="en-US" dirty="0">
                <a:solidFill>
                  <a:srgbClr val="FD2DFF"/>
                </a:solidFill>
              </a:rPr>
              <a:t>Exercise 12 – inject properties</a:t>
            </a:r>
            <a:endParaRPr lang="he-IL" dirty="0">
              <a:solidFill>
                <a:srgbClr val="FD2DFF"/>
              </a:solidFill>
            </a:endParaRPr>
          </a:p>
        </p:txBody>
      </p:sp>
      <p:sp>
        <p:nvSpPr>
          <p:cNvPr id="3" name="Slide Number Placeholder 2">
            <a:extLst>
              <a:ext uri="{FF2B5EF4-FFF2-40B4-BE49-F238E27FC236}">
                <a16:creationId xmlns:a16="http://schemas.microsoft.com/office/drawing/2014/main" id="{A995EB60-7BA6-4614-B6D8-12C57ECAEEBB}"/>
              </a:ext>
            </a:extLst>
          </p:cNvPr>
          <p:cNvSpPr>
            <a:spLocks noGrp="1"/>
          </p:cNvSpPr>
          <p:nvPr>
            <p:ph type="sldNum" sz="quarter" idx="12"/>
          </p:nvPr>
        </p:nvSpPr>
        <p:spPr/>
        <p:txBody>
          <a:bodyPr/>
          <a:lstStyle/>
          <a:p>
            <a:fld id="{D57F1E4F-1CFF-5643-939E-217C01CDF565}" type="slidenum">
              <a:rPr lang="en-US" smtClean="0"/>
              <a:pPr/>
              <a:t>139</a:t>
            </a:fld>
            <a:endParaRPr lang="en-US" dirty="0"/>
          </a:p>
        </p:txBody>
      </p:sp>
      <p:sp>
        <p:nvSpPr>
          <p:cNvPr id="4" name="Footer Placeholder 3">
            <a:extLst>
              <a:ext uri="{FF2B5EF4-FFF2-40B4-BE49-F238E27FC236}">
                <a16:creationId xmlns:a16="http://schemas.microsoft.com/office/drawing/2014/main" id="{DB2744DB-5FF6-4DC8-82AF-A3A2557F163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882A221-A1DD-4DEE-86C2-7B5CCB266A05}"/>
              </a:ext>
            </a:extLst>
          </p:cNvPr>
          <p:cNvSpPr txBox="1"/>
          <p:nvPr/>
        </p:nvSpPr>
        <p:spPr>
          <a:xfrm>
            <a:off x="1284270" y="1500027"/>
            <a:ext cx="9616611" cy="3785652"/>
          </a:xfrm>
          <a:prstGeom prst="rect">
            <a:avLst/>
          </a:prstGeom>
          <a:noFill/>
        </p:spPr>
        <p:txBody>
          <a:bodyPr wrap="square" rtlCol="1">
            <a:spAutoFit/>
          </a:bodyPr>
          <a:lstStyle/>
          <a:p>
            <a:r>
              <a:rPr lang="en-US" sz="2000" dirty="0"/>
              <a:t>In this exercise you will use the </a:t>
            </a:r>
            <a:r>
              <a:rPr lang="en-US" sz="2000" dirty="0" err="1">
                <a:solidFill>
                  <a:srgbClr val="008E40"/>
                </a:solidFill>
              </a:rPr>
              <a:t>PropertySourcePlaceholderConfigurer</a:t>
            </a:r>
            <a:r>
              <a:rPr lang="en-US" sz="2000" dirty="0"/>
              <a:t> to configure some properties file to populate the movies and actors raw, primitive information</a:t>
            </a:r>
          </a:p>
          <a:p>
            <a:endParaRPr lang="en-US" sz="2000" dirty="0"/>
          </a:p>
          <a:p>
            <a:r>
              <a:rPr lang="en-US" sz="2000" dirty="0"/>
              <a:t>You can perform the work on either “version” of the spring app you like (recommended on the </a:t>
            </a:r>
            <a:r>
              <a:rPr lang="en-US" sz="2000" dirty="0">
                <a:solidFill>
                  <a:srgbClr val="008E40"/>
                </a:solidFill>
              </a:rPr>
              <a:t>@Configuration </a:t>
            </a:r>
            <a:r>
              <a:rPr lang="en-US" sz="2000" dirty="0"/>
              <a:t>based)</a:t>
            </a:r>
          </a:p>
          <a:p>
            <a:endParaRPr lang="en-US" sz="2000" dirty="0"/>
          </a:p>
          <a:p>
            <a:r>
              <a:rPr lang="en-US" sz="2000" dirty="0"/>
              <a:t>Create property file for movies and actors (or use one united for them all) and incorporate it to the application context using </a:t>
            </a:r>
            <a:r>
              <a:rPr lang="en-US" sz="2000" dirty="0">
                <a:solidFill>
                  <a:srgbClr val="008E40"/>
                </a:solidFill>
              </a:rPr>
              <a:t>@</a:t>
            </a:r>
            <a:r>
              <a:rPr lang="en-US" sz="2000" dirty="0" err="1">
                <a:solidFill>
                  <a:srgbClr val="008E40"/>
                </a:solidFill>
              </a:rPr>
              <a:t>PropertySource</a:t>
            </a:r>
            <a:r>
              <a:rPr lang="en-US" sz="2000" dirty="0"/>
              <a:t>. Include also the configure for that to work well</a:t>
            </a:r>
          </a:p>
          <a:p>
            <a:endParaRPr lang="en-US" sz="2000" dirty="0"/>
          </a:p>
          <a:p>
            <a:r>
              <a:rPr lang="en-US" sz="2000" dirty="0"/>
              <a:t>Annotate the relevant classes with </a:t>
            </a:r>
            <a:r>
              <a:rPr lang="en-US" sz="2000" dirty="0">
                <a:solidFill>
                  <a:srgbClr val="008E40"/>
                </a:solidFill>
              </a:rPr>
              <a:t>@Value </a:t>
            </a:r>
            <a:r>
              <a:rPr lang="en-US" sz="2000" dirty="0"/>
              <a:t>and check that all properties are loaded and extracted successfully</a:t>
            </a:r>
          </a:p>
        </p:txBody>
      </p:sp>
      <p:sp>
        <p:nvSpPr>
          <p:cNvPr id="6" name="TextBox 5">
            <a:extLst>
              <a:ext uri="{FF2B5EF4-FFF2-40B4-BE49-F238E27FC236}">
                <a16:creationId xmlns:a16="http://schemas.microsoft.com/office/drawing/2014/main" id="{7C1EBFAD-1120-4BD5-AD3C-FE998575923D}"/>
              </a:ext>
            </a:extLst>
          </p:cNvPr>
          <p:cNvSpPr txBox="1"/>
          <p:nvPr/>
        </p:nvSpPr>
        <p:spPr>
          <a:xfrm>
            <a:off x="5121965" y="5867263"/>
            <a:ext cx="1948069" cy="369332"/>
          </a:xfrm>
          <a:prstGeom prst="rect">
            <a:avLst/>
          </a:prstGeom>
          <a:noFill/>
        </p:spPr>
        <p:txBody>
          <a:bodyPr wrap="square" rtlCol="1">
            <a:spAutoFit/>
          </a:bodyPr>
          <a:lstStyle/>
          <a:p>
            <a:r>
              <a:rPr lang="en-US" b="1" dirty="0"/>
              <a:t>Time: 45 minutes</a:t>
            </a:r>
            <a:endParaRPr lang="he-IL" b="1" dirty="0"/>
          </a:p>
        </p:txBody>
      </p:sp>
    </p:spTree>
    <p:extLst>
      <p:ext uri="{BB962C8B-B14F-4D97-AF65-F5344CB8AC3E}">
        <p14:creationId xmlns:p14="http://schemas.microsoft.com/office/powerpoint/2010/main" val="256841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terminology</a:t>
            </a:r>
            <a:endParaRPr lang="he-IL"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a:t>Copyrights © Aviad Cohen ; 23.2.2018</a:t>
            </a:r>
            <a:endParaRPr lang="en-US" dirty="0"/>
          </a:p>
        </p:txBody>
      </p:sp>
      <p:sp>
        <p:nvSpPr>
          <p:cNvPr id="5" name="TextBox 4"/>
          <p:cNvSpPr txBox="1"/>
          <p:nvPr/>
        </p:nvSpPr>
        <p:spPr>
          <a:xfrm>
            <a:off x="1214203" y="1588957"/>
            <a:ext cx="9863528" cy="4524315"/>
          </a:xfrm>
          <a:prstGeom prst="rect">
            <a:avLst/>
          </a:prstGeom>
          <a:noFill/>
        </p:spPr>
        <p:txBody>
          <a:bodyPr wrap="square" rtlCol="1">
            <a:spAutoFit/>
          </a:bodyPr>
          <a:lstStyle/>
          <a:p>
            <a:r>
              <a:rPr lang="en-US" sz="3200" dirty="0">
                <a:solidFill>
                  <a:srgbClr val="0000FF"/>
                </a:solidFill>
              </a:rPr>
              <a:t>Bean</a:t>
            </a:r>
            <a:r>
              <a:rPr lang="en-US" sz="3200" dirty="0"/>
              <a:t> – managed object (instance) by </a:t>
            </a:r>
            <a:r>
              <a:rPr lang="en-US" sz="3200" dirty="0">
                <a:solidFill>
                  <a:srgbClr val="00B050"/>
                </a:solidFill>
              </a:rPr>
              <a:t>spring</a:t>
            </a:r>
            <a:r>
              <a:rPr lang="en-US" sz="3200" dirty="0"/>
              <a:t>. </a:t>
            </a:r>
          </a:p>
          <a:p>
            <a:pPr marL="457200" indent="-457200">
              <a:buFont typeface="Arial" panose="020B0604020202020204" pitchFamily="34" charset="0"/>
              <a:buChar char="•"/>
            </a:pPr>
            <a:r>
              <a:rPr lang="en-US" sz="3200" dirty="0"/>
              <a:t>Not necessary compliant with java beans.</a:t>
            </a:r>
          </a:p>
          <a:p>
            <a:pPr marL="457200" indent="-457200">
              <a:buFont typeface="Arial" panose="020B0604020202020204" pitchFamily="34" charset="0"/>
              <a:buChar char="•"/>
            </a:pPr>
            <a:r>
              <a:rPr lang="en-US" sz="3200" dirty="0">
                <a:solidFill>
                  <a:srgbClr val="00B050"/>
                </a:solidFill>
              </a:rPr>
              <a:t>Spring</a:t>
            </a:r>
            <a:r>
              <a:rPr lang="en-US" sz="3200" dirty="0"/>
              <a:t> manages bean creation\destruction</a:t>
            </a:r>
          </a:p>
          <a:p>
            <a:pPr marL="457200" indent="-457200">
              <a:buFont typeface="Arial" panose="020B0604020202020204" pitchFamily="34" charset="0"/>
              <a:buChar char="•"/>
            </a:pPr>
            <a:r>
              <a:rPr lang="en-US" sz="3200" dirty="0">
                <a:solidFill>
                  <a:srgbClr val="00B050"/>
                </a:solidFill>
              </a:rPr>
              <a:t>Spring</a:t>
            </a:r>
            <a:r>
              <a:rPr lang="en-US" sz="3200" dirty="0"/>
              <a:t> manages bean dependencies (by injection)</a:t>
            </a:r>
          </a:p>
          <a:p>
            <a:pPr marL="457200" indent="-457200">
              <a:buFont typeface="Arial" panose="020B0604020202020204" pitchFamily="34" charset="0"/>
              <a:buChar char="•"/>
            </a:pPr>
            <a:r>
              <a:rPr lang="en-US" sz="3200" dirty="0">
                <a:solidFill>
                  <a:srgbClr val="00B050"/>
                </a:solidFill>
              </a:rPr>
              <a:t>Spring</a:t>
            </a:r>
            <a:r>
              <a:rPr lang="en-US" sz="3200" dirty="0"/>
              <a:t> manages bean scope (singleton or prototype)</a:t>
            </a:r>
          </a:p>
          <a:p>
            <a:endParaRPr lang="en-US" sz="3200" dirty="0"/>
          </a:p>
          <a:p>
            <a:r>
              <a:rPr lang="en-US" sz="3200" dirty="0">
                <a:solidFill>
                  <a:srgbClr val="0000FF"/>
                </a:solidFill>
              </a:rPr>
              <a:t>Container</a:t>
            </a:r>
            <a:r>
              <a:rPr lang="en-US" sz="3200" dirty="0"/>
              <a:t> – </a:t>
            </a:r>
            <a:r>
              <a:rPr lang="en-US" sz="3200" dirty="0">
                <a:solidFill>
                  <a:srgbClr val="00B050"/>
                </a:solidFill>
              </a:rPr>
              <a:t>spring</a:t>
            </a:r>
            <a:r>
              <a:rPr lang="en-US" sz="3200" dirty="0"/>
              <a:t> entity that stores within the beans themselves</a:t>
            </a:r>
          </a:p>
          <a:p>
            <a:r>
              <a:rPr lang="en-US" sz="3200" dirty="0"/>
              <a:t>Mostly referred through the </a:t>
            </a:r>
            <a:r>
              <a:rPr lang="en-US" sz="3200" dirty="0" err="1">
                <a:solidFill>
                  <a:srgbClr val="0000FF"/>
                </a:solidFill>
              </a:rPr>
              <a:t>ApplicationContext</a:t>
            </a:r>
            <a:r>
              <a:rPr lang="en-US" sz="3200" dirty="0"/>
              <a:t> interface</a:t>
            </a:r>
            <a:endParaRPr lang="he-IL" sz="3200" dirty="0"/>
          </a:p>
        </p:txBody>
      </p:sp>
    </p:spTree>
    <p:extLst>
      <p:ext uri="{BB962C8B-B14F-4D97-AF65-F5344CB8AC3E}">
        <p14:creationId xmlns:p14="http://schemas.microsoft.com/office/powerpoint/2010/main" val="206524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6D26-AA79-4428-A724-ADA6AF09112F}"/>
              </a:ext>
            </a:extLst>
          </p:cNvPr>
          <p:cNvSpPr>
            <a:spLocks noGrp="1"/>
          </p:cNvSpPr>
          <p:nvPr>
            <p:ph type="title"/>
          </p:nvPr>
        </p:nvSpPr>
        <p:spPr/>
        <p:txBody>
          <a:bodyPr>
            <a:normAutofit fontScale="90000"/>
          </a:bodyPr>
          <a:lstStyle/>
          <a:p>
            <a:r>
              <a:rPr lang="en-US" dirty="0"/>
              <a:t>Events</a:t>
            </a:r>
            <a:endParaRPr lang="he-IL" dirty="0"/>
          </a:p>
        </p:txBody>
      </p:sp>
      <p:sp>
        <p:nvSpPr>
          <p:cNvPr id="3" name="Slide Number Placeholder 2">
            <a:extLst>
              <a:ext uri="{FF2B5EF4-FFF2-40B4-BE49-F238E27FC236}">
                <a16:creationId xmlns:a16="http://schemas.microsoft.com/office/drawing/2014/main" id="{DC7F5D38-4258-45B9-BBB7-BB3CE11A0775}"/>
              </a:ext>
            </a:extLst>
          </p:cNvPr>
          <p:cNvSpPr>
            <a:spLocks noGrp="1"/>
          </p:cNvSpPr>
          <p:nvPr>
            <p:ph type="sldNum" sz="quarter" idx="12"/>
          </p:nvPr>
        </p:nvSpPr>
        <p:spPr/>
        <p:txBody>
          <a:bodyPr/>
          <a:lstStyle/>
          <a:p>
            <a:fld id="{D57F1E4F-1CFF-5643-939E-217C01CDF565}" type="slidenum">
              <a:rPr lang="en-US" smtClean="0"/>
              <a:pPr/>
              <a:t>140</a:t>
            </a:fld>
            <a:endParaRPr lang="en-US" dirty="0"/>
          </a:p>
        </p:txBody>
      </p:sp>
      <p:sp>
        <p:nvSpPr>
          <p:cNvPr id="4" name="Footer Placeholder 3">
            <a:extLst>
              <a:ext uri="{FF2B5EF4-FFF2-40B4-BE49-F238E27FC236}">
                <a16:creationId xmlns:a16="http://schemas.microsoft.com/office/drawing/2014/main" id="{04F2BF26-334B-4287-A153-F992F588832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FBDE63B-6DD8-4325-BB10-0F84B17F03A9}"/>
              </a:ext>
            </a:extLst>
          </p:cNvPr>
          <p:cNvSpPr txBox="1"/>
          <p:nvPr/>
        </p:nvSpPr>
        <p:spPr>
          <a:xfrm>
            <a:off x="1295402" y="1320800"/>
            <a:ext cx="9697156" cy="4524315"/>
          </a:xfrm>
          <a:prstGeom prst="rect">
            <a:avLst/>
          </a:prstGeom>
          <a:noFill/>
        </p:spPr>
        <p:txBody>
          <a:bodyPr wrap="square" rtlCol="1">
            <a:spAutoFit/>
          </a:bodyPr>
          <a:lstStyle/>
          <a:p>
            <a:r>
              <a:rPr lang="en-US" sz="3200" dirty="0">
                <a:solidFill>
                  <a:srgbClr val="008E40"/>
                </a:solidFill>
              </a:rPr>
              <a:t>Spring</a:t>
            </a:r>
            <a:r>
              <a:rPr lang="en-US" sz="3200" dirty="0"/>
              <a:t> offers the capability to send “events” between it’s registered beans, using basic Observer-Observed design pattern</a:t>
            </a:r>
          </a:p>
          <a:p>
            <a:endParaRPr lang="en-US" sz="3200" dirty="0"/>
          </a:p>
          <a:p>
            <a:r>
              <a:rPr lang="en-US" sz="3200" dirty="0"/>
              <a:t>Define a class to serve as the event it self. It needs only to extend the </a:t>
            </a:r>
            <a:r>
              <a:rPr lang="en-US" sz="3200" dirty="0" err="1">
                <a:solidFill>
                  <a:srgbClr val="008E40"/>
                </a:solidFill>
              </a:rPr>
              <a:t>ApplicationEvent</a:t>
            </a:r>
            <a:r>
              <a:rPr lang="en-US" sz="3200" dirty="0"/>
              <a:t> class</a:t>
            </a:r>
          </a:p>
          <a:p>
            <a:endParaRPr lang="en-US" sz="3200" dirty="0"/>
          </a:p>
          <a:p>
            <a:r>
              <a:rPr lang="en-US" sz="3200" dirty="0"/>
              <a:t>The super constructor accepts to get one object - the event initiator (next slide)</a:t>
            </a:r>
          </a:p>
        </p:txBody>
      </p:sp>
    </p:spTree>
    <p:extLst>
      <p:ext uri="{BB962C8B-B14F-4D97-AF65-F5344CB8AC3E}">
        <p14:creationId xmlns:p14="http://schemas.microsoft.com/office/powerpoint/2010/main" val="199782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6D26-AA79-4428-A724-ADA6AF09112F}"/>
              </a:ext>
            </a:extLst>
          </p:cNvPr>
          <p:cNvSpPr>
            <a:spLocks noGrp="1"/>
          </p:cNvSpPr>
          <p:nvPr>
            <p:ph type="title"/>
          </p:nvPr>
        </p:nvSpPr>
        <p:spPr/>
        <p:txBody>
          <a:bodyPr>
            <a:normAutofit fontScale="90000"/>
          </a:bodyPr>
          <a:lstStyle/>
          <a:p>
            <a:r>
              <a:rPr lang="en-US" dirty="0"/>
              <a:t>Events</a:t>
            </a:r>
            <a:endParaRPr lang="he-IL" dirty="0"/>
          </a:p>
        </p:txBody>
      </p:sp>
      <p:sp>
        <p:nvSpPr>
          <p:cNvPr id="3" name="Slide Number Placeholder 2">
            <a:extLst>
              <a:ext uri="{FF2B5EF4-FFF2-40B4-BE49-F238E27FC236}">
                <a16:creationId xmlns:a16="http://schemas.microsoft.com/office/drawing/2014/main" id="{DC7F5D38-4258-45B9-BBB7-BB3CE11A0775}"/>
              </a:ext>
            </a:extLst>
          </p:cNvPr>
          <p:cNvSpPr>
            <a:spLocks noGrp="1"/>
          </p:cNvSpPr>
          <p:nvPr>
            <p:ph type="sldNum" sz="quarter" idx="12"/>
          </p:nvPr>
        </p:nvSpPr>
        <p:spPr/>
        <p:txBody>
          <a:bodyPr/>
          <a:lstStyle/>
          <a:p>
            <a:fld id="{D57F1E4F-1CFF-5643-939E-217C01CDF565}" type="slidenum">
              <a:rPr lang="en-US" smtClean="0"/>
              <a:pPr/>
              <a:t>141</a:t>
            </a:fld>
            <a:endParaRPr lang="en-US" dirty="0"/>
          </a:p>
        </p:txBody>
      </p:sp>
      <p:sp>
        <p:nvSpPr>
          <p:cNvPr id="4" name="Footer Placeholder 3">
            <a:extLst>
              <a:ext uri="{FF2B5EF4-FFF2-40B4-BE49-F238E27FC236}">
                <a16:creationId xmlns:a16="http://schemas.microsoft.com/office/drawing/2014/main" id="{04F2BF26-334B-4287-A153-F992F588832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FBDE63B-6DD8-4325-BB10-0F84B17F03A9}"/>
              </a:ext>
            </a:extLst>
          </p:cNvPr>
          <p:cNvSpPr txBox="1"/>
          <p:nvPr/>
        </p:nvSpPr>
        <p:spPr>
          <a:xfrm>
            <a:off x="1219200" y="1591733"/>
            <a:ext cx="9697156" cy="4524315"/>
          </a:xfrm>
          <a:prstGeom prst="rect">
            <a:avLst/>
          </a:prstGeom>
          <a:noFill/>
        </p:spPr>
        <p:txBody>
          <a:bodyPr wrap="square" rtlCol="1">
            <a:spAutoFit/>
          </a:bodyPr>
          <a:lstStyle/>
          <a:p>
            <a:r>
              <a:rPr lang="en-US" sz="3200" dirty="0"/>
              <a:t>To work with events we need to sides: publisher and listener</a:t>
            </a:r>
          </a:p>
          <a:p>
            <a:endParaRPr lang="en-US" sz="3200" dirty="0"/>
          </a:p>
          <a:p>
            <a:r>
              <a:rPr lang="en-US" sz="3200" b="1" u="sng" dirty="0"/>
              <a:t>Publisher</a:t>
            </a:r>
          </a:p>
          <a:p>
            <a:r>
              <a:rPr lang="en-US" sz="3200" dirty="0"/>
              <a:t>Publish event is done through </a:t>
            </a:r>
            <a:r>
              <a:rPr lang="en-US" sz="3200" dirty="0" err="1">
                <a:solidFill>
                  <a:srgbClr val="008E40"/>
                </a:solidFill>
              </a:rPr>
              <a:t>ApplicationContext.publishEvent</a:t>
            </a:r>
            <a:r>
              <a:rPr lang="en-US" sz="3200" dirty="0">
                <a:solidFill>
                  <a:srgbClr val="008E40"/>
                </a:solidFill>
              </a:rPr>
              <a:t>(&lt;event instance&gt;)</a:t>
            </a:r>
          </a:p>
          <a:p>
            <a:endParaRPr lang="en-US" sz="3200" dirty="0"/>
          </a:p>
          <a:p>
            <a:r>
              <a:rPr lang="en-US" sz="3200" dirty="0"/>
              <a:t>You need to inject it to your bean:</a:t>
            </a:r>
          </a:p>
          <a:p>
            <a:pPr marL="457200" indent="-457200">
              <a:buFont typeface="Arial" panose="020B0604020202020204" pitchFamily="34" charset="0"/>
              <a:buChar char="•"/>
            </a:pPr>
            <a:r>
              <a:rPr lang="en-US" sz="3200" dirty="0"/>
              <a:t>Implement </a:t>
            </a:r>
            <a:r>
              <a:rPr lang="en-US" sz="3200" dirty="0" err="1">
                <a:solidFill>
                  <a:srgbClr val="008E40"/>
                </a:solidFill>
              </a:rPr>
              <a:t>ApplicationContextAware</a:t>
            </a:r>
            <a:r>
              <a:rPr lang="en-US" sz="3200" dirty="0"/>
              <a:t> interface</a:t>
            </a:r>
          </a:p>
          <a:p>
            <a:pPr marL="457200" indent="-457200">
              <a:buFont typeface="Arial" panose="020B0604020202020204" pitchFamily="34" charset="0"/>
              <a:buChar char="•"/>
            </a:pPr>
            <a:r>
              <a:rPr lang="en-US" sz="3200" dirty="0"/>
              <a:t>Use </a:t>
            </a:r>
            <a:r>
              <a:rPr lang="en-US" sz="3200" dirty="0">
                <a:solidFill>
                  <a:srgbClr val="008E40"/>
                </a:solidFill>
              </a:rPr>
              <a:t>@</a:t>
            </a:r>
            <a:r>
              <a:rPr lang="en-US" sz="3200" dirty="0" err="1">
                <a:solidFill>
                  <a:srgbClr val="008E40"/>
                </a:solidFill>
              </a:rPr>
              <a:t>Autowire</a:t>
            </a:r>
            <a:r>
              <a:rPr lang="en-US" sz="3200" dirty="0"/>
              <a:t>…</a:t>
            </a:r>
          </a:p>
        </p:txBody>
      </p:sp>
    </p:spTree>
    <p:extLst>
      <p:ext uri="{BB962C8B-B14F-4D97-AF65-F5344CB8AC3E}">
        <p14:creationId xmlns:p14="http://schemas.microsoft.com/office/powerpoint/2010/main" val="14942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6D26-AA79-4428-A724-ADA6AF09112F}"/>
              </a:ext>
            </a:extLst>
          </p:cNvPr>
          <p:cNvSpPr>
            <a:spLocks noGrp="1"/>
          </p:cNvSpPr>
          <p:nvPr>
            <p:ph type="title"/>
          </p:nvPr>
        </p:nvSpPr>
        <p:spPr/>
        <p:txBody>
          <a:bodyPr>
            <a:normAutofit fontScale="90000"/>
          </a:bodyPr>
          <a:lstStyle/>
          <a:p>
            <a:r>
              <a:rPr lang="en-US" dirty="0"/>
              <a:t>Events</a:t>
            </a:r>
            <a:endParaRPr lang="he-IL" dirty="0"/>
          </a:p>
        </p:txBody>
      </p:sp>
      <p:sp>
        <p:nvSpPr>
          <p:cNvPr id="3" name="Slide Number Placeholder 2">
            <a:extLst>
              <a:ext uri="{FF2B5EF4-FFF2-40B4-BE49-F238E27FC236}">
                <a16:creationId xmlns:a16="http://schemas.microsoft.com/office/drawing/2014/main" id="{DC7F5D38-4258-45B9-BBB7-BB3CE11A0775}"/>
              </a:ext>
            </a:extLst>
          </p:cNvPr>
          <p:cNvSpPr>
            <a:spLocks noGrp="1"/>
          </p:cNvSpPr>
          <p:nvPr>
            <p:ph type="sldNum" sz="quarter" idx="12"/>
          </p:nvPr>
        </p:nvSpPr>
        <p:spPr/>
        <p:txBody>
          <a:bodyPr/>
          <a:lstStyle/>
          <a:p>
            <a:fld id="{D57F1E4F-1CFF-5643-939E-217C01CDF565}" type="slidenum">
              <a:rPr lang="en-US" smtClean="0"/>
              <a:pPr/>
              <a:t>142</a:t>
            </a:fld>
            <a:endParaRPr lang="en-US" dirty="0"/>
          </a:p>
        </p:txBody>
      </p:sp>
      <p:sp>
        <p:nvSpPr>
          <p:cNvPr id="4" name="Footer Placeholder 3">
            <a:extLst>
              <a:ext uri="{FF2B5EF4-FFF2-40B4-BE49-F238E27FC236}">
                <a16:creationId xmlns:a16="http://schemas.microsoft.com/office/drawing/2014/main" id="{04F2BF26-334B-4287-A153-F992F588832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FBDE63B-6DD8-4325-BB10-0F84B17F03A9}"/>
              </a:ext>
            </a:extLst>
          </p:cNvPr>
          <p:cNvSpPr txBox="1"/>
          <p:nvPr/>
        </p:nvSpPr>
        <p:spPr>
          <a:xfrm>
            <a:off x="999036" y="1320800"/>
            <a:ext cx="10487378" cy="4031873"/>
          </a:xfrm>
          <a:prstGeom prst="rect">
            <a:avLst/>
          </a:prstGeom>
          <a:noFill/>
        </p:spPr>
        <p:txBody>
          <a:bodyPr wrap="square" rtlCol="1">
            <a:spAutoFit/>
          </a:bodyPr>
          <a:lstStyle/>
          <a:p>
            <a:r>
              <a:rPr lang="en-US" sz="3200" b="1" u="sng" dirty="0"/>
              <a:t>Listener</a:t>
            </a:r>
          </a:p>
          <a:p>
            <a:endParaRPr lang="en-US" sz="3200" dirty="0"/>
          </a:p>
          <a:p>
            <a:r>
              <a:rPr lang="en-US" sz="3200" dirty="0"/>
              <a:t>Any bean that either:</a:t>
            </a:r>
          </a:p>
          <a:p>
            <a:pPr marL="457200" indent="-457200">
              <a:buFont typeface="Arial" panose="020B0604020202020204" pitchFamily="34" charset="0"/>
              <a:buChar char="•"/>
            </a:pPr>
            <a:r>
              <a:rPr lang="en-US" sz="3200" dirty="0"/>
              <a:t>Implements </a:t>
            </a:r>
            <a:r>
              <a:rPr lang="en-US" sz="3200" dirty="0" err="1">
                <a:solidFill>
                  <a:srgbClr val="008E40"/>
                </a:solidFill>
              </a:rPr>
              <a:t>ApplicationListener</a:t>
            </a:r>
            <a:r>
              <a:rPr lang="en-US" sz="3200" dirty="0">
                <a:solidFill>
                  <a:srgbClr val="008E40"/>
                </a:solidFill>
              </a:rPr>
              <a:t>&lt;</a:t>
            </a:r>
            <a:r>
              <a:rPr lang="en-US" sz="3200" dirty="0" err="1">
                <a:solidFill>
                  <a:srgbClr val="008E40"/>
                </a:solidFill>
              </a:rPr>
              <a:t>ApplicationEvent</a:t>
            </a:r>
            <a:r>
              <a:rPr lang="en-US" sz="3200" dirty="0">
                <a:solidFill>
                  <a:srgbClr val="008E40"/>
                </a:solidFill>
              </a:rPr>
              <a:t> instance&gt;</a:t>
            </a:r>
          </a:p>
          <a:p>
            <a:r>
              <a:rPr lang="en-US" sz="3200" dirty="0"/>
              <a:t>	Holds the a method of </a:t>
            </a:r>
            <a:r>
              <a:rPr lang="en-US" sz="3200" dirty="0" err="1">
                <a:solidFill>
                  <a:srgbClr val="008E40"/>
                </a:solidFill>
              </a:rPr>
              <a:t>onApplicationEvent</a:t>
            </a:r>
            <a:r>
              <a:rPr lang="en-US" sz="3200" dirty="0">
                <a:solidFill>
                  <a:srgbClr val="008E40"/>
                </a:solidFill>
              </a:rPr>
              <a:t>(&lt;event type&gt;)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Or decorates any method in it with </a:t>
            </a:r>
            <a:r>
              <a:rPr lang="en-US" sz="3200" dirty="0">
                <a:solidFill>
                  <a:srgbClr val="008E40"/>
                </a:solidFill>
              </a:rPr>
              <a:t>@</a:t>
            </a:r>
            <a:r>
              <a:rPr lang="en-US" sz="3200" dirty="0" err="1">
                <a:solidFill>
                  <a:srgbClr val="008E40"/>
                </a:solidFill>
              </a:rPr>
              <a:t>EeventListener</a:t>
            </a:r>
            <a:r>
              <a:rPr lang="en-US" sz="3200" dirty="0">
                <a:solidFill>
                  <a:srgbClr val="008E40"/>
                </a:solidFill>
              </a:rPr>
              <a:t> </a:t>
            </a:r>
            <a:r>
              <a:rPr lang="en-US" sz="3200" dirty="0"/>
              <a:t>annotation</a:t>
            </a:r>
          </a:p>
        </p:txBody>
      </p:sp>
    </p:spTree>
    <p:extLst>
      <p:ext uri="{BB962C8B-B14F-4D97-AF65-F5344CB8AC3E}">
        <p14:creationId xmlns:p14="http://schemas.microsoft.com/office/powerpoint/2010/main" val="64942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6D26-AA79-4428-A724-ADA6AF09112F}"/>
              </a:ext>
            </a:extLst>
          </p:cNvPr>
          <p:cNvSpPr>
            <a:spLocks noGrp="1"/>
          </p:cNvSpPr>
          <p:nvPr>
            <p:ph type="title"/>
          </p:nvPr>
        </p:nvSpPr>
        <p:spPr/>
        <p:txBody>
          <a:bodyPr>
            <a:normAutofit fontScale="90000"/>
          </a:bodyPr>
          <a:lstStyle/>
          <a:p>
            <a:r>
              <a:rPr lang="en-US" dirty="0"/>
              <a:t>Events</a:t>
            </a:r>
            <a:endParaRPr lang="he-IL" dirty="0"/>
          </a:p>
        </p:txBody>
      </p:sp>
      <p:sp>
        <p:nvSpPr>
          <p:cNvPr id="3" name="Slide Number Placeholder 2">
            <a:extLst>
              <a:ext uri="{FF2B5EF4-FFF2-40B4-BE49-F238E27FC236}">
                <a16:creationId xmlns:a16="http://schemas.microsoft.com/office/drawing/2014/main" id="{DC7F5D38-4258-45B9-BBB7-BB3CE11A0775}"/>
              </a:ext>
            </a:extLst>
          </p:cNvPr>
          <p:cNvSpPr>
            <a:spLocks noGrp="1"/>
          </p:cNvSpPr>
          <p:nvPr>
            <p:ph type="sldNum" sz="quarter" idx="12"/>
          </p:nvPr>
        </p:nvSpPr>
        <p:spPr/>
        <p:txBody>
          <a:bodyPr/>
          <a:lstStyle/>
          <a:p>
            <a:fld id="{D57F1E4F-1CFF-5643-939E-217C01CDF565}" type="slidenum">
              <a:rPr lang="en-US" smtClean="0"/>
              <a:pPr/>
              <a:t>143</a:t>
            </a:fld>
            <a:endParaRPr lang="en-US" dirty="0"/>
          </a:p>
        </p:txBody>
      </p:sp>
      <p:sp>
        <p:nvSpPr>
          <p:cNvPr id="4" name="Footer Placeholder 3">
            <a:extLst>
              <a:ext uri="{FF2B5EF4-FFF2-40B4-BE49-F238E27FC236}">
                <a16:creationId xmlns:a16="http://schemas.microsoft.com/office/drawing/2014/main" id="{04F2BF26-334B-4287-A153-F992F588832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FBDE63B-6DD8-4325-BB10-0F84B17F03A9}"/>
              </a:ext>
            </a:extLst>
          </p:cNvPr>
          <p:cNvSpPr txBox="1"/>
          <p:nvPr/>
        </p:nvSpPr>
        <p:spPr>
          <a:xfrm>
            <a:off x="999036" y="1320800"/>
            <a:ext cx="10487378" cy="5016758"/>
          </a:xfrm>
          <a:prstGeom prst="rect">
            <a:avLst/>
          </a:prstGeom>
          <a:noFill/>
        </p:spPr>
        <p:txBody>
          <a:bodyPr wrap="square" rtlCol="1">
            <a:spAutoFit/>
          </a:bodyPr>
          <a:lstStyle/>
          <a:p>
            <a:r>
              <a:rPr lang="en-US" sz="3200" dirty="0"/>
              <a:t>Note:</a:t>
            </a:r>
          </a:p>
          <a:p>
            <a:pPr marL="457200" indent="-457200">
              <a:buFont typeface="Arial" panose="020B0604020202020204" pitchFamily="34" charset="0"/>
              <a:buChar char="•"/>
            </a:pPr>
            <a:r>
              <a:rPr lang="en-US" sz="3200" dirty="0"/>
              <a:t>Event are fired synchronously, on the same thread</a:t>
            </a:r>
          </a:p>
          <a:p>
            <a:pPr marL="457200" indent="-457200">
              <a:buFont typeface="Arial" panose="020B0604020202020204" pitchFamily="34" charset="0"/>
              <a:buChar char="•"/>
            </a:pPr>
            <a:r>
              <a:rPr lang="en-US" sz="3200" dirty="0"/>
              <a:t>You can listen to more than one type of events</a:t>
            </a:r>
          </a:p>
          <a:p>
            <a:pPr marL="457200" indent="-457200">
              <a:buFont typeface="Arial" panose="020B0604020202020204" pitchFamily="34" charset="0"/>
              <a:buChar char="•"/>
            </a:pPr>
            <a:r>
              <a:rPr lang="en-US" sz="3200" dirty="0"/>
              <a:t>If the listener method returns a (different) instance of event (a class that extends </a:t>
            </a:r>
            <a:r>
              <a:rPr lang="en-US" sz="3200" dirty="0" err="1">
                <a:solidFill>
                  <a:srgbClr val="008E40"/>
                </a:solidFill>
              </a:rPr>
              <a:t>ApplicationEvent</a:t>
            </a:r>
            <a:r>
              <a:rPr lang="en-US" sz="3200" dirty="0"/>
              <a:t>) </a:t>
            </a:r>
            <a:r>
              <a:rPr lang="en-US" sz="3200" dirty="0">
                <a:solidFill>
                  <a:srgbClr val="008E40"/>
                </a:solidFill>
              </a:rPr>
              <a:t>Spring</a:t>
            </a:r>
            <a:r>
              <a:rPr lang="en-US" sz="3200" dirty="0"/>
              <a:t> will automatically fires that event for you – so you can chain events together</a:t>
            </a:r>
          </a:p>
          <a:p>
            <a:pPr marL="457200" indent="-457200">
              <a:buFont typeface="Arial" panose="020B0604020202020204" pitchFamily="34" charset="0"/>
              <a:buChar char="•"/>
            </a:pPr>
            <a:r>
              <a:rPr lang="en-US" sz="3200" dirty="0">
                <a:solidFill>
                  <a:srgbClr val="008E40"/>
                </a:solidFill>
              </a:rPr>
              <a:t>Spring</a:t>
            </a:r>
            <a:r>
              <a:rPr lang="en-US" sz="3200" dirty="0"/>
              <a:t> fires set of built-in events for it’s lifecycle (context loaded, context closed etc. Check them </a:t>
            </a:r>
            <a:r>
              <a:rPr lang="en-US" sz="3200" dirty="0">
                <a:hlinkClick r:id="rId2"/>
              </a:rPr>
              <a:t>here</a:t>
            </a:r>
            <a:r>
              <a:rPr lang="en-US" sz="3200" dirty="0"/>
              <a:t>)</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36107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20</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Events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144</a:t>
            </a:fld>
            <a:endParaRPr lang="en-US" dirty="0"/>
          </a:p>
        </p:txBody>
      </p:sp>
    </p:spTree>
    <p:extLst>
      <p:ext uri="{BB962C8B-B14F-4D97-AF65-F5344CB8AC3E}">
        <p14:creationId xmlns:p14="http://schemas.microsoft.com/office/powerpoint/2010/main" val="33346254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140-C8F3-43EC-832D-1663C9718D1C}"/>
              </a:ext>
            </a:extLst>
          </p:cNvPr>
          <p:cNvSpPr>
            <a:spLocks noGrp="1"/>
          </p:cNvSpPr>
          <p:nvPr>
            <p:ph type="title"/>
          </p:nvPr>
        </p:nvSpPr>
        <p:spPr/>
        <p:txBody>
          <a:bodyPr>
            <a:normAutofit fontScale="90000"/>
          </a:bodyPr>
          <a:lstStyle/>
          <a:p>
            <a:r>
              <a:rPr lang="en-US" dirty="0">
                <a:solidFill>
                  <a:srgbClr val="FD2DFF"/>
                </a:solidFill>
              </a:rPr>
              <a:t>Exercise 13 – Events</a:t>
            </a:r>
            <a:endParaRPr lang="he-IL" dirty="0">
              <a:solidFill>
                <a:srgbClr val="FD2DFF"/>
              </a:solidFill>
            </a:endParaRPr>
          </a:p>
        </p:txBody>
      </p:sp>
      <p:sp>
        <p:nvSpPr>
          <p:cNvPr id="3" name="Slide Number Placeholder 2">
            <a:extLst>
              <a:ext uri="{FF2B5EF4-FFF2-40B4-BE49-F238E27FC236}">
                <a16:creationId xmlns:a16="http://schemas.microsoft.com/office/drawing/2014/main" id="{A995EB60-7BA6-4614-B6D8-12C57ECAEEBB}"/>
              </a:ext>
            </a:extLst>
          </p:cNvPr>
          <p:cNvSpPr>
            <a:spLocks noGrp="1"/>
          </p:cNvSpPr>
          <p:nvPr>
            <p:ph type="sldNum" sz="quarter" idx="12"/>
          </p:nvPr>
        </p:nvSpPr>
        <p:spPr/>
        <p:txBody>
          <a:bodyPr/>
          <a:lstStyle/>
          <a:p>
            <a:fld id="{D57F1E4F-1CFF-5643-939E-217C01CDF565}" type="slidenum">
              <a:rPr lang="en-US" smtClean="0"/>
              <a:pPr/>
              <a:t>145</a:t>
            </a:fld>
            <a:endParaRPr lang="en-US" dirty="0"/>
          </a:p>
        </p:txBody>
      </p:sp>
      <p:sp>
        <p:nvSpPr>
          <p:cNvPr id="4" name="Footer Placeholder 3">
            <a:extLst>
              <a:ext uri="{FF2B5EF4-FFF2-40B4-BE49-F238E27FC236}">
                <a16:creationId xmlns:a16="http://schemas.microsoft.com/office/drawing/2014/main" id="{DB2744DB-5FF6-4DC8-82AF-A3A2557F163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882A221-A1DD-4DEE-86C2-7B5CCB266A05}"/>
              </a:ext>
            </a:extLst>
          </p:cNvPr>
          <p:cNvSpPr txBox="1"/>
          <p:nvPr/>
        </p:nvSpPr>
        <p:spPr>
          <a:xfrm>
            <a:off x="1284270" y="1500027"/>
            <a:ext cx="9616611" cy="3785652"/>
          </a:xfrm>
          <a:prstGeom prst="rect">
            <a:avLst/>
          </a:prstGeom>
          <a:noFill/>
        </p:spPr>
        <p:txBody>
          <a:bodyPr wrap="square" rtlCol="1">
            <a:spAutoFit/>
          </a:bodyPr>
          <a:lstStyle/>
          <a:p>
            <a:r>
              <a:rPr lang="en-US" sz="2000" dirty="0"/>
              <a:t>In this exercise you will feed the </a:t>
            </a:r>
            <a:r>
              <a:rPr lang="en-US" sz="2000" dirty="0">
                <a:solidFill>
                  <a:srgbClr val="0000FF"/>
                </a:solidFill>
              </a:rPr>
              <a:t>actors</a:t>
            </a:r>
            <a:r>
              <a:rPr lang="en-US" sz="2000" dirty="0"/>
              <a:t> ego. Each time a </a:t>
            </a:r>
            <a:r>
              <a:rPr lang="en-US" sz="2000" dirty="0">
                <a:solidFill>
                  <a:srgbClr val="FF0000"/>
                </a:solidFill>
              </a:rPr>
              <a:t>movie</a:t>
            </a:r>
            <a:r>
              <a:rPr lang="en-US" sz="2000" dirty="0"/>
              <a:t> rating is set, </a:t>
            </a:r>
            <a:r>
              <a:rPr lang="en-US" sz="2000" dirty="0">
                <a:solidFill>
                  <a:srgbClr val="0000FF"/>
                </a:solidFill>
              </a:rPr>
              <a:t>actors</a:t>
            </a:r>
            <a:r>
              <a:rPr lang="en-US" sz="2000" dirty="0"/>
              <a:t> will get notified upon and the actors of the movie will be glad !</a:t>
            </a:r>
          </a:p>
          <a:p>
            <a:endParaRPr lang="en-US" sz="2000" dirty="0"/>
          </a:p>
          <a:p>
            <a:r>
              <a:rPr lang="en-US" sz="2000" dirty="0"/>
              <a:t>Add the capability to set </a:t>
            </a:r>
            <a:r>
              <a:rPr lang="en-US" sz="2000" dirty="0">
                <a:solidFill>
                  <a:srgbClr val="FF0000"/>
                </a:solidFill>
              </a:rPr>
              <a:t>movie</a:t>
            </a:r>
            <a:r>
              <a:rPr lang="en-US" sz="2000" dirty="0"/>
              <a:t> rating through the service object</a:t>
            </a:r>
          </a:p>
          <a:p>
            <a:r>
              <a:rPr lang="en-US" sz="2000" dirty="0"/>
              <a:t>On the </a:t>
            </a:r>
            <a:r>
              <a:rPr lang="en-US" sz="2000" dirty="0" err="1"/>
              <a:t>setRating</a:t>
            </a:r>
            <a:r>
              <a:rPr lang="en-US" sz="2000" dirty="0"/>
              <a:t> method of a movie, publish event of type </a:t>
            </a:r>
            <a:r>
              <a:rPr lang="en-US" sz="2000" dirty="0" err="1"/>
              <a:t>RatingIsSet</a:t>
            </a:r>
            <a:r>
              <a:rPr lang="en-US" sz="2000" dirty="0"/>
              <a:t>. It extends from </a:t>
            </a:r>
            <a:r>
              <a:rPr lang="en-US" sz="2000" dirty="0" err="1">
                <a:solidFill>
                  <a:srgbClr val="008E40"/>
                </a:solidFill>
              </a:rPr>
              <a:t>ApplicaitonEvent</a:t>
            </a:r>
            <a:r>
              <a:rPr lang="en-US" sz="2000" dirty="0"/>
              <a:t> and holds the </a:t>
            </a:r>
            <a:r>
              <a:rPr lang="en-US" sz="2000" dirty="0">
                <a:solidFill>
                  <a:srgbClr val="FF0000"/>
                </a:solidFill>
              </a:rPr>
              <a:t>movie</a:t>
            </a:r>
            <a:r>
              <a:rPr lang="en-US" sz="2000" dirty="0"/>
              <a:t> details, it’s </a:t>
            </a:r>
            <a:r>
              <a:rPr lang="en-US" sz="2000" dirty="0">
                <a:solidFill>
                  <a:srgbClr val="0000FF"/>
                </a:solidFill>
              </a:rPr>
              <a:t>actors</a:t>
            </a:r>
            <a:r>
              <a:rPr lang="en-US" sz="2000" dirty="0"/>
              <a:t> and the rating</a:t>
            </a:r>
          </a:p>
          <a:p>
            <a:endParaRPr lang="en-US" sz="2000" dirty="0"/>
          </a:p>
          <a:p>
            <a:r>
              <a:rPr lang="en-US" sz="2000" dirty="0"/>
              <a:t>Each </a:t>
            </a:r>
            <a:r>
              <a:rPr lang="en-US" sz="2000" dirty="0">
                <a:solidFill>
                  <a:srgbClr val="0000FF"/>
                </a:solidFill>
              </a:rPr>
              <a:t>Actor</a:t>
            </a:r>
            <a:r>
              <a:rPr lang="en-US" sz="2000" dirty="0"/>
              <a:t> now implements a listener method for that event (either using annotation or interface) and responds when he is the </a:t>
            </a:r>
            <a:r>
              <a:rPr lang="en-US" sz="2000" dirty="0">
                <a:solidFill>
                  <a:srgbClr val="0000FF"/>
                </a:solidFill>
              </a:rPr>
              <a:t>actor</a:t>
            </a:r>
            <a:r>
              <a:rPr lang="en-US" sz="2000" dirty="0"/>
              <a:t> in that specific </a:t>
            </a:r>
            <a:r>
              <a:rPr lang="en-US" sz="2000" dirty="0">
                <a:solidFill>
                  <a:srgbClr val="FF0000"/>
                </a:solidFill>
              </a:rPr>
              <a:t>movie</a:t>
            </a:r>
            <a:r>
              <a:rPr lang="en-US" sz="2000" dirty="0"/>
              <a:t>.</a:t>
            </a:r>
          </a:p>
          <a:p>
            <a:r>
              <a:rPr lang="en-US" sz="2000" dirty="0"/>
              <a:t>Also, the actors ego object needs to be updated accordingly</a:t>
            </a:r>
          </a:p>
          <a:p>
            <a:endParaRPr lang="en-US" sz="2000" dirty="0"/>
          </a:p>
          <a:p>
            <a:r>
              <a:rPr lang="en-US" sz="2000" dirty="0"/>
              <a:t>Test your program and observe the events handling works as expected</a:t>
            </a:r>
          </a:p>
        </p:txBody>
      </p:sp>
      <p:sp>
        <p:nvSpPr>
          <p:cNvPr id="6" name="TextBox 5">
            <a:extLst>
              <a:ext uri="{FF2B5EF4-FFF2-40B4-BE49-F238E27FC236}">
                <a16:creationId xmlns:a16="http://schemas.microsoft.com/office/drawing/2014/main" id="{7C1EBFAD-1120-4BD5-AD3C-FE998575923D}"/>
              </a:ext>
            </a:extLst>
          </p:cNvPr>
          <p:cNvSpPr txBox="1"/>
          <p:nvPr/>
        </p:nvSpPr>
        <p:spPr>
          <a:xfrm>
            <a:off x="5121965" y="5867263"/>
            <a:ext cx="1948069" cy="369332"/>
          </a:xfrm>
          <a:prstGeom prst="rect">
            <a:avLst/>
          </a:prstGeom>
          <a:noFill/>
        </p:spPr>
        <p:txBody>
          <a:bodyPr wrap="square" rtlCol="1">
            <a:spAutoFit/>
          </a:bodyPr>
          <a:lstStyle/>
          <a:p>
            <a:r>
              <a:rPr lang="en-US" b="1" dirty="0"/>
              <a:t>Time: 30 minutes</a:t>
            </a:r>
            <a:endParaRPr lang="he-IL" b="1" dirty="0"/>
          </a:p>
        </p:txBody>
      </p:sp>
    </p:spTree>
    <p:extLst>
      <p:ext uri="{BB962C8B-B14F-4D97-AF65-F5344CB8AC3E}">
        <p14:creationId xmlns:p14="http://schemas.microsoft.com/office/powerpoint/2010/main" val="16930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solidFill>
                  <a:srgbClr val="0070C0"/>
                </a:solidFill>
              </a:rPr>
              <a:t>Spring (core)</a:t>
            </a:r>
          </a:p>
        </p:txBody>
      </p:sp>
      <p:sp>
        <p:nvSpPr>
          <p:cNvPr id="3" name="כותרת משנה 2"/>
          <p:cNvSpPr>
            <a:spLocks noGrp="1"/>
          </p:cNvSpPr>
          <p:nvPr>
            <p:ph type="subTitle" idx="1"/>
          </p:nvPr>
        </p:nvSpPr>
        <p:spPr/>
        <p:txBody>
          <a:bodyPr>
            <a:normAutofit/>
          </a:bodyPr>
          <a:lstStyle/>
          <a:p>
            <a:r>
              <a:rPr lang="en-US" dirty="0"/>
              <a:t>Questions ?</a:t>
            </a:r>
          </a:p>
        </p:txBody>
      </p:sp>
      <p:sp>
        <p:nvSpPr>
          <p:cNvPr id="10" name="Footer Placeholder 9">
            <a:extLst>
              <a:ext uri="{FF2B5EF4-FFF2-40B4-BE49-F238E27FC236}">
                <a16:creationId xmlns:a16="http://schemas.microsoft.com/office/drawing/2014/main" id="{0CAF4B5A-E1D7-4B3F-BCE2-F681703BE6DE}"/>
              </a:ext>
            </a:extLst>
          </p:cNvPr>
          <p:cNvSpPr>
            <a:spLocks noGrp="1"/>
          </p:cNvSpPr>
          <p:nvPr>
            <p:ph type="ftr" sz="quarter" idx="11"/>
          </p:nvPr>
        </p:nvSpPr>
        <p:spPr/>
        <p:txBody>
          <a:bodyPr/>
          <a:lstStyle/>
          <a:p>
            <a:r>
              <a:rPr lang="en-US"/>
              <a:t>Copyrights © Aviad Cohen ; 23.2.2018</a:t>
            </a:r>
            <a:endParaRPr lang="en-US" dirty="0"/>
          </a:p>
        </p:txBody>
      </p:sp>
      <p:sp>
        <p:nvSpPr>
          <p:cNvPr id="11" name="Slide Number Placeholder 10">
            <a:extLst>
              <a:ext uri="{FF2B5EF4-FFF2-40B4-BE49-F238E27FC236}">
                <a16:creationId xmlns:a16="http://schemas.microsoft.com/office/drawing/2014/main" id="{3B88D03B-4686-4AF7-9BCD-2EEFBB091469}"/>
              </a:ext>
            </a:extLst>
          </p:cNvPr>
          <p:cNvSpPr>
            <a:spLocks noGrp="1"/>
          </p:cNvSpPr>
          <p:nvPr>
            <p:ph type="sldNum" sz="quarter" idx="12"/>
          </p:nvPr>
        </p:nvSpPr>
        <p:spPr/>
        <p:txBody>
          <a:bodyPr/>
          <a:lstStyle/>
          <a:p>
            <a:fld id="{D57F1E4F-1CFF-5643-939E-217C01CDF565}" type="slidenum">
              <a:rPr lang="en-US" smtClean="0"/>
              <a:pPr/>
              <a:t>146</a:t>
            </a:fld>
            <a:endParaRPr lang="en-US" dirty="0"/>
          </a:p>
        </p:txBody>
      </p:sp>
    </p:spTree>
    <p:extLst>
      <p:ext uri="{BB962C8B-B14F-4D97-AF65-F5344CB8AC3E}">
        <p14:creationId xmlns:p14="http://schemas.microsoft.com/office/powerpoint/2010/main" val="24869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configuration</a:t>
            </a:r>
            <a:endParaRPr lang="he-IL"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a:t>Copyrights © Aviad Cohen ; 23.2.2018</a:t>
            </a:r>
            <a:endParaRPr lang="en-US" dirty="0"/>
          </a:p>
        </p:txBody>
      </p:sp>
      <p:sp>
        <p:nvSpPr>
          <p:cNvPr id="5" name="TextBox 4"/>
          <p:cNvSpPr txBox="1"/>
          <p:nvPr/>
        </p:nvSpPr>
        <p:spPr>
          <a:xfrm>
            <a:off x="1214203" y="1588957"/>
            <a:ext cx="9863528" cy="584775"/>
          </a:xfrm>
          <a:prstGeom prst="rect">
            <a:avLst/>
          </a:prstGeom>
          <a:noFill/>
        </p:spPr>
        <p:txBody>
          <a:bodyPr wrap="square" rtlCol="1">
            <a:spAutoFit/>
          </a:bodyPr>
          <a:lstStyle/>
          <a:p>
            <a:r>
              <a:rPr lang="en-US" sz="3200" dirty="0"/>
              <a:t>Spring configuration can be defined through several options:</a:t>
            </a:r>
            <a:endParaRPr lang="he-IL" sz="3200" dirty="0"/>
          </a:p>
        </p:txBody>
      </p:sp>
      <p:graphicFrame>
        <p:nvGraphicFramePr>
          <p:cNvPr id="8" name="Diagram 7"/>
          <p:cNvGraphicFramePr/>
          <p:nvPr>
            <p:extLst>
              <p:ext uri="{D42A27DB-BD31-4B8C-83A1-F6EECF244321}">
                <p14:modId xmlns:p14="http://schemas.microsoft.com/office/powerpoint/2010/main" val="499896170"/>
              </p:ext>
            </p:extLst>
          </p:nvPr>
        </p:nvGraphicFramePr>
        <p:xfrm>
          <a:off x="805520" y="2324152"/>
          <a:ext cx="10680894" cy="3964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09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94FE67BC-C2C8-4EC7-90F4-EB3B4E40298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5FA2D52B-320C-467B-A922-89B99E43850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CD098F59-E11B-451E-9F82-774A48AC13C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dgm id="{6A7C85E2-A9C5-4AB9-95A8-11D695A43D5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dgm id="{129B0202-5A5B-44DE-B16D-554BC1B7E1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4DB1-5B82-4C1D-8A12-331E9048A858}"/>
              </a:ext>
            </a:extLst>
          </p:cNvPr>
          <p:cNvSpPr>
            <a:spLocks noGrp="1"/>
          </p:cNvSpPr>
          <p:nvPr>
            <p:ph type="title"/>
          </p:nvPr>
        </p:nvSpPr>
        <p:spPr/>
        <p:txBody>
          <a:bodyPr>
            <a:normAutofit fontScale="90000"/>
          </a:bodyPr>
          <a:lstStyle/>
          <a:p>
            <a:r>
              <a:rPr lang="en-US" dirty="0"/>
              <a:t>Reflection</a:t>
            </a:r>
            <a:endParaRPr lang="he-IL" dirty="0"/>
          </a:p>
        </p:txBody>
      </p:sp>
      <p:sp>
        <p:nvSpPr>
          <p:cNvPr id="3" name="Slide Number Placeholder 2">
            <a:extLst>
              <a:ext uri="{FF2B5EF4-FFF2-40B4-BE49-F238E27FC236}">
                <a16:creationId xmlns:a16="http://schemas.microsoft.com/office/drawing/2014/main" id="{FE97DD97-CFA4-4C3C-974E-298C7ADE9EE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4" name="Footer Placeholder 3">
            <a:extLst>
              <a:ext uri="{FF2B5EF4-FFF2-40B4-BE49-F238E27FC236}">
                <a16:creationId xmlns:a16="http://schemas.microsoft.com/office/drawing/2014/main" id="{C646DFB1-B30B-45FB-B912-13C90C6D9C9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D97E7BF-DE73-4DEE-9E5C-A16526D00CE5}"/>
              </a:ext>
            </a:extLst>
          </p:cNvPr>
          <p:cNvSpPr txBox="1"/>
          <p:nvPr/>
        </p:nvSpPr>
        <p:spPr>
          <a:xfrm>
            <a:off x="1275644" y="1546578"/>
            <a:ext cx="9618134" cy="1384995"/>
          </a:xfrm>
          <a:prstGeom prst="rect">
            <a:avLst/>
          </a:prstGeom>
          <a:noFill/>
        </p:spPr>
        <p:txBody>
          <a:bodyPr wrap="square" rtlCol="1">
            <a:spAutoFit/>
          </a:bodyPr>
          <a:lstStyle/>
          <a:p>
            <a:r>
              <a:rPr lang="en-US" sz="2800" dirty="0">
                <a:solidFill>
                  <a:srgbClr val="008E40"/>
                </a:solidFill>
              </a:rPr>
              <a:t>Spring</a:t>
            </a:r>
            <a:r>
              <a:rPr lang="en-US" sz="2800" dirty="0"/>
              <a:t> uses reflection to accomplish all its capabilities</a:t>
            </a:r>
          </a:p>
          <a:p>
            <a:endParaRPr lang="en-US" sz="2800" dirty="0"/>
          </a:p>
          <a:p>
            <a:r>
              <a:rPr lang="en-US" sz="2800" b="1" dirty="0"/>
              <a:t>Reflection</a:t>
            </a:r>
            <a:r>
              <a:rPr lang="en-US" sz="2800" dirty="0"/>
              <a:t>: technology to expose metadata of a certain class</a:t>
            </a:r>
            <a:endParaRPr lang="he-IL" sz="2800" dirty="0"/>
          </a:p>
        </p:txBody>
      </p:sp>
      <p:sp>
        <p:nvSpPr>
          <p:cNvPr id="6" name="Rectangle 5">
            <a:extLst>
              <a:ext uri="{FF2B5EF4-FFF2-40B4-BE49-F238E27FC236}">
                <a16:creationId xmlns:a16="http://schemas.microsoft.com/office/drawing/2014/main" id="{723105C1-6143-46C2-84E8-54912CA00172}"/>
              </a:ext>
            </a:extLst>
          </p:cNvPr>
          <p:cNvSpPr/>
          <p:nvPr/>
        </p:nvSpPr>
        <p:spPr>
          <a:xfrm>
            <a:off x="8195733" y="3337249"/>
            <a:ext cx="2449689" cy="261199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2800" u="sng" dirty="0"/>
              <a:t>person</a:t>
            </a:r>
          </a:p>
          <a:p>
            <a:r>
              <a:rPr lang="en-US" sz="2800" dirty="0" err="1"/>
              <a:t>int</a:t>
            </a:r>
            <a:endParaRPr lang="en-US" sz="2800" dirty="0"/>
          </a:p>
          <a:p>
            <a:r>
              <a:rPr lang="en-US" sz="2800" dirty="0"/>
              <a:t>String</a:t>
            </a:r>
          </a:p>
          <a:p>
            <a:r>
              <a:rPr lang="en-US" sz="2800" dirty="0"/>
              <a:t>object</a:t>
            </a:r>
          </a:p>
          <a:p>
            <a:r>
              <a:rPr lang="en-US" sz="2800" dirty="0"/>
              <a:t>…</a:t>
            </a:r>
            <a:endParaRPr lang="he-IL" sz="2800" dirty="0"/>
          </a:p>
        </p:txBody>
      </p:sp>
      <p:sp>
        <p:nvSpPr>
          <p:cNvPr id="7" name="Rectangle 6">
            <a:extLst>
              <a:ext uri="{FF2B5EF4-FFF2-40B4-BE49-F238E27FC236}">
                <a16:creationId xmlns:a16="http://schemas.microsoft.com/office/drawing/2014/main" id="{8857C577-0200-4B35-B61F-B30C35119560}"/>
              </a:ext>
            </a:extLst>
          </p:cNvPr>
          <p:cNvSpPr/>
          <p:nvPr/>
        </p:nvSpPr>
        <p:spPr>
          <a:xfrm>
            <a:off x="4986866" y="3337249"/>
            <a:ext cx="2449689" cy="261199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2800" u="sng" dirty="0"/>
              <a:t>Person</a:t>
            </a:r>
          </a:p>
          <a:p>
            <a:r>
              <a:rPr lang="en-US" sz="2000" dirty="0"/>
              <a:t>Id: </a:t>
            </a:r>
            <a:r>
              <a:rPr lang="en-US" sz="2000" dirty="0" err="1"/>
              <a:t>int</a:t>
            </a:r>
            <a:endParaRPr lang="en-US" sz="2000" dirty="0"/>
          </a:p>
          <a:p>
            <a:r>
              <a:rPr lang="en-US" sz="2000" dirty="0"/>
              <a:t>Name: String</a:t>
            </a:r>
          </a:p>
          <a:p>
            <a:r>
              <a:rPr lang="en-US" sz="2000" dirty="0"/>
              <a:t>Address: object</a:t>
            </a:r>
          </a:p>
          <a:p>
            <a:r>
              <a:rPr lang="en-US" sz="2000" dirty="0"/>
              <a:t>…</a:t>
            </a:r>
          </a:p>
          <a:p>
            <a:r>
              <a:rPr lang="en-US" sz="2000" dirty="0" err="1"/>
              <a:t>getId</a:t>
            </a:r>
            <a:r>
              <a:rPr lang="en-US" sz="2000" dirty="0"/>
              <a:t>()</a:t>
            </a:r>
          </a:p>
          <a:p>
            <a:r>
              <a:rPr lang="en-US" sz="2000" dirty="0" err="1"/>
              <a:t>getName</a:t>
            </a:r>
            <a:r>
              <a:rPr lang="en-US" sz="2000" dirty="0"/>
              <a:t>()</a:t>
            </a:r>
          </a:p>
          <a:p>
            <a:r>
              <a:rPr lang="en-US" sz="2000" dirty="0"/>
              <a:t>…</a:t>
            </a:r>
          </a:p>
        </p:txBody>
      </p:sp>
      <p:sp>
        <p:nvSpPr>
          <p:cNvPr id="8" name="Rectangle 7">
            <a:extLst>
              <a:ext uri="{FF2B5EF4-FFF2-40B4-BE49-F238E27FC236}">
                <a16:creationId xmlns:a16="http://schemas.microsoft.com/office/drawing/2014/main" id="{5063B24B-62A9-45F3-9AAD-5D315CF3F4A7}"/>
              </a:ext>
            </a:extLst>
          </p:cNvPr>
          <p:cNvSpPr/>
          <p:nvPr/>
        </p:nvSpPr>
        <p:spPr>
          <a:xfrm>
            <a:off x="1777999" y="3299149"/>
            <a:ext cx="2449689" cy="261199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2800" u="sng" dirty="0" err="1"/>
              <a:t>Person.class</a:t>
            </a:r>
            <a:endParaRPr lang="en-US" sz="2800" u="sng" dirty="0"/>
          </a:p>
          <a:p>
            <a:r>
              <a:rPr lang="en-US" sz="2000" dirty="0"/>
              <a:t>Field[]</a:t>
            </a:r>
          </a:p>
          <a:p>
            <a:r>
              <a:rPr lang="en-US" sz="2000" dirty="0"/>
              <a:t>Method[]</a:t>
            </a:r>
          </a:p>
          <a:p>
            <a:r>
              <a:rPr lang="en-US" sz="2000" dirty="0"/>
              <a:t>Constructor[]</a:t>
            </a:r>
          </a:p>
          <a:p>
            <a:r>
              <a:rPr lang="en-US" sz="2000" dirty="0"/>
              <a:t>Interfaces[]</a:t>
            </a:r>
          </a:p>
          <a:p>
            <a:r>
              <a:rPr lang="en-US" sz="2000" dirty="0"/>
              <a:t>Object parent</a:t>
            </a:r>
          </a:p>
          <a:p>
            <a:r>
              <a:rPr lang="en-US" sz="2000" dirty="0"/>
              <a:t>…</a:t>
            </a:r>
          </a:p>
        </p:txBody>
      </p:sp>
      <p:sp>
        <p:nvSpPr>
          <p:cNvPr id="9" name="TextBox 8">
            <a:extLst>
              <a:ext uri="{FF2B5EF4-FFF2-40B4-BE49-F238E27FC236}">
                <a16:creationId xmlns:a16="http://schemas.microsoft.com/office/drawing/2014/main" id="{076DE70D-8875-4469-99A0-4B5E7D3D2A61}"/>
              </a:ext>
            </a:extLst>
          </p:cNvPr>
          <p:cNvSpPr txBox="1"/>
          <p:nvPr/>
        </p:nvSpPr>
        <p:spPr>
          <a:xfrm>
            <a:off x="7964314" y="2853751"/>
            <a:ext cx="2755900" cy="523220"/>
          </a:xfrm>
          <a:prstGeom prst="rect">
            <a:avLst/>
          </a:prstGeom>
          <a:noFill/>
        </p:spPr>
        <p:txBody>
          <a:bodyPr wrap="square" rtlCol="1">
            <a:spAutoFit/>
          </a:bodyPr>
          <a:lstStyle/>
          <a:p>
            <a:pPr algn="ctr"/>
            <a:r>
              <a:rPr lang="en-US" sz="2800" b="1" dirty="0">
                <a:solidFill>
                  <a:srgbClr val="0000FF"/>
                </a:solidFill>
              </a:rPr>
              <a:t>Data - instance</a:t>
            </a:r>
            <a:endParaRPr lang="he-IL" sz="2800" b="1" dirty="0">
              <a:solidFill>
                <a:srgbClr val="0000FF"/>
              </a:solidFill>
            </a:endParaRPr>
          </a:p>
        </p:txBody>
      </p:sp>
      <p:sp>
        <p:nvSpPr>
          <p:cNvPr id="10" name="TextBox 9">
            <a:extLst>
              <a:ext uri="{FF2B5EF4-FFF2-40B4-BE49-F238E27FC236}">
                <a16:creationId xmlns:a16="http://schemas.microsoft.com/office/drawing/2014/main" id="{5F1084DE-D763-4606-81EC-86B54D8904FC}"/>
              </a:ext>
            </a:extLst>
          </p:cNvPr>
          <p:cNvSpPr txBox="1"/>
          <p:nvPr/>
        </p:nvSpPr>
        <p:spPr>
          <a:xfrm>
            <a:off x="4833760" y="2814029"/>
            <a:ext cx="2755900" cy="523220"/>
          </a:xfrm>
          <a:prstGeom prst="rect">
            <a:avLst/>
          </a:prstGeom>
          <a:noFill/>
        </p:spPr>
        <p:txBody>
          <a:bodyPr wrap="square" rtlCol="1">
            <a:spAutoFit/>
          </a:bodyPr>
          <a:lstStyle/>
          <a:p>
            <a:pPr algn="ctr"/>
            <a:r>
              <a:rPr lang="en-US" sz="2800" b="1" dirty="0">
                <a:solidFill>
                  <a:srgbClr val="0000FF"/>
                </a:solidFill>
              </a:rPr>
              <a:t>Class Person</a:t>
            </a:r>
            <a:endParaRPr lang="he-IL" sz="2800" b="1" dirty="0">
              <a:solidFill>
                <a:srgbClr val="0000FF"/>
              </a:solidFill>
            </a:endParaRPr>
          </a:p>
        </p:txBody>
      </p:sp>
      <p:sp>
        <p:nvSpPr>
          <p:cNvPr id="11" name="TextBox 10">
            <a:extLst>
              <a:ext uri="{FF2B5EF4-FFF2-40B4-BE49-F238E27FC236}">
                <a16:creationId xmlns:a16="http://schemas.microsoft.com/office/drawing/2014/main" id="{7C74E2EA-1385-4C6F-BBBB-2C791D5763BF}"/>
              </a:ext>
            </a:extLst>
          </p:cNvPr>
          <p:cNvSpPr txBox="1"/>
          <p:nvPr/>
        </p:nvSpPr>
        <p:spPr>
          <a:xfrm>
            <a:off x="1540221" y="2864829"/>
            <a:ext cx="2755900" cy="461665"/>
          </a:xfrm>
          <a:prstGeom prst="rect">
            <a:avLst/>
          </a:prstGeom>
          <a:noFill/>
        </p:spPr>
        <p:txBody>
          <a:bodyPr wrap="square" rtlCol="1">
            <a:spAutoFit/>
          </a:bodyPr>
          <a:lstStyle/>
          <a:p>
            <a:pPr algn="ctr"/>
            <a:r>
              <a:rPr lang="en-US" sz="2400" b="1" dirty="0">
                <a:solidFill>
                  <a:srgbClr val="0000FF"/>
                </a:solidFill>
              </a:rPr>
              <a:t>Class </a:t>
            </a:r>
            <a:r>
              <a:rPr lang="en-US" sz="2400" b="1" dirty="0" err="1">
                <a:solidFill>
                  <a:srgbClr val="0000FF"/>
                </a:solidFill>
              </a:rPr>
              <a:t>Person.class</a:t>
            </a:r>
            <a:endParaRPr lang="he-IL" sz="2400" b="1" dirty="0">
              <a:solidFill>
                <a:srgbClr val="0000FF"/>
              </a:solidFill>
            </a:endParaRPr>
          </a:p>
        </p:txBody>
      </p:sp>
      <p:sp>
        <p:nvSpPr>
          <p:cNvPr id="12" name="Arrow: Left 11">
            <a:extLst>
              <a:ext uri="{FF2B5EF4-FFF2-40B4-BE49-F238E27FC236}">
                <a16:creationId xmlns:a16="http://schemas.microsoft.com/office/drawing/2014/main" id="{7B660F46-619F-4AC8-AE81-D7FB7034DE29}"/>
              </a:ext>
            </a:extLst>
          </p:cNvPr>
          <p:cNvSpPr/>
          <p:nvPr/>
        </p:nvSpPr>
        <p:spPr>
          <a:xfrm>
            <a:off x="7589660" y="4171950"/>
            <a:ext cx="374654" cy="512194"/>
          </a:xfrm>
          <a:prstGeom prst="leftArrow">
            <a:avLst>
              <a:gd name="adj1" fmla="val 35123"/>
              <a:gd name="adj2" fmla="val 42373"/>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Arrow: Left 12">
            <a:extLst>
              <a:ext uri="{FF2B5EF4-FFF2-40B4-BE49-F238E27FC236}">
                <a16:creationId xmlns:a16="http://schemas.microsoft.com/office/drawing/2014/main" id="{2E0C08F3-EC69-4E94-8703-C9072D4DD4F4}"/>
              </a:ext>
            </a:extLst>
          </p:cNvPr>
          <p:cNvSpPr/>
          <p:nvPr/>
        </p:nvSpPr>
        <p:spPr>
          <a:xfrm>
            <a:off x="4419950" y="4171950"/>
            <a:ext cx="374654" cy="512194"/>
          </a:xfrm>
          <a:prstGeom prst="leftArrow">
            <a:avLst>
              <a:gd name="adj1" fmla="val 35123"/>
              <a:gd name="adj2" fmla="val 42373"/>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32085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6F91-EC20-4F45-A322-4DFF0F70E0BC}"/>
              </a:ext>
            </a:extLst>
          </p:cNvPr>
          <p:cNvSpPr>
            <a:spLocks noGrp="1"/>
          </p:cNvSpPr>
          <p:nvPr>
            <p:ph type="title"/>
          </p:nvPr>
        </p:nvSpPr>
        <p:spPr/>
        <p:txBody>
          <a:bodyPr>
            <a:normAutofit fontScale="90000"/>
          </a:bodyPr>
          <a:lstStyle/>
          <a:p>
            <a:r>
              <a:rPr lang="en-US" dirty="0"/>
              <a:t>Reflection</a:t>
            </a:r>
            <a:endParaRPr lang="he-IL" dirty="0"/>
          </a:p>
        </p:txBody>
      </p:sp>
      <p:sp>
        <p:nvSpPr>
          <p:cNvPr id="3" name="Slide Number Placeholder 2">
            <a:extLst>
              <a:ext uri="{FF2B5EF4-FFF2-40B4-BE49-F238E27FC236}">
                <a16:creationId xmlns:a16="http://schemas.microsoft.com/office/drawing/2014/main" id="{93C2478F-8D29-4026-8465-58894BA5A485}"/>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4" name="Footer Placeholder 3">
            <a:extLst>
              <a:ext uri="{FF2B5EF4-FFF2-40B4-BE49-F238E27FC236}">
                <a16:creationId xmlns:a16="http://schemas.microsoft.com/office/drawing/2014/main" id="{17BB376B-0F82-49E1-AFF7-B5CA1D71F04C}"/>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B0A540A-273F-4969-A21C-91905C8F1D90}"/>
              </a:ext>
            </a:extLst>
          </p:cNvPr>
          <p:cNvSpPr txBox="1"/>
          <p:nvPr/>
        </p:nvSpPr>
        <p:spPr>
          <a:xfrm>
            <a:off x="1304925" y="1552575"/>
            <a:ext cx="9553575" cy="3046988"/>
          </a:xfrm>
          <a:prstGeom prst="rect">
            <a:avLst/>
          </a:prstGeom>
          <a:noFill/>
        </p:spPr>
        <p:txBody>
          <a:bodyPr wrap="square" rtlCol="1">
            <a:spAutoFit/>
          </a:bodyPr>
          <a:lstStyle/>
          <a:p>
            <a:r>
              <a:rPr lang="en-US" sz="3200" dirty="0"/>
              <a:t>Main player in reflection is the </a:t>
            </a:r>
            <a:r>
              <a:rPr lang="en-US" sz="3200" dirty="0">
                <a:solidFill>
                  <a:srgbClr val="7030A0"/>
                </a:solidFill>
              </a:rPr>
              <a:t>Class</a:t>
            </a:r>
            <a:r>
              <a:rPr lang="en-US" sz="3200" dirty="0"/>
              <a:t> </a:t>
            </a:r>
            <a:r>
              <a:rPr lang="en-US" sz="3200" dirty="0" err="1"/>
              <a:t>class</a:t>
            </a:r>
            <a:endParaRPr lang="en-US" sz="3200" dirty="0"/>
          </a:p>
          <a:p>
            <a:r>
              <a:rPr lang="en-US" sz="3200" dirty="0">
                <a:solidFill>
                  <a:srgbClr val="7030A0"/>
                </a:solidFill>
              </a:rPr>
              <a:t>Class</a:t>
            </a:r>
            <a:r>
              <a:rPr lang="en-US" sz="3200" dirty="0"/>
              <a:t> describes the definition of other </a:t>
            </a:r>
            <a:r>
              <a:rPr lang="en-US" sz="3200" dirty="0">
                <a:solidFill>
                  <a:srgbClr val="0000FF"/>
                </a:solidFill>
              </a:rPr>
              <a:t>Class</a:t>
            </a:r>
            <a:r>
              <a:rPr lang="en-US" sz="3200" dirty="0"/>
              <a:t> (e.g. </a:t>
            </a:r>
            <a:r>
              <a:rPr lang="en-US" sz="3200" dirty="0">
                <a:solidFill>
                  <a:srgbClr val="0000FF"/>
                </a:solidFill>
              </a:rPr>
              <a:t>Person</a:t>
            </a:r>
            <a:r>
              <a:rPr lang="en-US" sz="3200" dirty="0"/>
              <a:t>)</a:t>
            </a:r>
          </a:p>
          <a:p>
            <a:endParaRPr lang="en-US" sz="3200" dirty="0"/>
          </a:p>
          <a:p>
            <a:r>
              <a:rPr lang="en-US" sz="3200" dirty="0"/>
              <a:t>Each </a:t>
            </a:r>
            <a:r>
              <a:rPr lang="en-US" sz="3200" dirty="0">
                <a:solidFill>
                  <a:srgbClr val="0000FF"/>
                </a:solidFill>
              </a:rPr>
              <a:t>class</a:t>
            </a:r>
            <a:r>
              <a:rPr lang="en-US" sz="3200" dirty="0"/>
              <a:t> </a:t>
            </a:r>
            <a:r>
              <a:rPr lang="en-US" sz="3200" dirty="0" err="1">
                <a:solidFill>
                  <a:srgbClr val="7030A0"/>
                </a:solidFill>
              </a:rPr>
              <a:t>Class</a:t>
            </a:r>
            <a:r>
              <a:rPr lang="en-US" sz="3200" dirty="0"/>
              <a:t> can be fetched by</a:t>
            </a:r>
          </a:p>
          <a:p>
            <a:pPr marL="457200" indent="-457200">
              <a:buFont typeface="Arial" panose="020B0604020202020204" pitchFamily="34" charset="0"/>
              <a:buChar char="•"/>
            </a:pPr>
            <a:r>
              <a:rPr lang="en-US" sz="3200" dirty="0"/>
              <a:t>Public static member called </a:t>
            </a:r>
            <a:r>
              <a:rPr lang="en-US" sz="3200" dirty="0">
                <a:solidFill>
                  <a:srgbClr val="7030A0"/>
                </a:solidFill>
              </a:rPr>
              <a:t>class</a:t>
            </a:r>
            <a:r>
              <a:rPr lang="en-US" sz="3200" dirty="0"/>
              <a:t> (e.g. </a:t>
            </a:r>
            <a:r>
              <a:rPr lang="en-US" sz="3200" dirty="0" err="1">
                <a:solidFill>
                  <a:srgbClr val="0000FF"/>
                </a:solidFill>
              </a:rPr>
              <a:t>Person</a:t>
            </a:r>
            <a:r>
              <a:rPr lang="en-US" sz="3200" dirty="0" err="1"/>
              <a:t>.</a:t>
            </a:r>
            <a:r>
              <a:rPr lang="en-US" sz="3200" dirty="0" err="1">
                <a:solidFill>
                  <a:srgbClr val="7030A0"/>
                </a:solidFill>
              </a:rPr>
              <a:t>class</a:t>
            </a:r>
            <a:r>
              <a:rPr lang="en-US" sz="3200" dirty="0"/>
              <a:t>)</a:t>
            </a:r>
          </a:p>
          <a:p>
            <a:pPr marL="457200" indent="-457200">
              <a:buFont typeface="Arial" panose="020B0604020202020204" pitchFamily="34" charset="0"/>
              <a:buChar char="•"/>
            </a:pPr>
            <a:r>
              <a:rPr lang="en-US" sz="3200" dirty="0"/>
              <a:t>Instance method: </a:t>
            </a:r>
            <a:r>
              <a:rPr lang="en-US" sz="3200" dirty="0" err="1">
                <a:solidFill>
                  <a:srgbClr val="0000FF"/>
                </a:solidFill>
              </a:rPr>
              <a:t>getClass</a:t>
            </a:r>
            <a:r>
              <a:rPr lang="en-US" sz="3200" dirty="0">
                <a:solidFill>
                  <a:srgbClr val="0000FF"/>
                </a:solidFill>
              </a:rPr>
              <a:t>()</a:t>
            </a:r>
            <a:r>
              <a:rPr lang="en-US" sz="3200" dirty="0"/>
              <a:t> (e.g. </a:t>
            </a:r>
            <a:r>
              <a:rPr lang="en-US" sz="3200" dirty="0" err="1">
                <a:solidFill>
                  <a:srgbClr val="0000FF"/>
                </a:solidFill>
              </a:rPr>
              <a:t>moshe.getClass</a:t>
            </a:r>
            <a:r>
              <a:rPr lang="en-US" sz="3200" dirty="0">
                <a:solidFill>
                  <a:srgbClr val="0000FF"/>
                </a:solidFill>
              </a:rPr>
              <a:t>()</a:t>
            </a:r>
            <a:r>
              <a:rPr lang="en-US" sz="3200" dirty="0"/>
              <a:t>)</a:t>
            </a:r>
            <a:endParaRPr lang="he-IL" sz="3200" dirty="0"/>
          </a:p>
        </p:txBody>
      </p:sp>
      <p:pic>
        <p:nvPicPr>
          <p:cNvPr id="6" name="Picture 5">
            <a:extLst>
              <a:ext uri="{FF2B5EF4-FFF2-40B4-BE49-F238E27FC236}">
                <a16:creationId xmlns:a16="http://schemas.microsoft.com/office/drawing/2014/main" id="{6861A33B-D6B4-4939-9AAF-BE2EE9C295A5}"/>
              </a:ext>
            </a:extLst>
          </p:cNvPr>
          <p:cNvPicPr>
            <a:picLocks noChangeAspect="1"/>
          </p:cNvPicPr>
          <p:nvPr/>
        </p:nvPicPr>
        <p:blipFill>
          <a:blip r:embed="rId3"/>
          <a:stretch>
            <a:fillRect/>
          </a:stretch>
        </p:blipFill>
        <p:spPr>
          <a:xfrm>
            <a:off x="2769420" y="4661844"/>
            <a:ext cx="6624583" cy="1287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378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6F91-EC20-4F45-A322-4DFF0F70E0BC}"/>
              </a:ext>
            </a:extLst>
          </p:cNvPr>
          <p:cNvSpPr>
            <a:spLocks noGrp="1"/>
          </p:cNvSpPr>
          <p:nvPr>
            <p:ph type="title"/>
          </p:nvPr>
        </p:nvSpPr>
        <p:spPr/>
        <p:txBody>
          <a:bodyPr>
            <a:normAutofit fontScale="90000"/>
          </a:bodyPr>
          <a:lstStyle/>
          <a:p>
            <a:r>
              <a:rPr lang="en-US" dirty="0"/>
              <a:t>Reflection</a:t>
            </a:r>
            <a:endParaRPr lang="he-IL" dirty="0"/>
          </a:p>
        </p:txBody>
      </p:sp>
      <p:sp>
        <p:nvSpPr>
          <p:cNvPr id="3" name="Slide Number Placeholder 2">
            <a:extLst>
              <a:ext uri="{FF2B5EF4-FFF2-40B4-BE49-F238E27FC236}">
                <a16:creationId xmlns:a16="http://schemas.microsoft.com/office/drawing/2014/main" id="{93C2478F-8D29-4026-8465-58894BA5A485}"/>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Footer Placeholder 3">
            <a:extLst>
              <a:ext uri="{FF2B5EF4-FFF2-40B4-BE49-F238E27FC236}">
                <a16:creationId xmlns:a16="http://schemas.microsoft.com/office/drawing/2014/main" id="{17BB376B-0F82-49E1-AFF7-B5CA1D71F04C}"/>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B0A540A-273F-4969-A21C-91905C8F1D90}"/>
              </a:ext>
            </a:extLst>
          </p:cNvPr>
          <p:cNvSpPr txBox="1"/>
          <p:nvPr/>
        </p:nvSpPr>
        <p:spPr>
          <a:xfrm>
            <a:off x="1304925" y="1552575"/>
            <a:ext cx="10095892" cy="4401205"/>
          </a:xfrm>
          <a:prstGeom prst="rect">
            <a:avLst/>
          </a:prstGeom>
          <a:noFill/>
        </p:spPr>
        <p:txBody>
          <a:bodyPr wrap="square" rtlCol="1">
            <a:spAutoFit/>
          </a:bodyPr>
          <a:lstStyle/>
          <a:p>
            <a:r>
              <a:rPr lang="en-US" sz="2800" dirty="0"/>
              <a:t>Once you obtained the </a:t>
            </a:r>
            <a:r>
              <a:rPr lang="en-US" sz="2800" dirty="0">
                <a:solidFill>
                  <a:srgbClr val="7030A0"/>
                </a:solidFill>
              </a:rPr>
              <a:t>Class</a:t>
            </a:r>
            <a:r>
              <a:rPr lang="en-US" sz="2800" dirty="0"/>
              <a:t>, you can:</a:t>
            </a:r>
          </a:p>
          <a:p>
            <a:endParaRPr lang="en-US" sz="2800" dirty="0"/>
          </a:p>
          <a:p>
            <a:pPr marL="457200" indent="-457200">
              <a:buFont typeface="Arial" panose="020B0604020202020204" pitchFamily="34" charset="0"/>
              <a:buChar char="•"/>
            </a:pPr>
            <a:r>
              <a:rPr lang="en-US" sz="2800" dirty="0"/>
              <a:t>Query it’s internal structure:</a:t>
            </a:r>
          </a:p>
          <a:p>
            <a:pPr marL="914400" lvl="1" indent="-457200">
              <a:buFont typeface="Arial" panose="020B0604020202020204" pitchFamily="34" charset="0"/>
              <a:buChar char="•"/>
            </a:pPr>
            <a:r>
              <a:rPr lang="en-US" sz="2800" dirty="0"/>
              <a:t>Fields – what is their type</a:t>
            </a:r>
          </a:p>
          <a:p>
            <a:pPr marL="914400" lvl="1" indent="-457200">
              <a:buFont typeface="Arial" panose="020B0604020202020204" pitchFamily="34" charset="0"/>
              <a:buChar char="•"/>
            </a:pPr>
            <a:r>
              <a:rPr lang="en-US" sz="2800" dirty="0"/>
              <a:t>Methods – their name, arguments, types, return value, exceptions</a:t>
            </a:r>
          </a:p>
          <a:p>
            <a:pPr marL="914400" lvl="1" indent="-457200">
              <a:buFont typeface="Arial" panose="020B0604020202020204" pitchFamily="34" charset="0"/>
              <a:buChar char="•"/>
            </a:pPr>
            <a:r>
              <a:rPr lang="en-US" sz="2800" dirty="0"/>
              <a:t>Constructors – its arguments and their types</a:t>
            </a:r>
          </a:p>
          <a:p>
            <a:pPr marL="914400" lvl="1" indent="-457200">
              <a:buFont typeface="Arial" panose="020B0604020202020204" pitchFamily="34" charset="0"/>
              <a:buChar char="•"/>
            </a:pPr>
            <a:r>
              <a:rPr lang="en-US" sz="2800" dirty="0"/>
              <a:t>Interfaces – their types and following their methods</a:t>
            </a:r>
          </a:p>
          <a:p>
            <a:pPr marL="914400" lvl="1" indent="-457200">
              <a:buFont typeface="Arial" panose="020B0604020202020204" pitchFamily="34" charset="0"/>
              <a:buChar char="•"/>
            </a:pPr>
            <a:r>
              <a:rPr lang="en-US" sz="2800" dirty="0"/>
              <a:t>Inheritance chain</a:t>
            </a:r>
          </a:p>
          <a:p>
            <a:pPr marL="914400" lvl="1" indent="-457200">
              <a:buFont typeface="Arial" panose="020B0604020202020204" pitchFamily="34" charset="0"/>
              <a:buChar char="•"/>
            </a:pPr>
            <a:r>
              <a:rPr lang="en-US" sz="2800" dirty="0"/>
              <a:t>Access modifier \ static \ final information</a:t>
            </a:r>
          </a:p>
          <a:p>
            <a:pPr marL="914400" lvl="1" indent="-457200">
              <a:buFont typeface="Arial" panose="020B0604020202020204" pitchFamily="34" charset="0"/>
              <a:buChar char="•"/>
            </a:pPr>
            <a:r>
              <a:rPr lang="en-US" sz="2800" dirty="0"/>
              <a:t>etc..</a:t>
            </a:r>
          </a:p>
        </p:txBody>
      </p:sp>
    </p:spTree>
    <p:extLst>
      <p:ext uri="{BB962C8B-B14F-4D97-AF65-F5344CB8AC3E}">
        <p14:creationId xmlns:p14="http://schemas.microsoft.com/office/powerpoint/2010/main" val="45548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6F91-EC20-4F45-A322-4DFF0F70E0BC}"/>
              </a:ext>
            </a:extLst>
          </p:cNvPr>
          <p:cNvSpPr>
            <a:spLocks noGrp="1"/>
          </p:cNvSpPr>
          <p:nvPr>
            <p:ph type="title"/>
          </p:nvPr>
        </p:nvSpPr>
        <p:spPr/>
        <p:txBody>
          <a:bodyPr>
            <a:normAutofit fontScale="90000"/>
          </a:bodyPr>
          <a:lstStyle/>
          <a:p>
            <a:r>
              <a:rPr lang="en-US" dirty="0"/>
              <a:t>Reflection</a:t>
            </a:r>
            <a:endParaRPr lang="he-IL" dirty="0"/>
          </a:p>
        </p:txBody>
      </p:sp>
      <p:sp>
        <p:nvSpPr>
          <p:cNvPr id="3" name="Slide Number Placeholder 2">
            <a:extLst>
              <a:ext uri="{FF2B5EF4-FFF2-40B4-BE49-F238E27FC236}">
                <a16:creationId xmlns:a16="http://schemas.microsoft.com/office/drawing/2014/main" id="{93C2478F-8D29-4026-8465-58894BA5A485}"/>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4" name="Footer Placeholder 3">
            <a:extLst>
              <a:ext uri="{FF2B5EF4-FFF2-40B4-BE49-F238E27FC236}">
                <a16:creationId xmlns:a16="http://schemas.microsoft.com/office/drawing/2014/main" id="{17BB376B-0F82-49E1-AFF7-B5CA1D71F04C}"/>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B0A540A-273F-4969-A21C-91905C8F1D90}"/>
              </a:ext>
            </a:extLst>
          </p:cNvPr>
          <p:cNvSpPr txBox="1"/>
          <p:nvPr/>
        </p:nvSpPr>
        <p:spPr>
          <a:xfrm>
            <a:off x="1304925" y="1552575"/>
            <a:ext cx="9553575" cy="4031873"/>
          </a:xfrm>
          <a:prstGeom prst="rect">
            <a:avLst/>
          </a:prstGeom>
          <a:noFill/>
        </p:spPr>
        <p:txBody>
          <a:bodyPr wrap="square" rtlCol="1">
            <a:spAutoFit/>
          </a:bodyPr>
          <a:lstStyle/>
          <a:p>
            <a:pPr marL="457200" indent="-457200">
              <a:buFont typeface="Arial" panose="020B0604020202020204" pitchFamily="34" charset="0"/>
              <a:buChar char="•"/>
            </a:pPr>
            <a:r>
              <a:rPr lang="en-US" sz="3200" dirty="0"/>
              <a:t>Invoke methods according to their name, supplying relevant arguments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Change access modifier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new instances of a class using it’s constructor(s)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etc.</a:t>
            </a:r>
            <a:endParaRPr lang="he-IL" sz="3200" dirty="0"/>
          </a:p>
        </p:txBody>
      </p:sp>
    </p:spTree>
    <p:extLst>
      <p:ext uri="{BB962C8B-B14F-4D97-AF65-F5344CB8AC3E}">
        <p14:creationId xmlns:p14="http://schemas.microsoft.com/office/powerpoint/2010/main" val="2389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solidFill>
                  <a:srgbClr val="0070C0"/>
                </a:solidFill>
              </a:rPr>
              <a:t>Spring (core)</a:t>
            </a:r>
          </a:p>
        </p:txBody>
      </p:sp>
      <p:sp>
        <p:nvSpPr>
          <p:cNvPr id="3" name="כותרת משנה 2"/>
          <p:cNvSpPr>
            <a:spLocks noGrp="1"/>
          </p:cNvSpPr>
          <p:nvPr>
            <p:ph type="subTitle" idx="1"/>
          </p:nvPr>
        </p:nvSpPr>
        <p:spPr/>
        <p:txBody>
          <a:bodyPr>
            <a:normAutofit/>
          </a:bodyPr>
          <a:lstStyle/>
          <a:p>
            <a:r>
              <a:rPr lang="en-US" dirty="0"/>
              <a:t>Aviad Cohen</a:t>
            </a:r>
          </a:p>
        </p:txBody>
      </p:sp>
      <p:sp>
        <p:nvSpPr>
          <p:cNvPr id="10" name="Footer Placeholder 9">
            <a:extLst>
              <a:ext uri="{FF2B5EF4-FFF2-40B4-BE49-F238E27FC236}">
                <a16:creationId xmlns:a16="http://schemas.microsoft.com/office/drawing/2014/main" id="{0CAF4B5A-E1D7-4B3F-BCE2-F681703BE6DE}"/>
              </a:ext>
            </a:extLst>
          </p:cNvPr>
          <p:cNvSpPr>
            <a:spLocks noGrp="1"/>
          </p:cNvSpPr>
          <p:nvPr>
            <p:ph type="ftr" sz="quarter" idx="11"/>
          </p:nvPr>
        </p:nvSpPr>
        <p:spPr/>
        <p:txBody>
          <a:bodyPr/>
          <a:lstStyle/>
          <a:p>
            <a:r>
              <a:rPr lang="en-US"/>
              <a:t>Copyrights © Aviad Cohen ; 23.2.2018</a:t>
            </a:r>
            <a:endParaRPr lang="en-US" dirty="0"/>
          </a:p>
        </p:txBody>
      </p:sp>
      <p:sp>
        <p:nvSpPr>
          <p:cNvPr id="11" name="Slide Number Placeholder 10">
            <a:extLst>
              <a:ext uri="{FF2B5EF4-FFF2-40B4-BE49-F238E27FC236}">
                <a16:creationId xmlns:a16="http://schemas.microsoft.com/office/drawing/2014/main" id="{3B88D03B-4686-4AF7-9BCD-2EEFBB09146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9500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0</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Reflection utilities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09821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b="1" u="sng" dirty="0"/>
              <a:t>Module 2: Basic </a:t>
            </a:r>
            <a:r>
              <a:rPr lang="en-US" b="1" u="sng" dirty="0" err="1"/>
              <a:t>IoC</a:t>
            </a:r>
            <a:r>
              <a:rPr lang="en-US" b="1" u="sng" dirty="0"/>
              <a:t> (xml based)</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95EBA46A-2985-453D-B759-386B6E62FCF3}"/>
              </a:ext>
            </a:extLst>
          </p:cNvPr>
          <p:cNvSpPr txBox="1"/>
          <p:nvPr/>
        </p:nvSpPr>
        <p:spPr>
          <a:xfrm>
            <a:off x="1527180" y="1357450"/>
            <a:ext cx="9601196" cy="5016758"/>
          </a:xfrm>
          <a:prstGeom prst="rect">
            <a:avLst/>
          </a:prstGeom>
          <a:noFill/>
        </p:spPr>
        <p:txBody>
          <a:bodyPr wrap="square" rtlCol="1">
            <a:spAutoFit/>
          </a:bodyPr>
          <a:lstStyle/>
          <a:p>
            <a:pPr marL="514350" indent="-514350">
              <a:buFont typeface="Wingdings" panose="05000000000000000000" pitchFamily="2" charset="2"/>
              <a:buChar char="Ø"/>
            </a:pPr>
            <a:r>
              <a:rPr lang="en-US" sz="4000" dirty="0"/>
              <a:t>Basic bean definition and extraction</a:t>
            </a:r>
          </a:p>
          <a:p>
            <a:pPr marL="514350" indent="-514350">
              <a:buFont typeface="Wingdings" panose="05000000000000000000" pitchFamily="2" charset="2"/>
              <a:buChar char="Ø"/>
            </a:pPr>
            <a:r>
              <a:rPr lang="en-US" sz="4000" dirty="0"/>
              <a:t>Setter injection</a:t>
            </a:r>
          </a:p>
          <a:p>
            <a:pPr marL="514350" indent="-514350">
              <a:buFont typeface="Wingdings" panose="05000000000000000000" pitchFamily="2" charset="2"/>
              <a:buChar char="Ø"/>
            </a:pPr>
            <a:r>
              <a:rPr lang="en-US" sz="4000" dirty="0"/>
              <a:t>Constructor injection</a:t>
            </a:r>
          </a:p>
          <a:p>
            <a:pPr marL="514350" indent="-514350">
              <a:buFont typeface="Wingdings" panose="05000000000000000000" pitchFamily="2" charset="2"/>
              <a:buChar char="Ø"/>
            </a:pPr>
            <a:r>
              <a:rPr lang="en-US" sz="4000" dirty="0"/>
              <a:t>Collections</a:t>
            </a:r>
          </a:p>
          <a:p>
            <a:pPr marL="514350" indent="-514350">
              <a:buFont typeface="Wingdings" panose="05000000000000000000" pitchFamily="2" charset="2"/>
              <a:buChar char="Ø"/>
            </a:pPr>
            <a:r>
              <a:rPr lang="en-US" sz="4000" dirty="0"/>
              <a:t>Factory methods</a:t>
            </a:r>
          </a:p>
          <a:p>
            <a:pPr marL="514350" indent="-514350">
              <a:buFont typeface="Wingdings" panose="05000000000000000000" pitchFamily="2" charset="2"/>
              <a:buChar char="Ø"/>
            </a:pPr>
            <a:r>
              <a:rPr lang="en-US" sz="4000" dirty="0"/>
              <a:t>Scopes</a:t>
            </a:r>
          </a:p>
          <a:p>
            <a:pPr marL="514350" indent="-514350">
              <a:buFont typeface="Wingdings" panose="05000000000000000000" pitchFamily="2" charset="2"/>
              <a:buChar char="Ø"/>
            </a:pPr>
            <a:r>
              <a:rPr lang="en-US" sz="4000" dirty="0"/>
              <a:t>Lazy vs eager</a:t>
            </a:r>
          </a:p>
          <a:p>
            <a:pPr marL="514350" indent="-514350">
              <a:buFont typeface="Wingdings" panose="05000000000000000000" pitchFamily="2" charset="2"/>
              <a:buChar char="Ø"/>
            </a:pPr>
            <a:r>
              <a:rPr lang="en-US" sz="4000" dirty="0" err="1"/>
              <a:t>Autowire</a:t>
            </a:r>
            <a:endParaRPr lang="en-US" sz="4000" dirty="0"/>
          </a:p>
        </p:txBody>
      </p:sp>
    </p:spTree>
    <p:extLst>
      <p:ext uri="{BB962C8B-B14F-4D97-AF65-F5344CB8AC3E}">
        <p14:creationId xmlns:p14="http://schemas.microsoft.com/office/powerpoint/2010/main" val="1795335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configuration using XML</a:t>
            </a:r>
            <a:endParaRPr lang="he-IL"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22</a:t>
            </a:fld>
            <a:endParaRPr lang="en-US" dirty="0"/>
          </a:p>
        </p:txBody>
      </p:sp>
      <p:sp>
        <p:nvSpPr>
          <p:cNvPr id="4" name="Footer Placeholder 3"/>
          <p:cNvSpPr>
            <a:spLocks noGrp="1"/>
          </p:cNvSpPr>
          <p:nvPr>
            <p:ph type="ftr" sz="quarter" idx="11"/>
          </p:nvPr>
        </p:nvSpPr>
        <p:spPr/>
        <p:txBody>
          <a:bodyPr/>
          <a:lstStyle/>
          <a:p>
            <a:r>
              <a:rPr lang="en-US"/>
              <a:t>Copyrights © Aviad Cohen ; 23.2.2018</a:t>
            </a:r>
            <a:endParaRPr lang="en-US" dirty="0"/>
          </a:p>
        </p:txBody>
      </p:sp>
      <p:sp>
        <p:nvSpPr>
          <p:cNvPr id="5" name="TextBox 4"/>
          <p:cNvSpPr txBox="1"/>
          <p:nvPr/>
        </p:nvSpPr>
        <p:spPr>
          <a:xfrm>
            <a:off x="1229193" y="1588957"/>
            <a:ext cx="9872816" cy="2246769"/>
          </a:xfrm>
          <a:prstGeom prst="rect">
            <a:avLst/>
          </a:prstGeom>
          <a:noFill/>
        </p:spPr>
        <p:txBody>
          <a:bodyPr wrap="square" rtlCol="1">
            <a:spAutoFit/>
          </a:bodyPr>
          <a:lstStyle/>
          <a:p>
            <a:r>
              <a:rPr lang="en-US" sz="2800" dirty="0"/>
              <a:t>The root element is </a:t>
            </a:r>
            <a:r>
              <a:rPr lang="en-US" sz="2800" dirty="0">
                <a:solidFill>
                  <a:srgbClr val="0000FF"/>
                </a:solidFill>
              </a:rPr>
              <a:t>&lt;beans&gt;</a:t>
            </a:r>
          </a:p>
          <a:p>
            <a:r>
              <a:rPr lang="en-US" sz="2800" dirty="0"/>
              <a:t>The basic element is </a:t>
            </a:r>
            <a:r>
              <a:rPr lang="en-US" sz="2800" dirty="0">
                <a:solidFill>
                  <a:srgbClr val="0000FF"/>
                </a:solidFill>
              </a:rPr>
              <a:t>&lt;bean&gt;</a:t>
            </a:r>
          </a:p>
          <a:p>
            <a:pPr marL="457200" indent="-457200">
              <a:buFont typeface="Arial" panose="020B0604020202020204" pitchFamily="34" charset="0"/>
              <a:buChar char="•"/>
            </a:pPr>
            <a:r>
              <a:rPr lang="en-US" sz="2800" dirty="0"/>
              <a:t>Each bean has a unique id</a:t>
            </a:r>
          </a:p>
          <a:p>
            <a:pPr marL="457200" indent="-457200">
              <a:buFont typeface="Arial" panose="020B0604020202020204" pitchFamily="34" charset="0"/>
              <a:buChar char="•"/>
            </a:pPr>
            <a:r>
              <a:rPr lang="en-US" sz="2800" dirty="0"/>
              <a:t>Each bean holds a reference to a class (which will be managed by </a:t>
            </a:r>
            <a:r>
              <a:rPr lang="en-US" sz="2800" dirty="0">
                <a:solidFill>
                  <a:srgbClr val="008E40"/>
                </a:solidFill>
              </a:rPr>
              <a:t>spring</a:t>
            </a:r>
            <a:r>
              <a:rPr lang="en-US" sz="2800" dirty="0"/>
              <a:t>)</a:t>
            </a:r>
            <a:endParaRPr lang="he-IL" sz="2800" dirty="0"/>
          </a:p>
        </p:txBody>
      </p:sp>
      <p:pic>
        <p:nvPicPr>
          <p:cNvPr id="6" name="Picture 5">
            <a:extLst>
              <a:ext uri="{FF2B5EF4-FFF2-40B4-BE49-F238E27FC236}">
                <a16:creationId xmlns:a16="http://schemas.microsoft.com/office/drawing/2014/main" id="{66B79822-4A3F-4157-B71E-97F9D3571FB5}"/>
              </a:ext>
            </a:extLst>
          </p:cNvPr>
          <p:cNvPicPr>
            <a:picLocks noChangeAspect="1"/>
          </p:cNvPicPr>
          <p:nvPr/>
        </p:nvPicPr>
        <p:blipFill>
          <a:blip r:embed="rId3"/>
          <a:stretch>
            <a:fillRect/>
          </a:stretch>
        </p:blipFill>
        <p:spPr>
          <a:xfrm>
            <a:off x="2832652" y="3312343"/>
            <a:ext cx="8404387" cy="2758887"/>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5581523E-F434-4CE2-A910-E223CD747A3B}"/>
              </a:ext>
            </a:extLst>
          </p:cNvPr>
          <p:cNvSpPr/>
          <p:nvPr/>
        </p:nvSpPr>
        <p:spPr>
          <a:xfrm>
            <a:off x="2954154" y="4815445"/>
            <a:ext cx="8161382" cy="5611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a:extLst>
              <a:ext uri="{FF2B5EF4-FFF2-40B4-BE49-F238E27FC236}">
                <a16:creationId xmlns:a16="http://schemas.microsoft.com/office/drawing/2014/main" id="{E3AEB8B0-6EB8-4C43-AD61-437D879A9605}"/>
              </a:ext>
            </a:extLst>
          </p:cNvPr>
          <p:cNvSpPr/>
          <p:nvPr/>
        </p:nvSpPr>
        <p:spPr>
          <a:xfrm>
            <a:off x="3886200" y="4849205"/>
            <a:ext cx="1641764" cy="2735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a:extLst>
              <a:ext uri="{FF2B5EF4-FFF2-40B4-BE49-F238E27FC236}">
                <a16:creationId xmlns:a16="http://schemas.microsoft.com/office/drawing/2014/main" id="{23D454C6-0769-4AA9-87E9-5021729613B5}"/>
              </a:ext>
            </a:extLst>
          </p:cNvPr>
          <p:cNvSpPr/>
          <p:nvPr/>
        </p:nvSpPr>
        <p:spPr>
          <a:xfrm>
            <a:off x="3886200" y="5125740"/>
            <a:ext cx="6858000" cy="2866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21614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par>
                                <p:cTn id="14" presetID="10" presetClass="exit" presetSubtype="0" fill="hold" grpId="0" nodeType="withEffect">
                                  <p:stCondLst>
                                    <p:cond delay="0"/>
                                  </p:stCondLst>
                                  <p:childTnLst>
                                    <p:animEffect transition="out" filter="fade">
                                      <p:cBhvr>
                                        <p:cTn id="15" dur="1000"/>
                                        <p:tgtEl>
                                          <p:spTgt spid="7"/>
                                        </p:tgtEl>
                                      </p:cBhvr>
                                    </p:animEffect>
                                    <p:set>
                                      <p:cBhvr>
                                        <p:cTn id="16" dur="1" fill="hold">
                                          <p:stCondLst>
                                            <p:cond delay="9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F7D8-19D9-4555-B496-0A1F9964C1A3}"/>
              </a:ext>
            </a:extLst>
          </p:cNvPr>
          <p:cNvSpPr>
            <a:spLocks noGrp="1"/>
          </p:cNvSpPr>
          <p:nvPr>
            <p:ph type="title"/>
          </p:nvPr>
        </p:nvSpPr>
        <p:spPr/>
        <p:txBody>
          <a:bodyPr>
            <a:normAutofit fontScale="90000"/>
          </a:bodyPr>
          <a:lstStyle/>
          <a:p>
            <a:r>
              <a:rPr lang="en-US" dirty="0"/>
              <a:t>Extract beans from spring</a:t>
            </a:r>
            <a:endParaRPr lang="he-IL" dirty="0"/>
          </a:p>
        </p:txBody>
      </p:sp>
      <p:sp>
        <p:nvSpPr>
          <p:cNvPr id="3" name="Slide Number Placeholder 2">
            <a:extLst>
              <a:ext uri="{FF2B5EF4-FFF2-40B4-BE49-F238E27FC236}">
                <a16:creationId xmlns:a16="http://schemas.microsoft.com/office/drawing/2014/main" id="{68AF3611-2524-40A7-AA89-6C891D32857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4" name="Footer Placeholder 3">
            <a:extLst>
              <a:ext uri="{FF2B5EF4-FFF2-40B4-BE49-F238E27FC236}">
                <a16:creationId xmlns:a16="http://schemas.microsoft.com/office/drawing/2014/main" id="{05CB24CD-1CD4-4884-975D-71E5188B5C1F}"/>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F323F675-CF4F-4557-B62D-20D5EA475D22}"/>
              </a:ext>
            </a:extLst>
          </p:cNvPr>
          <p:cNvSpPr txBox="1"/>
          <p:nvPr/>
        </p:nvSpPr>
        <p:spPr>
          <a:xfrm>
            <a:off x="1236518" y="1569027"/>
            <a:ext cx="10172700" cy="3539430"/>
          </a:xfrm>
          <a:prstGeom prst="rect">
            <a:avLst/>
          </a:prstGeom>
          <a:noFill/>
        </p:spPr>
        <p:txBody>
          <a:bodyPr wrap="square" rtlCol="1">
            <a:spAutoFit/>
          </a:bodyPr>
          <a:lstStyle/>
          <a:p>
            <a:r>
              <a:rPr lang="en-US" sz="2800" dirty="0"/>
              <a:t>In order to extract beans you need to obtain </a:t>
            </a:r>
            <a:r>
              <a:rPr lang="en-US" sz="2800" dirty="0">
                <a:solidFill>
                  <a:srgbClr val="00B050"/>
                </a:solidFill>
              </a:rPr>
              <a:t>Spring’s</a:t>
            </a:r>
            <a:r>
              <a:rPr lang="en-US" sz="2800" dirty="0"/>
              <a:t> </a:t>
            </a:r>
            <a:r>
              <a:rPr lang="en-US" sz="2800" dirty="0" err="1">
                <a:solidFill>
                  <a:srgbClr val="0000FF"/>
                </a:solidFill>
              </a:rPr>
              <a:t>ApplicationContext</a:t>
            </a:r>
            <a:r>
              <a:rPr lang="en-US" sz="2800" dirty="0"/>
              <a:t> object</a:t>
            </a:r>
          </a:p>
          <a:p>
            <a:endParaRPr lang="en-US" sz="2800" dirty="0"/>
          </a:p>
          <a:p>
            <a:endParaRPr lang="en-US" sz="2800" dirty="0"/>
          </a:p>
          <a:p>
            <a:r>
              <a:rPr lang="en-US" sz="2800" dirty="0"/>
              <a:t>…fetch a bean according to it’s name…</a:t>
            </a:r>
          </a:p>
          <a:p>
            <a:endParaRPr lang="en-US" sz="2800" dirty="0"/>
          </a:p>
          <a:p>
            <a:endParaRPr lang="en-US" sz="2800" dirty="0"/>
          </a:p>
          <a:p>
            <a:r>
              <a:rPr lang="en-US" sz="2800" dirty="0"/>
              <a:t>…or even according to the implemented class\interface…</a:t>
            </a:r>
          </a:p>
        </p:txBody>
      </p:sp>
      <p:pic>
        <p:nvPicPr>
          <p:cNvPr id="6" name="Picture 5">
            <a:extLst>
              <a:ext uri="{FF2B5EF4-FFF2-40B4-BE49-F238E27FC236}">
                <a16:creationId xmlns:a16="http://schemas.microsoft.com/office/drawing/2014/main" id="{B13B8B33-4A30-482F-97BF-17CA18B9018C}"/>
              </a:ext>
            </a:extLst>
          </p:cNvPr>
          <p:cNvPicPr>
            <a:picLocks noChangeAspect="1"/>
          </p:cNvPicPr>
          <p:nvPr/>
        </p:nvPicPr>
        <p:blipFill>
          <a:blip r:embed="rId3"/>
          <a:stretch>
            <a:fillRect/>
          </a:stretch>
        </p:blipFill>
        <p:spPr>
          <a:xfrm>
            <a:off x="1307730" y="2648106"/>
            <a:ext cx="10030276" cy="51949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887485A-59AD-4D87-B59B-69F3AFE07F33}"/>
              </a:ext>
            </a:extLst>
          </p:cNvPr>
          <p:cNvPicPr>
            <a:picLocks noChangeAspect="1"/>
          </p:cNvPicPr>
          <p:nvPr/>
        </p:nvPicPr>
        <p:blipFill>
          <a:blip r:embed="rId4"/>
          <a:stretch>
            <a:fillRect/>
          </a:stretch>
        </p:blipFill>
        <p:spPr>
          <a:xfrm>
            <a:off x="1254041" y="3906248"/>
            <a:ext cx="10137654" cy="57746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570AE1A-A069-4472-9DBF-E969826509F1}"/>
              </a:ext>
            </a:extLst>
          </p:cNvPr>
          <p:cNvPicPr>
            <a:picLocks noChangeAspect="1"/>
          </p:cNvPicPr>
          <p:nvPr/>
        </p:nvPicPr>
        <p:blipFill>
          <a:blip r:embed="rId5"/>
          <a:stretch>
            <a:fillRect/>
          </a:stretch>
        </p:blipFill>
        <p:spPr>
          <a:xfrm>
            <a:off x="1528868" y="5239202"/>
            <a:ext cx="9134264" cy="4613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5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Basic Application Context with simple, minimal bean</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59271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91D5-B002-45B9-B27D-24977BAA7A74}"/>
              </a:ext>
            </a:extLst>
          </p:cNvPr>
          <p:cNvSpPr>
            <a:spLocks noGrp="1"/>
          </p:cNvSpPr>
          <p:nvPr>
            <p:ph type="title"/>
          </p:nvPr>
        </p:nvSpPr>
        <p:spPr/>
        <p:txBody>
          <a:bodyPr>
            <a:normAutofit fontScale="90000"/>
          </a:bodyPr>
          <a:lstStyle/>
          <a:p>
            <a:r>
              <a:rPr lang="en-US" dirty="0"/>
              <a:t>Setter injection</a:t>
            </a:r>
            <a:endParaRPr lang="he-IL" dirty="0"/>
          </a:p>
        </p:txBody>
      </p:sp>
      <p:sp>
        <p:nvSpPr>
          <p:cNvPr id="3" name="Slide Number Placeholder 2">
            <a:extLst>
              <a:ext uri="{FF2B5EF4-FFF2-40B4-BE49-F238E27FC236}">
                <a16:creationId xmlns:a16="http://schemas.microsoft.com/office/drawing/2014/main" id="{B05B93EA-E649-4641-A531-A26A1C835E9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4" name="Footer Placeholder 3">
            <a:extLst>
              <a:ext uri="{FF2B5EF4-FFF2-40B4-BE49-F238E27FC236}">
                <a16:creationId xmlns:a16="http://schemas.microsoft.com/office/drawing/2014/main" id="{1C7CCF56-1854-4E6A-AD1F-B1E807849C5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3C55504-2852-47CF-B76E-6369BEE4F262}"/>
              </a:ext>
            </a:extLst>
          </p:cNvPr>
          <p:cNvSpPr txBox="1"/>
          <p:nvPr/>
        </p:nvSpPr>
        <p:spPr>
          <a:xfrm>
            <a:off x="1371600" y="1537855"/>
            <a:ext cx="9524998" cy="523220"/>
          </a:xfrm>
          <a:prstGeom prst="rect">
            <a:avLst/>
          </a:prstGeom>
          <a:noFill/>
        </p:spPr>
        <p:txBody>
          <a:bodyPr wrap="square" rtlCol="1">
            <a:spAutoFit/>
          </a:bodyPr>
          <a:lstStyle/>
          <a:p>
            <a:r>
              <a:rPr lang="en-US" sz="2800" dirty="0"/>
              <a:t>Use </a:t>
            </a:r>
            <a:r>
              <a:rPr lang="en-US" sz="2800" dirty="0">
                <a:solidFill>
                  <a:srgbClr val="0000FF"/>
                </a:solidFill>
              </a:rPr>
              <a:t>&lt;Property&gt; </a:t>
            </a:r>
            <a:r>
              <a:rPr lang="en-US" sz="2800" dirty="0"/>
              <a:t>tag to inject dependencies using setter injection</a:t>
            </a:r>
            <a:endParaRPr lang="he-IL" sz="2800" dirty="0"/>
          </a:p>
        </p:txBody>
      </p:sp>
      <p:pic>
        <p:nvPicPr>
          <p:cNvPr id="6" name="Picture 5">
            <a:extLst>
              <a:ext uri="{FF2B5EF4-FFF2-40B4-BE49-F238E27FC236}">
                <a16:creationId xmlns:a16="http://schemas.microsoft.com/office/drawing/2014/main" id="{4F265D90-52CB-4873-8640-53760114D57C}"/>
              </a:ext>
            </a:extLst>
          </p:cNvPr>
          <p:cNvPicPr>
            <a:picLocks noChangeAspect="1"/>
          </p:cNvPicPr>
          <p:nvPr/>
        </p:nvPicPr>
        <p:blipFill>
          <a:blip r:embed="rId3"/>
          <a:stretch>
            <a:fillRect/>
          </a:stretch>
        </p:blipFill>
        <p:spPr>
          <a:xfrm>
            <a:off x="2430059" y="2119746"/>
            <a:ext cx="7331881" cy="210233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DA77D86F-5C84-4102-BAD5-41C4BA5D4B55}"/>
              </a:ext>
            </a:extLst>
          </p:cNvPr>
          <p:cNvSpPr txBox="1"/>
          <p:nvPr/>
        </p:nvSpPr>
        <p:spPr>
          <a:xfrm>
            <a:off x="1295402" y="4436918"/>
            <a:ext cx="10191012" cy="1815882"/>
          </a:xfrm>
          <a:prstGeom prst="rect">
            <a:avLst/>
          </a:prstGeom>
          <a:noFill/>
        </p:spPr>
        <p:txBody>
          <a:bodyPr wrap="square" rtlCol="1">
            <a:spAutoFit/>
          </a:bodyPr>
          <a:lstStyle/>
          <a:p>
            <a:pPr marL="285750" indent="-285750">
              <a:buFont typeface="Arial" panose="020B0604020202020204" pitchFamily="34" charset="0"/>
              <a:buChar char="•"/>
            </a:pPr>
            <a:r>
              <a:rPr lang="en-US" sz="2800" dirty="0">
                <a:solidFill>
                  <a:srgbClr val="0000FF"/>
                </a:solidFill>
              </a:rPr>
              <a:t>name</a:t>
            </a:r>
            <a:r>
              <a:rPr lang="en-US" sz="2800" dirty="0"/>
              <a:t> is the name of the field on which the class holds a setter</a:t>
            </a:r>
          </a:p>
          <a:p>
            <a:r>
              <a:rPr lang="en-US" sz="2800" dirty="0"/>
              <a:t>	e.g. name=</a:t>
            </a:r>
            <a:r>
              <a:rPr lang="en-US" sz="2800" dirty="0" err="1">
                <a:solidFill>
                  <a:srgbClr val="0000FF"/>
                </a:solidFill>
              </a:rPr>
              <a:t>xyz</a:t>
            </a:r>
            <a:r>
              <a:rPr lang="en-US" sz="2800" dirty="0"/>
              <a:t>, spring will expect to find a method called </a:t>
            </a:r>
            <a:r>
              <a:rPr lang="en-US" sz="2800" dirty="0" err="1">
                <a:solidFill>
                  <a:srgbClr val="FF0000"/>
                </a:solidFill>
              </a:rPr>
              <a:t>set</a:t>
            </a:r>
            <a:r>
              <a:rPr lang="en-US" sz="2800" dirty="0" err="1">
                <a:solidFill>
                  <a:srgbClr val="0000FF"/>
                </a:solidFill>
              </a:rPr>
              <a:t>Xyz</a:t>
            </a:r>
            <a:r>
              <a:rPr lang="en-US" sz="2800" dirty="0"/>
              <a:t>(…)</a:t>
            </a:r>
          </a:p>
          <a:p>
            <a:pPr marL="285750" indent="-285750">
              <a:buFont typeface="Arial" panose="020B0604020202020204" pitchFamily="34" charset="0"/>
              <a:buChar char="•"/>
            </a:pPr>
            <a:r>
              <a:rPr lang="en-US" sz="2800" dirty="0">
                <a:solidFill>
                  <a:srgbClr val="0000FF"/>
                </a:solidFill>
              </a:rPr>
              <a:t>value</a:t>
            </a:r>
            <a:r>
              <a:rPr lang="en-US" sz="2800" dirty="0"/>
              <a:t> is the argument to pass to this setter</a:t>
            </a:r>
          </a:p>
          <a:p>
            <a:r>
              <a:rPr lang="en-US" sz="2800" dirty="0"/>
              <a:t>	value will be translated to the correct argument type needed</a:t>
            </a:r>
          </a:p>
        </p:txBody>
      </p:sp>
    </p:spTree>
    <p:extLst>
      <p:ext uri="{BB962C8B-B14F-4D97-AF65-F5344CB8AC3E}">
        <p14:creationId xmlns:p14="http://schemas.microsoft.com/office/powerpoint/2010/main" val="192630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509D-2B73-4173-ACBE-443F61E73056}"/>
              </a:ext>
            </a:extLst>
          </p:cNvPr>
          <p:cNvSpPr>
            <a:spLocks noGrp="1"/>
          </p:cNvSpPr>
          <p:nvPr>
            <p:ph type="title"/>
          </p:nvPr>
        </p:nvSpPr>
        <p:spPr/>
        <p:txBody>
          <a:bodyPr>
            <a:normAutofit fontScale="90000"/>
          </a:bodyPr>
          <a:lstStyle/>
          <a:p>
            <a:r>
              <a:rPr lang="en-US" dirty="0"/>
              <a:t>The </a:t>
            </a:r>
            <a:r>
              <a:rPr lang="en-US" dirty="0">
                <a:solidFill>
                  <a:srgbClr val="8D5DB5"/>
                </a:solidFill>
              </a:rPr>
              <a:t>p</a:t>
            </a:r>
            <a:r>
              <a:rPr lang="en-US" dirty="0"/>
              <a:t> xml namespace</a:t>
            </a:r>
            <a:endParaRPr lang="he-IL" dirty="0"/>
          </a:p>
        </p:txBody>
      </p:sp>
      <p:sp>
        <p:nvSpPr>
          <p:cNvPr id="3" name="Slide Number Placeholder 2">
            <a:extLst>
              <a:ext uri="{FF2B5EF4-FFF2-40B4-BE49-F238E27FC236}">
                <a16:creationId xmlns:a16="http://schemas.microsoft.com/office/drawing/2014/main" id="{91BB7342-568A-44A8-94F1-CEA1219BD65D}"/>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4" name="Footer Placeholder 3">
            <a:extLst>
              <a:ext uri="{FF2B5EF4-FFF2-40B4-BE49-F238E27FC236}">
                <a16:creationId xmlns:a16="http://schemas.microsoft.com/office/drawing/2014/main" id="{DC930CC5-286B-4A79-AB9A-016D35A352A8}"/>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FEF1115-9170-42F0-873A-D1D4F22EAB54}"/>
              </a:ext>
            </a:extLst>
          </p:cNvPr>
          <p:cNvSpPr txBox="1"/>
          <p:nvPr/>
        </p:nvSpPr>
        <p:spPr>
          <a:xfrm>
            <a:off x="1433945" y="1423552"/>
            <a:ext cx="9123219" cy="2677656"/>
          </a:xfrm>
          <a:prstGeom prst="rect">
            <a:avLst/>
          </a:prstGeom>
          <a:noFill/>
        </p:spPr>
        <p:txBody>
          <a:bodyPr wrap="square" rtlCol="1">
            <a:spAutoFit/>
          </a:bodyPr>
          <a:lstStyle/>
          <a:p>
            <a:r>
              <a:rPr lang="en-US" sz="2800" dirty="0"/>
              <a:t>Spring offers special XML namespace to shortened the setter injection: </a:t>
            </a:r>
            <a:r>
              <a:rPr lang="en-US" sz="2800" dirty="0">
                <a:solidFill>
                  <a:srgbClr val="7030A0"/>
                </a:solidFill>
              </a:rPr>
              <a:t>p</a:t>
            </a:r>
          </a:p>
          <a:p>
            <a:r>
              <a:rPr lang="en-US" sz="2800" dirty="0"/>
              <a:t>Add the below line at the top of the configuration file</a:t>
            </a:r>
          </a:p>
          <a:p>
            <a:endParaRPr lang="en-US" sz="2800" dirty="0"/>
          </a:p>
          <a:p>
            <a:endParaRPr lang="en-US" sz="2800" dirty="0"/>
          </a:p>
          <a:p>
            <a:r>
              <a:rPr lang="en-US" sz="2800" dirty="0"/>
              <a:t>…and then use it like that:</a:t>
            </a:r>
            <a:endParaRPr lang="he-IL" sz="2800" dirty="0"/>
          </a:p>
        </p:txBody>
      </p:sp>
      <p:pic>
        <p:nvPicPr>
          <p:cNvPr id="6" name="Picture 5">
            <a:extLst>
              <a:ext uri="{FF2B5EF4-FFF2-40B4-BE49-F238E27FC236}">
                <a16:creationId xmlns:a16="http://schemas.microsoft.com/office/drawing/2014/main" id="{26D2B34B-4FA3-47FD-A826-B368735D5BE0}"/>
              </a:ext>
            </a:extLst>
          </p:cNvPr>
          <p:cNvPicPr>
            <a:picLocks noChangeAspect="1"/>
          </p:cNvPicPr>
          <p:nvPr/>
        </p:nvPicPr>
        <p:blipFill>
          <a:blip r:embed="rId3"/>
          <a:stretch>
            <a:fillRect/>
          </a:stretch>
        </p:blipFill>
        <p:spPr>
          <a:xfrm>
            <a:off x="1766844" y="2841255"/>
            <a:ext cx="8457419" cy="51949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8B2D7F9-E2D1-45F0-90B3-683DA4802576}"/>
              </a:ext>
            </a:extLst>
          </p:cNvPr>
          <p:cNvPicPr>
            <a:picLocks noChangeAspect="1"/>
          </p:cNvPicPr>
          <p:nvPr/>
        </p:nvPicPr>
        <p:blipFill>
          <a:blip r:embed="rId4"/>
          <a:stretch>
            <a:fillRect/>
          </a:stretch>
        </p:blipFill>
        <p:spPr>
          <a:xfrm>
            <a:off x="1872792" y="3993013"/>
            <a:ext cx="8237171" cy="2200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406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2</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Dependency injection using Setter injection</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4286180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A6F5-4CFF-4FB5-9F33-F2059F53BEF4}"/>
              </a:ext>
            </a:extLst>
          </p:cNvPr>
          <p:cNvSpPr>
            <a:spLocks noGrp="1"/>
          </p:cNvSpPr>
          <p:nvPr>
            <p:ph type="title"/>
          </p:nvPr>
        </p:nvSpPr>
        <p:spPr/>
        <p:txBody>
          <a:bodyPr>
            <a:normAutofit fontScale="90000"/>
          </a:bodyPr>
          <a:lstStyle/>
          <a:p>
            <a:r>
              <a:rPr lang="en-US" dirty="0">
                <a:solidFill>
                  <a:srgbClr val="FD2DFF"/>
                </a:solidFill>
              </a:rPr>
              <a:t>Exercise 1 – setup &amp; hello world</a:t>
            </a:r>
            <a:endParaRPr lang="he-IL" dirty="0">
              <a:solidFill>
                <a:srgbClr val="FD2DFF"/>
              </a:solidFill>
            </a:endParaRPr>
          </a:p>
        </p:txBody>
      </p:sp>
      <p:sp>
        <p:nvSpPr>
          <p:cNvPr id="3" name="Slide Number Placeholder 2">
            <a:extLst>
              <a:ext uri="{FF2B5EF4-FFF2-40B4-BE49-F238E27FC236}">
                <a16:creationId xmlns:a16="http://schemas.microsoft.com/office/drawing/2014/main" id="{4D5746DC-A58A-470D-935A-52104AE2F32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 name="Footer Placeholder 3">
            <a:extLst>
              <a:ext uri="{FF2B5EF4-FFF2-40B4-BE49-F238E27FC236}">
                <a16:creationId xmlns:a16="http://schemas.microsoft.com/office/drawing/2014/main" id="{DE543469-E69E-432D-A59E-0E6EB7BA63E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D57C097C-2F0B-454D-A312-460DE0D2CE41}"/>
              </a:ext>
            </a:extLst>
          </p:cNvPr>
          <p:cNvSpPr txBox="1"/>
          <p:nvPr/>
        </p:nvSpPr>
        <p:spPr>
          <a:xfrm>
            <a:off x="1295402" y="1160981"/>
            <a:ext cx="10191012" cy="4708981"/>
          </a:xfrm>
          <a:prstGeom prst="rect">
            <a:avLst/>
          </a:prstGeom>
          <a:noFill/>
        </p:spPr>
        <p:txBody>
          <a:bodyPr wrap="square" rtlCol="1">
            <a:spAutoFit/>
          </a:bodyPr>
          <a:lstStyle/>
          <a:p>
            <a:pPr algn="ctr"/>
            <a:r>
              <a:rPr lang="en-US" sz="2000" b="1" dirty="0"/>
              <a:t>Project scope</a:t>
            </a:r>
          </a:p>
          <a:p>
            <a:r>
              <a:rPr lang="en-US" sz="2000" dirty="0"/>
              <a:t>You are about to create our own IMDB application !</a:t>
            </a:r>
          </a:p>
          <a:p>
            <a:r>
              <a:rPr lang="en-US" sz="2000" dirty="0"/>
              <a:t>We’ll have movies, associated with actors. They will be managed through DAO objects, and will be served through a single IMDB “service”</a:t>
            </a:r>
          </a:p>
          <a:p>
            <a:endParaRPr lang="en-US" sz="2000" dirty="0"/>
          </a:p>
          <a:p>
            <a:pPr marL="342900" indent="-342900">
              <a:buAutoNum type="arabicPeriod"/>
            </a:pPr>
            <a:r>
              <a:rPr lang="en-US" sz="2000" dirty="0"/>
              <a:t>Create new maven project, managed by git. </a:t>
            </a:r>
          </a:p>
          <a:p>
            <a:pPr marL="360363"/>
            <a:r>
              <a:rPr lang="en-US" sz="2000" dirty="0"/>
              <a:t>Add maven dependencies:</a:t>
            </a:r>
          </a:p>
          <a:p>
            <a:pPr marL="703263" indent="-342900">
              <a:buAutoNum type="alphaLcPeriod"/>
            </a:pPr>
            <a:r>
              <a:rPr lang="en-US" sz="2000" dirty="0"/>
              <a:t>Log4j2: </a:t>
            </a:r>
            <a:r>
              <a:rPr lang="en-US" sz="2000" dirty="0">
                <a:solidFill>
                  <a:srgbClr val="0000FF"/>
                </a:solidFill>
              </a:rPr>
              <a:t>org.apache.logging.log4j:log4j-api:2.11.0 </a:t>
            </a:r>
            <a:r>
              <a:rPr lang="en-US" sz="2000" dirty="0"/>
              <a:t>; </a:t>
            </a:r>
            <a:r>
              <a:rPr lang="en-US" sz="2000" dirty="0">
                <a:solidFill>
                  <a:srgbClr val="0000FF"/>
                </a:solidFill>
              </a:rPr>
              <a:t>org.apache.logging.log4j:log4j-core:2.11.0 </a:t>
            </a:r>
          </a:p>
          <a:p>
            <a:pPr marL="703263" indent="-342900">
              <a:buAutoNum type="alphaLcPeriod"/>
            </a:pPr>
            <a:r>
              <a:rPr lang="en-US" sz="2000" dirty="0"/>
              <a:t>Spring framework: </a:t>
            </a:r>
            <a:r>
              <a:rPr lang="en-US" sz="2000" dirty="0">
                <a:solidFill>
                  <a:srgbClr val="0000FF"/>
                </a:solidFill>
              </a:rPr>
              <a:t>org.springframework:spring-context:5.0.6-RELEASE</a:t>
            </a:r>
          </a:p>
          <a:p>
            <a:pPr marL="342900" indent="-342900">
              <a:buFont typeface="+mj-lt"/>
              <a:buAutoNum type="arabicPeriod" startAt="2"/>
            </a:pPr>
            <a:endParaRPr lang="en-US" sz="2000" dirty="0"/>
          </a:p>
          <a:p>
            <a:pPr marL="342900" indent="-342900">
              <a:buFont typeface="+mj-lt"/>
              <a:buAutoNum type="arabicPeriod" startAt="2"/>
            </a:pPr>
            <a:r>
              <a:rPr lang="en-US" sz="2000" dirty="0"/>
              <a:t>Create </a:t>
            </a:r>
            <a:r>
              <a:rPr lang="en-US" sz="2000" dirty="0">
                <a:solidFill>
                  <a:srgbClr val="0000FF"/>
                </a:solidFill>
              </a:rPr>
              <a:t>Actor</a:t>
            </a:r>
            <a:r>
              <a:rPr lang="en-US" sz="2000" dirty="0"/>
              <a:t> class. It need to have the below properties:</a:t>
            </a:r>
          </a:p>
          <a:p>
            <a:pPr marL="800100" lvl="1" indent="-342900">
              <a:buFont typeface="+mj-lt"/>
              <a:buAutoNum type="alphaLcPeriod"/>
            </a:pPr>
            <a:r>
              <a:rPr lang="en-US" sz="2000" dirty="0"/>
              <a:t>Id: integer &gt; unique actor ID</a:t>
            </a:r>
          </a:p>
          <a:p>
            <a:pPr marL="800100" lvl="1" indent="-342900">
              <a:buFont typeface="+mj-lt"/>
              <a:buAutoNum type="alphaLcPeriod"/>
            </a:pPr>
            <a:r>
              <a:rPr lang="en-US" sz="2000" dirty="0"/>
              <a:t>Name: String &gt; actor full name</a:t>
            </a:r>
          </a:p>
          <a:p>
            <a:pPr marL="800100" lvl="1" indent="-342900">
              <a:buFont typeface="+mj-lt"/>
              <a:buAutoNum type="alphaLcPeriod"/>
            </a:pPr>
            <a:r>
              <a:rPr lang="en-US" sz="2000" dirty="0"/>
              <a:t>Age: integer &gt; actor’s age</a:t>
            </a:r>
          </a:p>
          <a:p>
            <a:pPr marL="800100" lvl="1" indent="-342900">
              <a:buFont typeface="+mj-lt"/>
              <a:buAutoNum type="alphaLcPeriod"/>
            </a:pPr>
            <a:r>
              <a:rPr lang="en-US" sz="2000" dirty="0"/>
              <a:t>Gender: </a:t>
            </a:r>
            <a:r>
              <a:rPr lang="en-US" sz="2000" dirty="0" err="1"/>
              <a:t>enum</a:t>
            </a:r>
            <a:r>
              <a:rPr lang="en-US" sz="2000" dirty="0"/>
              <a:t> {MALE, FEMALE} &gt; actor’s gender</a:t>
            </a:r>
          </a:p>
        </p:txBody>
      </p:sp>
    </p:spTree>
    <p:extLst>
      <p:ext uri="{BB962C8B-B14F-4D97-AF65-F5344CB8AC3E}">
        <p14:creationId xmlns:p14="http://schemas.microsoft.com/office/powerpoint/2010/main" val="304816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A6F5-4CFF-4FB5-9F33-F2059F53BEF4}"/>
              </a:ext>
            </a:extLst>
          </p:cNvPr>
          <p:cNvSpPr>
            <a:spLocks noGrp="1"/>
          </p:cNvSpPr>
          <p:nvPr>
            <p:ph type="title"/>
          </p:nvPr>
        </p:nvSpPr>
        <p:spPr/>
        <p:txBody>
          <a:bodyPr>
            <a:normAutofit fontScale="90000"/>
          </a:bodyPr>
          <a:lstStyle/>
          <a:p>
            <a:r>
              <a:rPr lang="en-US" dirty="0">
                <a:solidFill>
                  <a:srgbClr val="FD2DFF"/>
                </a:solidFill>
              </a:rPr>
              <a:t>Exercise 1 – setup &amp; hello world</a:t>
            </a:r>
            <a:endParaRPr lang="he-IL" dirty="0">
              <a:solidFill>
                <a:srgbClr val="FD2DFF"/>
              </a:solidFill>
            </a:endParaRPr>
          </a:p>
        </p:txBody>
      </p:sp>
      <p:sp>
        <p:nvSpPr>
          <p:cNvPr id="3" name="Slide Number Placeholder 2">
            <a:extLst>
              <a:ext uri="{FF2B5EF4-FFF2-40B4-BE49-F238E27FC236}">
                <a16:creationId xmlns:a16="http://schemas.microsoft.com/office/drawing/2014/main" id="{4D5746DC-A58A-470D-935A-52104AE2F32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 name="Footer Placeholder 3">
            <a:extLst>
              <a:ext uri="{FF2B5EF4-FFF2-40B4-BE49-F238E27FC236}">
                <a16:creationId xmlns:a16="http://schemas.microsoft.com/office/drawing/2014/main" id="{DE543469-E69E-432D-A59E-0E6EB7BA63E9}"/>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D57C097C-2F0B-454D-A312-460DE0D2CE41}"/>
              </a:ext>
            </a:extLst>
          </p:cNvPr>
          <p:cNvSpPr txBox="1"/>
          <p:nvPr/>
        </p:nvSpPr>
        <p:spPr>
          <a:xfrm>
            <a:off x="1273996" y="1448656"/>
            <a:ext cx="9832368" cy="4401205"/>
          </a:xfrm>
          <a:prstGeom prst="rect">
            <a:avLst/>
          </a:prstGeom>
          <a:noFill/>
        </p:spPr>
        <p:txBody>
          <a:bodyPr wrap="square" rtlCol="1">
            <a:spAutoFit/>
          </a:bodyPr>
          <a:lstStyle/>
          <a:p>
            <a:pPr marL="342900" indent="-342900">
              <a:buFont typeface="+mj-lt"/>
              <a:buAutoNum type="arabicPeriod" startAt="3"/>
            </a:pPr>
            <a:r>
              <a:rPr lang="en-US" sz="2000" dirty="0"/>
              <a:t>In </a:t>
            </a:r>
            <a:r>
              <a:rPr lang="en-US" sz="2000" dirty="0">
                <a:solidFill>
                  <a:srgbClr val="0000FF"/>
                </a:solidFill>
              </a:rPr>
              <a:t>Actor</a:t>
            </a:r>
            <a:r>
              <a:rPr lang="en-US" sz="2000" dirty="0"/>
              <a:t> class you should:</a:t>
            </a:r>
          </a:p>
          <a:p>
            <a:pPr marL="646113" indent="-285750">
              <a:buFont typeface="Arial" panose="020B0604020202020204" pitchFamily="34" charset="0"/>
              <a:buChar char="•"/>
            </a:pPr>
            <a:r>
              <a:rPr lang="en-US" sz="2000" dirty="0"/>
              <a:t>have setters for </a:t>
            </a:r>
            <a:r>
              <a:rPr lang="en-US" sz="2000" u="sng" dirty="0"/>
              <a:t>all</a:t>
            </a:r>
            <a:r>
              <a:rPr lang="en-US" sz="2000" dirty="0"/>
              <a:t> the above parameters (don’t create a constructor for it)</a:t>
            </a:r>
          </a:p>
          <a:p>
            <a:pPr marL="646113" indent="-285750">
              <a:buFont typeface="Arial" panose="020B0604020202020204" pitchFamily="34" charset="0"/>
              <a:buChar char="•"/>
            </a:pPr>
            <a:r>
              <a:rPr lang="en-US" sz="2000" dirty="0"/>
              <a:t>Implement </a:t>
            </a:r>
            <a:r>
              <a:rPr lang="en-US" sz="2000" dirty="0" err="1">
                <a:solidFill>
                  <a:srgbClr val="0000FF"/>
                </a:solidFill>
              </a:rPr>
              <a:t>toString</a:t>
            </a:r>
            <a:endParaRPr lang="he-IL" sz="2000" dirty="0"/>
          </a:p>
          <a:p>
            <a:pPr marL="342900" indent="-342900">
              <a:buFont typeface="+mj-lt"/>
              <a:buAutoNum type="arabicPeriod" startAt="3"/>
            </a:pPr>
            <a:endParaRPr lang="en-US" sz="2000" dirty="0"/>
          </a:p>
          <a:p>
            <a:pPr marL="360363" indent="-360363">
              <a:buFont typeface="+mj-lt"/>
              <a:buAutoNum type="arabicPeriod" startAt="4"/>
            </a:pPr>
            <a:r>
              <a:rPr lang="en-US" sz="2000" dirty="0"/>
              <a:t>Create spring xml config file in which you will define two actors (of your choice)</a:t>
            </a:r>
          </a:p>
          <a:p>
            <a:pPr marL="360363"/>
            <a:r>
              <a:rPr lang="en-US" sz="2000" dirty="0"/>
              <a:t>use the </a:t>
            </a:r>
            <a:r>
              <a:rPr lang="en-US" sz="2000" dirty="0">
                <a:solidFill>
                  <a:srgbClr val="0000FF"/>
                </a:solidFill>
              </a:rPr>
              <a:t>p</a:t>
            </a:r>
            <a:r>
              <a:rPr lang="en-US" sz="2000" dirty="0"/>
              <a:t> namespace as well</a:t>
            </a:r>
          </a:p>
          <a:p>
            <a:pPr marL="342900" indent="-342900">
              <a:buFont typeface="+mj-lt"/>
              <a:buAutoNum type="arabicPeriod" startAt="4"/>
            </a:pPr>
            <a:endParaRPr lang="en-US" sz="2000" dirty="0"/>
          </a:p>
          <a:p>
            <a:pPr marL="457200" indent="-457200">
              <a:buFont typeface="+mj-lt"/>
              <a:buAutoNum type="arabicPeriod" startAt="5"/>
            </a:pPr>
            <a:r>
              <a:rPr lang="en-US" sz="2000" dirty="0"/>
              <a:t>Create simple </a:t>
            </a:r>
            <a:r>
              <a:rPr lang="en-US" sz="2000" dirty="0">
                <a:solidFill>
                  <a:srgbClr val="0000FF"/>
                </a:solidFill>
              </a:rPr>
              <a:t>Main</a:t>
            </a:r>
            <a:r>
              <a:rPr lang="en-US" sz="2000" dirty="0"/>
              <a:t> that sets up the </a:t>
            </a:r>
            <a:r>
              <a:rPr lang="en-US" sz="2000" dirty="0">
                <a:solidFill>
                  <a:srgbClr val="008E40"/>
                </a:solidFill>
              </a:rPr>
              <a:t>application context</a:t>
            </a:r>
            <a:r>
              <a:rPr lang="en-US" sz="2000" dirty="0"/>
              <a:t>, and retrieves the </a:t>
            </a:r>
            <a:r>
              <a:rPr lang="en-US" sz="2000" dirty="0">
                <a:solidFill>
                  <a:srgbClr val="0000FF"/>
                </a:solidFill>
              </a:rPr>
              <a:t>actors</a:t>
            </a:r>
            <a:r>
              <a:rPr lang="en-US" sz="2000" dirty="0"/>
              <a:t> you choose and prints their details (using the </a:t>
            </a:r>
            <a:r>
              <a:rPr lang="en-US" sz="2000" dirty="0" err="1">
                <a:solidFill>
                  <a:srgbClr val="0000FF"/>
                </a:solidFill>
              </a:rPr>
              <a:t>toString</a:t>
            </a:r>
            <a:r>
              <a:rPr lang="en-US" sz="2000" dirty="0"/>
              <a:t>)</a:t>
            </a:r>
          </a:p>
          <a:p>
            <a:pPr marL="342900" indent="-342900">
              <a:buFont typeface="+mj-lt"/>
              <a:buAutoNum type="arabicPeriod" startAt="5"/>
            </a:pPr>
            <a:endParaRPr lang="en-US" sz="2000" dirty="0"/>
          </a:p>
          <a:p>
            <a:pPr marL="342900" indent="-342900">
              <a:buFont typeface="+mj-lt"/>
              <a:buAutoNum type="arabicPeriod" startAt="5"/>
            </a:pPr>
            <a:r>
              <a:rPr lang="en-US" sz="2000" dirty="0"/>
              <a:t>Create configuration file for log4j2, and use the logger to log essential items where needed (as a preparation for the future, mainly…)</a:t>
            </a:r>
          </a:p>
          <a:p>
            <a:pPr marL="360363"/>
            <a:r>
              <a:rPr lang="en-US" sz="2000" dirty="0"/>
              <a:t>Play with the logger and open springs logger (in debug) as well</a:t>
            </a:r>
          </a:p>
          <a:p>
            <a:pPr marL="360363"/>
            <a:r>
              <a:rPr lang="en-US" sz="2000" dirty="0"/>
              <a:t>(hint: create a logger with the name of </a:t>
            </a:r>
            <a:r>
              <a:rPr lang="en-US" sz="2000" dirty="0" err="1">
                <a:solidFill>
                  <a:srgbClr val="0000FF"/>
                </a:solidFill>
              </a:rPr>
              <a:t>org.springframework</a:t>
            </a:r>
            <a:r>
              <a:rPr lang="en-US" sz="2000" dirty="0">
                <a:solidFill>
                  <a:srgbClr val="0000FF"/>
                </a:solidFill>
              </a:rPr>
              <a:t> </a:t>
            </a:r>
            <a:r>
              <a:rPr lang="en-US" sz="2000" dirty="0"/>
              <a:t>in debug level…)</a:t>
            </a:r>
            <a:endParaRPr lang="he-IL" sz="2000" dirty="0"/>
          </a:p>
        </p:txBody>
      </p:sp>
      <p:sp>
        <p:nvSpPr>
          <p:cNvPr id="6" name="TextBox 5">
            <a:extLst>
              <a:ext uri="{FF2B5EF4-FFF2-40B4-BE49-F238E27FC236}">
                <a16:creationId xmlns:a16="http://schemas.microsoft.com/office/drawing/2014/main" id="{901A9C73-DAC5-4AF4-8FF6-C538D4EA73AC}"/>
              </a:ext>
            </a:extLst>
          </p:cNvPr>
          <p:cNvSpPr txBox="1"/>
          <p:nvPr/>
        </p:nvSpPr>
        <p:spPr>
          <a:xfrm>
            <a:off x="5121965" y="5867263"/>
            <a:ext cx="1948069" cy="369332"/>
          </a:xfrm>
          <a:prstGeom prst="rect">
            <a:avLst/>
          </a:prstGeom>
          <a:noFill/>
        </p:spPr>
        <p:txBody>
          <a:bodyPr wrap="square" rtlCol="1">
            <a:spAutoFit/>
          </a:bodyPr>
          <a:lstStyle/>
          <a:p>
            <a:r>
              <a:rPr lang="en-US" b="1" dirty="0"/>
              <a:t>Time: 30 minutes</a:t>
            </a:r>
            <a:endParaRPr lang="he-IL" b="1" dirty="0"/>
          </a:p>
        </p:txBody>
      </p:sp>
    </p:spTree>
    <p:extLst>
      <p:ext uri="{BB962C8B-B14F-4D97-AF65-F5344CB8AC3E}">
        <p14:creationId xmlns:p14="http://schemas.microsoft.com/office/powerpoint/2010/main" val="123767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dirty="0"/>
              <a:t>Agenda</a:t>
            </a:r>
          </a:p>
        </p:txBody>
      </p:sp>
      <p:sp>
        <p:nvSpPr>
          <p:cNvPr id="3" name="TextBox 2"/>
          <p:cNvSpPr txBox="1"/>
          <p:nvPr/>
        </p:nvSpPr>
        <p:spPr>
          <a:xfrm>
            <a:off x="1186962" y="1324358"/>
            <a:ext cx="9818074" cy="3785652"/>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r>
              <a:rPr lang="en-US" sz="4000" b="1" dirty="0"/>
              <a:t>Module 1: Introduction</a:t>
            </a:r>
          </a:p>
          <a:p>
            <a:r>
              <a:rPr lang="en-US" sz="4000" b="1" dirty="0"/>
              <a:t>Module 2: Basic </a:t>
            </a:r>
            <a:r>
              <a:rPr lang="en-US" sz="4000" b="1" dirty="0" err="1"/>
              <a:t>IoC</a:t>
            </a:r>
            <a:r>
              <a:rPr lang="en-US" sz="4000" b="1" dirty="0"/>
              <a:t> (xml based)</a:t>
            </a:r>
          </a:p>
          <a:p>
            <a:r>
              <a:rPr lang="en-US" sz="4000" b="1" dirty="0"/>
              <a:t>Module 3: Lifecycle</a:t>
            </a:r>
          </a:p>
          <a:p>
            <a:r>
              <a:rPr lang="en-US" sz="4000" b="1" dirty="0"/>
              <a:t>Module 4: Java configuration based </a:t>
            </a:r>
            <a:r>
              <a:rPr lang="en-US" sz="4000" b="1" dirty="0" err="1"/>
              <a:t>IoC</a:t>
            </a:r>
            <a:endParaRPr lang="en-US" sz="4000" b="1" dirty="0"/>
          </a:p>
          <a:p>
            <a:r>
              <a:rPr lang="en-US" sz="4000" b="1" dirty="0"/>
              <a:t>Module 5: Java independent beans</a:t>
            </a:r>
          </a:p>
          <a:p>
            <a:r>
              <a:rPr lang="en-US" sz="4000" b="1" dirty="0"/>
              <a:t>Module 6: Application Context features</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0184680A-5C89-4B64-A7B7-CB734F4C2E22}"/>
              </a:ext>
            </a:extLst>
          </p:cNvPr>
          <p:cNvSpPr txBox="1"/>
          <p:nvPr/>
        </p:nvSpPr>
        <p:spPr>
          <a:xfrm>
            <a:off x="2751373" y="5293466"/>
            <a:ext cx="6689252" cy="646331"/>
          </a:xfrm>
          <a:prstGeom prst="rect">
            <a:avLst/>
          </a:prstGeom>
          <a:noFill/>
        </p:spPr>
        <p:txBody>
          <a:bodyPr wrap="square" rtlCol="1">
            <a:spAutoFit/>
          </a:bodyPr>
          <a:lstStyle/>
          <a:p>
            <a:pPr algn="ctr"/>
            <a:r>
              <a:rPr lang="en-US" b="1" dirty="0"/>
              <a:t>All examples and exercise materials are located in the repository:</a:t>
            </a:r>
          </a:p>
          <a:p>
            <a:pPr algn="ctr"/>
            <a:r>
              <a:rPr lang="en-US" b="1" dirty="0">
                <a:solidFill>
                  <a:srgbClr val="0000FF"/>
                </a:solidFill>
              </a:rPr>
              <a:t>https://github.com/the-shultz/spring-course</a:t>
            </a:r>
            <a:endParaRPr lang="he-IL" b="1" dirty="0">
              <a:solidFill>
                <a:srgbClr val="0000FF"/>
              </a:solidFill>
            </a:endParaRPr>
          </a:p>
        </p:txBody>
      </p:sp>
    </p:spTree>
    <p:extLst>
      <p:ext uri="{BB962C8B-B14F-4D97-AF65-F5344CB8AC3E}">
        <p14:creationId xmlns:p14="http://schemas.microsoft.com/office/powerpoint/2010/main" val="703372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F8FF-721C-4050-94A4-AA7FF483537E}"/>
              </a:ext>
            </a:extLst>
          </p:cNvPr>
          <p:cNvSpPr>
            <a:spLocks noGrp="1"/>
          </p:cNvSpPr>
          <p:nvPr>
            <p:ph type="title"/>
          </p:nvPr>
        </p:nvSpPr>
        <p:spPr/>
        <p:txBody>
          <a:bodyPr>
            <a:normAutofit fontScale="90000"/>
          </a:bodyPr>
          <a:lstStyle/>
          <a:p>
            <a:r>
              <a:rPr lang="en-US" dirty="0"/>
              <a:t>Constructor Injection</a:t>
            </a:r>
            <a:endParaRPr lang="he-IL" dirty="0"/>
          </a:p>
        </p:txBody>
      </p:sp>
      <p:sp>
        <p:nvSpPr>
          <p:cNvPr id="3" name="Slide Number Placeholder 2">
            <a:extLst>
              <a:ext uri="{FF2B5EF4-FFF2-40B4-BE49-F238E27FC236}">
                <a16:creationId xmlns:a16="http://schemas.microsoft.com/office/drawing/2014/main" id="{77E88EBA-A8AC-4B40-BCC8-72F2058FCCD0}"/>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 name="Footer Placeholder 3">
            <a:extLst>
              <a:ext uri="{FF2B5EF4-FFF2-40B4-BE49-F238E27FC236}">
                <a16:creationId xmlns:a16="http://schemas.microsoft.com/office/drawing/2014/main" id="{ABE875E3-543D-40DD-8B3D-D0CAA32DA23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580ED89-37B3-4C83-A13E-28579CD56405}"/>
              </a:ext>
            </a:extLst>
          </p:cNvPr>
          <p:cNvSpPr txBox="1"/>
          <p:nvPr/>
        </p:nvSpPr>
        <p:spPr>
          <a:xfrm>
            <a:off x="1236518" y="1413164"/>
            <a:ext cx="9694718" cy="1815882"/>
          </a:xfrm>
          <a:prstGeom prst="rect">
            <a:avLst/>
          </a:prstGeom>
          <a:noFill/>
        </p:spPr>
        <p:txBody>
          <a:bodyPr wrap="square" rtlCol="1">
            <a:spAutoFit/>
          </a:bodyPr>
          <a:lstStyle/>
          <a:p>
            <a:r>
              <a:rPr lang="en-US" sz="2800" dirty="0"/>
              <a:t>For any class that doesn’t </a:t>
            </a:r>
            <a:r>
              <a:rPr lang="en-US" sz="2800"/>
              <a:t>have default </a:t>
            </a:r>
            <a:r>
              <a:rPr lang="en-US" sz="2800" dirty="0"/>
              <a:t>empty constructor, you must supply constructor arguments</a:t>
            </a:r>
          </a:p>
          <a:p>
            <a:r>
              <a:rPr lang="en-US" sz="2800" dirty="0"/>
              <a:t>Use element </a:t>
            </a:r>
            <a:r>
              <a:rPr lang="en-US" sz="2800" dirty="0">
                <a:solidFill>
                  <a:srgbClr val="0000FF"/>
                </a:solidFill>
              </a:rPr>
              <a:t>&lt;constructor-</a:t>
            </a:r>
            <a:r>
              <a:rPr lang="en-US" sz="2800" dirty="0" err="1">
                <a:solidFill>
                  <a:srgbClr val="0000FF"/>
                </a:solidFill>
              </a:rPr>
              <a:t>arg</a:t>
            </a:r>
            <a:r>
              <a:rPr lang="en-US" sz="2800" dirty="0">
                <a:solidFill>
                  <a:srgbClr val="0000FF"/>
                </a:solidFill>
              </a:rPr>
              <a:t> …&gt; </a:t>
            </a:r>
            <a:r>
              <a:rPr lang="en-US" sz="2800" dirty="0"/>
              <a:t>to tell spring what are the arguments it needs to pass to the constructor</a:t>
            </a:r>
            <a:endParaRPr lang="he-IL" sz="2800" dirty="0"/>
          </a:p>
        </p:txBody>
      </p:sp>
      <p:pic>
        <p:nvPicPr>
          <p:cNvPr id="6" name="Picture 5">
            <a:extLst>
              <a:ext uri="{FF2B5EF4-FFF2-40B4-BE49-F238E27FC236}">
                <a16:creationId xmlns:a16="http://schemas.microsoft.com/office/drawing/2014/main" id="{E419043D-2A99-4D23-9800-E9F4F8A9A55D}"/>
              </a:ext>
            </a:extLst>
          </p:cNvPr>
          <p:cNvPicPr>
            <a:picLocks noChangeAspect="1"/>
          </p:cNvPicPr>
          <p:nvPr/>
        </p:nvPicPr>
        <p:blipFill>
          <a:blip r:embed="rId2"/>
          <a:stretch>
            <a:fillRect/>
          </a:stretch>
        </p:blipFill>
        <p:spPr>
          <a:xfrm>
            <a:off x="1314485" y="3229046"/>
            <a:ext cx="9563029" cy="261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763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4D1E-6DEC-4480-B208-BF2C6CA18710}"/>
              </a:ext>
            </a:extLst>
          </p:cNvPr>
          <p:cNvSpPr>
            <a:spLocks noGrp="1"/>
          </p:cNvSpPr>
          <p:nvPr>
            <p:ph type="title"/>
          </p:nvPr>
        </p:nvSpPr>
        <p:spPr/>
        <p:txBody>
          <a:bodyPr>
            <a:normAutofit fontScale="90000"/>
          </a:bodyPr>
          <a:lstStyle/>
          <a:p>
            <a:r>
              <a:rPr lang="en-US" dirty="0"/>
              <a:t>Constructor injection characteristics</a:t>
            </a:r>
            <a:endParaRPr lang="he-IL" dirty="0"/>
          </a:p>
        </p:txBody>
      </p:sp>
      <p:sp>
        <p:nvSpPr>
          <p:cNvPr id="3" name="Slide Number Placeholder 2">
            <a:extLst>
              <a:ext uri="{FF2B5EF4-FFF2-40B4-BE49-F238E27FC236}">
                <a16:creationId xmlns:a16="http://schemas.microsoft.com/office/drawing/2014/main" id="{BFCE8570-3F71-4AED-8B0A-A4F64BBC3E52}"/>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 name="Footer Placeholder 3">
            <a:extLst>
              <a:ext uri="{FF2B5EF4-FFF2-40B4-BE49-F238E27FC236}">
                <a16:creationId xmlns:a16="http://schemas.microsoft.com/office/drawing/2014/main" id="{6B7F5C21-3B8C-4EC5-8167-213D0D91B16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E909C5BC-F81D-446B-8373-F1ECF99D9C8E}"/>
              </a:ext>
            </a:extLst>
          </p:cNvPr>
          <p:cNvSpPr txBox="1"/>
          <p:nvPr/>
        </p:nvSpPr>
        <p:spPr>
          <a:xfrm>
            <a:off x="1205345" y="1402773"/>
            <a:ext cx="9757064" cy="4154984"/>
          </a:xfrm>
          <a:prstGeom prst="rect">
            <a:avLst/>
          </a:prstGeom>
          <a:noFill/>
        </p:spPr>
        <p:txBody>
          <a:bodyPr wrap="square" rtlCol="1">
            <a:spAutoFit/>
          </a:bodyPr>
          <a:lstStyle/>
          <a:p>
            <a:pPr marL="285750" indent="-285750">
              <a:buFont typeface="Arial" panose="020B0604020202020204" pitchFamily="34" charset="0"/>
              <a:buChar char="•"/>
            </a:pPr>
            <a:r>
              <a:rPr lang="en-US" sz="2400" dirty="0"/>
              <a:t>Refer a specific argument by its name using the </a:t>
            </a:r>
            <a:r>
              <a:rPr lang="en-US" sz="2400" dirty="0">
                <a:solidFill>
                  <a:srgbClr val="0000FF"/>
                </a:solidFill>
              </a:rPr>
              <a:t>name</a:t>
            </a:r>
            <a:r>
              <a:rPr lang="en-US" sz="2400" dirty="0"/>
              <a:t> attribute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Refer to a specific argument by its index using the </a:t>
            </a:r>
            <a:r>
              <a:rPr lang="en-US" sz="2400" dirty="0">
                <a:solidFill>
                  <a:srgbClr val="0000FF"/>
                </a:solidFill>
              </a:rPr>
              <a:t>index</a:t>
            </a:r>
            <a:r>
              <a:rPr lang="en-US" sz="2400" dirty="0"/>
              <a:t> attribute (0 based)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Assign the value of the argument using the </a:t>
            </a:r>
            <a:r>
              <a:rPr lang="en-US" sz="2400" dirty="0">
                <a:solidFill>
                  <a:srgbClr val="0000FF"/>
                </a:solidFill>
              </a:rPr>
              <a:t>value</a:t>
            </a:r>
            <a:r>
              <a:rPr lang="en-US" sz="2400" dirty="0"/>
              <a:t> attribute</a:t>
            </a:r>
            <a:endParaRPr lang="he-IL" sz="2400" dirty="0"/>
          </a:p>
        </p:txBody>
      </p:sp>
      <p:pic>
        <p:nvPicPr>
          <p:cNvPr id="6" name="Picture 5">
            <a:extLst>
              <a:ext uri="{FF2B5EF4-FFF2-40B4-BE49-F238E27FC236}">
                <a16:creationId xmlns:a16="http://schemas.microsoft.com/office/drawing/2014/main" id="{AA2978D6-635C-4383-8C98-FFBAED0D5E38}"/>
              </a:ext>
            </a:extLst>
          </p:cNvPr>
          <p:cNvPicPr>
            <a:picLocks noChangeAspect="1"/>
          </p:cNvPicPr>
          <p:nvPr/>
        </p:nvPicPr>
        <p:blipFill>
          <a:blip r:embed="rId2"/>
          <a:stretch>
            <a:fillRect/>
          </a:stretch>
        </p:blipFill>
        <p:spPr>
          <a:xfrm>
            <a:off x="2234659" y="1895180"/>
            <a:ext cx="8504452" cy="120032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3AFFCD9-59F6-4C24-9366-8EAE9FF459DB}"/>
              </a:ext>
            </a:extLst>
          </p:cNvPr>
          <p:cNvPicPr>
            <a:picLocks noChangeAspect="1"/>
          </p:cNvPicPr>
          <p:nvPr/>
        </p:nvPicPr>
        <p:blipFill>
          <a:blip r:embed="rId3"/>
          <a:stretch>
            <a:fillRect/>
          </a:stretch>
        </p:blipFill>
        <p:spPr>
          <a:xfrm>
            <a:off x="2433342" y="3735098"/>
            <a:ext cx="8440605" cy="1098173"/>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1F27C2E2-355B-43C0-A258-DAAB4130E29F}"/>
              </a:ext>
            </a:extLst>
          </p:cNvPr>
          <p:cNvSpPr/>
          <p:nvPr/>
        </p:nvSpPr>
        <p:spPr>
          <a:xfrm>
            <a:off x="4539279" y="2220479"/>
            <a:ext cx="2441864" cy="2735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a:extLst>
              <a:ext uri="{FF2B5EF4-FFF2-40B4-BE49-F238E27FC236}">
                <a16:creationId xmlns:a16="http://schemas.microsoft.com/office/drawing/2014/main" id="{76303FBB-7B96-4DCE-8477-D79655185A37}"/>
              </a:ext>
            </a:extLst>
          </p:cNvPr>
          <p:cNvSpPr/>
          <p:nvPr/>
        </p:nvSpPr>
        <p:spPr>
          <a:xfrm>
            <a:off x="4709254" y="3996622"/>
            <a:ext cx="1021773" cy="575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a:extLst>
              <a:ext uri="{FF2B5EF4-FFF2-40B4-BE49-F238E27FC236}">
                <a16:creationId xmlns:a16="http://schemas.microsoft.com/office/drawing/2014/main" id="{C8A2B84E-4897-4AAF-9156-CA156C97A445}"/>
              </a:ext>
            </a:extLst>
          </p:cNvPr>
          <p:cNvSpPr/>
          <p:nvPr/>
        </p:nvSpPr>
        <p:spPr>
          <a:xfrm>
            <a:off x="6352087" y="2504078"/>
            <a:ext cx="1108364" cy="2123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a:extLst>
              <a:ext uri="{FF2B5EF4-FFF2-40B4-BE49-F238E27FC236}">
                <a16:creationId xmlns:a16="http://schemas.microsoft.com/office/drawing/2014/main" id="{F5EE35AB-0ADF-4A41-8E8D-10E3593ED933}"/>
              </a:ext>
            </a:extLst>
          </p:cNvPr>
          <p:cNvSpPr/>
          <p:nvPr/>
        </p:nvSpPr>
        <p:spPr>
          <a:xfrm>
            <a:off x="5731026" y="4075320"/>
            <a:ext cx="1632811" cy="496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5789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1+#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2" presetClass="entr" presetSubtype="8"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484D-00E1-4F76-960A-C7B5BEFB9967}"/>
              </a:ext>
            </a:extLst>
          </p:cNvPr>
          <p:cNvSpPr>
            <a:spLocks noGrp="1"/>
          </p:cNvSpPr>
          <p:nvPr>
            <p:ph type="title"/>
          </p:nvPr>
        </p:nvSpPr>
        <p:spPr/>
        <p:txBody>
          <a:bodyPr>
            <a:normAutofit fontScale="90000"/>
          </a:bodyPr>
          <a:lstStyle/>
          <a:p>
            <a:r>
              <a:rPr lang="en-US" dirty="0"/>
              <a:t>Reference other bean</a:t>
            </a:r>
            <a:endParaRPr lang="he-IL" dirty="0"/>
          </a:p>
        </p:txBody>
      </p:sp>
      <p:sp>
        <p:nvSpPr>
          <p:cNvPr id="3" name="Slide Number Placeholder 2">
            <a:extLst>
              <a:ext uri="{FF2B5EF4-FFF2-40B4-BE49-F238E27FC236}">
                <a16:creationId xmlns:a16="http://schemas.microsoft.com/office/drawing/2014/main" id="{6651826C-F2AB-43C6-814C-DBE80C40D02B}"/>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 name="Footer Placeholder 3">
            <a:extLst>
              <a:ext uri="{FF2B5EF4-FFF2-40B4-BE49-F238E27FC236}">
                <a16:creationId xmlns:a16="http://schemas.microsoft.com/office/drawing/2014/main" id="{5B643E1F-E66A-42C3-AE7D-130200992F9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C085422-06ED-4045-8963-9113C9974D93}"/>
              </a:ext>
            </a:extLst>
          </p:cNvPr>
          <p:cNvSpPr txBox="1"/>
          <p:nvPr/>
        </p:nvSpPr>
        <p:spPr>
          <a:xfrm>
            <a:off x="1236518" y="1475509"/>
            <a:ext cx="9673937" cy="2308324"/>
          </a:xfrm>
          <a:prstGeom prst="rect">
            <a:avLst/>
          </a:prstGeom>
          <a:noFill/>
        </p:spPr>
        <p:txBody>
          <a:bodyPr wrap="square" rtlCol="1">
            <a:spAutoFit/>
          </a:bodyPr>
          <a:lstStyle/>
          <a:p>
            <a:r>
              <a:rPr lang="en-US" sz="2400" dirty="0"/>
              <a:t>Use of </a:t>
            </a:r>
            <a:r>
              <a:rPr lang="en-US" sz="2400" dirty="0">
                <a:solidFill>
                  <a:srgbClr val="0000FF"/>
                </a:solidFill>
              </a:rPr>
              <a:t>value</a:t>
            </a:r>
            <a:r>
              <a:rPr lang="en-US" sz="2400" dirty="0"/>
              <a:t> attribute (in both setter and constructor injection) is suitable for “primitive” types injection (Integer, Double, Float, Boolean, String..)</a:t>
            </a:r>
          </a:p>
          <a:p>
            <a:endParaRPr lang="en-US" sz="2400" dirty="0"/>
          </a:p>
          <a:p>
            <a:r>
              <a:rPr lang="en-US" sz="2400" dirty="0"/>
              <a:t>When class </a:t>
            </a:r>
            <a:r>
              <a:rPr lang="en-US" sz="2400" dirty="0">
                <a:solidFill>
                  <a:srgbClr val="FD2DFF"/>
                </a:solidFill>
              </a:rPr>
              <a:t>A</a:t>
            </a:r>
            <a:r>
              <a:rPr lang="en-US" sz="2400" dirty="0"/>
              <a:t> depends on class </a:t>
            </a:r>
            <a:r>
              <a:rPr lang="en-US" sz="2400" dirty="0">
                <a:solidFill>
                  <a:srgbClr val="FD2DFF"/>
                </a:solidFill>
              </a:rPr>
              <a:t>B</a:t>
            </a:r>
            <a:r>
              <a:rPr lang="en-US" sz="2400" dirty="0"/>
              <a:t>, both will be declared as </a:t>
            </a:r>
            <a:r>
              <a:rPr lang="en-US" sz="2400" dirty="0">
                <a:solidFill>
                  <a:srgbClr val="FD2DFF"/>
                </a:solidFill>
              </a:rPr>
              <a:t>beans</a:t>
            </a:r>
            <a:r>
              <a:rPr lang="en-US" sz="2400" dirty="0"/>
              <a:t>.</a:t>
            </a:r>
          </a:p>
          <a:p>
            <a:r>
              <a:rPr lang="en-US" sz="2400" dirty="0"/>
              <a:t>Use </a:t>
            </a:r>
            <a:r>
              <a:rPr lang="en-US" sz="2400" dirty="0">
                <a:solidFill>
                  <a:srgbClr val="0000FF"/>
                </a:solidFill>
              </a:rPr>
              <a:t>ref</a:t>
            </a:r>
            <a:r>
              <a:rPr lang="en-US" sz="2400" dirty="0"/>
              <a:t> to describe class relationships (instead of </a:t>
            </a:r>
            <a:r>
              <a:rPr lang="en-US" sz="2400" dirty="0">
                <a:solidFill>
                  <a:srgbClr val="0000FF"/>
                </a:solidFill>
              </a:rPr>
              <a:t>value</a:t>
            </a:r>
            <a:r>
              <a:rPr lang="en-US" sz="2400" dirty="0"/>
              <a:t>) by pointing to different bean’s id:</a:t>
            </a:r>
          </a:p>
        </p:txBody>
      </p:sp>
      <p:pic>
        <p:nvPicPr>
          <p:cNvPr id="6" name="Picture 5">
            <a:extLst>
              <a:ext uri="{FF2B5EF4-FFF2-40B4-BE49-F238E27FC236}">
                <a16:creationId xmlns:a16="http://schemas.microsoft.com/office/drawing/2014/main" id="{EF87D49B-AC24-412F-B884-5641A810122D}"/>
              </a:ext>
            </a:extLst>
          </p:cNvPr>
          <p:cNvPicPr>
            <a:picLocks noChangeAspect="1"/>
          </p:cNvPicPr>
          <p:nvPr/>
        </p:nvPicPr>
        <p:blipFill>
          <a:blip r:embed="rId2"/>
          <a:stretch>
            <a:fillRect/>
          </a:stretch>
        </p:blipFill>
        <p:spPr>
          <a:xfrm>
            <a:off x="1371379" y="3783833"/>
            <a:ext cx="9449241" cy="1827833"/>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1EFA659-E674-475D-96BA-B748D633CAC6}"/>
              </a:ext>
            </a:extLst>
          </p:cNvPr>
          <p:cNvSpPr txBox="1"/>
          <p:nvPr/>
        </p:nvSpPr>
        <p:spPr>
          <a:xfrm>
            <a:off x="1236518" y="5652655"/>
            <a:ext cx="6307282" cy="461665"/>
          </a:xfrm>
          <a:prstGeom prst="rect">
            <a:avLst/>
          </a:prstGeom>
          <a:noFill/>
        </p:spPr>
        <p:txBody>
          <a:bodyPr wrap="square" rtlCol="1">
            <a:spAutoFit/>
          </a:bodyPr>
          <a:lstStyle/>
          <a:p>
            <a:r>
              <a:rPr lang="en-US" sz="2400" dirty="0"/>
              <a:t>…can be used in setter injection as well…</a:t>
            </a:r>
            <a:endParaRPr lang="he-IL" sz="2400" dirty="0"/>
          </a:p>
        </p:txBody>
      </p:sp>
    </p:spTree>
    <p:extLst>
      <p:ext uri="{BB962C8B-B14F-4D97-AF65-F5344CB8AC3E}">
        <p14:creationId xmlns:p14="http://schemas.microsoft.com/office/powerpoint/2010/main" val="79121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42F6-1B9A-4FF2-8755-36687211A56E}"/>
              </a:ext>
            </a:extLst>
          </p:cNvPr>
          <p:cNvSpPr>
            <a:spLocks noGrp="1"/>
          </p:cNvSpPr>
          <p:nvPr>
            <p:ph type="title"/>
          </p:nvPr>
        </p:nvSpPr>
        <p:spPr/>
        <p:txBody>
          <a:bodyPr>
            <a:normAutofit fontScale="90000"/>
          </a:bodyPr>
          <a:lstStyle/>
          <a:p>
            <a:r>
              <a:rPr lang="en-US" dirty="0"/>
              <a:t>Mixed DI methodologies</a:t>
            </a:r>
            <a:endParaRPr lang="he-IL" dirty="0"/>
          </a:p>
        </p:txBody>
      </p:sp>
      <p:sp>
        <p:nvSpPr>
          <p:cNvPr id="3" name="Slide Number Placeholder 2">
            <a:extLst>
              <a:ext uri="{FF2B5EF4-FFF2-40B4-BE49-F238E27FC236}">
                <a16:creationId xmlns:a16="http://schemas.microsoft.com/office/drawing/2014/main" id="{5A13A2B9-0917-4F1B-8B58-1CB38B963E24}"/>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4" name="Footer Placeholder 3">
            <a:extLst>
              <a:ext uri="{FF2B5EF4-FFF2-40B4-BE49-F238E27FC236}">
                <a16:creationId xmlns:a16="http://schemas.microsoft.com/office/drawing/2014/main" id="{05FC1F10-3B3C-4D6D-9F79-1C8FD163EED4}"/>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2FB6E07-B577-47A5-942D-1486789FB072}"/>
              </a:ext>
            </a:extLst>
          </p:cNvPr>
          <p:cNvSpPr txBox="1"/>
          <p:nvPr/>
        </p:nvSpPr>
        <p:spPr>
          <a:xfrm>
            <a:off x="1298864" y="1537855"/>
            <a:ext cx="7772400" cy="1754326"/>
          </a:xfrm>
          <a:prstGeom prst="rect">
            <a:avLst/>
          </a:prstGeom>
          <a:noFill/>
        </p:spPr>
        <p:txBody>
          <a:bodyPr wrap="square" rtlCol="1">
            <a:spAutoFit/>
          </a:bodyPr>
          <a:lstStyle/>
          <a:p>
            <a:r>
              <a:rPr lang="en-US" dirty="0"/>
              <a:t>Setter and constructor injection can be mixed</a:t>
            </a:r>
          </a:p>
          <a:p>
            <a:pPr marL="285750" indent="-285750">
              <a:buFont typeface="Arial" panose="020B0604020202020204" pitchFamily="34" charset="0"/>
              <a:buChar char="•"/>
            </a:pPr>
            <a:r>
              <a:rPr lang="en-US" dirty="0"/>
              <a:t>Constructor injection happens before (obviously)</a:t>
            </a:r>
          </a:p>
          <a:p>
            <a:endParaRPr lang="en-US" dirty="0"/>
          </a:p>
          <a:p>
            <a:r>
              <a:rPr lang="en-US" dirty="0"/>
              <a:t>A bean can be defined solely for the purpose of another bean</a:t>
            </a:r>
          </a:p>
          <a:p>
            <a:r>
              <a:rPr lang="en-US" dirty="0"/>
              <a:t>It does not need an ID as it is now nested, and used </a:t>
            </a:r>
            <a:r>
              <a:rPr lang="en-US" u="sng" dirty="0"/>
              <a:t>only</a:t>
            </a:r>
            <a:r>
              <a:rPr lang="en-US" dirty="0"/>
              <a:t> by the enclosing bean</a:t>
            </a:r>
          </a:p>
          <a:p>
            <a:endParaRPr lang="he-IL" dirty="0"/>
          </a:p>
        </p:txBody>
      </p:sp>
      <p:pic>
        <p:nvPicPr>
          <p:cNvPr id="6" name="Picture 5">
            <a:extLst>
              <a:ext uri="{FF2B5EF4-FFF2-40B4-BE49-F238E27FC236}">
                <a16:creationId xmlns:a16="http://schemas.microsoft.com/office/drawing/2014/main" id="{5D1DA775-5BA2-4BCB-A1EE-13D763AA7DCB}"/>
              </a:ext>
            </a:extLst>
          </p:cNvPr>
          <p:cNvPicPr>
            <a:picLocks noChangeAspect="1"/>
          </p:cNvPicPr>
          <p:nvPr/>
        </p:nvPicPr>
        <p:blipFill>
          <a:blip r:embed="rId2"/>
          <a:stretch>
            <a:fillRect/>
          </a:stretch>
        </p:blipFill>
        <p:spPr>
          <a:xfrm>
            <a:off x="1447799" y="3261167"/>
            <a:ext cx="9056866" cy="250578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E4A111D-0CE0-45CC-9239-D192BA059006}"/>
              </a:ext>
            </a:extLst>
          </p:cNvPr>
          <p:cNvPicPr>
            <a:picLocks noChangeAspect="1"/>
          </p:cNvPicPr>
          <p:nvPr/>
        </p:nvPicPr>
        <p:blipFill>
          <a:blip r:embed="rId3"/>
          <a:stretch>
            <a:fillRect/>
          </a:stretch>
        </p:blipFill>
        <p:spPr>
          <a:xfrm>
            <a:off x="1492557" y="3214116"/>
            <a:ext cx="8295407" cy="2888948"/>
          </a:xfrm>
          <a:prstGeom prst="rect">
            <a:avLst/>
          </a:prstGeom>
        </p:spPr>
      </p:pic>
    </p:spTree>
    <p:extLst>
      <p:ext uri="{BB962C8B-B14F-4D97-AF65-F5344CB8AC3E}">
        <p14:creationId xmlns:p14="http://schemas.microsoft.com/office/powerpoint/2010/main" val="280802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0" presetClass="exit" presetSubtype="0" fill="hold" nodeType="with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3</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Dependency injection using Constructor Injection</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4846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ABEC-D820-4E1A-BDD9-F41BD492F58E}"/>
              </a:ext>
            </a:extLst>
          </p:cNvPr>
          <p:cNvSpPr>
            <a:spLocks noGrp="1"/>
          </p:cNvSpPr>
          <p:nvPr>
            <p:ph type="title"/>
          </p:nvPr>
        </p:nvSpPr>
        <p:spPr/>
        <p:txBody>
          <a:bodyPr>
            <a:normAutofit fontScale="90000"/>
          </a:bodyPr>
          <a:lstStyle/>
          <a:p>
            <a:r>
              <a:rPr lang="en-US" dirty="0"/>
              <a:t>DI: Setter vs Constructor</a:t>
            </a:r>
            <a:endParaRPr lang="he-IL" dirty="0"/>
          </a:p>
        </p:txBody>
      </p:sp>
      <p:sp>
        <p:nvSpPr>
          <p:cNvPr id="3" name="Slide Number Placeholder 2">
            <a:extLst>
              <a:ext uri="{FF2B5EF4-FFF2-40B4-BE49-F238E27FC236}">
                <a16:creationId xmlns:a16="http://schemas.microsoft.com/office/drawing/2014/main" id="{C3A2DF75-6BC8-415D-BFC6-0A5AD23A0DF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4" name="Footer Placeholder 3">
            <a:extLst>
              <a:ext uri="{FF2B5EF4-FFF2-40B4-BE49-F238E27FC236}">
                <a16:creationId xmlns:a16="http://schemas.microsoft.com/office/drawing/2014/main" id="{BA7315B5-3D5C-4DF8-910C-E80DA9FA583B}"/>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F7EFDA89-0501-4EE4-911E-F0073EFC9D8D}"/>
              </a:ext>
            </a:extLst>
          </p:cNvPr>
          <p:cNvSpPr txBox="1"/>
          <p:nvPr/>
        </p:nvSpPr>
        <p:spPr>
          <a:xfrm>
            <a:off x="1354271" y="1325367"/>
            <a:ext cx="4544602" cy="3785652"/>
          </a:xfrm>
          <a:prstGeom prst="rect">
            <a:avLst/>
          </a:prstGeom>
          <a:noFill/>
        </p:spPr>
        <p:txBody>
          <a:bodyPr wrap="square" rtlCol="1">
            <a:spAutoFit/>
          </a:bodyPr>
          <a:lstStyle/>
          <a:p>
            <a:r>
              <a:rPr lang="en-US" sz="2400" dirty="0">
                <a:solidFill>
                  <a:srgbClr val="008E40"/>
                </a:solidFill>
              </a:rPr>
              <a:t>Why prefer setter injection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Allows bean reconfiguration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When there are too many arguments, constructors tend to be tedious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When some of the properties of an object are optional</a:t>
            </a:r>
            <a:endParaRPr lang="he-IL" sz="2400" dirty="0"/>
          </a:p>
        </p:txBody>
      </p:sp>
      <p:sp>
        <p:nvSpPr>
          <p:cNvPr id="6" name="TextBox 5">
            <a:extLst>
              <a:ext uri="{FF2B5EF4-FFF2-40B4-BE49-F238E27FC236}">
                <a16:creationId xmlns:a16="http://schemas.microsoft.com/office/drawing/2014/main" id="{8FB4CBC4-6849-4A33-9B93-92BB1B07D584}"/>
              </a:ext>
            </a:extLst>
          </p:cNvPr>
          <p:cNvSpPr txBox="1"/>
          <p:nvPr/>
        </p:nvSpPr>
        <p:spPr>
          <a:xfrm>
            <a:off x="6293129" y="1325367"/>
            <a:ext cx="5024063" cy="3046988"/>
          </a:xfrm>
          <a:prstGeom prst="rect">
            <a:avLst/>
          </a:prstGeom>
          <a:noFill/>
        </p:spPr>
        <p:txBody>
          <a:bodyPr wrap="square" rtlCol="1">
            <a:spAutoFit/>
          </a:bodyPr>
          <a:lstStyle/>
          <a:p>
            <a:r>
              <a:rPr lang="en-US" sz="2400" dirty="0">
                <a:solidFill>
                  <a:srgbClr val="008E40"/>
                </a:solidFill>
              </a:rPr>
              <a:t>Why prefer constructor injection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When an object must be created with full and correct state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When objects needs to be immutable (e.g. to gain thread safety)</a:t>
            </a:r>
          </a:p>
          <a:p>
            <a:pPr marL="457200" indent="-457200">
              <a:buFont typeface="Arial" panose="020B0604020202020204" pitchFamily="34" charset="0"/>
              <a:buChar char="•"/>
            </a:pPr>
            <a:endParaRPr lang="he-IL" sz="2400" dirty="0"/>
          </a:p>
        </p:txBody>
      </p:sp>
      <p:sp>
        <p:nvSpPr>
          <p:cNvPr id="7" name="TextBox 6">
            <a:extLst>
              <a:ext uri="{FF2B5EF4-FFF2-40B4-BE49-F238E27FC236}">
                <a16:creationId xmlns:a16="http://schemas.microsoft.com/office/drawing/2014/main" id="{C588B7D9-B778-4FC0-A13D-E8A3CB08C952}"/>
              </a:ext>
            </a:extLst>
          </p:cNvPr>
          <p:cNvSpPr txBox="1"/>
          <p:nvPr/>
        </p:nvSpPr>
        <p:spPr>
          <a:xfrm>
            <a:off x="1582220" y="5260369"/>
            <a:ext cx="9601196" cy="584775"/>
          </a:xfrm>
          <a:prstGeom prst="rect">
            <a:avLst/>
          </a:prstGeom>
          <a:noFill/>
        </p:spPr>
        <p:txBody>
          <a:bodyPr wrap="square" rtlCol="1">
            <a:spAutoFit/>
          </a:bodyPr>
          <a:lstStyle/>
          <a:p>
            <a:pPr algn="ctr"/>
            <a:r>
              <a:rPr lang="en-US" sz="3200" dirty="0">
                <a:solidFill>
                  <a:srgbClr val="008E40"/>
                </a:solidFill>
              </a:rPr>
              <a:t>Bottom line</a:t>
            </a:r>
            <a:r>
              <a:rPr lang="en-US" sz="3200" dirty="0"/>
              <a:t>: gray area. Examine each case to it’s needs</a:t>
            </a:r>
            <a:endParaRPr lang="he-IL" sz="3200" dirty="0"/>
          </a:p>
        </p:txBody>
      </p:sp>
    </p:spTree>
    <p:extLst>
      <p:ext uri="{BB962C8B-B14F-4D97-AF65-F5344CB8AC3E}">
        <p14:creationId xmlns:p14="http://schemas.microsoft.com/office/powerpoint/2010/main" val="108506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1AE5-3641-4C6F-AB88-FD3A0F8FE37C}"/>
              </a:ext>
            </a:extLst>
          </p:cNvPr>
          <p:cNvSpPr>
            <a:spLocks noGrp="1"/>
          </p:cNvSpPr>
          <p:nvPr>
            <p:ph type="title"/>
          </p:nvPr>
        </p:nvSpPr>
        <p:spPr/>
        <p:txBody>
          <a:bodyPr>
            <a:normAutofit fontScale="90000"/>
          </a:bodyPr>
          <a:lstStyle/>
          <a:p>
            <a:r>
              <a:rPr lang="en-US" dirty="0">
                <a:solidFill>
                  <a:srgbClr val="FD2DFF"/>
                </a:solidFill>
              </a:rPr>
              <a:t>Exercise 2: Introduce movie object</a:t>
            </a:r>
            <a:endParaRPr lang="he-IL" dirty="0">
              <a:solidFill>
                <a:srgbClr val="FD2DFF"/>
              </a:solidFill>
            </a:endParaRPr>
          </a:p>
        </p:txBody>
      </p:sp>
      <p:sp>
        <p:nvSpPr>
          <p:cNvPr id="3" name="Slide Number Placeholder 2">
            <a:extLst>
              <a:ext uri="{FF2B5EF4-FFF2-40B4-BE49-F238E27FC236}">
                <a16:creationId xmlns:a16="http://schemas.microsoft.com/office/drawing/2014/main" id="{7A9661CF-317F-4175-A6B9-8EE099A07850}"/>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4" name="Footer Placeholder 3">
            <a:extLst>
              <a:ext uri="{FF2B5EF4-FFF2-40B4-BE49-F238E27FC236}">
                <a16:creationId xmlns:a16="http://schemas.microsoft.com/office/drawing/2014/main" id="{07A5D744-0504-439C-8394-BE4AAA2CE45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7125C39-3202-4944-A49B-B860E52F026F}"/>
              </a:ext>
            </a:extLst>
          </p:cNvPr>
          <p:cNvSpPr txBox="1"/>
          <p:nvPr/>
        </p:nvSpPr>
        <p:spPr>
          <a:xfrm>
            <a:off x="1212351" y="1387011"/>
            <a:ext cx="9791271" cy="4708981"/>
          </a:xfrm>
          <a:prstGeom prst="rect">
            <a:avLst/>
          </a:prstGeom>
          <a:noFill/>
        </p:spPr>
        <p:txBody>
          <a:bodyPr wrap="square" rtlCol="1">
            <a:spAutoFit/>
          </a:bodyPr>
          <a:lstStyle/>
          <a:p>
            <a:r>
              <a:rPr lang="en-US" sz="2000" dirty="0"/>
              <a:t>In this exercise we are going to add the movie object.</a:t>
            </a:r>
          </a:p>
          <a:p>
            <a:r>
              <a:rPr lang="en-US" sz="2000" dirty="0"/>
              <a:t>For now, the </a:t>
            </a:r>
            <a:r>
              <a:rPr lang="en-US" sz="2000" dirty="0">
                <a:solidFill>
                  <a:srgbClr val="FF0000"/>
                </a:solidFill>
              </a:rPr>
              <a:t>Movie</a:t>
            </a:r>
            <a:r>
              <a:rPr lang="en-US" sz="2000" dirty="0"/>
              <a:t> will hold reference to exactly two actors instances: the main and secondary actors</a:t>
            </a:r>
          </a:p>
          <a:p>
            <a:endParaRPr lang="en-US" sz="2000" dirty="0"/>
          </a:p>
          <a:p>
            <a:pPr marL="457200" indent="-457200">
              <a:buFont typeface="+mj-lt"/>
              <a:buAutoNum type="arabicPeriod"/>
            </a:pPr>
            <a:r>
              <a:rPr lang="en-US" sz="2000" dirty="0"/>
              <a:t>Create </a:t>
            </a:r>
            <a:r>
              <a:rPr lang="en-US" sz="2000" dirty="0">
                <a:solidFill>
                  <a:srgbClr val="FF0000"/>
                </a:solidFill>
              </a:rPr>
              <a:t>Movie</a:t>
            </a:r>
            <a:r>
              <a:rPr lang="en-US" sz="2000" dirty="0"/>
              <a:t> object with the below properties</a:t>
            </a:r>
          </a:p>
          <a:p>
            <a:pPr marL="742950" lvl="1" indent="-285750">
              <a:buFont typeface="Arial" panose="020B0604020202020204" pitchFamily="34" charset="0"/>
              <a:buChar char="•"/>
            </a:pPr>
            <a:r>
              <a:rPr lang="en-US" sz="2000" dirty="0"/>
              <a:t>id: integer &gt; unique movie id</a:t>
            </a:r>
          </a:p>
          <a:p>
            <a:pPr marL="742950" lvl="1" indent="-285750">
              <a:buFont typeface="Arial" panose="020B0604020202020204" pitchFamily="34" charset="0"/>
              <a:buChar char="•"/>
            </a:pPr>
            <a:r>
              <a:rPr lang="en-US" sz="2000" dirty="0"/>
              <a:t>Name: String &gt; movie name</a:t>
            </a:r>
          </a:p>
          <a:p>
            <a:pPr marL="742950" lvl="1" indent="-285750">
              <a:buFont typeface="Arial" panose="020B0604020202020204" pitchFamily="34" charset="0"/>
              <a:buChar char="•"/>
            </a:pPr>
            <a:r>
              <a:rPr lang="en-US" sz="2000" dirty="0"/>
              <a:t>genre: </a:t>
            </a:r>
            <a:r>
              <a:rPr lang="en-US" sz="2000" dirty="0" err="1"/>
              <a:t>enum</a:t>
            </a:r>
            <a:r>
              <a:rPr lang="en-US" sz="2000" dirty="0"/>
              <a:t> {Drama, Comedy, Action} &gt; movie genre</a:t>
            </a:r>
          </a:p>
          <a:p>
            <a:pPr marL="742950" lvl="1" indent="-285750">
              <a:buFont typeface="Arial" panose="020B0604020202020204" pitchFamily="34" charset="0"/>
              <a:buChar char="•"/>
            </a:pPr>
            <a:r>
              <a:rPr lang="en-US" sz="2000" dirty="0" err="1"/>
              <a:t>mainActor</a:t>
            </a:r>
            <a:r>
              <a:rPr lang="en-US" sz="2000" dirty="0"/>
              <a:t>: Actor &gt; reference to an Actor object</a:t>
            </a:r>
          </a:p>
          <a:p>
            <a:pPr marL="742950" lvl="1" indent="-285750">
              <a:buFont typeface="Arial" panose="020B0604020202020204" pitchFamily="34" charset="0"/>
              <a:buChar char="•"/>
            </a:pPr>
            <a:r>
              <a:rPr lang="en-US" sz="2000" dirty="0" err="1"/>
              <a:t>secondaryActor</a:t>
            </a:r>
            <a:r>
              <a:rPr lang="en-US" sz="2000" dirty="0"/>
              <a:t>: Actor &gt; reference to an Actor object</a:t>
            </a:r>
          </a:p>
          <a:p>
            <a:endParaRPr lang="en-US" sz="2000" dirty="0"/>
          </a:p>
          <a:p>
            <a:pPr marL="457200" indent="-457200">
              <a:buFont typeface="+mj-lt"/>
              <a:buAutoNum type="arabicPeriod" startAt="2"/>
            </a:pPr>
            <a:r>
              <a:rPr lang="en-US" sz="2000" dirty="0"/>
              <a:t>Populate </a:t>
            </a:r>
            <a:r>
              <a:rPr lang="en-US" sz="2000" dirty="0">
                <a:solidFill>
                  <a:srgbClr val="FF0000"/>
                </a:solidFill>
              </a:rPr>
              <a:t>Movie</a:t>
            </a:r>
            <a:r>
              <a:rPr lang="en-US" sz="2000" dirty="0"/>
              <a:t> class with:</a:t>
            </a:r>
          </a:p>
          <a:p>
            <a:pPr marL="742950" lvl="1" indent="-285750">
              <a:buFont typeface="Arial" panose="020B0604020202020204" pitchFamily="34" charset="0"/>
              <a:buChar char="•"/>
            </a:pPr>
            <a:r>
              <a:rPr lang="en-US" sz="2000" dirty="0"/>
              <a:t>Constructor with id, name and genre</a:t>
            </a:r>
          </a:p>
          <a:p>
            <a:pPr marL="742950" lvl="1" indent="-285750">
              <a:buFont typeface="Arial" panose="020B0604020202020204" pitchFamily="34" charset="0"/>
              <a:buChar char="•"/>
            </a:pPr>
            <a:r>
              <a:rPr lang="en-US" sz="2000" dirty="0"/>
              <a:t>Create setters for main and secondary actors</a:t>
            </a:r>
          </a:p>
          <a:p>
            <a:pPr marL="742950" lvl="1" indent="-285750">
              <a:buFont typeface="Arial" panose="020B0604020202020204" pitchFamily="34" charset="0"/>
              <a:buChar char="•"/>
            </a:pPr>
            <a:r>
              <a:rPr lang="en-US" sz="2000" dirty="0"/>
              <a:t>Create </a:t>
            </a:r>
            <a:r>
              <a:rPr lang="en-US" sz="2000" dirty="0" err="1"/>
              <a:t>toString</a:t>
            </a:r>
            <a:endParaRPr lang="en-US" sz="2000" dirty="0"/>
          </a:p>
        </p:txBody>
      </p:sp>
    </p:spTree>
    <p:extLst>
      <p:ext uri="{BB962C8B-B14F-4D97-AF65-F5344CB8AC3E}">
        <p14:creationId xmlns:p14="http://schemas.microsoft.com/office/powerpoint/2010/main" val="25078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1AE5-3641-4C6F-AB88-FD3A0F8FE37C}"/>
              </a:ext>
            </a:extLst>
          </p:cNvPr>
          <p:cNvSpPr>
            <a:spLocks noGrp="1"/>
          </p:cNvSpPr>
          <p:nvPr>
            <p:ph type="title"/>
          </p:nvPr>
        </p:nvSpPr>
        <p:spPr/>
        <p:txBody>
          <a:bodyPr>
            <a:normAutofit fontScale="90000"/>
          </a:bodyPr>
          <a:lstStyle/>
          <a:p>
            <a:r>
              <a:rPr lang="en-US" dirty="0">
                <a:solidFill>
                  <a:srgbClr val="FD2DFF"/>
                </a:solidFill>
              </a:rPr>
              <a:t>Exercise 2: Introduce movie object</a:t>
            </a:r>
            <a:endParaRPr lang="he-IL" dirty="0">
              <a:solidFill>
                <a:srgbClr val="FD2DFF"/>
              </a:solidFill>
            </a:endParaRPr>
          </a:p>
        </p:txBody>
      </p:sp>
      <p:sp>
        <p:nvSpPr>
          <p:cNvPr id="3" name="Slide Number Placeholder 2">
            <a:extLst>
              <a:ext uri="{FF2B5EF4-FFF2-40B4-BE49-F238E27FC236}">
                <a16:creationId xmlns:a16="http://schemas.microsoft.com/office/drawing/2014/main" id="{7A9661CF-317F-4175-A6B9-8EE099A07850}"/>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4" name="Footer Placeholder 3">
            <a:extLst>
              <a:ext uri="{FF2B5EF4-FFF2-40B4-BE49-F238E27FC236}">
                <a16:creationId xmlns:a16="http://schemas.microsoft.com/office/drawing/2014/main" id="{07A5D744-0504-439C-8394-BE4AAA2CE45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7125C39-3202-4944-A49B-B860E52F026F}"/>
              </a:ext>
            </a:extLst>
          </p:cNvPr>
          <p:cNvSpPr txBox="1"/>
          <p:nvPr/>
        </p:nvSpPr>
        <p:spPr>
          <a:xfrm>
            <a:off x="1212351" y="1387011"/>
            <a:ext cx="9791271" cy="1631216"/>
          </a:xfrm>
          <a:prstGeom prst="rect">
            <a:avLst/>
          </a:prstGeom>
          <a:noFill/>
        </p:spPr>
        <p:txBody>
          <a:bodyPr wrap="square" rtlCol="1">
            <a:spAutoFit/>
          </a:bodyPr>
          <a:lstStyle/>
          <a:p>
            <a:pPr marL="457200" indent="-457200">
              <a:buFont typeface="+mj-lt"/>
              <a:buAutoNum type="arabicPeriod" startAt="3"/>
            </a:pPr>
            <a:r>
              <a:rPr lang="en-US" sz="2000" dirty="0"/>
              <a:t>Update application context and create two </a:t>
            </a:r>
            <a:r>
              <a:rPr lang="en-US" sz="2000" dirty="0">
                <a:solidFill>
                  <a:srgbClr val="FF0000"/>
                </a:solidFill>
              </a:rPr>
              <a:t>movie</a:t>
            </a:r>
            <a:r>
              <a:rPr lang="en-US" sz="2000" dirty="0"/>
              <a:t> objects, referencing the earlier </a:t>
            </a:r>
            <a:r>
              <a:rPr lang="en-US" sz="2000" dirty="0">
                <a:solidFill>
                  <a:srgbClr val="0000FF"/>
                </a:solidFill>
              </a:rPr>
              <a:t>Actors</a:t>
            </a:r>
            <a:r>
              <a:rPr lang="en-US" sz="2000" dirty="0"/>
              <a:t> you have created before</a:t>
            </a:r>
          </a:p>
          <a:p>
            <a:endParaRPr lang="en-US" sz="2000" dirty="0"/>
          </a:p>
          <a:p>
            <a:pPr marL="457200" indent="-457200">
              <a:buFont typeface="+mj-lt"/>
              <a:buAutoNum type="arabicPeriod" startAt="4"/>
            </a:pPr>
            <a:r>
              <a:rPr lang="en-US" sz="2000" dirty="0"/>
              <a:t>Update the main to fetch the </a:t>
            </a:r>
            <a:r>
              <a:rPr lang="en-US" sz="2000" dirty="0">
                <a:solidFill>
                  <a:srgbClr val="FF0000"/>
                </a:solidFill>
              </a:rPr>
              <a:t>movies</a:t>
            </a:r>
            <a:r>
              <a:rPr lang="en-US" sz="2000" dirty="0"/>
              <a:t> object and print their details, along with the relevant actors details</a:t>
            </a:r>
          </a:p>
        </p:txBody>
      </p:sp>
      <p:sp>
        <p:nvSpPr>
          <p:cNvPr id="6" name="TextBox 5">
            <a:extLst>
              <a:ext uri="{FF2B5EF4-FFF2-40B4-BE49-F238E27FC236}">
                <a16:creationId xmlns:a16="http://schemas.microsoft.com/office/drawing/2014/main" id="{2A676B1C-C12A-413B-AB4C-FE551A1483F7}"/>
              </a:ext>
            </a:extLst>
          </p:cNvPr>
          <p:cNvSpPr txBox="1"/>
          <p:nvPr/>
        </p:nvSpPr>
        <p:spPr>
          <a:xfrm>
            <a:off x="5121965" y="5867263"/>
            <a:ext cx="1948069" cy="369332"/>
          </a:xfrm>
          <a:prstGeom prst="rect">
            <a:avLst/>
          </a:prstGeom>
          <a:noFill/>
        </p:spPr>
        <p:txBody>
          <a:bodyPr wrap="square" rtlCol="1">
            <a:spAutoFit/>
          </a:bodyPr>
          <a:lstStyle/>
          <a:p>
            <a:r>
              <a:rPr lang="en-US" b="1" dirty="0"/>
              <a:t>Time: 20 minutes</a:t>
            </a:r>
            <a:endParaRPr lang="he-IL" b="1" dirty="0"/>
          </a:p>
        </p:txBody>
      </p:sp>
    </p:spTree>
    <p:extLst>
      <p:ext uri="{BB962C8B-B14F-4D97-AF65-F5344CB8AC3E}">
        <p14:creationId xmlns:p14="http://schemas.microsoft.com/office/powerpoint/2010/main" val="21961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1391-7C6A-446A-91DC-AD22616A0D65}"/>
              </a:ext>
            </a:extLst>
          </p:cNvPr>
          <p:cNvSpPr>
            <a:spLocks noGrp="1"/>
          </p:cNvSpPr>
          <p:nvPr>
            <p:ph type="title"/>
          </p:nvPr>
        </p:nvSpPr>
        <p:spPr>
          <a:xfrm>
            <a:off x="1295402" y="590232"/>
            <a:ext cx="9601196" cy="519497"/>
          </a:xfrm>
        </p:spPr>
        <p:txBody>
          <a:bodyPr>
            <a:normAutofit fontScale="90000"/>
          </a:bodyPr>
          <a:lstStyle/>
          <a:p>
            <a:r>
              <a:rPr lang="en-US" dirty="0"/>
              <a:t>Collections</a:t>
            </a:r>
            <a:endParaRPr lang="he-IL" dirty="0"/>
          </a:p>
        </p:txBody>
      </p:sp>
      <p:sp>
        <p:nvSpPr>
          <p:cNvPr id="3" name="Slide Number Placeholder 2">
            <a:extLst>
              <a:ext uri="{FF2B5EF4-FFF2-40B4-BE49-F238E27FC236}">
                <a16:creationId xmlns:a16="http://schemas.microsoft.com/office/drawing/2014/main" id="{C8C62884-90CB-4489-B52D-A730CD8C71D8}"/>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4" name="Footer Placeholder 3">
            <a:extLst>
              <a:ext uri="{FF2B5EF4-FFF2-40B4-BE49-F238E27FC236}">
                <a16:creationId xmlns:a16="http://schemas.microsoft.com/office/drawing/2014/main" id="{A160D2EB-D6CD-4B19-8CB4-D5D0402E86C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7286E0FF-F10F-41A7-9755-6C06883D57E7}"/>
              </a:ext>
            </a:extLst>
          </p:cNvPr>
          <p:cNvSpPr txBox="1"/>
          <p:nvPr/>
        </p:nvSpPr>
        <p:spPr>
          <a:xfrm>
            <a:off x="1267691" y="1496291"/>
            <a:ext cx="9486900" cy="3785652"/>
          </a:xfrm>
          <a:prstGeom prst="rect">
            <a:avLst/>
          </a:prstGeom>
          <a:noFill/>
        </p:spPr>
        <p:txBody>
          <a:bodyPr wrap="square" rtlCol="1">
            <a:spAutoFit/>
          </a:bodyPr>
          <a:lstStyle/>
          <a:p>
            <a:r>
              <a:rPr lang="en-US" sz="2400" dirty="0"/>
              <a:t>Spring supports automatic definition of various collections:</a:t>
            </a:r>
          </a:p>
          <a:p>
            <a:pPr marL="285750" indent="-285750">
              <a:buFont typeface="Arial" panose="020B0604020202020204" pitchFamily="34" charset="0"/>
              <a:buChar char="•"/>
            </a:pPr>
            <a:r>
              <a:rPr lang="en-US" sz="2400" dirty="0">
                <a:solidFill>
                  <a:srgbClr val="0000FF"/>
                </a:solidFill>
              </a:rPr>
              <a:t>List</a:t>
            </a:r>
            <a:r>
              <a:rPr lang="en-US" sz="2400" dirty="0"/>
              <a:t> (concrete class: </a:t>
            </a:r>
            <a:r>
              <a:rPr lang="en-US" sz="2400" dirty="0" err="1">
                <a:solidFill>
                  <a:srgbClr val="0000FF"/>
                </a:solidFill>
              </a:rPr>
              <a:t>ArrayList</a:t>
            </a:r>
            <a:r>
              <a:rPr lang="en-US" sz="2400" dirty="0"/>
              <a:t>)</a:t>
            </a:r>
          </a:p>
          <a:p>
            <a:pPr marL="285750" indent="-285750">
              <a:buFont typeface="Arial" panose="020B0604020202020204" pitchFamily="34" charset="0"/>
              <a:buChar char="•"/>
            </a:pPr>
            <a:r>
              <a:rPr lang="en-US" sz="2400" dirty="0">
                <a:solidFill>
                  <a:srgbClr val="0000FF"/>
                </a:solidFill>
              </a:rPr>
              <a:t>Set</a:t>
            </a:r>
            <a:r>
              <a:rPr lang="en-US" sz="2400" dirty="0"/>
              <a:t> (concrete class: </a:t>
            </a:r>
            <a:r>
              <a:rPr lang="en-US" sz="2400" dirty="0" err="1">
                <a:solidFill>
                  <a:srgbClr val="0000FF"/>
                </a:solidFill>
              </a:rPr>
              <a:t>HashSet</a:t>
            </a:r>
            <a:r>
              <a:rPr lang="en-US" sz="2400" dirty="0"/>
              <a:t>)</a:t>
            </a:r>
          </a:p>
          <a:p>
            <a:pPr marL="285750" indent="-285750">
              <a:buFont typeface="Arial" panose="020B0604020202020204" pitchFamily="34" charset="0"/>
              <a:buChar char="•"/>
            </a:pPr>
            <a:r>
              <a:rPr lang="en-US" sz="2400" dirty="0">
                <a:solidFill>
                  <a:srgbClr val="0000FF"/>
                </a:solidFill>
              </a:rPr>
              <a:t>Map</a:t>
            </a:r>
            <a:r>
              <a:rPr lang="en-US" sz="2400" dirty="0"/>
              <a:t> (concrete class: </a:t>
            </a:r>
            <a:r>
              <a:rPr lang="en-US" sz="2400" dirty="0" err="1">
                <a:solidFill>
                  <a:srgbClr val="0000FF"/>
                </a:solidFill>
              </a:rPr>
              <a:t>TreeMap</a:t>
            </a:r>
            <a:r>
              <a:rPr lang="en-US" sz="2400" dirty="0"/>
              <a:t>)</a:t>
            </a:r>
          </a:p>
          <a:p>
            <a:pPr marL="285750" indent="-285750">
              <a:buFont typeface="Arial" panose="020B0604020202020204" pitchFamily="34" charset="0"/>
              <a:buChar char="•"/>
            </a:pPr>
            <a:r>
              <a:rPr lang="en-US" sz="2400" dirty="0">
                <a:solidFill>
                  <a:srgbClr val="0000FF"/>
                </a:solidFill>
              </a:rPr>
              <a:t>Properties</a:t>
            </a:r>
            <a:r>
              <a:rPr lang="en-US" sz="2400" dirty="0"/>
              <a:t> (concrete class: </a:t>
            </a:r>
            <a:r>
              <a:rPr lang="en-US" sz="2400" dirty="0">
                <a:solidFill>
                  <a:srgbClr val="0000FF"/>
                </a:solidFill>
              </a:rPr>
              <a:t>Properties</a:t>
            </a:r>
            <a:r>
              <a:rPr lang="en-US" sz="2400" dirty="0"/>
              <a:t>)</a:t>
            </a:r>
          </a:p>
          <a:p>
            <a:pPr marL="285750" indent="-285750">
              <a:buFont typeface="Arial" panose="020B0604020202020204" pitchFamily="34" charset="0"/>
              <a:buChar char="•"/>
            </a:pPr>
            <a:endParaRPr lang="en-US" sz="2400" dirty="0"/>
          </a:p>
          <a:p>
            <a:r>
              <a:rPr lang="en-US" sz="2400" dirty="0"/>
              <a:t>Collections can be declared as independent beans (and then being referenced by other beans) or as internally nested beans within other beans…</a:t>
            </a:r>
          </a:p>
          <a:p>
            <a:endParaRPr lang="en-US" sz="2400" dirty="0"/>
          </a:p>
          <a:p>
            <a:r>
              <a:rPr lang="en-US" sz="2400" dirty="0"/>
              <a:t>To use springs collections you need to add the </a:t>
            </a:r>
            <a:r>
              <a:rPr lang="en-US" sz="2400" dirty="0" err="1">
                <a:solidFill>
                  <a:srgbClr val="7030A0"/>
                </a:solidFill>
              </a:rPr>
              <a:t>util</a:t>
            </a:r>
            <a:r>
              <a:rPr lang="en-US" sz="2400" dirty="0"/>
              <a:t> namespace</a:t>
            </a:r>
          </a:p>
        </p:txBody>
      </p:sp>
      <p:pic>
        <p:nvPicPr>
          <p:cNvPr id="6" name="Picture 5">
            <a:extLst>
              <a:ext uri="{FF2B5EF4-FFF2-40B4-BE49-F238E27FC236}">
                <a16:creationId xmlns:a16="http://schemas.microsoft.com/office/drawing/2014/main" id="{360DE340-C43D-441F-A06C-43F75E286119}"/>
              </a:ext>
            </a:extLst>
          </p:cNvPr>
          <p:cNvPicPr>
            <a:picLocks noChangeAspect="1"/>
          </p:cNvPicPr>
          <p:nvPr/>
        </p:nvPicPr>
        <p:blipFill>
          <a:blip r:embed="rId2"/>
          <a:stretch>
            <a:fillRect/>
          </a:stretch>
        </p:blipFill>
        <p:spPr>
          <a:xfrm>
            <a:off x="2223276" y="5361709"/>
            <a:ext cx="7745447" cy="426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946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C32C-899F-4D0D-93B1-AFAE6030FFD2}"/>
              </a:ext>
            </a:extLst>
          </p:cNvPr>
          <p:cNvSpPr>
            <a:spLocks noGrp="1"/>
          </p:cNvSpPr>
          <p:nvPr>
            <p:ph type="title"/>
          </p:nvPr>
        </p:nvSpPr>
        <p:spPr/>
        <p:txBody>
          <a:bodyPr>
            <a:normAutofit fontScale="90000"/>
          </a:bodyPr>
          <a:lstStyle/>
          <a:p>
            <a:r>
              <a:rPr lang="en-US" dirty="0" err="1"/>
              <a:t>Util</a:t>
            </a:r>
            <a:r>
              <a:rPr lang="en-US" dirty="0"/>
              <a:t>: list</a:t>
            </a:r>
            <a:endParaRPr lang="he-IL" dirty="0"/>
          </a:p>
        </p:txBody>
      </p:sp>
      <p:sp>
        <p:nvSpPr>
          <p:cNvPr id="3" name="Slide Number Placeholder 2">
            <a:extLst>
              <a:ext uri="{FF2B5EF4-FFF2-40B4-BE49-F238E27FC236}">
                <a16:creationId xmlns:a16="http://schemas.microsoft.com/office/drawing/2014/main" id="{5098E0E0-2E80-486C-8E92-2D742E4A19C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4" name="Footer Placeholder 3">
            <a:extLst>
              <a:ext uri="{FF2B5EF4-FFF2-40B4-BE49-F238E27FC236}">
                <a16:creationId xmlns:a16="http://schemas.microsoft.com/office/drawing/2014/main" id="{7E6374B7-57FA-42C5-834F-15FC3226D64B}"/>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4E636E00-679D-4EA5-AE69-5C073D442FAE}"/>
              </a:ext>
            </a:extLst>
          </p:cNvPr>
          <p:cNvSpPr txBox="1"/>
          <p:nvPr/>
        </p:nvSpPr>
        <p:spPr>
          <a:xfrm>
            <a:off x="1295402" y="1465119"/>
            <a:ext cx="9791698" cy="1569660"/>
          </a:xfrm>
          <a:prstGeom prst="rect">
            <a:avLst/>
          </a:prstGeom>
          <a:noFill/>
        </p:spPr>
        <p:txBody>
          <a:bodyPr wrap="square" rtlCol="1">
            <a:spAutoFit/>
          </a:bodyPr>
          <a:lstStyle/>
          <a:p>
            <a:pPr marL="342900" indent="-342900">
              <a:buFont typeface="Arial" panose="020B0604020202020204" pitchFamily="34" charset="0"/>
              <a:buChar char="•"/>
            </a:pPr>
            <a:r>
              <a:rPr lang="en-US" sz="2400" dirty="0"/>
              <a:t>The list here serve as an independent bean (</a:t>
            </a:r>
            <a:r>
              <a:rPr lang="en-US" sz="2400" dirty="0" err="1"/>
              <a:t>id’ed</a:t>
            </a:r>
            <a:r>
              <a:rPr lang="en-US" sz="2400" dirty="0"/>
              <a:t> “</a:t>
            </a:r>
            <a:r>
              <a:rPr lang="en-US" sz="2400" dirty="0" err="1">
                <a:solidFill>
                  <a:srgbClr val="008E40"/>
                </a:solidFill>
              </a:rPr>
              <a:t>taxRates</a:t>
            </a:r>
            <a:r>
              <a:rPr lang="en-US" sz="2400" dirty="0"/>
              <a:t>”) and can be injected to other beans via setter\constructor injection…</a:t>
            </a:r>
          </a:p>
          <a:p>
            <a:pPr marL="342900" indent="-342900">
              <a:buFont typeface="Arial" panose="020B0604020202020204" pitchFamily="34" charset="0"/>
              <a:buChar char="•"/>
            </a:pPr>
            <a:r>
              <a:rPr lang="en-US" sz="2400" dirty="0"/>
              <a:t>List can use </a:t>
            </a:r>
            <a:r>
              <a:rPr lang="en-US" sz="2400" dirty="0">
                <a:solidFill>
                  <a:srgbClr val="0000FF"/>
                </a:solidFill>
              </a:rPr>
              <a:t>ref</a:t>
            </a:r>
            <a:r>
              <a:rPr lang="en-US" sz="2400" dirty="0"/>
              <a:t> to other beans</a:t>
            </a:r>
          </a:p>
          <a:p>
            <a:pPr marL="342900" indent="-342900">
              <a:buFont typeface="Arial" panose="020B0604020202020204" pitchFamily="34" charset="0"/>
              <a:buChar char="•"/>
            </a:pPr>
            <a:r>
              <a:rPr lang="en-US" sz="2400" dirty="0"/>
              <a:t>List can define nested internal beans within</a:t>
            </a:r>
            <a:endParaRPr lang="he-IL" sz="2400" dirty="0"/>
          </a:p>
        </p:txBody>
      </p:sp>
      <p:pic>
        <p:nvPicPr>
          <p:cNvPr id="7" name="Picture 6">
            <a:extLst>
              <a:ext uri="{FF2B5EF4-FFF2-40B4-BE49-F238E27FC236}">
                <a16:creationId xmlns:a16="http://schemas.microsoft.com/office/drawing/2014/main" id="{367BFAED-2B38-4C13-96B6-961A4FE1833D}"/>
              </a:ext>
            </a:extLst>
          </p:cNvPr>
          <p:cNvPicPr>
            <a:picLocks noChangeAspect="1"/>
          </p:cNvPicPr>
          <p:nvPr/>
        </p:nvPicPr>
        <p:blipFill>
          <a:blip r:embed="rId2"/>
          <a:stretch>
            <a:fillRect/>
          </a:stretch>
        </p:blipFill>
        <p:spPr>
          <a:xfrm>
            <a:off x="1295402" y="3023511"/>
            <a:ext cx="9846838" cy="30435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50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b="1" u="sng" dirty="0"/>
              <a:t>Module 1: introduction</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95EBA46A-2985-453D-B759-386B6E62FCF3}"/>
              </a:ext>
            </a:extLst>
          </p:cNvPr>
          <p:cNvSpPr txBox="1"/>
          <p:nvPr/>
        </p:nvSpPr>
        <p:spPr>
          <a:xfrm>
            <a:off x="1563756" y="1905506"/>
            <a:ext cx="9064487" cy="3785652"/>
          </a:xfrm>
          <a:prstGeom prst="rect">
            <a:avLst/>
          </a:prstGeom>
          <a:noFill/>
        </p:spPr>
        <p:txBody>
          <a:bodyPr wrap="square" rtlCol="1">
            <a:spAutoFit/>
          </a:bodyPr>
          <a:lstStyle/>
          <a:p>
            <a:pPr marL="514350" indent="-514350">
              <a:buFont typeface="Wingdings" panose="05000000000000000000" pitchFamily="2" charset="2"/>
              <a:buChar char="Ø"/>
            </a:pPr>
            <a:r>
              <a:rPr lang="en-US" sz="4800" dirty="0"/>
              <a:t>DI &amp; </a:t>
            </a:r>
            <a:r>
              <a:rPr lang="en-US" sz="4800" dirty="0" err="1"/>
              <a:t>IoC</a:t>
            </a:r>
            <a:endParaRPr lang="en-US" sz="4800" dirty="0"/>
          </a:p>
          <a:p>
            <a:pPr marL="514350" indent="-514350">
              <a:buFont typeface="Wingdings" panose="05000000000000000000" pitchFamily="2" charset="2"/>
              <a:buChar char="Ø"/>
            </a:pPr>
            <a:r>
              <a:rPr lang="en-US" sz="4800" dirty="0"/>
              <a:t>History</a:t>
            </a:r>
          </a:p>
          <a:p>
            <a:pPr marL="514350" indent="-514350">
              <a:buFont typeface="Wingdings" panose="05000000000000000000" pitchFamily="2" charset="2"/>
              <a:buChar char="Ø"/>
            </a:pPr>
            <a:r>
              <a:rPr lang="en-US" sz="4800" dirty="0"/>
              <a:t>Spring container and beans</a:t>
            </a:r>
          </a:p>
          <a:p>
            <a:pPr marL="514350" indent="-514350">
              <a:buFont typeface="Wingdings" panose="05000000000000000000" pitchFamily="2" charset="2"/>
              <a:buChar char="Ø"/>
            </a:pPr>
            <a:r>
              <a:rPr lang="en-US" sz="4800" dirty="0"/>
              <a:t>Reflection</a:t>
            </a:r>
          </a:p>
          <a:p>
            <a:pPr marL="514350" indent="-514350">
              <a:buFont typeface="Wingdings" panose="05000000000000000000" pitchFamily="2" charset="2"/>
              <a:buChar char="Ø"/>
            </a:pPr>
            <a:r>
              <a:rPr lang="en-US" sz="4800" dirty="0"/>
              <a:t>Configuration options</a:t>
            </a:r>
          </a:p>
        </p:txBody>
      </p:sp>
    </p:spTree>
    <p:extLst>
      <p:ext uri="{BB962C8B-B14F-4D97-AF65-F5344CB8AC3E}">
        <p14:creationId xmlns:p14="http://schemas.microsoft.com/office/powerpoint/2010/main" val="2837501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3312-B291-459D-98E7-16501054FE8C}"/>
              </a:ext>
            </a:extLst>
          </p:cNvPr>
          <p:cNvSpPr>
            <a:spLocks noGrp="1"/>
          </p:cNvSpPr>
          <p:nvPr>
            <p:ph type="title"/>
          </p:nvPr>
        </p:nvSpPr>
        <p:spPr/>
        <p:txBody>
          <a:bodyPr>
            <a:normAutofit fontScale="90000"/>
          </a:bodyPr>
          <a:lstStyle/>
          <a:p>
            <a:r>
              <a:rPr lang="en-US" dirty="0" err="1"/>
              <a:t>Util:map</a:t>
            </a:r>
            <a:endParaRPr lang="he-IL" dirty="0"/>
          </a:p>
        </p:txBody>
      </p:sp>
      <p:sp>
        <p:nvSpPr>
          <p:cNvPr id="3" name="Slide Number Placeholder 2">
            <a:extLst>
              <a:ext uri="{FF2B5EF4-FFF2-40B4-BE49-F238E27FC236}">
                <a16:creationId xmlns:a16="http://schemas.microsoft.com/office/drawing/2014/main" id="{7A450689-FECC-4E05-AFEC-CE1FBE78A5A8}"/>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4" name="Footer Placeholder 3">
            <a:extLst>
              <a:ext uri="{FF2B5EF4-FFF2-40B4-BE49-F238E27FC236}">
                <a16:creationId xmlns:a16="http://schemas.microsoft.com/office/drawing/2014/main" id="{9223DB04-D3FE-4338-A73A-C0EC1D19B075}"/>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A0B8BDF9-078D-4F71-8459-0CA4E283814A}"/>
              </a:ext>
            </a:extLst>
          </p:cNvPr>
          <p:cNvSpPr txBox="1"/>
          <p:nvPr/>
        </p:nvSpPr>
        <p:spPr>
          <a:xfrm>
            <a:off x="1384782" y="1272536"/>
            <a:ext cx="5912428" cy="4524315"/>
          </a:xfrm>
          <a:prstGeom prst="rect">
            <a:avLst/>
          </a:prstGeom>
          <a:noFill/>
        </p:spPr>
        <p:txBody>
          <a:bodyPr wrap="square" rtlCol="1">
            <a:spAutoFit/>
          </a:bodyPr>
          <a:lstStyle/>
          <a:p>
            <a:pPr marL="457200" indent="-457200">
              <a:buFont typeface="Arial" panose="020B0604020202020204" pitchFamily="34" charset="0"/>
              <a:buChar char="•"/>
            </a:pPr>
            <a:r>
              <a:rPr lang="en-US" sz="3200" dirty="0"/>
              <a:t>Map is defined by set of </a:t>
            </a:r>
            <a:r>
              <a:rPr lang="en-US" sz="3200" dirty="0">
                <a:solidFill>
                  <a:srgbClr val="0000FF"/>
                </a:solidFill>
              </a:rPr>
              <a:t>&lt;entry&gt; </a:t>
            </a:r>
            <a:r>
              <a:rPr lang="en-US" sz="3200" dirty="0"/>
              <a:t>elements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Each entry has a </a:t>
            </a:r>
            <a:r>
              <a:rPr lang="en-US" sz="3200" dirty="0">
                <a:solidFill>
                  <a:srgbClr val="0000FF"/>
                </a:solidFill>
              </a:rPr>
              <a:t>&lt;key&gt; </a:t>
            </a:r>
            <a:r>
              <a:rPr lang="en-US" sz="3200" dirty="0"/>
              <a:t>and </a:t>
            </a:r>
            <a:r>
              <a:rPr lang="en-US" sz="3200" dirty="0">
                <a:solidFill>
                  <a:srgbClr val="0000FF"/>
                </a:solidFill>
              </a:rPr>
              <a:t>&lt;value&gt; </a:t>
            </a:r>
            <a:r>
              <a:rPr lang="en-US" sz="3200" dirty="0"/>
              <a:t>sub elements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You can use </a:t>
            </a:r>
            <a:r>
              <a:rPr lang="en-US" sz="3200" dirty="0">
                <a:solidFill>
                  <a:srgbClr val="0000FF"/>
                </a:solidFill>
              </a:rPr>
              <a:t>ref</a:t>
            </a:r>
            <a:r>
              <a:rPr lang="en-US" sz="3200" dirty="0"/>
              <a:t> as the value (for both the key and the actual entry value</a:t>
            </a:r>
            <a:endParaRPr lang="he-IL" sz="3200" dirty="0"/>
          </a:p>
        </p:txBody>
      </p:sp>
      <p:pic>
        <p:nvPicPr>
          <p:cNvPr id="7" name="Picture 6">
            <a:extLst>
              <a:ext uri="{FF2B5EF4-FFF2-40B4-BE49-F238E27FC236}">
                <a16:creationId xmlns:a16="http://schemas.microsoft.com/office/drawing/2014/main" id="{FB95F448-13EA-40F6-80C0-CF15155CE49D}"/>
              </a:ext>
            </a:extLst>
          </p:cNvPr>
          <p:cNvPicPr>
            <a:picLocks noChangeAspect="1"/>
          </p:cNvPicPr>
          <p:nvPr/>
        </p:nvPicPr>
        <p:blipFill>
          <a:blip r:embed="rId2"/>
          <a:stretch>
            <a:fillRect/>
          </a:stretch>
        </p:blipFill>
        <p:spPr>
          <a:xfrm>
            <a:off x="7501563" y="1282984"/>
            <a:ext cx="3395035" cy="49536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453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4</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Using collections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200804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127B-8A8A-4AB6-8B11-1FAED3946E5A}"/>
              </a:ext>
            </a:extLst>
          </p:cNvPr>
          <p:cNvSpPr>
            <a:spLocks noGrp="1"/>
          </p:cNvSpPr>
          <p:nvPr>
            <p:ph type="title"/>
          </p:nvPr>
        </p:nvSpPr>
        <p:spPr/>
        <p:txBody>
          <a:bodyPr>
            <a:normAutofit fontScale="90000"/>
          </a:bodyPr>
          <a:lstStyle/>
          <a:p>
            <a:r>
              <a:rPr lang="en-US" dirty="0">
                <a:solidFill>
                  <a:srgbClr val="FD2DFF"/>
                </a:solidFill>
              </a:rPr>
              <a:t>Exercise 3 – create DAO</a:t>
            </a:r>
            <a:endParaRPr lang="he-IL" dirty="0">
              <a:solidFill>
                <a:srgbClr val="FD2DFF"/>
              </a:solidFill>
            </a:endParaRPr>
          </a:p>
        </p:txBody>
      </p:sp>
      <p:sp>
        <p:nvSpPr>
          <p:cNvPr id="3" name="Slide Number Placeholder 2">
            <a:extLst>
              <a:ext uri="{FF2B5EF4-FFF2-40B4-BE49-F238E27FC236}">
                <a16:creationId xmlns:a16="http://schemas.microsoft.com/office/drawing/2014/main" id="{C81DFC8E-28DC-456D-96DC-EA7D9FAC5881}"/>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4" name="Footer Placeholder 3">
            <a:extLst>
              <a:ext uri="{FF2B5EF4-FFF2-40B4-BE49-F238E27FC236}">
                <a16:creationId xmlns:a16="http://schemas.microsoft.com/office/drawing/2014/main" id="{B2C3CE3F-1D70-4FB5-AF57-7B28CCCD3BD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366C9C4-F01B-4842-8E23-BFF54799BF17}"/>
              </a:ext>
            </a:extLst>
          </p:cNvPr>
          <p:cNvSpPr txBox="1"/>
          <p:nvPr/>
        </p:nvSpPr>
        <p:spPr>
          <a:xfrm>
            <a:off x="1273996" y="1237637"/>
            <a:ext cx="9585788" cy="3170099"/>
          </a:xfrm>
          <a:prstGeom prst="rect">
            <a:avLst/>
          </a:prstGeom>
          <a:noFill/>
        </p:spPr>
        <p:txBody>
          <a:bodyPr wrap="square" rtlCol="1">
            <a:spAutoFit/>
          </a:bodyPr>
          <a:lstStyle/>
          <a:p>
            <a:r>
              <a:rPr lang="en-US" sz="2000" dirty="0"/>
              <a:t>In this exercise you are going to create two new DAO classes to expose the list of Movies and Actors</a:t>
            </a:r>
          </a:p>
          <a:p>
            <a:r>
              <a:rPr lang="en-US" sz="2000" dirty="0"/>
              <a:t>You can consider the DAOs as the storage of the movies\actors</a:t>
            </a:r>
          </a:p>
          <a:p>
            <a:endParaRPr lang="en-US" sz="2000" dirty="0"/>
          </a:p>
          <a:p>
            <a:pPr marL="342900" indent="-342900">
              <a:buFontTx/>
              <a:buAutoNum type="arabicPeriod"/>
            </a:pPr>
            <a:r>
              <a:rPr lang="en-US" sz="2000" dirty="0"/>
              <a:t>Update both </a:t>
            </a:r>
            <a:r>
              <a:rPr lang="en-US" sz="2000" dirty="0">
                <a:solidFill>
                  <a:srgbClr val="FF0000"/>
                </a:solidFill>
              </a:rPr>
              <a:t>Movie</a:t>
            </a:r>
            <a:r>
              <a:rPr lang="en-US" sz="2000" dirty="0"/>
              <a:t> and </a:t>
            </a:r>
            <a:r>
              <a:rPr lang="en-US" sz="2000" dirty="0">
                <a:solidFill>
                  <a:srgbClr val="0000FF"/>
                </a:solidFill>
              </a:rPr>
              <a:t>Actor</a:t>
            </a:r>
            <a:r>
              <a:rPr lang="en-US" sz="2000" dirty="0"/>
              <a:t> objects to have </a:t>
            </a:r>
            <a:r>
              <a:rPr lang="en-US" sz="2000" dirty="0">
                <a:solidFill>
                  <a:srgbClr val="7030A0"/>
                </a:solidFill>
              </a:rPr>
              <a:t>equals</a:t>
            </a:r>
            <a:r>
              <a:rPr lang="en-US" sz="2000" dirty="0">
                <a:solidFill>
                  <a:srgbClr val="0000FF"/>
                </a:solidFill>
              </a:rPr>
              <a:t> </a:t>
            </a:r>
            <a:r>
              <a:rPr lang="en-US" sz="2000" dirty="0"/>
              <a:t>and </a:t>
            </a:r>
            <a:r>
              <a:rPr lang="en-US" sz="2000" dirty="0" err="1">
                <a:solidFill>
                  <a:srgbClr val="7030A0"/>
                </a:solidFill>
              </a:rPr>
              <a:t>hashcode</a:t>
            </a:r>
            <a:r>
              <a:rPr lang="en-US" sz="2000" dirty="0"/>
              <a:t> (based on their id)</a:t>
            </a:r>
          </a:p>
          <a:p>
            <a:pPr marL="342900" indent="-342900">
              <a:buAutoNum type="arabicPeriod"/>
            </a:pPr>
            <a:endParaRPr lang="en-US" sz="2000" dirty="0"/>
          </a:p>
          <a:p>
            <a:pPr marL="342900" indent="-342900">
              <a:buAutoNum type="arabicPeriod"/>
            </a:pPr>
            <a:r>
              <a:rPr lang="en-US" sz="2000" dirty="0"/>
              <a:t>Update </a:t>
            </a:r>
            <a:r>
              <a:rPr lang="en-US" sz="2000" dirty="0">
                <a:solidFill>
                  <a:srgbClr val="FF0000"/>
                </a:solidFill>
              </a:rPr>
              <a:t>Movie</a:t>
            </a:r>
            <a:r>
              <a:rPr lang="en-US" sz="2000" dirty="0"/>
              <a:t> object to hold a list of </a:t>
            </a:r>
            <a:r>
              <a:rPr lang="en-US" sz="2000" dirty="0">
                <a:solidFill>
                  <a:srgbClr val="0000FF"/>
                </a:solidFill>
              </a:rPr>
              <a:t>actors</a:t>
            </a:r>
            <a:r>
              <a:rPr lang="en-US" sz="2000" dirty="0"/>
              <a:t> (instead of 2 instances only). </a:t>
            </a:r>
          </a:p>
          <a:p>
            <a:pPr marL="360363" lvl="1"/>
            <a:r>
              <a:rPr lang="en-US" sz="2000" dirty="0"/>
              <a:t>Change it’s setter accordingly</a:t>
            </a:r>
          </a:p>
          <a:p>
            <a:pPr marL="360363" lvl="1"/>
            <a:r>
              <a:rPr lang="en-US" sz="2000" dirty="0"/>
              <a:t>Update application context to inject a list of </a:t>
            </a:r>
            <a:r>
              <a:rPr lang="en-US" sz="2000" dirty="0">
                <a:solidFill>
                  <a:srgbClr val="0000FF"/>
                </a:solidFill>
              </a:rPr>
              <a:t>actors</a:t>
            </a:r>
            <a:r>
              <a:rPr lang="en-US" sz="2000" dirty="0"/>
              <a:t> for each </a:t>
            </a:r>
            <a:r>
              <a:rPr lang="en-US" sz="2000" dirty="0">
                <a:solidFill>
                  <a:srgbClr val="FF0000"/>
                </a:solidFill>
              </a:rPr>
              <a:t>movie</a:t>
            </a:r>
            <a:endParaRPr lang="en-US" sz="2000" dirty="0"/>
          </a:p>
          <a:p>
            <a:pPr marL="360363" lvl="1"/>
            <a:r>
              <a:rPr lang="en-US" sz="2000" dirty="0"/>
              <a:t>Verify change works as expected in Main</a:t>
            </a:r>
          </a:p>
        </p:txBody>
      </p:sp>
    </p:spTree>
    <p:extLst>
      <p:ext uri="{BB962C8B-B14F-4D97-AF65-F5344CB8AC3E}">
        <p14:creationId xmlns:p14="http://schemas.microsoft.com/office/powerpoint/2010/main" val="387154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127B-8A8A-4AB6-8B11-1FAED3946E5A}"/>
              </a:ext>
            </a:extLst>
          </p:cNvPr>
          <p:cNvSpPr>
            <a:spLocks noGrp="1"/>
          </p:cNvSpPr>
          <p:nvPr>
            <p:ph type="title"/>
          </p:nvPr>
        </p:nvSpPr>
        <p:spPr/>
        <p:txBody>
          <a:bodyPr>
            <a:normAutofit fontScale="90000"/>
          </a:bodyPr>
          <a:lstStyle/>
          <a:p>
            <a:r>
              <a:rPr lang="en-US" dirty="0">
                <a:solidFill>
                  <a:srgbClr val="FD2DFF"/>
                </a:solidFill>
              </a:rPr>
              <a:t>Exercise 3 – create DAO</a:t>
            </a:r>
            <a:endParaRPr lang="he-IL" dirty="0">
              <a:solidFill>
                <a:srgbClr val="FD2DFF"/>
              </a:solidFill>
            </a:endParaRPr>
          </a:p>
        </p:txBody>
      </p:sp>
      <p:sp>
        <p:nvSpPr>
          <p:cNvPr id="3" name="Slide Number Placeholder 2">
            <a:extLst>
              <a:ext uri="{FF2B5EF4-FFF2-40B4-BE49-F238E27FC236}">
                <a16:creationId xmlns:a16="http://schemas.microsoft.com/office/drawing/2014/main" id="{C81DFC8E-28DC-456D-96DC-EA7D9FAC5881}"/>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4" name="Footer Placeholder 3">
            <a:extLst>
              <a:ext uri="{FF2B5EF4-FFF2-40B4-BE49-F238E27FC236}">
                <a16:creationId xmlns:a16="http://schemas.microsoft.com/office/drawing/2014/main" id="{B2C3CE3F-1D70-4FB5-AF57-7B28CCCD3BD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366C9C4-F01B-4842-8E23-BFF54799BF17}"/>
              </a:ext>
            </a:extLst>
          </p:cNvPr>
          <p:cNvSpPr txBox="1"/>
          <p:nvPr/>
        </p:nvSpPr>
        <p:spPr>
          <a:xfrm>
            <a:off x="1273996" y="1237637"/>
            <a:ext cx="9585788" cy="3477875"/>
          </a:xfrm>
          <a:prstGeom prst="rect">
            <a:avLst/>
          </a:prstGeom>
          <a:noFill/>
        </p:spPr>
        <p:txBody>
          <a:bodyPr wrap="square" rtlCol="1">
            <a:spAutoFit/>
          </a:bodyPr>
          <a:lstStyle/>
          <a:p>
            <a:endParaRPr lang="en-US" sz="2000" dirty="0"/>
          </a:p>
          <a:p>
            <a:pPr marL="360363" indent="-360363">
              <a:buFont typeface="+mj-lt"/>
              <a:buAutoNum type="arabicPeriod" startAt="3"/>
            </a:pPr>
            <a:r>
              <a:rPr lang="en-US" sz="2000" dirty="0"/>
              <a:t>Create </a:t>
            </a:r>
            <a:r>
              <a:rPr lang="en-US" sz="2000" dirty="0" err="1">
                <a:solidFill>
                  <a:srgbClr val="008E40"/>
                </a:solidFill>
              </a:rPr>
              <a:t>MovieDAO</a:t>
            </a:r>
            <a:r>
              <a:rPr lang="en-US" sz="2000" dirty="0"/>
              <a:t> object that holds Map of </a:t>
            </a:r>
            <a:r>
              <a:rPr lang="en-US" sz="2000" dirty="0">
                <a:solidFill>
                  <a:srgbClr val="FF0000"/>
                </a:solidFill>
              </a:rPr>
              <a:t>movies</a:t>
            </a:r>
            <a:r>
              <a:rPr lang="en-US" sz="2000" dirty="0"/>
              <a:t> (</a:t>
            </a:r>
            <a:r>
              <a:rPr lang="en-US" sz="2000" dirty="0">
                <a:solidFill>
                  <a:srgbClr val="FF0000"/>
                </a:solidFill>
              </a:rPr>
              <a:t>movie</a:t>
            </a:r>
            <a:r>
              <a:rPr lang="en-US" sz="2000" dirty="0"/>
              <a:t> id -&gt; </a:t>
            </a:r>
            <a:r>
              <a:rPr lang="en-US" sz="2000" dirty="0">
                <a:solidFill>
                  <a:srgbClr val="FF0000"/>
                </a:solidFill>
              </a:rPr>
              <a:t>movie</a:t>
            </a:r>
            <a:r>
              <a:rPr lang="en-US" sz="2000" dirty="0"/>
              <a:t> object)</a:t>
            </a:r>
          </a:p>
          <a:p>
            <a:pPr marL="360363"/>
            <a:r>
              <a:rPr lang="en-US" sz="2000" dirty="0"/>
              <a:t>Update app context xml to hold the map definition as an independent bean to be injected to the new DAO object</a:t>
            </a:r>
          </a:p>
          <a:p>
            <a:pPr marL="342900" indent="-342900">
              <a:buAutoNum type="arabicPeriod"/>
            </a:pPr>
            <a:endParaRPr lang="en-US" sz="2000" dirty="0"/>
          </a:p>
          <a:p>
            <a:pPr marL="342900" indent="-342900">
              <a:buFont typeface="+mj-lt"/>
              <a:buAutoNum type="arabicPeriod" startAt="4"/>
            </a:pPr>
            <a:r>
              <a:rPr lang="en-US" sz="2000" dirty="0"/>
              <a:t>Create </a:t>
            </a:r>
            <a:r>
              <a:rPr lang="en-US" sz="2000" dirty="0" err="1">
                <a:solidFill>
                  <a:srgbClr val="008E40"/>
                </a:solidFill>
              </a:rPr>
              <a:t>ActorsDAO</a:t>
            </a:r>
            <a:r>
              <a:rPr lang="en-US" sz="2000" dirty="0"/>
              <a:t> object that holds Map of </a:t>
            </a:r>
            <a:r>
              <a:rPr lang="en-US" sz="2000" dirty="0">
                <a:solidFill>
                  <a:srgbClr val="0000FF"/>
                </a:solidFill>
              </a:rPr>
              <a:t>actors</a:t>
            </a:r>
            <a:r>
              <a:rPr lang="en-US" sz="2000" dirty="0"/>
              <a:t> (</a:t>
            </a:r>
            <a:r>
              <a:rPr lang="en-US" sz="2000" dirty="0">
                <a:solidFill>
                  <a:srgbClr val="0000FF"/>
                </a:solidFill>
              </a:rPr>
              <a:t>actor</a:t>
            </a:r>
            <a:r>
              <a:rPr lang="en-US" sz="2000" dirty="0"/>
              <a:t> id -&gt; </a:t>
            </a:r>
            <a:r>
              <a:rPr lang="en-US" sz="2000" dirty="0">
                <a:solidFill>
                  <a:srgbClr val="0000FF"/>
                </a:solidFill>
              </a:rPr>
              <a:t>actor</a:t>
            </a:r>
            <a:r>
              <a:rPr lang="en-US" sz="2000" dirty="0"/>
              <a:t> object)</a:t>
            </a:r>
          </a:p>
          <a:p>
            <a:pPr marL="360363"/>
            <a:r>
              <a:rPr lang="en-US" sz="2000" dirty="0"/>
              <a:t>Update app context xml to hold the map definition as an independent bean to be injected to the new DAO object</a:t>
            </a:r>
          </a:p>
          <a:p>
            <a:endParaRPr lang="en-US" sz="2000" dirty="0"/>
          </a:p>
          <a:p>
            <a:pPr marL="360363" indent="-360363">
              <a:buFont typeface="+mj-lt"/>
              <a:buAutoNum type="arabicPeriod" startAt="5"/>
            </a:pPr>
            <a:r>
              <a:rPr lang="en-US" sz="2000" dirty="0"/>
              <a:t>Update main to fetch the two DAOs and plots their data</a:t>
            </a:r>
          </a:p>
          <a:p>
            <a:endParaRPr lang="en-US" sz="2000" dirty="0"/>
          </a:p>
        </p:txBody>
      </p:sp>
      <p:sp>
        <p:nvSpPr>
          <p:cNvPr id="6" name="TextBox 5">
            <a:extLst>
              <a:ext uri="{FF2B5EF4-FFF2-40B4-BE49-F238E27FC236}">
                <a16:creationId xmlns:a16="http://schemas.microsoft.com/office/drawing/2014/main" id="{C1E43B73-F7F6-4C49-9A3F-07D3367BA1B3}"/>
              </a:ext>
            </a:extLst>
          </p:cNvPr>
          <p:cNvSpPr txBox="1"/>
          <p:nvPr/>
        </p:nvSpPr>
        <p:spPr>
          <a:xfrm>
            <a:off x="5121965" y="5867263"/>
            <a:ext cx="1948069" cy="369332"/>
          </a:xfrm>
          <a:prstGeom prst="rect">
            <a:avLst/>
          </a:prstGeom>
          <a:noFill/>
        </p:spPr>
        <p:txBody>
          <a:bodyPr wrap="square" rtlCol="1">
            <a:spAutoFit/>
          </a:bodyPr>
          <a:lstStyle/>
          <a:p>
            <a:r>
              <a:rPr lang="en-US" b="1" dirty="0"/>
              <a:t>Time: 30 minutes</a:t>
            </a:r>
            <a:endParaRPr lang="he-IL" b="1" dirty="0"/>
          </a:p>
        </p:txBody>
      </p:sp>
    </p:spTree>
    <p:extLst>
      <p:ext uri="{BB962C8B-B14F-4D97-AF65-F5344CB8AC3E}">
        <p14:creationId xmlns:p14="http://schemas.microsoft.com/office/powerpoint/2010/main" val="105714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712B-1C94-443D-A4E2-96D9F4D25239}"/>
              </a:ext>
            </a:extLst>
          </p:cNvPr>
          <p:cNvSpPr>
            <a:spLocks noGrp="1"/>
          </p:cNvSpPr>
          <p:nvPr>
            <p:ph type="title"/>
          </p:nvPr>
        </p:nvSpPr>
        <p:spPr/>
        <p:txBody>
          <a:bodyPr>
            <a:normAutofit fontScale="90000"/>
          </a:bodyPr>
          <a:lstStyle/>
          <a:p>
            <a:r>
              <a:rPr lang="en-US" dirty="0"/>
              <a:t>Factory methods</a:t>
            </a:r>
            <a:endParaRPr lang="he-IL" dirty="0"/>
          </a:p>
        </p:txBody>
      </p:sp>
      <p:sp>
        <p:nvSpPr>
          <p:cNvPr id="3" name="Slide Number Placeholder 2">
            <a:extLst>
              <a:ext uri="{FF2B5EF4-FFF2-40B4-BE49-F238E27FC236}">
                <a16:creationId xmlns:a16="http://schemas.microsoft.com/office/drawing/2014/main" id="{00BAB027-D4A4-4D39-AD2C-19C5DC7B9D36}"/>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4" name="Footer Placeholder 3">
            <a:extLst>
              <a:ext uri="{FF2B5EF4-FFF2-40B4-BE49-F238E27FC236}">
                <a16:creationId xmlns:a16="http://schemas.microsoft.com/office/drawing/2014/main" id="{97BCEE57-8A34-4B62-81D5-86F2EC4D5294}"/>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3EC18C65-C57E-4A46-8BE6-6BFB05433F3B}"/>
              </a:ext>
            </a:extLst>
          </p:cNvPr>
          <p:cNvSpPr txBox="1"/>
          <p:nvPr/>
        </p:nvSpPr>
        <p:spPr>
          <a:xfrm>
            <a:off x="1267690" y="1485900"/>
            <a:ext cx="3148445" cy="3170099"/>
          </a:xfrm>
          <a:prstGeom prst="rect">
            <a:avLst/>
          </a:prstGeom>
          <a:noFill/>
        </p:spPr>
        <p:txBody>
          <a:bodyPr wrap="square" rtlCol="1">
            <a:spAutoFit/>
          </a:bodyPr>
          <a:lstStyle/>
          <a:p>
            <a:r>
              <a:rPr lang="en-US" sz="2000" dirty="0"/>
              <a:t>What if our code uses </a:t>
            </a:r>
            <a:r>
              <a:rPr lang="en-US" sz="2000" b="1" dirty="0"/>
              <a:t>factory method </a:t>
            </a:r>
            <a:r>
              <a:rPr lang="en-US" sz="2000" dirty="0"/>
              <a:t>design pattern ?</a:t>
            </a:r>
          </a:p>
          <a:p>
            <a:endParaRPr lang="en-US" sz="2000" dirty="0"/>
          </a:p>
          <a:p>
            <a:pPr marL="285750" indent="-285750">
              <a:buFont typeface="Arial" panose="020B0604020202020204" pitchFamily="34" charset="0"/>
              <a:buChar char="•"/>
            </a:pPr>
            <a:r>
              <a:rPr lang="en-US" sz="2000" dirty="0"/>
              <a:t>Factory method using static method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Factory method using instance method</a:t>
            </a:r>
          </a:p>
          <a:p>
            <a:pPr marL="285750" indent="-285750">
              <a:buFont typeface="Arial" panose="020B0604020202020204" pitchFamily="34" charset="0"/>
              <a:buChar char="•"/>
            </a:pPr>
            <a:endParaRPr lang="he-IL" sz="2000" dirty="0"/>
          </a:p>
        </p:txBody>
      </p:sp>
      <p:pic>
        <p:nvPicPr>
          <p:cNvPr id="6" name="Picture 5">
            <a:extLst>
              <a:ext uri="{FF2B5EF4-FFF2-40B4-BE49-F238E27FC236}">
                <a16:creationId xmlns:a16="http://schemas.microsoft.com/office/drawing/2014/main" id="{432097CC-3F67-467B-8973-446179901464}"/>
              </a:ext>
            </a:extLst>
          </p:cNvPr>
          <p:cNvPicPr>
            <a:picLocks noChangeAspect="1"/>
          </p:cNvPicPr>
          <p:nvPr/>
        </p:nvPicPr>
        <p:blipFill>
          <a:blip r:embed="rId2"/>
          <a:stretch>
            <a:fillRect/>
          </a:stretch>
        </p:blipFill>
        <p:spPr>
          <a:xfrm>
            <a:off x="4551219" y="1476648"/>
            <a:ext cx="6862459" cy="3904704"/>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487722D1-B50C-42C7-9B6B-24B6CE4384D2}"/>
              </a:ext>
            </a:extLst>
          </p:cNvPr>
          <p:cNvSpPr/>
          <p:nvPr/>
        </p:nvSpPr>
        <p:spPr>
          <a:xfrm>
            <a:off x="4821382" y="3335482"/>
            <a:ext cx="6348844" cy="7793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a:extLst>
              <a:ext uri="{FF2B5EF4-FFF2-40B4-BE49-F238E27FC236}">
                <a16:creationId xmlns:a16="http://schemas.microsoft.com/office/drawing/2014/main" id="{89BA6BA2-77FD-4CDC-9E88-EC16EE89E5E3}"/>
              </a:ext>
            </a:extLst>
          </p:cNvPr>
          <p:cNvSpPr/>
          <p:nvPr/>
        </p:nvSpPr>
        <p:spPr>
          <a:xfrm>
            <a:off x="4821381" y="4282217"/>
            <a:ext cx="6348845" cy="7793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23330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CC41-E3F6-414E-82F2-56491DC09D71}"/>
              </a:ext>
            </a:extLst>
          </p:cNvPr>
          <p:cNvSpPr>
            <a:spLocks noGrp="1"/>
          </p:cNvSpPr>
          <p:nvPr>
            <p:ph type="title"/>
          </p:nvPr>
        </p:nvSpPr>
        <p:spPr/>
        <p:txBody>
          <a:bodyPr>
            <a:normAutofit fontScale="90000"/>
          </a:bodyPr>
          <a:lstStyle/>
          <a:p>
            <a:r>
              <a:rPr lang="en-US" dirty="0"/>
              <a:t>Static factory instantiation</a:t>
            </a:r>
            <a:endParaRPr lang="he-IL" dirty="0"/>
          </a:p>
        </p:txBody>
      </p:sp>
      <p:sp>
        <p:nvSpPr>
          <p:cNvPr id="3" name="Slide Number Placeholder 2">
            <a:extLst>
              <a:ext uri="{FF2B5EF4-FFF2-40B4-BE49-F238E27FC236}">
                <a16:creationId xmlns:a16="http://schemas.microsoft.com/office/drawing/2014/main" id="{D709F3E3-FFC7-4DF7-8889-C53348E49924}"/>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4" name="Footer Placeholder 3">
            <a:extLst>
              <a:ext uri="{FF2B5EF4-FFF2-40B4-BE49-F238E27FC236}">
                <a16:creationId xmlns:a16="http://schemas.microsoft.com/office/drawing/2014/main" id="{E73A1361-3BA8-441A-ABD1-8694EC1F4861}"/>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C1859FE-174E-4179-B156-B3C007DF0A7C}"/>
              </a:ext>
            </a:extLst>
          </p:cNvPr>
          <p:cNvSpPr txBox="1"/>
          <p:nvPr/>
        </p:nvSpPr>
        <p:spPr>
          <a:xfrm>
            <a:off x="1298864" y="1548245"/>
            <a:ext cx="9663545" cy="461665"/>
          </a:xfrm>
          <a:prstGeom prst="rect">
            <a:avLst/>
          </a:prstGeom>
          <a:noFill/>
        </p:spPr>
        <p:txBody>
          <a:bodyPr wrap="square" rtlCol="1">
            <a:spAutoFit/>
          </a:bodyPr>
          <a:lstStyle/>
          <a:p>
            <a:r>
              <a:rPr lang="en-US" sz="2400" dirty="0"/>
              <a:t>Define a bean with </a:t>
            </a:r>
            <a:r>
              <a:rPr lang="en-US" sz="2400" dirty="0">
                <a:solidFill>
                  <a:srgbClr val="0000FF"/>
                </a:solidFill>
              </a:rPr>
              <a:t>factory-method</a:t>
            </a:r>
            <a:r>
              <a:rPr lang="en-US" sz="2400" dirty="0"/>
              <a:t> attribute to refer to a static creation method</a:t>
            </a:r>
            <a:endParaRPr lang="he-IL" sz="2400" dirty="0"/>
          </a:p>
        </p:txBody>
      </p:sp>
      <p:pic>
        <p:nvPicPr>
          <p:cNvPr id="6" name="Picture 5">
            <a:extLst>
              <a:ext uri="{FF2B5EF4-FFF2-40B4-BE49-F238E27FC236}">
                <a16:creationId xmlns:a16="http://schemas.microsoft.com/office/drawing/2014/main" id="{B4D76E21-22C0-4398-809C-D93F6BAF98C5}"/>
              </a:ext>
            </a:extLst>
          </p:cNvPr>
          <p:cNvPicPr>
            <a:picLocks noChangeAspect="1"/>
          </p:cNvPicPr>
          <p:nvPr/>
        </p:nvPicPr>
        <p:blipFill>
          <a:blip r:embed="rId2"/>
          <a:stretch>
            <a:fillRect/>
          </a:stretch>
        </p:blipFill>
        <p:spPr>
          <a:xfrm>
            <a:off x="882443" y="2211318"/>
            <a:ext cx="10496386" cy="196048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A192BA7B-444A-4A67-8EAE-A4A4343597A6}"/>
              </a:ext>
            </a:extLst>
          </p:cNvPr>
          <p:cNvSpPr txBox="1"/>
          <p:nvPr/>
        </p:nvSpPr>
        <p:spPr>
          <a:xfrm>
            <a:off x="1295401" y="4426527"/>
            <a:ext cx="10083427" cy="830997"/>
          </a:xfrm>
          <a:prstGeom prst="rect">
            <a:avLst/>
          </a:prstGeom>
          <a:noFill/>
        </p:spPr>
        <p:txBody>
          <a:bodyPr wrap="square" rtlCol="1">
            <a:spAutoFit/>
          </a:bodyPr>
          <a:lstStyle/>
          <a:p>
            <a:r>
              <a:rPr lang="en-US" sz="2400" dirty="0"/>
              <a:t>If the static factory method accepts arguments – use </a:t>
            </a:r>
            <a:r>
              <a:rPr lang="en-US" sz="2400" dirty="0">
                <a:solidFill>
                  <a:srgbClr val="0000FF"/>
                </a:solidFill>
              </a:rPr>
              <a:t>constructor-</a:t>
            </a:r>
            <a:r>
              <a:rPr lang="en-US" sz="2400" dirty="0" err="1">
                <a:solidFill>
                  <a:srgbClr val="0000FF"/>
                </a:solidFill>
              </a:rPr>
              <a:t>arg</a:t>
            </a:r>
            <a:r>
              <a:rPr lang="en-US" sz="2400" dirty="0"/>
              <a:t> element to pass them</a:t>
            </a:r>
            <a:endParaRPr lang="he-IL" sz="2400" dirty="0"/>
          </a:p>
        </p:txBody>
      </p:sp>
    </p:spTree>
    <p:extLst>
      <p:ext uri="{BB962C8B-B14F-4D97-AF65-F5344CB8AC3E}">
        <p14:creationId xmlns:p14="http://schemas.microsoft.com/office/powerpoint/2010/main" val="11724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E31A-548D-45C0-ADCA-EA08F1FFFEE7}"/>
              </a:ext>
            </a:extLst>
          </p:cNvPr>
          <p:cNvSpPr>
            <a:spLocks noGrp="1"/>
          </p:cNvSpPr>
          <p:nvPr>
            <p:ph type="title"/>
          </p:nvPr>
        </p:nvSpPr>
        <p:spPr/>
        <p:txBody>
          <a:bodyPr>
            <a:normAutofit fontScale="90000"/>
          </a:bodyPr>
          <a:lstStyle/>
          <a:p>
            <a:r>
              <a:rPr lang="en-US" dirty="0"/>
              <a:t>Instance factory method</a:t>
            </a:r>
            <a:endParaRPr lang="he-IL" dirty="0"/>
          </a:p>
        </p:txBody>
      </p:sp>
      <p:sp>
        <p:nvSpPr>
          <p:cNvPr id="3" name="Slide Number Placeholder 2">
            <a:extLst>
              <a:ext uri="{FF2B5EF4-FFF2-40B4-BE49-F238E27FC236}">
                <a16:creationId xmlns:a16="http://schemas.microsoft.com/office/drawing/2014/main" id="{952DB0A4-F9B5-4951-B2B0-6781F4B414CC}"/>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4" name="Footer Placeholder 3">
            <a:extLst>
              <a:ext uri="{FF2B5EF4-FFF2-40B4-BE49-F238E27FC236}">
                <a16:creationId xmlns:a16="http://schemas.microsoft.com/office/drawing/2014/main" id="{2933DFC7-C92C-40E9-92B1-192865576334}"/>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6D157690-5D3C-4095-A5A2-5C017F402B01}"/>
              </a:ext>
            </a:extLst>
          </p:cNvPr>
          <p:cNvSpPr txBox="1"/>
          <p:nvPr/>
        </p:nvSpPr>
        <p:spPr>
          <a:xfrm>
            <a:off x="1298864" y="1506682"/>
            <a:ext cx="9694718" cy="1938992"/>
          </a:xfrm>
          <a:prstGeom prst="rect">
            <a:avLst/>
          </a:prstGeom>
          <a:noFill/>
        </p:spPr>
        <p:txBody>
          <a:bodyPr wrap="square" rtlCol="1">
            <a:spAutoFit/>
          </a:bodyPr>
          <a:lstStyle/>
          <a:p>
            <a:r>
              <a:rPr lang="en-US" sz="2400" dirty="0"/>
              <a:t>Tell </a:t>
            </a:r>
            <a:r>
              <a:rPr lang="en-US" sz="2400" dirty="0">
                <a:solidFill>
                  <a:srgbClr val="008E40"/>
                </a:solidFill>
              </a:rPr>
              <a:t>spring</a:t>
            </a:r>
            <a:r>
              <a:rPr lang="en-US" sz="2400" dirty="0"/>
              <a:t> who is the bean holding the instance factory method:</a:t>
            </a:r>
          </a:p>
          <a:p>
            <a:pPr marL="457200" indent="-457200">
              <a:buFont typeface="Arial" panose="020B0604020202020204" pitchFamily="34" charset="0"/>
              <a:buChar char="•"/>
            </a:pPr>
            <a:r>
              <a:rPr lang="en-US" sz="2400" dirty="0"/>
              <a:t>Use </a:t>
            </a:r>
            <a:r>
              <a:rPr lang="en-US" sz="2400" dirty="0">
                <a:solidFill>
                  <a:srgbClr val="0000FF"/>
                </a:solidFill>
              </a:rPr>
              <a:t>factory-bean</a:t>
            </a:r>
            <a:r>
              <a:rPr lang="en-US" sz="2400" dirty="0"/>
              <a:t> attribute to tell spring which bean holds the instance method to invoke</a:t>
            </a:r>
          </a:p>
          <a:p>
            <a:pPr marL="457200" indent="-457200">
              <a:buFont typeface="Arial" panose="020B0604020202020204" pitchFamily="34" charset="0"/>
              <a:buChar char="•"/>
            </a:pPr>
            <a:r>
              <a:rPr lang="en-US" sz="2400" dirty="0"/>
              <a:t>Use </a:t>
            </a:r>
            <a:r>
              <a:rPr lang="en-US" sz="2400" dirty="0">
                <a:solidFill>
                  <a:srgbClr val="0000FF"/>
                </a:solidFill>
              </a:rPr>
              <a:t>factory-method</a:t>
            </a:r>
            <a:r>
              <a:rPr lang="en-US" sz="2400" dirty="0"/>
              <a:t> attribute to tell spring the name of the method on the above instance to invoke</a:t>
            </a:r>
            <a:endParaRPr lang="he-IL" sz="2400" dirty="0"/>
          </a:p>
        </p:txBody>
      </p:sp>
      <p:pic>
        <p:nvPicPr>
          <p:cNvPr id="6" name="Picture 5">
            <a:extLst>
              <a:ext uri="{FF2B5EF4-FFF2-40B4-BE49-F238E27FC236}">
                <a16:creationId xmlns:a16="http://schemas.microsoft.com/office/drawing/2014/main" id="{B7C62491-9DEB-43F8-983C-5A2D74747BB1}"/>
              </a:ext>
            </a:extLst>
          </p:cNvPr>
          <p:cNvPicPr>
            <a:picLocks noChangeAspect="1"/>
          </p:cNvPicPr>
          <p:nvPr/>
        </p:nvPicPr>
        <p:blipFill>
          <a:blip r:embed="rId2"/>
          <a:stretch>
            <a:fillRect/>
          </a:stretch>
        </p:blipFill>
        <p:spPr>
          <a:xfrm>
            <a:off x="2950333" y="3361177"/>
            <a:ext cx="6391780" cy="1928554"/>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98BF5CB-1E17-4C7D-B759-BF1D559470DB}"/>
              </a:ext>
            </a:extLst>
          </p:cNvPr>
          <p:cNvSpPr txBox="1"/>
          <p:nvPr/>
        </p:nvSpPr>
        <p:spPr>
          <a:xfrm>
            <a:off x="1295402" y="5448953"/>
            <a:ext cx="10083427" cy="830997"/>
          </a:xfrm>
          <a:prstGeom prst="rect">
            <a:avLst/>
          </a:prstGeom>
          <a:noFill/>
        </p:spPr>
        <p:txBody>
          <a:bodyPr wrap="square" rtlCol="1">
            <a:spAutoFit/>
          </a:bodyPr>
          <a:lstStyle/>
          <a:p>
            <a:r>
              <a:rPr lang="en-US" sz="2400" dirty="0"/>
              <a:t>If the (instance) factory method accepts arguments – use </a:t>
            </a:r>
            <a:r>
              <a:rPr lang="en-US" sz="2400" dirty="0">
                <a:solidFill>
                  <a:srgbClr val="0000FF"/>
                </a:solidFill>
              </a:rPr>
              <a:t>constructor-</a:t>
            </a:r>
            <a:r>
              <a:rPr lang="en-US" sz="2400" dirty="0" err="1">
                <a:solidFill>
                  <a:srgbClr val="0000FF"/>
                </a:solidFill>
              </a:rPr>
              <a:t>arg</a:t>
            </a:r>
            <a:r>
              <a:rPr lang="en-US" sz="2400" dirty="0"/>
              <a:t> element to pass them</a:t>
            </a:r>
            <a:endParaRPr lang="he-IL" sz="2400" dirty="0"/>
          </a:p>
        </p:txBody>
      </p:sp>
      <p:sp>
        <p:nvSpPr>
          <p:cNvPr id="8" name="Rectangle 7">
            <a:extLst>
              <a:ext uri="{FF2B5EF4-FFF2-40B4-BE49-F238E27FC236}">
                <a16:creationId xmlns:a16="http://schemas.microsoft.com/office/drawing/2014/main" id="{EE0F0C49-DC9A-4EB2-9F16-69DAF05EB3D3}"/>
              </a:ext>
            </a:extLst>
          </p:cNvPr>
          <p:cNvSpPr/>
          <p:nvPr/>
        </p:nvSpPr>
        <p:spPr>
          <a:xfrm>
            <a:off x="3969327" y="3771900"/>
            <a:ext cx="1849582" cy="394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a:extLst>
              <a:ext uri="{FF2B5EF4-FFF2-40B4-BE49-F238E27FC236}">
                <a16:creationId xmlns:a16="http://schemas.microsoft.com/office/drawing/2014/main" id="{35A7B725-43F3-460B-9AC2-5326910DF5EE}"/>
              </a:ext>
            </a:extLst>
          </p:cNvPr>
          <p:cNvSpPr/>
          <p:nvPr/>
        </p:nvSpPr>
        <p:spPr>
          <a:xfrm>
            <a:off x="3969326" y="4171846"/>
            <a:ext cx="2126673" cy="394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5616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5</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Factory method design pattern via spring</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838097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44A8-CFF1-43DC-A2C2-88B94A6AB446}"/>
              </a:ext>
            </a:extLst>
          </p:cNvPr>
          <p:cNvSpPr>
            <a:spLocks noGrp="1"/>
          </p:cNvSpPr>
          <p:nvPr>
            <p:ph type="title"/>
          </p:nvPr>
        </p:nvSpPr>
        <p:spPr/>
        <p:txBody>
          <a:bodyPr>
            <a:normAutofit fontScale="90000"/>
          </a:bodyPr>
          <a:lstStyle/>
          <a:p>
            <a:r>
              <a:rPr lang="en-US" dirty="0">
                <a:solidFill>
                  <a:srgbClr val="FD2DFF"/>
                </a:solidFill>
              </a:rPr>
              <a:t>Exercise 4 – Create the IMDB service</a:t>
            </a:r>
            <a:endParaRPr lang="he-IL" dirty="0">
              <a:solidFill>
                <a:srgbClr val="FD2DFF"/>
              </a:solidFill>
            </a:endParaRPr>
          </a:p>
        </p:txBody>
      </p:sp>
      <p:sp>
        <p:nvSpPr>
          <p:cNvPr id="3" name="Slide Number Placeholder 2">
            <a:extLst>
              <a:ext uri="{FF2B5EF4-FFF2-40B4-BE49-F238E27FC236}">
                <a16:creationId xmlns:a16="http://schemas.microsoft.com/office/drawing/2014/main" id="{F254CB9C-2CC3-4A1F-BACC-E4EC837389FB}"/>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4" name="Footer Placeholder 3">
            <a:extLst>
              <a:ext uri="{FF2B5EF4-FFF2-40B4-BE49-F238E27FC236}">
                <a16:creationId xmlns:a16="http://schemas.microsoft.com/office/drawing/2014/main" id="{837D27CD-CF1B-4846-91C3-9D2BF029C86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D5D3157E-E1D3-4416-94CC-12725C59EDA6}"/>
              </a:ext>
            </a:extLst>
          </p:cNvPr>
          <p:cNvSpPr txBox="1"/>
          <p:nvPr/>
        </p:nvSpPr>
        <p:spPr>
          <a:xfrm>
            <a:off x="1313379" y="1294543"/>
            <a:ext cx="9565241" cy="5016758"/>
          </a:xfrm>
          <a:prstGeom prst="rect">
            <a:avLst/>
          </a:prstGeom>
          <a:noFill/>
        </p:spPr>
        <p:txBody>
          <a:bodyPr wrap="square" rtlCol="1">
            <a:spAutoFit/>
          </a:bodyPr>
          <a:lstStyle/>
          <a:p>
            <a:r>
              <a:rPr lang="en-US" sz="2000" dirty="0"/>
              <a:t>Create the IMDB service, that fetches raw information from the DAOs object</a:t>
            </a:r>
          </a:p>
          <a:p>
            <a:endParaRPr lang="en-US" sz="2000" dirty="0"/>
          </a:p>
          <a:p>
            <a:r>
              <a:rPr lang="en-US" sz="2000" dirty="0"/>
              <a:t>Create interface: </a:t>
            </a:r>
            <a:r>
              <a:rPr lang="en-US" sz="2000" dirty="0" err="1">
                <a:solidFill>
                  <a:srgbClr val="7030A0"/>
                </a:solidFill>
              </a:rPr>
              <a:t>IMDBService</a:t>
            </a:r>
            <a:endParaRPr lang="en-US" sz="2000" dirty="0">
              <a:solidFill>
                <a:srgbClr val="7030A0"/>
              </a:solidFill>
            </a:endParaRPr>
          </a:p>
          <a:p>
            <a:pPr marL="285750" indent="-285750">
              <a:buFont typeface="Arial" panose="020B0604020202020204" pitchFamily="34" charset="0"/>
              <a:buChar char="•"/>
            </a:pPr>
            <a:r>
              <a:rPr lang="en-US" sz="2000" dirty="0" err="1"/>
              <a:t>int</a:t>
            </a:r>
            <a:r>
              <a:rPr lang="en-US" sz="2000" dirty="0"/>
              <a:t> </a:t>
            </a:r>
            <a:r>
              <a:rPr lang="en-US" sz="2000" dirty="0" err="1"/>
              <a:t>totalDefinedMovies</a:t>
            </a:r>
            <a:r>
              <a:rPr lang="en-US" sz="2000" dirty="0"/>
              <a:t>()</a:t>
            </a:r>
          </a:p>
          <a:p>
            <a:pPr marL="285750" indent="-285750">
              <a:buFont typeface="Arial" panose="020B0604020202020204" pitchFamily="34" charset="0"/>
              <a:buChar char="•"/>
            </a:pPr>
            <a:r>
              <a:rPr lang="en-US" sz="2000" dirty="0" err="1"/>
              <a:t>Int</a:t>
            </a:r>
            <a:r>
              <a:rPr lang="en-US" sz="2000" dirty="0"/>
              <a:t> </a:t>
            </a:r>
            <a:r>
              <a:rPr lang="en-US" sz="2000" dirty="0" err="1"/>
              <a:t>totalDefinedActors</a:t>
            </a:r>
            <a:r>
              <a:rPr lang="en-US" sz="2000" dirty="0"/>
              <a:t>();</a:t>
            </a:r>
          </a:p>
          <a:p>
            <a:pPr marL="285750" indent="-285750">
              <a:buFont typeface="Arial" panose="020B0604020202020204" pitchFamily="34" charset="0"/>
              <a:buChar char="•"/>
            </a:pPr>
            <a:r>
              <a:rPr lang="en-US" sz="2000" dirty="0"/>
              <a:t>List&lt;Actor&gt; </a:t>
            </a:r>
            <a:r>
              <a:rPr lang="en-US" sz="2000" dirty="0" err="1"/>
              <a:t>getActorsOfMovie</a:t>
            </a:r>
            <a:r>
              <a:rPr lang="en-US" sz="2000" dirty="0"/>
              <a:t>(</a:t>
            </a:r>
            <a:r>
              <a:rPr lang="en-US" sz="2000" dirty="0" err="1"/>
              <a:t>int</a:t>
            </a:r>
            <a:r>
              <a:rPr lang="en-US" sz="2000" dirty="0"/>
              <a:t> </a:t>
            </a:r>
            <a:r>
              <a:rPr lang="en-US" sz="2000" dirty="0" err="1"/>
              <a:t>movieID</a:t>
            </a:r>
            <a:r>
              <a:rPr lang="en-US" sz="2000" dirty="0"/>
              <a:t>)</a:t>
            </a:r>
          </a:p>
          <a:p>
            <a:pPr marL="285750" indent="-285750">
              <a:buFont typeface="Arial" panose="020B0604020202020204" pitchFamily="34" charset="0"/>
              <a:buChar char="•"/>
            </a:pPr>
            <a:r>
              <a:rPr lang="en-US" sz="2000" dirty="0"/>
              <a:t>List&lt;Movies&gt; </a:t>
            </a:r>
            <a:r>
              <a:rPr lang="en-US" sz="2000" dirty="0" err="1"/>
              <a:t>getAllMoviesForActor</a:t>
            </a:r>
            <a:r>
              <a:rPr lang="en-US" sz="2000" dirty="0"/>
              <a:t>(</a:t>
            </a:r>
            <a:r>
              <a:rPr lang="en-US" sz="2000" dirty="0" err="1"/>
              <a:t>int</a:t>
            </a:r>
            <a:r>
              <a:rPr lang="en-US" sz="2000" dirty="0"/>
              <a:t> </a:t>
            </a:r>
            <a:r>
              <a:rPr lang="en-US" sz="2000" dirty="0" err="1"/>
              <a:t>actorID</a:t>
            </a:r>
            <a:r>
              <a:rPr lang="en-US" sz="2000" dirty="0"/>
              <a:t>)</a:t>
            </a:r>
          </a:p>
          <a:p>
            <a:pPr marL="342900" indent="-342900">
              <a:buAutoNum type="arabicPeriod"/>
            </a:pPr>
            <a:endParaRPr lang="en-US" sz="2000" dirty="0"/>
          </a:p>
          <a:p>
            <a:r>
              <a:rPr lang="en-US" sz="2000" dirty="0"/>
              <a:t>Create concrete class (</a:t>
            </a:r>
            <a:r>
              <a:rPr lang="en-US" sz="2000" dirty="0" err="1">
                <a:solidFill>
                  <a:srgbClr val="7030A0"/>
                </a:solidFill>
              </a:rPr>
              <a:t>IMDBServiceImpl</a:t>
            </a:r>
            <a:r>
              <a:rPr lang="en-US" sz="2000" dirty="0"/>
              <a:t>) that implements </a:t>
            </a:r>
            <a:r>
              <a:rPr lang="en-US" sz="2000" dirty="0" err="1">
                <a:solidFill>
                  <a:srgbClr val="7030A0"/>
                </a:solidFill>
              </a:rPr>
              <a:t>IMDBService</a:t>
            </a:r>
            <a:r>
              <a:rPr lang="en-US" sz="2000" dirty="0">
                <a:solidFill>
                  <a:srgbClr val="7030A0"/>
                </a:solidFill>
              </a:rPr>
              <a:t> </a:t>
            </a:r>
            <a:r>
              <a:rPr lang="en-US" sz="2000" dirty="0"/>
              <a:t>and will have the next members</a:t>
            </a:r>
          </a:p>
          <a:p>
            <a:pPr marL="285750" indent="-285750">
              <a:buFont typeface="Arial" panose="020B0604020202020204" pitchFamily="34" charset="0"/>
              <a:buChar char="•"/>
            </a:pPr>
            <a:r>
              <a:rPr lang="en-US" sz="2000" dirty="0" err="1">
                <a:solidFill>
                  <a:srgbClr val="008E40"/>
                </a:solidFill>
              </a:rPr>
              <a:t>MoviesDAO</a:t>
            </a:r>
            <a:endParaRPr lang="en-US" sz="2000" dirty="0">
              <a:solidFill>
                <a:srgbClr val="008E40"/>
              </a:solidFill>
            </a:endParaRPr>
          </a:p>
          <a:p>
            <a:pPr marL="285750" indent="-285750">
              <a:buFont typeface="Arial" panose="020B0604020202020204" pitchFamily="34" charset="0"/>
              <a:buChar char="•"/>
            </a:pPr>
            <a:r>
              <a:rPr lang="en-US" sz="2000" dirty="0" err="1">
                <a:solidFill>
                  <a:srgbClr val="008E40"/>
                </a:solidFill>
              </a:rPr>
              <a:t>ActorsDAO</a:t>
            </a:r>
            <a:endParaRPr lang="en-US" sz="2000" dirty="0">
              <a:solidFill>
                <a:srgbClr val="008E40"/>
              </a:solidFill>
            </a:endParaRPr>
          </a:p>
          <a:p>
            <a:pPr marL="285750" indent="-285750">
              <a:buFont typeface="Arial" panose="020B0604020202020204" pitchFamily="34" charset="0"/>
              <a:buChar char="•"/>
            </a:pPr>
            <a:endParaRPr lang="en-US" sz="2000" dirty="0"/>
          </a:p>
          <a:p>
            <a:r>
              <a:rPr lang="en-US" sz="2000" dirty="0"/>
              <a:t>Create factory class that has private constructor and static </a:t>
            </a:r>
            <a:r>
              <a:rPr lang="en-US" sz="2000" dirty="0" err="1">
                <a:solidFill>
                  <a:srgbClr val="0000FF"/>
                </a:solidFill>
              </a:rPr>
              <a:t>getInstnace</a:t>
            </a:r>
            <a:r>
              <a:rPr lang="en-US" sz="2000" dirty="0"/>
              <a:t> method for creation</a:t>
            </a:r>
          </a:p>
          <a:p>
            <a:r>
              <a:rPr lang="en-US" sz="2000" dirty="0"/>
              <a:t>Create method on the factory to create the actual </a:t>
            </a:r>
            <a:r>
              <a:rPr lang="en-US" sz="2000" dirty="0" err="1">
                <a:solidFill>
                  <a:srgbClr val="7030A0"/>
                </a:solidFill>
              </a:rPr>
              <a:t>IMDBService</a:t>
            </a:r>
            <a:r>
              <a:rPr lang="en-US" sz="2000" dirty="0"/>
              <a:t> instance, which gets as arguments instances of the </a:t>
            </a:r>
            <a:r>
              <a:rPr lang="en-US" sz="2000" dirty="0" err="1">
                <a:solidFill>
                  <a:srgbClr val="008E40"/>
                </a:solidFill>
              </a:rPr>
              <a:t>MoviedDAO</a:t>
            </a:r>
            <a:r>
              <a:rPr lang="en-US" sz="2000" dirty="0"/>
              <a:t> and </a:t>
            </a:r>
            <a:r>
              <a:rPr lang="en-US" sz="2000" dirty="0" err="1">
                <a:solidFill>
                  <a:srgbClr val="008E40"/>
                </a:solidFill>
              </a:rPr>
              <a:t>ActorsDAO</a:t>
            </a:r>
            <a:endParaRPr lang="he-IL" sz="2000" dirty="0">
              <a:solidFill>
                <a:srgbClr val="008E40"/>
              </a:solidFill>
            </a:endParaRPr>
          </a:p>
        </p:txBody>
      </p:sp>
    </p:spTree>
    <p:extLst>
      <p:ext uri="{BB962C8B-B14F-4D97-AF65-F5344CB8AC3E}">
        <p14:creationId xmlns:p14="http://schemas.microsoft.com/office/powerpoint/2010/main" val="290819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44A8-CFF1-43DC-A2C2-88B94A6AB446}"/>
              </a:ext>
            </a:extLst>
          </p:cNvPr>
          <p:cNvSpPr>
            <a:spLocks noGrp="1"/>
          </p:cNvSpPr>
          <p:nvPr>
            <p:ph type="title"/>
          </p:nvPr>
        </p:nvSpPr>
        <p:spPr/>
        <p:txBody>
          <a:bodyPr>
            <a:normAutofit fontScale="90000"/>
          </a:bodyPr>
          <a:lstStyle/>
          <a:p>
            <a:r>
              <a:rPr lang="en-US" dirty="0">
                <a:solidFill>
                  <a:srgbClr val="FD2DFF"/>
                </a:solidFill>
              </a:rPr>
              <a:t>Exercise 4 – Create the IMDB service</a:t>
            </a:r>
            <a:endParaRPr lang="he-IL" dirty="0">
              <a:solidFill>
                <a:srgbClr val="FD2DFF"/>
              </a:solidFill>
            </a:endParaRPr>
          </a:p>
        </p:txBody>
      </p:sp>
      <p:sp>
        <p:nvSpPr>
          <p:cNvPr id="3" name="Slide Number Placeholder 2">
            <a:extLst>
              <a:ext uri="{FF2B5EF4-FFF2-40B4-BE49-F238E27FC236}">
                <a16:creationId xmlns:a16="http://schemas.microsoft.com/office/drawing/2014/main" id="{F254CB9C-2CC3-4A1F-BACC-E4EC837389FB}"/>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4" name="Footer Placeholder 3">
            <a:extLst>
              <a:ext uri="{FF2B5EF4-FFF2-40B4-BE49-F238E27FC236}">
                <a16:creationId xmlns:a16="http://schemas.microsoft.com/office/drawing/2014/main" id="{837D27CD-CF1B-4846-91C3-9D2BF029C86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D5D3157E-E1D3-4416-94CC-12725C59EDA6}"/>
              </a:ext>
            </a:extLst>
          </p:cNvPr>
          <p:cNvSpPr txBox="1"/>
          <p:nvPr/>
        </p:nvSpPr>
        <p:spPr>
          <a:xfrm>
            <a:off x="1253447" y="1510301"/>
            <a:ext cx="9565241" cy="2554545"/>
          </a:xfrm>
          <a:prstGeom prst="rect">
            <a:avLst/>
          </a:prstGeom>
          <a:noFill/>
        </p:spPr>
        <p:txBody>
          <a:bodyPr wrap="square" rtlCol="1">
            <a:spAutoFit/>
          </a:bodyPr>
          <a:lstStyle/>
          <a:p>
            <a:r>
              <a:rPr lang="en-US" sz="2000" dirty="0"/>
              <a:t>Create bean (in application context xml file) for the factory object. Use static factory method attributes</a:t>
            </a:r>
          </a:p>
          <a:p>
            <a:endParaRPr lang="en-US" sz="2000" dirty="0"/>
          </a:p>
          <a:p>
            <a:r>
              <a:rPr lang="en-US" sz="2000" dirty="0"/>
              <a:t>Create bean (in application context xml file) for the </a:t>
            </a:r>
            <a:r>
              <a:rPr lang="en-US" sz="2000" dirty="0" err="1">
                <a:solidFill>
                  <a:srgbClr val="7030A0"/>
                </a:solidFill>
              </a:rPr>
              <a:t>IMDBService</a:t>
            </a:r>
            <a:r>
              <a:rPr lang="en-US" sz="2000" dirty="0"/>
              <a:t> instance. Use instance factory method attributes</a:t>
            </a:r>
          </a:p>
          <a:p>
            <a:endParaRPr lang="en-US" sz="2000" dirty="0"/>
          </a:p>
          <a:p>
            <a:r>
              <a:rPr lang="en-US" sz="2000" dirty="0"/>
              <a:t>Update the main to retrieve ONLY the </a:t>
            </a:r>
            <a:r>
              <a:rPr lang="en-US" sz="2000" dirty="0" err="1">
                <a:solidFill>
                  <a:srgbClr val="7030A0"/>
                </a:solidFill>
              </a:rPr>
              <a:t>IMDBService</a:t>
            </a:r>
            <a:r>
              <a:rPr lang="en-US" sz="2000" dirty="0"/>
              <a:t> bean (through it’s interface !) and invoke the 4 method of the interface. Verify the correctness of the answers</a:t>
            </a:r>
            <a:endParaRPr lang="he-IL" sz="2000" dirty="0"/>
          </a:p>
        </p:txBody>
      </p:sp>
      <p:sp>
        <p:nvSpPr>
          <p:cNvPr id="6" name="TextBox 5">
            <a:extLst>
              <a:ext uri="{FF2B5EF4-FFF2-40B4-BE49-F238E27FC236}">
                <a16:creationId xmlns:a16="http://schemas.microsoft.com/office/drawing/2014/main" id="{6E6AA01E-E2B3-4467-A02F-4942CFD7C976}"/>
              </a:ext>
            </a:extLst>
          </p:cNvPr>
          <p:cNvSpPr txBox="1"/>
          <p:nvPr/>
        </p:nvSpPr>
        <p:spPr>
          <a:xfrm>
            <a:off x="5121965" y="5867263"/>
            <a:ext cx="1948069" cy="369332"/>
          </a:xfrm>
          <a:prstGeom prst="rect">
            <a:avLst/>
          </a:prstGeom>
          <a:noFill/>
        </p:spPr>
        <p:txBody>
          <a:bodyPr wrap="square" rtlCol="1">
            <a:spAutoFit/>
          </a:bodyPr>
          <a:lstStyle/>
          <a:p>
            <a:r>
              <a:rPr lang="en-US" b="1" dirty="0"/>
              <a:t>Time: 20 minutes</a:t>
            </a:r>
            <a:endParaRPr lang="he-IL" b="1" dirty="0"/>
          </a:p>
        </p:txBody>
      </p:sp>
    </p:spTree>
    <p:extLst>
      <p:ext uri="{BB962C8B-B14F-4D97-AF65-F5344CB8AC3E}">
        <p14:creationId xmlns:p14="http://schemas.microsoft.com/office/powerpoint/2010/main" val="281343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A782-E2A8-413D-B955-0D76BA34CCDD}"/>
              </a:ext>
            </a:extLst>
          </p:cNvPr>
          <p:cNvSpPr>
            <a:spLocks noGrp="1"/>
          </p:cNvSpPr>
          <p:nvPr>
            <p:ph type="title"/>
          </p:nvPr>
        </p:nvSpPr>
        <p:spPr/>
        <p:txBody>
          <a:bodyPr>
            <a:normAutofit fontScale="90000"/>
          </a:bodyPr>
          <a:lstStyle/>
          <a:p>
            <a:r>
              <a:rPr lang="en-US" dirty="0"/>
              <a:t>Spring</a:t>
            </a:r>
            <a:endParaRPr lang="he-IL" dirty="0"/>
          </a:p>
        </p:txBody>
      </p:sp>
      <p:sp>
        <p:nvSpPr>
          <p:cNvPr id="3" name="Slide Number Placeholder 2">
            <a:extLst>
              <a:ext uri="{FF2B5EF4-FFF2-40B4-BE49-F238E27FC236}">
                <a16:creationId xmlns:a16="http://schemas.microsoft.com/office/drawing/2014/main" id="{5ABBD748-4072-44C1-BD61-06FC11B46AB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Footer Placeholder 3">
            <a:extLst>
              <a:ext uri="{FF2B5EF4-FFF2-40B4-BE49-F238E27FC236}">
                <a16:creationId xmlns:a16="http://schemas.microsoft.com/office/drawing/2014/main" id="{F0156CD1-0406-45FE-A3CA-A3ADF0C913C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77F38747-C31A-484A-8F60-765DDC666201}"/>
              </a:ext>
            </a:extLst>
          </p:cNvPr>
          <p:cNvSpPr txBox="1"/>
          <p:nvPr/>
        </p:nvSpPr>
        <p:spPr>
          <a:xfrm>
            <a:off x="1182477" y="1244906"/>
            <a:ext cx="9827046" cy="954107"/>
          </a:xfrm>
          <a:prstGeom prst="rect">
            <a:avLst/>
          </a:prstGeom>
          <a:noFill/>
        </p:spPr>
        <p:txBody>
          <a:bodyPr wrap="square" rtlCol="1">
            <a:spAutoFit/>
          </a:bodyPr>
          <a:lstStyle/>
          <a:p>
            <a:pPr algn="ctr"/>
            <a:r>
              <a:rPr lang="en-US" sz="2800" dirty="0">
                <a:solidFill>
                  <a:srgbClr val="008E40"/>
                </a:solidFill>
              </a:rPr>
              <a:t>Spring</a:t>
            </a:r>
            <a:r>
              <a:rPr lang="en-US" sz="2800" dirty="0"/>
              <a:t> is an umbrella of projects, aim to solve and ease </a:t>
            </a:r>
            <a:r>
              <a:rPr lang="en-US" sz="2800" dirty="0">
                <a:solidFill>
                  <a:srgbClr val="008E40"/>
                </a:solidFill>
              </a:rPr>
              <a:t>common problems</a:t>
            </a:r>
            <a:r>
              <a:rPr lang="en-US" sz="2800" dirty="0"/>
              <a:t> in day to day development of enterprise applications</a:t>
            </a:r>
            <a:endParaRPr lang="he-IL" sz="2800" dirty="0"/>
          </a:p>
        </p:txBody>
      </p:sp>
      <p:sp>
        <p:nvSpPr>
          <p:cNvPr id="6" name="Flowchart: Alternate Process 5">
            <a:extLst>
              <a:ext uri="{FF2B5EF4-FFF2-40B4-BE49-F238E27FC236}">
                <a16:creationId xmlns:a16="http://schemas.microsoft.com/office/drawing/2014/main" id="{842F83D6-0662-45A6-8C4F-5922370BE0CF}"/>
              </a:ext>
            </a:extLst>
          </p:cNvPr>
          <p:cNvSpPr/>
          <p:nvPr/>
        </p:nvSpPr>
        <p:spPr>
          <a:xfrm>
            <a:off x="2241933" y="2303017"/>
            <a:ext cx="1709438" cy="1035586"/>
          </a:xfrm>
          <a:prstGeom prst="flowChartAlternateProcess">
            <a:avLst/>
          </a:prstGeom>
          <a:solidFill>
            <a:srgbClr val="00B050"/>
          </a:solidFill>
          <a:ln w="19050">
            <a:solidFill>
              <a:schemeClr val="tx1"/>
            </a:solid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a:t>
            </a:r>
            <a:br>
              <a:rPr lang="en-US" sz="2800" dirty="0"/>
            </a:br>
            <a:r>
              <a:rPr lang="en-US" sz="2800" dirty="0"/>
              <a:t>Security</a:t>
            </a:r>
            <a:endParaRPr lang="he-IL" sz="2800" dirty="0"/>
          </a:p>
        </p:txBody>
      </p:sp>
      <p:sp>
        <p:nvSpPr>
          <p:cNvPr id="7" name="Flowchart: Alternate Process 6">
            <a:extLst>
              <a:ext uri="{FF2B5EF4-FFF2-40B4-BE49-F238E27FC236}">
                <a16:creationId xmlns:a16="http://schemas.microsoft.com/office/drawing/2014/main" id="{99B849CE-975E-4BB8-AFC0-410BB76987E7}"/>
              </a:ext>
            </a:extLst>
          </p:cNvPr>
          <p:cNvSpPr/>
          <p:nvPr/>
        </p:nvSpPr>
        <p:spPr>
          <a:xfrm>
            <a:off x="5241281" y="2303017"/>
            <a:ext cx="1709438" cy="1035586"/>
          </a:xfrm>
          <a:prstGeom prst="flowChartAlternateProcess">
            <a:avLst/>
          </a:prstGeom>
          <a:solidFill>
            <a:srgbClr val="00B050"/>
          </a:solidFill>
          <a:ln w="19050">
            <a:solidFill>
              <a:schemeClr val="tx1"/>
            </a:solid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a:t>
            </a:r>
            <a:br>
              <a:rPr lang="en-US" sz="2800" dirty="0"/>
            </a:br>
            <a:r>
              <a:rPr lang="en-US" sz="2800" dirty="0"/>
              <a:t>Data</a:t>
            </a:r>
            <a:endParaRPr lang="he-IL" sz="2800" dirty="0"/>
          </a:p>
        </p:txBody>
      </p:sp>
      <p:sp>
        <p:nvSpPr>
          <p:cNvPr id="8" name="Flowchart: Alternate Process 7">
            <a:extLst>
              <a:ext uri="{FF2B5EF4-FFF2-40B4-BE49-F238E27FC236}">
                <a16:creationId xmlns:a16="http://schemas.microsoft.com/office/drawing/2014/main" id="{260FDEA6-CFCC-420C-A1CE-0FA09283A116}"/>
              </a:ext>
            </a:extLst>
          </p:cNvPr>
          <p:cNvSpPr/>
          <p:nvPr/>
        </p:nvSpPr>
        <p:spPr>
          <a:xfrm>
            <a:off x="8135489" y="2303017"/>
            <a:ext cx="1850822" cy="1035586"/>
          </a:xfrm>
          <a:prstGeom prst="flowChartAlternateProcess">
            <a:avLst/>
          </a:prstGeom>
          <a:solidFill>
            <a:srgbClr val="00B050"/>
          </a:solidFill>
          <a:ln w="19050">
            <a:solidFill>
              <a:schemeClr val="tx1"/>
            </a:solid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a:t>
            </a:r>
            <a:br>
              <a:rPr lang="en-US" sz="2800" dirty="0"/>
            </a:br>
            <a:r>
              <a:rPr lang="en-US" sz="2800" dirty="0"/>
              <a:t>Web/MVC</a:t>
            </a:r>
            <a:endParaRPr lang="he-IL" sz="2800" dirty="0"/>
          </a:p>
        </p:txBody>
      </p:sp>
      <p:sp>
        <p:nvSpPr>
          <p:cNvPr id="9" name="Flowchart: Alternate Process 8">
            <a:extLst>
              <a:ext uri="{FF2B5EF4-FFF2-40B4-BE49-F238E27FC236}">
                <a16:creationId xmlns:a16="http://schemas.microsoft.com/office/drawing/2014/main" id="{69BBA3AF-52D0-4480-AA65-EECB9868DB36}"/>
              </a:ext>
            </a:extLst>
          </p:cNvPr>
          <p:cNvSpPr/>
          <p:nvPr/>
        </p:nvSpPr>
        <p:spPr>
          <a:xfrm>
            <a:off x="9530519" y="3901810"/>
            <a:ext cx="1709438" cy="1035586"/>
          </a:xfrm>
          <a:prstGeom prst="flowChartAlternateProcess">
            <a:avLst/>
          </a:prstGeom>
          <a:solidFill>
            <a:srgbClr val="00B050"/>
          </a:solidFill>
          <a:ln w="19050">
            <a:solidFill>
              <a:schemeClr val="tx1"/>
            </a:solid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a:t>
            </a:r>
            <a:br>
              <a:rPr lang="en-US" sz="2800" dirty="0"/>
            </a:br>
            <a:r>
              <a:rPr lang="en-US" sz="2800" dirty="0"/>
              <a:t>Cloud</a:t>
            </a:r>
            <a:endParaRPr lang="he-IL" sz="2800" dirty="0"/>
          </a:p>
        </p:txBody>
      </p:sp>
      <p:sp>
        <p:nvSpPr>
          <p:cNvPr id="10" name="Flowchart: Alternate Process 9">
            <a:extLst>
              <a:ext uri="{FF2B5EF4-FFF2-40B4-BE49-F238E27FC236}">
                <a16:creationId xmlns:a16="http://schemas.microsoft.com/office/drawing/2014/main" id="{ED2E4473-BA4C-4B46-914C-870FF30CD770}"/>
              </a:ext>
            </a:extLst>
          </p:cNvPr>
          <p:cNvSpPr/>
          <p:nvPr/>
        </p:nvSpPr>
        <p:spPr>
          <a:xfrm>
            <a:off x="7525448" y="5201009"/>
            <a:ext cx="1709438" cy="1035586"/>
          </a:xfrm>
          <a:prstGeom prst="flowChartAlternateProcess">
            <a:avLst/>
          </a:prstGeom>
          <a:solidFill>
            <a:srgbClr val="00B050"/>
          </a:solidFill>
          <a:ln w="19050">
            <a:solidFill>
              <a:schemeClr val="tx1"/>
            </a:solid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a:t>
            </a:r>
            <a:br>
              <a:rPr lang="en-US" sz="2800" dirty="0"/>
            </a:br>
            <a:r>
              <a:rPr lang="en-US" sz="2800" dirty="0"/>
              <a:t>Mobile</a:t>
            </a:r>
            <a:endParaRPr lang="he-IL" sz="2800" dirty="0"/>
          </a:p>
        </p:txBody>
      </p:sp>
      <p:sp>
        <p:nvSpPr>
          <p:cNvPr id="11" name="Flowchart: Alternate Process 10">
            <a:extLst>
              <a:ext uri="{FF2B5EF4-FFF2-40B4-BE49-F238E27FC236}">
                <a16:creationId xmlns:a16="http://schemas.microsoft.com/office/drawing/2014/main" id="{057D2540-96AB-47C6-BC14-504434D88431}"/>
              </a:ext>
            </a:extLst>
          </p:cNvPr>
          <p:cNvSpPr/>
          <p:nvPr/>
        </p:nvSpPr>
        <p:spPr>
          <a:xfrm>
            <a:off x="5233936" y="5199174"/>
            <a:ext cx="1709438" cy="1035586"/>
          </a:xfrm>
          <a:prstGeom prst="flowChartAlternateProcess">
            <a:avLst/>
          </a:prstGeom>
          <a:solidFill>
            <a:srgbClr val="00B050"/>
          </a:solidFill>
          <a:ln w="19050">
            <a:solidFill>
              <a:schemeClr val="tx1"/>
            </a:solid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a:t>
            </a:r>
            <a:br>
              <a:rPr lang="en-US" sz="2800" dirty="0"/>
            </a:br>
            <a:r>
              <a:rPr lang="en-US" sz="2800" dirty="0"/>
              <a:t>Shell</a:t>
            </a:r>
            <a:endParaRPr lang="he-IL" sz="2800" dirty="0"/>
          </a:p>
        </p:txBody>
      </p:sp>
      <p:sp>
        <p:nvSpPr>
          <p:cNvPr id="12" name="Flowchart: Alternate Process 11">
            <a:extLst>
              <a:ext uri="{FF2B5EF4-FFF2-40B4-BE49-F238E27FC236}">
                <a16:creationId xmlns:a16="http://schemas.microsoft.com/office/drawing/2014/main" id="{A137525F-95FF-49C8-961A-83A98DFDC1C6}"/>
              </a:ext>
            </a:extLst>
          </p:cNvPr>
          <p:cNvSpPr/>
          <p:nvPr/>
        </p:nvSpPr>
        <p:spPr>
          <a:xfrm>
            <a:off x="2721162" y="5199174"/>
            <a:ext cx="1709438" cy="1035586"/>
          </a:xfrm>
          <a:prstGeom prst="flowChartAlternateProcess">
            <a:avLst/>
          </a:prstGeom>
          <a:solidFill>
            <a:srgbClr val="00B050"/>
          </a:solidFill>
          <a:ln w="19050">
            <a:solidFill>
              <a:schemeClr val="tx1"/>
            </a:solid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a:t>
            </a:r>
            <a:br>
              <a:rPr lang="en-US" sz="2800" dirty="0"/>
            </a:br>
            <a:r>
              <a:rPr lang="en-US" sz="2800" dirty="0"/>
              <a:t>Kafka</a:t>
            </a:r>
            <a:endParaRPr lang="he-IL" sz="2800" dirty="0"/>
          </a:p>
        </p:txBody>
      </p:sp>
      <p:sp>
        <p:nvSpPr>
          <p:cNvPr id="13" name="Flowchart: Alternate Process 12">
            <a:extLst>
              <a:ext uri="{FF2B5EF4-FFF2-40B4-BE49-F238E27FC236}">
                <a16:creationId xmlns:a16="http://schemas.microsoft.com/office/drawing/2014/main" id="{9B9BE4E2-AC60-415A-8BF4-DE709FC9806B}"/>
              </a:ext>
            </a:extLst>
          </p:cNvPr>
          <p:cNvSpPr/>
          <p:nvPr/>
        </p:nvSpPr>
        <p:spPr>
          <a:xfrm>
            <a:off x="1011724" y="3761176"/>
            <a:ext cx="1709438" cy="1035586"/>
          </a:xfrm>
          <a:prstGeom prst="flowChartAlternateProcess">
            <a:avLst/>
          </a:prstGeom>
          <a:solidFill>
            <a:srgbClr val="00B050"/>
          </a:solidFill>
          <a:ln w="19050">
            <a:solidFill>
              <a:schemeClr val="tx1"/>
            </a:solid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a:t>
            </a:r>
            <a:br>
              <a:rPr lang="en-US" sz="2800" dirty="0"/>
            </a:br>
            <a:r>
              <a:rPr lang="en-US" sz="2800" dirty="0"/>
              <a:t>…</a:t>
            </a:r>
            <a:endParaRPr lang="he-IL" sz="2800" dirty="0"/>
          </a:p>
        </p:txBody>
      </p:sp>
      <p:sp>
        <p:nvSpPr>
          <p:cNvPr id="14" name="Flowchart: Alternate Process 13">
            <a:extLst>
              <a:ext uri="{FF2B5EF4-FFF2-40B4-BE49-F238E27FC236}">
                <a16:creationId xmlns:a16="http://schemas.microsoft.com/office/drawing/2014/main" id="{6C6D8E93-22A6-4473-B9FC-5FEFAFC4C682}"/>
              </a:ext>
            </a:extLst>
          </p:cNvPr>
          <p:cNvSpPr/>
          <p:nvPr/>
        </p:nvSpPr>
        <p:spPr>
          <a:xfrm>
            <a:off x="4902945" y="3910847"/>
            <a:ext cx="2369539" cy="737178"/>
          </a:xfrm>
          <a:prstGeom prst="flowChartAlternateProcess">
            <a:avLst/>
          </a:prstGeom>
          <a:solidFill>
            <a:srgbClr val="1C5ABD"/>
          </a:solidFill>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Spring Core</a:t>
            </a:r>
            <a:endParaRPr lang="he-IL" sz="2800" dirty="0"/>
          </a:p>
        </p:txBody>
      </p:sp>
      <p:cxnSp>
        <p:nvCxnSpPr>
          <p:cNvPr id="16" name="Straight Arrow Connector 15">
            <a:extLst>
              <a:ext uri="{FF2B5EF4-FFF2-40B4-BE49-F238E27FC236}">
                <a16:creationId xmlns:a16="http://schemas.microsoft.com/office/drawing/2014/main" id="{2C2495B0-4850-4C5A-BF4B-C11017FC6A63}"/>
              </a:ext>
            </a:extLst>
          </p:cNvPr>
          <p:cNvCxnSpPr>
            <a:cxnSpLocks/>
            <a:stCxn id="6" idx="3"/>
          </p:cNvCxnSpPr>
          <p:nvPr/>
        </p:nvCxnSpPr>
        <p:spPr>
          <a:xfrm>
            <a:off x="3951371" y="2820810"/>
            <a:ext cx="968145" cy="1081000"/>
          </a:xfrm>
          <a:prstGeom prst="straightConnector1">
            <a:avLst/>
          </a:prstGeom>
          <a:ln w="3810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921BB2-1E76-48C6-8DEE-553613316726}"/>
              </a:ext>
            </a:extLst>
          </p:cNvPr>
          <p:cNvCxnSpPr>
            <a:cxnSpLocks/>
            <a:stCxn id="7" idx="2"/>
            <a:endCxn id="14" idx="0"/>
          </p:cNvCxnSpPr>
          <p:nvPr/>
        </p:nvCxnSpPr>
        <p:spPr>
          <a:xfrm flipH="1">
            <a:off x="6087715" y="3338603"/>
            <a:ext cx="8285" cy="572244"/>
          </a:xfrm>
          <a:prstGeom prst="straightConnector1">
            <a:avLst/>
          </a:prstGeom>
          <a:ln w="3810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F16214-BD16-41D3-8CD9-309315C28D44}"/>
              </a:ext>
            </a:extLst>
          </p:cNvPr>
          <p:cNvCxnSpPr>
            <a:cxnSpLocks/>
            <a:stCxn id="13" idx="3"/>
            <a:endCxn id="14" idx="1"/>
          </p:cNvCxnSpPr>
          <p:nvPr/>
        </p:nvCxnSpPr>
        <p:spPr>
          <a:xfrm>
            <a:off x="2721162" y="4278969"/>
            <a:ext cx="2181783" cy="467"/>
          </a:xfrm>
          <a:prstGeom prst="straightConnector1">
            <a:avLst/>
          </a:prstGeom>
          <a:ln w="3810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CD3349-EF5A-49CE-B024-157420F0B7CD}"/>
              </a:ext>
            </a:extLst>
          </p:cNvPr>
          <p:cNvCxnSpPr>
            <a:cxnSpLocks/>
            <a:stCxn id="12" idx="0"/>
          </p:cNvCxnSpPr>
          <p:nvPr/>
        </p:nvCxnSpPr>
        <p:spPr>
          <a:xfrm flipV="1">
            <a:off x="3575881" y="4560983"/>
            <a:ext cx="1311434" cy="638191"/>
          </a:xfrm>
          <a:prstGeom prst="straightConnector1">
            <a:avLst/>
          </a:prstGeom>
          <a:ln w="3810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B63D4-9402-4289-8AC7-07ACF6F082EA}"/>
              </a:ext>
            </a:extLst>
          </p:cNvPr>
          <p:cNvCxnSpPr>
            <a:cxnSpLocks/>
            <a:stCxn id="11" idx="0"/>
            <a:endCxn id="14" idx="2"/>
          </p:cNvCxnSpPr>
          <p:nvPr/>
        </p:nvCxnSpPr>
        <p:spPr>
          <a:xfrm flipH="1" flipV="1">
            <a:off x="6087715" y="4648025"/>
            <a:ext cx="940" cy="551149"/>
          </a:xfrm>
          <a:prstGeom prst="straightConnector1">
            <a:avLst/>
          </a:prstGeom>
          <a:ln w="3810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3043D5-9C52-4C0E-9B54-BED36F088CE1}"/>
              </a:ext>
            </a:extLst>
          </p:cNvPr>
          <p:cNvCxnSpPr>
            <a:cxnSpLocks/>
            <a:stCxn id="8" idx="2"/>
          </p:cNvCxnSpPr>
          <p:nvPr/>
        </p:nvCxnSpPr>
        <p:spPr>
          <a:xfrm flipH="1">
            <a:off x="7289055" y="3338603"/>
            <a:ext cx="1771845" cy="572244"/>
          </a:xfrm>
          <a:prstGeom prst="straightConnector1">
            <a:avLst/>
          </a:prstGeom>
          <a:ln w="3810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A0604A2-C1B4-4037-96AF-17A18CD2BA2E}"/>
              </a:ext>
            </a:extLst>
          </p:cNvPr>
          <p:cNvCxnSpPr>
            <a:cxnSpLocks/>
            <a:stCxn id="9" idx="1"/>
            <a:endCxn id="14" idx="3"/>
          </p:cNvCxnSpPr>
          <p:nvPr/>
        </p:nvCxnSpPr>
        <p:spPr>
          <a:xfrm flipH="1" flipV="1">
            <a:off x="7272484" y="4279436"/>
            <a:ext cx="2258035" cy="140167"/>
          </a:xfrm>
          <a:prstGeom prst="straightConnector1">
            <a:avLst/>
          </a:prstGeom>
          <a:ln w="3810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49C91DF-8E93-4FB7-A90D-70E1DF664625}"/>
              </a:ext>
            </a:extLst>
          </p:cNvPr>
          <p:cNvCxnSpPr>
            <a:cxnSpLocks/>
            <a:stCxn id="10" idx="0"/>
          </p:cNvCxnSpPr>
          <p:nvPr/>
        </p:nvCxnSpPr>
        <p:spPr>
          <a:xfrm flipH="1" flipV="1">
            <a:off x="7289055" y="4648025"/>
            <a:ext cx="1091112" cy="552984"/>
          </a:xfrm>
          <a:prstGeom prst="straightConnector1">
            <a:avLst/>
          </a:prstGeom>
          <a:ln w="3810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14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par>
                                <p:cTn id="55" presetID="22" presetClass="entr" presetSubtype="8"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par>
                                <p:cTn id="58" presetID="22" presetClass="entr" presetSubtype="2"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right)">
                                      <p:cBhvr>
                                        <p:cTn id="60" dur="500"/>
                                        <p:tgtEl>
                                          <p:spTgt spid="29"/>
                                        </p:tgtEl>
                                      </p:cBhvr>
                                    </p:animEffect>
                                  </p:childTnLst>
                                </p:cTn>
                              </p:par>
                              <p:par>
                                <p:cTn id="61" presetID="22" presetClass="entr" presetSubtype="2"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right)">
                                      <p:cBhvr>
                                        <p:cTn id="63" dur="500"/>
                                        <p:tgtEl>
                                          <p:spTgt spid="32"/>
                                        </p:tgtEl>
                                      </p:cBhvr>
                                    </p:animEffect>
                                  </p:childTnLst>
                                </p:cTn>
                              </p:par>
                              <p:par>
                                <p:cTn id="64" presetID="22" presetClass="entr" presetSubtype="2"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right)">
                                      <p:cBhvr>
                                        <p:cTn id="66" dur="500"/>
                                        <p:tgtEl>
                                          <p:spTgt spid="35"/>
                                        </p:tgtEl>
                                      </p:cBhvr>
                                    </p:animEffect>
                                  </p:childTnLst>
                                </p:cTn>
                              </p:par>
                              <p:par>
                                <p:cTn id="67" presetID="22" presetClass="entr" presetSubtype="1"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up)">
                                      <p:cBhvr>
                                        <p:cTn id="69" dur="500"/>
                                        <p:tgtEl>
                                          <p:spTgt spid="17"/>
                                        </p:tgtEl>
                                      </p:cBhvr>
                                    </p:animEffect>
                                  </p:childTnLst>
                                </p:cTn>
                              </p:par>
                              <p:par>
                                <p:cTn id="70" presetID="22" presetClass="entr" presetSubtype="4"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28FE-3D0F-4C0B-A793-9E073E8D97CF}"/>
              </a:ext>
            </a:extLst>
          </p:cNvPr>
          <p:cNvSpPr>
            <a:spLocks noGrp="1"/>
          </p:cNvSpPr>
          <p:nvPr>
            <p:ph type="title"/>
          </p:nvPr>
        </p:nvSpPr>
        <p:spPr/>
        <p:txBody>
          <a:bodyPr>
            <a:normAutofit fontScale="90000"/>
          </a:bodyPr>
          <a:lstStyle/>
          <a:p>
            <a:r>
              <a:rPr lang="en-US" dirty="0"/>
              <a:t>Beans Scope</a:t>
            </a:r>
            <a:endParaRPr lang="he-IL" dirty="0"/>
          </a:p>
        </p:txBody>
      </p:sp>
      <p:sp>
        <p:nvSpPr>
          <p:cNvPr id="3" name="Slide Number Placeholder 2">
            <a:extLst>
              <a:ext uri="{FF2B5EF4-FFF2-40B4-BE49-F238E27FC236}">
                <a16:creationId xmlns:a16="http://schemas.microsoft.com/office/drawing/2014/main" id="{A4B9DCDD-43C1-4F8F-913B-FE5D54660979}"/>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
        <p:nvSpPr>
          <p:cNvPr id="4" name="Footer Placeholder 3">
            <a:extLst>
              <a:ext uri="{FF2B5EF4-FFF2-40B4-BE49-F238E27FC236}">
                <a16:creationId xmlns:a16="http://schemas.microsoft.com/office/drawing/2014/main" id="{C352C649-68F3-4625-A3DA-F33D83CC3CC7}"/>
              </a:ext>
            </a:extLst>
          </p:cNvPr>
          <p:cNvSpPr>
            <a:spLocks noGrp="1"/>
          </p:cNvSpPr>
          <p:nvPr>
            <p:ph type="ftr" sz="quarter" idx="11"/>
          </p:nvPr>
        </p:nvSpPr>
        <p:spPr/>
        <p:txBody>
          <a:bodyPr/>
          <a:lstStyle/>
          <a:p>
            <a:r>
              <a:rPr lang="en-US"/>
              <a:t>Copyrights © Aviad Cohen ; 23.2.2018</a:t>
            </a:r>
            <a:endParaRPr lang="en-US" dirty="0"/>
          </a:p>
        </p:txBody>
      </p:sp>
      <p:sp>
        <p:nvSpPr>
          <p:cNvPr id="5" name="Flowchart: Magnetic Disk 4">
            <a:extLst>
              <a:ext uri="{FF2B5EF4-FFF2-40B4-BE49-F238E27FC236}">
                <a16:creationId xmlns:a16="http://schemas.microsoft.com/office/drawing/2014/main" id="{57F17570-1615-4867-8C6C-3AD1F43DBD05}"/>
              </a:ext>
            </a:extLst>
          </p:cNvPr>
          <p:cNvSpPr/>
          <p:nvPr/>
        </p:nvSpPr>
        <p:spPr>
          <a:xfrm>
            <a:off x="1246907" y="2402098"/>
            <a:ext cx="3138055" cy="2119745"/>
          </a:xfrm>
          <a:prstGeom prst="flowChartMagneticDisk">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Rounded Corners 5">
            <a:extLst>
              <a:ext uri="{FF2B5EF4-FFF2-40B4-BE49-F238E27FC236}">
                <a16:creationId xmlns:a16="http://schemas.microsoft.com/office/drawing/2014/main" id="{2E5DF47F-A79A-471B-B797-5819257D2B2C}"/>
              </a:ext>
            </a:extLst>
          </p:cNvPr>
          <p:cNvSpPr/>
          <p:nvPr/>
        </p:nvSpPr>
        <p:spPr>
          <a:xfrm>
            <a:off x="3346522" y="3384837"/>
            <a:ext cx="758536" cy="727363"/>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Bean</a:t>
            </a:r>
          </a:p>
          <a:p>
            <a:pPr algn="ctr"/>
            <a:r>
              <a:rPr lang="en-US" dirty="0" err="1"/>
              <a:t>xyz</a:t>
            </a:r>
            <a:endParaRPr lang="he-IL" dirty="0"/>
          </a:p>
        </p:txBody>
      </p:sp>
      <p:cxnSp>
        <p:nvCxnSpPr>
          <p:cNvPr id="9" name="Straight Arrow Connector 8">
            <a:extLst>
              <a:ext uri="{FF2B5EF4-FFF2-40B4-BE49-F238E27FC236}">
                <a16:creationId xmlns:a16="http://schemas.microsoft.com/office/drawing/2014/main" id="{CE3A815A-8A69-4C8B-8423-C71452737316}"/>
              </a:ext>
            </a:extLst>
          </p:cNvPr>
          <p:cNvCxnSpPr>
            <a:cxnSpLocks/>
            <a:stCxn id="6" idx="3"/>
            <a:endCxn id="7" idx="1"/>
          </p:cNvCxnSpPr>
          <p:nvPr/>
        </p:nvCxnSpPr>
        <p:spPr>
          <a:xfrm flipV="1">
            <a:off x="4105058" y="2317172"/>
            <a:ext cx="2371944" cy="1431347"/>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C6D9032-1106-44AE-A386-070DDD5B68A9}"/>
              </a:ext>
            </a:extLst>
          </p:cNvPr>
          <p:cNvSpPr txBox="1"/>
          <p:nvPr/>
        </p:nvSpPr>
        <p:spPr>
          <a:xfrm>
            <a:off x="1719694" y="2439473"/>
            <a:ext cx="2192483" cy="646331"/>
          </a:xfrm>
          <a:prstGeom prst="rect">
            <a:avLst/>
          </a:prstGeom>
          <a:noFill/>
        </p:spPr>
        <p:txBody>
          <a:bodyPr wrap="square" rtlCol="1">
            <a:spAutoFit/>
          </a:bodyPr>
          <a:lstStyle/>
          <a:p>
            <a:pPr algn="ctr"/>
            <a:r>
              <a:rPr lang="en-US" b="1" dirty="0"/>
              <a:t>Application Context</a:t>
            </a:r>
          </a:p>
          <a:p>
            <a:pPr algn="ctr"/>
            <a:r>
              <a:rPr lang="en-US" b="1" dirty="0"/>
              <a:t>(container)</a:t>
            </a:r>
            <a:endParaRPr lang="he-IL" b="1" dirty="0"/>
          </a:p>
        </p:txBody>
      </p:sp>
      <p:sp>
        <p:nvSpPr>
          <p:cNvPr id="12" name="Rectangle: Rounded Corners 11">
            <a:extLst>
              <a:ext uri="{FF2B5EF4-FFF2-40B4-BE49-F238E27FC236}">
                <a16:creationId xmlns:a16="http://schemas.microsoft.com/office/drawing/2014/main" id="{6F43EB89-25B4-477D-A8F8-EBDEDA3FD49C}"/>
              </a:ext>
            </a:extLst>
          </p:cNvPr>
          <p:cNvSpPr/>
          <p:nvPr/>
        </p:nvSpPr>
        <p:spPr>
          <a:xfrm>
            <a:off x="1719694" y="3120874"/>
            <a:ext cx="501362" cy="346501"/>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Rectangle: Rounded Corners 12">
            <a:extLst>
              <a:ext uri="{FF2B5EF4-FFF2-40B4-BE49-F238E27FC236}">
                <a16:creationId xmlns:a16="http://schemas.microsoft.com/office/drawing/2014/main" id="{DA1FA03E-4B69-493C-8554-5AC87A20E035}"/>
              </a:ext>
            </a:extLst>
          </p:cNvPr>
          <p:cNvSpPr/>
          <p:nvPr/>
        </p:nvSpPr>
        <p:spPr>
          <a:xfrm>
            <a:off x="2391207" y="3352766"/>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Rectangle: Rounded Corners 13">
            <a:extLst>
              <a:ext uri="{FF2B5EF4-FFF2-40B4-BE49-F238E27FC236}">
                <a16:creationId xmlns:a16="http://schemas.microsoft.com/office/drawing/2014/main" id="{76D7B203-925E-49C6-A142-4810909DD16D}"/>
              </a:ext>
            </a:extLst>
          </p:cNvPr>
          <p:cNvSpPr/>
          <p:nvPr/>
        </p:nvSpPr>
        <p:spPr>
          <a:xfrm>
            <a:off x="2800348" y="3983317"/>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5" name="Rectangle: Rounded Corners 14">
            <a:extLst>
              <a:ext uri="{FF2B5EF4-FFF2-40B4-BE49-F238E27FC236}">
                <a16:creationId xmlns:a16="http://schemas.microsoft.com/office/drawing/2014/main" id="{B6F482DE-671A-49A3-82E6-1F60A391ABDA}"/>
              </a:ext>
            </a:extLst>
          </p:cNvPr>
          <p:cNvSpPr/>
          <p:nvPr/>
        </p:nvSpPr>
        <p:spPr>
          <a:xfrm>
            <a:off x="1841788" y="3983317"/>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6" name="Rectangle: Rounded Corners 15">
            <a:extLst>
              <a:ext uri="{FF2B5EF4-FFF2-40B4-BE49-F238E27FC236}">
                <a16:creationId xmlns:a16="http://schemas.microsoft.com/office/drawing/2014/main" id="{D419EFD1-4FC1-436C-A409-AB327782B3B3}"/>
              </a:ext>
            </a:extLst>
          </p:cNvPr>
          <p:cNvSpPr/>
          <p:nvPr/>
        </p:nvSpPr>
        <p:spPr>
          <a:xfrm>
            <a:off x="1462520" y="3566678"/>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nvGrpSpPr>
          <p:cNvPr id="22" name="Group 21">
            <a:extLst>
              <a:ext uri="{FF2B5EF4-FFF2-40B4-BE49-F238E27FC236}">
                <a16:creationId xmlns:a16="http://schemas.microsoft.com/office/drawing/2014/main" id="{CC897103-454A-4C87-B1DC-9A93C69F33A8}"/>
              </a:ext>
            </a:extLst>
          </p:cNvPr>
          <p:cNvGrpSpPr/>
          <p:nvPr/>
        </p:nvGrpSpPr>
        <p:grpSpPr>
          <a:xfrm>
            <a:off x="6477002" y="1652153"/>
            <a:ext cx="4132116" cy="1330037"/>
            <a:chOff x="6477002" y="1652153"/>
            <a:chExt cx="4132116" cy="1330037"/>
          </a:xfrm>
        </p:grpSpPr>
        <p:sp>
          <p:nvSpPr>
            <p:cNvPr id="7" name="Rectangle: Rounded Corners 6">
              <a:extLst>
                <a:ext uri="{FF2B5EF4-FFF2-40B4-BE49-F238E27FC236}">
                  <a16:creationId xmlns:a16="http://schemas.microsoft.com/office/drawing/2014/main" id="{A93A9A33-A909-4779-B80F-00541524717E}"/>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dirty="0" err="1">
                  <a:solidFill>
                    <a:sysClr val="windowText" lastClr="000000"/>
                  </a:solidFill>
                </a:rPr>
                <a:t>Xyz</a:t>
              </a:r>
              <a:r>
                <a:rPr lang="en-US" dirty="0">
                  <a:solidFill>
                    <a:sysClr val="windowText" lastClr="000000"/>
                  </a:solidFill>
                </a:rPr>
                <a:t> </a:t>
              </a:r>
              <a:r>
                <a:rPr lang="en-US" dirty="0" err="1">
                  <a:solidFill>
                    <a:sysClr val="windowText" lastClr="000000"/>
                  </a:solidFill>
                </a:rPr>
                <a:t>xyz</a:t>
              </a:r>
              <a:r>
                <a:rPr lang="en-US" dirty="0">
                  <a:solidFill>
                    <a:sysClr val="windowText" lastClr="000000"/>
                  </a:solidFill>
                </a:rPr>
                <a:t> = </a:t>
              </a:r>
              <a:r>
                <a:rPr lang="en-US" b="1" dirty="0" err="1">
                  <a:solidFill>
                    <a:srgbClr val="008E40"/>
                  </a:solidFill>
                </a:rPr>
                <a:t>ctx</a:t>
              </a:r>
              <a:r>
                <a:rPr lang="en-US" dirty="0" err="1">
                  <a:solidFill>
                    <a:sysClr val="windowText" lastClr="000000"/>
                  </a:solidFill>
                </a:rPr>
                <a:t>.getBean</a:t>
              </a:r>
              <a:r>
                <a:rPr lang="en-US" dirty="0">
                  <a:solidFill>
                    <a:sysClr val="windowText" lastClr="000000"/>
                  </a:solidFill>
                </a:rPr>
                <a:t>(“</a:t>
              </a:r>
              <a:r>
                <a:rPr lang="en-US" b="1" dirty="0" err="1">
                  <a:solidFill>
                    <a:srgbClr val="0000FF"/>
                  </a:solidFill>
                </a:rPr>
                <a:t>xyz</a:t>
              </a:r>
              <a:r>
                <a:rPr lang="en-US" dirty="0">
                  <a:solidFill>
                    <a:sysClr val="windowText" lastClr="000000"/>
                  </a:solidFill>
                </a:rPr>
                <a:t>”, </a:t>
              </a:r>
              <a:r>
                <a:rPr lang="en-US" dirty="0" err="1">
                  <a:solidFill>
                    <a:sysClr val="windowText" lastClr="000000"/>
                  </a:solidFill>
                </a:rPr>
                <a:t>Xyz.class</a:t>
              </a:r>
              <a:r>
                <a:rPr lang="en-US"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21" name="TextBox 20">
              <a:extLst>
                <a:ext uri="{FF2B5EF4-FFF2-40B4-BE49-F238E27FC236}">
                  <a16:creationId xmlns:a16="http://schemas.microsoft.com/office/drawing/2014/main" id="{E8404289-6274-4721-A621-728C46847E12}"/>
                </a:ext>
              </a:extLst>
            </p:cNvPr>
            <p:cNvSpPr txBox="1"/>
            <p:nvPr/>
          </p:nvSpPr>
          <p:spPr>
            <a:xfrm>
              <a:off x="8286751" y="1652153"/>
              <a:ext cx="512617" cy="369332"/>
            </a:xfrm>
            <a:prstGeom prst="rect">
              <a:avLst/>
            </a:prstGeom>
            <a:noFill/>
          </p:spPr>
          <p:txBody>
            <a:bodyPr wrap="square" rtlCol="1">
              <a:spAutoFit/>
            </a:bodyPr>
            <a:lstStyle/>
            <a:p>
              <a:pPr algn="ctr"/>
              <a:r>
                <a:rPr lang="en-US" b="1" dirty="0"/>
                <a:t>A</a:t>
              </a:r>
              <a:endParaRPr lang="he-IL" b="1" dirty="0"/>
            </a:p>
          </p:txBody>
        </p:sp>
      </p:grpSp>
      <p:grpSp>
        <p:nvGrpSpPr>
          <p:cNvPr id="23" name="Group 22">
            <a:extLst>
              <a:ext uri="{FF2B5EF4-FFF2-40B4-BE49-F238E27FC236}">
                <a16:creationId xmlns:a16="http://schemas.microsoft.com/office/drawing/2014/main" id="{034F039C-730F-4735-8E32-7716DF2FE1B1}"/>
              </a:ext>
            </a:extLst>
          </p:cNvPr>
          <p:cNvGrpSpPr/>
          <p:nvPr/>
        </p:nvGrpSpPr>
        <p:grpSpPr>
          <a:xfrm>
            <a:off x="6477002" y="3083500"/>
            <a:ext cx="4132116" cy="1330037"/>
            <a:chOff x="6477002" y="1652153"/>
            <a:chExt cx="4132116" cy="1330037"/>
          </a:xfrm>
        </p:grpSpPr>
        <p:sp>
          <p:nvSpPr>
            <p:cNvPr id="24" name="Rectangle: Rounded Corners 23">
              <a:extLst>
                <a:ext uri="{FF2B5EF4-FFF2-40B4-BE49-F238E27FC236}">
                  <a16:creationId xmlns:a16="http://schemas.microsoft.com/office/drawing/2014/main" id="{2C3F5E55-BBCF-43FD-AF2F-89E2A7613243}"/>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dirty="0" err="1">
                  <a:solidFill>
                    <a:sysClr val="windowText" lastClr="000000"/>
                  </a:solidFill>
                </a:rPr>
                <a:t>Xyz</a:t>
              </a:r>
              <a:r>
                <a:rPr lang="en-US" dirty="0">
                  <a:solidFill>
                    <a:sysClr val="windowText" lastClr="000000"/>
                  </a:solidFill>
                </a:rPr>
                <a:t> </a:t>
              </a:r>
              <a:r>
                <a:rPr lang="en-US" dirty="0" err="1">
                  <a:solidFill>
                    <a:sysClr val="windowText" lastClr="000000"/>
                  </a:solidFill>
                </a:rPr>
                <a:t>xyz</a:t>
              </a:r>
              <a:r>
                <a:rPr lang="en-US" dirty="0">
                  <a:solidFill>
                    <a:sysClr val="windowText" lastClr="000000"/>
                  </a:solidFill>
                </a:rPr>
                <a:t> = </a:t>
              </a:r>
              <a:r>
                <a:rPr lang="en-US" b="1" dirty="0" err="1">
                  <a:solidFill>
                    <a:srgbClr val="008E40"/>
                  </a:solidFill>
                </a:rPr>
                <a:t>ctx</a:t>
              </a:r>
              <a:r>
                <a:rPr lang="en-US" dirty="0" err="1">
                  <a:solidFill>
                    <a:sysClr val="windowText" lastClr="000000"/>
                  </a:solidFill>
                </a:rPr>
                <a:t>.getBean</a:t>
              </a:r>
              <a:r>
                <a:rPr lang="en-US" dirty="0">
                  <a:solidFill>
                    <a:sysClr val="windowText" lastClr="000000"/>
                  </a:solidFill>
                </a:rPr>
                <a:t>(“</a:t>
              </a:r>
              <a:r>
                <a:rPr lang="en-US" b="1" dirty="0" err="1">
                  <a:solidFill>
                    <a:srgbClr val="0000FF"/>
                  </a:solidFill>
                </a:rPr>
                <a:t>xyz</a:t>
              </a:r>
              <a:r>
                <a:rPr lang="en-US" dirty="0">
                  <a:solidFill>
                    <a:sysClr val="windowText" lastClr="000000"/>
                  </a:solidFill>
                </a:rPr>
                <a:t>”, </a:t>
              </a:r>
              <a:r>
                <a:rPr lang="en-US" dirty="0" err="1">
                  <a:solidFill>
                    <a:sysClr val="windowText" lastClr="000000"/>
                  </a:solidFill>
                </a:rPr>
                <a:t>Xyz.class</a:t>
              </a:r>
              <a:r>
                <a:rPr lang="en-US"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25" name="TextBox 24">
              <a:extLst>
                <a:ext uri="{FF2B5EF4-FFF2-40B4-BE49-F238E27FC236}">
                  <a16:creationId xmlns:a16="http://schemas.microsoft.com/office/drawing/2014/main" id="{6AE8AE33-3539-4F45-A61D-85AC199C034E}"/>
                </a:ext>
              </a:extLst>
            </p:cNvPr>
            <p:cNvSpPr txBox="1"/>
            <p:nvPr/>
          </p:nvSpPr>
          <p:spPr>
            <a:xfrm>
              <a:off x="8286751" y="1652153"/>
              <a:ext cx="512617" cy="369332"/>
            </a:xfrm>
            <a:prstGeom prst="rect">
              <a:avLst/>
            </a:prstGeom>
            <a:noFill/>
          </p:spPr>
          <p:txBody>
            <a:bodyPr wrap="square" rtlCol="1">
              <a:spAutoFit/>
            </a:bodyPr>
            <a:lstStyle/>
            <a:p>
              <a:pPr algn="ctr"/>
              <a:r>
                <a:rPr lang="en-US" b="1" dirty="0"/>
                <a:t>B</a:t>
              </a:r>
              <a:endParaRPr lang="he-IL" b="1" dirty="0"/>
            </a:p>
          </p:txBody>
        </p:sp>
      </p:grpSp>
      <p:grpSp>
        <p:nvGrpSpPr>
          <p:cNvPr id="26" name="Group 25">
            <a:extLst>
              <a:ext uri="{FF2B5EF4-FFF2-40B4-BE49-F238E27FC236}">
                <a16:creationId xmlns:a16="http://schemas.microsoft.com/office/drawing/2014/main" id="{33CC1198-33DA-40C9-9341-69A22B55E466}"/>
              </a:ext>
            </a:extLst>
          </p:cNvPr>
          <p:cNvGrpSpPr/>
          <p:nvPr/>
        </p:nvGrpSpPr>
        <p:grpSpPr>
          <a:xfrm>
            <a:off x="6477001" y="4514847"/>
            <a:ext cx="4132116" cy="1330037"/>
            <a:chOff x="6477002" y="1652153"/>
            <a:chExt cx="4132116" cy="1330037"/>
          </a:xfrm>
        </p:grpSpPr>
        <p:sp>
          <p:nvSpPr>
            <p:cNvPr id="27" name="Rectangle: Rounded Corners 26">
              <a:extLst>
                <a:ext uri="{FF2B5EF4-FFF2-40B4-BE49-F238E27FC236}">
                  <a16:creationId xmlns:a16="http://schemas.microsoft.com/office/drawing/2014/main" id="{191196D7-8A13-431D-B108-D4F585B69F97}"/>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dirty="0" err="1">
                  <a:solidFill>
                    <a:sysClr val="windowText" lastClr="000000"/>
                  </a:solidFill>
                </a:rPr>
                <a:t>Xyz</a:t>
              </a:r>
              <a:r>
                <a:rPr lang="en-US" dirty="0">
                  <a:solidFill>
                    <a:sysClr val="windowText" lastClr="000000"/>
                  </a:solidFill>
                </a:rPr>
                <a:t> </a:t>
              </a:r>
              <a:r>
                <a:rPr lang="en-US" dirty="0" err="1">
                  <a:solidFill>
                    <a:sysClr val="windowText" lastClr="000000"/>
                  </a:solidFill>
                </a:rPr>
                <a:t>xyz</a:t>
              </a:r>
              <a:r>
                <a:rPr lang="en-US" dirty="0">
                  <a:solidFill>
                    <a:sysClr val="windowText" lastClr="000000"/>
                  </a:solidFill>
                </a:rPr>
                <a:t> = </a:t>
              </a:r>
              <a:r>
                <a:rPr lang="en-US" b="1" dirty="0" err="1">
                  <a:solidFill>
                    <a:srgbClr val="008E40"/>
                  </a:solidFill>
                </a:rPr>
                <a:t>ctx</a:t>
              </a:r>
              <a:r>
                <a:rPr lang="en-US" dirty="0" err="1">
                  <a:solidFill>
                    <a:sysClr val="windowText" lastClr="000000"/>
                  </a:solidFill>
                </a:rPr>
                <a:t>.getBean</a:t>
              </a:r>
              <a:r>
                <a:rPr lang="en-US" dirty="0">
                  <a:solidFill>
                    <a:sysClr val="windowText" lastClr="000000"/>
                  </a:solidFill>
                </a:rPr>
                <a:t>(“</a:t>
              </a:r>
              <a:r>
                <a:rPr lang="en-US" b="1" dirty="0" err="1">
                  <a:solidFill>
                    <a:srgbClr val="0000FF"/>
                  </a:solidFill>
                </a:rPr>
                <a:t>xyz</a:t>
              </a:r>
              <a:r>
                <a:rPr lang="en-US" dirty="0">
                  <a:solidFill>
                    <a:sysClr val="windowText" lastClr="000000"/>
                  </a:solidFill>
                </a:rPr>
                <a:t>”, </a:t>
              </a:r>
              <a:r>
                <a:rPr lang="en-US" dirty="0" err="1">
                  <a:solidFill>
                    <a:sysClr val="windowText" lastClr="000000"/>
                  </a:solidFill>
                </a:rPr>
                <a:t>Xyz.class</a:t>
              </a:r>
              <a:r>
                <a:rPr lang="en-US"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28" name="TextBox 27">
              <a:extLst>
                <a:ext uri="{FF2B5EF4-FFF2-40B4-BE49-F238E27FC236}">
                  <a16:creationId xmlns:a16="http://schemas.microsoft.com/office/drawing/2014/main" id="{7EACDA58-E969-42ED-A308-4200082C5178}"/>
                </a:ext>
              </a:extLst>
            </p:cNvPr>
            <p:cNvSpPr txBox="1"/>
            <p:nvPr/>
          </p:nvSpPr>
          <p:spPr>
            <a:xfrm>
              <a:off x="8286751" y="1652153"/>
              <a:ext cx="512617" cy="369332"/>
            </a:xfrm>
            <a:prstGeom prst="rect">
              <a:avLst/>
            </a:prstGeom>
            <a:noFill/>
          </p:spPr>
          <p:txBody>
            <a:bodyPr wrap="square" rtlCol="1">
              <a:spAutoFit/>
            </a:bodyPr>
            <a:lstStyle/>
            <a:p>
              <a:pPr algn="ctr"/>
              <a:r>
                <a:rPr lang="en-US" b="1" dirty="0"/>
                <a:t>C</a:t>
              </a:r>
              <a:endParaRPr lang="he-IL" b="1" dirty="0"/>
            </a:p>
          </p:txBody>
        </p:sp>
      </p:grpSp>
      <p:cxnSp>
        <p:nvCxnSpPr>
          <p:cNvPr id="29" name="Straight Arrow Connector 28">
            <a:extLst>
              <a:ext uri="{FF2B5EF4-FFF2-40B4-BE49-F238E27FC236}">
                <a16:creationId xmlns:a16="http://schemas.microsoft.com/office/drawing/2014/main" id="{99CA1C3C-3E1A-46B7-8303-16EB170E5C73}"/>
              </a:ext>
            </a:extLst>
          </p:cNvPr>
          <p:cNvCxnSpPr>
            <a:cxnSpLocks/>
            <a:stCxn id="6" idx="3"/>
            <a:endCxn id="24" idx="1"/>
          </p:cNvCxnSpPr>
          <p:nvPr/>
        </p:nvCxnSpPr>
        <p:spPr>
          <a:xfrm>
            <a:off x="4105058" y="3748519"/>
            <a:ext cx="2371944" cy="0"/>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FBA27-3DC0-4933-A700-840AA1BCFF9D}"/>
              </a:ext>
            </a:extLst>
          </p:cNvPr>
          <p:cNvCxnSpPr>
            <a:cxnSpLocks/>
            <a:stCxn id="6" idx="3"/>
            <a:endCxn id="27" idx="1"/>
          </p:cNvCxnSpPr>
          <p:nvPr/>
        </p:nvCxnSpPr>
        <p:spPr>
          <a:xfrm>
            <a:off x="4105058" y="3748519"/>
            <a:ext cx="2371943" cy="1431347"/>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36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1+#ppt_w/2"/>
                                          </p:val>
                                        </p:tav>
                                        <p:tav tm="100000">
                                          <p:val>
                                            <p:strVal val="#ppt_x"/>
                                          </p:val>
                                        </p:tav>
                                      </p:tavLst>
                                    </p:anim>
                                    <p:anim calcmode="lin" valueType="num">
                                      <p:cBhvr additive="base">
                                        <p:cTn id="5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1+#ppt_w/2"/>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P spid="12" grpId="0" animBg="1"/>
      <p:bldP spid="13" grpId="0" animBg="1"/>
      <p:bldP spid="14" grpId="0" animBg="1"/>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A75F-E56E-46A2-97B8-868E5BFD4980}"/>
              </a:ext>
            </a:extLst>
          </p:cNvPr>
          <p:cNvSpPr>
            <a:spLocks noGrp="1"/>
          </p:cNvSpPr>
          <p:nvPr>
            <p:ph type="title"/>
          </p:nvPr>
        </p:nvSpPr>
        <p:spPr/>
        <p:txBody>
          <a:bodyPr>
            <a:normAutofit fontScale="90000"/>
          </a:bodyPr>
          <a:lstStyle/>
          <a:p>
            <a:r>
              <a:rPr lang="en-US" dirty="0"/>
              <a:t>Beans Scope</a:t>
            </a:r>
            <a:endParaRPr lang="he-IL" dirty="0"/>
          </a:p>
        </p:txBody>
      </p:sp>
      <p:sp>
        <p:nvSpPr>
          <p:cNvPr id="3" name="Slide Number Placeholder 2">
            <a:extLst>
              <a:ext uri="{FF2B5EF4-FFF2-40B4-BE49-F238E27FC236}">
                <a16:creationId xmlns:a16="http://schemas.microsoft.com/office/drawing/2014/main" id="{78DCCB8B-7F2B-4151-9710-CAF611F3E59E}"/>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4" name="Footer Placeholder 3">
            <a:extLst>
              <a:ext uri="{FF2B5EF4-FFF2-40B4-BE49-F238E27FC236}">
                <a16:creationId xmlns:a16="http://schemas.microsoft.com/office/drawing/2014/main" id="{9F1D4182-49E7-47EE-9638-1F1A54C7F20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7DF7CE23-45B7-4594-BE52-C1A3D4CC52AA}"/>
              </a:ext>
            </a:extLst>
          </p:cNvPr>
          <p:cNvSpPr txBox="1"/>
          <p:nvPr/>
        </p:nvSpPr>
        <p:spPr>
          <a:xfrm>
            <a:off x="1215736" y="1496291"/>
            <a:ext cx="9760528" cy="4832092"/>
          </a:xfrm>
          <a:prstGeom prst="rect">
            <a:avLst/>
          </a:prstGeom>
          <a:noFill/>
        </p:spPr>
        <p:txBody>
          <a:bodyPr wrap="square" rtlCol="1">
            <a:spAutoFit/>
          </a:bodyPr>
          <a:lstStyle/>
          <a:p>
            <a:r>
              <a:rPr lang="en-US" sz="2800" dirty="0">
                <a:solidFill>
                  <a:srgbClr val="FD2DFF"/>
                </a:solidFill>
              </a:rPr>
              <a:t>Scope</a:t>
            </a:r>
            <a:r>
              <a:rPr lang="en-US" sz="2800" dirty="0"/>
              <a:t> of a bean describes how many instances should the container manage</a:t>
            </a:r>
          </a:p>
          <a:p>
            <a:endParaRPr lang="en-US" sz="2800" dirty="0"/>
          </a:p>
          <a:p>
            <a:r>
              <a:rPr lang="en-US" sz="2800" dirty="0"/>
              <a:t>There are 6 types of </a:t>
            </a:r>
            <a:r>
              <a:rPr lang="en-US" sz="2800" dirty="0">
                <a:solidFill>
                  <a:srgbClr val="FD2DFF"/>
                </a:solidFill>
              </a:rPr>
              <a:t>scopes</a:t>
            </a:r>
            <a:r>
              <a:rPr lang="en-US" sz="2800" dirty="0"/>
              <a:t>, from which, only 2 represents our main interest:</a:t>
            </a:r>
          </a:p>
          <a:p>
            <a:pPr marL="514350" indent="-514350">
              <a:buAutoNum type="arabicPeriod"/>
            </a:pPr>
            <a:r>
              <a:rPr lang="en-US" sz="2800" dirty="0">
                <a:solidFill>
                  <a:srgbClr val="FD2DFF"/>
                </a:solidFill>
              </a:rPr>
              <a:t>Singleton</a:t>
            </a:r>
            <a:r>
              <a:rPr lang="en-US" sz="2800" dirty="0"/>
              <a:t> (default) – the bean’s instance exists </a:t>
            </a:r>
            <a:r>
              <a:rPr lang="en-US" sz="2800" b="1" u="sng" dirty="0"/>
              <a:t>exactly once</a:t>
            </a:r>
            <a:r>
              <a:rPr lang="en-US" sz="2800" dirty="0"/>
              <a:t>, and the </a:t>
            </a:r>
            <a:r>
              <a:rPr lang="en-US" sz="2800" u="sng" dirty="0"/>
              <a:t>same</a:t>
            </a:r>
            <a:r>
              <a:rPr lang="en-US" sz="2800" dirty="0"/>
              <a:t> instance will be injected and used whenever it is requested</a:t>
            </a:r>
          </a:p>
          <a:p>
            <a:pPr marL="514350" indent="-514350">
              <a:buAutoNum type="arabicPeriod"/>
            </a:pPr>
            <a:endParaRPr lang="en-US" sz="2800" dirty="0"/>
          </a:p>
          <a:p>
            <a:pPr marL="514350" indent="-514350">
              <a:buAutoNum type="arabicPeriod"/>
            </a:pPr>
            <a:r>
              <a:rPr lang="en-US" sz="2800" dirty="0">
                <a:solidFill>
                  <a:srgbClr val="FD2DFF"/>
                </a:solidFill>
              </a:rPr>
              <a:t>Prototype</a:t>
            </a:r>
            <a:r>
              <a:rPr lang="en-US" sz="2800" dirty="0"/>
              <a:t> – whenever an instance of a certain bean is requested – a </a:t>
            </a:r>
            <a:r>
              <a:rPr lang="en-US" sz="2800" u="sng" dirty="0"/>
              <a:t>new</a:t>
            </a:r>
            <a:r>
              <a:rPr lang="en-US" sz="2800" dirty="0"/>
              <a:t> instance of it will be created</a:t>
            </a:r>
            <a:endParaRPr lang="he-IL" sz="2800" dirty="0"/>
          </a:p>
        </p:txBody>
      </p:sp>
    </p:spTree>
    <p:extLst>
      <p:ext uri="{BB962C8B-B14F-4D97-AF65-F5344CB8AC3E}">
        <p14:creationId xmlns:p14="http://schemas.microsoft.com/office/powerpoint/2010/main" val="1558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28FE-3D0F-4C0B-A793-9E073E8D97CF}"/>
              </a:ext>
            </a:extLst>
          </p:cNvPr>
          <p:cNvSpPr>
            <a:spLocks noGrp="1"/>
          </p:cNvSpPr>
          <p:nvPr>
            <p:ph type="title"/>
          </p:nvPr>
        </p:nvSpPr>
        <p:spPr/>
        <p:txBody>
          <a:bodyPr>
            <a:normAutofit fontScale="90000"/>
          </a:bodyPr>
          <a:lstStyle/>
          <a:p>
            <a:r>
              <a:rPr lang="en-US" dirty="0"/>
              <a:t>Beans Scope - prototype</a:t>
            </a:r>
            <a:endParaRPr lang="he-IL" dirty="0"/>
          </a:p>
        </p:txBody>
      </p:sp>
      <p:sp>
        <p:nvSpPr>
          <p:cNvPr id="3" name="Slide Number Placeholder 2">
            <a:extLst>
              <a:ext uri="{FF2B5EF4-FFF2-40B4-BE49-F238E27FC236}">
                <a16:creationId xmlns:a16="http://schemas.microsoft.com/office/drawing/2014/main" id="{A4B9DCDD-43C1-4F8F-913B-FE5D54660979}"/>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4" name="Footer Placeholder 3">
            <a:extLst>
              <a:ext uri="{FF2B5EF4-FFF2-40B4-BE49-F238E27FC236}">
                <a16:creationId xmlns:a16="http://schemas.microsoft.com/office/drawing/2014/main" id="{C352C649-68F3-4625-A3DA-F33D83CC3CC7}"/>
              </a:ext>
            </a:extLst>
          </p:cNvPr>
          <p:cNvSpPr>
            <a:spLocks noGrp="1"/>
          </p:cNvSpPr>
          <p:nvPr>
            <p:ph type="ftr" sz="quarter" idx="11"/>
          </p:nvPr>
        </p:nvSpPr>
        <p:spPr/>
        <p:txBody>
          <a:bodyPr/>
          <a:lstStyle/>
          <a:p>
            <a:r>
              <a:rPr lang="en-US"/>
              <a:t>Copyrights © Aviad Cohen ; 23.2.2018</a:t>
            </a:r>
            <a:endParaRPr lang="en-US" dirty="0"/>
          </a:p>
        </p:txBody>
      </p:sp>
      <p:grpSp>
        <p:nvGrpSpPr>
          <p:cNvPr id="8" name="Group 7">
            <a:extLst>
              <a:ext uri="{FF2B5EF4-FFF2-40B4-BE49-F238E27FC236}">
                <a16:creationId xmlns:a16="http://schemas.microsoft.com/office/drawing/2014/main" id="{67DE97B2-2E2D-4D84-9F3A-631E5CC8BB7B}"/>
              </a:ext>
            </a:extLst>
          </p:cNvPr>
          <p:cNvGrpSpPr/>
          <p:nvPr/>
        </p:nvGrpSpPr>
        <p:grpSpPr>
          <a:xfrm>
            <a:off x="1246907" y="2402098"/>
            <a:ext cx="3138055" cy="2119745"/>
            <a:chOff x="1246907" y="2402098"/>
            <a:chExt cx="3138055" cy="2119745"/>
          </a:xfrm>
        </p:grpSpPr>
        <p:sp>
          <p:nvSpPr>
            <p:cNvPr id="5" name="Flowchart: Magnetic Disk 4">
              <a:extLst>
                <a:ext uri="{FF2B5EF4-FFF2-40B4-BE49-F238E27FC236}">
                  <a16:creationId xmlns:a16="http://schemas.microsoft.com/office/drawing/2014/main" id="{57F17570-1615-4867-8C6C-3AD1F43DBD05}"/>
                </a:ext>
              </a:extLst>
            </p:cNvPr>
            <p:cNvSpPr/>
            <p:nvPr/>
          </p:nvSpPr>
          <p:spPr>
            <a:xfrm>
              <a:off x="1246907" y="2402098"/>
              <a:ext cx="3138055" cy="2119745"/>
            </a:xfrm>
            <a:prstGeom prst="flowChartMagneticDisk">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Rounded Corners 5">
              <a:extLst>
                <a:ext uri="{FF2B5EF4-FFF2-40B4-BE49-F238E27FC236}">
                  <a16:creationId xmlns:a16="http://schemas.microsoft.com/office/drawing/2014/main" id="{2E5DF47F-A79A-471B-B797-5819257D2B2C}"/>
                </a:ext>
              </a:extLst>
            </p:cNvPr>
            <p:cNvSpPr/>
            <p:nvPr/>
          </p:nvSpPr>
          <p:spPr>
            <a:xfrm>
              <a:off x="3346522" y="3384837"/>
              <a:ext cx="758536" cy="727363"/>
            </a:xfrm>
            <a:prstGeom prst="roundRect">
              <a:avLst/>
            </a:prstGeom>
            <a:solidFill>
              <a:srgbClr val="0000FF"/>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Bean</a:t>
              </a:r>
            </a:p>
            <a:p>
              <a:pPr algn="ctr"/>
              <a:r>
                <a:rPr lang="en-US" dirty="0" err="1"/>
                <a:t>xyz</a:t>
              </a:r>
              <a:endParaRPr lang="he-IL" dirty="0"/>
            </a:p>
          </p:txBody>
        </p:sp>
        <p:sp>
          <p:nvSpPr>
            <p:cNvPr id="10" name="TextBox 9">
              <a:extLst>
                <a:ext uri="{FF2B5EF4-FFF2-40B4-BE49-F238E27FC236}">
                  <a16:creationId xmlns:a16="http://schemas.microsoft.com/office/drawing/2014/main" id="{6C6D9032-1106-44AE-A386-070DDD5B68A9}"/>
                </a:ext>
              </a:extLst>
            </p:cNvPr>
            <p:cNvSpPr txBox="1"/>
            <p:nvPr/>
          </p:nvSpPr>
          <p:spPr>
            <a:xfrm>
              <a:off x="1719694" y="2439473"/>
              <a:ext cx="2192483" cy="646331"/>
            </a:xfrm>
            <a:prstGeom prst="rect">
              <a:avLst/>
            </a:prstGeom>
            <a:noFill/>
          </p:spPr>
          <p:txBody>
            <a:bodyPr wrap="square" rtlCol="1">
              <a:spAutoFit/>
            </a:bodyPr>
            <a:lstStyle/>
            <a:p>
              <a:pPr algn="ctr"/>
              <a:r>
                <a:rPr lang="en-US" b="1" dirty="0"/>
                <a:t>Application Context</a:t>
              </a:r>
            </a:p>
            <a:p>
              <a:pPr algn="ctr"/>
              <a:r>
                <a:rPr lang="en-US" b="1" dirty="0"/>
                <a:t>(container)</a:t>
              </a:r>
              <a:endParaRPr lang="he-IL" b="1" dirty="0"/>
            </a:p>
          </p:txBody>
        </p:sp>
        <p:sp>
          <p:nvSpPr>
            <p:cNvPr id="12" name="Rectangle: Rounded Corners 11">
              <a:extLst>
                <a:ext uri="{FF2B5EF4-FFF2-40B4-BE49-F238E27FC236}">
                  <a16:creationId xmlns:a16="http://schemas.microsoft.com/office/drawing/2014/main" id="{6F43EB89-25B4-477D-A8F8-EBDEDA3FD49C}"/>
                </a:ext>
              </a:extLst>
            </p:cNvPr>
            <p:cNvSpPr/>
            <p:nvPr/>
          </p:nvSpPr>
          <p:spPr>
            <a:xfrm>
              <a:off x="1719694" y="3120874"/>
              <a:ext cx="501362" cy="346501"/>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Rectangle: Rounded Corners 12">
              <a:extLst>
                <a:ext uri="{FF2B5EF4-FFF2-40B4-BE49-F238E27FC236}">
                  <a16:creationId xmlns:a16="http://schemas.microsoft.com/office/drawing/2014/main" id="{DA1FA03E-4B69-493C-8554-5AC87A20E035}"/>
                </a:ext>
              </a:extLst>
            </p:cNvPr>
            <p:cNvSpPr/>
            <p:nvPr/>
          </p:nvSpPr>
          <p:spPr>
            <a:xfrm>
              <a:off x="2391207" y="3352766"/>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Rectangle: Rounded Corners 13">
              <a:extLst>
                <a:ext uri="{FF2B5EF4-FFF2-40B4-BE49-F238E27FC236}">
                  <a16:creationId xmlns:a16="http://schemas.microsoft.com/office/drawing/2014/main" id="{76D7B203-925E-49C6-A142-4810909DD16D}"/>
                </a:ext>
              </a:extLst>
            </p:cNvPr>
            <p:cNvSpPr/>
            <p:nvPr/>
          </p:nvSpPr>
          <p:spPr>
            <a:xfrm>
              <a:off x="2800348" y="3983317"/>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5" name="Rectangle: Rounded Corners 14">
              <a:extLst>
                <a:ext uri="{FF2B5EF4-FFF2-40B4-BE49-F238E27FC236}">
                  <a16:creationId xmlns:a16="http://schemas.microsoft.com/office/drawing/2014/main" id="{B6F482DE-671A-49A3-82E6-1F60A391ABDA}"/>
                </a:ext>
              </a:extLst>
            </p:cNvPr>
            <p:cNvSpPr/>
            <p:nvPr/>
          </p:nvSpPr>
          <p:spPr>
            <a:xfrm>
              <a:off x="1841788" y="3983317"/>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6" name="Rectangle: Rounded Corners 15">
              <a:extLst>
                <a:ext uri="{FF2B5EF4-FFF2-40B4-BE49-F238E27FC236}">
                  <a16:creationId xmlns:a16="http://schemas.microsoft.com/office/drawing/2014/main" id="{D419EFD1-4FC1-436C-A409-AB327782B3B3}"/>
                </a:ext>
              </a:extLst>
            </p:cNvPr>
            <p:cNvSpPr/>
            <p:nvPr/>
          </p:nvSpPr>
          <p:spPr>
            <a:xfrm>
              <a:off x="1462520" y="3566678"/>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cxnSp>
        <p:nvCxnSpPr>
          <p:cNvPr id="9" name="Straight Arrow Connector 8">
            <a:extLst>
              <a:ext uri="{FF2B5EF4-FFF2-40B4-BE49-F238E27FC236}">
                <a16:creationId xmlns:a16="http://schemas.microsoft.com/office/drawing/2014/main" id="{CE3A815A-8A69-4C8B-8423-C71452737316}"/>
              </a:ext>
            </a:extLst>
          </p:cNvPr>
          <p:cNvCxnSpPr>
            <a:cxnSpLocks/>
            <a:stCxn id="6" idx="3"/>
            <a:endCxn id="7" idx="1"/>
          </p:cNvCxnSpPr>
          <p:nvPr/>
        </p:nvCxnSpPr>
        <p:spPr>
          <a:xfrm flipV="1">
            <a:off x="4105058" y="2317172"/>
            <a:ext cx="2371944" cy="1431347"/>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CC897103-454A-4C87-B1DC-9A93C69F33A8}"/>
              </a:ext>
            </a:extLst>
          </p:cNvPr>
          <p:cNvGrpSpPr/>
          <p:nvPr/>
        </p:nvGrpSpPr>
        <p:grpSpPr>
          <a:xfrm>
            <a:off x="6477002" y="1652153"/>
            <a:ext cx="4132116" cy="1330037"/>
            <a:chOff x="6477002" y="1652153"/>
            <a:chExt cx="4132116" cy="1330037"/>
          </a:xfrm>
        </p:grpSpPr>
        <p:sp>
          <p:nvSpPr>
            <p:cNvPr id="7" name="Rectangle: Rounded Corners 6">
              <a:extLst>
                <a:ext uri="{FF2B5EF4-FFF2-40B4-BE49-F238E27FC236}">
                  <a16:creationId xmlns:a16="http://schemas.microsoft.com/office/drawing/2014/main" id="{A93A9A33-A909-4779-B80F-00541524717E}"/>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dirty="0" err="1">
                  <a:solidFill>
                    <a:sysClr val="windowText" lastClr="000000"/>
                  </a:solidFill>
                </a:rPr>
                <a:t>Xyz</a:t>
              </a:r>
              <a:r>
                <a:rPr lang="en-US" dirty="0">
                  <a:solidFill>
                    <a:sysClr val="windowText" lastClr="000000"/>
                  </a:solidFill>
                </a:rPr>
                <a:t> </a:t>
              </a:r>
              <a:r>
                <a:rPr lang="en-US" dirty="0" err="1">
                  <a:solidFill>
                    <a:sysClr val="windowText" lastClr="000000"/>
                  </a:solidFill>
                </a:rPr>
                <a:t>xyz</a:t>
              </a:r>
              <a:r>
                <a:rPr lang="en-US" dirty="0">
                  <a:solidFill>
                    <a:sysClr val="windowText" lastClr="000000"/>
                  </a:solidFill>
                </a:rPr>
                <a:t> = </a:t>
              </a:r>
              <a:r>
                <a:rPr lang="en-US" b="1" dirty="0" err="1">
                  <a:solidFill>
                    <a:srgbClr val="008E40"/>
                  </a:solidFill>
                </a:rPr>
                <a:t>ctx</a:t>
              </a:r>
              <a:r>
                <a:rPr lang="en-US" dirty="0" err="1">
                  <a:solidFill>
                    <a:sysClr val="windowText" lastClr="000000"/>
                  </a:solidFill>
                </a:rPr>
                <a:t>.getBean</a:t>
              </a:r>
              <a:r>
                <a:rPr lang="en-US" dirty="0">
                  <a:solidFill>
                    <a:sysClr val="windowText" lastClr="000000"/>
                  </a:solidFill>
                </a:rPr>
                <a:t>(“</a:t>
              </a:r>
              <a:r>
                <a:rPr lang="en-US" b="1" dirty="0" err="1">
                  <a:solidFill>
                    <a:srgbClr val="0000FF"/>
                  </a:solidFill>
                </a:rPr>
                <a:t>xyz</a:t>
              </a:r>
              <a:r>
                <a:rPr lang="en-US" dirty="0">
                  <a:solidFill>
                    <a:sysClr val="windowText" lastClr="000000"/>
                  </a:solidFill>
                </a:rPr>
                <a:t>”, </a:t>
              </a:r>
              <a:r>
                <a:rPr lang="en-US" dirty="0" err="1">
                  <a:solidFill>
                    <a:sysClr val="windowText" lastClr="000000"/>
                  </a:solidFill>
                </a:rPr>
                <a:t>Xyz.class</a:t>
              </a:r>
              <a:r>
                <a:rPr lang="en-US"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21" name="TextBox 20">
              <a:extLst>
                <a:ext uri="{FF2B5EF4-FFF2-40B4-BE49-F238E27FC236}">
                  <a16:creationId xmlns:a16="http://schemas.microsoft.com/office/drawing/2014/main" id="{E8404289-6274-4721-A621-728C46847E12}"/>
                </a:ext>
              </a:extLst>
            </p:cNvPr>
            <p:cNvSpPr txBox="1"/>
            <p:nvPr/>
          </p:nvSpPr>
          <p:spPr>
            <a:xfrm>
              <a:off x="8286751" y="1652153"/>
              <a:ext cx="512617" cy="369332"/>
            </a:xfrm>
            <a:prstGeom prst="rect">
              <a:avLst/>
            </a:prstGeom>
            <a:noFill/>
          </p:spPr>
          <p:txBody>
            <a:bodyPr wrap="square" rtlCol="1">
              <a:spAutoFit/>
            </a:bodyPr>
            <a:lstStyle/>
            <a:p>
              <a:pPr algn="ctr"/>
              <a:r>
                <a:rPr lang="en-US" b="1" dirty="0"/>
                <a:t>A</a:t>
              </a:r>
              <a:endParaRPr lang="he-IL" b="1" dirty="0"/>
            </a:p>
          </p:txBody>
        </p:sp>
      </p:grpSp>
      <p:grpSp>
        <p:nvGrpSpPr>
          <p:cNvPr id="23" name="Group 22">
            <a:extLst>
              <a:ext uri="{FF2B5EF4-FFF2-40B4-BE49-F238E27FC236}">
                <a16:creationId xmlns:a16="http://schemas.microsoft.com/office/drawing/2014/main" id="{034F039C-730F-4735-8E32-7716DF2FE1B1}"/>
              </a:ext>
            </a:extLst>
          </p:cNvPr>
          <p:cNvGrpSpPr/>
          <p:nvPr/>
        </p:nvGrpSpPr>
        <p:grpSpPr>
          <a:xfrm>
            <a:off x="6477002" y="3083500"/>
            <a:ext cx="4132116" cy="1330037"/>
            <a:chOff x="6477002" y="1652153"/>
            <a:chExt cx="4132116" cy="1330037"/>
          </a:xfrm>
        </p:grpSpPr>
        <p:sp>
          <p:nvSpPr>
            <p:cNvPr id="24" name="Rectangle: Rounded Corners 23">
              <a:extLst>
                <a:ext uri="{FF2B5EF4-FFF2-40B4-BE49-F238E27FC236}">
                  <a16:creationId xmlns:a16="http://schemas.microsoft.com/office/drawing/2014/main" id="{2C3F5E55-BBCF-43FD-AF2F-89E2A7613243}"/>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dirty="0" err="1">
                  <a:solidFill>
                    <a:sysClr val="windowText" lastClr="000000"/>
                  </a:solidFill>
                </a:rPr>
                <a:t>Xyz</a:t>
              </a:r>
              <a:r>
                <a:rPr lang="en-US" dirty="0">
                  <a:solidFill>
                    <a:sysClr val="windowText" lastClr="000000"/>
                  </a:solidFill>
                </a:rPr>
                <a:t> </a:t>
              </a:r>
              <a:r>
                <a:rPr lang="en-US" dirty="0" err="1">
                  <a:solidFill>
                    <a:sysClr val="windowText" lastClr="000000"/>
                  </a:solidFill>
                </a:rPr>
                <a:t>xyz</a:t>
              </a:r>
              <a:r>
                <a:rPr lang="en-US" dirty="0">
                  <a:solidFill>
                    <a:sysClr val="windowText" lastClr="000000"/>
                  </a:solidFill>
                </a:rPr>
                <a:t> = </a:t>
              </a:r>
              <a:r>
                <a:rPr lang="en-US" b="1" dirty="0" err="1">
                  <a:solidFill>
                    <a:srgbClr val="008E40"/>
                  </a:solidFill>
                </a:rPr>
                <a:t>ctx</a:t>
              </a:r>
              <a:r>
                <a:rPr lang="en-US" dirty="0" err="1">
                  <a:solidFill>
                    <a:sysClr val="windowText" lastClr="000000"/>
                  </a:solidFill>
                </a:rPr>
                <a:t>.getBean</a:t>
              </a:r>
              <a:r>
                <a:rPr lang="en-US" dirty="0">
                  <a:solidFill>
                    <a:sysClr val="windowText" lastClr="000000"/>
                  </a:solidFill>
                </a:rPr>
                <a:t>(“</a:t>
              </a:r>
              <a:r>
                <a:rPr lang="en-US" b="1" dirty="0" err="1">
                  <a:solidFill>
                    <a:srgbClr val="0000FF"/>
                  </a:solidFill>
                </a:rPr>
                <a:t>xyz</a:t>
              </a:r>
              <a:r>
                <a:rPr lang="en-US" dirty="0">
                  <a:solidFill>
                    <a:sysClr val="windowText" lastClr="000000"/>
                  </a:solidFill>
                </a:rPr>
                <a:t>”, </a:t>
              </a:r>
              <a:r>
                <a:rPr lang="en-US" dirty="0" err="1">
                  <a:solidFill>
                    <a:sysClr val="windowText" lastClr="000000"/>
                  </a:solidFill>
                </a:rPr>
                <a:t>Xyz.class</a:t>
              </a:r>
              <a:r>
                <a:rPr lang="en-US"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25" name="TextBox 24">
              <a:extLst>
                <a:ext uri="{FF2B5EF4-FFF2-40B4-BE49-F238E27FC236}">
                  <a16:creationId xmlns:a16="http://schemas.microsoft.com/office/drawing/2014/main" id="{6AE8AE33-3539-4F45-A61D-85AC199C034E}"/>
                </a:ext>
              </a:extLst>
            </p:cNvPr>
            <p:cNvSpPr txBox="1"/>
            <p:nvPr/>
          </p:nvSpPr>
          <p:spPr>
            <a:xfrm>
              <a:off x="8286751" y="1652153"/>
              <a:ext cx="512617" cy="369332"/>
            </a:xfrm>
            <a:prstGeom prst="rect">
              <a:avLst/>
            </a:prstGeom>
            <a:noFill/>
          </p:spPr>
          <p:txBody>
            <a:bodyPr wrap="square" rtlCol="1">
              <a:spAutoFit/>
            </a:bodyPr>
            <a:lstStyle/>
            <a:p>
              <a:pPr algn="ctr"/>
              <a:r>
                <a:rPr lang="en-US" b="1" dirty="0"/>
                <a:t>B</a:t>
              </a:r>
              <a:endParaRPr lang="he-IL" b="1" dirty="0"/>
            </a:p>
          </p:txBody>
        </p:sp>
      </p:grpSp>
      <p:grpSp>
        <p:nvGrpSpPr>
          <p:cNvPr id="26" name="Group 25">
            <a:extLst>
              <a:ext uri="{FF2B5EF4-FFF2-40B4-BE49-F238E27FC236}">
                <a16:creationId xmlns:a16="http://schemas.microsoft.com/office/drawing/2014/main" id="{33CC1198-33DA-40C9-9341-69A22B55E466}"/>
              </a:ext>
            </a:extLst>
          </p:cNvPr>
          <p:cNvGrpSpPr/>
          <p:nvPr/>
        </p:nvGrpSpPr>
        <p:grpSpPr>
          <a:xfrm>
            <a:off x="6477001" y="4514847"/>
            <a:ext cx="4132116" cy="1330037"/>
            <a:chOff x="6477002" y="1652153"/>
            <a:chExt cx="4132116" cy="1330037"/>
          </a:xfrm>
        </p:grpSpPr>
        <p:sp>
          <p:nvSpPr>
            <p:cNvPr id="27" name="Rectangle: Rounded Corners 26">
              <a:extLst>
                <a:ext uri="{FF2B5EF4-FFF2-40B4-BE49-F238E27FC236}">
                  <a16:creationId xmlns:a16="http://schemas.microsoft.com/office/drawing/2014/main" id="{191196D7-8A13-431D-B108-D4F585B69F97}"/>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dirty="0" err="1">
                  <a:solidFill>
                    <a:sysClr val="windowText" lastClr="000000"/>
                  </a:solidFill>
                </a:rPr>
                <a:t>Xyz</a:t>
              </a:r>
              <a:r>
                <a:rPr lang="en-US" dirty="0">
                  <a:solidFill>
                    <a:sysClr val="windowText" lastClr="000000"/>
                  </a:solidFill>
                </a:rPr>
                <a:t> </a:t>
              </a:r>
              <a:r>
                <a:rPr lang="en-US" dirty="0" err="1">
                  <a:solidFill>
                    <a:sysClr val="windowText" lastClr="000000"/>
                  </a:solidFill>
                </a:rPr>
                <a:t>xyz</a:t>
              </a:r>
              <a:r>
                <a:rPr lang="en-US" dirty="0">
                  <a:solidFill>
                    <a:sysClr val="windowText" lastClr="000000"/>
                  </a:solidFill>
                </a:rPr>
                <a:t> = </a:t>
              </a:r>
              <a:r>
                <a:rPr lang="en-US" b="1" dirty="0" err="1">
                  <a:solidFill>
                    <a:srgbClr val="008E40"/>
                  </a:solidFill>
                </a:rPr>
                <a:t>ctx</a:t>
              </a:r>
              <a:r>
                <a:rPr lang="en-US" dirty="0" err="1">
                  <a:solidFill>
                    <a:sysClr val="windowText" lastClr="000000"/>
                  </a:solidFill>
                </a:rPr>
                <a:t>.getBean</a:t>
              </a:r>
              <a:r>
                <a:rPr lang="en-US" dirty="0">
                  <a:solidFill>
                    <a:sysClr val="windowText" lastClr="000000"/>
                  </a:solidFill>
                </a:rPr>
                <a:t>(“</a:t>
              </a:r>
              <a:r>
                <a:rPr lang="en-US" b="1" dirty="0" err="1">
                  <a:solidFill>
                    <a:srgbClr val="0000FF"/>
                  </a:solidFill>
                </a:rPr>
                <a:t>xyz</a:t>
              </a:r>
              <a:r>
                <a:rPr lang="en-US" dirty="0">
                  <a:solidFill>
                    <a:sysClr val="windowText" lastClr="000000"/>
                  </a:solidFill>
                </a:rPr>
                <a:t>”, </a:t>
              </a:r>
              <a:r>
                <a:rPr lang="en-US" dirty="0" err="1">
                  <a:solidFill>
                    <a:sysClr val="windowText" lastClr="000000"/>
                  </a:solidFill>
                </a:rPr>
                <a:t>Xyz.class</a:t>
              </a:r>
              <a:r>
                <a:rPr lang="en-US"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28" name="TextBox 27">
              <a:extLst>
                <a:ext uri="{FF2B5EF4-FFF2-40B4-BE49-F238E27FC236}">
                  <a16:creationId xmlns:a16="http://schemas.microsoft.com/office/drawing/2014/main" id="{7EACDA58-E969-42ED-A308-4200082C5178}"/>
                </a:ext>
              </a:extLst>
            </p:cNvPr>
            <p:cNvSpPr txBox="1"/>
            <p:nvPr/>
          </p:nvSpPr>
          <p:spPr>
            <a:xfrm>
              <a:off x="8286751" y="1652153"/>
              <a:ext cx="512617" cy="369332"/>
            </a:xfrm>
            <a:prstGeom prst="rect">
              <a:avLst/>
            </a:prstGeom>
            <a:noFill/>
          </p:spPr>
          <p:txBody>
            <a:bodyPr wrap="square" rtlCol="1">
              <a:spAutoFit/>
            </a:bodyPr>
            <a:lstStyle/>
            <a:p>
              <a:pPr algn="ctr"/>
              <a:r>
                <a:rPr lang="en-US" b="1" dirty="0"/>
                <a:t>C</a:t>
              </a:r>
              <a:endParaRPr lang="he-IL" b="1" dirty="0"/>
            </a:p>
          </p:txBody>
        </p:sp>
      </p:grpSp>
      <p:cxnSp>
        <p:nvCxnSpPr>
          <p:cNvPr id="29" name="Straight Arrow Connector 28">
            <a:extLst>
              <a:ext uri="{FF2B5EF4-FFF2-40B4-BE49-F238E27FC236}">
                <a16:creationId xmlns:a16="http://schemas.microsoft.com/office/drawing/2014/main" id="{99CA1C3C-3E1A-46B7-8303-16EB170E5C73}"/>
              </a:ext>
            </a:extLst>
          </p:cNvPr>
          <p:cNvCxnSpPr>
            <a:cxnSpLocks/>
            <a:stCxn id="6" idx="3"/>
            <a:endCxn id="24" idx="1"/>
          </p:cNvCxnSpPr>
          <p:nvPr/>
        </p:nvCxnSpPr>
        <p:spPr>
          <a:xfrm>
            <a:off x="4105058" y="3748519"/>
            <a:ext cx="2371944" cy="0"/>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FBA27-3DC0-4933-A700-840AA1BCFF9D}"/>
              </a:ext>
            </a:extLst>
          </p:cNvPr>
          <p:cNvCxnSpPr>
            <a:cxnSpLocks/>
            <a:stCxn id="6" idx="3"/>
            <a:endCxn id="27" idx="1"/>
          </p:cNvCxnSpPr>
          <p:nvPr/>
        </p:nvCxnSpPr>
        <p:spPr>
          <a:xfrm>
            <a:off x="4105058" y="3748519"/>
            <a:ext cx="2371943" cy="1431347"/>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3A3B271C-D019-4F0E-B059-340FB80B3761}"/>
              </a:ext>
            </a:extLst>
          </p:cNvPr>
          <p:cNvSpPr/>
          <p:nvPr/>
        </p:nvSpPr>
        <p:spPr>
          <a:xfrm>
            <a:off x="3356585" y="3393427"/>
            <a:ext cx="758536" cy="727363"/>
          </a:xfrm>
          <a:prstGeom prst="roundRect">
            <a:avLst/>
          </a:prstGeom>
          <a:solidFill>
            <a:srgbClr val="0000FF"/>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Bean</a:t>
            </a:r>
          </a:p>
          <a:p>
            <a:pPr algn="ctr"/>
            <a:r>
              <a:rPr lang="en-US" dirty="0" err="1"/>
              <a:t>xyz</a:t>
            </a:r>
            <a:endParaRPr lang="he-IL" dirty="0"/>
          </a:p>
        </p:txBody>
      </p:sp>
      <p:sp>
        <p:nvSpPr>
          <p:cNvPr id="31" name="Rectangle: Rounded Corners 30">
            <a:extLst>
              <a:ext uri="{FF2B5EF4-FFF2-40B4-BE49-F238E27FC236}">
                <a16:creationId xmlns:a16="http://schemas.microsoft.com/office/drawing/2014/main" id="{F73292E9-C43C-43EE-AD05-EA5D476FD865}"/>
              </a:ext>
            </a:extLst>
          </p:cNvPr>
          <p:cNvSpPr/>
          <p:nvPr/>
        </p:nvSpPr>
        <p:spPr>
          <a:xfrm>
            <a:off x="3346521" y="3393426"/>
            <a:ext cx="758536" cy="727363"/>
          </a:xfrm>
          <a:prstGeom prst="roundRect">
            <a:avLst/>
          </a:prstGeom>
          <a:solidFill>
            <a:srgbClr val="0000FF"/>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Bean</a:t>
            </a:r>
          </a:p>
          <a:p>
            <a:pPr algn="ctr"/>
            <a:r>
              <a:rPr lang="en-US" dirty="0" err="1"/>
              <a:t>xyz</a:t>
            </a:r>
            <a:endParaRPr lang="he-IL" dirty="0"/>
          </a:p>
        </p:txBody>
      </p:sp>
      <p:sp>
        <p:nvSpPr>
          <p:cNvPr id="33" name="Rectangle: Rounded Corners 32">
            <a:extLst>
              <a:ext uri="{FF2B5EF4-FFF2-40B4-BE49-F238E27FC236}">
                <a16:creationId xmlns:a16="http://schemas.microsoft.com/office/drawing/2014/main" id="{E8228439-EED5-44F1-8708-6F606562C0A8}"/>
              </a:ext>
            </a:extLst>
          </p:cNvPr>
          <p:cNvSpPr/>
          <p:nvPr/>
        </p:nvSpPr>
        <p:spPr>
          <a:xfrm>
            <a:off x="3346521" y="3393426"/>
            <a:ext cx="758536" cy="727363"/>
          </a:xfrm>
          <a:prstGeom prst="roundRect">
            <a:avLst/>
          </a:prstGeom>
          <a:solidFill>
            <a:srgbClr val="0000FF"/>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Bean</a:t>
            </a:r>
          </a:p>
          <a:p>
            <a:pPr algn="ctr"/>
            <a:r>
              <a:rPr lang="en-US" dirty="0" err="1"/>
              <a:t>xyz</a:t>
            </a:r>
            <a:endParaRPr lang="he-IL" dirty="0"/>
          </a:p>
        </p:txBody>
      </p:sp>
    </p:spTree>
    <p:extLst>
      <p:ext uri="{BB962C8B-B14F-4D97-AF65-F5344CB8AC3E}">
        <p14:creationId xmlns:p14="http://schemas.microsoft.com/office/powerpoint/2010/main" val="11970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1+#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42" presetClass="path" presetSubtype="0" accel="50000" decel="50000" fill="hold" grpId="0" nodeType="withEffect">
                                  <p:stCondLst>
                                    <p:cond delay="0"/>
                                  </p:stCondLst>
                                  <p:childTnLst>
                                    <p:animMotion origin="layout" path="M -2.08333E-7 3.33333E-6 L 0.25742 -0.29468 " pathEditMode="relative" rAng="0" ptsTypes="AA">
                                      <p:cBhvr>
                                        <p:cTn id="26" dur="2000" fill="hold"/>
                                        <p:tgtEl>
                                          <p:spTgt spid="30"/>
                                        </p:tgtEl>
                                        <p:attrNameLst>
                                          <p:attrName>ppt_x</p:attrName>
                                          <p:attrName>ppt_y</p:attrName>
                                        </p:attrNameLst>
                                      </p:cBhvr>
                                      <p:rCtr x="12865" y="-14745"/>
                                    </p:animMotion>
                                  </p:childTnLst>
                                </p:cTn>
                              </p:par>
                              <p:par>
                                <p:cTn id="27" presetID="22" presetClass="entr" presetSubtype="8"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par>
                                <p:cTn id="34" presetID="42" presetClass="path" presetSubtype="0" accel="50000" decel="50000" fill="hold" grpId="0" nodeType="withEffect">
                                  <p:stCondLst>
                                    <p:cond delay="0"/>
                                  </p:stCondLst>
                                  <p:childTnLst>
                                    <p:animMotion origin="layout" path="M 1.04167E-6 3.33333E-6 L 0.25742 -0.05301 " pathEditMode="relative" rAng="0" ptsTypes="AA">
                                      <p:cBhvr>
                                        <p:cTn id="35" dur="2000" fill="hold"/>
                                        <p:tgtEl>
                                          <p:spTgt spid="31"/>
                                        </p:tgtEl>
                                        <p:attrNameLst>
                                          <p:attrName>ppt_x</p:attrName>
                                          <p:attrName>ppt_y</p:attrName>
                                        </p:attrNameLst>
                                      </p:cBhvr>
                                      <p:rCtr x="12865" y="-2662"/>
                                    </p:animMotion>
                                  </p:childTnLst>
                                </p:cTn>
                              </p:par>
                              <p:par>
                                <p:cTn id="36" presetID="22" presetClass="entr" presetSubtype="8"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20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1.04167E-6 3.33333E-6 L 0.25742 0.15509 " pathEditMode="relative" rAng="0" ptsTypes="AA">
                                      <p:cBhvr>
                                        <p:cTn id="44" dur="2000" fill="hold"/>
                                        <p:tgtEl>
                                          <p:spTgt spid="33"/>
                                        </p:tgtEl>
                                        <p:attrNameLst>
                                          <p:attrName>ppt_x</p:attrName>
                                          <p:attrName>ppt_y</p:attrName>
                                        </p:attrNameLst>
                                      </p:cBhvr>
                                      <p:rCtr x="12865" y="7755"/>
                                    </p:animMotion>
                                  </p:childTnLst>
                                </p:cTn>
                              </p:par>
                              <p:par>
                                <p:cTn id="45" presetID="22" presetClass="entr" presetSubtype="8"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3" grpId="0" animBg="1"/>
      <p:bldP spid="33"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2824-3488-4CCB-ACCD-A72CFADF3924}"/>
              </a:ext>
            </a:extLst>
          </p:cNvPr>
          <p:cNvSpPr>
            <a:spLocks noGrp="1"/>
          </p:cNvSpPr>
          <p:nvPr>
            <p:ph type="title"/>
          </p:nvPr>
        </p:nvSpPr>
        <p:spPr/>
        <p:txBody>
          <a:bodyPr>
            <a:normAutofit fontScale="90000"/>
          </a:bodyPr>
          <a:lstStyle/>
          <a:p>
            <a:r>
              <a:rPr lang="en-US" dirty="0"/>
              <a:t>Bean scopes – how ?</a:t>
            </a:r>
            <a:endParaRPr lang="he-IL" dirty="0"/>
          </a:p>
        </p:txBody>
      </p:sp>
      <p:sp>
        <p:nvSpPr>
          <p:cNvPr id="3" name="Slide Number Placeholder 2">
            <a:extLst>
              <a:ext uri="{FF2B5EF4-FFF2-40B4-BE49-F238E27FC236}">
                <a16:creationId xmlns:a16="http://schemas.microsoft.com/office/drawing/2014/main" id="{88AF999A-4053-4404-88E9-99664E5D8047}"/>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4" name="Footer Placeholder 3">
            <a:extLst>
              <a:ext uri="{FF2B5EF4-FFF2-40B4-BE49-F238E27FC236}">
                <a16:creationId xmlns:a16="http://schemas.microsoft.com/office/drawing/2014/main" id="{EE9685DE-492A-4191-B63D-0D8FCD65523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D6DE821-55E6-4BF6-9EB0-AE4D89660432}"/>
              </a:ext>
            </a:extLst>
          </p:cNvPr>
          <p:cNvSpPr txBox="1"/>
          <p:nvPr/>
        </p:nvSpPr>
        <p:spPr>
          <a:xfrm>
            <a:off x="926523" y="1226762"/>
            <a:ext cx="10338954" cy="3046988"/>
          </a:xfrm>
          <a:prstGeom prst="rect">
            <a:avLst/>
          </a:prstGeom>
          <a:noFill/>
        </p:spPr>
        <p:txBody>
          <a:bodyPr wrap="square" rtlCol="1">
            <a:spAutoFit/>
          </a:bodyPr>
          <a:lstStyle/>
          <a:p>
            <a:r>
              <a:rPr lang="en-US" sz="2400" dirty="0"/>
              <a:t>Use the </a:t>
            </a:r>
            <a:r>
              <a:rPr lang="en-US" sz="2400" dirty="0">
                <a:solidFill>
                  <a:srgbClr val="0000FF"/>
                </a:solidFill>
              </a:rPr>
              <a:t>&lt;scope&gt;</a:t>
            </a:r>
            <a:r>
              <a:rPr lang="en-US" sz="2400" dirty="0"/>
              <a:t> attribute to specify either “</a:t>
            </a:r>
            <a:r>
              <a:rPr lang="en-US" sz="2400" dirty="0">
                <a:solidFill>
                  <a:srgbClr val="FD2DFF"/>
                </a:solidFill>
              </a:rPr>
              <a:t>singleton</a:t>
            </a:r>
            <a:r>
              <a:rPr lang="en-US" sz="2400" dirty="0"/>
              <a:t>” or “</a:t>
            </a:r>
            <a:r>
              <a:rPr lang="en-US" sz="2400" dirty="0">
                <a:solidFill>
                  <a:srgbClr val="FD2DFF"/>
                </a:solidFill>
              </a:rPr>
              <a:t>prototype</a:t>
            </a:r>
            <a:r>
              <a:rPr lang="en-US" sz="2400" dirty="0"/>
              <a:t>” for each bean</a:t>
            </a:r>
          </a:p>
          <a:p>
            <a:r>
              <a:rPr lang="en-US" sz="2400" dirty="0"/>
              <a:t>(Not specifying the scope explicitly means the bean will be </a:t>
            </a:r>
            <a:r>
              <a:rPr lang="en-US" sz="2400" dirty="0">
                <a:solidFill>
                  <a:srgbClr val="FD2DFF"/>
                </a:solidFill>
              </a:rPr>
              <a:t>singleton</a:t>
            </a:r>
            <a:r>
              <a:rPr lang="en-US" sz="2400" dirty="0"/>
              <a:t>…)</a:t>
            </a:r>
          </a:p>
          <a:p>
            <a:endParaRPr lang="en-US" sz="2400" dirty="0"/>
          </a:p>
          <a:p>
            <a:endParaRPr lang="en-US" sz="2400" dirty="0"/>
          </a:p>
          <a:p>
            <a:endParaRPr lang="en-US" sz="2400" dirty="0"/>
          </a:p>
          <a:p>
            <a:endParaRPr lang="en-US" sz="2400" dirty="0"/>
          </a:p>
          <a:p>
            <a:r>
              <a:rPr lang="en-US" sz="2400" dirty="0"/>
              <a:t>Each time the bean will be requested (either directly from the context in code, or as part of DI between beans) – Spring’s container will create new instance of it</a:t>
            </a:r>
            <a:endParaRPr lang="he-IL" sz="2400" dirty="0"/>
          </a:p>
        </p:txBody>
      </p:sp>
      <p:pic>
        <p:nvPicPr>
          <p:cNvPr id="6" name="Picture 5">
            <a:extLst>
              <a:ext uri="{FF2B5EF4-FFF2-40B4-BE49-F238E27FC236}">
                <a16:creationId xmlns:a16="http://schemas.microsoft.com/office/drawing/2014/main" id="{AACD3BFD-654E-4CE9-8FAD-6A78BF6CE9CD}"/>
              </a:ext>
            </a:extLst>
          </p:cNvPr>
          <p:cNvPicPr>
            <a:picLocks noChangeAspect="1"/>
          </p:cNvPicPr>
          <p:nvPr/>
        </p:nvPicPr>
        <p:blipFill>
          <a:blip r:embed="rId2"/>
          <a:stretch>
            <a:fillRect/>
          </a:stretch>
        </p:blipFill>
        <p:spPr>
          <a:xfrm>
            <a:off x="2621446" y="2085859"/>
            <a:ext cx="7183666" cy="11051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569805F-003A-4769-87C3-543169BE3B3A}"/>
              </a:ext>
            </a:extLst>
          </p:cNvPr>
          <p:cNvPicPr>
            <a:picLocks noChangeAspect="1"/>
          </p:cNvPicPr>
          <p:nvPr/>
        </p:nvPicPr>
        <p:blipFill>
          <a:blip r:embed="rId3"/>
          <a:stretch>
            <a:fillRect/>
          </a:stretch>
        </p:blipFill>
        <p:spPr>
          <a:xfrm>
            <a:off x="2386887" y="4273750"/>
            <a:ext cx="7418225" cy="2228089"/>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BB927835-CDE9-4A3A-AD79-ABAA4049128C}"/>
              </a:ext>
            </a:extLst>
          </p:cNvPr>
          <p:cNvSpPr/>
          <p:nvPr/>
        </p:nvSpPr>
        <p:spPr>
          <a:xfrm>
            <a:off x="2982191" y="5933209"/>
            <a:ext cx="5735782"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0" name="Rectangle 9">
            <a:extLst>
              <a:ext uri="{FF2B5EF4-FFF2-40B4-BE49-F238E27FC236}">
                <a16:creationId xmlns:a16="http://schemas.microsoft.com/office/drawing/2014/main" id="{4AC52817-6EC9-414D-AE11-BA31D7A9EA36}"/>
              </a:ext>
            </a:extLst>
          </p:cNvPr>
          <p:cNvSpPr/>
          <p:nvPr/>
        </p:nvSpPr>
        <p:spPr>
          <a:xfrm>
            <a:off x="3477491" y="2826915"/>
            <a:ext cx="2279073"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86328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childTnLst>
                                </p:cTn>
                              </p:par>
                            </p:childTnLst>
                          </p:cTn>
                        </p:par>
                        <p:par>
                          <p:cTn id="20" fill="hold">
                            <p:stCondLst>
                              <p:cond delay="0"/>
                            </p:stCondLst>
                            <p:childTnLst>
                              <p:par>
                                <p:cTn id="21" presetID="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6</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Prototype scoping</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693558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1D42-D939-414D-B95A-9392DF899984}"/>
              </a:ext>
            </a:extLst>
          </p:cNvPr>
          <p:cNvSpPr>
            <a:spLocks noGrp="1"/>
          </p:cNvSpPr>
          <p:nvPr>
            <p:ph type="title"/>
          </p:nvPr>
        </p:nvSpPr>
        <p:spPr/>
        <p:txBody>
          <a:bodyPr>
            <a:normAutofit fontScale="90000"/>
          </a:bodyPr>
          <a:lstStyle/>
          <a:p>
            <a:r>
              <a:rPr lang="en-US" dirty="0"/>
              <a:t>Bean scopes - </a:t>
            </a:r>
            <a:r>
              <a:rPr lang="en-US" dirty="0" err="1"/>
              <a:t>misc</a:t>
            </a:r>
            <a:endParaRPr lang="he-IL" dirty="0"/>
          </a:p>
        </p:txBody>
      </p:sp>
      <p:sp>
        <p:nvSpPr>
          <p:cNvPr id="3" name="Slide Number Placeholder 2">
            <a:extLst>
              <a:ext uri="{FF2B5EF4-FFF2-40B4-BE49-F238E27FC236}">
                <a16:creationId xmlns:a16="http://schemas.microsoft.com/office/drawing/2014/main" id="{4FC872A8-667C-4337-84B9-11020D1005E9}"/>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4" name="Footer Placeholder 3">
            <a:extLst>
              <a:ext uri="{FF2B5EF4-FFF2-40B4-BE49-F238E27FC236}">
                <a16:creationId xmlns:a16="http://schemas.microsoft.com/office/drawing/2014/main" id="{40E5E15C-9E91-48C6-8BB4-C3FAFD86FFC0}"/>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86613BA-11DD-4621-B0CE-7ACE6432302B}"/>
              </a:ext>
            </a:extLst>
          </p:cNvPr>
          <p:cNvSpPr txBox="1"/>
          <p:nvPr/>
        </p:nvSpPr>
        <p:spPr>
          <a:xfrm>
            <a:off x="1202075" y="1500027"/>
            <a:ext cx="10078949" cy="3970318"/>
          </a:xfrm>
          <a:prstGeom prst="rect">
            <a:avLst/>
          </a:prstGeom>
          <a:noFill/>
        </p:spPr>
        <p:txBody>
          <a:bodyPr wrap="square" rtlCol="1">
            <a:spAutoFit/>
          </a:bodyPr>
          <a:lstStyle/>
          <a:p>
            <a:r>
              <a:rPr lang="en-US" sz="2800" dirty="0"/>
              <a:t>Are spring’s singleton scoped beans the same as GOF singleton design </a:t>
            </a:r>
          </a:p>
          <a:p>
            <a:r>
              <a:rPr lang="en-US" sz="2800" dirty="0"/>
              <a:t>pattern ?</a:t>
            </a:r>
          </a:p>
          <a:p>
            <a:endParaRPr lang="en-US" sz="2800" dirty="0"/>
          </a:p>
          <a:p>
            <a:pPr marL="457200" indent="-457200">
              <a:buFont typeface="Arial" panose="020B0604020202020204" pitchFamily="34" charset="0"/>
              <a:buChar char="•"/>
            </a:pPr>
            <a:r>
              <a:rPr lang="en-US" sz="2800" dirty="0"/>
              <a:t>GOF design pattern describes singleton per class loader (“language” level)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Spring’s singleton scope describes singleton bean </a:t>
            </a:r>
            <a:r>
              <a:rPr lang="en-US" sz="2800" u="sng" dirty="0"/>
              <a:t>per container</a:t>
            </a:r>
            <a:r>
              <a:rPr lang="en-US" sz="2800" dirty="0"/>
              <a:t> (e.g. </a:t>
            </a:r>
            <a:r>
              <a:rPr lang="en-US" sz="2800" dirty="0" err="1"/>
              <a:t>ApplicationContext</a:t>
            </a:r>
            <a:r>
              <a:rPr lang="en-US" sz="2800" dirty="0"/>
              <a:t>)</a:t>
            </a:r>
          </a:p>
          <a:p>
            <a:endParaRPr lang="en-US" sz="2800" dirty="0"/>
          </a:p>
        </p:txBody>
      </p:sp>
    </p:spTree>
    <p:extLst>
      <p:ext uri="{BB962C8B-B14F-4D97-AF65-F5344CB8AC3E}">
        <p14:creationId xmlns:p14="http://schemas.microsoft.com/office/powerpoint/2010/main" val="158804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2106-6FBE-4FA6-8AA5-45EF27AD211D}"/>
              </a:ext>
            </a:extLst>
          </p:cNvPr>
          <p:cNvSpPr>
            <a:spLocks noGrp="1"/>
          </p:cNvSpPr>
          <p:nvPr>
            <p:ph type="title"/>
          </p:nvPr>
        </p:nvSpPr>
        <p:spPr/>
        <p:txBody>
          <a:bodyPr>
            <a:normAutofit fontScale="90000"/>
          </a:bodyPr>
          <a:lstStyle/>
          <a:p>
            <a:r>
              <a:rPr lang="en-US" dirty="0"/>
              <a:t>Bean scope – mixed singleton and prototyping</a:t>
            </a:r>
            <a:endParaRPr lang="he-IL" dirty="0"/>
          </a:p>
        </p:txBody>
      </p:sp>
      <p:sp>
        <p:nvSpPr>
          <p:cNvPr id="3" name="Slide Number Placeholder 2">
            <a:extLst>
              <a:ext uri="{FF2B5EF4-FFF2-40B4-BE49-F238E27FC236}">
                <a16:creationId xmlns:a16="http://schemas.microsoft.com/office/drawing/2014/main" id="{6B9C6FEF-FB83-4062-8639-87E7909CEFC8}"/>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
        <p:nvSpPr>
          <p:cNvPr id="4" name="Footer Placeholder 3">
            <a:extLst>
              <a:ext uri="{FF2B5EF4-FFF2-40B4-BE49-F238E27FC236}">
                <a16:creationId xmlns:a16="http://schemas.microsoft.com/office/drawing/2014/main" id="{297BD170-921A-4551-9D5F-651AFAB6BF28}"/>
              </a:ext>
            </a:extLst>
          </p:cNvPr>
          <p:cNvSpPr>
            <a:spLocks noGrp="1"/>
          </p:cNvSpPr>
          <p:nvPr>
            <p:ph type="ftr" sz="quarter" idx="11"/>
          </p:nvPr>
        </p:nvSpPr>
        <p:spPr/>
        <p:txBody>
          <a:bodyPr/>
          <a:lstStyle/>
          <a:p>
            <a:r>
              <a:rPr lang="en-US"/>
              <a:t>Copyrights © Aviad Cohen ; 23.2.2018</a:t>
            </a:r>
            <a:endParaRPr lang="en-US" dirty="0"/>
          </a:p>
        </p:txBody>
      </p:sp>
      <p:sp>
        <p:nvSpPr>
          <p:cNvPr id="5" name="Rectangle: Rounded Corners 4">
            <a:extLst>
              <a:ext uri="{FF2B5EF4-FFF2-40B4-BE49-F238E27FC236}">
                <a16:creationId xmlns:a16="http://schemas.microsoft.com/office/drawing/2014/main" id="{073956B1-E624-47DF-AF9E-CF88669DBF6D}"/>
              </a:ext>
            </a:extLst>
          </p:cNvPr>
          <p:cNvSpPr/>
          <p:nvPr/>
        </p:nvSpPr>
        <p:spPr>
          <a:xfrm>
            <a:off x="1551398" y="2311685"/>
            <a:ext cx="1458929" cy="1042175"/>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A</a:t>
            </a:r>
          </a:p>
          <a:p>
            <a:pPr algn="ctr"/>
            <a:endParaRPr lang="en-US" b="1" dirty="0"/>
          </a:p>
          <a:p>
            <a:pPr algn="ctr"/>
            <a:r>
              <a:rPr lang="en-US" b="1" dirty="0"/>
              <a:t>(singleton)</a:t>
            </a:r>
            <a:endParaRPr lang="he-IL" b="1" dirty="0"/>
          </a:p>
        </p:txBody>
      </p:sp>
      <p:sp>
        <p:nvSpPr>
          <p:cNvPr id="6" name="Rectangle: Rounded Corners 5">
            <a:extLst>
              <a:ext uri="{FF2B5EF4-FFF2-40B4-BE49-F238E27FC236}">
                <a16:creationId xmlns:a16="http://schemas.microsoft.com/office/drawing/2014/main" id="{30E72C7A-0071-434F-AB8C-B57E681707AB}"/>
              </a:ext>
            </a:extLst>
          </p:cNvPr>
          <p:cNvSpPr/>
          <p:nvPr/>
        </p:nvSpPr>
        <p:spPr>
          <a:xfrm>
            <a:off x="4179871" y="2311685"/>
            <a:ext cx="1458928" cy="1042175"/>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B</a:t>
            </a:r>
          </a:p>
          <a:p>
            <a:pPr algn="ctr"/>
            <a:endParaRPr lang="en-US" b="1" dirty="0"/>
          </a:p>
          <a:p>
            <a:pPr algn="ctr"/>
            <a:r>
              <a:rPr lang="en-US" b="1" dirty="0"/>
              <a:t>(prototype)</a:t>
            </a:r>
            <a:endParaRPr lang="he-IL" b="1" dirty="0"/>
          </a:p>
        </p:txBody>
      </p:sp>
      <p:sp>
        <p:nvSpPr>
          <p:cNvPr id="7" name="Rectangle: Rounded Corners 6">
            <a:extLst>
              <a:ext uri="{FF2B5EF4-FFF2-40B4-BE49-F238E27FC236}">
                <a16:creationId xmlns:a16="http://schemas.microsoft.com/office/drawing/2014/main" id="{38F391C2-9504-4A69-B115-2FEC2311E44F}"/>
              </a:ext>
            </a:extLst>
          </p:cNvPr>
          <p:cNvSpPr/>
          <p:nvPr/>
        </p:nvSpPr>
        <p:spPr>
          <a:xfrm>
            <a:off x="1551398" y="4055020"/>
            <a:ext cx="1458929" cy="1042175"/>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A</a:t>
            </a:r>
          </a:p>
          <a:p>
            <a:pPr algn="ctr"/>
            <a:endParaRPr lang="en-US" b="1" dirty="0"/>
          </a:p>
          <a:p>
            <a:pPr algn="ctr"/>
            <a:r>
              <a:rPr lang="en-US" b="1" dirty="0"/>
              <a:t>(prototype)</a:t>
            </a:r>
            <a:endParaRPr lang="he-IL" b="1" dirty="0"/>
          </a:p>
        </p:txBody>
      </p:sp>
      <p:cxnSp>
        <p:nvCxnSpPr>
          <p:cNvPr id="9" name="Straight Arrow Connector 8">
            <a:extLst>
              <a:ext uri="{FF2B5EF4-FFF2-40B4-BE49-F238E27FC236}">
                <a16:creationId xmlns:a16="http://schemas.microsoft.com/office/drawing/2014/main" id="{22F0ED4D-86A2-49FA-8356-19DCB9665A36}"/>
              </a:ext>
            </a:extLst>
          </p:cNvPr>
          <p:cNvCxnSpPr>
            <a:cxnSpLocks/>
            <a:stCxn id="5" idx="3"/>
            <a:endCxn id="6" idx="1"/>
          </p:cNvCxnSpPr>
          <p:nvPr/>
        </p:nvCxnSpPr>
        <p:spPr>
          <a:xfrm>
            <a:off x="3010327" y="2832773"/>
            <a:ext cx="1169544" cy="0"/>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8F4DCDB-8AF9-407F-AB0F-2FEFEE9DF3EB}"/>
              </a:ext>
            </a:extLst>
          </p:cNvPr>
          <p:cNvSpPr txBox="1"/>
          <p:nvPr/>
        </p:nvSpPr>
        <p:spPr>
          <a:xfrm>
            <a:off x="6297963" y="2055092"/>
            <a:ext cx="5188451" cy="1815882"/>
          </a:xfrm>
          <a:prstGeom prst="rect">
            <a:avLst/>
          </a:prstGeom>
          <a:noFill/>
        </p:spPr>
        <p:txBody>
          <a:bodyPr wrap="square" rtlCol="1">
            <a:spAutoFit/>
          </a:bodyPr>
          <a:lstStyle/>
          <a:p>
            <a:r>
              <a:rPr lang="en-US" sz="2800" dirty="0"/>
              <a:t>Even though </a:t>
            </a:r>
            <a:r>
              <a:rPr lang="en-US" sz="2800" dirty="0">
                <a:solidFill>
                  <a:srgbClr val="0000FF"/>
                </a:solidFill>
              </a:rPr>
              <a:t>B</a:t>
            </a:r>
            <a:r>
              <a:rPr lang="en-US" sz="2800" dirty="0"/>
              <a:t> is a </a:t>
            </a:r>
            <a:r>
              <a:rPr lang="en-US" sz="2800" dirty="0">
                <a:solidFill>
                  <a:srgbClr val="FD2DFF"/>
                </a:solidFill>
              </a:rPr>
              <a:t>prototype</a:t>
            </a:r>
            <a:r>
              <a:rPr lang="en-US" sz="2800" dirty="0"/>
              <a:t>, since it is injected into a </a:t>
            </a:r>
            <a:r>
              <a:rPr lang="en-US" sz="2800" dirty="0">
                <a:solidFill>
                  <a:srgbClr val="FD2DFF"/>
                </a:solidFill>
              </a:rPr>
              <a:t>singleton</a:t>
            </a:r>
            <a:r>
              <a:rPr lang="en-US" sz="2800" dirty="0"/>
              <a:t> Bean (</a:t>
            </a:r>
            <a:r>
              <a:rPr lang="en-US" sz="2800" dirty="0">
                <a:solidFill>
                  <a:srgbClr val="0000FF"/>
                </a:solidFill>
              </a:rPr>
              <a:t>A</a:t>
            </a:r>
            <a:r>
              <a:rPr lang="en-US" sz="2800" dirty="0"/>
              <a:t>) it will be created, effectively only once…</a:t>
            </a:r>
            <a:endParaRPr lang="he-IL" sz="2800" dirty="0"/>
          </a:p>
        </p:txBody>
      </p:sp>
      <p:sp>
        <p:nvSpPr>
          <p:cNvPr id="14" name="Rectangle: Rounded Corners 13">
            <a:extLst>
              <a:ext uri="{FF2B5EF4-FFF2-40B4-BE49-F238E27FC236}">
                <a16:creationId xmlns:a16="http://schemas.microsoft.com/office/drawing/2014/main" id="{3EB7892B-964D-42BC-9F79-76D71F2FD1A6}"/>
              </a:ext>
            </a:extLst>
          </p:cNvPr>
          <p:cNvSpPr/>
          <p:nvPr/>
        </p:nvSpPr>
        <p:spPr>
          <a:xfrm>
            <a:off x="1551398" y="5194420"/>
            <a:ext cx="1458929" cy="1042175"/>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A</a:t>
            </a:r>
          </a:p>
          <a:p>
            <a:pPr algn="ctr"/>
            <a:endParaRPr lang="en-US" b="1" dirty="0"/>
          </a:p>
          <a:p>
            <a:pPr algn="ctr"/>
            <a:r>
              <a:rPr lang="en-US" b="1" dirty="0"/>
              <a:t>(prototype)</a:t>
            </a:r>
            <a:endParaRPr lang="he-IL" b="1" dirty="0"/>
          </a:p>
        </p:txBody>
      </p:sp>
      <p:sp>
        <p:nvSpPr>
          <p:cNvPr id="15" name="Rectangle: Rounded Corners 14">
            <a:extLst>
              <a:ext uri="{FF2B5EF4-FFF2-40B4-BE49-F238E27FC236}">
                <a16:creationId xmlns:a16="http://schemas.microsoft.com/office/drawing/2014/main" id="{EB6F1C6A-95BD-462E-86FB-D27624B8B670}"/>
              </a:ext>
            </a:extLst>
          </p:cNvPr>
          <p:cNvSpPr/>
          <p:nvPr/>
        </p:nvSpPr>
        <p:spPr>
          <a:xfrm>
            <a:off x="4179871" y="4524643"/>
            <a:ext cx="1458928" cy="1042175"/>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B</a:t>
            </a:r>
          </a:p>
          <a:p>
            <a:pPr algn="ctr"/>
            <a:endParaRPr lang="en-US" b="1" dirty="0"/>
          </a:p>
          <a:p>
            <a:pPr algn="ctr"/>
            <a:r>
              <a:rPr lang="en-US" b="1" dirty="0"/>
              <a:t>(Singleton)</a:t>
            </a:r>
            <a:endParaRPr lang="he-IL" b="1" dirty="0"/>
          </a:p>
        </p:txBody>
      </p:sp>
      <p:cxnSp>
        <p:nvCxnSpPr>
          <p:cNvPr id="16" name="Straight Arrow Connector 15">
            <a:extLst>
              <a:ext uri="{FF2B5EF4-FFF2-40B4-BE49-F238E27FC236}">
                <a16:creationId xmlns:a16="http://schemas.microsoft.com/office/drawing/2014/main" id="{95F4917D-1319-4962-A0FA-39CADAC2827A}"/>
              </a:ext>
            </a:extLst>
          </p:cNvPr>
          <p:cNvCxnSpPr>
            <a:cxnSpLocks/>
            <a:stCxn id="7" idx="3"/>
            <a:endCxn id="15" idx="1"/>
          </p:cNvCxnSpPr>
          <p:nvPr/>
        </p:nvCxnSpPr>
        <p:spPr>
          <a:xfrm>
            <a:off x="3010327" y="4576108"/>
            <a:ext cx="1169544" cy="469623"/>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520791-D08A-4FEF-AC33-8553F416D2E5}"/>
              </a:ext>
            </a:extLst>
          </p:cNvPr>
          <p:cNvCxnSpPr>
            <a:cxnSpLocks/>
            <a:stCxn id="14" idx="3"/>
            <a:endCxn id="15" idx="1"/>
          </p:cNvCxnSpPr>
          <p:nvPr/>
        </p:nvCxnSpPr>
        <p:spPr>
          <a:xfrm flipV="1">
            <a:off x="3010327" y="5045731"/>
            <a:ext cx="1169544" cy="669777"/>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958099-82CF-462E-913F-603AB8C5FCAD}"/>
              </a:ext>
            </a:extLst>
          </p:cNvPr>
          <p:cNvSpPr txBox="1"/>
          <p:nvPr/>
        </p:nvSpPr>
        <p:spPr>
          <a:xfrm>
            <a:off x="6297963" y="4137789"/>
            <a:ext cx="5075341" cy="1815882"/>
          </a:xfrm>
          <a:prstGeom prst="rect">
            <a:avLst/>
          </a:prstGeom>
          <a:noFill/>
        </p:spPr>
        <p:txBody>
          <a:bodyPr wrap="square" rtlCol="1">
            <a:spAutoFit/>
          </a:bodyPr>
          <a:lstStyle/>
          <a:p>
            <a:r>
              <a:rPr lang="en-US" sz="2800" dirty="0">
                <a:solidFill>
                  <a:srgbClr val="0000FF"/>
                </a:solidFill>
              </a:rPr>
              <a:t>A</a:t>
            </a:r>
            <a:r>
              <a:rPr lang="en-US" sz="2800" dirty="0"/>
              <a:t> is a </a:t>
            </a:r>
            <a:r>
              <a:rPr lang="en-US" sz="2800" dirty="0">
                <a:solidFill>
                  <a:srgbClr val="FD2DFF"/>
                </a:solidFill>
              </a:rPr>
              <a:t>prototype</a:t>
            </a:r>
            <a:r>
              <a:rPr lang="en-US" sz="2800" dirty="0"/>
              <a:t> and will be created several times, as needed. But all prototypes will reference the very same </a:t>
            </a:r>
            <a:r>
              <a:rPr lang="en-US" sz="2800" dirty="0">
                <a:solidFill>
                  <a:srgbClr val="0000FF"/>
                </a:solidFill>
              </a:rPr>
              <a:t>B</a:t>
            </a:r>
            <a:r>
              <a:rPr lang="en-US" sz="2800" dirty="0"/>
              <a:t> instance (is a </a:t>
            </a:r>
            <a:r>
              <a:rPr lang="en-US" sz="2800" dirty="0">
                <a:solidFill>
                  <a:srgbClr val="FD2DFF"/>
                </a:solidFill>
              </a:rPr>
              <a:t>singleton</a:t>
            </a:r>
            <a:r>
              <a:rPr lang="en-US" sz="2800" dirty="0"/>
              <a:t>)…</a:t>
            </a:r>
            <a:endParaRPr lang="he-IL" sz="2800" dirty="0"/>
          </a:p>
        </p:txBody>
      </p:sp>
      <p:sp>
        <p:nvSpPr>
          <p:cNvPr id="23" name="TextBox 22">
            <a:extLst>
              <a:ext uri="{FF2B5EF4-FFF2-40B4-BE49-F238E27FC236}">
                <a16:creationId xmlns:a16="http://schemas.microsoft.com/office/drawing/2014/main" id="{043DF01A-7D5F-4E32-8255-C1DDD5936FEE}"/>
              </a:ext>
            </a:extLst>
          </p:cNvPr>
          <p:cNvSpPr txBox="1"/>
          <p:nvPr/>
        </p:nvSpPr>
        <p:spPr>
          <a:xfrm>
            <a:off x="1551398" y="1474576"/>
            <a:ext cx="4859675" cy="461665"/>
          </a:xfrm>
          <a:prstGeom prst="rect">
            <a:avLst/>
          </a:prstGeom>
          <a:noFill/>
        </p:spPr>
        <p:txBody>
          <a:bodyPr wrap="square" rtlCol="1">
            <a:spAutoFit/>
          </a:bodyPr>
          <a:lstStyle/>
          <a:p>
            <a:r>
              <a:rPr lang="en-US" sz="2400" dirty="0"/>
              <a:t>How many </a:t>
            </a:r>
            <a:r>
              <a:rPr lang="en-US" sz="2400" dirty="0">
                <a:solidFill>
                  <a:srgbClr val="0000FF"/>
                </a:solidFill>
              </a:rPr>
              <a:t>B</a:t>
            </a:r>
            <a:r>
              <a:rPr lang="en-US" sz="2400" dirty="0"/>
              <a:t> instances will be created ?</a:t>
            </a:r>
            <a:endParaRPr lang="he-IL" sz="2400" dirty="0"/>
          </a:p>
        </p:txBody>
      </p:sp>
    </p:spTree>
    <p:extLst>
      <p:ext uri="{BB962C8B-B14F-4D97-AF65-F5344CB8AC3E}">
        <p14:creationId xmlns:p14="http://schemas.microsoft.com/office/powerpoint/2010/main" val="161446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par>
                                <p:cTn id="40" presetID="22" presetClass="entr" presetSubtype="8"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p:bldP spid="14" grpId="0" animBg="1"/>
      <p:bldP spid="15" grpId="0" animBg="1"/>
      <p:bldP spid="22" grpId="0"/>
      <p:bldP spid="23" grpId="0"/>
      <p:bldP spid="23" grpId="1"/>
      <p:bldP spid="23" grpId="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1D42-D939-414D-B95A-9392DF899984}"/>
              </a:ext>
            </a:extLst>
          </p:cNvPr>
          <p:cNvSpPr>
            <a:spLocks noGrp="1"/>
          </p:cNvSpPr>
          <p:nvPr>
            <p:ph type="title"/>
          </p:nvPr>
        </p:nvSpPr>
        <p:spPr/>
        <p:txBody>
          <a:bodyPr>
            <a:normAutofit fontScale="90000"/>
          </a:bodyPr>
          <a:lstStyle/>
          <a:p>
            <a:r>
              <a:rPr lang="en-US" dirty="0"/>
              <a:t>Bean scopes - </a:t>
            </a:r>
            <a:r>
              <a:rPr lang="en-US" dirty="0" err="1"/>
              <a:t>misc</a:t>
            </a:r>
            <a:endParaRPr lang="he-IL" dirty="0"/>
          </a:p>
        </p:txBody>
      </p:sp>
      <p:sp>
        <p:nvSpPr>
          <p:cNvPr id="3" name="Slide Number Placeholder 2">
            <a:extLst>
              <a:ext uri="{FF2B5EF4-FFF2-40B4-BE49-F238E27FC236}">
                <a16:creationId xmlns:a16="http://schemas.microsoft.com/office/drawing/2014/main" id="{4FC872A8-667C-4337-84B9-11020D1005E9}"/>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
        <p:nvSpPr>
          <p:cNvPr id="4" name="Footer Placeholder 3">
            <a:extLst>
              <a:ext uri="{FF2B5EF4-FFF2-40B4-BE49-F238E27FC236}">
                <a16:creationId xmlns:a16="http://schemas.microsoft.com/office/drawing/2014/main" id="{40E5E15C-9E91-48C6-8BB4-C3FAFD86FFC0}"/>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186613BA-11DD-4621-B0CE-7ACE6432302B}"/>
              </a:ext>
            </a:extLst>
          </p:cNvPr>
          <p:cNvSpPr txBox="1"/>
          <p:nvPr/>
        </p:nvSpPr>
        <p:spPr>
          <a:xfrm>
            <a:off x="1202075" y="1500027"/>
            <a:ext cx="10078949" cy="4401205"/>
          </a:xfrm>
          <a:prstGeom prst="rect">
            <a:avLst/>
          </a:prstGeom>
          <a:noFill/>
        </p:spPr>
        <p:txBody>
          <a:bodyPr wrap="square" rtlCol="1">
            <a:spAutoFit/>
          </a:bodyPr>
          <a:lstStyle/>
          <a:p>
            <a:r>
              <a:rPr lang="en-US" sz="2800" dirty="0"/>
              <a:t>There are 4 more available scopes, which are relevant only when dealing with a web application:</a:t>
            </a:r>
          </a:p>
          <a:p>
            <a:endParaRPr lang="en-US" sz="2800" dirty="0"/>
          </a:p>
          <a:p>
            <a:pPr marL="342900" indent="-342900">
              <a:buAutoNum type="arabicPeriod"/>
            </a:pPr>
            <a:r>
              <a:rPr lang="en-US" sz="2800" dirty="0">
                <a:solidFill>
                  <a:srgbClr val="FD2DFF"/>
                </a:solidFill>
              </a:rPr>
              <a:t>Request</a:t>
            </a:r>
            <a:r>
              <a:rPr lang="en-US" sz="2800" dirty="0"/>
              <a:t> – per http call</a:t>
            </a:r>
          </a:p>
          <a:p>
            <a:pPr marL="342900" indent="-342900">
              <a:buAutoNum type="arabicPeriod"/>
            </a:pPr>
            <a:endParaRPr lang="en-US" sz="2800" dirty="0"/>
          </a:p>
          <a:p>
            <a:pPr marL="342900" indent="-342900">
              <a:buAutoNum type="arabicPeriod"/>
            </a:pPr>
            <a:r>
              <a:rPr lang="en-US" sz="2800" dirty="0">
                <a:solidFill>
                  <a:srgbClr val="FD2DFF"/>
                </a:solidFill>
              </a:rPr>
              <a:t>Session</a:t>
            </a:r>
            <a:r>
              <a:rPr lang="en-US" sz="2800" dirty="0"/>
              <a:t> – per user’s session</a:t>
            </a:r>
          </a:p>
          <a:p>
            <a:pPr marL="342900" indent="-342900">
              <a:buAutoNum type="arabicPeriod"/>
            </a:pPr>
            <a:endParaRPr lang="en-US" sz="2800" dirty="0"/>
          </a:p>
          <a:p>
            <a:pPr marL="342900" indent="-342900">
              <a:buAutoNum type="arabicPeriod"/>
            </a:pPr>
            <a:r>
              <a:rPr lang="en-US" sz="2800" dirty="0">
                <a:solidFill>
                  <a:srgbClr val="FD2DFF"/>
                </a:solidFill>
              </a:rPr>
              <a:t>Application </a:t>
            </a:r>
            <a:r>
              <a:rPr lang="en-US" sz="2800" dirty="0"/>
              <a:t>– per servlet context (</a:t>
            </a:r>
            <a:r>
              <a:rPr lang="en-US" sz="2800" dirty="0" err="1"/>
              <a:t>webapp</a:t>
            </a:r>
            <a:r>
              <a:rPr lang="en-US" sz="2800" dirty="0"/>
              <a:t>) </a:t>
            </a:r>
          </a:p>
          <a:p>
            <a:pPr marL="342900" indent="-342900">
              <a:buAutoNum type="arabicPeriod"/>
            </a:pPr>
            <a:endParaRPr lang="en-US" sz="2800" dirty="0"/>
          </a:p>
          <a:p>
            <a:pPr marL="342900" indent="-342900">
              <a:buAutoNum type="arabicPeriod"/>
            </a:pPr>
            <a:r>
              <a:rPr lang="en-US" sz="2800" dirty="0" err="1">
                <a:solidFill>
                  <a:srgbClr val="FD2DFF"/>
                </a:solidFill>
              </a:rPr>
              <a:t>Websocket</a:t>
            </a:r>
            <a:r>
              <a:rPr lang="en-US" sz="2800" dirty="0">
                <a:solidFill>
                  <a:srgbClr val="FD2DFF"/>
                </a:solidFill>
              </a:rPr>
              <a:t> </a:t>
            </a:r>
            <a:r>
              <a:rPr lang="en-US" sz="2800" dirty="0"/>
              <a:t>– per web socket connection</a:t>
            </a:r>
            <a:endParaRPr lang="he-IL" sz="2800" dirty="0"/>
          </a:p>
        </p:txBody>
      </p:sp>
    </p:spTree>
    <p:extLst>
      <p:ext uri="{BB962C8B-B14F-4D97-AF65-F5344CB8AC3E}">
        <p14:creationId xmlns:p14="http://schemas.microsoft.com/office/powerpoint/2010/main" val="106452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09D8-A1B6-4D43-8B2A-5980070944C5}"/>
              </a:ext>
            </a:extLst>
          </p:cNvPr>
          <p:cNvSpPr>
            <a:spLocks noGrp="1"/>
          </p:cNvSpPr>
          <p:nvPr>
            <p:ph type="title"/>
          </p:nvPr>
        </p:nvSpPr>
        <p:spPr/>
        <p:txBody>
          <a:bodyPr>
            <a:normAutofit fontScale="90000"/>
          </a:bodyPr>
          <a:lstStyle/>
          <a:p>
            <a:r>
              <a:rPr lang="en-US" dirty="0">
                <a:solidFill>
                  <a:srgbClr val="FD2DFF"/>
                </a:solidFill>
              </a:rPr>
              <a:t>Exercise 5 – scope rating</a:t>
            </a:r>
            <a:endParaRPr lang="he-IL" dirty="0">
              <a:solidFill>
                <a:srgbClr val="FD2DFF"/>
              </a:solidFill>
            </a:endParaRPr>
          </a:p>
        </p:txBody>
      </p:sp>
      <p:sp>
        <p:nvSpPr>
          <p:cNvPr id="3" name="Slide Number Placeholder 2">
            <a:extLst>
              <a:ext uri="{FF2B5EF4-FFF2-40B4-BE49-F238E27FC236}">
                <a16:creationId xmlns:a16="http://schemas.microsoft.com/office/drawing/2014/main" id="{1E5196E2-75AA-4604-90E4-F935BD4821D1}"/>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
        <p:nvSpPr>
          <p:cNvPr id="4" name="Footer Placeholder 3">
            <a:extLst>
              <a:ext uri="{FF2B5EF4-FFF2-40B4-BE49-F238E27FC236}">
                <a16:creationId xmlns:a16="http://schemas.microsoft.com/office/drawing/2014/main" id="{304EE7A0-DC01-4D76-BEEE-5BFD25076635}"/>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13E7FBE-E1BC-42C3-A405-9B31B153F854}"/>
              </a:ext>
            </a:extLst>
          </p:cNvPr>
          <p:cNvSpPr txBox="1"/>
          <p:nvPr/>
        </p:nvSpPr>
        <p:spPr>
          <a:xfrm>
            <a:off x="1295402" y="1228397"/>
            <a:ext cx="9760450" cy="5016758"/>
          </a:xfrm>
          <a:prstGeom prst="rect">
            <a:avLst/>
          </a:prstGeom>
          <a:noFill/>
        </p:spPr>
        <p:txBody>
          <a:bodyPr wrap="square" rtlCol="1">
            <a:spAutoFit/>
          </a:bodyPr>
          <a:lstStyle/>
          <a:p>
            <a:r>
              <a:rPr lang="en-US" sz="2000" dirty="0">
                <a:solidFill>
                  <a:srgbClr val="0000FF"/>
                </a:solidFill>
              </a:rPr>
              <a:t>Actors</a:t>
            </a:r>
            <a:r>
              <a:rPr lang="en-US" sz="2000" dirty="0"/>
              <a:t> has ego. And a lot. We need to model that ego. In this exercise we’ll create an object to hold set of metrics per </a:t>
            </a:r>
            <a:r>
              <a:rPr lang="en-US" sz="2000" dirty="0">
                <a:solidFill>
                  <a:srgbClr val="0000FF"/>
                </a:solidFill>
              </a:rPr>
              <a:t>actor</a:t>
            </a:r>
            <a:r>
              <a:rPr lang="en-US" sz="2000" dirty="0"/>
              <a:t>, so that each actor’s ego will be satisfied…</a:t>
            </a:r>
          </a:p>
          <a:p>
            <a:endParaRPr lang="en-US" sz="2000" dirty="0"/>
          </a:p>
          <a:p>
            <a:r>
              <a:rPr lang="en-US" sz="2000" dirty="0"/>
              <a:t>Add rating (integer) member for </a:t>
            </a:r>
            <a:r>
              <a:rPr lang="en-US" sz="2000" dirty="0">
                <a:solidFill>
                  <a:srgbClr val="FF0000"/>
                </a:solidFill>
              </a:rPr>
              <a:t>Movie</a:t>
            </a:r>
            <a:r>
              <a:rPr lang="en-US" sz="2000" dirty="0"/>
              <a:t> object and set it as part of the movie definition. </a:t>
            </a:r>
          </a:p>
          <a:p>
            <a:r>
              <a:rPr lang="en-US" sz="2000" dirty="0"/>
              <a:t>Add a getter for it on the movie object</a:t>
            </a:r>
          </a:p>
          <a:p>
            <a:endParaRPr lang="en-US" sz="2000" dirty="0"/>
          </a:p>
          <a:p>
            <a:r>
              <a:rPr lang="en-US" sz="2000" dirty="0"/>
              <a:t>Create </a:t>
            </a:r>
            <a:r>
              <a:rPr lang="en-US" sz="2000" dirty="0" err="1">
                <a:solidFill>
                  <a:schemeClr val="accent1">
                    <a:lumMod val="50000"/>
                  </a:schemeClr>
                </a:solidFill>
              </a:rPr>
              <a:t>EgoMetrics</a:t>
            </a:r>
            <a:r>
              <a:rPr lang="en-US" sz="2000" dirty="0"/>
              <a:t> object. </a:t>
            </a:r>
          </a:p>
          <a:p>
            <a:endParaRPr lang="en-US" sz="2000" dirty="0">
              <a:solidFill>
                <a:schemeClr val="accent1">
                  <a:lumMod val="50000"/>
                </a:schemeClr>
              </a:solidFill>
            </a:endParaRPr>
          </a:p>
          <a:p>
            <a:r>
              <a:rPr lang="en-US" sz="2000" dirty="0" err="1">
                <a:solidFill>
                  <a:schemeClr val="accent1">
                    <a:lumMod val="50000"/>
                  </a:schemeClr>
                </a:solidFill>
              </a:rPr>
              <a:t>EgoMetrics</a:t>
            </a:r>
            <a:r>
              <a:rPr lang="en-US" sz="2000" dirty="0"/>
              <a:t> will have the next members</a:t>
            </a:r>
          </a:p>
          <a:p>
            <a:pPr marL="342900" indent="-342900">
              <a:buFont typeface="Arial" panose="020B0604020202020204" pitchFamily="34" charset="0"/>
              <a:buChar char="•"/>
            </a:pPr>
            <a:r>
              <a:rPr lang="en-US" sz="2000" dirty="0" err="1"/>
              <a:t>totalMovies</a:t>
            </a:r>
            <a:r>
              <a:rPr lang="en-US" sz="2000" dirty="0"/>
              <a:t>: integer</a:t>
            </a:r>
          </a:p>
          <a:p>
            <a:pPr marL="342900" indent="-342900">
              <a:buFont typeface="Arial" panose="020B0604020202020204" pitchFamily="34" charset="0"/>
              <a:buChar char="•"/>
            </a:pPr>
            <a:r>
              <a:rPr lang="en-US" sz="2000" dirty="0" err="1"/>
              <a:t>averageMovieRating</a:t>
            </a:r>
            <a:r>
              <a:rPr lang="en-US" sz="2000" dirty="0"/>
              <a:t>: double</a:t>
            </a:r>
          </a:p>
          <a:p>
            <a:endParaRPr lang="en-US" sz="2000" dirty="0">
              <a:solidFill>
                <a:schemeClr val="accent1">
                  <a:lumMod val="50000"/>
                </a:schemeClr>
              </a:solidFill>
            </a:endParaRPr>
          </a:p>
          <a:p>
            <a:r>
              <a:rPr lang="en-US" sz="2000" dirty="0" err="1">
                <a:solidFill>
                  <a:schemeClr val="accent1">
                    <a:lumMod val="50000"/>
                  </a:schemeClr>
                </a:solidFill>
              </a:rPr>
              <a:t>EgoMetrics</a:t>
            </a:r>
            <a:r>
              <a:rPr lang="en-US" sz="2000" dirty="0"/>
              <a:t> will have the next methods:</a:t>
            </a:r>
          </a:p>
          <a:p>
            <a:pPr marL="342900" indent="-342900">
              <a:buFont typeface="Arial" panose="020B0604020202020204" pitchFamily="34" charset="0"/>
              <a:buChar char="•"/>
            </a:pPr>
            <a:r>
              <a:rPr lang="en-US" sz="2000" dirty="0" err="1"/>
              <a:t>addMovie</a:t>
            </a:r>
            <a:r>
              <a:rPr lang="en-US" sz="2000" dirty="0"/>
              <a:t>(Movie movie)</a:t>
            </a:r>
          </a:p>
          <a:p>
            <a:pPr marL="342900" indent="-342900">
              <a:buFont typeface="Arial" panose="020B0604020202020204" pitchFamily="34" charset="0"/>
              <a:buChar char="•"/>
            </a:pPr>
            <a:r>
              <a:rPr lang="en-US" sz="2000" dirty="0"/>
              <a:t>Getters for </a:t>
            </a:r>
            <a:r>
              <a:rPr lang="en-US" sz="2000" dirty="0" err="1"/>
              <a:t>totalMovies</a:t>
            </a:r>
            <a:r>
              <a:rPr lang="en-US" sz="2000" dirty="0"/>
              <a:t> and </a:t>
            </a:r>
            <a:r>
              <a:rPr lang="en-US" sz="2000" dirty="0" err="1"/>
              <a:t>averageMovieRating</a:t>
            </a:r>
            <a:endParaRPr lang="en-US" sz="2000" dirty="0"/>
          </a:p>
          <a:p>
            <a:pPr marL="342900" indent="-342900">
              <a:buFont typeface="Arial" panose="020B0604020202020204" pitchFamily="34" charset="0"/>
              <a:buChar char="•"/>
            </a:pPr>
            <a:r>
              <a:rPr lang="en-US" sz="2000" dirty="0"/>
              <a:t>Empty constructor where it’s members are set to 0</a:t>
            </a:r>
            <a:endParaRPr lang="he-IL" sz="2000" dirty="0"/>
          </a:p>
        </p:txBody>
      </p:sp>
    </p:spTree>
    <p:extLst>
      <p:ext uri="{BB962C8B-B14F-4D97-AF65-F5344CB8AC3E}">
        <p14:creationId xmlns:p14="http://schemas.microsoft.com/office/powerpoint/2010/main" val="412213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09D8-A1B6-4D43-8B2A-5980070944C5}"/>
              </a:ext>
            </a:extLst>
          </p:cNvPr>
          <p:cNvSpPr>
            <a:spLocks noGrp="1"/>
          </p:cNvSpPr>
          <p:nvPr>
            <p:ph type="title"/>
          </p:nvPr>
        </p:nvSpPr>
        <p:spPr/>
        <p:txBody>
          <a:bodyPr>
            <a:normAutofit fontScale="90000"/>
          </a:bodyPr>
          <a:lstStyle/>
          <a:p>
            <a:r>
              <a:rPr lang="en-US" dirty="0">
                <a:solidFill>
                  <a:srgbClr val="FD2DFF"/>
                </a:solidFill>
              </a:rPr>
              <a:t>Exercise 5 – scope rating</a:t>
            </a:r>
            <a:endParaRPr lang="he-IL" dirty="0">
              <a:solidFill>
                <a:srgbClr val="FD2DFF"/>
              </a:solidFill>
            </a:endParaRPr>
          </a:p>
        </p:txBody>
      </p:sp>
      <p:sp>
        <p:nvSpPr>
          <p:cNvPr id="3" name="Slide Number Placeholder 2">
            <a:extLst>
              <a:ext uri="{FF2B5EF4-FFF2-40B4-BE49-F238E27FC236}">
                <a16:creationId xmlns:a16="http://schemas.microsoft.com/office/drawing/2014/main" id="{1E5196E2-75AA-4604-90E4-F935BD4821D1}"/>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4" name="Footer Placeholder 3">
            <a:extLst>
              <a:ext uri="{FF2B5EF4-FFF2-40B4-BE49-F238E27FC236}">
                <a16:creationId xmlns:a16="http://schemas.microsoft.com/office/drawing/2014/main" id="{304EE7A0-DC01-4D76-BEEE-5BFD25076635}"/>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13E7FBE-E1BC-42C3-A405-9B31B153F854}"/>
              </a:ext>
            </a:extLst>
          </p:cNvPr>
          <p:cNvSpPr txBox="1"/>
          <p:nvPr/>
        </p:nvSpPr>
        <p:spPr>
          <a:xfrm>
            <a:off x="1253447" y="1448656"/>
            <a:ext cx="9760450" cy="3170099"/>
          </a:xfrm>
          <a:prstGeom prst="rect">
            <a:avLst/>
          </a:prstGeom>
          <a:noFill/>
        </p:spPr>
        <p:txBody>
          <a:bodyPr wrap="square" rtlCol="1">
            <a:spAutoFit/>
          </a:bodyPr>
          <a:lstStyle/>
          <a:p>
            <a:r>
              <a:rPr lang="en-US" sz="2000" dirty="0"/>
              <a:t>Add a member for class </a:t>
            </a:r>
            <a:r>
              <a:rPr lang="en-US" sz="2000" dirty="0">
                <a:solidFill>
                  <a:srgbClr val="0000FF"/>
                </a:solidFill>
              </a:rPr>
              <a:t>Actor</a:t>
            </a:r>
            <a:r>
              <a:rPr lang="en-US" sz="2000" dirty="0"/>
              <a:t> (</a:t>
            </a:r>
            <a:r>
              <a:rPr lang="en-US" sz="2000" dirty="0" err="1">
                <a:solidFill>
                  <a:schemeClr val="accent1">
                    <a:lumMod val="50000"/>
                  </a:schemeClr>
                </a:solidFill>
              </a:rPr>
              <a:t>EgoMetrics</a:t>
            </a:r>
            <a:r>
              <a:rPr lang="en-US" sz="2000" dirty="0"/>
              <a:t>) and create a setter for it</a:t>
            </a:r>
          </a:p>
          <a:p>
            <a:endParaRPr lang="en-US" sz="2000" dirty="0"/>
          </a:p>
          <a:p>
            <a:r>
              <a:rPr lang="en-US" sz="2000" dirty="0"/>
              <a:t>Define </a:t>
            </a:r>
            <a:r>
              <a:rPr lang="en-US" sz="2000" dirty="0" err="1">
                <a:solidFill>
                  <a:schemeClr val="accent1">
                    <a:lumMod val="50000"/>
                  </a:schemeClr>
                </a:solidFill>
              </a:rPr>
              <a:t>EgoMetrics</a:t>
            </a:r>
            <a:r>
              <a:rPr lang="en-US" sz="2000" dirty="0"/>
              <a:t> bean in app-context xml file. Assign it a scope of “prototype”</a:t>
            </a:r>
          </a:p>
          <a:p>
            <a:endParaRPr lang="en-US" sz="2000" dirty="0"/>
          </a:p>
          <a:p>
            <a:r>
              <a:rPr lang="en-US" sz="2000" dirty="0"/>
              <a:t>Add for the bean definition of </a:t>
            </a:r>
            <a:r>
              <a:rPr lang="en-US" sz="2000" dirty="0">
                <a:solidFill>
                  <a:srgbClr val="0000FF"/>
                </a:solidFill>
              </a:rPr>
              <a:t>Actor</a:t>
            </a:r>
            <a:r>
              <a:rPr lang="en-US" sz="2000" dirty="0"/>
              <a:t> reference (via property) to the </a:t>
            </a:r>
            <a:r>
              <a:rPr lang="en-US" sz="2000" dirty="0" err="1">
                <a:solidFill>
                  <a:schemeClr val="accent1">
                    <a:lumMod val="50000"/>
                  </a:schemeClr>
                </a:solidFill>
              </a:rPr>
              <a:t>EgoMetrics</a:t>
            </a:r>
            <a:r>
              <a:rPr lang="en-US" sz="2000" dirty="0"/>
              <a:t> bean</a:t>
            </a:r>
          </a:p>
          <a:p>
            <a:endParaRPr lang="en-US" sz="2000" dirty="0"/>
          </a:p>
          <a:p>
            <a:r>
              <a:rPr lang="en-US" sz="2000" dirty="0"/>
              <a:t>Create a method at </a:t>
            </a:r>
            <a:r>
              <a:rPr lang="en-US" sz="2000" dirty="0" err="1">
                <a:solidFill>
                  <a:srgbClr val="7030A0"/>
                </a:solidFill>
              </a:rPr>
              <a:t>IMDBService</a:t>
            </a:r>
            <a:r>
              <a:rPr lang="en-US" sz="2000" dirty="0"/>
              <a:t> interface (and implementation) called ‘</a:t>
            </a:r>
            <a:r>
              <a:rPr lang="en-US" sz="2000" dirty="0" err="1"/>
              <a:t>init</a:t>
            </a:r>
            <a:r>
              <a:rPr lang="en-US" sz="2000" dirty="0"/>
              <a:t>’ that will scan all actors and feed their </a:t>
            </a:r>
            <a:r>
              <a:rPr lang="en-US" sz="2000" dirty="0" err="1">
                <a:solidFill>
                  <a:schemeClr val="accent1">
                    <a:lumMod val="50000"/>
                  </a:schemeClr>
                </a:solidFill>
              </a:rPr>
              <a:t>EgoMetrics</a:t>
            </a:r>
            <a:r>
              <a:rPr lang="en-US" sz="2000" dirty="0">
                <a:solidFill>
                  <a:schemeClr val="accent1">
                    <a:lumMod val="50000"/>
                  </a:schemeClr>
                </a:solidFill>
              </a:rPr>
              <a:t> </a:t>
            </a:r>
            <a:r>
              <a:rPr lang="en-US" sz="2000" dirty="0"/>
              <a:t>object. Call it from the main method.</a:t>
            </a:r>
          </a:p>
          <a:p>
            <a:endParaRPr lang="en-US" sz="2000" dirty="0"/>
          </a:p>
          <a:p>
            <a:r>
              <a:rPr lang="en-US" sz="2000" dirty="0"/>
              <a:t>Change Main to print all </a:t>
            </a:r>
            <a:r>
              <a:rPr lang="en-US" sz="2000" dirty="0">
                <a:solidFill>
                  <a:srgbClr val="0000FF"/>
                </a:solidFill>
              </a:rPr>
              <a:t>actors</a:t>
            </a:r>
            <a:r>
              <a:rPr lang="en-US" sz="2000" dirty="0"/>
              <a:t> and their Egos</a:t>
            </a:r>
            <a:endParaRPr lang="he-IL" sz="2000" dirty="0"/>
          </a:p>
        </p:txBody>
      </p:sp>
      <p:sp>
        <p:nvSpPr>
          <p:cNvPr id="6" name="TextBox 5">
            <a:extLst>
              <a:ext uri="{FF2B5EF4-FFF2-40B4-BE49-F238E27FC236}">
                <a16:creationId xmlns:a16="http://schemas.microsoft.com/office/drawing/2014/main" id="{07BD3EEB-E58F-432D-8038-9BFDCDE16BA1}"/>
              </a:ext>
            </a:extLst>
          </p:cNvPr>
          <p:cNvSpPr txBox="1"/>
          <p:nvPr/>
        </p:nvSpPr>
        <p:spPr>
          <a:xfrm>
            <a:off x="5121965" y="5867263"/>
            <a:ext cx="1948069" cy="369332"/>
          </a:xfrm>
          <a:prstGeom prst="rect">
            <a:avLst/>
          </a:prstGeom>
          <a:noFill/>
        </p:spPr>
        <p:txBody>
          <a:bodyPr wrap="square" rtlCol="1">
            <a:spAutoFit/>
          </a:bodyPr>
          <a:lstStyle/>
          <a:p>
            <a:r>
              <a:rPr lang="en-US" b="1" dirty="0"/>
              <a:t>Time: 30 minutes</a:t>
            </a:r>
            <a:endParaRPr lang="he-IL" b="1" dirty="0"/>
          </a:p>
        </p:txBody>
      </p:sp>
    </p:spTree>
    <p:extLst>
      <p:ext uri="{BB962C8B-B14F-4D97-AF65-F5344CB8AC3E}">
        <p14:creationId xmlns:p14="http://schemas.microsoft.com/office/powerpoint/2010/main" val="161912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E8CB-8A1E-4222-92CE-26ADB05C6139}"/>
              </a:ext>
            </a:extLst>
          </p:cNvPr>
          <p:cNvSpPr>
            <a:spLocks noGrp="1"/>
          </p:cNvSpPr>
          <p:nvPr>
            <p:ph type="title"/>
          </p:nvPr>
        </p:nvSpPr>
        <p:spPr/>
        <p:txBody>
          <a:bodyPr>
            <a:normAutofit fontScale="90000"/>
          </a:bodyPr>
          <a:lstStyle/>
          <a:p>
            <a:r>
              <a:rPr lang="en-US" dirty="0"/>
              <a:t>Spring core – IOC\DI</a:t>
            </a:r>
            <a:endParaRPr lang="he-IL" dirty="0"/>
          </a:p>
        </p:txBody>
      </p:sp>
      <p:sp>
        <p:nvSpPr>
          <p:cNvPr id="3" name="Slide Number Placeholder 2">
            <a:extLst>
              <a:ext uri="{FF2B5EF4-FFF2-40B4-BE49-F238E27FC236}">
                <a16:creationId xmlns:a16="http://schemas.microsoft.com/office/drawing/2014/main" id="{ED5CF33F-A18B-42AD-A3C4-175A37C5D74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Footer Placeholder 3">
            <a:extLst>
              <a:ext uri="{FF2B5EF4-FFF2-40B4-BE49-F238E27FC236}">
                <a16:creationId xmlns:a16="http://schemas.microsoft.com/office/drawing/2014/main" id="{27F8027F-C749-42E9-89EA-A70A5711B0B1}"/>
              </a:ext>
            </a:extLst>
          </p:cNvPr>
          <p:cNvSpPr>
            <a:spLocks noGrp="1"/>
          </p:cNvSpPr>
          <p:nvPr>
            <p:ph type="ftr" sz="quarter" idx="11"/>
          </p:nvPr>
        </p:nvSpPr>
        <p:spPr/>
        <p:txBody>
          <a:bodyPr/>
          <a:lstStyle/>
          <a:p>
            <a:r>
              <a:rPr lang="en-US"/>
              <a:t>Copyrights © Aviad Cohen ; 23.2.2018</a:t>
            </a:r>
            <a:endParaRPr lang="en-US" dirty="0"/>
          </a:p>
        </p:txBody>
      </p:sp>
      <p:sp>
        <p:nvSpPr>
          <p:cNvPr id="5" name="Rectangle: Rounded Corners 4">
            <a:extLst>
              <a:ext uri="{FF2B5EF4-FFF2-40B4-BE49-F238E27FC236}">
                <a16:creationId xmlns:a16="http://schemas.microsoft.com/office/drawing/2014/main" id="{97B20008-BD9A-42D0-83D1-402DA2BEDD68}"/>
              </a:ext>
            </a:extLst>
          </p:cNvPr>
          <p:cNvSpPr/>
          <p:nvPr/>
        </p:nvSpPr>
        <p:spPr>
          <a:xfrm>
            <a:off x="4311255" y="1469253"/>
            <a:ext cx="1301825" cy="4249695"/>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Car</a:t>
            </a:r>
            <a:endParaRPr lang="he-IL" sz="4000" dirty="0"/>
          </a:p>
        </p:txBody>
      </p:sp>
      <p:sp>
        <p:nvSpPr>
          <p:cNvPr id="6" name="Rectangle: Rounded Corners 5">
            <a:extLst>
              <a:ext uri="{FF2B5EF4-FFF2-40B4-BE49-F238E27FC236}">
                <a16:creationId xmlns:a16="http://schemas.microsoft.com/office/drawing/2014/main" id="{02BB64A9-711F-4609-8C02-36F3A697F160}"/>
              </a:ext>
            </a:extLst>
          </p:cNvPr>
          <p:cNvSpPr/>
          <p:nvPr/>
        </p:nvSpPr>
        <p:spPr>
          <a:xfrm>
            <a:off x="1295402" y="1472538"/>
            <a:ext cx="1792077" cy="101630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Engine</a:t>
            </a:r>
            <a:endParaRPr lang="he-IL" sz="4000" dirty="0"/>
          </a:p>
        </p:txBody>
      </p:sp>
      <p:sp>
        <p:nvSpPr>
          <p:cNvPr id="7" name="Rectangle: Rounded Corners 6">
            <a:extLst>
              <a:ext uri="{FF2B5EF4-FFF2-40B4-BE49-F238E27FC236}">
                <a16:creationId xmlns:a16="http://schemas.microsoft.com/office/drawing/2014/main" id="{1314E5AE-D48C-4F97-974D-9C142E0AC97A}"/>
              </a:ext>
            </a:extLst>
          </p:cNvPr>
          <p:cNvSpPr/>
          <p:nvPr/>
        </p:nvSpPr>
        <p:spPr>
          <a:xfrm>
            <a:off x="1590249" y="2771288"/>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Wheel</a:t>
            </a:r>
            <a:endParaRPr lang="he-IL" sz="4000" dirty="0"/>
          </a:p>
        </p:txBody>
      </p:sp>
      <p:sp>
        <p:nvSpPr>
          <p:cNvPr id="8" name="Rectangle: Rounded Corners 7">
            <a:extLst>
              <a:ext uri="{FF2B5EF4-FFF2-40B4-BE49-F238E27FC236}">
                <a16:creationId xmlns:a16="http://schemas.microsoft.com/office/drawing/2014/main" id="{5871E443-E00D-45C0-A0FC-7C0C91B283CA}"/>
              </a:ext>
            </a:extLst>
          </p:cNvPr>
          <p:cNvSpPr/>
          <p:nvPr/>
        </p:nvSpPr>
        <p:spPr>
          <a:xfrm>
            <a:off x="1335798" y="2904180"/>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Wheel</a:t>
            </a:r>
            <a:endParaRPr lang="he-IL" sz="4000" dirty="0"/>
          </a:p>
        </p:txBody>
      </p:sp>
      <p:sp>
        <p:nvSpPr>
          <p:cNvPr id="9" name="Rectangle: Rounded Corners 8">
            <a:extLst>
              <a:ext uri="{FF2B5EF4-FFF2-40B4-BE49-F238E27FC236}">
                <a16:creationId xmlns:a16="http://schemas.microsoft.com/office/drawing/2014/main" id="{5D9E1867-34D8-4D04-81FF-BDEF3B1069B2}"/>
              </a:ext>
            </a:extLst>
          </p:cNvPr>
          <p:cNvSpPr/>
          <p:nvPr/>
        </p:nvSpPr>
        <p:spPr>
          <a:xfrm>
            <a:off x="1139746" y="3070781"/>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Wheel</a:t>
            </a:r>
            <a:endParaRPr lang="he-IL" sz="4000" dirty="0"/>
          </a:p>
        </p:txBody>
      </p:sp>
      <p:sp>
        <p:nvSpPr>
          <p:cNvPr id="10" name="Rectangle: Rounded Corners 9">
            <a:extLst>
              <a:ext uri="{FF2B5EF4-FFF2-40B4-BE49-F238E27FC236}">
                <a16:creationId xmlns:a16="http://schemas.microsoft.com/office/drawing/2014/main" id="{1C65FEF7-0865-429F-9940-854DEDAC3955}"/>
              </a:ext>
            </a:extLst>
          </p:cNvPr>
          <p:cNvSpPr/>
          <p:nvPr/>
        </p:nvSpPr>
        <p:spPr>
          <a:xfrm>
            <a:off x="850033" y="3208980"/>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Wheel</a:t>
            </a:r>
            <a:endParaRPr lang="he-IL" sz="4000" dirty="0"/>
          </a:p>
        </p:txBody>
      </p:sp>
      <p:sp>
        <p:nvSpPr>
          <p:cNvPr id="11" name="Rectangle: Rounded Corners 10">
            <a:extLst>
              <a:ext uri="{FF2B5EF4-FFF2-40B4-BE49-F238E27FC236}">
                <a16:creationId xmlns:a16="http://schemas.microsoft.com/office/drawing/2014/main" id="{782CB295-3C0D-431C-AC28-DC3872EDB081}"/>
              </a:ext>
            </a:extLst>
          </p:cNvPr>
          <p:cNvSpPr/>
          <p:nvPr/>
        </p:nvSpPr>
        <p:spPr>
          <a:xfrm>
            <a:off x="1080573" y="4084364"/>
            <a:ext cx="2352101" cy="73364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CD player</a:t>
            </a:r>
            <a:endParaRPr lang="he-IL" sz="4000" dirty="0"/>
          </a:p>
        </p:txBody>
      </p:sp>
      <p:sp>
        <p:nvSpPr>
          <p:cNvPr id="12" name="Rectangle: Rounded Corners 11">
            <a:extLst>
              <a:ext uri="{FF2B5EF4-FFF2-40B4-BE49-F238E27FC236}">
                <a16:creationId xmlns:a16="http://schemas.microsoft.com/office/drawing/2014/main" id="{0AD503D2-0231-421E-A155-F1096A053ADE}"/>
              </a:ext>
            </a:extLst>
          </p:cNvPr>
          <p:cNvSpPr/>
          <p:nvPr/>
        </p:nvSpPr>
        <p:spPr>
          <a:xfrm>
            <a:off x="1080572" y="4985302"/>
            <a:ext cx="2352101" cy="73364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400" dirty="0"/>
              <a:t>…</a:t>
            </a:r>
            <a:endParaRPr lang="he-IL" sz="5400" dirty="0"/>
          </a:p>
        </p:txBody>
      </p:sp>
      <p:sp>
        <p:nvSpPr>
          <p:cNvPr id="13" name="Rectangle: Rounded Corners 12">
            <a:extLst>
              <a:ext uri="{FF2B5EF4-FFF2-40B4-BE49-F238E27FC236}">
                <a16:creationId xmlns:a16="http://schemas.microsoft.com/office/drawing/2014/main" id="{5D1DCE26-7E65-4B0E-87D0-7996EB6E17F4}"/>
              </a:ext>
            </a:extLst>
          </p:cNvPr>
          <p:cNvSpPr/>
          <p:nvPr/>
        </p:nvSpPr>
        <p:spPr>
          <a:xfrm>
            <a:off x="6356937" y="1469253"/>
            <a:ext cx="1918769" cy="7904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Bicycle</a:t>
            </a:r>
            <a:endParaRPr lang="he-IL" sz="4000" dirty="0"/>
          </a:p>
        </p:txBody>
      </p:sp>
      <p:sp>
        <p:nvSpPr>
          <p:cNvPr id="14" name="Rectangle: Rounded Corners 13">
            <a:extLst>
              <a:ext uri="{FF2B5EF4-FFF2-40B4-BE49-F238E27FC236}">
                <a16:creationId xmlns:a16="http://schemas.microsoft.com/office/drawing/2014/main" id="{7786A8C6-20D0-4B59-930F-589F7DE204FD}"/>
              </a:ext>
            </a:extLst>
          </p:cNvPr>
          <p:cNvSpPr/>
          <p:nvPr/>
        </p:nvSpPr>
        <p:spPr>
          <a:xfrm>
            <a:off x="9259303" y="1522127"/>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Wheel</a:t>
            </a:r>
            <a:endParaRPr lang="he-IL" sz="4000" dirty="0"/>
          </a:p>
        </p:txBody>
      </p:sp>
      <p:sp>
        <p:nvSpPr>
          <p:cNvPr id="15" name="Rectangle: Rounded Corners 14">
            <a:extLst>
              <a:ext uri="{FF2B5EF4-FFF2-40B4-BE49-F238E27FC236}">
                <a16:creationId xmlns:a16="http://schemas.microsoft.com/office/drawing/2014/main" id="{50CDA38F-7417-4781-A56D-A254CADF9877}"/>
              </a:ext>
            </a:extLst>
          </p:cNvPr>
          <p:cNvSpPr/>
          <p:nvPr/>
        </p:nvSpPr>
        <p:spPr>
          <a:xfrm>
            <a:off x="9411703" y="1674527"/>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Wheel</a:t>
            </a:r>
            <a:endParaRPr lang="he-IL" sz="4000" dirty="0"/>
          </a:p>
        </p:txBody>
      </p:sp>
      <p:sp>
        <p:nvSpPr>
          <p:cNvPr id="16" name="Rectangle: Rounded Corners 15">
            <a:extLst>
              <a:ext uri="{FF2B5EF4-FFF2-40B4-BE49-F238E27FC236}">
                <a16:creationId xmlns:a16="http://schemas.microsoft.com/office/drawing/2014/main" id="{A231DAE0-47EB-4CCB-8001-D49082786002}"/>
              </a:ext>
            </a:extLst>
          </p:cNvPr>
          <p:cNvSpPr/>
          <p:nvPr/>
        </p:nvSpPr>
        <p:spPr>
          <a:xfrm>
            <a:off x="8460954" y="4252511"/>
            <a:ext cx="2963949" cy="1984084"/>
          </a:xfrm>
          <a:prstGeom prst="roundRect">
            <a:avLst>
              <a:gd name="adj" fmla="val 32052"/>
            </a:avLst>
          </a:prstGeom>
          <a:solidFill>
            <a:srgbClr val="008E4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Factory</a:t>
            </a:r>
            <a:endParaRPr lang="he-IL" sz="4000" dirty="0"/>
          </a:p>
        </p:txBody>
      </p:sp>
      <p:cxnSp>
        <p:nvCxnSpPr>
          <p:cNvPr id="18" name="Straight Arrow Connector 17">
            <a:extLst>
              <a:ext uri="{FF2B5EF4-FFF2-40B4-BE49-F238E27FC236}">
                <a16:creationId xmlns:a16="http://schemas.microsoft.com/office/drawing/2014/main" id="{B7C67C32-9A37-4B2D-8F4A-18C43E4E094B}"/>
              </a:ext>
            </a:extLst>
          </p:cNvPr>
          <p:cNvCxnSpPr>
            <a:stCxn id="16" idx="1"/>
            <a:endCxn id="5" idx="3"/>
          </p:cNvCxnSpPr>
          <p:nvPr/>
        </p:nvCxnSpPr>
        <p:spPr>
          <a:xfrm flipH="1" flipV="1">
            <a:off x="5613080" y="3594101"/>
            <a:ext cx="2847874" cy="165045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8BA7E3-E09E-4444-A39E-AC789CA60376}"/>
              </a:ext>
            </a:extLst>
          </p:cNvPr>
          <p:cNvCxnSpPr>
            <a:cxnSpLocks/>
            <a:stCxn id="16" idx="0"/>
            <a:endCxn id="13" idx="2"/>
          </p:cNvCxnSpPr>
          <p:nvPr/>
        </p:nvCxnSpPr>
        <p:spPr>
          <a:xfrm flipH="1" flipV="1">
            <a:off x="7316322" y="2259655"/>
            <a:ext cx="2626607" cy="1992856"/>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2EA236-B6FA-4C4A-86C3-BD691B1D17CF}"/>
              </a:ext>
            </a:extLst>
          </p:cNvPr>
          <p:cNvCxnSpPr>
            <a:cxnSpLocks/>
            <a:stCxn id="13" idx="3"/>
            <a:endCxn id="14" idx="1"/>
          </p:cNvCxnSpPr>
          <p:nvPr/>
        </p:nvCxnSpPr>
        <p:spPr>
          <a:xfrm flipV="1">
            <a:off x="8275706" y="1841128"/>
            <a:ext cx="983597" cy="23326"/>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F40CA8-C2A4-4E21-8BC5-285CEDFE5F70}"/>
              </a:ext>
            </a:extLst>
          </p:cNvPr>
          <p:cNvCxnSpPr>
            <a:cxnSpLocks/>
            <a:stCxn id="5" idx="1"/>
            <a:endCxn id="6" idx="3"/>
          </p:cNvCxnSpPr>
          <p:nvPr/>
        </p:nvCxnSpPr>
        <p:spPr>
          <a:xfrm flipH="1" flipV="1">
            <a:off x="3087479" y="1980691"/>
            <a:ext cx="1223776" cy="1613410"/>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075CDB-69F0-4AF4-8B9A-B79F17C5B2FB}"/>
              </a:ext>
            </a:extLst>
          </p:cNvPr>
          <p:cNvCxnSpPr>
            <a:cxnSpLocks/>
            <a:stCxn id="5" idx="1"/>
            <a:endCxn id="7" idx="3"/>
          </p:cNvCxnSpPr>
          <p:nvPr/>
        </p:nvCxnSpPr>
        <p:spPr>
          <a:xfrm flipH="1" flipV="1">
            <a:off x="3509019" y="3090289"/>
            <a:ext cx="802236" cy="503812"/>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B9195A-C769-4470-AFBB-D141A8776F56}"/>
              </a:ext>
            </a:extLst>
          </p:cNvPr>
          <p:cNvCxnSpPr>
            <a:cxnSpLocks/>
            <a:stCxn id="5" idx="1"/>
            <a:endCxn id="11" idx="3"/>
          </p:cNvCxnSpPr>
          <p:nvPr/>
        </p:nvCxnSpPr>
        <p:spPr>
          <a:xfrm flipH="1">
            <a:off x="3432674" y="3594101"/>
            <a:ext cx="878581" cy="857086"/>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F95C9E4-6097-4B24-806B-99101A03A3FE}"/>
              </a:ext>
            </a:extLst>
          </p:cNvPr>
          <p:cNvCxnSpPr>
            <a:cxnSpLocks/>
            <a:stCxn id="5" idx="1"/>
            <a:endCxn id="12" idx="3"/>
          </p:cNvCxnSpPr>
          <p:nvPr/>
        </p:nvCxnSpPr>
        <p:spPr>
          <a:xfrm flipH="1">
            <a:off x="3432673" y="3594101"/>
            <a:ext cx="878582" cy="1758024"/>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5E68A6E-91FF-4D25-B6CE-CDEB68DD13AB}"/>
              </a:ext>
            </a:extLst>
          </p:cNvPr>
          <p:cNvSpPr txBox="1"/>
          <p:nvPr/>
        </p:nvSpPr>
        <p:spPr>
          <a:xfrm>
            <a:off x="6860012" y="3846982"/>
            <a:ext cx="883396" cy="523220"/>
          </a:xfrm>
          <a:prstGeom prst="rect">
            <a:avLst/>
          </a:prstGeom>
          <a:noFill/>
        </p:spPr>
        <p:txBody>
          <a:bodyPr wrap="square" rtlCol="1">
            <a:spAutoFit/>
          </a:bodyPr>
          <a:lstStyle/>
          <a:p>
            <a:r>
              <a:rPr lang="en-US" sz="2800" b="1" dirty="0">
                <a:solidFill>
                  <a:srgbClr val="7030A0"/>
                </a:solidFill>
              </a:rPr>
              <a:t>new</a:t>
            </a:r>
            <a:endParaRPr lang="he-IL" sz="2800" b="1" dirty="0">
              <a:solidFill>
                <a:srgbClr val="7030A0"/>
              </a:solidFill>
            </a:endParaRPr>
          </a:p>
        </p:txBody>
      </p:sp>
      <p:sp>
        <p:nvSpPr>
          <p:cNvPr id="40" name="TextBox 39">
            <a:extLst>
              <a:ext uri="{FF2B5EF4-FFF2-40B4-BE49-F238E27FC236}">
                <a16:creationId xmlns:a16="http://schemas.microsoft.com/office/drawing/2014/main" id="{0F8B7CF9-2149-400D-9B10-6662414021A0}"/>
              </a:ext>
            </a:extLst>
          </p:cNvPr>
          <p:cNvSpPr txBox="1"/>
          <p:nvPr/>
        </p:nvSpPr>
        <p:spPr>
          <a:xfrm>
            <a:off x="8568468" y="2717934"/>
            <a:ext cx="883396" cy="523220"/>
          </a:xfrm>
          <a:prstGeom prst="rect">
            <a:avLst/>
          </a:prstGeom>
          <a:noFill/>
        </p:spPr>
        <p:txBody>
          <a:bodyPr wrap="square" rtlCol="1">
            <a:spAutoFit/>
          </a:bodyPr>
          <a:lstStyle/>
          <a:p>
            <a:r>
              <a:rPr lang="en-US" sz="2800" b="1" dirty="0">
                <a:solidFill>
                  <a:srgbClr val="7030A0"/>
                </a:solidFill>
              </a:rPr>
              <a:t>new</a:t>
            </a:r>
            <a:endParaRPr lang="he-IL" sz="2800" b="1" dirty="0">
              <a:solidFill>
                <a:srgbClr val="7030A0"/>
              </a:solidFill>
            </a:endParaRPr>
          </a:p>
        </p:txBody>
      </p:sp>
      <p:sp>
        <p:nvSpPr>
          <p:cNvPr id="41" name="TextBox 40">
            <a:extLst>
              <a:ext uri="{FF2B5EF4-FFF2-40B4-BE49-F238E27FC236}">
                <a16:creationId xmlns:a16="http://schemas.microsoft.com/office/drawing/2014/main" id="{C6960C04-2A91-4709-B646-F6B48F1CC69E}"/>
              </a:ext>
            </a:extLst>
          </p:cNvPr>
          <p:cNvSpPr txBox="1"/>
          <p:nvPr/>
        </p:nvSpPr>
        <p:spPr>
          <a:xfrm>
            <a:off x="3490745" y="2090675"/>
            <a:ext cx="883396" cy="523220"/>
          </a:xfrm>
          <a:prstGeom prst="rect">
            <a:avLst/>
          </a:prstGeom>
          <a:noFill/>
        </p:spPr>
        <p:txBody>
          <a:bodyPr wrap="square" rtlCol="1">
            <a:spAutoFit/>
          </a:bodyPr>
          <a:lstStyle/>
          <a:p>
            <a:r>
              <a:rPr lang="en-US" sz="2800" b="1" dirty="0">
                <a:solidFill>
                  <a:srgbClr val="7030A0"/>
                </a:solidFill>
              </a:rPr>
              <a:t>new</a:t>
            </a:r>
            <a:endParaRPr lang="he-IL" sz="2800" b="1" dirty="0">
              <a:solidFill>
                <a:srgbClr val="7030A0"/>
              </a:solidFill>
            </a:endParaRPr>
          </a:p>
        </p:txBody>
      </p:sp>
      <p:sp>
        <p:nvSpPr>
          <p:cNvPr id="42" name="TextBox 41">
            <a:extLst>
              <a:ext uri="{FF2B5EF4-FFF2-40B4-BE49-F238E27FC236}">
                <a16:creationId xmlns:a16="http://schemas.microsoft.com/office/drawing/2014/main" id="{4610BAD6-219D-4640-9262-5CD4B9CE9C51}"/>
              </a:ext>
            </a:extLst>
          </p:cNvPr>
          <p:cNvSpPr txBox="1"/>
          <p:nvPr/>
        </p:nvSpPr>
        <p:spPr>
          <a:xfrm>
            <a:off x="3335384" y="3389782"/>
            <a:ext cx="883396" cy="523220"/>
          </a:xfrm>
          <a:prstGeom prst="rect">
            <a:avLst/>
          </a:prstGeom>
          <a:noFill/>
        </p:spPr>
        <p:txBody>
          <a:bodyPr wrap="square" rtlCol="1">
            <a:spAutoFit/>
          </a:bodyPr>
          <a:lstStyle/>
          <a:p>
            <a:r>
              <a:rPr lang="en-US" sz="2800" b="1" dirty="0">
                <a:solidFill>
                  <a:srgbClr val="7030A0"/>
                </a:solidFill>
              </a:rPr>
              <a:t>new</a:t>
            </a:r>
            <a:endParaRPr lang="he-IL" sz="2800" b="1" dirty="0">
              <a:solidFill>
                <a:srgbClr val="7030A0"/>
              </a:solidFill>
            </a:endParaRPr>
          </a:p>
        </p:txBody>
      </p:sp>
      <p:sp>
        <p:nvSpPr>
          <p:cNvPr id="43" name="TextBox 42">
            <a:extLst>
              <a:ext uri="{FF2B5EF4-FFF2-40B4-BE49-F238E27FC236}">
                <a16:creationId xmlns:a16="http://schemas.microsoft.com/office/drawing/2014/main" id="{417123C1-CADA-4FDC-B6ED-B4120441DF75}"/>
              </a:ext>
            </a:extLst>
          </p:cNvPr>
          <p:cNvSpPr txBox="1"/>
          <p:nvPr/>
        </p:nvSpPr>
        <p:spPr>
          <a:xfrm>
            <a:off x="3547947" y="4354871"/>
            <a:ext cx="883396" cy="523220"/>
          </a:xfrm>
          <a:prstGeom prst="rect">
            <a:avLst/>
          </a:prstGeom>
          <a:noFill/>
        </p:spPr>
        <p:txBody>
          <a:bodyPr wrap="square" rtlCol="1">
            <a:spAutoFit/>
          </a:bodyPr>
          <a:lstStyle/>
          <a:p>
            <a:r>
              <a:rPr lang="en-US" sz="2800" b="1" dirty="0">
                <a:solidFill>
                  <a:srgbClr val="7030A0"/>
                </a:solidFill>
              </a:rPr>
              <a:t>new</a:t>
            </a:r>
            <a:endParaRPr lang="he-IL" sz="2800" b="1" dirty="0">
              <a:solidFill>
                <a:srgbClr val="7030A0"/>
              </a:solidFill>
            </a:endParaRPr>
          </a:p>
        </p:txBody>
      </p:sp>
      <p:sp>
        <p:nvSpPr>
          <p:cNvPr id="44" name="TextBox 43">
            <a:extLst>
              <a:ext uri="{FF2B5EF4-FFF2-40B4-BE49-F238E27FC236}">
                <a16:creationId xmlns:a16="http://schemas.microsoft.com/office/drawing/2014/main" id="{F0CC2397-853F-4219-8F43-CA2D70ACCE55}"/>
              </a:ext>
            </a:extLst>
          </p:cNvPr>
          <p:cNvSpPr txBox="1"/>
          <p:nvPr/>
        </p:nvSpPr>
        <p:spPr>
          <a:xfrm>
            <a:off x="8325806" y="1336424"/>
            <a:ext cx="883396" cy="523220"/>
          </a:xfrm>
          <a:prstGeom prst="rect">
            <a:avLst/>
          </a:prstGeom>
          <a:noFill/>
        </p:spPr>
        <p:txBody>
          <a:bodyPr wrap="square" rtlCol="1">
            <a:spAutoFit/>
          </a:bodyPr>
          <a:lstStyle/>
          <a:p>
            <a:r>
              <a:rPr lang="en-US" sz="2800" b="1" dirty="0">
                <a:solidFill>
                  <a:srgbClr val="7030A0"/>
                </a:solidFill>
              </a:rPr>
              <a:t>new</a:t>
            </a:r>
            <a:endParaRPr lang="he-IL" sz="2800" b="1" dirty="0">
              <a:solidFill>
                <a:srgbClr val="7030A0"/>
              </a:solidFill>
            </a:endParaRPr>
          </a:p>
        </p:txBody>
      </p:sp>
    </p:spTree>
    <p:extLst>
      <p:ext uri="{BB962C8B-B14F-4D97-AF65-F5344CB8AC3E}">
        <p14:creationId xmlns:p14="http://schemas.microsoft.com/office/powerpoint/2010/main" val="170708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500"/>
                                        <p:tgtEl>
                                          <p:spTgt spid="2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2000"/>
                            </p:stCondLst>
                            <p:childTnLst>
                              <p:par>
                                <p:cTn id="35" presetID="22" presetClass="entr" presetSubtype="2"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right)">
                                      <p:cBhvr>
                                        <p:cTn id="37" dur="500"/>
                                        <p:tgtEl>
                                          <p:spTgt spid="33"/>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2" presetClass="entr" presetSubtype="2"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500"/>
                                        <p:tgtEl>
                                          <p:spTgt spid="36"/>
                                        </p:tgtEl>
                                      </p:cBhvr>
                                    </p:animEffect>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6"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1+#ppt_w/2"/>
                                          </p:val>
                                        </p:tav>
                                        <p:tav tm="100000">
                                          <p:val>
                                            <p:strVal val="#ppt_x"/>
                                          </p:val>
                                        </p:tav>
                                      </p:tavLst>
                                    </p:anim>
                                    <p:anim calcmode="lin" valueType="num">
                                      <p:cBhvr additive="base">
                                        <p:cTn id="7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down)">
                                      <p:cBhvr>
                                        <p:cTn id="76" dur="500"/>
                                        <p:tgtEl>
                                          <p:spTgt spid="19"/>
                                        </p:tgtEl>
                                      </p:cBhvr>
                                    </p:animEffect>
                                  </p:childTnLst>
                                </p:cTn>
                              </p:par>
                              <p:par>
                                <p:cTn id="77" presetID="22" presetClass="entr" presetSubtype="4"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down)">
                                      <p:cBhvr>
                                        <p:cTn id="79" dur="500"/>
                                        <p:tgtEl>
                                          <p:spTgt spid="18"/>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childTnLst>
                                </p:cTn>
                              </p:par>
                            </p:childTnLst>
                          </p:cTn>
                        </p:par>
                        <p:par>
                          <p:cTn id="86" fill="hold">
                            <p:stCondLst>
                              <p:cond delay="500"/>
                            </p:stCondLst>
                            <p:childTnLst>
                              <p:par>
                                <p:cTn id="87" presetID="10" presetClass="entr" presetSubtype="0" fill="hold" grpId="0" nodeType="afterEffect">
                                  <p:stCondLst>
                                    <p:cond delay="50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par>
                          <p:cTn id="90" fill="hold">
                            <p:stCondLst>
                              <p:cond delay="1500"/>
                            </p:stCondLst>
                            <p:childTnLst>
                              <p:par>
                                <p:cTn id="91" presetID="10" presetClass="entr" presetSubtype="0" fill="hold" grpId="0" nodeType="afterEffect">
                                  <p:stCondLst>
                                    <p:cond delay="50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par>
                          <p:cTn id="94" fill="hold">
                            <p:stCondLst>
                              <p:cond delay="2500"/>
                            </p:stCondLst>
                            <p:childTnLst>
                              <p:par>
                                <p:cTn id="95" presetID="10" presetClass="entr" presetSubtype="0" fill="hold" grpId="0" nodeType="afterEffect">
                                  <p:stCondLst>
                                    <p:cond delay="50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fade">
                                      <p:cBhvr>
                                        <p:cTn id="10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9" grpId="0"/>
      <p:bldP spid="40" grpId="0"/>
      <p:bldP spid="41" grpId="0"/>
      <p:bldP spid="42" grpId="0"/>
      <p:bldP spid="43" grpId="0"/>
      <p:bldP spid="4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8488-BA32-496D-B90C-BB5EEB286ADE}"/>
              </a:ext>
            </a:extLst>
          </p:cNvPr>
          <p:cNvSpPr>
            <a:spLocks noGrp="1"/>
          </p:cNvSpPr>
          <p:nvPr>
            <p:ph type="title"/>
          </p:nvPr>
        </p:nvSpPr>
        <p:spPr/>
        <p:txBody>
          <a:bodyPr>
            <a:normAutofit fontScale="90000"/>
          </a:bodyPr>
          <a:lstStyle/>
          <a:p>
            <a:r>
              <a:rPr lang="en-US" dirty="0"/>
              <a:t>Lazy initialization</a:t>
            </a:r>
            <a:endParaRPr lang="he-IL" dirty="0"/>
          </a:p>
        </p:txBody>
      </p:sp>
      <p:sp>
        <p:nvSpPr>
          <p:cNvPr id="3" name="Slide Number Placeholder 2">
            <a:extLst>
              <a:ext uri="{FF2B5EF4-FFF2-40B4-BE49-F238E27FC236}">
                <a16:creationId xmlns:a16="http://schemas.microsoft.com/office/drawing/2014/main" id="{D513F5E4-2064-4780-A300-72C08D11480B}"/>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4" name="Footer Placeholder 3">
            <a:extLst>
              <a:ext uri="{FF2B5EF4-FFF2-40B4-BE49-F238E27FC236}">
                <a16:creationId xmlns:a16="http://schemas.microsoft.com/office/drawing/2014/main" id="{6BB1A53F-4CBE-4398-8044-0E43BF87EB78}"/>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D3EDC784-B263-4D8B-9AFC-56FFCC841AC1}"/>
              </a:ext>
            </a:extLst>
          </p:cNvPr>
          <p:cNvSpPr txBox="1"/>
          <p:nvPr/>
        </p:nvSpPr>
        <p:spPr>
          <a:xfrm>
            <a:off x="1284270" y="1602769"/>
            <a:ext cx="9606337" cy="4154984"/>
          </a:xfrm>
          <a:prstGeom prst="rect">
            <a:avLst/>
          </a:prstGeom>
          <a:noFill/>
        </p:spPr>
        <p:txBody>
          <a:bodyPr wrap="square" rtlCol="1">
            <a:spAutoFit/>
          </a:bodyPr>
          <a:lstStyle/>
          <a:p>
            <a:r>
              <a:rPr lang="en-US" sz="2400" dirty="0"/>
              <a:t>By default, </a:t>
            </a:r>
            <a:r>
              <a:rPr lang="en-US" sz="2400" dirty="0">
                <a:solidFill>
                  <a:srgbClr val="008E40"/>
                </a:solidFill>
              </a:rPr>
              <a:t>Spring’s</a:t>
            </a:r>
            <a:r>
              <a:rPr lang="en-US" sz="2400" dirty="0"/>
              <a:t> container is created eagerly: it immediately aims to create </a:t>
            </a:r>
            <a:r>
              <a:rPr lang="en-US" sz="2400" b="1" u="sng" dirty="0"/>
              <a:t>all</a:t>
            </a:r>
            <a:r>
              <a:rPr lang="en-US" sz="2400" dirty="0"/>
              <a:t> beans along with their relationships</a:t>
            </a:r>
          </a:p>
          <a:p>
            <a:endParaRPr lang="en-US" sz="2400" dirty="0"/>
          </a:p>
          <a:p>
            <a:r>
              <a:rPr lang="en-US" sz="2400" b="1" dirty="0">
                <a:solidFill>
                  <a:srgbClr val="0000FF"/>
                </a:solidFill>
              </a:rPr>
              <a:t>Pros:</a:t>
            </a:r>
          </a:p>
          <a:p>
            <a:endParaRPr lang="en-US" sz="2400" b="1" dirty="0">
              <a:solidFill>
                <a:srgbClr val="0000FF"/>
              </a:solidFill>
            </a:endParaRPr>
          </a:p>
          <a:p>
            <a:pPr marL="285750" indent="-285750">
              <a:buFont typeface="Arial" panose="020B0604020202020204" pitchFamily="34" charset="0"/>
              <a:buChar char="•"/>
            </a:pPr>
            <a:r>
              <a:rPr lang="en-US" sz="2400" b="1" dirty="0"/>
              <a:t>Fail fast</a:t>
            </a:r>
            <a:r>
              <a:rPr lang="en-US" sz="2400" dirty="0"/>
              <a:t>: If there are any problems with wiring – they are discovered immediately when the app comes up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Performance</a:t>
            </a:r>
            <a:r>
              <a:rPr lang="en-US" sz="2400" dirty="0"/>
              <a:t>: all beans are up and ready to use during the application lifecycle. No time will be spent for creating a bean </a:t>
            </a:r>
            <a:r>
              <a:rPr lang="en-US" sz="2400" u="sng" dirty="0"/>
              <a:t>as part of runtime</a:t>
            </a:r>
          </a:p>
          <a:p>
            <a:pPr marL="285750" indent="-285750">
              <a:buFont typeface="Arial" panose="020B0604020202020204" pitchFamily="34" charset="0"/>
              <a:buChar char="•"/>
            </a:pPr>
            <a:endParaRPr lang="he-IL" sz="2400" dirty="0"/>
          </a:p>
        </p:txBody>
      </p:sp>
    </p:spTree>
    <p:extLst>
      <p:ext uri="{BB962C8B-B14F-4D97-AF65-F5344CB8AC3E}">
        <p14:creationId xmlns:p14="http://schemas.microsoft.com/office/powerpoint/2010/main" val="245230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F82-22C0-48A8-81A9-3100BF302662}"/>
              </a:ext>
            </a:extLst>
          </p:cNvPr>
          <p:cNvSpPr>
            <a:spLocks noGrp="1"/>
          </p:cNvSpPr>
          <p:nvPr>
            <p:ph type="title"/>
          </p:nvPr>
        </p:nvSpPr>
        <p:spPr/>
        <p:txBody>
          <a:bodyPr>
            <a:normAutofit fontScale="90000"/>
          </a:bodyPr>
          <a:lstStyle/>
          <a:p>
            <a:r>
              <a:rPr lang="en-US" dirty="0"/>
              <a:t>Lazy initialization</a:t>
            </a:r>
            <a:endParaRPr lang="he-IL" dirty="0"/>
          </a:p>
        </p:txBody>
      </p:sp>
      <p:sp>
        <p:nvSpPr>
          <p:cNvPr id="3" name="Slide Number Placeholder 2">
            <a:extLst>
              <a:ext uri="{FF2B5EF4-FFF2-40B4-BE49-F238E27FC236}">
                <a16:creationId xmlns:a16="http://schemas.microsoft.com/office/drawing/2014/main" id="{16E1EECD-3961-4CF6-A3FD-A74FC7F95EC4}"/>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4" name="Footer Placeholder 3">
            <a:extLst>
              <a:ext uri="{FF2B5EF4-FFF2-40B4-BE49-F238E27FC236}">
                <a16:creationId xmlns:a16="http://schemas.microsoft.com/office/drawing/2014/main" id="{8CD601F9-2C08-43B7-8829-94FA194A612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D6126B2F-FDB4-4AD0-BE29-552C98A256D2}"/>
              </a:ext>
            </a:extLst>
          </p:cNvPr>
          <p:cNvSpPr txBox="1"/>
          <p:nvPr/>
        </p:nvSpPr>
        <p:spPr>
          <a:xfrm>
            <a:off x="1314234" y="1304817"/>
            <a:ext cx="9582364" cy="4893647"/>
          </a:xfrm>
          <a:prstGeom prst="rect">
            <a:avLst/>
          </a:prstGeom>
          <a:noFill/>
        </p:spPr>
        <p:txBody>
          <a:bodyPr wrap="square" rtlCol="1">
            <a:spAutoFit/>
          </a:bodyPr>
          <a:lstStyle/>
          <a:p>
            <a:r>
              <a:rPr lang="en-US" sz="2400" dirty="0"/>
              <a:t>For heavy created beans, and\or once that are not sure to encounter during the application lifetime, </a:t>
            </a:r>
            <a:r>
              <a:rPr lang="en-US" sz="2400" dirty="0">
                <a:solidFill>
                  <a:srgbClr val="008E40"/>
                </a:solidFill>
              </a:rPr>
              <a:t>spring </a:t>
            </a:r>
            <a:r>
              <a:rPr lang="en-US" sz="2400" dirty="0"/>
              <a:t>offers lazy bean creation </a:t>
            </a:r>
          </a:p>
          <a:p>
            <a:r>
              <a:rPr lang="en-US" sz="2400" dirty="0"/>
              <a:t>Use the </a:t>
            </a:r>
            <a:r>
              <a:rPr lang="en-US" sz="2400" dirty="0">
                <a:solidFill>
                  <a:srgbClr val="0000FF"/>
                </a:solidFill>
              </a:rPr>
              <a:t>lazy-</a:t>
            </a:r>
            <a:r>
              <a:rPr lang="en-US" sz="2400" dirty="0" err="1">
                <a:solidFill>
                  <a:srgbClr val="0000FF"/>
                </a:solidFill>
              </a:rPr>
              <a:t>init</a:t>
            </a:r>
            <a:r>
              <a:rPr lang="en-US" sz="2400" dirty="0"/>
              <a:t> attribute: Boolean attribute</a:t>
            </a:r>
          </a:p>
          <a:p>
            <a:endParaRPr lang="en-US" sz="2400" dirty="0"/>
          </a:p>
          <a:p>
            <a:endParaRPr lang="en-US" sz="2400" dirty="0"/>
          </a:p>
          <a:p>
            <a:endParaRPr lang="en-US" sz="2400" dirty="0"/>
          </a:p>
          <a:p>
            <a:endParaRPr lang="en-US" sz="2400" dirty="0"/>
          </a:p>
          <a:p>
            <a:endParaRPr lang="en-US" sz="2400" dirty="0"/>
          </a:p>
          <a:p>
            <a:r>
              <a:rPr lang="en-US" sz="2400" dirty="0">
                <a:solidFill>
                  <a:srgbClr val="FF0000"/>
                </a:solidFill>
              </a:rPr>
              <a:t>Note:</a:t>
            </a:r>
          </a:p>
          <a:p>
            <a:pPr marL="457200" indent="-457200">
              <a:buFont typeface="Arial" panose="020B0604020202020204" pitchFamily="34" charset="0"/>
              <a:buChar char="•"/>
            </a:pPr>
            <a:r>
              <a:rPr lang="en-US" sz="2400" dirty="0"/>
              <a:t>Default is false</a:t>
            </a:r>
          </a:p>
          <a:p>
            <a:pPr marL="457200" indent="-457200">
              <a:buFont typeface="Arial" panose="020B0604020202020204" pitchFamily="34" charset="0"/>
              <a:buChar char="•"/>
            </a:pPr>
            <a:r>
              <a:rPr lang="en-US" sz="2400" dirty="0"/>
              <a:t>In case the bean is needed for other non-lazy bean – it will still be created eagerly…</a:t>
            </a:r>
          </a:p>
          <a:p>
            <a:pPr marL="457200" indent="-457200">
              <a:buFont typeface="Arial" panose="020B0604020202020204" pitchFamily="34" charset="0"/>
              <a:buChar char="•"/>
            </a:pPr>
            <a:r>
              <a:rPr lang="en-US" sz="2400" dirty="0"/>
              <a:t>Prototype beans are lazy by definition..</a:t>
            </a:r>
            <a:endParaRPr lang="he-IL" sz="2400" dirty="0"/>
          </a:p>
        </p:txBody>
      </p:sp>
      <p:pic>
        <p:nvPicPr>
          <p:cNvPr id="8" name="Picture 7">
            <a:extLst>
              <a:ext uri="{FF2B5EF4-FFF2-40B4-BE49-F238E27FC236}">
                <a16:creationId xmlns:a16="http://schemas.microsoft.com/office/drawing/2014/main" id="{98782F1F-2AAB-48A8-AC44-2D658FED1CAB}"/>
              </a:ext>
            </a:extLst>
          </p:cNvPr>
          <p:cNvPicPr>
            <a:picLocks noChangeAspect="1"/>
          </p:cNvPicPr>
          <p:nvPr/>
        </p:nvPicPr>
        <p:blipFill>
          <a:blip r:embed="rId3"/>
          <a:stretch>
            <a:fillRect/>
          </a:stretch>
        </p:blipFill>
        <p:spPr>
          <a:xfrm>
            <a:off x="2495007" y="2524617"/>
            <a:ext cx="7220817" cy="1808765"/>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76FD458A-08AF-48F6-9292-796B5DA05988}"/>
              </a:ext>
            </a:extLst>
          </p:cNvPr>
          <p:cNvSpPr/>
          <p:nvPr/>
        </p:nvSpPr>
        <p:spPr>
          <a:xfrm>
            <a:off x="3213219" y="3154166"/>
            <a:ext cx="1882763" cy="2748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129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B51E-7C29-4C1F-9141-90D41EE19455}"/>
              </a:ext>
            </a:extLst>
          </p:cNvPr>
          <p:cNvSpPr>
            <a:spLocks noGrp="1"/>
          </p:cNvSpPr>
          <p:nvPr>
            <p:ph type="title"/>
          </p:nvPr>
        </p:nvSpPr>
        <p:spPr/>
        <p:txBody>
          <a:bodyPr>
            <a:normAutofit fontScale="90000"/>
          </a:bodyPr>
          <a:lstStyle/>
          <a:p>
            <a:r>
              <a:rPr lang="en-US" dirty="0"/>
              <a:t>Can you fill up the table below ?</a:t>
            </a:r>
            <a:endParaRPr lang="he-IL" dirty="0"/>
          </a:p>
        </p:txBody>
      </p:sp>
      <p:sp>
        <p:nvSpPr>
          <p:cNvPr id="3" name="Slide Number Placeholder 2">
            <a:extLst>
              <a:ext uri="{FF2B5EF4-FFF2-40B4-BE49-F238E27FC236}">
                <a16:creationId xmlns:a16="http://schemas.microsoft.com/office/drawing/2014/main" id="{FC7ACBF1-022E-4FE1-8632-23BF55B5C36E}"/>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4" name="Footer Placeholder 3">
            <a:extLst>
              <a:ext uri="{FF2B5EF4-FFF2-40B4-BE49-F238E27FC236}">
                <a16:creationId xmlns:a16="http://schemas.microsoft.com/office/drawing/2014/main" id="{B07F1F16-EEE2-4566-B1FF-502734119155}"/>
              </a:ext>
            </a:extLst>
          </p:cNvPr>
          <p:cNvSpPr>
            <a:spLocks noGrp="1"/>
          </p:cNvSpPr>
          <p:nvPr>
            <p:ph type="ftr" sz="quarter" idx="11"/>
          </p:nvPr>
        </p:nvSpPr>
        <p:spPr/>
        <p:txBody>
          <a:bodyPr/>
          <a:lstStyle/>
          <a:p>
            <a:r>
              <a:rPr lang="en-US"/>
              <a:t>Copyrights © Aviad Cohen ; 23.2.2018</a:t>
            </a:r>
            <a:endParaRPr lang="en-US" dirty="0"/>
          </a:p>
        </p:txBody>
      </p:sp>
      <p:graphicFrame>
        <p:nvGraphicFramePr>
          <p:cNvPr id="5" name="Table 4">
            <a:extLst>
              <a:ext uri="{FF2B5EF4-FFF2-40B4-BE49-F238E27FC236}">
                <a16:creationId xmlns:a16="http://schemas.microsoft.com/office/drawing/2014/main" id="{71C644C7-0BA0-49CE-9F20-EE3EB90AFE9E}"/>
              </a:ext>
            </a:extLst>
          </p:cNvPr>
          <p:cNvGraphicFramePr>
            <a:graphicFrameLocks noGrp="1"/>
          </p:cNvGraphicFramePr>
          <p:nvPr>
            <p:extLst>
              <p:ext uri="{D42A27DB-BD31-4B8C-83A1-F6EECF244321}">
                <p14:modId xmlns:p14="http://schemas.microsoft.com/office/powerpoint/2010/main" val="2949070267"/>
              </p:ext>
            </p:extLst>
          </p:nvPr>
        </p:nvGraphicFramePr>
        <p:xfrm>
          <a:off x="3183840" y="1313959"/>
          <a:ext cx="8128000" cy="1483360"/>
        </p:xfrm>
        <a:graphic>
          <a:graphicData uri="http://schemas.openxmlformats.org/drawingml/2006/table">
            <a:tbl>
              <a:tblPr rtl="1" firstRow="1" bandRow="1">
                <a:tableStyleId>{073A0DAA-6AF3-43AB-8588-CEC1D06C72B9}</a:tableStyleId>
              </a:tblPr>
              <a:tblGrid>
                <a:gridCol w="1625600">
                  <a:extLst>
                    <a:ext uri="{9D8B030D-6E8A-4147-A177-3AD203B41FA5}">
                      <a16:colId xmlns:a16="http://schemas.microsoft.com/office/drawing/2014/main" val="4063344212"/>
                    </a:ext>
                  </a:extLst>
                </a:gridCol>
                <a:gridCol w="1625600">
                  <a:extLst>
                    <a:ext uri="{9D8B030D-6E8A-4147-A177-3AD203B41FA5}">
                      <a16:colId xmlns:a16="http://schemas.microsoft.com/office/drawing/2014/main" val="724348037"/>
                    </a:ext>
                  </a:extLst>
                </a:gridCol>
                <a:gridCol w="1625600">
                  <a:extLst>
                    <a:ext uri="{9D8B030D-6E8A-4147-A177-3AD203B41FA5}">
                      <a16:colId xmlns:a16="http://schemas.microsoft.com/office/drawing/2014/main" val="3557200415"/>
                    </a:ext>
                  </a:extLst>
                </a:gridCol>
                <a:gridCol w="1625600">
                  <a:extLst>
                    <a:ext uri="{9D8B030D-6E8A-4147-A177-3AD203B41FA5}">
                      <a16:colId xmlns:a16="http://schemas.microsoft.com/office/drawing/2014/main" val="3333669084"/>
                    </a:ext>
                  </a:extLst>
                </a:gridCol>
                <a:gridCol w="1625600">
                  <a:extLst>
                    <a:ext uri="{9D8B030D-6E8A-4147-A177-3AD203B41FA5}">
                      <a16:colId xmlns:a16="http://schemas.microsoft.com/office/drawing/2014/main" val="3946338498"/>
                    </a:ext>
                  </a:extLst>
                </a:gridCol>
              </a:tblGrid>
              <a:tr h="370840">
                <a:tc>
                  <a:txBody>
                    <a:bodyPr/>
                    <a:lstStyle/>
                    <a:p>
                      <a:pPr algn="ctr" rtl="0"/>
                      <a:r>
                        <a:rPr lang="en-US" dirty="0"/>
                        <a:t>Depends on</a:t>
                      </a:r>
                      <a:endParaRPr lang="he-IL" dirty="0"/>
                    </a:p>
                  </a:txBody>
                  <a:tcPr anchor="ctr"/>
                </a:tc>
                <a:tc>
                  <a:txBody>
                    <a:bodyPr/>
                    <a:lstStyle/>
                    <a:p>
                      <a:pPr algn="ctr" rtl="0"/>
                      <a:r>
                        <a:rPr lang="en-US" dirty="0"/>
                        <a:t>Lazy ?</a:t>
                      </a:r>
                      <a:endParaRPr lang="he-IL" dirty="0"/>
                    </a:p>
                  </a:txBody>
                  <a:tcPr anchor="ctr"/>
                </a:tc>
                <a:tc>
                  <a:txBody>
                    <a:bodyPr/>
                    <a:lstStyle/>
                    <a:p>
                      <a:pPr algn="ctr" rtl="0"/>
                      <a:r>
                        <a:rPr lang="en-US" dirty="0"/>
                        <a:t>Is Prototype ?</a:t>
                      </a:r>
                      <a:endParaRPr lang="he-IL" dirty="0"/>
                    </a:p>
                  </a:txBody>
                  <a:tcPr anchor="ctr"/>
                </a:tc>
                <a:tc>
                  <a:txBody>
                    <a:bodyPr/>
                    <a:lstStyle/>
                    <a:p>
                      <a:pPr algn="ctr" rtl="0"/>
                      <a:r>
                        <a:rPr lang="he-IL" dirty="0"/>
                        <a:t>  </a:t>
                      </a:r>
                      <a:r>
                        <a:rPr lang="en-US" dirty="0"/>
                        <a:t>Is Singleton ?</a:t>
                      </a:r>
                      <a:endParaRPr lang="he-IL" dirty="0"/>
                    </a:p>
                  </a:txBody>
                  <a:tcPr anchor="ctr"/>
                </a:tc>
                <a:tc>
                  <a:txBody>
                    <a:bodyPr/>
                    <a:lstStyle/>
                    <a:p>
                      <a:pPr algn="ctr" rtl="0"/>
                      <a:r>
                        <a:rPr lang="en-US" dirty="0"/>
                        <a:t>Class</a:t>
                      </a:r>
                      <a:endParaRPr lang="he-IL" dirty="0"/>
                    </a:p>
                  </a:txBody>
                  <a:tcPr anchor="ctr"/>
                </a:tc>
                <a:extLst>
                  <a:ext uri="{0D108BD9-81ED-4DB2-BD59-A6C34878D82A}">
                    <a16:rowId xmlns:a16="http://schemas.microsoft.com/office/drawing/2014/main" val="1160252128"/>
                  </a:ext>
                </a:extLst>
              </a:tr>
              <a:tr h="370840">
                <a:tc>
                  <a:txBody>
                    <a:bodyPr/>
                    <a:lstStyle/>
                    <a:p>
                      <a:pPr algn="ctr" rtl="0"/>
                      <a:r>
                        <a:rPr lang="en-US" dirty="0"/>
                        <a:t>Y</a:t>
                      </a:r>
                      <a:endParaRPr lang="he-IL" dirty="0"/>
                    </a:p>
                  </a:txBody>
                  <a:tcPr anchor="ctr"/>
                </a:tc>
                <a:tc>
                  <a:txBody>
                    <a:bodyPr/>
                    <a:lstStyle/>
                    <a:p>
                      <a:pPr algn="ctr" rtl="0"/>
                      <a:r>
                        <a:rPr lang="en-US" dirty="0"/>
                        <a:t>V</a:t>
                      </a:r>
                      <a:endParaRPr lang="he-IL" dirty="0"/>
                    </a:p>
                  </a:txBody>
                  <a:tcPr anchor="ctr"/>
                </a:tc>
                <a:tc>
                  <a:txBody>
                    <a:bodyPr/>
                    <a:lstStyle/>
                    <a:p>
                      <a:pPr algn="ctr" rtl="0"/>
                      <a:r>
                        <a:rPr lang="en-US" dirty="0"/>
                        <a:t>X</a:t>
                      </a:r>
                      <a:endParaRPr lang="he-IL" dirty="0"/>
                    </a:p>
                  </a:txBody>
                  <a:tcPr anchor="ctr"/>
                </a:tc>
                <a:tc>
                  <a:txBody>
                    <a:bodyPr/>
                    <a:lstStyle/>
                    <a:p>
                      <a:pPr algn="ctr" rtl="0"/>
                      <a:r>
                        <a:rPr lang="en-US" dirty="0"/>
                        <a:t>V</a:t>
                      </a:r>
                      <a:endParaRPr lang="he-IL" dirty="0"/>
                    </a:p>
                  </a:txBody>
                  <a:tcPr anchor="ctr"/>
                </a:tc>
                <a:tc>
                  <a:txBody>
                    <a:bodyPr/>
                    <a:lstStyle/>
                    <a:p>
                      <a:pPr algn="ctr" rtl="0"/>
                      <a:r>
                        <a:rPr lang="en-US" dirty="0"/>
                        <a:t>X</a:t>
                      </a:r>
                      <a:endParaRPr lang="he-IL" dirty="0"/>
                    </a:p>
                  </a:txBody>
                  <a:tcPr anchor="ctr"/>
                </a:tc>
                <a:extLst>
                  <a:ext uri="{0D108BD9-81ED-4DB2-BD59-A6C34878D82A}">
                    <a16:rowId xmlns:a16="http://schemas.microsoft.com/office/drawing/2014/main" val="1152593368"/>
                  </a:ext>
                </a:extLst>
              </a:tr>
              <a:tr h="370840">
                <a:tc>
                  <a:txBody>
                    <a:bodyPr/>
                    <a:lstStyle/>
                    <a:p>
                      <a:pPr algn="ctr" rtl="0"/>
                      <a:r>
                        <a:rPr lang="en-US" dirty="0"/>
                        <a:t>-</a:t>
                      </a:r>
                      <a:endParaRPr lang="he-IL" dirty="0"/>
                    </a:p>
                  </a:txBody>
                  <a:tcPr anchor="ctr"/>
                </a:tc>
                <a:tc>
                  <a:txBody>
                    <a:bodyPr/>
                    <a:lstStyle/>
                    <a:p>
                      <a:pPr algn="ctr" rtl="0"/>
                      <a:r>
                        <a:rPr lang="en-US" dirty="0"/>
                        <a:t>V</a:t>
                      </a:r>
                      <a:endParaRPr lang="he-IL" dirty="0"/>
                    </a:p>
                  </a:txBody>
                  <a:tcPr anchor="ctr"/>
                </a:tc>
                <a:tc>
                  <a:txBody>
                    <a:bodyPr/>
                    <a:lstStyle/>
                    <a:p>
                      <a:pPr algn="ctr" rtl="0"/>
                      <a:r>
                        <a:rPr lang="en-US" dirty="0"/>
                        <a:t>V</a:t>
                      </a:r>
                      <a:endParaRPr lang="he-IL" dirty="0"/>
                    </a:p>
                  </a:txBody>
                  <a:tcPr anchor="ctr"/>
                </a:tc>
                <a:tc>
                  <a:txBody>
                    <a:bodyPr/>
                    <a:lstStyle/>
                    <a:p>
                      <a:pPr algn="ctr" rtl="0"/>
                      <a:r>
                        <a:rPr lang="en-US" dirty="0"/>
                        <a:t>X</a:t>
                      </a:r>
                      <a:endParaRPr lang="he-IL" dirty="0"/>
                    </a:p>
                  </a:txBody>
                  <a:tcPr anchor="ctr"/>
                </a:tc>
                <a:tc>
                  <a:txBody>
                    <a:bodyPr/>
                    <a:lstStyle/>
                    <a:p>
                      <a:pPr algn="ctr" rtl="0"/>
                      <a:r>
                        <a:rPr lang="en-US" dirty="0"/>
                        <a:t>Y</a:t>
                      </a:r>
                      <a:endParaRPr lang="he-IL" dirty="0"/>
                    </a:p>
                  </a:txBody>
                  <a:tcPr anchor="ctr"/>
                </a:tc>
                <a:extLst>
                  <a:ext uri="{0D108BD9-81ED-4DB2-BD59-A6C34878D82A}">
                    <a16:rowId xmlns:a16="http://schemas.microsoft.com/office/drawing/2014/main" val="3676587899"/>
                  </a:ext>
                </a:extLst>
              </a:tr>
              <a:tr h="370840">
                <a:tc>
                  <a:txBody>
                    <a:bodyPr/>
                    <a:lstStyle/>
                    <a:p>
                      <a:pPr algn="ctr" rtl="0"/>
                      <a:r>
                        <a:rPr lang="en-US" dirty="0"/>
                        <a:t>-</a:t>
                      </a:r>
                      <a:endParaRPr lang="he-IL" dirty="0"/>
                    </a:p>
                  </a:txBody>
                  <a:tcPr anchor="ctr"/>
                </a:tc>
                <a:tc>
                  <a:txBody>
                    <a:bodyPr/>
                    <a:lstStyle/>
                    <a:p>
                      <a:pPr algn="ctr" rtl="0"/>
                      <a:r>
                        <a:rPr lang="en-US" dirty="0"/>
                        <a:t>X</a:t>
                      </a:r>
                      <a:endParaRPr lang="he-IL" dirty="0"/>
                    </a:p>
                  </a:txBody>
                  <a:tcPr anchor="ctr"/>
                </a:tc>
                <a:tc>
                  <a:txBody>
                    <a:bodyPr/>
                    <a:lstStyle/>
                    <a:p>
                      <a:pPr algn="ctr" rtl="0"/>
                      <a:r>
                        <a:rPr lang="en-US" dirty="0"/>
                        <a:t>X</a:t>
                      </a:r>
                      <a:endParaRPr lang="he-IL" dirty="0"/>
                    </a:p>
                  </a:txBody>
                  <a:tcPr anchor="ctr"/>
                </a:tc>
                <a:tc>
                  <a:txBody>
                    <a:bodyPr/>
                    <a:lstStyle/>
                    <a:p>
                      <a:pPr algn="ctr" rtl="0"/>
                      <a:r>
                        <a:rPr lang="en-US" dirty="0"/>
                        <a:t>V</a:t>
                      </a:r>
                      <a:endParaRPr lang="he-IL" dirty="0"/>
                    </a:p>
                  </a:txBody>
                  <a:tcPr anchor="ctr"/>
                </a:tc>
                <a:tc>
                  <a:txBody>
                    <a:bodyPr/>
                    <a:lstStyle/>
                    <a:p>
                      <a:pPr algn="ctr" rtl="0"/>
                      <a:r>
                        <a:rPr lang="en-US" dirty="0"/>
                        <a:t>Z</a:t>
                      </a:r>
                      <a:endParaRPr lang="he-IL" dirty="0"/>
                    </a:p>
                  </a:txBody>
                  <a:tcPr anchor="ctr"/>
                </a:tc>
                <a:extLst>
                  <a:ext uri="{0D108BD9-81ED-4DB2-BD59-A6C34878D82A}">
                    <a16:rowId xmlns:a16="http://schemas.microsoft.com/office/drawing/2014/main" val="758624268"/>
                  </a:ext>
                </a:extLst>
              </a:tr>
            </a:tbl>
          </a:graphicData>
        </a:graphic>
      </p:graphicFrame>
      <p:sp>
        <p:nvSpPr>
          <p:cNvPr id="6" name="TextBox 5">
            <a:extLst>
              <a:ext uri="{FF2B5EF4-FFF2-40B4-BE49-F238E27FC236}">
                <a16:creationId xmlns:a16="http://schemas.microsoft.com/office/drawing/2014/main" id="{19CE3C23-52FE-4223-B501-B8C94DD779DA}"/>
              </a:ext>
            </a:extLst>
          </p:cNvPr>
          <p:cNvSpPr txBox="1"/>
          <p:nvPr/>
        </p:nvSpPr>
        <p:spPr>
          <a:xfrm>
            <a:off x="1460653" y="2055639"/>
            <a:ext cx="1002535" cy="369332"/>
          </a:xfrm>
          <a:prstGeom prst="rect">
            <a:avLst/>
          </a:prstGeom>
          <a:noFill/>
        </p:spPr>
        <p:txBody>
          <a:bodyPr wrap="square" rtlCol="1">
            <a:spAutoFit/>
          </a:bodyPr>
          <a:lstStyle/>
          <a:p>
            <a:r>
              <a:rPr lang="en-US" dirty="0"/>
              <a:t>Given:</a:t>
            </a:r>
            <a:endParaRPr lang="he-IL" dirty="0"/>
          </a:p>
        </p:txBody>
      </p:sp>
      <p:sp>
        <p:nvSpPr>
          <p:cNvPr id="7" name="TextBox 6">
            <a:extLst>
              <a:ext uri="{FF2B5EF4-FFF2-40B4-BE49-F238E27FC236}">
                <a16:creationId xmlns:a16="http://schemas.microsoft.com/office/drawing/2014/main" id="{26A34C49-8FF7-4C81-92EE-C5B9F5C6C596}"/>
              </a:ext>
            </a:extLst>
          </p:cNvPr>
          <p:cNvSpPr txBox="1"/>
          <p:nvPr/>
        </p:nvSpPr>
        <p:spPr>
          <a:xfrm>
            <a:off x="1460653" y="3160515"/>
            <a:ext cx="4499471" cy="646331"/>
          </a:xfrm>
          <a:prstGeom prst="rect">
            <a:avLst/>
          </a:prstGeom>
          <a:noFill/>
        </p:spPr>
        <p:txBody>
          <a:bodyPr wrap="square" rtlCol="1">
            <a:spAutoFit/>
          </a:bodyPr>
          <a:lstStyle/>
          <a:p>
            <a:r>
              <a:rPr lang="en-US" dirty="0"/>
              <a:t>If I am asking for the bean X 3 times, how many instances from each bean will be created ?</a:t>
            </a:r>
            <a:endParaRPr lang="he-IL" dirty="0"/>
          </a:p>
        </p:txBody>
      </p:sp>
      <p:graphicFrame>
        <p:nvGraphicFramePr>
          <p:cNvPr id="8" name="Table 7">
            <a:extLst>
              <a:ext uri="{FF2B5EF4-FFF2-40B4-BE49-F238E27FC236}">
                <a16:creationId xmlns:a16="http://schemas.microsoft.com/office/drawing/2014/main" id="{6505B46C-2ECD-404A-91FD-238D16BE58C4}"/>
              </a:ext>
            </a:extLst>
          </p:cNvPr>
          <p:cNvGraphicFramePr>
            <a:graphicFrameLocks noGrp="1"/>
          </p:cNvGraphicFramePr>
          <p:nvPr>
            <p:extLst>
              <p:ext uri="{D42A27DB-BD31-4B8C-83A1-F6EECF244321}">
                <p14:modId xmlns:p14="http://schemas.microsoft.com/office/powerpoint/2010/main" val="2682737298"/>
              </p:ext>
            </p:extLst>
          </p:nvPr>
        </p:nvGraphicFramePr>
        <p:xfrm>
          <a:off x="6999382" y="3064450"/>
          <a:ext cx="3172859" cy="741680"/>
        </p:xfrm>
        <a:graphic>
          <a:graphicData uri="http://schemas.openxmlformats.org/drawingml/2006/table">
            <a:tbl>
              <a:tblPr rtl="1" firstRow="1" bandRow="1">
                <a:tableStyleId>{073A0DAA-6AF3-43AB-8588-CEC1D06C72B9}</a:tableStyleId>
              </a:tblPr>
              <a:tblGrid>
                <a:gridCol w="1057620">
                  <a:extLst>
                    <a:ext uri="{9D8B030D-6E8A-4147-A177-3AD203B41FA5}">
                      <a16:colId xmlns:a16="http://schemas.microsoft.com/office/drawing/2014/main" val="630478702"/>
                    </a:ext>
                  </a:extLst>
                </a:gridCol>
                <a:gridCol w="1006541">
                  <a:extLst>
                    <a:ext uri="{9D8B030D-6E8A-4147-A177-3AD203B41FA5}">
                      <a16:colId xmlns:a16="http://schemas.microsoft.com/office/drawing/2014/main" val="2249719210"/>
                    </a:ext>
                  </a:extLst>
                </a:gridCol>
                <a:gridCol w="1108698">
                  <a:extLst>
                    <a:ext uri="{9D8B030D-6E8A-4147-A177-3AD203B41FA5}">
                      <a16:colId xmlns:a16="http://schemas.microsoft.com/office/drawing/2014/main" val="2484286242"/>
                    </a:ext>
                  </a:extLst>
                </a:gridCol>
              </a:tblGrid>
              <a:tr h="370840">
                <a:tc>
                  <a:txBody>
                    <a:bodyPr/>
                    <a:lstStyle/>
                    <a:p>
                      <a:pPr algn="ctr" rtl="0"/>
                      <a:r>
                        <a:rPr lang="en-US" dirty="0"/>
                        <a:t>Z</a:t>
                      </a:r>
                      <a:endParaRPr lang="he-IL" dirty="0"/>
                    </a:p>
                  </a:txBody>
                  <a:tcPr anchor="ctr"/>
                </a:tc>
                <a:tc>
                  <a:txBody>
                    <a:bodyPr/>
                    <a:lstStyle/>
                    <a:p>
                      <a:pPr algn="ctr" rtl="0"/>
                      <a:r>
                        <a:rPr lang="en-US" dirty="0"/>
                        <a:t>Y</a:t>
                      </a:r>
                      <a:endParaRPr lang="he-IL" dirty="0"/>
                    </a:p>
                  </a:txBody>
                  <a:tcPr anchor="ctr"/>
                </a:tc>
                <a:tc>
                  <a:txBody>
                    <a:bodyPr/>
                    <a:lstStyle/>
                    <a:p>
                      <a:pPr algn="ctr" rtl="0"/>
                      <a:r>
                        <a:rPr lang="en-US" dirty="0"/>
                        <a:t>X</a:t>
                      </a:r>
                      <a:endParaRPr lang="he-IL" dirty="0"/>
                    </a:p>
                  </a:txBody>
                  <a:tcPr anchor="ctr"/>
                </a:tc>
                <a:extLst>
                  <a:ext uri="{0D108BD9-81ED-4DB2-BD59-A6C34878D82A}">
                    <a16:rowId xmlns:a16="http://schemas.microsoft.com/office/drawing/2014/main" val="3746401812"/>
                  </a:ext>
                </a:extLst>
              </a:tr>
              <a:tr h="370840">
                <a:tc>
                  <a:txBody>
                    <a:bodyPr/>
                    <a:lstStyle/>
                    <a:p>
                      <a:pPr algn="ctr" rtl="0"/>
                      <a:r>
                        <a:rPr lang="en-US" dirty="0"/>
                        <a:t>1</a:t>
                      </a:r>
                      <a:endParaRPr lang="he-IL" dirty="0"/>
                    </a:p>
                  </a:txBody>
                  <a:tcPr anchor="ctr"/>
                </a:tc>
                <a:tc>
                  <a:txBody>
                    <a:bodyPr/>
                    <a:lstStyle/>
                    <a:p>
                      <a:pPr algn="ctr" rtl="0"/>
                      <a:r>
                        <a:rPr lang="en-US" dirty="0"/>
                        <a:t>1</a:t>
                      </a:r>
                      <a:endParaRPr lang="he-IL" dirty="0"/>
                    </a:p>
                  </a:txBody>
                  <a:tcPr anchor="ctr"/>
                </a:tc>
                <a:tc>
                  <a:txBody>
                    <a:bodyPr/>
                    <a:lstStyle/>
                    <a:p>
                      <a:pPr algn="ctr" rtl="0"/>
                      <a:r>
                        <a:rPr lang="en-US" dirty="0"/>
                        <a:t>1</a:t>
                      </a:r>
                      <a:endParaRPr lang="he-IL" dirty="0"/>
                    </a:p>
                  </a:txBody>
                  <a:tcPr anchor="ctr"/>
                </a:tc>
                <a:extLst>
                  <a:ext uri="{0D108BD9-81ED-4DB2-BD59-A6C34878D82A}">
                    <a16:rowId xmlns:a16="http://schemas.microsoft.com/office/drawing/2014/main" val="992561368"/>
                  </a:ext>
                </a:extLst>
              </a:tr>
            </a:tbl>
          </a:graphicData>
        </a:graphic>
      </p:graphicFrame>
      <p:sp>
        <p:nvSpPr>
          <p:cNvPr id="9" name="TextBox 8">
            <a:extLst>
              <a:ext uri="{FF2B5EF4-FFF2-40B4-BE49-F238E27FC236}">
                <a16:creationId xmlns:a16="http://schemas.microsoft.com/office/drawing/2014/main" id="{229A33F8-3718-49FD-907A-D801DF9FFF27}"/>
              </a:ext>
            </a:extLst>
          </p:cNvPr>
          <p:cNvSpPr txBox="1"/>
          <p:nvPr/>
        </p:nvSpPr>
        <p:spPr>
          <a:xfrm>
            <a:off x="1460653" y="4163981"/>
            <a:ext cx="4499471" cy="646331"/>
          </a:xfrm>
          <a:prstGeom prst="rect">
            <a:avLst/>
          </a:prstGeom>
          <a:noFill/>
        </p:spPr>
        <p:txBody>
          <a:bodyPr wrap="square" rtlCol="1">
            <a:spAutoFit/>
          </a:bodyPr>
          <a:lstStyle/>
          <a:p>
            <a:r>
              <a:rPr lang="en-US" dirty="0"/>
              <a:t>If I am asking for the bean Y 3 times, how many instances from each bean will be created ?</a:t>
            </a:r>
            <a:endParaRPr lang="he-IL" dirty="0"/>
          </a:p>
        </p:txBody>
      </p:sp>
      <p:graphicFrame>
        <p:nvGraphicFramePr>
          <p:cNvPr id="10" name="Table 9">
            <a:extLst>
              <a:ext uri="{FF2B5EF4-FFF2-40B4-BE49-F238E27FC236}">
                <a16:creationId xmlns:a16="http://schemas.microsoft.com/office/drawing/2014/main" id="{809C3157-6884-4B72-9D51-AECF8C9D9BDF}"/>
              </a:ext>
            </a:extLst>
          </p:cNvPr>
          <p:cNvGraphicFramePr>
            <a:graphicFrameLocks noGrp="1"/>
          </p:cNvGraphicFramePr>
          <p:nvPr>
            <p:extLst>
              <p:ext uri="{D42A27DB-BD31-4B8C-83A1-F6EECF244321}">
                <p14:modId xmlns:p14="http://schemas.microsoft.com/office/powerpoint/2010/main" val="1985038883"/>
              </p:ext>
            </p:extLst>
          </p:nvPr>
        </p:nvGraphicFramePr>
        <p:xfrm>
          <a:off x="6999382" y="4068632"/>
          <a:ext cx="3172859" cy="741680"/>
        </p:xfrm>
        <a:graphic>
          <a:graphicData uri="http://schemas.openxmlformats.org/drawingml/2006/table">
            <a:tbl>
              <a:tblPr rtl="1" firstRow="1" bandRow="1">
                <a:tableStyleId>{073A0DAA-6AF3-43AB-8588-CEC1D06C72B9}</a:tableStyleId>
              </a:tblPr>
              <a:tblGrid>
                <a:gridCol w="1057620">
                  <a:extLst>
                    <a:ext uri="{9D8B030D-6E8A-4147-A177-3AD203B41FA5}">
                      <a16:colId xmlns:a16="http://schemas.microsoft.com/office/drawing/2014/main" val="630478702"/>
                    </a:ext>
                  </a:extLst>
                </a:gridCol>
                <a:gridCol w="1006541">
                  <a:extLst>
                    <a:ext uri="{9D8B030D-6E8A-4147-A177-3AD203B41FA5}">
                      <a16:colId xmlns:a16="http://schemas.microsoft.com/office/drawing/2014/main" val="2249719210"/>
                    </a:ext>
                  </a:extLst>
                </a:gridCol>
                <a:gridCol w="1108698">
                  <a:extLst>
                    <a:ext uri="{9D8B030D-6E8A-4147-A177-3AD203B41FA5}">
                      <a16:colId xmlns:a16="http://schemas.microsoft.com/office/drawing/2014/main" val="2484286242"/>
                    </a:ext>
                  </a:extLst>
                </a:gridCol>
              </a:tblGrid>
              <a:tr h="370840">
                <a:tc>
                  <a:txBody>
                    <a:bodyPr/>
                    <a:lstStyle/>
                    <a:p>
                      <a:pPr algn="ctr" rtl="0"/>
                      <a:r>
                        <a:rPr lang="en-US" dirty="0"/>
                        <a:t>Z</a:t>
                      </a:r>
                      <a:endParaRPr lang="he-IL" dirty="0"/>
                    </a:p>
                  </a:txBody>
                  <a:tcPr anchor="ctr"/>
                </a:tc>
                <a:tc>
                  <a:txBody>
                    <a:bodyPr/>
                    <a:lstStyle/>
                    <a:p>
                      <a:pPr algn="ctr" rtl="0"/>
                      <a:r>
                        <a:rPr lang="en-US" dirty="0"/>
                        <a:t>Y</a:t>
                      </a:r>
                      <a:endParaRPr lang="he-IL" dirty="0"/>
                    </a:p>
                  </a:txBody>
                  <a:tcPr anchor="ctr"/>
                </a:tc>
                <a:tc>
                  <a:txBody>
                    <a:bodyPr/>
                    <a:lstStyle/>
                    <a:p>
                      <a:pPr algn="ctr" rtl="0"/>
                      <a:r>
                        <a:rPr lang="en-US" dirty="0"/>
                        <a:t>X</a:t>
                      </a:r>
                      <a:endParaRPr lang="he-IL" dirty="0"/>
                    </a:p>
                  </a:txBody>
                  <a:tcPr anchor="ctr"/>
                </a:tc>
                <a:extLst>
                  <a:ext uri="{0D108BD9-81ED-4DB2-BD59-A6C34878D82A}">
                    <a16:rowId xmlns:a16="http://schemas.microsoft.com/office/drawing/2014/main" val="3746401812"/>
                  </a:ext>
                </a:extLst>
              </a:tr>
              <a:tr h="370840">
                <a:tc>
                  <a:txBody>
                    <a:bodyPr/>
                    <a:lstStyle/>
                    <a:p>
                      <a:pPr algn="ctr" rtl="0"/>
                      <a:r>
                        <a:rPr lang="en-US" dirty="0"/>
                        <a:t>1</a:t>
                      </a:r>
                      <a:endParaRPr lang="he-IL" dirty="0"/>
                    </a:p>
                  </a:txBody>
                  <a:tcPr anchor="ctr"/>
                </a:tc>
                <a:tc>
                  <a:txBody>
                    <a:bodyPr/>
                    <a:lstStyle/>
                    <a:p>
                      <a:pPr algn="ctr" rtl="0"/>
                      <a:r>
                        <a:rPr lang="en-US" dirty="0"/>
                        <a:t>3</a:t>
                      </a:r>
                      <a:endParaRPr lang="he-IL" dirty="0"/>
                    </a:p>
                  </a:txBody>
                  <a:tcPr anchor="ctr"/>
                </a:tc>
                <a:tc>
                  <a:txBody>
                    <a:bodyPr/>
                    <a:lstStyle/>
                    <a:p>
                      <a:pPr algn="ctr" rtl="0"/>
                      <a:r>
                        <a:rPr lang="en-US" dirty="0"/>
                        <a:t>0</a:t>
                      </a:r>
                      <a:endParaRPr lang="he-IL" dirty="0"/>
                    </a:p>
                  </a:txBody>
                  <a:tcPr anchor="ctr"/>
                </a:tc>
                <a:extLst>
                  <a:ext uri="{0D108BD9-81ED-4DB2-BD59-A6C34878D82A}">
                    <a16:rowId xmlns:a16="http://schemas.microsoft.com/office/drawing/2014/main" val="992561368"/>
                  </a:ext>
                </a:extLst>
              </a:tr>
            </a:tbl>
          </a:graphicData>
        </a:graphic>
      </p:graphicFrame>
      <p:sp>
        <p:nvSpPr>
          <p:cNvPr id="11" name="TextBox 10">
            <a:extLst>
              <a:ext uri="{FF2B5EF4-FFF2-40B4-BE49-F238E27FC236}">
                <a16:creationId xmlns:a16="http://schemas.microsoft.com/office/drawing/2014/main" id="{7A103CC3-A24A-49E0-816F-585D9FFCE316}"/>
              </a:ext>
            </a:extLst>
          </p:cNvPr>
          <p:cNvSpPr txBox="1"/>
          <p:nvPr/>
        </p:nvSpPr>
        <p:spPr>
          <a:xfrm>
            <a:off x="1460653" y="5167447"/>
            <a:ext cx="4499471" cy="646331"/>
          </a:xfrm>
          <a:prstGeom prst="rect">
            <a:avLst/>
          </a:prstGeom>
          <a:noFill/>
        </p:spPr>
        <p:txBody>
          <a:bodyPr wrap="square" rtlCol="1">
            <a:spAutoFit/>
          </a:bodyPr>
          <a:lstStyle/>
          <a:p>
            <a:r>
              <a:rPr lang="en-US" dirty="0"/>
              <a:t>If I am asking for the bean Z 3 times, how many instances from each bean will be created ?</a:t>
            </a:r>
            <a:endParaRPr lang="he-IL" dirty="0"/>
          </a:p>
        </p:txBody>
      </p:sp>
      <p:graphicFrame>
        <p:nvGraphicFramePr>
          <p:cNvPr id="12" name="Table 11">
            <a:extLst>
              <a:ext uri="{FF2B5EF4-FFF2-40B4-BE49-F238E27FC236}">
                <a16:creationId xmlns:a16="http://schemas.microsoft.com/office/drawing/2014/main" id="{52947A85-1CCE-4B90-90FB-C3DD78325AC6}"/>
              </a:ext>
            </a:extLst>
          </p:cNvPr>
          <p:cNvGraphicFramePr>
            <a:graphicFrameLocks noGrp="1"/>
          </p:cNvGraphicFramePr>
          <p:nvPr>
            <p:extLst>
              <p:ext uri="{D42A27DB-BD31-4B8C-83A1-F6EECF244321}">
                <p14:modId xmlns:p14="http://schemas.microsoft.com/office/powerpoint/2010/main" val="3665090362"/>
              </p:ext>
            </p:extLst>
          </p:nvPr>
        </p:nvGraphicFramePr>
        <p:xfrm>
          <a:off x="6999382" y="5072814"/>
          <a:ext cx="3172859" cy="741680"/>
        </p:xfrm>
        <a:graphic>
          <a:graphicData uri="http://schemas.openxmlformats.org/drawingml/2006/table">
            <a:tbl>
              <a:tblPr rtl="1" firstRow="1" bandRow="1">
                <a:tableStyleId>{073A0DAA-6AF3-43AB-8588-CEC1D06C72B9}</a:tableStyleId>
              </a:tblPr>
              <a:tblGrid>
                <a:gridCol w="1057620">
                  <a:extLst>
                    <a:ext uri="{9D8B030D-6E8A-4147-A177-3AD203B41FA5}">
                      <a16:colId xmlns:a16="http://schemas.microsoft.com/office/drawing/2014/main" val="630478702"/>
                    </a:ext>
                  </a:extLst>
                </a:gridCol>
                <a:gridCol w="1006541">
                  <a:extLst>
                    <a:ext uri="{9D8B030D-6E8A-4147-A177-3AD203B41FA5}">
                      <a16:colId xmlns:a16="http://schemas.microsoft.com/office/drawing/2014/main" val="2249719210"/>
                    </a:ext>
                  </a:extLst>
                </a:gridCol>
                <a:gridCol w="1108698">
                  <a:extLst>
                    <a:ext uri="{9D8B030D-6E8A-4147-A177-3AD203B41FA5}">
                      <a16:colId xmlns:a16="http://schemas.microsoft.com/office/drawing/2014/main" val="2484286242"/>
                    </a:ext>
                  </a:extLst>
                </a:gridCol>
              </a:tblGrid>
              <a:tr h="370840">
                <a:tc>
                  <a:txBody>
                    <a:bodyPr/>
                    <a:lstStyle/>
                    <a:p>
                      <a:pPr algn="ctr" rtl="0"/>
                      <a:r>
                        <a:rPr lang="en-US" dirty="0"/>
                        <a:t>Z</a:t>
                      </a:r>
                      <a:endParaRPr lang="he-IL" dirty="0"/>
                    </a:p>
                  </a:txBody>
                  <a:tcPr anchor="ctr"/>
                </a:tc>
                <a:tc>
                  <a:txBody>
                    <a:bodyPr/>
                    <a:lstStyle/>
                    <a:p>
                      <a:pPr algn="ctr" rtl="0"/>
                      <a:r>
                        <a:rPr lang="en-US" dirty="0"/>
                        <a:t>Y</a:t>
                      </a:r>
                      <a:endParaRPr lang="he-IL" dirty="0"/>
                    </a:p>
                  </a:txBody>
                  <a:tcPr anchor="ctr"/>
                </a:tc>
                <a:tc>
                  <a:txBody>
                    <a:bodyPr/>
                    <a:lstStyle/>
                    <a:p>
                      <a:pPr algn="ctr" rtl="0"/>
                      <a:r>
                        <a:rPr lang="en-US" dirty="0"/>
                        <a:t>X</a:t>
                      </a:r>
                      <a:endParaRPr lang="he-IL" dirty="0"/>
                    </a:p>
                  </a:txBody>
                  <a:tcPr anchor="ctr"/>
                </a:tc>
                <a:extLst>
                  <a:ext uri="{0D108BD9-81ED-4DB2-BD59-A6C34878D82A}">
                    <a16:rowId xmlns:a16="http://schemas.microsoft.com/office/drawing/2014/main" val="3746401812"/>
                  </a:ext>
                </a:extLst>
              </a:tr>
              <a:tr h="370840">
                <a:tc>
                  <a:txBody>
                    <a:bodyPr/>
                    <a:lstStyle/>
                    <a:p>
                      <a:pPr algn="ctr" rtl="0"/>
                      <a:r>
                        <a:rPr lang="en-US" dirty="0"/>
                        <a:t>1</a:t>
                      </a:r>
                      <a:endParaRPr lang="he-IL" dirty="0"/>
                    </a:p>
                  </a:txBody>
                  <a:tcPr anchor="ctr"/>
                </a:tc>
                <a:tc>
                  <a:txBody>
                    <a:bodyPr/>
                    <a:lstStyle/>
                    <a:p>
                      <a:pPr algn="ctr" rtl="0"/>
                      <a:r>
                        <a:rPr lang="en-US" dirty="0"/>
                        <a:t>0</a:t>
                      </a:r>
                      <a:endParaRPr lang="he-IL" dirty="0"/>
                    </a:p>
                  </a:txBody>
                  <a:tcPr anchor="ctr"/>
                </a:tc>
                <a:tc>
                  <a:txBody>
                    <a:bodyPr/>
                    <a:lstStyle/>
                    <a:p>
                      <a:pPr algn="ctr" rtl="0"/>
                      <a:r>
                        <a:rPr lang="en-US" dirty="0"/>
                        <a:t>0</a:t>
                      </a:r>
                      <a:endParaRPr lang="he-IL" dirty="0"/>
                    </a:p>
                  </a:txBody>
                  <a:tcPr anchor="ctr"/>
                </a:tc>
                <a:extLst>
                  <a:ext uri="{0D108BD9-81ED-4DB2-BD59-A6C34878D82A}">
                    <a16:rowId xmlns:a16="http://schemas.microsoft.com/office/drawing/2014/main" val="992561368"/>
                  </a:ext>
                </a:extLst>
              </a:tr>
            </a:tbl>
          </a:graphicData>
        </a:graphic>
      </p:graphicFrame>
      <p:graphicFrame>
        <p:nvGraphicFramePr>
          <p:cNvPr id="13" name="Table 12">
            <a:extLst>
              <a:ext uri="{FF2B5EF4-FFF2-40B4-BE49-F238E27FC236}">
                <a16:creationId xmlns:a16="http://schemas.microsoft.com/office/drawing/2014/main" id="{C04B8EF2-DEF2-4DAB-9945-04CCAC78C468}"/>
              </a:ext>
            </a:extLst>
          </p:cNvPr>
          <p:cNvGraphicFramePr>
            <a:graphicFrameLocks noGrp="1"/>
          </p:cNvGraphicFramePr>
          <p:nvPr>
            <p:extLst>
              <p:ext uri="{D42A27DB-BD31-4B8C-83A1-F6EECF244321}">
                <p14:modId xmlns:p14="http://schemas.microsoft.com/office/powerpoint/2010/main" val="2970791486"/>
              </p:ext>
            </p:extLst>
          </p:nvPr>
        </p:nvGraphicFramePr>
        <p:xfrm>
          <a:off x="6999381" y="3064450"/>
          <a:ext cx="3172859" cy="741680"/>
        </p:xfrm>
        <a:graphic>
          <a:graphicData uri="http://schemas.openxmlformats.org/drawingml/2006/table">
            <a:tbl>
              <a:tblPr rtl="1" firstRow="1" bandRow="1">
                <a:tableStyleId>{073A0DAA-6AF3-43AB-8588-CEC1D06C72B9}</a:tableStyleId>
              </a:tblPr>
              <a:tblGrid>
                <a:gridCol w="1057620">
                  <a:extLst>
                    <a:ext uri="{9D8B030D-6E8A-4147-A177-3AD203B41FA5}">
                      <a16:colId xmlns:a16="http://schemas.microsoft.com/office/drawing/2014/main" val="630478702"/>
                    </a:ext>
                  </a:extLst>
                </a:gridCol>
                <a:gridCol w="1006541">
                  <a:extLst>
                    <a:ext uri="{9D8B030D-6E8A-4147-A177-3AD203B41FA5}">
                      <a16:colId xmlns:a16="http://schemas.microsoft.com/office/drawing/2014/main" val="2249719210"/>
                    </a:ext>
                  </a:extLst>
                </a:gridCol>
                <a:gridCol w="1108698">
                  <a:extLst>
                    <a:ext uri="{9D8B030D-6E8A-4147-A177-3AD203B41FA5}">
                      <a16:colId xmlns:a16="http://schemas.microsoft.com/office/drawing/2014/main" val="2484286242"/>
                    </a:ext>
                  </a:extLst>
                </a:gridCol>
              </a:tblGrid>
              <a:tr h="370840">
                <a:tc>
                  <a:txBody>
                    <a:bodyPr/>
                    <a:lstStyle/>
                    <a:p>
                      <a:pPr algn="ctr" rtl="0"/>
                      <a:r>
                        <a:rPr lang="en-US" dirty="0"/>
                        <a:t>Z</a:t>
                      </a:r>
                      <a:endParaRPr lang="he-IL" dirty="0"/>
                    </a:p>
                  </a:txBody>
                  <a:tcPr anchor="ctr"/>
                </a:tc>
                <a:tc>
                  <a:txBody>
                    <a:bodyPr/>
                    <a:lstStyle/>
                    <a:p>
                      <a:pPr algn="ctr" rtl="0"/>
                      <a:r>
                        <a:rPr lang="en-US" dirty="0"/>
                        <a:t>Y</a:t>
                      </a:r>
                      <a:endParaRPr lang="he-IL" dirty="0"/>
                    </a:p>
                  </a:txBody>
                  <a:tcPr anchor="ctr"/>
                </a:tc>
                <a:tc>
                  <a:txBody>
                    <a:bodyPr/>
                    <a:lstStyle/>
                    <a:p>
                      <a:pPr algn="ctr" rtl="0"/>
                      <a:r>
                        <a:rPr lang="en-US" dirty="0"/>
                        <a:t>X</a:t>
                      </a:r>
                      <a:endParaRPr lang="he-IL" dirty="0"/>
                    </a:p>
                  </a:txBody>
                  <a:tcPr anchor="ctr"/>
                </a:tc>
                <a:extLst>
                  <a:ext uri="{0D108BD9-81ED-4DB2-BD59-A6C34878D82A}">
                    <a16:rowId xmlns:a16="http://schemas.microsoft.com/office/drawing/2014/main" val="3746401812"/>
                  </a:ext>
                </a:extLst>
              </a:tr>
              <a:tr h="370840">
                <a:tc>
                  <a:txBody>
                    <a:bodyPr/>
                    <a:lstStyle/>
                    <a:p>
                      <a:pPr algn="ctr" rtl="0"/>
                      <a:r>
                        <a:rPr lang="en-US" dirty="0"/>
                        <a:t>?</a:t>
                      </a:r>
                      <a:endParaRPr lang="he-IL" dirty="0"/>
                    </a:p>
                  </a:txBody>
                  <a:tcPr anchor="ctr"/>
                </a:tc>
                <a:tc>
                  <a:txBody>
                    <a:bodyPr/>
                    <a:lstStyle/>
                    <a:p>
                      <a:pPr algn="ctr" rtl="0"/>
                      <a:r>
                        <a:rPr lang="en-US" dirty="0"/>
                        <a:t>?</a:t>
                      </a:r>
                      <a:endParaRPr lang="he-IL" dirty="0"/>
                    </a:p>
                  </a:txBody>
                  <a:tcPr anchor="ctr"/>
                </a:tc>
                <a:tc>
                  <a:txBody>
                    <a:bodyPr/>
                    <a:lstStyle/>
                    <a:p>
                      <a:pPr algn="ctr" rtl="0"/>
                      <a:r>
                        <a:rPr lang="en-US" dirty="0"/>
                        <a:t>?</a:t>
                      </a:r>
                      <a:endParaRPr lang="he-IL" dirty="0"/>
                    </a:p>
                  </a:txBody>
                  <a:tcPr anchor="ctr"/>
                </a:tc>
                <a:extLst>
                  <a:ext uri="{0D108BD9-81ED-4DB2-BD59-A6C34878D82A}">
                    <a16:rowId xmlns:a16="http://schemas.microsoft.com/office/drawing/2014/main" val="992561368"/>
                  </a:ext>
                </a:extLst>
              </a:tr>
            </a:tbl>
          </a:graphicData>
        </a:graphic>
      </p:graphicFrame>
      <p:graphicFrame>
        <p:nvGraphicFramePr>
          <p:cNvPr id="14" name="Table 13">
            <a:extLst>
              <a:ext uri="{FF2B5EF4-FFF2-40B4-BE49-F238E27FC236}">
                <a16:creationId xmlns:a16="http://schemas.microsoft.com/office/drawing/2014/main" id="{D5650933-C2A8-467B-B003-332625727C66}"/>
              </a:ext>
            </a:extLst>
          </p:cNvPr>
          <p:cNvGraphicFramePr>
            <a:graphicFrameLocks noGrp="1"/>
          </p:cNvGraphicFramePr>
          <p:nvPr>
            <p:extLst>
              <p:ext uri="{D42A27DB-BD31-4B8C-83A1-F6EECF244321}">
                <p14:modId xmlns:p14="http://schemas.microsoft.com/office/powerpoint/2010/main" val="969243227"/>
              </p:ext>
            </p:extLst>
          </p:nvPr>
        </p:nvGraphicFramePr>
        <p:xfrm>
          <a:off x="6999381" y="4068632"/>
          <a:ext cx="3172859" cy="741680"/>
        </p:xfrm>
        <a:graphic>
          <a:graphicData uri="http://schemas.openxmlformats.org/drawingml/2006/table">
            <a:tbl>
              <a:tblPr rtl="1" firstRow="1" bandRow="1">
                <a:tableStyleId>{073A0DAA-6AF3-43AB-8588-CEC1D06C72B9}</a:tableStyleId>
              </a:tblPr>
              <a:tblGrid>
                <a:gridCol w="1057620">
                  <a:extLst>
                    <a:ext uri="{9D8B030D-6E8A-4147-A177-3AD203B41FA5}">
                      <a16:colId xmlns:a16="http://schemas.microsoft.com/office/drawing/2014/main" val="630478702"/>
                    </a:ext>
                  </a:extLst>
                </a:gridCol>
                <a:gridCol w="1006541">
                  <a:extLst>
                    <a:ext uri="{9D8B030D-6E8A-4147-A177-3AD203B41FA5}">
                      <a16:colId xmlns:a16="http://schemas.microsoft.com/office/drawing/2014/main" val="2249719210"/>
                    </a:ext>
                  </a:extLst>
                </a:gridCol>
                <a:gridCol w="1108698">
                  <a:extLst>
                    <a:ext uri="{9D8B030D-6E8A-4147-A177-3AD203B41FA5}">
                      <a16:colId xmlns:a16="http://schemas.microsoft.com/office/drawing/2014/main" val="2484286242"/>
                    </a:ext>
                  </a:extLst>
                </a:gridCol>
              </a:tblGrid>
              <a:tr h="370840">
                <a:tc>
                  <a:txBody>
                    <a:bodyPr/>
                    <a:lstStyle/>
                    <a:p>
                      <a:pPr algn="ctr" rtl="0"/>
                      <a:r>
                        <a:rPr lang="en-US" dirty="0"/>
                        <a:t>Z</a:t>
                      </a:r>
                      <a:endParaRPr lang="he-IL" dirty="0"/>
                    </a:p>
                  </a:txBody>
                  <a:tcPr anchor="ctr"/>
                </a:tc>
                <a:tc>
                  <a:txBody>
                    <a:bodyPr/>
                    <a:lstStyle/>
                    <a:p>
                      <a:pPr algn="ctr" rtl="0"/>
                      <a:r>
                        <a:rPr lang="en-US" dirty="0"/>
                        <a:t>Y</a:t>
                      </a:r>
                      <a:endParaRPr lang="he-IL" dirty="0"/>
                    </a:p>
                  </a:txBody>
                  <a:tcPr anchor="ctr"/>
                </a:tc>
                <a:tc>
                  <a:txBody>
                    <a:bodyPr/>
                    <a:lstStyle/>
                    <a:p>
                      <a:pPr algn="ctr" rtl="0"/>
                      <a:r>
                        <a:rPr lang="en-US" dirty="0"/>
                        <a:t>X</a:t>
                      </a:r>
                      <a:endParaRPr lang="he-IL" dirty="0"/>
                    </a:p>
                  </a:txBody>
                  <a:tcPr anchor="ctr"/>
                </a:tc>
                <a:extLst>
                  <a:ext uri="{0D108BD9-81ED-4DB2-BD59-A6C34878D82A}">
                    <a16:rowId xmlns:a16="http://schemas.microsoft.com/office/drawing/2014/main" val="3746401812"/>
                  </a:ext>
                </a:extLst>
              </a:tr>
              <a:tr h="370840">
                <a:tc>
                  <a:txBody>
                    <a:bodyPr/>
                    <a:lstStyle/>
                    <a:p>
                      <a:pPr algn="ctr" rtl="0"/>
                      <a:r>
                        <a:rPr lang="en-US" dirty="0"/>
                        <a:t>?</a:t>
                      </a:r>
                      <a:endParaRPr lang="he-IL" dirty="0"/>
                    </a:p>
                  </a:txBody>
                  <a:tcPr anchor="ctr"/>
                </a:tc>
                <a:tc>
                  <a:txBody>
                    <a:bodyPr/>
                    <a:lstStyle/>
                    <a:p>
                      <a:pPr algn="ctr" rtl="0"/>
                      <a:r>
                        <a:rPr lang="en-US" dirty="0"/>
                        <a:t>?</a:t>
                      </a:r>
                      <a:endParaRPr lang="he-IL" dirty="0"/>
                    </a:p>
                  </a:txBody>
                  <a:tcPr anchor="ctr"/>
                </a:tc>
                <a:tc>
                  <a:txBody>
                    <a:bodyPr/>
                    <a:lstStyle/>
                    <a:p>
                      <a:pPr algn="ctr" rtl="0"/>
                      <a:r>
                        <a:rPr lang="en-US" dirty="0"/>
                        <a:t>?</a:t>
                      </a:r>
                      <a:endParaRPr lang="he-IL" dirty="0"/>
                    </a:p>
                  </a:txBody>
                  <a:tcPr anchor="ctr"/>
                </a:tc>
                <a:extLst>
                  <a:ext uri="{0D108BD9-81ED-4DB2-BD59-A6C34878D82A}">
                    <a16:rowId xmlns:a16="http://schemas.microsoft.com/office/drawing/2014/main" val="992561368"/>
                  </a:ext>
                </a:extLst>
              </a:tr>
            </a:tbl>
          </a:graphicData>
        </a:graphic>
      </p:graphicFrame>
      <p:graphicFrame>
        <p:nvGraphicFramePr>
          <p:cNvPr id="15" name="Table 14">
            <a:extLst>
              <a:ext uri="{FF2B5EF4-FFF2-40B4-BE49-F238E27FC236}">
                <a16:creationId xmlns:a16="http://schemas.microsoft.com/office/drawing/2014/main" id="{D3EE91D4-F3CE-4F50-B23B-3EA6FCBE960C}"/>
              </a:ext>
            </a:extLst>
          </p:cNvPr>
          <p:cNvGraphicFramePr>
            <a:graphicFrameLocks noGrp="1"/>
          </p:cNvGraphicFramePr>
          <p:nvPr>
            <p:extLst>
              <p:ext uri="{D42A27DB-BD31-4B8C-83A1-F6EECF244321}">
                <p14:modId xmlns:p14="http://schemas.microsoft.com/office/powerpoint/2010/main" val="3522251426"/>
              </p:ext>
            </p:extLst>
          </p:nvPr>
        </p:nvGraphicFramePr>
        <p:xfrm>
          <a:off x="6999380" y="5072098"/>
          <a:ext cx="3172859" cy="741680"/>
        </p:xfrm>
        <a:graphic>
          <a:graphicData uri="http://schemas.openxmlformats.org/drawingml/2006/table">
            <a:tbl>
              <a:tblPr rtl="1" firstRow="1" bandRow="1">
                <a:tableStyleId>{073A0DAA-6AF3-43AB-8588-CEC1D06C72B9}</a:tableStyleId>
              </a:tblPr>
              <a:tblGrid>
                <a:gridCol w="1057620">
                  <a:extLst>
                    <a:ext uri="{9D8B030D-6E8A-4147-A177-3AD203B41FA5}">
                      <a16:colId xmlns:a16="http://schemas.microsoft.com/office/drawing/2014/main" val="630478702"/>
                    </a:ext>
                  </a:extLst>
                </a:gridCol>
                <a:gridCol w="1006541">
                  <a:extLst>
                    <a:ext uri="{9D8B030D-6E8A-4147-A177-3AD203B41FA5}">
                      <a16:colId xmlns:a16="http://schemas.microsoft.com/office/drawing/2014/main" val="2249719210"/>
                    </a:ext>
                  </a:extLst>
                </a:gridCol>
                <a:gridCol w="1108698">
                  <a:extLst>
                    <a:ext uri="{9D8B030D-6E8A-4147-A177-3AD203B41FA5}">
                      <a16:colId xmlns:a16="http://schemas.microsoft.com/office/drawing/2014/main" val="2484286242"/>
                    </a:ext>
                  </a:extLst>
                </a:gridCol>
              </a:tblGrid>
              <a:tr h="370840">
                <a:tc>
                  <a:txBody>
                    <a:bodyPr/>
                    <a:lstStyle/>
                    <a:p>
                      <a:pPr algn="ctr" rtl="0"/>
                      <a:r>
                        <a:rPr lang="en-US" dirty="0"/>
                        <a:t>Z</a:t>
                      </a:r>
                      <a:endParaRPr lang="he-IL" dirty="0"/>
                    </a:p>
                  </a:txBody>
                  <a:tcPr anchor="ctr"/>
                </a:tc>
                <a:tc>
                  <a:txBody>
                    <a:bodyPr/>
                    <a:lstStyle/>
                    <a:p>
                      <a:pPr algn="ctr" rtl="0"/>
                      <a:r>
                        <a:rPr lang="en-US" dirty="0"/>
                        <a:t>Y</a:t>
                      </a:r>
                      <a:endParaRPr lang="he-IL" dirty="0"/>
                    </a:p>
                  </a:txBody>
                  <a:tcPr anchor="ctr"/>
                </a:tc>
                <a:tc>
                  <a:txBody>
                    <a:bodyPr/>
                    <a:lstStyle/>
                    <a:p>
                      <a:pPr algn="ctr" rtl="0"/>
                      <a:r>
                        <a:rPr lang="en-US" dirty="0"/>
                        <a:t>X</a:t>
                      </a:r>
                      <a:endParaRPr lang="he-IL" dirty="0"/>
                    </a:p>
                  </a:txBody>
                  <a:tcPr anchor="ctr"/>
                </a:tc>
                <a:extLst>
                  <a:ext uri="{0D108BD9-81ED-4DB2-BD59-A6C34878D82A}">
                    <a16:rowId xmlns:a16="http://schemas.microsoft.com/office/drawing/2014/main" val="3746401812"/>
                  </a:ext>
                </a:extLst>
              </a:tr>
              <a:tr h="370840">
                <a:tc>
                  <a:txBody>
                    <a:bodyPr/>
                    <a:lstStyle/>
                    <a:p>
                      <a:pPr algn="ctr" rtl="0"/>
                      <a:r>
                        <a:rPr lang="en-US" dirty="0"/>
                        <a:t>?</a:t>
                      </a:r>
                      <a:endParaRPr lang="he-IL" dirty="0"/>
                    </a:p>
                  </a:txBody>
                  <a:tcPr anchor="ctr"/>
                </a:tc>
                <a:tc>
                  <a:txBody>
                    <a:bodyPr/>
                    <a:lstStyle/>
                    <a:p>
                      <a:pPr algn="ctr" rtl="0"/>
                      <a:r>
                        <a:rPr lang="en-US" dirty="0"/>
                        <a:t>?</a:t>
                      </a:r>
                      <a:endParaRPr lang="he-IL" dirty="0"/>
                    </a:p>
                  </a:txBody>
                  <a:tcPr anchor="ctr"/>
                </a:tc>
                <a:tc>
                  <a:txBody>
                    <a:bodyPr/>
                    <a:lstStyle/>
                    <a:p>
                      <a:pPr algn="ctr" rtl="0"/>
                      <a:r>
                        <a:rPr lang="en-US" dirty="0"/>
                        <a:t>?</a:t>
                      </a:r>
                      <a:endParaRPr lang="he-IL" dirty="0"/>
                    </a:p>
                  </a:txBody>
                  <a:tcPr anchor="ctr"/>
                </a:tc>
                <a:extLst>
                  <a:ext uri="{0D108BD9-81ED-4DB2-BD59-A6C34878D82A}">
                    <a16:rowId xmlns:a16="http://schemas.microsoft.com/office/drawing/2014/main" val="992561368"/>
                  </a:ext>
                </a:extLst>
              </a:tr>
            </a:tbl>
          </a:graphicData>
        </a:graphic>
      </p:graphicFrame>
    </p:spTree>
    <p:extLst>
      <p:ext uri="{BB962C8B-B14F-4D97-AF65-F5344CB8AC3E}">
        <p14:creationId xmlns:p14="http://schemas.microsoft.com/office/powerpoint/2010/main" val="360939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E698-A71E-4655-80DD-D6E0816AE5EE}"/>
              </a:ext>
            </a:extLst>
          </p:cNvPr>
          <p:cNvSpPr>
            <a:spLocks noGrp="1"/>
          </p:cNvSpPr>
          <p:nvPr>
            <p:ph type="title"/>
          </p:nvPr>
        </p:nvSpPr>
        <p:spPr/>
        <p:txBody>
          <a:bodyPr>
            <a:normAutofit fontScale="90000"/>
          </a:bodyPr>
          <a:lstStyle/>
          <a:p>
            <a:r>
              <a:rPr lang="en-US" dirty="0"/>
              <a:t>Beans auto-wiring</a:t>
            </a:r>
            <a:endParaRPr lang="he-IL" dirty="0"/>
          </a:p>
        </p:txBody>
      </p:sp>
      <p:sp>
        <p:nvSpPr>
          <p:cNvPr id="3" name="Slide Number Placeholder 2">
            <a:extLst>
              <a:ext uri="{FF2B5EF4-FFF2-40B4-BE49-F238E27FC236}">
                <a16:creationId xmlns:a16="http://schemas.microsoft.com/office/drawing/2014/main" id="{580F52C9-9ED7-4C4D-BE54-70327CC761CF}"/>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4" name="Footer Placeholder 3">
            <a:extLst>
              <a:ext uri="{FF2B5EF4-FFF2-40B4-BE49-F238E27FC236}">
                <a16:creationId xmlns:a16="http://schemas.microsoft.com/office/drawing/2014/main" id="{7F32DE36-0BA8-48A2-9754-303377BA8BE1}"/>
              </a:ext>
            </a:extLst>
          </p:cNvPr>
          <p:cNvSpPr>
            <a:spLocks noGrp="1"/>
          </p:cNvSpPr>
          <p:nvPr>
            <p:ph type="ftr" sz="quarter" idx="11"/>
          </p:nvPr>
        </p:nvSpPr>
        <p:spPr/>
        <p:txBody>
          <a:bodyPr/>
          <a:lstStyle/>
          <a:p>
            <a:r>
              <a:rPr lang="en-US"/>
              <a:t>Copyrights © Aviad Cohen ; 23.2.2018</a:t>
            </a:r>
            <a:endParaRPr lang="en-US" dirty="0"/>
          </a:p>
        </p:txBody>
      </p:sp>
      <p:sp>
        <p:nvSpPr>
          <p:cNvPr id="5" name="Flowchart: Document 4">
            <a:extLst>
              <a:ext uri="{FF2B5EF4-FFF2-40B4-BE49-F238E27FC236}">
                <a16:creationId xmlns:a16="http://schemas.microsoft.com/office/drawing/2014/main" id="{95544180-992B-425D-B10C-6B7603A4EE01}"/>
              </a:ext>
            </a:extLst>
          </p:cNvPr>
          <p:cNvSpPr/>
          <p:nvPr/>
        </p:nvSpPr>
        <p:spPr>
          <a:xfrm>
            <a:off x="1952091" y="2208840"/>
            <a:ext cx="2208944" cy="2022014"/>
          </a:xfrm>
          <a:prstGeom prst="flowChartDocumen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solidFill>
                  <a:schemeClr val="tx1"/>
                </a:solidFill>
              </a:rPr>
              <a:t>A</a:t>
            </a:r>
          </a:p>
          <a:p>
            <a:pPr algn="ctr"/>
            <a:endParaRPr lang="en-US" sz="3600" dirty="0">
              <a:solidFill>
                <a:schemeClr val="tx1"/>
              </a:solidFill>
            </a:endParaRPr>
          </a:p>
          <a:p>
            <a:pPr algn="ctr"/>
            <a:r>
              <a:rPr lang="en-US" sz="3600" dirty="0">
                <a:solidFill>
                  <a:schemeClr val="tx1"/>
                </a:solidFill>
              </a:rPr>
              <a:t>A(B b)</a:t>
            </a:r>
            <a:endParaRPr lang="he-IL" sz="3600" dirty="0">
              <a:solidFill>
                <a:schemeClr val="tx1"/>
              </a:solidFill>
            </a:endParaRPr>
          </a:p>
        </p:txBody>
      </p:sp>
      <p:sp>
        <p:nvSpPr>
          <p:cNvPr id="6" name="Flowchart: Internal Storage 5">
            <a:extLst>
              <a:ext uri="{FF2B5EF4-FFF2-40B4-BE49-F238E27FC236}">
                <a16:creationId xmlns:a16="http://schemas.microsoft.com/office/drawing/2014/main" id="{9270B53E-472B-4434-8BDD-D65B54C9DB74}"/>
              </a:ext>
            </a:extLst>
          </p:cNvPr>
          <p:cNvSpPr/>
          <p:nvPr/>
        </p:nvSpPr>
        <p:spPr>
          <a:xfrm>
            <a:off x="5270644" y="1754313"/>
            <a:ext cx="5712430" cy="2766316"/>
          </a:xfrm>
          <a:prstGeom prst="flowChartInternalStorage">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dirty="0"/>
              <a:t>…</a:t>
            </a:r>
          </a:p>
          <a:p>
            <a:r>
              <a:rPr lang="en-US" sz="2400" dirty="0"/>
              <a:t>&lt;bean id=“b” class=“B”/&gt;</a:t>
            </a:r>
          </a:p>
          <a:p>
            <a:r>
              <a:rPr lang="en-US" sz="2400" dirty="0"/>
              <a:t>…</a:t>
            </a:r>
          </a:p>
          <a:p>
            <a:endParaRPr lang="en-US" sz="2400" dirty="0"/>
          </a:p>
          <a:p>
            <a:r>
              <a:rPr lang="en-US" sz="2400" dirty="0"/>
              <a:t>&lt;bean id=“a” class=“A”&gt;</a:t>
            </a:r>
          </a:p>
          <a:p>
            <a:r>
              <a:rPr lang="en-US" sz="2400" dirty="0"/>
              <a:t>&lt;constructor-</a:t>
            </a:r>
            <a:r>
              <a:rPr lang="en-US" sz="2400" dirty="0" err="1"/>
              <a:t>arg</a:t>
            </a:r>
            <a:r>
              <a:rPr lang="en-US" sz="2400" dirty="0"/>
              <a:t> name=“b” ref=“b”&gt;</a:t>
            </a:r>
            <a:endParaRPr lang="he-IL" sz="2400" dirty="0"/>
          </a:p>
        </p:txBody>
      </p:sp>
      <p:sp>
        <p:nvSpPr>
          <p:cNvPr id="7" name="TextBox 6">
            <a:extLst>
              <a:ext uri="{FF2B5EF4-FFF2-40B4-BE49-F238E27FC236}">
                <a16:creationId xmlns:a16="http://schemas.microsoft.com/office/drawing/2014/main" id="{FC780451-CB20-409D-9ABB-421E9745B7C1}"/>
              </a:ext>
            </a:extLst>
          </p:cNvPr>
          <p:cNvSpPr txBox="1"/>
          <p:nvPr/>
        </p:nvSpPr>
        <p:spPr>
          <a:xfrm>
            <a:off x="1526615" y="4630607"/>
            <a:ext cx="9138770" cy="954107"/>
          </a:xfrm>
          <a:prstGeom prst="rect">
            <a:avLst/>
          </a:prstGeom>
          <a:noFill/>
        </p:spPr>
        <p:txBody>
          <a:bodyPr wrap="square" rtlCol="1">
            <a:spAutoFit/>
          </a:bodyPr>
          <a:lstStyle/>
          <a:p>
            <a:pPr algn="ctr"/>
            <a:r>
              <a:rPr lang="en-US" sz="2800" dirty="0"/>
              <a:t>Couldn’t we ask </a:t>
            </a:r>
            <a:r>
              <a:rPr lang="en-US" sz="2800" dirty="0">
                <a:solidFill>
                  <a:srgbClr val="008E40"/>
                </a:solidFill>
              </a:rPr>
              <a:t>Spring</a:t>
            </a:r>
            <a:r>
              <a:rPr lang="en-US" sz="2800" dirty="0"/>
              <a:t> to automatically deduce the connection and spare us from explicitly writing it ?</a:t>
            </a:r>
            <a:endParaRPr lang="he-IL" sz="2800" dirty="0"/>
          </a:p>
        </p:txBody>
      </p:sp>
    </p:spTree>
    <p:extLst>
      <p:ext uri="{BB962C8B-B14F-4D97-AF65-F5344CB8AC3E}">
        <p14:creationId xmlns:p14="http://schemas.microsoft.com/office/powerpoint/2010/main" val="37823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492F-E3BF-4D55-9481-D489F8D8E4BB}"/>
              </a:ext>
            </a:extLst>
          </p:cNvPr>
          <p:cNvSpPr>
            <a:spLocks noGrp="1"/>
          </p:cNvSpPr>
          <p:nvPr>
            <p:ph type="title"/>
          </p:nvPr>
        </p:nvSpPr>
        <p:spPr/>
        <p:txBody>
          <a:bodyPr>
            <a:normAutofit fontScale="90000"/>
          </a:bodyPr>
          <a:lstStyle/>
          <a:p>
            <a:r>
              <a:rPr lang="en-US" dirty="0" err="1"/>
              <a:t>autowire</a:t>
            </a:r>
            <a:endParaRPr lang="he-IL" dirty="0"/>
          </a:p>
        </p:txBody>
      </p:sp>
      <p:sp>
        <p:nvSpPr>
          <p:cNvPr id="3" name="Slide Number Placeholder 2">
            <a:extLst>
              <a:ext uri="{FF2B5EF4-FFF2-40B4-BE49-F238E27FC236}">
                <a16:creationId xmlns:a16="http://schemas.microsoft.com/office/drawing/2014/main" id="{55CDA117-79D5-45FB-A19E-59D0B9DB42AB}"/>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
        <p:nvSpPr>
          <p:cNvPr id="4" name="Footer Placeholder 3">
            <a:extLst>
              <a:ext uri="{FF2B5EF4-FFF2-40B4-BE49-F238E27FC236}">
                <a16:creationId xmlns:a16="http://schemas.microsoft.com/office/drawing/2014/main" id="{38A1972A-1AAE-4BF8-A47A-7D2E9847968F}"/>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42E56B3-B0B2-447A-B259-948CC9882B8E}"/>
              </a:ext>
            </a:extLst>
          </p:cNvPr>
          <p:cNvSpPr txBox="1"/>
          <p:nvPr/>
        </p:nvSpPr>
        <p:spPr>
          <a:xfrm>
            <a:off x="1356189" y="1510301"/>
            <a:ext cx="8261536" cy="4524315"/>
          </a:xfrm>
          <a:prstGeom prst="rect">
            <a:avLst/>
          </a:prstGeom>
          <a:noFill/>
        </p:spPr>
        <p:txBody>
          <a:bodyPr wrap="square" rtlCol="1">
            <a:spAutoFit/>
          </a:bodyPr>
          <a:lstStyle/>
          <a:p>
            <a:r>
              <a:rPr lang="en-US" sz="3600" dirty="0"/>
              <a:t>Yes we can !</a:t>
            </a:r>
          </a:p>
          <a:p>
            <a:endParaRPr lang="en-US" sz="3600" dirty="0"/>
          </a:p>
          <a:p>
            <a:r>
              <a:rPr lang="en-US" sz="3600" dirty="0"/>
              <a:t>Use </a:t>
            </a:r>
            <a:r>
              <a:rPr lang="en-US" sz="3600" dirty="0" err="1">
                <a:solidFill>
                  <a:srgbClr val="0000FF"/>
                </a:solidFill>
              </a:rPr>
              <a:t>autowire</a:t>
            </a:r>
            <a:r>
              <a:rPr lang="en-US" sz="3600" dirty="0"/>
              <a:t> attribute on a bean definition to ask </a:t>
            </a:r>
            <a:r>
              <a:rPr lang="en-US" sz="3600" dirty="0">
                <a:solidFill>
                  <a:srgbClr val="008E40"/>
                </a:solidFill>
              </a:rPr>
              <a:t>spring</a:t>
            </a:r>
            <a:r>
              <a:rPr lang="en-US" sz="3600" dirty="0"/>
              <a:t> to automatically deduce the relationships between beans and satisfy them</a:t>
            </a:r>
          </a:p>
          <a:p>
            <a:endParaRPr lang="en-US" sz="3600" dirty="0"/>
          </a:p>
          <a:p>
            <a:r>
              <a:rPr lang="en-US" sz="3600" dirty="0"/>
              <a:t>Spring fails (with exception) in cases of ambiguity</a:t>
            </a:r>
            <a:endParaRPr lang="he-IL" sz="3600" dirty="0"/>
          </a:p>
        </p:txBody>
      </p:sp>
      <p:pic>
        <p:nvPicPr>
          <p:cNvPr id="1026" name="Picture 2" descr="Image result for obama">
            <a:extLst>
              <a:ext uri="{FF2B5EF4-FFF2-40B4-BE49-F238E27FC236}">
                <a16:creationId xmlns:a16="http://schemas.microsoft.com/office/drawing/2014/main" id="{32B16223-368D-47C8-8034-3017FB010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0489" y="1377381"/>
            <a:ext cx="1642720" cy="205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1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079B-48AA-41BD-84D9-BD0F80568A32}"/>
              </a:ext>
            </a:extLst>
          </p:cNvPr>
          <p:cNvSpPr>
            <a:spLocks noGrp="1"/>
          </p:cNvSpPr>
          <p:nvPr>
            <p:ph type="title"/>
          </p:nvPr>
        </p:nvSpPr>
        <p:spPr/>
        <p:txBody>
          <a:bodyPr>
            <a:normAutofit fontScale="90000"/>
          </a:bodyPr>
          <a:lstStyle/>
          <a:p>
            <a:r>
              <a:rPr lang="en-US" dirty="0" err="1"/>
              <a:t>Autowire</a:t>
            </a:r>
            <a:r>
              <a:rPr lang="en-US" dirty="0"/>
              <a:t> options</a:t>
            </a:r>
            <a:endParaRPr lang="he-IL" dirty="0"/>
          </a:p>
        </p:txBody>
      </p:sp>
      <p:sp>
        <p:nvSpPr>
          <p:cNvPr id="3" name="Slide Number Placeholder 2">
            <a:extLst>
              <a:ext uri="{FF2B5EF4-FFF2-40B4-BE49-F238E27FC236}">
                <a16:creationId xmlns:a16="http://schemas.microsoft.com/office/drawing/2014/main" id="{21414E9E-8E38-41F0-BF88-BCD59778E3AE}"/>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
        <p:nvSpPr>
          <p:cNvPr id="4" name="Footer Placeholder 3">
            <a:extLst>
              <a:ext uri="{FF2B5EF4-FFF2-40B4-BE49-F238E27FC236}">
                <a16:creationId xmlns:a16="http://schemas.microsoft.com/office/drawing/2014/main" id="{A131D5A9-6691-4F1A-BE4D-189F797A796A}"/>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381D1C25-FB2B-4AFA-9796-5789E45159A4}"/>
              </a:ext>
            </a:extLst>
          </p:cNvPr>
          <p:cNvSpPr txBox="1"/>
          <p:nvPr/>
        </p:nvSpPr>
        <p:spPr>
          <a:xfrm>
            <a:off x="1047869" y="1294544"/>
            <a:ext cx="10438545" cy="4401205"/>
          </a:xfrm>
          <a:prstGeom prst="rect">
            <a:avLst/>
          </a:prstGeom>
          <a:noFill/>
        </p:spPr>
        <p:txBody>
          <a:bodyPr wrap="square" rtlCol="1">
            <a:spAutoFit/>
          </a:bodyPr>
          <a:lstStyle/>
          <a:p>
            <a:r>
              <a:rPr lang="en-US" sz="2000" dirty="0" err="1">
                <a:solidFill>
                  <a:srgbClr val="7030A0"/>
                </a:solidFill>
              </a:rPr>
              <a:t>autowire</a:t>
            </a:r>
            <a:r>
              <a:rPr lang="en-US" sz="2000" dirty="0"/>
              <a:t> has several modes:</a:t>
            </a:r>
          </a:p>
          <a:p>
            <a:pPr marL="457200" indent="-457200">
              <a:buFont typeface="Arial" panose="020B0604020202020204" pitchFamily="34" charset="0"/>
              <a:buChar char="•"/>
            </a:pPr>
            <a:r>
              <a:rPr lang="en-US" sz="2000" dirty="0">
                <a:solidFill>
                  <a:srgbClr val="7030A0"/>
                </a:solidFill>
              </a:rPr>
              <a:t>no</a:t>
            </a:r>
            <a:r>
              <a:rPr lang="en-US" sz="2000" dirty="0"/>
              <a:t> – the default one. No </a:t>
            </a:r>
            <a:r>
              <a:rPr lang="en-US" sz="2000" dirty="0" err="1"/>
              <a:t>autowiring</a:t>
            </a:r>
            <a:r>
              <a:rPr lang="en-US" sz="2000" dirty="0"/>
              <a:t> is done. Dependencies has to be given explicitly</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err="1">
                <a:solidFill>
                  <a:srgbClr val="7030A0"/>
                </a:solidFill>
              </a:rPr>
              <a:t>byName</a:t>
            </a:r>
            <a:r>
              <a:rPr lang="en-US" sz="2000" dirty="0"/>
              <a:t> – </a:t>
            </a:r>
            <a:r>
              <a:rPr lang="en-US" sz="2000" dirty="0">
                <a:solidFill>
                  <a:srgbClr val="008E40"/>
                </a:solidFill>
              </a:rPr>
              <a:t>spring</a:t>
            </a:r>
            <a:r>
              <a:rPr lang="en-US" sz="2000" dirty="0"/>
              <a:t> will search for a bean containing the name of a setter (e.g. given a setter </a:t>
            </a:r>
            <a:r>
              <a:rPr lang="en-US" sz="2000" dirty="0" err="1"/>
              <a:t>set</a:t>
            </a:r>
            <a:r>
              <a:rPr lang="en-US" sz="2000" dirty="0" err="1">
                <a:solidFill>
                  <a:srgbClr val="FF0000"/>
                </a:solidFill>
              </a:rPr>
              <a:t>Xyz</a:t>
            </a:r>
            <a:r>
              <a:rPr lang="en-US" sz="2000" dirty="0"/>
              <a:t>, spring will search for bean named </a:t>
            </a:r>
            <a:r>
              <a:rPr lang="en-US" sz="2000" dirty="0" err="1">
                <a:solidFill>
                  <a:srgbClr val="FF0000"/>
                </a:solidFill>
              </a:rPr>
              <a:t>xyz</a:t>
            </a:r>
            <a:r>
              <a:rPr lang="en-US" sz="2000" dirty="0"/>
              <a: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err="1">
                <a:solidFill>
                  <a:srgbClr val="7030A0"/>
                </a:solidFill>
              </a:rPr>
              <a:t>byType</a:t>
            </a:r>
            <a:r>
              <a:rPr lang="en-US" sz="2000" dirty="0"/>
              <a:t> – </a:t>
            </a:r>
            <a:r>
              <a:rPr lang="en-US" sz="2000" dirty="0">
                <a:solidFill>
                  <a:srgbClr val="008E40"/>
                </a:solidFill>
              </a:rPr>
              <a:t>spring</a:t>
            </a:r>
            <a:r>
              <a:rPr lang="en-US" sz="2000" dirty="0"/>
              <a:t> will search for a bean with a certain type</a:t>
            </a:r>
          </a:p>
          <a:p>
            <a:pPr marL="914400" lvl="1" indent="-457200">
              <a:buFont typeface="Arial" panose="020B0604020202020204" pitchFamily="34" charset="0"/>
              <a:buChar char="•"/>
            </a:pPr>
            <a:r>
              <a:rPr lang="en-US" sz="2000" dirty="0"/>
              <a:t>in case no such bean found – the setter won’t be called</a:t>
            </a:r>
          </a:p>
          <a:p>
            <a:pPr marL="914400" lvl="1" indent="-457200">
              <a:buFont typeface="Arial" panose="020B0604020202020204" pitchFamily="34" charset="0"/>
              <a:buChar char="•"/>
            </a:pPr>
            <a:r>
              <a:rPr lang="en-US" sz="2000" dirty="0"/>
              <a:t>In case more than one bean is found – fails with exception</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solidFill>
                  <a:srgbClr val="7030A0"/>
                </a:solidFill>
              </a:rPr>
              <a:t>Constructor</a:t>
            </a:r>
            <a:r>
              <a:rPr lang="en-US" sz="2000" dirty="0"/>
              <a:t> – </a:t>
            </a:r>
            <a:r>
              <a:rPr lang="en-US" sz="2000" dirty="0">
                <a:solidFill>
                  <a:srgbClr val="008E40"/>
                </a:solidFill>
              </a:rPr>
              <a:t>spring</a:t>
            </a:r>
            <a:r>
              <a:rPr lang="en-US" sz="2000" dirty="0"/>
              <a:t> will search for the type matching beans according to the constructor arguments types. Fails if can’t find exactly one such bean</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solidFill>
                  <a:srgbClr val="7030A0"/>
                </a:solidFill>
              </a:rPr>
              <a:t>Autodetect</a:t>
            </a:r>
            <a:r>
              <a:rPr lang="en-US" sz="2000" dirty="0"/>
              <a:t> – let spring automatically detect if it can use </a:t>
            </a:r>
            <a:r>
              <a:rPr lang="en-US" sz="2000" dirty="0" err="1"/>
              <a:t>byType</a:t>
            </a:r>
            <a:r>
              <a:rPr lang="en-US" sz="2000" dirty="0"/>
              <a:t> or constructor</a:t>
            </a:r>
            <a:endParaRPr lang="he-IL" sz="2000" dirty="0"/>
          </a:p>
        </p:txBody>
      </p:sp>
    </p:spTree>
    <p:extLst>
      <p:ext uri="{BB962C8B-B14F-4D97-AF65-F5344CB8AC3E}">
        <p14:creationId xmlns:p14="http://schemas.microsoft.com/office/powerpoint/2010/main" val="138942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7</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err="1"/>
              <a:t>Autowire</a:t>
            </a:r>
            <a:r>
              <a:rPr lang="en-US" dirty="0"/>
              <a:t> options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4185267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6707-D6BE-4368-8C2C-9730720B863D}"/>
              </a:ext>
            </a:extLst>
          </p:cNvPr>
          <p:cNvSpPr>
            <a:spLocks noGrp="1"/>
          </p:cNvSpPr>
          <p:nvPr>
            <p:ph type="title"/>
          </p:nvPr>
        </p:nvSpPr>
        <p:spPr/>
        <p:txBody>
          <a:bodyPr>
            <a:normAutofit fontScale="90000"/>
          </a:bodyPr>
          <a:lstStyle/>
          <a:p>
            <a:r>
              <a:rPr lang="en-US" dirty="0" err="1"/>
              <a:t>Autowire</a:t>
            </a:r>
            <a:r>
              <a:rPr lang="en-US" dirty="0"/>
              <a:t> characteristics</a:t>
            </a:r>
            <a:endParaRPr lang="he-IL" dirty="0"/>
          </a:p>
        </p:txBody>
      </p:sp>
      <p:sp>
        <p:nvSpPr>
          <p:cNvPr id="3" name="Slide Number Placeholder 2">
            <a:extLst>
              <a:ext uri="{FF2B5EF4-FFF2-40B4-BE49-F238E27FC236}">
                <a16:creationId xmlns:a16="http://schemas.microsoft.com/office/drawing/2014/main" id="{5B87BBC9-9EEA-4863-97CC-C4A8B1F55405}"/>
              </a:ext>
            </a:extLst>
          </p:cNvPr>
          <p:cNvSpPr>
            <a:spLocks noGrp="1"/>
          </p:cNvSpPr>
          <p:nvPr>
            <p:ph type="sldNum" sz="quarter" idx="12"/>
          </p:nvPr>
        </p:nvSpPr>
        <p:spPr/>
        <p:txBody>
          <a:bodyPr/>
          <a:lstStyle/>
          <a:p>
            <a:fld id="{D57F1E4F-1CFF-5643-939E-217C01CDF565}" type="slidenum">
              <a:rPr lang="en-US" smtClean="0"/>
              <a:pPr/>
              <a:t>67</a:t>
            </a:fld>
            <a:endParaRPr lang="en-US" dirty="0"/>
          </a:p>
        </p:txBody>
      </p:sp>
      <p:sp>
        <p:nvSpPr>
          <p:cNvPr id="4" name="Footer Placeholder 3">
            <a:extLst>
              <a:ext uri="{FF2B5EF4-FFF2-40B4-BE49-F238E27FC236}">
                <a16:creationId xmlns:a16="http://schemas.microsoft.com/office/drawing/2014/main" id="{3495C4BA-93F6-4FD5-91D5-07E6128A7C7F}"/>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73B0B65-94FA-498C-80C1-99AEDC6E3136}"/>
              </a:ext>
            </a:extLst>
          </p:cNvPr>
          <p:cNvSpPr txBox="1"/>
          <p:nvPr/>
        </p:nvSpPr>
        <p:spPr>
          <a:xfrm>
            <a:off x="1325366" y="1541124"/>
            <a:ext cx="9601196" cy="3539430"/>
          </a:xfrm>
          <a:prstGeom prst="rect">
            <a:avLst/>
          </a:prstGeom>
          <a:noFill/>
        </p:spPr>
        <p:txBody>
          <a:bodyPr wrap="square" rtlCol="1">
            <a:spAutoFit/>
          </a:bodyPr>
          <a:lstStyle/>
          <a:p>
            <a:pPr marL="342900" indent="-342900">
              <a:buFont typeface="Arial" panose="020B0604020202020204" pitchFamily="34" charset="0"/>
              <a:buChar char="•"/>
            </a:pPr>
            <a:r>
              <a:rPr lang="en-US" sz="3200" dirty="0">
                <a:solidFill>
                  <a:srgbClr val="0000FF"/>
                </a:solidFill>
              </a:rPr>
              <a:t>Pros</a:t>
            </a:r>
            <a:r>
              <a:rPr lang="en-US" sz="3200" dirty="0"/>
              <a:t>: Reduce the amount of typing needs to be written</a:t>
            </a:r>
          </a:p>
          <a:p>
            <a:pPr marL="342900" indent="-342900">
              <a:buFont typeface="Arial" panose="020B0604020202020204" pitchFamily="34" charset="0"/>
              <a:buChar char="•"/>
            </a:pPr>
            <a:endParaRPr lang="en-US" sz="3200" dirty="0">
              <a:solidFill>
                <a:srgbClr val="FF0000"/>
              </a:solidFill>
            </a:endParaRPr>
          </a:p>
          <a:p>
            <a:pPr marL="342900" indent="-342900">
              <a:buFont typeface="Arial" panose="020B0604020202020204" pitchFamily="34" charset="0"/>
              <a:buChar char="•"/>
            </a:pPr>
            <a:r>
              <a:rPr lang="en-US" sz="3200" dirty="0">
                <a:solidFill>
                  <a:srgbClr val="FF0000"/>
                </a:solidFill>
              </a:rPr>
              <a:t>Cons</a:t>
            </a:r>
            <a:r>
              <a:rPr lang="en-US" sz="3200" dirty="0"/>
              <a:t>: Too much magic – control is at the container</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err="1"/>
              <a:t>Autowire</a:t>
            </a:r>
            <a:r>
              <a:rPr lang="en-US" sz="3200" dirty="0"/>
              <a:t> is used only for ref cases. No </a:t>
            </a:r>
            <a:r>
              <a:rPr lang="en-US" sz="3200" dirty="0" err="1"/>
              <a:t>autowire</a:t>
            </a:r>
            <a:r>
              <a:rPr lang="en-US" sz="3200" dirty="0"/>
              <a:t> is done for primitives</a:t>
            </a:r>
          </a:p>
          <a:p>
            <a:pPr marL="342900" indent="-342900">
              <a:buFont typeface="Arial" panose="020B0604020202020204" pitchFamily="34" charset="0"/>
              <a:buChar char="•"/>
            </a:pPr>
            <a:endParaRPr lang="en-US" sz="3200" dirty="0"/>
          </a:p>
        </p:txBody>
      </p:sp>
    </p:spTree>
    <p:extLst>
      <p:ext uri="{BB962C8B-B14F-4D97-AF65-F5344CB8AC3E}">
        <p14:creationId xmlns:p14="http://schemas.microsoft.com/office/powerpoint/2010/main" val="368821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140-C8F3-43EC-832D-1663C9718D1C}"/>
              </a:ext>
            </a:extLst>
          </p:cNvPr>
          <p:cNvSpPr>
            <a:spLocks noGrp="1"/>
          </p:cNvSpPr>
          <p:nvPr>
            <p:ph type="title"/>
          </p:nvPr>
        </p:nvSpPr>
        <p:spPr/>
        <p:txBody>
          <a:bodyPr>
            <a:normAutofit fontScale="90000"/>
          </a:bodyPr>
          <a:lstStyle/>
          <a:p>
            <a:r>
              <a:rPr lang="en-US" dirty="0">
                <a:solidFill>
                  <a:srgbClr val="FD2DFF"/>
                </a:solidFill>
              </a:rPr>
              <a:t>Exercise 6 – lazy and </a:t>
            </a:r>
            <a:r>
              <a:rPr lang="en-US" dirty="0" err="1">
                <a:solidFill>
                  <a:srgbClr val="FD2DFF"/>
                </a:solidFill>
              </a:rPr>
              <a:t>autowire</a:t>
            </a:r>
            <a:endParaRPr lang="he-IL" dirty="0">
              <a:solidFill>
                <a:srgbClr val="FD2DFF"/>
              </a:solidFill>
            </a:endParaRPr>
          </a:p>
        </p:txBody>
      </p:sp>
      <p:sp>
        <p:nvSpPr>
          <p:cNvPr id="3" name="Slide Number Placeholder 2">
            <a:extLst>
              <a:ext uri="{FF2B5EF4-FFF2-40B4-BE49-F238E27FC236}">
                <a16:creationId xmlns:a16="http://schemas.microsoft.com/office/drawing/2014/main" id="{A995EB60-7BA6-4614-B6D8-12C57ECAEEBB}"/>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
        <p:nvSpPr>
          <p:cNvPr id="4" name="Footer Placeholder 3">
            <a:extLst>
              <a:ext uri="{FF2B5EF4-FFF2-40B4-BE49-F238E27FC236}">
                <a16:creationId xmlns:a16="http://schemas.microsoft.com/office/drawing/2014/main" id="{DB2744DB-5FF6-4DC8-82AF-A3A2557F163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882A221-A1DD-4DEE-86C2-7B5CCB266A05}"/>
              </a:ext>
            </a:extLst>
          </p:cNvPr>
          <p:cNvSpPr txBox="1"/>
          <p:nvPr/>
        </p:nvSpPr>
        <p:spPr>
          <a:xfrm>
            <a:off x="1284270" y="1500027"/>
            <a:ext cx="9616611" cy="1938992"/>
          </a:xfrm>
          <a:prstGeom prst="rect">
            <a:avLst/>
          </a:prstGeom>
          <a:noFill/>
        </p:spPr>
        <p:txBody>
          <a:bodyPr wrap="square" rtlCol="1">
            <a:spAutoFit/>
          </a:bodyPr>
          <a:lstStyle/>
          <a:p>
            <a:r>
              <a:rPr lang="en-US" sz="2000" dirty="0"/>
              <a:t>Change </a:t>
            </a:r>
            <a:r>
              <a:rPr lang="en-US" sz="2000" dirty="0" err="1">
                <a:solidFill>
                  <a:srgbClr val="7030A0"/>
                </a:solidFill>
              </a:rPr>
              <a:t>IMDBService</a:t>
            </a:r>
            <a:r>
              <a:rPr lang="en-US" sz="2000" dirty="0"/>
              <a:t> factory instance method to be </a:t>
            </a:r>
            <a:r>
              <a:rPr lang="en-US" sz="2000" dirty="0" err="1"/>
              <a:t>autowired</a:t>
            </a:r>
            <a:r>
              <a:rPr lang="en-US" sz="2000" dirty="0"/>
              <a:t> by constructor</a:t>
            </a:r>
          </a:p>
          <a:p>
            <a:r>
              <a:rPr lang="en-US" sz="2000" dirty="0"/>
              <a:t>Verify all still works well and as expected</a:t>
            </a:r>
          </a:p>
          <a:p>
            <a:endParaRPr lang="en-US" sz="2000" dirty="0"/>
          </a:p>
          <a:p>
            <a:r>
              <a:rPr lang="en-US" sz="2000" dirty="0"/>
              <a:t>Change </a:t>
            </a:r>
            <a:r>
              <a:rPr lang="en-US" sz="2000" dirty="0" err="1">
                <a:solidFill>
                  <a:srgbClr val="7030A0"/>
                </a:solidFill>
              </a:rPr>
              <a:t>IMDBService</a:t>
            </a:r>
            <a:r>
              <a:rPr lang="en-US" sz="2000" dirty="0"/>
              <a:t> to be lazy initialized</a:t>
            </a:r>
          </a:p>
          <a:p>
            <a:r>
              <a:rPr lang="en-US" sz="2000" dirty="0"/>
              <a:t>In Main, Don’t fetch the </a:t>
            </a:r>
            <a:r>
              <a:rPr lang="en-US" sz="2000" dirty="0" err="1">
                <a:solidFill>
                  <a:srgbClr val="7030A0"/>
                </a:solidFill>
              </a:rPr>
              <a:t>IMDBservice</a:t>
            </a:r>
            <a:r>
              <a:rPr lang="en-US" sz="2000" dirty="0"/>
              <a:t> object, but rather fetch the </a:t>
            </a:r>
            <a:r>
              <a:rPr lang="en-US" sz="2000" dirty="0" err="1">
                <a:solidFill>
                  <a:srgbClr val="008E40"/>
                </a:solidFill>
              </a:rPr>
              <a:t>ActorsDAO</a:t>
            </a:r>
            <a:endParaRPr lang="en-US" sz="2000" dirty="0">
              <a:solidFill>
                <a:srgbClr val="008E40"/>
              </a:solidFill>
            </a:endParaRPr>
          </a:p>
          <a:p>
            <a:r>
              <a:rPr lang="en-US" sz="2000" dirty="0"/>
              <a:t>Scan the </a:t>
            </a:r>
            <a:r>
              <a:rPr lang="en-US" sz="2000" dirty="0" err="1">
                <a:solidFill>
                  <a:srgbClr val="008E40"/>
                </a:solidFill>
              </a:rPr>
              <a:t>actorsDAO</a:t>
            </a:r>
            <a:r>
              <a:rPr lang="en-US" sz="2000" dirty="0"/>
              <a:t> actors and print their details, what are their </a:t>
            </a:r>
            <a:r>
              <a:rPr lang="en-US" sz="2000" dirty="0" err="1">
                <a:solidFill>
                  <a:schemeClr val="accent1">
                    <a:lumMod val="50000"/>
                  </a:schemeClr>
                </a:solidFill>
              </a:rPr>
              <a:t>EgoMetrics</a:t>
            </a:r>
            <a:r>
              <a:rPr lang="en-US" sz="2000" dirty="0"/>
              <a:t> ?</a:t>
            </a:r>
            <a:endParaRPr lang="he-IL" sz="2000" dirty="0"/>
          </a:p>
        </p:txBody>
      </p:sp>
      <p:sp>
        <p:nvSpPr>
          <p:cNvPr id="6" name="TextBox 5">
            <a:extLst>
              <a:ext uri="{FF2B5EF4-FFF2-40B4-BE49-F238E27FC236}">
                <a16:creationId xmlns:a16="http://schemas.microsoft.com/office/drawing/2014/main" id="{7C1EBFAD-1120-4BD5-AD3C-FE998575923D}"/>
              </a:ext>
            </a:extLst>
          </p:cNvPr>
          <p:cNvSpPr txBox="1"/>
          <p:nvPr/>
        </p:nvSpPr>
        <p:spPr>
          <a:xfrm>
            <a:off x="5121965" y="5867263"/>
            <a:ext cx="1948069" cy="369332"/>
          </a:xfrm>
          <a:prstGeom prst="rect">
            <a:avLst/>
          </a:prstGeom>
          <a:noFill/>
        </p:spPr>
        <p:txBody>
          <a:bodyPr wrap="square" rtlCol="1">
            <a:spAutoFit/>
          </a:bodyPr>
          <a:lstStyle/>
          <a:p>
            <a:r>
              <a:rPr lang="en-US" b="1" dirty="0"/>
              <a:t>Time: 15 minutes</a:t>
            </a:r>
            <a:endParaRPr lang="he-IL" b="1" dirty="0"/>
          </a:p>
        </p:txBody>
      </p:sp>
    </p:spTree>
    <p:extLst>
      <p:ext uri="{BB962C8B-B14F-4D97-AF65-F5344CB8AC3E}">
        <p14:creationId xmlns:p14="http://schemas.microsoft.com/office/powerpoint/2010/main" val="230936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F2FA-21F9-41C9-9E8E-530D2C5C2EE6}"/>
              </a:ext>
            </a:extLst>
          </p:cNvPr>
          <p:cNvSpPr>
            <a:spLocks noGrp="1"/>
          </p:cNvSpPr>
          <p:nvPr>
            <p:ph type="title"/>
          </p:nvPr>
        </p:nvSpPr>
        <p:spPr/>
        <p:txBody>
          <a:bodyPr>
            <a:normAutofit fontScale="90000"/>
          </a:bodyPr>
          <a:lstStyle/>
          <a:p>
            <a:r>
              <a:rPr lang="en-US" dirty="0"/>
              <a:t>App context – things we didn’t saw</a:t>
            </a:r>
            <a:endParaRPr lang="he-IL" dirty="0"/>
          </a:p>
        </p:txBody>
      </p:sp>
      <p:sp>
        <p:nvSpPr>
          <p:cNvPr id="3" name="Slide Number Placeholder 2">
            <a:extLst>
              <a:ext uri="{FF2B5EF4-FFF2-40B4-BE49-F238E27FC236}">
                <a16:creationId xmlns:a16="http://schemas.microsoft.com/office/drawing/2014/main" id="{8F365E2A-59C2-4FB9-93E3-509E4E24861C}"/>
              </a:ext>
            </a:extLst>
          </p:cNvPr>
          <p:cNvSpPr>
            <a:spLocks noGrp="1"/>
          </p:cNvSpPr>
          <p:nvPr>
            <p:ph type="sldNum" sz="quarter" idx="12"/>
          </p:nvPr>
        </p:nvSpPr>
        <p:spPr/>
        <p:txBody>
          <a:bodyPr/>
          <a:lstStyle/>
          <a:p>
            <a:fld id="{D57F1E4F-1CFF-5643-939E-217C01CDF565}" type="slidenum">
              <a:rPr lang="en-US" smtClean="0"/>
              <a:pPr/>
              <a:t>69</a:t>
            </a:fld>
            <a:endParaRPr lang="en-US" dirty="0"/>
          </a:p>
        </p:txBody>
      </p:sp>
      <p:sp>
        <p:nvSpPr>
          <p:cNvPr id="4" name="Footer Placeholder 3">
            <a:extLst>
              <a:ext uri="{FF2B5EF4-FFF2-40B4-BE49-F238E27FC236}">
                <a16:creationId xmlns:a16="http://schemas.microsoft.com/office/drawing/2014/main" id="{65A7777E-04E6-4D5E-A94E-B92982944108}"/>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3CF19E68-4CFF-4B9C-9891-70F1A74B2655}"/>
              </a:ext>
            </a:extLst>
          </p:cNvPr>
          <p:cNvSpPr txBox="1"/>
          <p:nvPr/>
        </p:nvSpPr>
        <p:spPr>
          <a:xfrm>
            <a:off x="1295402" y="1342948"/>
            <a:ext cx="9729627" cy="5262979"/>
          </a:xfrm>
          <a:prstGeom prst="rect">
            <a:avLst/>
          </a:prstGeom>
          <a:noFill/>
        </p:spPr>
        <p:txBody>
          <a:bodyPr wrap="square" rtlCol="1">
            <a:spAutoFit/>
          </a:bodyPr>
          <a:lstStyle/>
          <a:p>
            <a:r>
              <a:rPr lang="en-US" sz="2400" dirty="0">
                <a:solidFill>
                  <a:srgbClr val="008E40"/>
                </a:solidFill>
              </a:rPr>
              <a:t>Spring</a:t>
            </a:r>
            <a:r>
              <a:rPr lang="en-US" sz="2400" dirty="0"/>
              <a:t> offers vast capabilities, which we didn’t see (and won’t see..):</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Attribute </a:t>
            </a:r>
            <a:r>
              <a:rPr lang="en-US" sz="2400" dirty="0">
                <a:solidFill>
                  <a:srgbClr val="0000FF"/>
                </a:solidFill>
              </a:rPr>
              <a:t>depends-on</a:t>
            </a:r>
            <a:r>
              <a:rPr lang="en-US" sz="2400" dirty="0"/>
              <a:t>: when you want to tell spring explicitly that a certain bean must be created after another bean, when the relationships between these beans is not known to </a:t>
            </a:r>
            <a:r>
              <a:rPr lang="en-US" sz="2400" dirty="0">
                <a:solidFill>
                  <a:srgbClr val="008E40"/>
                </a:solidFill>
              </a:rPr>
              <a:t>spring</a:t>
            </a:r>
            <a:r>
              <a:rPr lang="en-US" sz="2400" dirty="0"/>
              <a:t> in advance</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400" dirty="0"/>
              <a:t>Beans definition in XML file can be split to several files and you can either:</a:t>
            </a:r>
          </a:p>
          <a:p>
            <a:pPr marL="800100" lvl="1" indent="-342900">
              <a:buFont typeface="Arial" panose="020B0604020202020204" pitchFamily="34" charset="0"/>
              <a:buChar char="•"/>
            </a:pPr>
            <a:r>
              <a:rPr lang="en-US" sz="2400" dirty="0"/>
              <a:t>Import bean definition file(s) from one file to another</a:t>
            </a:r>
          </a:p>
          <a:p>
            <a:pPr marL="800100" lvl="1" indent="-342900">
              <a:buFont typeface="Arial" panose="020B0604020202020204" pitchFamily="34" charset="0"/>
              <a:buChar char="•"/>
            </a:pPr>
            <a:r>
              <a:rPr lang="en-US" sz="2400" dirty="0"/>
              <a:t>Create the Application Context object with several xml files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400" dirty="0"/>
              <a:t>Define parent-child relationships between beans, such that the child can override or extend the parent’s properties. (suitable for inheritance cases)</a:t>
            </a:r>
          </a:p>
          <a:p>
            <a:pPr marL="800100" lvl="1" indent="-342900">
              <a:buFont typeface="Arial" panose="020B0604020202020204" pitchFamily="34" charset="0"/>
              <a:buChar char="•"/>
            </a:pPr>
            <a:r>
              <a:rPr lang="en-US" sz="2400" dirty="0"/>
              <a:t>Bean can be defined as abstract – so you cannot instantiate it explicitly</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400" dirty="0"/>
              <a:t>…and much more is described </a:t>
            </a:r>
            <a:r>
              <a:rPr lang="en-US" sz="2400" dirty="0">
                <a:hlinkClick r:id="rId2"/>
              </a:rPr>
              <a:t>here</a:t>
            </a:r>
            <a:r>
              <a:rPr lang="en-US" sz="2400" dirty="0"/>
              <a:t> in the formal spring documentation…</a:t>
            </a:r>
            <a:endParaRPr lang="he-IL" sz="2400" dirty="0"/>
          </a:p>
        </p:txBody>
      </p:sp>
    </p:spTree>
    <p:extLst>
      <p:ext uri="{BB962C8B-B14F-4D97-AF65-F5344CB8AC3E}">
        <p14:creationId xmlns:p14="http://schemas.microsoft.com/office/powerpoint/2010/main" val="213238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C1AC-3424-4137-81D2-D4607E4F8ED2}"/>
              </a:ext>
            </a:extLst>
          </p:cNvPr>
          <p:cNvSpPr>
            <a:spLocks noGrp="1"/>
          </p:cNvSpPr>
          <p:nvPr>
            <p:ph type="title"/>
          </p:nvPr>
        </p:nvSpPr>
        <p:spPr/>
        <p:txBody>
          <a:bodyPr>
            <a:normAutofit fontScale="90000"/>
          </a:bodyPr>
          <a:lstStyle/>
          <a:p>
            <a:r>
              <a:rPr lang="en-US" dirty="0"/>
              <a:t>Problems with “total” control</a:t>
            </a:r>
            <a:endParaRPr lang="he-IL" dirty="0"/>
          </a:p>
        </p:txBody>
      </p:sp>
      <p:sp>
        <p:nvSpPr>
          <p:cNvPr id="3" name="Slide Number Placeholder 2">
            <a:extLst>
              <a:ext uri="{FF2B5EF4-FFF2-40B4-BE49-F238E27FC236}">
                <a16:creationId xmlns:a16="http://schemas.microsoft.com/office/drawing/2014/main" id="{A0D8C6F2-A1E5-43BF-A043-64F42ADD9E9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Footer Placeholder 3">
            <a:extLst>
              <a:ext uri="{FF2B5EF4-FFF2-40B4-BE49-F238E27FC236}">
                <a16:creationId xmlns:a16="http://schemas.microsoft.com/office/drawing/2014/main" id="{65FD8F89-1BB9-4C44-B31C-A0420EA70C9B}"/>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9BB2380-213E-402C-8C5A-040BDFE4A1E5}"/>
              </a:ext>
            </a:extLst>
          </p:cNvPr>
          <p:cNvSpPr txBox="1"/>
          <p:nvPr/>
        </p:nvSpPr>
        <p:spPr>
          <a:xfrm>
            <a:off x="1333041" y="1468214"/>
            <a:ext cx="5876134" cy="3785652"/>
          </a:xfrm>
          <a:prstGeom prst="rect">
            <a:avLst/>
          </a:prstGeom>
          <a:noFill/>
        </p:spPr>
        <p:txBody>
          <a:bodyPr wrap="square" rtlCol="1">
            <a:spAutoFit/>
          </a:bodyPr>
          <a:lstStyle/>
          <a:p>
            <a:pPr marL="285750" indent="-285750">
              <a:buFont typeface="Arial" panose="020B0604020202020204" pitchFamily="34" charset="0"/>
              <a:buChar char="•"/>
            </a:pPr>
            <a:r>
              <a:rPr lang="en-US" sz="2400" dirty="0"/>
              <a:t>High coupling</a:t>
            </a:r>
          </a:p>
          <a:p>
            <a:pPr marL="742950" lvl="1" indent="-285750">
              <a:buFont typeface="Arial" panose="020B0604020202020204" pitchFamily="34" charset="0"/>
              <a:buChar char="•"/>
            </a:pPr>
            <a:r>
              <a:rPr lang="en-US" sz="2400" dirty="0"/>
              <a:t>Create new cars with different engines, wheels ?</a:t>
            </a:r>
          </a:p>
          <a:p>
            <a:pPr marL="742950" lvl="1" indent="-285750">
              <a:buFont typeface="Arial" panose="020B0604020202020204" pitchFamily="34" charset="0"/>
              <a:buChar char="•"/>
            </a:pPr>
            <a:r>
              <a:rPr lang="en-US" sz="2400" dirty="0"/>
              <a:t>Using the same object instance where needed (e.g. Songs in player vs wheel instance)</a:t>
            </a:r>
          </a:p>
          <a:p>
            <a:pPr marL="742950" lvl="1" indent="-285750">
              <a:buFont typeface="Arial" panose="020B0604020202020204" pitchFamily="34" charset="0"/>
              <a:buChar char="•"/>
            </a:pPr>
            <a:r>
              <a:rPr lang="en-US" sz="2400" dirty="0"/>
              <a:t>Testing – need to mock engine\wheels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Poor Polymorphism</a:t>
            </a:r>
          </a:p>
          <a:p>
            <a:pPr marL="742950" lvl="1" indent="-285750">
              <a:buFont typeface="Arial" panose="020B0604020202020204" pitchFamily="34" charset="0"/>
              <a:buChar char="•"/>
            </a:pPr>
            <a:r>
              <a:rPr lang="en-US" sz="2400" dirty="0"/>
              <a:t>Lead to implementation-based design</a:t>
            </a:r>
          </a:p>
        </p:txBody>
      </p:sp>
      <p:grpSp>
        <p:nvGrpSpPr>
          <p:cNvPr id="18" name="Group 17">
            <a:extLst>
              <a:ext uri="{FF2B5EF4-FFF2-40B4-BE49-F238E27FC236}">
                <a16:creationId xmlns:a16="http://schemas.microsoft.com/office/drawing/2014/main" id="{468041C1-8B6E-41C4-B47B-C635D1991C6D}"/>
              </a:ext>
            </a:extLst>
          </p:cNvPr>
          <p:cNvGrpSpPr/>
          <p:nvPr/>
        </p:nvGrpSpPr>
        <p:grpSpPr>
          <a:xfrm>
            <a:off x="7447403" y="1476260"/>
            <a:ext cx="3916598" cy="2391854"/>
            <a:chOff x="850033" y="1469253"/>
            <a:chExt cx="4763047" cy="4249695"/>
          </a:xfrm>
        </p:grpSpPr>
        <p:sp>
          <p:nvSpPr>
            <p:cNvPr id="6" name="Rectangle: Rounded Corners 5">
              <a:extLst>
                <a:ext uri="{FF2B5EF4-FFF2-40B4-BE49-F238E27FC236}">
                  <a16:creationId xmlns:a16="http://schemas.microsoft.com/office/drawing/2014/main" id="{8E3F88DC-04DD-47C4-93FA-7AA540C216E0}"/>
                </a:ext>
              </a:extLst>
            </p:cNvPr>
            <p:cNvSpPr/>
            <p:nvPr/>
          </p:nvSpPr>
          <p:spPr>
            <a:xfrm>
              <a:off x="4311255" y="1469253"/>
              <a:ext cx="1301825" cy="4249695"/>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Car</a:t>
              </a:r>
              <a:endParaRPr lang="he-IL" sz="2400" dirty="0"/>
            </a:p>
          </p:txBody>
        </p:sp>
        <p:sp>
          <p:nvSpPr>
            <p:cNvPr id="7" name="Rectangle: Rounded Corners 6">
              <a:extLst>
                <a:ext uri="{FF2B5EF4-FFF2-40B4-BE49-F238E27FC236}">
                  <a16:creationId xmlns:a16="http://schemas.microsoft.com/office/drawing/2014/main" id="{24447A3E-A3A8-42AB-B356-6EC3301C92DE}"/>
                </a:ext>
              </a:extLst>
            </p:cNvPr>
            <p:cNvSpPr/>
            <p:nvPr/>
          </p:nvSpPr>
          <p:spPr>
            <a:xfrm>
              <a:off x="1295402" y="1472538"/>
              <a:ext cx="1792077" cy="101630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Engine</a:t>
              </a:r>
              <a:endParaRPr lang="he-IL" sz="2800" dirty="0"/>
            </a:p>
          </p:txBody>
        </p:sp>
        <p:sp>
          <p:nvSpPr>
            <p:cNvPr id="8" name="Rectangle: Rounded Corners 7">
              <a:extLst>
                <a:ext uri="{FF2B5EF4-FFF2-40B4-BE49-F238E27FC236}">
                  <a16:creationId xmlns:a16="http://schemas.microsoft.com/office/drawing/2014/main" id="{ACE0A842-AA8E-485B-8ACA-5748E46F1281}"/>
                </a:ext>
              </a:extLst>
            </p:cNvPr>
            <p:cNvSpPr/>
            <p:nvPr/>
          </p:nvSpPr>
          <p:spPr>
            <a:xfrm>
              <a:off x="1590249" y="2771288"/>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9" name="Rectangle: Rounded Corners 8">
              <a:extLst>
                <a:ext uri="{FF2B5EF4-FFF2-40B4-BE49-F238E27FC236}">
                  <a16:creationId xmlns:a16="http://schemas.microsoft.com/office/drawing/2014/main" id="{20B8AAD3-D51C-4237-A87C-2426B7B1F1E6}"/>
                </a:ext>
              </a:extLst>
            </p:cNvPr>
            <p:cNvSpPr/>
            <p:nvPr/>
          </p:nvSpPr>
          <p:spPr>
            <a:xfrm>
              <a:off x="1335798" y="2904180"/>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10" name="Rectangle: Rounded Corners 9">
              <a:extLst>
                <a:ext uri="{FF2B5EF4-FFF2-40B4-BE49-F238E27FC236}">
                  <a16:creationId xmlns:a16="http://schemas.microsoft.com/office/drawing/2014/main" id="{3AC3E8A8-7482-48CC-922B-21BC74620377}"/>
                </a:ext>
              </a:extLst>
            </p:cNvPr>
            <p:cNvSpPr/>
            <p:nvPr/>
          </p:nvSpPr>
          <p:spPr>
            <a:xfrm>
              <a:off x="1139746" y="3070781"/>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11" name="Rectangle: Rounded Corners 10">
              <a:extLst>
                <a:ext uri="{FF2B5EF4-FFF2-40B4-BE49-F238E27FC236}">
                  <a16:creationId xmlns:a16="http://schemas.microsoft.com/office/drawing/2014/main" id="{5A4C38C0-4558-43DE-9D2C-EE17705AD77D}"/>
                </a:ext>
              </a:extLst>
            </p:cNvPr>
            <p:cNvSpPr/>
            <p:nvPr/>
          </p:nvSpPr>
          <p:spPr>
            <a:xfrm>
              <a:off x="850033" y="3208980"/>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t>Wheel</a:t>
              </a:r>
              <a:endParaRPr lang="he-IL" sz="2000" dirty="0"/>
            </a:p>
          </p:txBody>
        </p:sp>
        <p:sp>
          <p:nvSpPr>
            <p:cNvPr id="12" name="Rectangle: Rounded Corners 11">
              <a:extLst>
                <a:ext uri="{FF2B5EF4-FFF2-40B4-BE49-F238E27FC236}">
                  <a16:creationId xmlns:a16="http://schemas.microsoft.com/office/drawing/2014/main" id="{D6A862D6-8854-4E18-92F8-6A9157D1F73E}"/>
                </a:ext>
              </a:extLst>
            </p:cNvPr>
            <p:cNvSpPr/>
            <p:nvPr/>
          </p:nvSpPr>
          <p:spPr>
            <a:xfrm>
              <a:off x="1080573" y="4084364"/>
              <a:ext cx="2352101" cy="73364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t>CD player</a:t>
              </a:r>
              <a:endParaRPr lang="he-IL" sz="2000" dirty="0"/>
            </a:p>
          </p:txBody>
        </p:sp>
        <p:sp>
          <p:nvSpPr>
            <p:cNvPr id="13" name="Rectangle: Rounded Corners 12">
              <a:extLst>
                <a:ext uri="{FF2B5EF4-FFF2-40B4-BE49-F238E27FC236}">
                  <a16:creationId xmlns:a16="http://schemas.microsoft.com/office/drawing/2014/main" id="{59846DAF-1A8E-4ABE-B5C4-5249DBB2AD77}"/>
                </a:ext>
              </a:extLst>
            </p:cNvPr>
            <p:cNvSpPr/>
            <p:nvPr/>
          </p:nvSpPr>
          <p:spPr>
            <a:xfrm>
              <a:off x="1080572" y="4985302"/>
              <a:ext cx="2352101" cy="73364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a:t>
              </a:r>
              <a:endParaRPr lang="he-IL" sz="3600" dirty="0"/>
            </a:p>
          </p:txBody>
        </p:sp>
        <p:cxnSp>
          <p:nvCxnSpPr>
            <p:cNvPr id="14" name="Straight Arrow Connector 13">
              <a:extLst>
                <a:ext uri="{FF2B5EF4-FFF2-40B4-BE49-F238E27FC236}">
                  <a16:creationId xmlns:a16="http://schemas.microsoft.com/office/drawing/2014/main" id="{D82260A4-B97A-4654-B710-97CFA890C549}"/>
                </a:ext>
              </a:extLst>
            </p:cNvPr>
            <p:cNvCxnSpPr>
              <a:cxnSpLocks/>
              <a:stCxn id="6" idx="1"/>
              <a:endCxn id="7" idx="3"/>
            </p:cNvCxnSpPr>
            <p:nvPr/>
          </p:nvCxnSpPr>
          <p:spPr>
            <a:xfrm flipH="1" flipV="1">
              <a:off x="3087479" y="1980691"/>
              <a:ext cx="1223776" cy="1613410"/>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89801A-FD8E-45F7-8282-E9533BADB308}"/>
                </a:ext>
              </a:extLst>
            </p:cNvPr>
            <p:cNvCxnSpPr>
              <a:cxnSpLocks/>
              <a:stCxn id="6" idx="1"/>
              <a:endCxn id="8" idx="3"/>
            </p:cNvCxnSpPr>
            <p:nvPr/>
          </p:nvCxnSpPr>
          <p:spPr>
            <a:xfrm flipH="1" flipV="1">
              <a:off x="3509019" y="3090289"/>
              <a:ext cx="802236" cy="503812"/>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256E514-D57B-4DF7-AA03-FF39A57F7F3F}"/>
                </a:ext>
              </a:extLst>
            </p:cNvPr>
            <p:cNvCxnSpPr>
              <a:cxnSpLocks/>
              <a:stCxn id="6" idx="1"/>
              <a:endCxn id="12" idx="3"/>
            </p:cNvCxnSpPr>
            <p:nvPr/>
          </p:nvCxnSpPr>
          <p:spPr>
            <a:xfrm flipH="1">
              <a:off x="3432674" y="3594101"/>
              <a:ext cx="878581" cy="857086"/>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0B2130-3D46-47E0-BD0B-61F6959D1146}"/>
                </a:ext>
              </a:extLst>
            </p:cNvPr>
            <p:cNvCxnSpPr>
              <a:cxnSpLocks/>
              <a:stCxn id="6" idx="1"/>
              <a:endCxn id="13" idx="3"/>
            </p:cNvCxnSpPr>
            <p:nvPr/>
          </p:nvCxnSpPr>
          <p:spPr>
            <a:xfrm flipH="1">
              <a:off x="3432673" y="3594101"/>
              <a:ext cx="878582" cy="1758024"/>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51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b="1" u="sng" dirty="0"/>
              <a:t>Module 3: Lifecycle</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70</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95EBA46A-2985-453D-B759-386B6E62FCF3}"/>
              </a:ext>
            </a:extLst>
          </p:cNvPr>
          <p:cNvSpPr txBox="1"/>
          <p:nvPr/>
        </p:nvSpPr>
        <p:spPr>
          <a:xfrm>
            <a:off x="1527180" y="1357450"/>
            <a:ext cx="9601196" cy="3785652"/>
          </a:xfrm>
          <a:prstGeom prst="rect">
            <a:avLst/>
          </a:prstGeom>
          <a:noFill/>
        </p:spPr>
        <p:txBody>
          <a:bodyPr wrap="square" rtlCol="1">
            <a:spAutoFit/>
          </a:bodyPr>
          <a:lstStyle/>
          <a:p>
            <a:pPr marL="514350" indent="-514350">
              <a:buFont typeface="Wingdings" panose="05000000000000000000" pitchFamily="2" charset="2"/>
              <a:buChar char="Ø"/>
            </a:pPr>
            <a:r>
              <a:rPr lang="en-US" sz="4000" dirty="0"/>
              <a:t>Beans lifecycle</a:t>
            </a:r>
          </a:p>
          <a:p>
            <a:pPr marL="514350" indent="-514350">
              <a:buFont typeface="Wingdings" panose="05000000000000000000" pitchFamily="2" charset="2"/>
              <a:buChar char="Ø"/>
            </a:pPr>
            <a:r>
              <a:rPr lang="en-US" sz="4000" dirty="0"/>
              <a:t>Awareness interfaces</a:t>
            </a:r>
          </a:p>
          <a:p>
            <a:pPr marL="514350" indent="-514350">
              <a:buFont typeface="Wingdings" panose="05000000000000000000" pitchFamily="2" charset="2"/>
              <a:buChar char="Ø"/>
            </a:pPr>
            <a:r>
              <a:rPr lang="en-US" sz="4000" dirty="0"/>
              <a:t>Beans initialization\destruction hooks</a:t>
            </a:r>
          </a:p>
          <a:p>
            <a:pPr marL="514350" indent="-514350">
              <a:buFont typeface="Wingdings" panose="05000000000000000000" pitchFamily="2" charset="2"/>
              <a:buChar char="Ø"/>
            </a:pPr>
            <a:r>
              <a:rPr lang="en-US" sz="4000" dirty="0"/>
              <a:t>Bean Post processors</a:t>
            </a:r>
          </a:p>
          <a:p>
            <a:pPr marL="514350" indent="-514350">
              <a:buFont typeface="Wingdings" panose="05000000000000000000" pitchFamily="2" charset="2"/>
              <a:buChar char="Ø"/>
            </a:pPr>
            <a:r>
              <a:rPr lang="en-US" sz="4000" dirty="0"/>
              <a:t>Bean factory post processors</a:t>
            </a:r>
          </a:p>
          <a:p>
            <a:pPr marL="514350" indent="-514350">
              <a:buFont typeface="Wingdings" panose="05000000000000000000" pitchFamily="2" charset="2"/>
              <a:buChar char="Ø"/>
            </a:pPr>
            <a:endParaRPr lang="en-US" sz="4000" dirty="0"/>
          </a:p>
        </p:txBody>
      </p:sp>
    </p:spTree>
    <p:extLst>
      <p:ext uri="{BB962C8B-B14F-4D97-AF65-F5344CB8AC3E}">
        <p14:creationId xmlns:p14="http://schemas.microsoft.com/office/powerpoint/2010/main" val="40881598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FB3C5FC-1869-43C5-A3F4-92B3EBE218F1}"/>
              </a:ext>
            </a:extLst>
          </p:cNvPr>
          <p:cNvSpPr/>
          <p:nvPr/>
        </p:nvSpPr>
        <p:spPr>
          <a:xfrm>
            <a:off x="1038908" y="3379707"/>
            <a:ext cx="10447506" cy="17681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Rectangle 22">
            <a:extLst>
              <a:ext uri="{FF2B5EF4-FFF2-40B4-BE49-F238E27FC236}">
                <a16:creationId xmlns:a16="http://schemas.microsoft.com/office/drawing/2014/main" id="{F4BC2EB6-B591-4DFD-861A-529407C2BD46}"/>
              </a:ext>
            </a:extLst>
          </p:cNvPr>
          <p:cNvSpPr/>
          <p:nvPr/>
        </p:nvSpPr>
        <p:spPr>
          <a:xfrm>
            <a:off x="1038908" y="1329040"/>
            <a:ext cx="10447506" cy="17681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a:extLst>
              <a:ext uri="{FF2B5EF4-FFF2-40B4-BE49-F238E27FC236}">
                <a16:creationId xmlns:a16="http://schemas.microsoft.com/office/drawing/2014/main" id="{46454B65-A173-4706-9F47-CC9392B6BF5A}"/>
              </a:ext>
            </a:extLst>
          </p:cNvPr>
          <p:cNvSpPr>
            <a:spLocks noGrp="1"/>
          </p:cNvSpPr>
          <p:nvPr>
            <p:ph type="title"/>
          </p:nvPr>
        </p:nvSpPr>
        <p:spPr/>
        <p:txBody>
          <a:bodyPr>
            <a:normAutofit fontScale="90000"/>
          </a:bodyPr>
          <a:lstStyle/>
          <a:p>
            <a:r>
              <a:rPr lang="en-US" dirty="0"/>
              <a:t>Beans Lifecycle</a:t>
            </a:r>
            <a:endParaRPr lang="he-IL" dirty="0"/>
          </a:p>
        </p:txBody>
      </p:sp>
      <p:sp>
        <p:nvSpPr>
          <p:cNvPr id="3" name="Slide Number Placeholder 2">
            <a:extLst>
              <a:ext uri="{FF2B5EF4-FFF2-40B4-BE49-F238E27FC236}">
                <a16:creationId xmlns:a16="http://schemas.microsoft.com/office/drawing/2014/main" id="{0FEFED63-C233-40B0-9E27-7BD42D033983}"/>
              </a:ext>
            </a:extLst>
          </p:cNvPr>
          <p:cNvSpPr>
            <a:spLocks noGrp="1"/>
          </p:cNvSpPr>
          <p:nvPr>
            <p:ph type="sldNum" sz="quarter" idx="12"/>
          </p:nvPr>
        </p:nvSpPr>
        <p:spPr/>
        <p:txBody>
          <a:bodyPr/>
          <a:lstStyle/>
          <a:p>
            <a:fld id="{D57F1E4F-1CFF-5643-939E-217C01CDF565}" type="slidenum">
              <a:rPr lang="en-US" smtClean="0"/>
              <a:pPr/>
              <a:t>71</a:t>
            </a:fld>
            <a:endParaRPr lang="en-US" dirty="0"/>
          </a:p>
        </p:txBody>
      </p:sp>
      <p:sp>
        <p:nvSpPr>
          <p:cNvPr id="4" name="Footer Placeholder 3">
            <a:extLst>
              <a:ext uri="{FF2B5EF4-FFF2-40B4-BE49-F238E27FC236}">
                <a16:creationId xmlns:a16="http://schemas.microsoft.com/office/drawing/2014/main" id="{45ADFF88-5283-4C6D-B278-B2681C761B32}"/>
              </a:ext>
            </a:extLst>
          </p:cNvPr>
          <p:cNvSpPr>
            <a:spLocks noGrp="1"/>
          </p:cNvSpPr>
          <p:nvPr>
            <p:ph type="ftr" sz="quarter" idx="11"/>
          </p:nvPr>
        </p:nvSpPr>
        <p:spPr/>
        <p:txBody>
          <a:bodyPr/>
          <a:lstStyle/>
          <a:p>
            <a:r>
              <a:rPr lang="en-US"/>
              <a:t>Copyrights © Aviad Cohen ; 23.2.2018</a:t>
            </a:r>
            <a:endParaRPr lang="en-US" dirty="0"/>
          </a:p>
        </p:txBody>
      </p:sp>
      <p:sp>
        <p:nvSpPr>
          <p:cNvPr id="5" name="Rectangle: Rounded Corners 4">
            <a:extLst>
              <a:ext uri="{FF2B5EF4-FFF2-40B4-BE49-F238E27FC236}">
                <a16:creationId xmlns:a16="http://schemas.microsoft.com/office/drawing/2014/main" id="{992116AB-0668-4A11-B18B-8DC55D1B98D6}"/>
              </a:ext>
            </a:extLst>
          </p:cNvPr>
          <p:cNvSpPr/>
          <p:nvPr/>
        </p:nvSpPr>
        <p:spPr>
          <a:xfrm>
            <a:off x="2414055" y="1861607"/>
            <a:ext cx="1626670" cy="724928"/>
          </a:xfrm>
          <a:prstGeom prst="roundRect">
            <a:avLst>
              <a:gd name="adj" fmla="val 31489"/>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Initialization</a:t>
            </a:r>
          </a:p>
          <a:p>
            <a:pPr algn="ctr"/>
            <a:r>
              <a:rPr lang="en-US" dirty="0">
                <a:solidFill>
                  <a:sysClr val="windowText" lastClr="000000"/>
                </a:solidFill>
              </a:rPr>
              <a:t>(constructor)</a:t>
            </a:r>
          </a:p>
        </p:txBody>
      </p:sp>
      <p:sp>
        <p:nvSpPr>
          <p:cNvPr id="6" name="Rectangle: Rounded Corners 5">
            <a:extLst>
              <a:ext uri="{FF2B5EF4-FFF2-40B4-BE49-F238E27FC236}">
                <a16:creationId xmlns:a16="http://schemas.microsoft.com/office/drawing/2014/main" id="{CC82A845-2D1A-4434-A739-BE1BE638E8CB}"/>
              </a:ext>
            </a:extLst>
          </p:cNvPr>
          <p:cNvSpPr/>
          <p:nvPr/>
        </p:nvSpPr>
        <p:spPr>
          <a:xfrm>
            <a:off x="4985782" y="1877171"/>
            <a:ext cx="1626670" cy="724928"/>
          </a:xfrm>
          <a:prstGeom prst="roundRect">
            <a:avLst>
              <a:gd name="adj" fmla="val 31489"/>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DI</a:t>
            </a:r>
          </a:p>
          <a:p>
            <a:pPr algn="ctr"/>
            <a:r>
              <a:rPr lang="en-US" dirty="0">
                <a:solidFill>
                  <a:sysClr val="windowText" lastClr="000000"/>
                </a:solidFill>
              </a:rPr>
              <a:t>(Setter)</a:t>
            </a:r>
          </a:p>
        </p:txBody>
      </p:sp>
      <p:sp>
        <p:nvSpPr>
          <p:cNvPr id="10" name="Explosion: 8 Points 9">
            <a:extLst>
              <a:ext uri="{FF2B5EF4-FFF2-40B4-BE49-F238E27FC236}">
                <a16:creationId xmlns:a16="http://schemas.microsoft.com/office/drawing/2014/main" id="{A1CECA7F-DA4C-4B06-8358-2C7962AD1BB5}"/>
              </a:ext>
            </a:extLst>
          </p:cNvPr>
          <p:cNvSpPr/>
          <p:nvPr/>
        </p:nvSpPr>
        <p:spPr>
          <a:xfrm>
            <a:off x="4857138" y="5041650"/>
            <a:ext cx="2115317" cy="1313591"/>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Bean Ready</a:t>
            </a:r>
          </a:p>
        </p:txBody>
      </p:sp>
      <p:sp>
        <p:nvSpPr>
          <p:cNvPr id="11" name="Rectangle: Rounded Corners 10">
            <a:extLst>
              <a:ext uri="{FF2B5EF4-FFF2-40B4-BE49-F238E27FC236}">
                <a16:creationId xmlns:a16="http://schemas.microsoft.com/office/drawing/2014/main" id="{A2B9BCE5-7357-4B74-B0F6-C19F3C89C434}"/>
              </a:ext>
            </a:extLst>
          </p:cNvPr>
          <p:cNvSpPr/>
          <p:nvPr/>
        </p:nvSpPr>
        <p:spPr>
          <a:xfrm>
            <a:off x="8877632" y="3798290"/>
            <a:ext cx="2430195" cy="931025"/>
          </a:xfrm>
          <a:prstGeom prst="roundRect">
            <a:avLst>
              <a:gd name="adj" fmla="val 31489"/>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Bean Post Processor – </a:t>
            </a:r>
          </a:p>
          <a:p>
            <a:pPr algn="ctr"/>
            <a:r>
              <a:rPr lang="en-US" dirty="0">
                <a:solidFill>
                  <a:sysClr val="windowText" lastClr="000000"/>
                </a:solidFill>
              </a:rPr>
              <a:t>Before initialization</a:t>
            </a:r>
          </a:p>
        </p:txBody>
      </p:sp>
      <p:sp>
        <p:nvSpPr>
          <p:cNvPr id="12" name="Rectangle: Rounded Corners 11">
            <a:extLst>
              <a:ext uri="{FF2B5EF4-FFF2-40B4-BE49-F238E27FC236}">
                <a16:creationId xmlns:a16="http://schemas.microsoft.com/office/drawing/2014/main" id="{603BB6CD-6EA3-4B69-8546-A8A17C6AC650}"/>
              </a:ext>
            </a:extLst>
          </p:cNvPr>
          <p:cNvSpPr/>
          <p:nvPr/>
        </p:nvSpPr>
        <p:spPr>
          <a:xfrm>
            <a:off x="2377140" y="3798289"/>
            <a:ext cx="2430194" cy="931025"/>
          </a:xfrm>
          <a:prstGeom prst="roundRect">
            <a:avLst>
              <a:gd name="adj" fmla="val 31489"/>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Bean Post Processor – </a:t>
            </a:r>
          </a:p>
          <a:p>
            <a:pPr algn="ctr"/>
            <a:r>
              <a:rPr lang="en-US" dirty="0">
                <a:solidFill>
                  <a:sysClr val="windowText" lastClr="000000"/>
                </a:solidFill>
              </a:rPr>
              <a:t>After initialization</a:t>
            </a:r>
          </a:p>
        </p:txBody>
      </p:sp>
      <p:sp>
        <p:nvSpPr>
          <p:cNvPr id="13" name="Rectangle: Rounded Corners 12">
            <a:extLst>
              <a:ext uri="{FF2B5EF4-FFF2-40B4-BE49-F238E27FC236}">
                <a16:creationId xmlns:a16="http://schemas.microsoft.com/office/drawing/2014/main" id="{826B7ACE-A666-4CC4-8AE2-AF0F71F9199E}"/>
              </a:ext>
            </a:extLst>
          </p:cNvPr>
          <p:cNvSpPr/>
          <p:nvPr/>
        </p:nvSpPr>
        <p:spPr>
          <a:xfrm>
            <a:off x="5123998" y="3799171"/>
            <a:ext cx="3436970" cy="930143"/>
          </a:xfrm>
          <a:prstGeom prst="roundRect">
            <a:avLst>
              <a:gd name="adj" fmla="val 31489"/>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Post construction</a:t>
            </a:r>
          </a:p>
          <a:p>
            <a:pPr algn="ctr"/>
            <a:r>
              <a:rPr lang="en-US" dirty="0">
                <a:solidFill>
                  <a:sysClr val="windowText" lastClr="000000"/>
                </a:solidFill>
              </a:rPr>
              <a:t>(</a:t>
            </a:r>
            <a:r>
              <a:rPr lang="en-US" dirty="0" err="1">
                <a:solidFill>
                  <a:sysClr val="windowText" lastClr="000000"/>
                </a:solidFill>
              </a:rPr>
              <a:t>afterPropertiesSet</a:t>
            </a:r>
            <a:r>
              <a:rPr lang="en-US" dirty="0">
                <a:solidFill>
                  <a:sysClr val="windowText" lastClr="000000"/>
                </a:solidFill>
              </a:rPr>
              <a:t> \ </a:t>
            </a:r>
            <a:r>
              <a:rPr lang="en-US" dirty="0" err="1">
                <a:solidFill>
                  <a:sysClr val="windowText" lastClr="000000"/>
                </a:solidFill>
              </a:rPr>
              <a:t>init</a:t>
            </a:r>
            <a:r>
              <a:rPr lang="en-US" dirty="0">
                <a:solidFill>
                  <a:sysClr val="windowText" lastClr="000000"/>
                </a:solidFill>
              </a:rPr>
              <a:t> method)</a:t>
            </a:r>
          </a:p>
        </p:txBody>
      </p:sp>
      <p:sp>
        <p:nvSpPr>
          <p:cNvPr id="7" name="Rectangle: Rounded Corners 6">
            <a:extLst>
              <a:ext uri="{FF2B5EF4-FFF2-40B4-BE49-F238E27FC236}">
                <a16:creationId xmlns:a16="http://schemas.microsoft.com/office/drawing/2014/main" id="{56EC0871-11C0-4874-A225-72925CEF8E81}"/>
              </a:ext>
            </a:extLst>
          </p:cNvPr>
          <p:cNvSpPr/>
          <p:nvPr/>
        </p:nvSpPr>
        <p:spPr>
          <a:xfrm>
            <a:off x="7342670" y="1600165"/>
            <a:ext cx="3965794" cy="1278941"/>
          </a:xfrm>
          <a:prstGeom prst="roundRect">
            <a:avLst>
              <a:gd name="adj" fmla="val 31489"/>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2800" dirty="0">
                <a:solidFill>
                  <a:sysClr val="windowText" lastClr="000000"/>
                </a:solidFill>
              </a:rPr>
              <a:t>Awareness</a:t>
            </a:r>
          </a:p>
        </p:txBody>
      </p:sp>
      <p:sp>
        <p:nvSpPr>
          <p:cNvPr id="14" name="Rectangle 13">
            <a:extLst>
              <a:ext uri="{FF2B5EF4-FFF2-40B4-BE49-F238E27FC236}">
                <a16:creationId xmlns:a16="http://schemas.microsoft.com/office/drawing/2014/main" id="{ECE4CA75-6AA4-45B7-A7EE-8DAA48D01CBC}"/>
              </a:ext>
            </a:extLst>
          </p:cNvPr>
          <p:cNvSpPr/>
          <p:nvPr/>
        </p:nvSpPr>
        <p:spPr>
          <a:xfrm>
            <a:off x="7670196" y="2260482"/>
            <a:ext cx="710119" cy="519497"/>
          </a:xfrm>
          <a:prstGeom prst="rect">
            <a:avLst/>
          </a:prstGeom>
          <a:solidFill>
            <a:srgbClr val="FD2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rPr>
              <a:t>name</a:t>
            </a:r>
            <a:endParaRPr lang="he-IL" sz="1600" dirty="0">
              <a:solidFill>
                <a:schemeClr val="tx1"/>
              </a:solidFill>
            </a:endParaRPr>
          </a:p>
        </p:txBody>
      </p:sp>
      <p:sp>
        <p:nvSpPr>
          <p:cNvPr id="15" name="Rectangle 14">
            <a:extLst>
              <a:ext uri="{FF2B5EF4-FFF2-40B4-BE49-F238E27FC236}">
                <a16:creationId xmlns:a16="http://schemas.microsoft.com/office/drawing/2014/main" id="{08FC5D21-C287-49BD-93C8-55BA9074D2A4}"/>
              </a:ext>
            </a:extLst>
          </p:cNvPr>
          <p:cNvSpPr/>
          <p:nvPr/>
        </p:nvSpPr>
        <p:spPr>
          <a:xfrm>
            <a:off x="8787930" y="2260481"/>
            <a:ext cx="799343" cy="519497"/>
          </a:xfrm>
          <a:prstGeom prst="rect">
            <a:avLst/>
          </a:prstGeom>
          <a:solidFill>
            <a:srgbClr val="FD2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rPr>
              <a:t>factory</a:t>
            </a:r>
            <a:endParaRPr lang="he-IL" sz="1600" dirty="0">
              <a:solidFill>
                <a:schemeClr val="tx1"/>
              </a:solidFill>
            </a:endParaRPr>
          </a:p>
        </p:txBody>
      </p:sp>
      <p:sp>
        <p:nvSpPr>
          <p:cNvPr id="16" name="Rectangle 15">
            <a:extLst>
              <a:ext uri="{FF2B5EF4-FFF2-40B4-BE49-F238E27FC236}">
                <a16:creationId xmlns:a16="http://schemas.microsoft.com/office/drawing/2014/main" id="{D8BDA15B-9C4B-479E-9C9A-4CDFAB8AFD7B}"/>
              </a:ext>
            </a:extLst>
          </p:cNvPr>
          <p:cNvSpPr/>
          <p:nvPr/>
        </p:nvSpPr>
        <p:spPr>
          <a:xfrm>
            <a:off x="9994889" y="2260482"/>
            <a:ext cx="918524" cy="519497"/>
          </a:xfrm>
          <a:prstGeom prst="rect">
            <a:avLst/>
          </a:prstGeom>
          <a:solidFill>
            <a:srgbClr val="FD2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rPr>
              <a:t>App Context</a:t>
            </a:r>
            <a:endParaRPr lang="he-IL" sz="1600" dirty="0">
              <a:solidFill>
                <a:schemeClr val="tx1"/>
              </a:solidFill>
            </a:endParaRPr>
          </a:p>
        </p:txBody>
      </p:sp>
      <p:cxnSp>
        <p:nvCxnSpPr>
          <p:cNvPr id="18" name="Straight Arrow Connector 17">
            <a:extLst>
              <a:ext uri="{FF2B5EF4-FFF2-40B4-BE49-F238E27FC236}">
                <a16:creationId xmlns:a16="http://schemas.microsoft.com/office/drawing/2014/main" id="{D7B27C44-FC47-4B26-9F41-ED3198E97755}"/>
              </a:ext>
            </a:extLst>
          </p:cNvPr>
          <p:cNvCxnSpPr>
            <a:stCxn id="14" idx="3"/>
            <a:endCxn id="15" idx="1"/>
          </p:cNvCxnSpPr>
          <p:nvPr/>
        </p:nvCxnSpPr>
        <p:spPr>
          <a:xfrm flipV="1">
            <a:off x="8380315" y="2520230"/>
            <a:ext cx="407615" cy="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B5144A-A032-44A5-9F9F-A9A9C7D9E2AC}"/>
              </a:ext>
            </a:extLst>
          </p:cNvPr>
          <p:cNvCxnSpPr>
            <a:cxnSpLocks/>
            <a:stCxn id="15" idx="3"/>
            <a:endCxn id="16" idx="1"/>
          </p:cNvCxnSpPr>
          <p:nvPr/>
        </p:nvCxnSpPr>
        <p:spPr>
          <a:xfrm>
            <a:off x="9587273" y="2520230"/>
            <a:ext cx="407616" cy="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55B7979-E0CA-4E97-8528-1CAE3B3D4F88}"/>
              </a:ext>
            </a:extLst>
          </p:cNvPr>
          <p:cNvCxnSpPr/>
          <p:nvPr/>
        </p:nvCxnSpPr>
        <p:spPr>
          <a:xfrm>
            <a:off x="2169268" y="1511901"/>
            <a:ext cx="0" cy="12680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910332-E3E0-4F55-A43E-20B133D20009}"/>
              </a:ext>
            </a:extLst>
          </p:cNvPr>
          <p:cNvCxnSpPr/>
          <p:nvPr/>
        </p:nvCxnSpPr>
        <p:spPr>
          <a:xfrm>
            <a:off x="2169268" y="3605913"/>
            <a:ext cx="0" cy="12680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25A8D4C-C6C7-4C11-8C9B-7D0AB1E9E6D5}"/>
              </a:ext>
            </a:extLst>
          </p:cNvPr>
          <p:cNvSpPr txBox="1"/>
          <p:nvPr/>
        </p:nvSpPr>
        <p:spPr>
          <a:xfrm rot="3062980">
            <a:off x="803706" y="1988196"/>
            <a:ext cx="1530747" cy="461665"/>
          </a:xfrm>
          <a:prstGeom prst="rect">
            <a:avLst/>
          </a:prstGeom>
          <a:noFill/>
        </p:spPr>
        <p:txBody>
          <a:bodyPr wrap="square" rtlCol="1">
            <a:spAutoFit/>
          </a:bodyPr>
          <a:lstStyle/>
          <a:p>
            <a:pPr algn="ctr"/>
            <a:r>
              <a:rPr lang="en-US" sz="2400" dirty="0"/>
              <a:t>Creation</a:t>
            </a:r>
            <a:endParaRPr lang="he-IL" sz="2400" dirty="0"/>
          </a:p>
        </p:txBody>
      </p:sp>
      <p:sp>
        <p:nvSpPr>
          <p:cNvPr id="29" name="TextBox 28">
            <a:extLst>
              <a:ext uri="{FF2B5EF4-FFF2-40B4-BE49-F238E27FC236}">
                <a16:creationId xmlns:a16="http://schemas.microsoft.com/office/drawing/2014/main" id="{507414A5-5F0B-46E8-9358-4DB94DE338AE}"/>
              </a:ext>
            </a:extLst>
          </p:cNvPr>
          <p:cNvSpPr txBox="1"/>
          <p:nvPr/>
        </p:nvSpPr>
        <p:spPr>
          <a:xfrm rot="2904201">
            <a:off x="740059" y="4039895"/>
            <a:ext cx="1610784" cy="400110"/>
          </a:xfrm>
          <a:prstGeom prst="rect">
            <a:avLst/>
          </a:prstGeom>
          <a:noFill/>
        </p:spPr>
        <p:txBody>
          <a:bodyPr wrap="square" rtlCol="1">
            <a:spAutoFit/>
          </a:bodyPr>
          <a:lstStyle/>
          <a:p>
            <a:pPr algn="ctr"/>
            <a:r>
              <a:rPr lang="en-US" sz="2000" dirty="0"/>
              <a:t>Manipulation</a:t>
            </a:r>
            <a:endParaRPr lang="he-IL" sz="2000" dirty="0"/>
          </a:p>
        </p:txBody>
      </p:sp>
      <p:sp>
        <p:nvSpPr>
          <p:cNvPr id="30" name="Arrow: Right 29">
            <a:extLst>
              <a:ext uri="{FF2B5EF4-FFF2-40B4-BE49-F238E27FC236}">
                <a16:creationId xmlns:a16="http://schemas.microsoft.com/office/drawing/2014/main" id="{72309B6C-4599-48EC-89C1-0B1FEA83F87B}"/>
              </a:ext>
            </a:extLst>
          </p:cNvPr>
          <p:cNvSpPr/>
          <p:nvPr/>
        </p:nvSpPr>
        <p:spPr>
          <a:xfrm>
            <a:off x="4258940" y="2111192"/>
            <a:ext cx="605380" cy="256886"/>
          </a:xfrm>
          <a:prstGeom prst="rightArrow">
            <a:avLst>
              <a:gd name="adj1" fmla="val 34852"/>
              <a:gd name="adj2" fmla="val 106801"/>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Arrow: Right 30">
            <a:extLst>
              <a:ext uri="{FF2B5EF4-FFF2-40B4-BE49-F238E27FC236}">
                <a16:creationId xmlns:a16="http://schemas.microsoft.com/office/drawing/2014/main" id="{1307C6F2-913E-4423-99A2-4F92D45A4B56}"/>
              </a:ext>
            </a:extLst>
          </p:cNvPr>
          <p:cNvSpPr/>
          <p:nvPr/>
        </p:nvSpPr>
        <p:spPr>
          <a:xfrm>
            <a:off x="6669765" y="2084690"/>
            <a:ext cx="605380" cy="256886"/>
          </a:xfrm>
          <a:prstGeom prst="rightArrow">
            <a:avLst>
              <a:gd name="adj1" fmla="val 34852"/>
              <a:gd name="adj2" fmla="val 106801"/>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Arrow: Right 31">
            <a:extLst>
              <a:ext uri="{FF2B5EF4-FFF2-40B4-BE49-F238E27FC236}">
                <a16:creationId xmlns:a16="http://schemas.microsoft.com/office/drawing/2014/main" id="{5934A5FA-F963-4809-BA7F-0DBB69B8720B}"/>
              </a:ext>
            </a:extLst>
          </p:cNvPr>
          <p:cNvSpPr/>
          <p:nvPr/>
        </p:nvSpPr>
        <p:spPr>
          <a:xfrm rot="5400000">
            <a:off x="9692199" y="3156922"/>
            <a:ext cx="605380" cy="256886"/>
          </a:xfrm>
          <a:prstGeom prst="rightArrow">
            <a:avLst>
              <a:gd name="adj1" fmla="val 34852"/>
              <a:gd name="adj2" fmla="val 106801"/>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Arrow: Right 32">
            <a:extLst>
              <a:ext uri="{FF2B5EF4-FFF2-40B4-BE49-F238E27FC236}">
                <a16:creationId xmlns:a16="http://schemas.microsoft.com/office/drawing/2014/main" id="{213E317F-C790-48D5-BA88-BF68C48E1E18}"/>
              </a:ext>
            </a:extLst>
          </p:cNvPr>
          <p:cNvSpPr/>
          <p:nvPr/>
        </p:nvSpPr>
        <p:spPr>
          <a:xfrm rot="10800000">
            <a:off x="8380315" y="4135358"/>
            <a:ext cx="605380" cy="256886"/>
          </a:xfrm>
          <a:prstGeom prst="rightArrow">
            <a:avLst>
              <a:gd name="adj1" fmla="val 34852"/>
              <a:gd name="adj2" fmla="val 106801"/>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Arrow: Right 34">
            <a:extLst>
              <a:ext uri="{FF2B5EF4-FFF2-40B4-BE49-F238E27FC236}">
                <a16:creationId xmlns:a16="http://schemas.microsoft.com/office/drawing/2014/main" id="{383F1836-E51B-4608-8EFF-80B240DED1EF}"/>
              </a:ext>
            </a:extLst>
          </p:cNvPr>
          <p:cNvSpPr/>
          <p:nvPr/>
        </p:nvSpPr>
        <p:spPr>
          <a:xfrm rot="10800000">
            <a:off x="4668982" y="4111507"/>
            <a:ext cx="605380" cy="256886"/>
          </a:xfrm>
          <a:prstGeom prst="rightArrow">
            <a:avLst>
              <a:gd name="adj1" fmla="val 34852"/>
              <a:gd name="adj2" fmla="val 106801"/>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Arrow: Bent-Up 38">
            <a:extLst>
              <a:ext uri="{FF2B5EF4-FFF2-40B4-BE49-F238E27FC236}">
                <a16:creationId xmlns:a16="http://schemas.microsoft.com/office/drawing/2014/main" id="{FEE780E5-CB30-4CE6-8CAB-0CE5BF9FC88B}"/>
              </a:ext>
            </a:extLst>
          </p:cNvPr>
          <p:cNvSpPr/>
          <p:nvPr/>
        </p:nvSpPr>
        <p:spPr>
          <a:xfrm rot="5400000">
            <a:off x="3542726" y="4934077"/>
            <a:ext cx="1206982" cy="1045528"/>
          </a:xfrm>
          <a:prstGeom prst="bentUpArrow">
            <a:avLst>
              <a:gd name="adj1" fmla="val 16626"/>
              <a:gd name="adj2" fmla="val 32908"/>
              <a:gd name="adj3" fmla="val 25000"/>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5535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0-#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up)">
                                      <p:cBhvr>
                                        <p:cTn id="60" dur="500"/>
                                        <p:tgtEl>
                                          <p:spTgt spid="32"/>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right)">
                                      <p:cBhvr>
                                        <p:cTn id="69" dur="500"/>
                                        <p:tgtEl>
                                          <p:spTgt spid="3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right)">
                                      <p:cBhvr>
                                        <p:cTn id="78" dur="500"/>
                                        <p:tgtEl>
                                          <p:spTgt spid="35"/>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par>
                          <p:cTn id="88" fill="hold">
                            <p:stCondLst>
                              <p:cond delay="500"/>
                            </p:stCondLst>
                            <p:childTnLst>
                              <p:par>
                                <p:cTn id="89" presetID="2" presetClass="entr" presetSubtype="8"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0-#ppt_w/2"/>
                                          </p:val>
                                        </p:tav>
                                        <p:tav tm="100000">
                                          <p:val>
                                            <p:strVal val="#ppt_x"/>
                                          </p:val>
                                        </p:tav>
                                      </p:tavLst>
                                    </p:anim>
                                    <p:anim calcmode="lin" valueType="num">
                                      <p:cBhvr additive="base">
                                        <p:cTn id="92" dur="500" fill="hold"/>
                                        <p:tgtEl>
                                          <p:spTgt spid="29"/>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left)">
                                      <p:cBhvr>
                                        <p:cTn id="100" dur="500"/>
                                        <p:tgtEl>
                                          <p:spTgt spid="39"/>
                                        </p:tgtEl>
                                      </p:cBhvr>
                                    </p:animEffect>
                                  </p:childTnLst>
                                </p:cTn>
                              </p:par>
                            </p:childTnLst>
                          </p:cTn>
                        </p:par>
                        <p:par>
                          <p:cTn id="101" fill="hold">
                            <p:stCondLst>
                              <p:cond delay="500"/>
                            </p:stCondLst>
                            <p:childTnLst>
                              <p:par>
                                <p:cTn id="102" presetID="2" presetClass="entr" presetSubtype="4" fill="hold" grpId="0" nodeType="afterEffect">
                                  <p:stCondLst>
                                    <p:cond delay="0"/>
                                  </p:stCondLst>
                                  <p:childTnLst>
                                    <p:set>
                                      <p:cBhvr>
                                        <p:cTn id="103" dur="1" fill="hold">
                                          <p:stCondLst>
                                            <p:cond delay="0"/>
                                          </p:stCondLst>
                                        </p:cTn>
                                        <p:tgtEl>
                                          <p:spTgt spid="10"/>
                                        </p:tgtEl>
                                        <p:attrNameLst>
                                          <p:attrName>style.visibility</p:attrName>
                                        </p:attrNameLst>
                                      </p:cBhvr>
                                      <p:to>
                                        <p:strVal val="visible"/>
                                      </p:to>
                                    </p:set>
                                    <p:anim calcmode="lin" valueType="num">
                                      <p:cBhvr additive="base">
                                        <p:cTn id="104" dur="500" fill="hold"/>
                                        <p:tgtEl>
                                          <p:spTgt spid="10"/>
                                        </p:tgtEl>
                                        <p:attrNameLst>
                                          <p:attrName>ppt_x</p:attrName>
                                        </p:attrNameLst>
                                      </p:cBhvr>
                                      <p:tavLst>
                                        <p:tav tm="0">
                                          <p:val>
                                            <p:strVal val="#ppt_x"/>
                                          </p:val>
                                        </p:tav>
                                        <p:tav tm="100000">
                                          <p:val>
                                            <p:strVal val="#ppt_x"/>
                                          </p:val>
                                        </p:tav>
                                      </p:tavLst>
                                    </p:anim>
                                    <p:anim calcmode="lin" valueType="num">
                                      <p:cBhvr additive="base">
                                        <p:cTn id="10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6" grpId="0" animBg="1"/>
      <p:bldP spid="10" grpId="0" animBg="1"/>
      <p:bldP spid="11" grpId="0" animBg="1"/>
      <p:bldP spid="12" grpId="0" animBg="1"/>
      <p:bldP spid="13" grpId="0" animBg="1"/>
      <p:bldP spid="7" grpId="0" animBg="1"/>
      <p:bldP spid="14" grpId="0" animBg="1"/>
      <p:bldP spid="15" grpId="0" animBg="1"/>
      <p:bldP spid="16" grpId="0" animBg="1"/>
      <p:bldP spid="28" grpId="0"/>
      <p:bldP spid="29" grpId="0"/>
      <p:bldP spid="30" grpId="0" animBg="1"/>
      <p:bldP spid="31" grpId="0" animBg="1"/>
      <p:bldP spid="32" grpId="0" animBg="1"/>
      <p:bldP spid="33" grpId="0" animBg="1"/>
      <p:bldP spid="35" grpId="0" animBg="1"/>
      <p:bldP spid="3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5194-96A0-4E46-AA5A-D95F16FA1BCE}"/>
              </a:ext>
            </a:extLst>
          </p:cNvPr>
          <p:cNvSpPr>
            <a:spLocks noGrp="1"/>
          </p:cNvSpPr>
          <p:nvPr>
            <p:ph type="title"/>
          </p:nvPr>
        </p:nvSpPr>
        <p:spPr/>
        <p:txBody>
          <a:bodyPr>
            <a:normAutofit fontScale="90000"/>
          </a:bodyPr>
          <a:lstStyle/>
          <a:p>
            <a:r>
              <a:rPr lang="en-US" dirty="0"/>
              <a:t>Awareness beans</a:t>
            </a:r>
            <a:endParaRPr lang="he-IL" dirty="0"/>
          </a:p>
        </p:txBody>
      </p:sp>
      <p:sp>
        <p:nvSpPr>
          <p:cNvPr id="3" name="Slide Number Placeholder 2">
            <a:extLst>
              <a:ext uri="{FF2B5EF4-FFF2-40B4-BE49-F238E27FC236}">
                <a16:creationId xmlns:a16="http://schemas.microsoft.com/office/drawing/2014/main" id="{0177A309-E509-4697-821C-0E04635B43A8}"/>
              </a:ext>
            </a:extLst>
          </p:cNvPr>
          <p:cNvSpPr>
            <a:spLocks noGrp="1"/>
          </p:cNvSpPr>
          <p:nvPr>
            <p:ph type="sldNum" sz="quarter" idx="12"/>
          </p:nvPr>
        </p:nvSpPr>
        <p:spPr/>
        <p:txBody>
          <a:bodyPr/>
          <a:lstStyle/>
          <a:p>
            <a:fld id="{D57F1E4F-1CFF-5643-939E-217C01CDF565}" type="slidenum">
              <a:rPr lang="en-US" smtClean="0"/>
              <a:pPr/>
              <a:t>72</a:t>
            </a:fld>
            <a:endParaRPr lang="en-US" dirty="0"/>
          </a:p>
        </p:txBody>
      </p:sp>
      <p:sp>
        <p:nvSpPr>
          <p:cNvPr id="4" name="Footer Placeholder 3">
            <a:extLst>
              <a:ext uri="{FF2B5EF4-FFF2-40B4-BE49-F238E27FC236}">
                <a16:creationId xmlns:a16="http://schemas.microsoft.com/office/drawing/2014/main" id="{9B4BEE71-49AF-437D-B255-78257F20020B}"/>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57F463E-D580-4B9F-9362-1EDA578639E5}"/>
              </a:ext>
            </a:extLst>
          </p:cNvPr>
          <p:cNvSpPr txBox="1"/>
          <p:nvPr/>
        </p:nvSpPr>
        <p:spPr>
          <a:xfrm>
            <a:off x="955403" y="1335640"/>
            <a:ext cx="10531011" cy="4524315"/>
          </a:xfrm>
          <a:prstGeom prst="rect">
            <a:avLst/>
          </a:prstGeom>
          <a:noFill/>
        </p:spPr>
        <p:txBody>
          <a:bodyPr wrap="square" rtlCol="1">
            <a:spAutoFit/>
          </a:bodyPr>
          <a:lstStyle/>
          <a:p>
            <a:r>
              <a:rPr lang="en-US" sz="2400" dirty="0"/>
              <a:t>Sometime beans needs to have access to </a:t>
            </a:r>
            <a:r>
              <a:rPr lang="en-US" sz="2400" dirty="0">
                <a:solidFill>
                  <a:srgbClr val="008E40"/>
                </a:solidFill>
              </a:rPr>
              <a:t>spring</a:t>
            </a:r>
            <a:r>
              <a:rPr lang="en-US" sz="2400" dirty="0"/>
              <a:t> managed objects</a:t>
            </a:r>
          </a:p>
          <a:p>
            <a:pPr marL="342900" indent="-342900">
              <a:buFont typeface="Arial" panose="020B0604020202020204" pitchFamily="34" charset="0"/>
              <a:buChar char="•"/>
            </a:pPr>
            <a:r>
              <a:rPr lang="en-US" sz="2400" dirty="0"/>
              <a:t>A bean wants to know it’s name in </a:t>
            </a:r>
            <a:r>
              <a:rPr lang="en-US" sz="2400" dirty="0">
                <a:solidFill>
                  <a:srgbClr val="008E40"/>
                </a:solidFill>
              </a:rPr>
              <a:t>spring</a:t>
            </a:r>
            <a:r>
              <a:rPr lang="en-US" sz="2400" dirty="0"/>
              <a:t> configuration for logging purposes</a:t>
            </a:r>
          </a:p>
          <a:p>
            <a:pPr marL="342900" indent="-342900">
              <a:buFont typeface="Arial" panose="020B0604020202020204" pitchFamily="34" charset="0"/>
              <a:buChar char="•"/>
            </a:pPr>
            <a:r>
              <a:rPr lang="en-US" sz="2400" dirty="0"/>
              <a:t>A bean want to get access to </a:t>
            </a:r>
            <a:r>
              <a:rPr lang="en-US" sz="2400" dirty="0" err="1">
                <a:solidFill>
                  <a:srgbClr val="008E40"/>
                </a:solidFill>
              </a:rPr>
              <a:t>ApplicationContext</a:t>
            </a:r>
            <a:r>
              <a:rPr lang="en-US" sz="2400" dirty="0"/>
              <a:t> object to utilize it’s capabilities</a:t>
            </a:r>
          </a:p>
          <a:p>
            <a:pPr marL="342900" indent="-342900">
              <a:buFont typeface="Arial" panose="020B0604020202020204" pitchFamily="34" charset="0"/>
              <a:buChar char="•"/>
            </a:pPr>
            <a:endParaRPr lang="en-US" sz="2400" dirty="0"/>
          </a:p>
          <a:p>
            <a:r>
              <a:rPr lang="en-US" sz="2400" dirty="0">
                <a:solidFill>
                  <a:srgbClr val="008E40"/>
                </a:solidFill>
              </a:rPr>
              <a:t>Spring</a:t>
            </a:r>
            <a:r>
              <a:rPr lang="en-US" sz="2400" dirty="0"/>
              <a:t> offers 3 interfaces for these purposes that each class can implement</a:t>
            </a:r>
          </a:p>
          <a:p>
            <a:pPr marL="342900" indent="-342900">
              <a:buFont typeface="Arial" panose="020B0604020202020204" pitchFamily="34" charset="0"/>
              <a:buChar char="•"/>
            </a:pPr>
            <a:r>
              <a:rPr lang="en-US" sz="2400" dirty="0" err="1">
                <a:solidFill>
                  <a:srgbClr val="008E40"/>
                </a:solidFill>
              </a:rPr>
              <a:t>BeanNameAware</a:t>
            </a:r>
            <a:r>
              <a:rPr lang="en-US" sz="2400" dirty="0"/>
              <a:t>: </a:t>
            </a:r>
            <a:r>
              <a:rPr lang="en-US" sz="2400" dirty="0" err="1">
                <a:solidFill>
                  <a:srgbClr val="0000FF"/>
                </a:solidFill>
              </a:rPr>
              <a:t>setBeanName</a:t>
            </a:r>
            <a:r>
              <a:rPr lang="en-US" sz="2400" dirty="0">
                <a:solidFill>
                  <a:srgbClr val="0000FF"/>
                </a:solidFill>
              </a:rPr>
              <a:t>(String </a:t>
            </a:r>
            <a:r>
              <a:rPr lang="en-US" sz="2400" dirty="0" err="1">
                <a:solidFill>
                  <a:srgbClr val="0000FF"/>
                </a:solidFill>
              </a:rPr>
              <a:t>beanName</a:t>
            </a:r>
            <a:r>
              <a:rPr lang="en-US" sz="2400" dirty="0">
                <a:solidFill>
                  <a:srgbClr val="0000FF"/>
                </a:solidFill>
              </a:rPr>
              <a:t>);</a:t>
            </a:r>
          </a:p>
          <a:p>
            <a:pPr marL="342900" indent="-342900">
              <a:buFont typeface="Arial" panose="020B0604020202020204" pitchFamily="34" charset="0"/>
              <a:buChar char="•"/>
            </a:pPr>
            <a:r>
              <a:rPr lang="en-US" sz="2400" dirty="0" err="1">
                <a:solidFill>
                  <a:srgbClr val="008E40"/>
                </a:solidFill>
              </a:rPr>
              <a:t>BeanFactoryAware</a:t>
            </a:r>
            <a:r>
              <a:rPr lang="en-US" sz="2400" dirty="0"/>
              <a:t>: </a:t>
            </a:r>
            <a:r>
              <a:rPr lang="en-US" sz="2400" dirty="0" err="1">
                <a:solidFill>
                  <a:srgbClr val="0000FF"/>
                </a:solidFill>
              </a:rPr>
              <a:t>setBeanFactory</a:t>
            </a:r>
            <a:r>
              <a:rPr lang="en-US" sz="2400" dirty="0">
                <a:solidFill>
                  <a:srgbClr val="0000FF"/>
                </a:solidFill>
              </a:rPr>
              <a:t>(</a:t>
            </a:r>
            <a:r>
              <a:rPr lang="en-US" sz="2400" dirty="0" err="1">
                <a:solidFill>
                  <a:srgbClr val="0000FF"/>
                </a:solidFill>
              </a:rPr>
              <a:t>BeanFactory</a:t>
            </a:r>
            <a:r>
              <a:rPr lang="en-US" sz="2400" dirty="0">
                <a:solidFill>
                  <a:srgbClr val="0000FF"/>
                </a:solidFill>
              </a:rPr>
              <a:t> </a:t>
            </a:r>
            <a:r>
              <a:rPr lang="en-US" sz="2400" dirty="0" err="1">
                <a:solidFill>
                  <a:srgbClr val="0000FF"/>
                </a:solidFill>
              </a:rPr>
              <a:t>beanFactory</a:t>
            </a:r>
            <a:r>
              <a:rPr lang="en-US" sz="2400" dirty="0">
                <a:solidFill>
                  <a:srgbClr val="0000FF"/>
                </a:solidFill>
              </a:rPr>
              <a:t>);</a:t>
            </a:r>
          </a:p>
          <a:p>
            <a:pPr marL="342900" indent="-342900">
              <a:buFont typeface="Arial" panose="020B0604020202020204" pitchFamily="34" charset="0"/>
              <a:buChar char="•"/>
            </a:pPr>
            <a:r>
              <a:rPr lang="en-US" sz="2400" dirty="0" err="1">
                <a:solidFill>
                  <a:srgbClr val="008E40"/>
                </a:solidFill>
              </a:rPr>
              <a:t>ApplicationContextAware</a:t>
            </a:r>
            <a:r>
              <a:rPr lang="en-US" sz="2400" dirty="0"/>
              <a:t>: </a:t>
            </a:r>
            <a:r>
              <a:rPr lang="en-US" sz="2400" dirty="0" err="1">
                <a:solidFill>
                  <a:srgbClr val="0000FF"/>
                </a:solidFill>
              </a:rPr>
              <a:t>setApplicationContext</a:t>
            </a:r>
            <a:r>
              <a:rPr lang="en-US" sz="2400" dirty="0">
                <a:solidFill>
                  <a:srgbClr val="0000FF"/>
                </a:solidFill>
              </a:rPr>
              <a:t>(</a:t>
            </a:r>
            <a:r>
              <a:rPr lang="en-US" sz="2400" dirty="0" err="1">
                <a:solidFill>
                  <a:srgbClr val="0000FF"/>
                </a:solidFill>
              </a:rPr>
              <a:t>ApplicationContext</a:t>
            </a:r>
            <a:r>
              <a:rPr lang="en-US" sz="2400" dirty="0">
                <a:solidFill>
                  <a:srgbClr val="0000FF"/>
                </a:solidFill>
              </a:rPr>
              <a:t> </a:t>
            </a:r>
            <a:r>
              <a:rPr lang="en-US" sz="2400" dirty="0" err="1">
                <a:solidFill>
                  <a:srgbClr val="0000FF"/>
                </a:solidFill>
              </a:rPr>
              <a:t>appContext</a:t>
            </a:r>
            <a:r>
              <a:rPr lang="en-US" sz="2400" dirty="0">
                <a:solidFill>
                  <a:srgbClr val="0000FF"/>
                </a:solidFill>
              </a:rPr>
              <a:t>);</a:t>
            </a:r>
          </a:p>
          <a:p>
            <a:endParaRPr lang="en-US" sz="2400" dirty="0"/>
          </a:p>
          <a:p>
            <a:r>
              <a:rPr lang="en-US" sz="2400" dirty="0">
                <a:solidFill>
                  <a:srgbClr val="008E40"/>
                </a:solidFill>
              </a:rPr>
              <a:t>Spring</a:t>
            </a:r>
            <a:r>
              <a:rPr lang="en-US" sz="2400" dirty="0"/>
              <a:t> will inject these items upon bean construction (uses reflection)</a:t>
            </a:r>
          </a:p>
          <a:p>
            <a:r>
              <a:rPr lang="en-US" sz="2400" dirty="0"/>
              <a:t>You can also inject </a:t>
            </a:r>
            <a:r>
              <a:rPr lang="en-US" sz="2400" dirty="0" err="1">
                <a:solidFill>
                  <a:srgbClr val="008E40"/>
                </a:solidFill>
              </a:rPr>
              <a:t>ApplicationContext</a:t>
            </a:r>
            <a:r>
              <a:rPr lang="en-US" sz="2400" dirty="0"/>
              <a:t> using </a:t>
            </a:r>
            <a:r>
              <a:rPr lang="en-US" sz="2400" dirty="0" err="1">
                <a:solidFill>
                  <a:srgbClr val="008E40"/>
                </a:solidFill>
              </a:rPr>
              <a:t>autowired</a:t>
            </a:r>
            <a:r>
              <a:rPr lang="en-US" sz="2400" dirty="0"/>
              <a:t> mechanism</a:t>
            </a:r>
          </a:p>
          <a:p>
            <a:r>
              <a:rPr lang="en-US" sz="2400" dirty="0"/>
              <a:t>There are </a:t>
            </a:r>
            <a:r>
              <a:rPr lang="en-US" sz="2400" dirty="0">
                <a:hlinkClick r:id="rId3"/>
              </a:rPr>
              <a:t>more awareness interfaces</a:t>
            </a:r>
            <a:r>
              <a:rPr lang="en-US" sz="2400" dirty="0"/>
              <a:t>, but these are the most commons ones</a:t>
            </a:r>
            <a:endParaRPr lang="he-IL" sz="2400" dirty="0"/>
          </a:p>
        </p:txBody>
      </p:sp>
    </p:spTree>
    <p:extLst>
      <p:ext uri="{BB962C8B-B14F-4D97-AF65-F5344CB8AC3E}">
        <p14:creationId xmlns:p14="http://schemas.microsoft.com/office/powerpoint/2010/main" val="12861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8</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Awareness interfaces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5828942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6668-804E-4560-A5E5-3B0CFE01D5F8}"/>
              </a:ext>
            </a:extLst>
          </p:cNvPr>
          <p:cNvSpPr>
            <a:spLocks noGrp="1"/>
          </p:cNvSpPr>
          <p:nvPr>
            <p:ph type="title"/>
          </p:nvPr>
        </p:nvSpPr>
        <p:spPr/>
        <p:txBody>
          <a:bodyPr>
            <a:normAutofit fontScale="90000"/>
          </a:bodyPr>
          <a:lstStyle/>
          <a:p>
            <a:r>
              <a:rPr lang="en-US" dirty="0"/>
              <a:t>Post construction hookups</a:t>
            </a:r>
            <a:endParaRPr lang="he-IL" dirty="0"/>
          </a:p>
        </p:txBody>
      </p:sp>
      <p:sp>
        <p:nvSpPr>
          <p:cNvPr id="3" name="Slide Number Placeholder 2">
            <a:extLst>
              <a:ext uri="{FF2B5EF4-FFF2-40B4-BE49-F238E27FC236}">
                <a16:creationId xmlns:a16="http://schemas.microsoft.com/office/drawing/2014/main" id="{F0F1E638-FE5D-4B74-8C76-A0CAB4E60689}"/>
              </a:ext>
            </a:extLst>
          </p:cNvPr>
          <p:cNvSpPr>
            <a:spLocks noGrp="1"/>
          </p:cNvSpPr>
          <p:nvPr>
            <p:ph type="sldNum" sz="quarter" idx="12"/>
          </p:nvPr>
        </p:nvSpPr>
        <p:spPr/>
        <p:txBody>
          <a:bodyPr/>
          <a:lstStyle/>
          <a:p>
            <a:fld id="{D57F1E4F-1CFF-5643-939E-217C01CDF565}" type="slidenum">
              <a:rPr lang="en-US" smtClean="0"/>
              <a:pPr/>
              <a:t>74</a:t>
            </a:fld>
            <a:endParaRPr lang="en-US" dirty="0"/>
          </a:p>
        </p:txBody>
      </p:sp>
      <p:sp>
        <p:nvSpPr>
          <p:cNvPr id="4" name="Footer Placeholder 3">
            <a:extLst>
              <a:ext uri="{FF2B5EF4-FFF2-40B4-BE49-F238E27FC236}">
                <a16:creationId xmlns:a16="http://schemas.microsoft.com/office/drawing/2014/main" id="{20796395-D159-47A9-B79C-599855115A5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E9D435C7-1E68-4FB4-9494-20F9A237904B}"/>
              </a:ext>
            </a:extLst>
          </p:cNvPr>
          <p:cNvSpPr txBox="1"/>
          <p:nvPr/>
        </p:nvSpPr>
        <p:spPr>
          <a:xfrm>
            <a:off x="1150706" y="1582220"/>
            <a:ext cx="9842642" cy="3970318"/>
          </a:xfrm>
          <a:prstGeom prst="rect">
            <a:avLst/>
          </a:prstGeom>
          <a:noFill/>
        </p:spPr>
        <p:txBody>
          <a:bodyPr wrap="square" rtlCol="1">
            <a:spAutoFit/>
          </a:bodyPr>
          <a:lstStyle/>
          <a:p>
            <a:r>
              <a:rPr lang="en-US" sz="2800" dirty="0"/>
              <a:t>Sometime you man need access to the bean once it is fully created:</a:t>
            </a:r>
          </a:p>
          <a:p>
            <a:pPr marL="342900" indent="-342900">
              <a:buFont typeface="Arial" panose="020B0604020202020204" pitchFamily="34" charset="0"/>
              <a:buChar char="•"/>
            </a:pPr>
            <a:r>
              <a:rPr lang="en-US" sz="2800" dirty="0"/>
              <a:t>Perform some logical validation and assertions</a:t>
            </a:r>
          </a:p>
          <a:p>
            <a:pPr marL="342900" indent="-342900">
              <a:buFont typeface="Arial" panose="020B0604020202020204" pitchFamily="34" charset="0"/>
              <a:buChar char="•"/>
            </a:pPr>
            <a:r>
              <a:rPr lang="en-US" sz="2800" dirty="0"/>
              <a:t>Setup non-spring dependencies based on injectable beans</a:t>
            </a:r>
          </a:p>
          <a:p>
            <a:pPr marL="342900" indent="-342900">
              <a:buFont typeface="Arial" panose="020B0604020202020204" pitchFamily="34" charset="0"/>
              <a:buChar char="•"/>
            </a:pPr>
            <a:r>
              <a:rPr lang="en-US" sz="2800" dirty="0"/>
              <a:t>Verify </a:t>
            </a:r>
            <a:r>
              <a:rPr lang="en-US" sz="2800" dirty="0" err="1"/>
              <a:t>autowire</a:t>
            </a:r>
            <a:r>
              <a:rPr lang="en-US" sz="2800" dirty="0"/>
              <a:t> decisions</a:t>
            </a:r>
          </a:p>
          <a:p>
            <a:endParaRPr lang="en-US" sz="2800" dirty="0"/>
          </a:p>
          <a:p>
            <a:r>
              <a:rPr lang="en-US" sz="2800" dirty="0"/>
              <a:t>How can you know when a bean is passed through the creation process ? </a:t>
            </a:r>
          </a:p>
          <a:p>
            <a:pPr marL="265113" indent="-265113">
              <a:buFont typeface="Arial" panose="020B0604020202020204" pitchFamily="34" charset="0"/>
              <a:buChar char="•"/>
            </a:pPr>
            <a:r>
              <a:rPr lang="en-US" sz="2800" dirty="0"/>
              <a:t>In constructor – setters DI haven’t been set yet</a:t>
            </a:r>
          </a:p>
          <a:p>
            <a:pPr marL="265113" indent="-265113">
              <a:buFont typeface="Arial" panose="020B0604020202020204" pitchFamily="34" charset="0"/>
              <a:buChar char="•"/>
            </a:pPr>
            <a:r>
              <a:rPr lang="en-US" sz="2800" dirty="0"/>
              <a:t>In each setter – you can’t tell what is the status of other status</a:t>
            </a:r>
          </a:p>
        </p:txBody>
      </p:sp>
    </p:spTree>
    <p:extLst>
      <p:ext uri="{BB962C8B-B14F-4D97-AF65-F5344CB8AC3E}">
        <p14:creationId xmlns:p14="http://schemas.microsoft.com/office/powerpoint/2010/main" val="71829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6668-804E-4560-A5E5-3B0CFE01D5F8}"/>
              </a:ext>
            </a:extLst>
          </p:cNvPr>
          <p:cNvSpPr>
            <a:spLocks noGrp="1"/>
          </p:cNvSpPr>
          <p:nvPr>
            <p:ph type="title"/>
          </p:nvPr>
        </p:nvSpPr>
        <p:spPr/>
        <p:txBody>
          <a:bodyPr>
            <a:normAutofit fontScale="90000"/>
          </a:bodyPr>
          <a:lstStyle/>
          <a:p>
            <a:r>
              <a:rPr lang="en-US" dirty="0"/>
              <a:t>Post construction hookups</a:t>
            </a:r>
            <a:endParaRPr lang="he-IL" dirty="0"/>
          </a:p>
        </p:txBody>
      </p:sp>
      <p:sp>
        <p:nvSpPr>
          <p:cNvPr id="3" name="Slide Number Placeholder 2">
            <a:extLst>
              <a:ext uri="{FF2B5EF4-FFF2-40B4-BE49-F238E27FC236}">
                <a16:creationId xmlns:a16="http://schemas.microsoft.com/office/drawing/2014/main" id="{F0F1E638-FE5D-4B74-8C76-A0CAB4E60689}"/>
              </a:ext>
            </a:extLst>
          </p:cNvPr>
          <p:cNvSpPr>
            <a:spLocks noGrp="1"/>
          </p:cNvSpPr>
          <p:nvPr>
            <p:ph type="sldNum" sz="quarter" idx="12"/>
          </p:nvPr>
        </p:nvSpPr>
        <p:spPr/>
        <p:txBody>
          <a:bodyPr/>
          <a:lstStyle/>
          <a:p>
            <a:fld id="{D57F1E4F-1CFF-5643-939E-217C01CDF565}" type="slidenum">
              <a:rPr lang="en-US" smtClean="0"/>
              <a:pPr/>
              <a:t>75</a:t>
            </a:fld>
            <a:endParaRPr lang="en-US" dirty="0"/>
          </a:p>
        </p:txBody>
      </p:sp>
      <p:sp>
        <p:nvSpPr>
          <p:cNvPr id="4" name="Footer Placeholder 3">
            <a:extLst>
              <a:ext uri="{FF2B5EF4-FFF2-40B4-BE49-F238E27FC236}">
                <a16:creationId xmlns:a16="http://schemas.microsoft.com/office/drawing/2014/main" id="{20796395-D159-47A9-B79C-599855115A5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E9D435C7-1E68-4FB4-9494-20F9A237904B}"/>
              </a:ext>
            </a:extLst>
          </p:cNvPr>
          <p:cNvSpPr txBox="1"/>
          <p:nvPr/>
        </p:nvSpPr>
        <p:spPr>
          <a:xfrm>
            <a:off x="1150706" y="1582220"/>
            <a:ext cx="9842642" cy="3416320"/>
          </a:xfrm>
          <a:prstGeom prst="rect">
            <a:avLst/>
          </a:prstGeom>
          <a:noFill/>
        </p:spPr>
        <p:txBody>
          <a:bodyPr wrap="square" rtlCol="1">
            <a:spAutoFit/>
          </a:bodyPr>
          <a:lstStyle/>
          <a:p>
            <a:r>
              <a:rPr lang="en-US" sz="2400" dirty="0">
                <a:solidFill>
                  <a:srgbClr val="008E40"/>
                </a:solidFill>
              </a:rPr>
              <a:t>Spring</a:t>
            </a:r>
            <a:r>
              <a:rPr lang="en-US" sz="2400" dirty="0"/>
              <a:t> offers 3 initialization methods:</a:t>
            </a:r>
          </a:p>
          <a:p>
            <a:endParaRPr lang="en-US" sz="2400" dirty="0"/>
          </a:p>
          <a:p>
            <a:pPr marL="457200" indent="-457200">
              <a:buFontTx/>
              <a:buAutoNum type="arabicPeriod"/>
            </a:pPr>
            <a:r>
              <a:rPr lang="en-US" sz="2400" dirty="0"/>
              <a:t>Add special annotation </a:t>
            </a:r>
            <a:r>
              <a:rPr lang="en-US" sz="2400" dirty="0">
                <a:solidFill>
                  <a:srgbClr val="0000FF"/>
                </a:solidFill>
              </a:rPr>
              <a:t>(@</a:t>
            </a:r>
            <a:r>
              <a:rPr lang="en-US" sz="2400" dirty="0" err="1">
                <a:solidFill>
                  <a:srgbClr val="0000FF"/>
                </a:solidFill>
              </a:rPr>
              <a:t>PostConstruct</a:t>
            </a:r>
            <a:r>
              <a:rPr lang="en-US" sz="2400" dirty="0"/>
              <a:t>) to any method you wish (JSR-250)</a:t>
            </a:r>
          </a:p>
          <a:p>
            <a:pPr marL="457200" indent="-457200">
              <a:buFontTx/>
              <a:buAutoNum type="arabicPeriod"/>
            </a:pPr>
            <a:endParaRPr lang="en-US" sz="2400" dirty="0"/>
          </a:p>
          <a:p>
            <a:pPr marL="457200" indent="-457200">
              <a:buAutoNum type="arabicPeriod"/>
            </a:pPr>
            <a:r>
              <a:rPr lang="en-US" sz="2400" dirty="0"/>
              <a:t>Implement the interface </a:t>
            </a:r>
            <a:r>
              <a:rPr lang="en-US" sz="2400" dirty="0" err="1">
                <a:solidFill>
                  <a:srgbClr val="0000FF"/>
                </a:solidFill>
              </a:rPr>
              <a:t>InitializingBean</a:t>
            </a:r>
            <a:r>
              <a:rPr lang="en-US" sz="2400" dirty="0"/>
              <a:t> (</a:t>
            </a:r>
            <a:r>
              <a:rPr lang="en-US" sz="2400" dirty="0">
                <a:sym typeface="Wingdings" panose="05000000000000000000" pitchFamily="2" charset="2"/>
              </a:rPr>
              <a:t> </a:t>
            </a:r>
            <a:r>
              <a:rPr lang="en-US" sz="2400" dirty="0">
                <a:solidFill>
                  <a:srgbClr val="0000FF"/>
                </a:solidFill>
              </a:rPr>
              <a:t>void </a:t>
            </a:r>
            <a:r>
              <a:rPr lang="en-US" sz="2400" dirty="0" err="1">
                <a:solidFill>
                  <a:srgbClr val="0000FF"/>
                </a:solidFill>
              </a:rPr>
              <a:t>AfterPropertiesSet</a:t>
            </a:r>
            <a:r>
              <a:rPr lang="en-US" sz="2400" dirty="0">
                <a:solidFill>
                  <a:srgbClr val="0000FF"/>
                </a:solidFill>
              </a:rPr>
              <a:t>()</a:t>
            </a:r>
            <a:r>
              <a:rPr lang="en-US" sz="2400" dirty="0"/>
              <a:t>;)</a:t>
            </a:r>
          </a:p>
          <a:p>
            <a:pPr marL="457200" indent="-457200">
              <a:buAutoNum type="arabicPeriod"/>
            </a:pPr>
            <a:endParaRPr lang="en-US" sz="2400" dirty="0"/>
          </a:p>
          <a:p>
            <a:pPr marL="457200" indent="-457200">
              <a:buAutoNum type="arabicPeriod"/>
            </a:pPr>
            <a:r>
              <a:rPr lang="en-US" sz="2400" dirty="0"/>
              <a:t>Upon bean definition declaration (in XML) use </a:t>
            </a:r>
            <a:r>
              <a:rPr lang="en-US" sz="2400" dirty="0" err="1">
                <a:solidFill>
                  <a:srgbClr val="0000FF"/>
                </a:solidFill>
              </a:rPr>
              <a:t>init</a:t>
            </a:r>
            <a:r>
              <a:rPr lang="en-US" sz="2400" dirty="0">
                <a:solidFill>
                  <a:srgbClr val="0000FF"/>
                </a:solidFill>
              </a:rPr>
              <a:t>-method</a:t>
            </a:r>
            <a:r>
              <a:rPr lang="en-US" sz="2400" dirty="0"/>
              <a:t> attribute</a:t>
            </a:r>
          </a:p>
          <a:p>
            <a:pPr marL="457200" indent="-457200">
              <a:buAutoNum type="arabicPeriod"/>
            </a:pPr>
            <a:endParaRPr lang="en-US" sz="2400" dirty="0"/>
          </a:p>
          <a:p>
            <a:r>
              <a:rPr lang="en-US" sz="2400" b="1" dirty="0"/>
              <a:t>Note</a:t>
            </a:r>
            <a:r>
              <a:rPr lang="en-US" sz="2400" dirty="0"/>
              <a:t>: this is the order of calling in case several methods are used</a:t>
            </a:r>
            <a:endParaRPr lang="he-IL" sz="2400" dirty="0"/>
          </a:p>
        </p:txBody>
      </p:sp>
    </p:spTree>
    <p:extLst>
      <p:ext uri="{BB962C8B-B14F-4D97-AF65-F5344CB8AC3E}">
        <p14:creationId xmlns:p14="http://schemas.microsoft.com/office/powerpoint/2010/main" val="201092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9325-83F6-46BE-8DA5-FF1CF4829D4F}"/>
              </a:ext>
            </a:extLst>
          </p:cNvPr>
          <p:cNvSpPr>
            <a:spLocks noGrp="1"/>
          </p:cNvSpPr>
          <p:nvPr>
            <p:ph type="title"/>
          </p:nvPr>
        </p:nvSpPr>
        <p:spPr/>
        <p:txBody>
          <a:bodyPr>
            <a:normAutofit fontScale="90000"/>
          </a:bodyPr>
          <a:lstStyle/>
          <a:p>
            <a:r>
              <a:rPr lang="en-US" dirty="0"/>
              <a:t>Bean destruction</a:t>
            </a:r>
            <a:endParaRPr lang="he-IL" dirty="0"/>
          </a:p>
        </p:txBody>
      </p:sp>
      <p:sp>
        <p:nvSpPr>
          <p:cNvPr id="3" name="Slide Number Placeholder 2">
            <a:extLst>
              <a:ext uri="{FF2B5EF4-FFF2-40B4-BE49-F238E27FC236}">
                <a16:creationId xmlns:a16="http://schemas.microsoft.com/office/drawing/2014/main" id="{B6D5C7AC-0797-4A43-88FE-BD3EEE4BA015}"/>
              </a:ext>
            </a:extLst>
          </p:cNvPr>
          <p:cNvSpPr>
            <a:spLocks noGrp="1"/>
          </p:cNvSpPr>
          <p:nvPr>
            <p:ph type="sldNum" sz="quarter" idx="12"/>
          </p:nvPr>
        </p:nvSpPr>
        <p:spPr/>
        <p:txBody>
          <a:bodyPr/>
          <a:lstStyle/>
          <a:p>
            <a:fld id="{D57F1E4F-1CFF-5643-939E-217C01CDF565}" type="slidenum">
              <a:rPr lang="en-US" smtClean="0"/>
              <a:pPr/>
              <a:t>76</a:t>
            </a:fld>
            <a:endParaRPr lang="en-US" dirty="0"/>
          </a:p>
        </p:txBody>
      </p:sp>
      <p:sp>
        <p:nvSpPr>
          <p:cNvPr id="4" name="Footer Placeholder 3">
            <a:extLst>
              <a:ext uri="{FF2B5EF4-FFF2-40B4-BE49-F238E27FC236}">
                <a16:creationId xmlns:a16="http://schemas.microsoft.com/office/drawing/2014/main" id="{F3C62A91-BCA7-469F-8A90-B6CDFAABD8A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73DC2D3E-F9CC-4320-B142-EFD29A9BDC17}"/>
              </a:ext>
            </a:extLst>
          </p:cNvPr>
          <p:cNvSpPr txBox="1"/>
          <p:nvPr/>
        </p:nvSpPr>
        <p:spPr>
          <a:xfrm>
            <a:off x="1243173" y="1479479"/>
            <a:ext cx="9719353" cy="4524315"/>
          </a:xfrm>
          <a:prstGeom prst="rect">
            <a:avLst/>
          </a:prstGeom>
          <a:noFill/>
        </p:spPr>
        <p:txBody>
          <a:bodyPr wrap="square" rtlCol="1">
            <a:spAutoFit/>
          </a:bodyPr>
          <a:lstStyle/>
          <a:p>
            <a:r>
              <a:rPr lang="en-US" sz="2400" dirty="0"/>
              <a:t>When app goes down, you may call graceful shutdown of the </a:t>
            </a:r>
            <a:r>
              <a:rPr lang="en-US" sz="2400" dirty="0" err="1"/>
              <a:t>IoC</a:t>
            </a:r>
            <a:r>
              <a:rPr lang="en-US" sz="2400" dirty="0"/>
              <a:t> container</a:t>
            </a:r>
          </a:p>
          <a:p>
            <a:r>
              <a:rPr lang="en-US" sz="2400" dirty="0"/>
              <a:t>JVM offers hook to be automatically called when main exists. </a:t>
            </a:r>
          </a:p>
          <a:p>
            <a:r>
              <a:rPr lang="en-US" sz="2400" dirty="0">
                <a:solidFill>
                  <a:srgbClr val="008E40"/>
                </a:solidFill>
              </a:rPr>
              <a:t>Spring</a:t>
            </a:r>
            <a:r>
              <a:rPr lang="en-US" sz="2400" dirty="0"/>
              <a:t> enables you to register to this hook by:</a:t>
            </a:r>
          </a:p>
          <a:p>
            <a:endParaRPr lang="en-US" sz="2400" dirty="0"/>
          </a:p>
          <a:p>
            <a:endParaRPr lang="en-US" sz="2400" dirty="0"/>
          </a:p>
          <a:p>
            <a:endParaRPr lang="en-US" sz="2400" dirty="0"/>
          </a:p>
          <a:p>
            <a:r>
              <a:rPr lang="en-US" sz="2400" dirty="0"/>
              <a:t>Once main exists, the hook will be called and the container will be notified. </a:t>
            </a:r>
          </a:p>
          <a:p>
            <a:r>
              <a:rPr lang="en-US" sz="2400" dirty="0"/>
              <a:t>The container will then destroy all beans, and you have special hookups for that process as well (per bean)</a:t>
            </a:r>
          </a:p>
          <a:p>
            <a:endParaRPr lang="en-US" sz="2400" dirty="0"/>
          </a:p>
          <a:p>
            <a:r>
              <a:rPr lang="en-US" sz="2400" b="1" dirty="0"/>
              <a:t>Note</a:t>
            </a:r>
            <a:r>
              <a:rPr lang="en-US" sz="2400" dirty="0"/>
              <a:t>: the method </a:t>
            </a:r>
            <a:r>
              <a:rPr lang="en-US" sz="2400" dirty="0" err="1">
                <a:solidFill>
                  <a:srgbClr val="0000FF"/>
                </a:solidFill>
              </a:rPr>
              <a:t>registerShutdownHook</a:t>
            </a:r>
            <a:r>
              <a:rPr lang="en-US" sz="2400" dirty="0"/>
              <a:t> exists on </a:t>
            </a:r>
            <a:r>
              <a:rPr lang="en-US" sz="2400" dirty="0" err="1">
                <a:solidFill>
                  <a:srgbClr val="0000FF"/>
                </a:solidFill>
              </a:rPr>
              <a:t>ConfigurableApplicationContext</a:t>
            </a:r>
            <a:r>
              <a:rPr lang="en-US" sz="2400" dirty="0"/>
              <a:t> interface (extends </a:t>
            </a:r>
            <a:r>
              <a:rPr lang="en-US" sz="2400" dirty="0" err="1">
                <a:solidFill>
                  <a:srgbClr val="0000FF"/>
                </a:solidFill>
              </a:rPr>
              <a:t>ApplicationContext</a:t>
            </a:r>
            <a:r>
              <a:rPr lang="en-US" sz="2400" dirty="0"/>
              <a:t>)</a:t>
            </a:r>
          </a:p>
        </p:txBody>
      </p:sp>
      <p:pic>
        <p:nvPicPr>
          <p:cNvPr id="6" name="Picture 5">
            <a:extLst>
              <a:ext uri="{FF2B5EF4-FFF2-40B4-BE49-F238E27FC236}">
                <a16:creationId xmlns:a16="http://schemas.microsoft.com/office/drawing/2014/main" id="{92E2620A-CA84-4196-AA43-78F8D2D5685A}"/>
              </a:ext>
            </a:extLst>
          </p:cNvPr>
          <p:cNvPicPr>
            <a:picLocks noChangeAspect="1"/>
          </p:cNvPicPr>
          <p:nvPr/>
        </p:nvPicPr>
        <p:blipFill>
          <a:blip r:embed="rId2"/>
          <a:stretch>
            <a:fillRect/>
          </a:stretch>
        </p:blipFill>
        <p:spPr>
          <a:xfrm>
            <a:off x="3936504" y="2821704"/>
            <a:ext cx="4318992" cy="6954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655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9325-83F6-46BE-8DA5-FF1CF4829D4F}"/>
              </a:ext>
            </a:extLst>
          </p:cNvPr>
          <p:cNvSpPr>
            <a:spLocks noGrp="1"/>
          </p:cNvSpPr>
          <p:nvPr>
            <p:ph type="title"/>
          </p:nvPr>
        </p:nvSpPr>
        <p:spPr/>
        <p:txBody>
          <a:bodyPr>
            <a:normAutofit fontScale="90000"/>
          </a:bodyPr>
          <a:lstStyle/>
          <a:p>
            <a:r>
              <a:rPr lang="en-US" dirty="0"/>
              <a:t>Bean destruction</a:t>
            </a:r>
            <a:endParaRPr lang="he-IL" dirty="0"/>
          </a:p>
        </p:txBody>
      </p:sp>
      <p:sp>
        <p:nvSpPr>
          <p:cNvPr id="3" name="Slide Number Placeholder 2">
            <a:extLst>
              <a:ext uri="{FF2B5EF4-FFF2-40B4-BE49-F238E27FC236}">
                <a16:creationId xmlns:a16="http://schemas.microsoft.com/office/drawing/2014/main" id="{B6D5C7AC-0797-4A43-88FE-BD3EEE4BA015}"/>
              </a:ext>
            </a:extLst>
          </p:cNvPr>
          <p:cNvSpPr>
            <a:spLocks noGrp="1"/>
          </p:cNvSpPr>
          <p:nvPr>
            <p:ph type="sldNum" sz="quarter" idx="12"/>
          </p:nvPr>
        </p:nvSpPr>
        <p:spPr/>
        <p:txBody>
          <a:bodyPr/>
          <a:lstStyle/>
          <a:p>
            <a:fld id="{D57F1E4F-1CFF-5643-939E-217C01CDF565}" type="slidenum">
              <a:rPr lang="en-US" smtClean="0"/>
              <a:pPr/>
              <a:t>77</a:t>
            </a:fld>
            <a:endParaRPr lang="en-US" dirty="0"/>
          </a:p>
        </p:txBody>
      </p:sp>
      <p:sp>
        <p:nvSpPr>
          <p:cNvPr id="4" name="Footer Placeholder 3">
            <a:extLst>
              <a:ext uri="{FF2B5EF4-FFF2-40B4-BE49-F238E27FC236}">
                <a16:creationId xmlns:a16="http://schemas.microsoft.com/office/drawing/2014/main" id="{F3C62A91-BCA7-469F-8A90-B6CDFAABD8A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73DC2D3E-F9CC-4320-B142-EFD29A9BDC17}"/>
              </a:ext>
            </a:extLst>
          </p:cNvPr>
          <p:cNvSpPr txBox="1"/>
          <p:nvPr/>
        </p:nvSpPr>
        <p:spPr>
          <a:xfrm>
            <a:off x="802085" y="1443841"/>
            <a:ext cx="10955677" cy="3970318"/>
          </a:xfrm>
          <a:prstGeom prst="rect">
            <a:avLst/>
          </a:prstGeom>
          <a:noFill/>
        </p:spPr>
        <p:txBody>
          <a:bodyPr wrap="square" rtlCol="1">
            <a:spAutoFit/>
          </a:bodyPr>
          <a:lstStyle/>
          <a:p>
            <a:r>
              <a:rPr lang="en-US" sz="2800" dirty="0"/>
              <a:t>Similar to the post construction hooks, </a:t>
            </a:r>
            <a:r>
              <a:rPr lang="en-US" sz="2800" dirty="0">
                <a:solidFill>
                  <a:srgbClr val="008E40"/>
                </a:solidFill>
              </a:rPr>
              <a:t>Spring</a:t>
            </a:r>
            <a:r>
              <a:rPr lang="en-US" sz="2800" dirty="0"/>
              <a:t> offers 3 destruction methods:</a:t>
            </a:r>
          </a:p>
          <a:p>
            <a:endParaRPr lang="en-US" sz="2800" dirty="0"/>
          </a:p>
          <a:p>
            <a:pPr marL="457200" indent="-457200">
              <a:buFontTx/>
              <a:buAutoNum type="arabicPeriod"/>
            </a:pPr>
            <a:r>
              <a:rPr lang="en-US" sz="2800" dirty="0"/>
              <a:t>Add special annotation </a:t>
            </a:r>
            <a:r>
              <a:rPr lang="en-US" sz="2800" dirty="0">
                <a:solidFill>
                  <a:srgbClr val="0000FF"/>
                </a:solidFill>
              </a:rPr>
              <a:t>(@</a:t>
            </a:r>
            <a:r>
              <a:rPr lang="en-US" sz="2800" dirty="0" err="1">
                <a:solidFill>
                  <a:srgbClr val="0000FF"/>
                </a:solidFill>
              </a:rPr>
              <a:t>PreDestroy</a:t>
            </a:r>
            <a:r>
              <a:rPr lang="en-US" sz="2800" dirty="0"/>
              <a:t>) to any method you wish (JSR-250)</a:t>
            </a:r>
          </a:p>
          <a:p>
            <a:pPr marL="457200" indent="-457200">
              <a:buFontTx/>
              <a:buAutoNum type="arabicPeriod"/>
            </a:pPr>
            <a:endParaRPr lang="en-US" sz="2800" dirty="0"/>
          </a:p>
          <a:p>
            <a:pPr marL="457200" indent="-457200">
              <a:buAutoNum type="arabicPeriod"/>
            </a:pPr>
            <a:r>
              <a:rPr lang="en-US" sz="2800" dirty="0"/>
              <a:t>Implement the interface </a:t>
            </a:r>
            <a:r>
              <a:rPr lang="en-US" sz="2800" dirty="0" err="1">
                <a:solidFill>
                  <a:srgbClr val="0000FF"/>
                </a:solidFill>
              </a:rPr>
              <a:t>DisposableBean</a:t>
            </a:r>
            <a:r>
              <a:rPr lang="en-US" sz="2800" dirty="0"/>
              <a:t> (</a:t>
            </a:r>
            <a:r>
              <a:rPr lang="en-US" sz="2800" dirty="0">
                <a:sym typeface="Wingdings" panose="05000000000000000000" pitchFamily="2" charset="2"/>
              </a:rPr>
              <a:t> </a:t>
            </a:r>
            <a:r>
              <a:rPr lang="en-US" sz="2800" dirty="0">
                <a:solidFill>
                  <a:srgbClr val="0000FF"/>
                </a:solidFill>
              </a:rPr>
              <a:t>void destroy()</a:t>
            </a:r>
            <a:r>
              <a:rPr lang="en-US" sz="2800" dirty="0"/>
              <a:t>;)</a:t>
            </a:r>
          </a:p>
          <a:p>
            <a:pPr marL="457200" indent="-457200">
              <a:buAutoNum type="arabicPeriod"/>
            </a:pPr>
            <a:endParaRPr lang="en-US" sz="2800" dirty="0"/>
          </a:p>
          <a:p>
            <a:pPr marL="457200" indent="-457200">
              <a:buAutoNum type="arabicPeriod"/>
            </a:pPr>
            <a:r>
              <a:rPr lang="en-US" sz="2800" dirty="0"/>
              <a:t>Upon bean definition declaration (in XML) use </a:t>
            </a:r>
            <a:r>
              <a:rPr lang="en-US" sz="2800" dirty="0">
                <a:solidFill>
                  <a:srgbClr val="0000FF"/>
                </a:solidFill>
              </a:rPr>
              <a:t>destroy-method</a:t>
            </a:r>
            <a:r>
              <a:rPr lang="en-US" sz="2800" dirty="0"/>
              <a:t> attribute</a:t>
            </a:r>
          </a:p>
          <a:p>
            <a:pPr marL="457200" indent="-457200">
              <a:buAutoNum type="arabicPeriod"/>
            </a:pPr>
            <a:endParaRPr lang="en-US" sz="2800" dirty="0"/>
          </a:p>
          <a:p>
            <a:r>
              <a:rPr lang="en-US" sz="2800" b="1" dirty="0"/>
              <a:t>Note</a:t>
            </a:r>
            <a:r>
              <a:rPr lang="en-US" sz="2800" dirty="0"/>
              <a:t>: this is the order of calling in case several methods are used</a:t>
            </a:r>
            <a:endParaRPr lang="he-IL" sz="2800" dirty="0"/>
          </a:p>
        </p:txBody>
      </p:sp>
    </p:spTree>
    <p:extLst>
      <p:ext uri="{BB962C8B-B14F-4D97-AF65-F5344CB8AC3E}">
        <p14:creationId xmlns:p14="http://schemas.microsoft.com/office/powerpoint/2010/main" val="7056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C9CA-69A3-4A58-A57A-72773D6AA7DF}"/>
              </a:ext>
            </a:extLst>
          </p:cNvPr>
          <p:cNvSpPr>
            <a:spLocks noGrp="1"/>
          </p:cNvSpPr>
          <p:nvPr>
            <p:ph type="title"/>
          </p:nvPr>
        </p:nvSpPr>
        <p:spPr/>
        <p:txBody>
          <a:bodyPr>
            <a:normAutofit fontScale="90000"/>
          </a:bodyPr>
          <a:lstStyle/>
          <a:p>
            <a:r>
              <a:rPr lang="en-US" dirty="0" err="1"/>
              <a:t>Init</a:t>
            </a:r>
            <a:r>
              <a:rPr lang="en-US" dirty="0"/>
              <a:t>\destroy </a:t>
            </a:r>
            <a:r>
              <a:rPr lang="en-US" dirty="0" err="1"/>
              <a:t>misc</a:t>
            </a:r>
            <a:endParaRPr lang="he-IL" dirty="0"/>
          </a:p>
        </p:txBody>
      </p:sp>
      <p:sp>
        <p:nvSpPr>
          <p:cNvPr id="3" name="Slide Number Placeholder 2">
            <a:extLst>
              <a:ext uri="{FF2B5EF4-FFF2-40B4-BE49-F238E27FC236}">
                <a16:creationId xmlns:a16="http://schemas.microsoft.com/office/drawing/2014/main" id="{ACC40724-75A6-42BD-9680-0AEFCACB95F1}"/>
              </a:ext>
            </a:extLst>
          </p:cNvPr>
          <p:cNvSpPr>
            <a:spLocks noGrp="1"/>
          </p:cNvSpPr>
          <p:nvPr>
            <p:ph type="sldNum" sz="quarter" idx="12"/>
          </p:nvPr>
        </p:nvSpPr>
        <p:spPr/>
        <p:txBody>
          <a:bodyPr/>
          <a:lstStyle/>
          <a:p>
            <a:fld id="{D57F1E4F-1CFF-5643-939E-217C01CDF565}" type="slidenum">
              <a:rPr lang="en-US" smtClean="0"/>
              <a:pPr/>
              <a:t>78</a:t>
            </a:fld>
            <a:endParaRPr lang="en-US" dirty="0"/>
          </a:p>
        </p:txBody>
      </p:sp>
      <p:sp>
        <p:nvSpPr>
          <p:cNvPr id="4" name="Footer Placeholder 3">
            <a:extLst>
              <a:ext uri="{FF2B5EF4-FFF2-40B4-BE49-F238E27FC236}">
                <a16:creationId xmlns:a16="http://schemas.microsoft.com/office/drawing/2014/main" id="{8A5596B9-B27B-4E17-9505-6B1616A96B5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3F8314B3-A344-49B8-BBCE-AAA8A7E9BB84}"/>
              </a:ext>
            </a:extLst>
          </p:cNvPr>
          <p:cNvSpPr txBox="1"/>
          <p:nvPr/>
        </p:nvSpPr>
        <p:spPr>
          <a:xfrm>
            <a:off x="1263721" y="1623317"/>
            <a:ext cx="9585789" cy="3416320"/>
          </a:xfrm>
          <a:prstGeom prst="rect">
            <a:avLst/>
          </a:prstGeom>
          <a:noFill/>
        </p:spPr>
        <p:txBody>
          <a:bodyPr wrap="square" rtlCol="1">
            <a:spAutoFit/>
          </a:bodyPr>
          <a:lstStyle/>
          <a:p>
            <a:r>
              <a:rPr lang="en-US" sz="2400" dirty="0"/>
              <a:t>In order to use annotations @</a:t>
            </a:r>
            <a:r>
              <a:rPr lang="en-US" sz="2400" dirty="0" err="1"/>
              <a:t>PostConstruct</a:t>
            </a:r>
            <a:r>
              <a:rPr lang="en-US" sz="2400" dirty="0"/>
              <a:t> and @</a:t>
            </a:r>
            <a:r>
              <a:rPr lang="en-US" sz="2400" dirty="0" err="1"/>
              <a:t>PreDestroy</a:t>
            </a:r>
            <a:r>
              <a:rPr lang="en-US" sz="2400" dirty="0"/>
              <a:t> you should add the below to the xml</a:t>
            </a:r>
          </a:p>
          <a:p>
            <a:endParaRPr lang="en-US" sz="2400" dirty="0"/>
          </a:p>
          <a:p>
            <a:endParaRPr lang="en-US" sz="2400" dirty="0"/>
          </a:p>
          <a:p>
            <a:endParaRPr lang="en-US" sz="2400" dirty="0"/>
          </a:p>
          <a:p>
            <a:r>
              <a:rPr lang="en-US" sz="2400" dirty="0"/>
              <a:t>You should prefer this form of </a:t>
            </a:r>
            <a:r>
              <a:rPr lang="en-US" sz="2400" dirty="0" err="1"/>
              <a:t>init</a:t>
            </a:r>
            <a:r>
              <a:rPr lang="en-US" sz="2400" dirty="0"/>
              <a:t>\destroy:</a:t>
            </a:r>
          </a:p>
          <a:p>
            <a:pPr marL="285750" indent="-285750">
              <a:buFont typeface="Arial" panose="020B0604020202020204" pitchFamily="34" charset="0"/>
              <a:buChar char="•"/>
            </a:pPr>
            <a:r>
              <a:rPr lang="en-US" sz="2400" dirty="0"/>
              <a:t>Less intrusive – no need to be hard coded coupled to spring’s interfaces</a:t>
            </a:r>
          </a:p>
          <a:p>
            <a:pPr marL="285750" indent="-285750">
              <a:buFont typeface="Arial" panose="020B0604020202020204" pitchFamily="34" charset="0"/>
              <a:buChar char="•"/>
            </a:pPr>
            <a:r>
              <a:rPr lang="en-US" sz="2400" dirty="0"/>
              <a:t>Does not require any additional strictive definition (implement specific method name)</a:t>
            </a:r>
            <a:endParaRPr lang="he-IL" sz="2400" dirty="0"/>
          </a:p>
        </p:txBody>
      </p:sp>
      <p:pic>
        <p:nvPicPr>
          <p:cNvPr id="6" name="Picture 5">
            <a:extLst>
              <a:ext uri="{FF2B5EF4-FFF2-40B4-BE49-F238E27FC236}">
                <a16:creationId xmlns:a16="http://schemas.microsoft.com/office/drawing/2014/main" id="{999F1086-CC9A-40E5-8A8F-0808E1AC2349}"/>
              </a:ext>
            </a:extLst>
          </p:cNvPr>
          <p:cNvPicPr>
            <a:picLocks noChangeAspect="1"/>
          </p:cNvPicPr>
          <p:nvPr/>
        </p:nvPicPr>
        <p:blipFill>
          <a:blip r:embed="rId2"/>
          <a:stretch>
            <a:fillRect/>
          </a:stretch>
        </p:blipFill>
        <p:spPr>
          <a:xfrm>
            <a:off x="1140431" y="2540438"/>
            <a:ext cx="10176865" cy="4991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310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9</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Post construct and pre destruct hooks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10145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2BB-6CFA-4821-BE7D-18036D89D8F4}"/>
              </a:ext>
            </a:extLst>
          </p:cNvPr>
          <p:cNvSpPr>
            <a:spLocks noGrp="1"/>
          </p:cNvSpPr>
          <p:nvPr>
            <p:ph type="title"/>
          </p:nvPr>
        </p:nvSpPr>
        <p:spPr/>
        <p:txBody>
          <a:bodyPr>
            <a:normAutofit fontScale="90000"/>
          </a:bodyPr>
          <a:lstStyle/>
          <a:p>
            <a:r>
              <a:rPr lang="en-US" b="1" dirty="0"/>
              <a:t>I</a:t>
            </a:r>
            <a:r>
              <a:rPr lang="en-US" dirty="0"/>
              <a:t>nversion </a:t>
            </a:r>
            <a:r>
              <a:rPr lang="en-US" b="1" dirty="0"/>
              <a:t>O</a:t>
            </a:r>
            <a:r>
              <a:rPr lang="en-US" dirty="0"/>
              <a:t>f </a:t>
            </a:r>
            <a:r>
              <a:rPr lang="en-US" b="1" dirty="0"/>
              <a:t>C</a:t>
            </a:r>
            <a:r>
              <a:rPr lang="en-US" dirty="0"/>
              <a:t>ontrol (1)</a:t>
            </a:r>
            <a:endParaRPr lang="he-IL" dirty="0"/>
          </a:p>
        </p:txBody>
      </p:sp>
      <p:sp>
        <p:nvSpPr>
          <p:cNvPr id="3" name="Slide Number Placeholder 2">
            <a:extLst>
              <a:ext uri="{FF2B5EF4-FFF2-40B4-BE49-F238E27FC236}">
                <a16:creationId xmlns:a16="http://schemas.microsoft.com/office/drawing/2014/main" id="{9C0CF80C-BB5D-4192-9C70-8A73D84C053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Footer Placeholder 3">
            <a:extLst>
              <a:ext uri="{FF2B5EF4-FFF2-40B4-BE49-F238E27FC236}">
                <a16:creationId xmlns:a16="http://schemas.microsoft.com/office/drawing/2014/main" id="{AA35EE89-8C43-4049-91C3-08ABC7EAE14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9C26BDE-E818-466F-8314-91394FFC9938}"/>
              </a:ext>
            </a:extLst>
          </p:cNvPr>
          <p:cNvSpPr txBox="1"/>
          <p:nvPr/>
        </p:nvSpPr>
        <p:spPr>
          <a:xfrm>
            <a:off x="2165274" y="1168998"/>
            <a:ext cx="8758410" cy="1077218"/>
          </a:xfrm>
          <a:prstGeom prst="rect">
            <a:avLst/>
          </a:prstGeom>
          <a:noFill/>
        </p:spPr>
        <p:txBody>
          <a:bodyPr wrap="square" rtlCol="1">
            <a:spAutoFit/>
          </a:bodyPr>
          <a:lstStyle/>
          <a:p>
            <a:r>
              <a:rPr lang="en-US" sz="3200" dirty="0"/>
              <a:t>Instead of having </a:t>
            </a:r>
            <a:r>
              <a:rPr lang="en-US" sz="3200" dirty="0">
                <a:solidFill>
                  <a:srgbClr val="0000FF"/>
                </a:solidFill>
              </a:rPr>
              <a:t>Car</a:t>
            </a:r>
            <a:r>
              <a:rPr lang="en-US" sz="3200" dirty="0"/>
              <a:t> object control it’s dependencies (</a:t>
            </a:r>
            <a:r>
              <a:rPr lang="en-US" sz="3200" dirty="0" err="1"/>
              <a:t>new’ed</a:t>
            </a:r>
            <a:r>
              <a:rPr lang="en-US" sz="3200" dirty="0"/>
              <a:t> them), </a:t>
            </a:r>
            <a:r>
              <a:rPr lang="en-US" sz="3200" dirty="0">
                <a:solidFill>
                  <a:srgbClr val="FD2DFF"/>
                </a:solidFill>
              </a:rPr>
              <a:t>Lets supply them for him !</a:t>
            </a:r>
          </a:p>
        </p:txBody>
      </p:sp>
      <p:sp>
        <p:nvSpPr>
          <p:cNvPr id="6" name="Rectangle: Rounded Corners 5">
            <a:extLst>
              <a:ext uri="{FF2B5EF4-FFF2-40B4-BE49-F238E27FC236}">
                <a16:creationId xmlns:a16="http://schemas.microsoft.com/office/drawing/2014/main" id="{175AB473-E029-49BF-BD9B-D59F0293AFD0}"/>
              </a:ext>
            </a:extLst>
          </p:cNvPr>
          <p:cNvSpPr/>
          <p:nvPr/>
        </p:nvSpPr>
        <p:spPr>
          <a:xfrm>
            <a:off x="1174217" y="3243361"/>
            <a:ext cx="1843934" cy="673073"/>
          </a:xfrm>
          <a:prstGeom prst="roundRect">
            <a:avLst>
              <a:gd name="adj" fmla="val 32052"/>
            </a:avLst>
          </a:prstGeom>
          <a:solidFill>
            <a:srgbClr val="008E4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Factory</a:t>
            </a:r>
            <a:endParaRPr lang="he-IL" sz="4000" dirty="0"/>
          </a:p>
        </p:txBody>
      </p:sp>
      <p:sp>
        <p:nvSpPr>
          <p:cNvPr id="7" name="Rectangle: Rounded Corners 6">
            <a:extLst>
              <a:ext uri="{FF2B5EF4-FFF2-40B4-BE49-F238E27FC236}">
                <a16:creationId xmlns:a16="http://schemas.microsoft.com/office/drawing/2014/main" id="{6BB17D65-84E0-49EE-BA03-0A45F0FFC2E2}"/>
              </a:ext>
            </a:extLst>
          </p:cNvPr>
          <p:cNvSpPr/>
          <p:nvPr/>
        </p:nvSpPr>
        <p:spPr>
          <a:xfrm>
            <a:off x="3834791" y="2666251"/>
            <a:ext cx="1709450"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Engine</a:t>
            </a:r>
            <a:endParaRPr lang="he-IL" sz="2400" dirty="0"/>
          </a:p>
        </p:txBody>
      </p:sp>
      <p:sp>
        <p:nvSpPr>
          <p:cNvPr id="8" name="Rectangle: Rounded Corners 7">
            <a:extLst>
              <a:ext uri="{FF2B5EF4-FFF2-40B4-BE49-F238E27FC236}">
                <a16:creationId xmlns:a16="http://schemas.microsoft.com/office/drawing/2014/main" id="{E29D5DEE-6ED5-43BC-88F6-BDE38A7A15C8}"/>
              </a:ext>
            </a:extLst>
          </p:cNvPr>
          <p:cNvSpPr/>
          <p:nvPr/>
        </p:nvSpPr>
        <p:spPr>
          <a:xfrm>
            <a:off x="3834791" y="3336235"/>
            <a:ext cx="1709449"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Wheel</a:t>
            </a:r>
            <a:endParaRPr lang="he-IL" sz="2400" dirty="0"/>
          </a:p>
        </p:txBody>
      </p:sp>
      <p:sp>
        <p:nvSpPr>
          <p:cNvPr id="9" name="Rectangle: Rounded Corners 8">
            <a:extLst>
              <a:ext uri="{FF2B5EF4-FFF2-40B4-BE49-F238E27FC236}">
                <a16:creationId xmlns:a16="http://schemas.microsoft.com/office/drawing/2014/main" id="{A55095ED-0ACA-482A-BA7E-8CDBAFDC6BAC}"/>
              </a:ext>
            </a:extLst>
          </p:cNvPr>
          <p:cNvSpPr/>
          <p:nvPr/>
        </p:nvSpPr>
        <p:spPr>
          <a:xfrm>
            <a:off x="3834790" y="4005916"/>
            <a:ext cx="1709449"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CD player</a:t>
            </a:r>
            <a:endParaRPr lang="he-IL" sz="2400" dirty="0"/>
          </a:p>
        </p:txBody>
      </p:sp>
      <p:cxnSp>
        <p:nvCxnSpPr>
          <p:cNvPr id="11" name="Straight Arrow Connector 10">
            <a:extLst>
              <a:ext uri="{FF2B5EF4-FFF2-40B4-BE49-F238E27FC236}">
                <a16:creationId xmlns:a16="http://schemas.microsoft.com/office/drawing/2014/main" id="{E97E78F0-69CD-4A98-B7F6-B82EF4B7FCFE}"/>
              </a:ext>
            </a:extLst>
          </p:cNvPr>
          <p:cNvCxnSpPr>
            <a:stCxn id="6" idx="3"/>
            <a:endCxn id="7" idx="1"/>
          </p:cNvCxnSpPr>
          <p:nvPr/>
        </p:nvCxnSpPr>
        <p:spPr>
          <a:xfrm flipV="1">
            <a:off x="3018151" y="2909914"/>
            <a:ext cx="816640" cy="66998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D9034F-73CB-4710-8652-57CF0EDD5B3C}"/>
              </a:ext>
            </a:extLst>
          </p:cNvPr>
          <p:cNvCxnSpPr>
            <a:cxnSpLocks/>
            <a:stCxn id="6" idx="3"/>
            <a:endCxn id="8" idx="1"/>
          </p:cNvCxnSpPr>
          <p:nvPr/>
        </p:nvCxnSpPr>
        <p:spPr>
          <a:xfrm>
            <a:off x="3018151" y="3579898"/>
            <a:ext cx="816640"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67073D5-27AD-41D9-8465-4040712BD168}"/>
              </a:ext>
            </a:extLst>
          </p:cNvPr>
          <p:cNvCxnSpPr>
            <a:cxnSpLocks/>
            <a:stCxn id="6" idx="3"/>
            <a:endCxn id="9" idx="1"/>
          </p:cNvCxnSpPr>
          <p:nvPr/>
        </p:nvCxnSpPr>
        <p:spPr>
          <a:xfrm>
            <a:off x="3018151" y="3579898"/>
            <a:ext cx="816639" cy="66968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1591A37-B8E6-4FCD-ADC3-BBA3B0ADC9FC}"/>
              </a:ext>
            </a:extLst>
          </p:cNvPr>
          <p:cNvSpPr/>
          <p:nvPr/>
        </p:nvSpPr>
        <p:spPr>
          <a:xfrm>
            <a:off x="6360878" y="3123226"/>
            <a:ext cx="1153111" cy="913344"/>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Car</a:t>
            </a:r>
            <a:endParaRPr lang="he-IL" sz="4000" dirty="0"/>
          </a:p>
        </p:txBody>
      </p:sp>
      <p:cxnSp>
        <p:nvCxnSpPr>
          <p:cNvPr id="19" name="Straight Arrow Connector 18">
            <a:extLst>
              <a:ext uri="{FF2B5EF4-FFF2-40B4-BE49-F238E27FC236}">
                <a16:creationId xmlns:a16="http://schemas.microsoft.com/office/drawing/2014/main" id="{E55A383B-CED9-4A40-938B-31DDA3782528}"/>
              </a:ext>
            </a:extLst>
          </p:cNvPr>
          <p:cNvCxnSpPr>
            <a:cxnSpLocks/>
            <a:stCxn id="7" idx="3"/>
          </p:cNvCxnSpPr>
          <p:nvPr/>
        </p:nvCxnSpPr>
        <p:spPr>
          <a:xfrm>
            <a:off x="5544241" y="2909914"/>
            <a:ext cx="921972" cy="24040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4F383F-E478-44CE-823D-78A760522224}"/>
              </a:ext>
            </a:extLst>
          </p:cNvPr>
          <p:cNvCxnSpPr>
            <a:cxnSpLocks/>
            <a:stCxn id="8" idx="3"/>
            <a:endCxn id="18" idx="1"/>
          </p:cNvCxnSpPr>
          <p:nvPr/>
        </p:nvCxnSpPr>
        <p:spPr>
          <a:xfrm>
            <a:off x="5544240" y="3579898"/>
            <a:ext cx="81663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7DDE1C0-C185-47E0-9AA6-715F56FAEC42}"/>
              </a:ext>
            </a:extLst>
          </p:cNvPr>
          <p:cNvCxnSpPr>
            <a:cxnSpLocks/>
            <a:stCxn id="9" idx="3"/>
          </p:cNvCxnSpPr>
          <p:nvPr/>
        </p:nvCxnSpPr>
        <p:spPr>
          <a:xfrm flipV="1">
            <a:off x="5544239" y="4005916"/>
            <a:ext cx="921974" cy="243663"/>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29BE2C16-4AAC-41E5-9038-7E2517B75E36}"/>
              </a:ext>
            </a:extLst>
          </p:cNvPr>
          <p:cNvSpPr/>
          <p:nvPr/>
        </p:nvSpPr>
        <p:spPr>
          <a:xfrm>
            <a:off x="8175664" y="2906656"/>
            <a:ext cx="1320876"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i="1" dirty="0"/>
              <a:t>Engine</a:t>
            </a:r>
            <a:endParaRPr lang="he-IL" sz="2400" i="1" dirty="0"/>
          </a:p>
        </p:txBody>
      </p:sp>
      <p:sp>
        <p:nvSpPr>
          <p:cNvPr id="29" name="Flowchart: Multidocument 28">
            <a:extLst>
              <a:ext uri="{FF2B5EF4-FFF2-40B4-BE49-F238E27FC236}">
                <a16:creationId xmlns:a16="http://schemas.microsoft.com/office/drawing/2014/main" id="{6DC9D193-D31D-4603-A100-CD844E7E0787}"/>
              </a:ext>
            </a:extLst>
          </p:cNvPr>
          <p:cNvSpPr/>
          <p:nvPr/>
        </p:nvSpPr>
        <p:spPr>
          <a:xfrm>
            <a:off x="9776964" y="2786689"/>
            <a:ext cx="1709450" cy="673073"/>
          </a:xfrm>
          <a:prstGeom prst="flowChartMulti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Box Engine</a:t>
            </a:r>
            <a:endParaRPr lang="he-IL" dirty="0">
              <a:solidFill>
                <a:sysClr val="windowText" lastClr="000000"/>
              </a:solidFill>
            </a:endParaRPr>
          </a:p>
        </p:txBody>
      </p:sp>
      <p:sp>
        <p:nvSpPr>
          <p:cNvPr id="30" name="Rectangle: Rounded Corners 29">
            <a:extLst>
              <a:ext uri="{FF2B5EF4-FFF2-40B4-BE49-F238E27FC236}">
                <a16:creationId xmlns:a16="http://schemas.microsoft.com/office/drawing/2014/main" id="{EA5C7768-9241-422F-A7BE-F7F8859584C3}"/>
              </a:ext>
            </a:extLst>
          </p:cNvPr>
          <p:cNvSpPr/>
          <p:nvPr/>
        </p:nvSpPr>
        <p:spPr>
          <a:xfrm>
            <a:off x="8175663" y="3870196"/>
            <a:ext cx="1320877"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i="1" dirty="0"/>
              <a:t>Wheel</a:t>
            </a:r>
            <a:endParaRPr lang="he-IL" sz="2400" i="1" dirty="0"/>
          </a:p>
        </p:txBody>
      </p:sp>
      <p:sp>
        <p:nvSpPr>
          <p:cNvPr id="31" name="Flowchart: Multidocument 30">
            <a:extLst>
              <a:ext uri="{FF2B5EF4-FFF2-40B4-BE49-F238E27FC236}">
                <a16:creationId xmlns:a16="http://schemas.microsoft.com/office/drawing/2014/main" id="{85920E57-6BAB-444F-96BC-AE92157C24FA}"/>
              </a:ext>
            </a:extLst>
          </p:cNvPr>
          <p:cNvSpPr/>
          <p:nvPr/>
        </p:nvSpPr>
        <p:spPr>
          <a:xfrm>
            <a:off x="9710275" y="3809472"/>
            <a:ext cx="1842827" cy="673073"/>
          </a:xfrm>
          <a:prstGeom prst="flowChartMulti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Tube less</a:t>
            </a:r>
            <a:endParaRPr lang="he-IL" dirty="0">
              <a:solidFill>
                <a:sysClr val="windowText" lastClr="000000"/>
              </a:solidFill>
            </a:endParaRPr>
          </a:p>
        </p:txBody>
      </p:sp>
      <p:cxnSp>
        <p:nvCxnSpPr>
          <p:cNvPr id="42" name="Straight Arrow Connector 41">
            <a:extLst>
              <a:ext uri="{FF2B5EF4-FFF2-40B4-BE49-F238E27FC236}">
                <a16:creationId xmlns:a16="http://schemas.microsoft.com/office/drawing/2014/main" id="{D088D5F1-A13E-4BFF-82C0-A2B805A358E5}"/>
              </a:ext>
            </a:extLst>
          </p:cNvPr>
          <p:cNvCxnSpPr>
            <a:stCxn id="18" idx="3"/>
            <a:endCxn id="28" idx="1"/>
          </p:cNvCxnSpPr>
          <p:nvPr/>
        </p:nvCxnSpPr>
        <p:spPr>
          <a:xfrm flipV="1">
            <a:off x="7513989" y="3150319"/>
            <a:ext cx="661675" cy="429579"/>
          </a:xfrm>
          <a:prstGeom prst="straightConnector1">
            <a:avLst/>
          </a:prstGeom>
          <a:ln w="28575">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AB4C8B6-590E-414F-86E6-F0072E43C799}"/>
              </a:ext>
            </a:extLst>
          </p:cNvPr>
          <p:cNvCxnSpPr>
            <a:cxnSpLocks/>
            <a:stCxn id="18" idx="3"/>
            <a:endCxn id="30" idx="1"/>
          </p:cNvCxnSpPr>
          <p:nvPr/>
        </p:nvCxnSpPr>
        <p:spPr>
          <a:xfrm>
            <a:off x="7513989" y="3579898"/>
            <a:ext cx="661674" cy="533961"/>
          </a:xfrm>
          <a:prstGeom prst="straightConnector1">
            <a:avLst/>
          </a:prstGeom>
          <a:ln w="28575">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0F6075ED-8C95-4E82-B264-43CB1DA9EA8D}"/>
              </a:ext>
            </a:extLst>
          </p:cNvPr>
          <p:cNvSpPr/>
          <p:nvPr/>
        </p:nvSpPr>
        <p:spPr>
          <a:xfrm>
            <a:off x="3834790" y="5133860"/>
            <a:ext cx="5419379" cy="913344"/>
          </a:xfrm>
          <a:prstGeom prst="roundRect">
            <a:avLst/>
          </a:prstGeom>
          <a:solidFill>
            <a:srgbClr val="FF69FF"/>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Dependency Injection</a:t>
            </a:r>
            <a:endParaRPr lang="he-IL" sz="3600" dirty="0"/>
          </a:p>
        </p:txBody>
      </p:sp>
      <p:sp>
        <p:nvSpPr>
          <p:cNvPr id="52" name="Freeform: Shape 51">
            <a:extLst>
              <a:ext uri="{FF2B5EF4-FFF2-40B4-BE49-F238E27FC236}">
                <a16:creationId xmlns:a16="http://schemas.microsoft.com/office/drawing/2014/main" id="{AF37A892-92E6-4942-B091-590B9B9A1BEA}"/>
              </a:ext>
            </a:extLst>
          </p:cNvPr>
          <p:cNvSpPr/>
          <p:nvPr/>
        </p:nvSpPr>
        <p:spPr>
          <a:xfrm>
            <a:off x="1961002" y="2258034"/>
            <a:ext cx="4891490" cy="936858"/>
          </a:xfrm>
          <a:custGeom>
            <a:avLst/>
            <a:gdLst>
              <a:gd name="connsiteX0" fmla="*/ 0 w 4891490"/>
              <a:gd name="connsiteY0" fmla="*/ 936858 h 936858"/>
              <a:gd name="connsiteX1" fmla="*/ 2677099 w 4891490"/>
              <a:gd name="connsiteY1" fmla="*/ 424 h 936858"/>
              <a:gd name="connsiteX2" fmla="*/ 4891490 w 4891490"/>
              <a:gd name="connsiteY2" fmla="*/ 815672 h 936858"/>
            </a:gdLst>
            <a:ahLst/>
            <a:cxnLst>
              <a:cxn ang="0">
                <a:pos x="connsiteX0" y="connsiteY0"/>
              </a:cxn>
              <a:cxn ang="0">
                <a:pos x="connsiteX1" y="connsiteY1"/>
              </a:cxn>
              <a:cxn ang="0">
                <a:pos x="connsiteX2" y="connsiteY2"/>
              </a:cxn>
            </a:cxnLst>
            <a:rect l="l" t="t" r="r" b="b"/>
            <a:pathLst>
              <a:path w="4891490" h="936858">
                <a:moveTo>
                  <a:pt x="0" y="936858"/>
                </a:moveTo>
                <a:cubicBezTo>
                  <a:pt x="930925" y="478740"/>
                  <a:pt x="1861851" y="20622"/>
                  <a:pt x="2677099" y="424"/>
                </a:cubicBezTo>
                <a:cubicBezTo>
                  <a:pt x="3492347" y="-19774"/>
                  <a:pt x="4575673" y="687142"/>
                  <a:pt x="4891490" y="815672"/>
                </a:cubicBezTo>
              </a:path>
            </a:pathLst>
          </a:custGeom>
          <a:noFill/>
          <a:ln w="38100">
            <a:solidFill>
              <a:schemeClr val="tx1"/>
            </a:solidFill>
            <a:prstDash val="lgDashDot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5586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left)">
                                      <p:cBhvr>
                                        <p:cTn id="38" dur="500"/>
                                        <p:tgtEl>
                                          <p:spTgt spid="52"/>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par>
                                <p:cTn id="48" presetID="22" presetClass="entr" presetSubtype="8"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par>
                                <p:cTn id="51" presetID="22" presetClass="entr" presetSubtype="8"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additive="base">
                                        <p:cTn id="72" dur="500" fill="hold"/>
                                        <p:tgtEl>
                                          <p:spTgt spid="29"/>
                                        </p:tgtEl>
                                        <p:attrNameLst>
                                          <p:attrName>ppt_x</p:attrName>
                                        </p:attrNameLst>
                                      </p:cBhvr>
                                      <p:tavLst>
                                        <p:tav tm="0">
                                          <p:val>
                                            <p:strVal val="1+#ppt_w/2"/>
                                          </p:val>
                                        </p:tav>
                                        <p:tav tm="100000">
                                          <p:val>
                                            <p:strVal val="#ppt_x"/>
                                          </p:val>
                                        </p:tav>
                                      </p:tavLst>
                                    </p:anim>
                                    <p:anim calcmode="lin" valueType="num">
                                      <p:cBhvr additive="base">
                                        <p:cTn id="73" dur="500" fill="hold"/>
                                        <p:tgtEl>
                                          <p:spTgt spid="29"/>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fill="hold"/>
                                        <p:tgtEl>
                                          <p:spTgt spid="31"/>
                                        </p:tgtEl>
                                        <p:attrNameLst>
                                          <p:attrName>ppt_x</p:attrName>
                                        </p:attrNameLst>
                                      </p:cBhvr>
                                      <p:tavLst>
                                        <p:tav tm="0">
                                          <p:val>
                                            <p:strVal val="1+#ppt_w/2"/>
                                          </p:val>
                                        </p:tav>
                                        <p:tav tm="100000">
                                          <p:val>
                                            <p:strVal val="#ppt_x"/>
                                          </p:val>
                                        </p:tav>
                                      </p:tavLst>
                                    </p:anim>
                                    <p:anim calcmode="lin" valueType="num">
                                      <p:cBhvr additive="base">
                                        <p:cTn id="77"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circle(in)">
                                      <p:cBhvr>
                                        <p:cTn id="82"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8" grpId="0" animBg="1"/>
      <p:bldP spid="28" grpId="0" animBg="1"/>
      <p:bldP spid="29" grpId="0" animBg="1"/>
      <p:bldP spid="30" grpId="0" animBg="1"/>
      <p:bldP spid="31" grpId="0" animBg="1"/>
      <p:bldP spid="46" grpId="0" animBg="1"/>
      <p:bldP spid="5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140-C8F3-43EC-832D-1663C9718D1C}"/>
              </a:ext>
            </a:extLst>
          </p:cNvPr>
          <p:cNvSpPr>
            <a:spLocks noGrp="1"/>
          </p:cNvSpPr>
          <p:nvPr>
            <p:ph type="title"/>
          </p:nvPr>
        </p:nvSpPr>
        <p:spPr/>
        <p:txBody>
          <a:bodyPr>
            <a:normAutofit fontScale="90000"/>
          </a:bodyPr>
          <a:lstStyle/>
          <a:p>
            <a:r>
              <a:rPr lang="en-US" dirty="0">
                <a:solidFill>
                  <a:srgbClr val="FD2DFF"/>
                </a:solidFill>
              </a:rPr>
              <a:t>Exercise 7 – </a:t>
            </a:r>
            <a:r>
              <a:rPr lang="en-US" dirty="0" err="1">
                <a:solidFill>
                  <a:srgbClr val="FD2DFF"/>
                </a:solidFill>
              </a:rPr>
              <a:t>init</a:t>
            </a:r>
            <a:r>
              <a:rPr lang="en-US" dirty="0">
                <a:solidFill>
                  <a:srgbClr val="FD2DFF"/>
                </a:solidFill>
              </a:rPr>
              <a:t>\destroy bean</a:t>
            </a:r>
            <a:endParaRPr lang="he-IL" dirty="0">
              <a:solidFill>
                <a:srgbClr val="FD2DFF"/>
              </a:solidFill>
            </a:endParaRPr>
          </a:p>
        </p:txBody>
      </p:sp>
      <p:sp>
        <p:nvSpPr>
          <p:cNvPr id="3" name="Slide Number Placeholder 2">
            <a:extLst>
              <a:ext uri="{FF2B5EF4-FFF2-40B4-BE49-F238E27FC236}">
                <a16:creationId xmlns:a16="http://schemas.microsoft.com/office/drawing/2014/main" id="{A995EB60-7BA6-4614-B6D8-12C57ECAEEBB}"/>
              </a:ext>
            </a:extLst>
          </p:cNvPr>
          <p:cNvSpPr>
            <a:spLocks noGrp="1"/>
          </p:cNvSpPr>
          <p:nvPr>
            <p:ph type="sldNum" sz="quarter" idx="12"/>
          </p:nvPr>
        </p:nvSpPr>
        <p:spPr/>
        <p:txBody>
          <a:bodyPr/>
          <a:lstStyle/>
          <a:p>
            <a:fld id="{D57F1E4F-1CFF-5643-939E-217C01CDF565}" type="slidenum">
              <a:rPr lang="en-US" smtClean="0"/>
              <a:pPr/>
              <a:t>80</a:t>
            </a:fld>
            <a:endParaRPr lang="en-US" dirty="0"/>
          </a:p>
        </p:txBody>
      </p:sp>
      <p:sp>
        <p:nvSpPr>
          <p:cNvPr id="4" name="Footer Placeholder 3">
            <a:extLst>
              <a:ext uri="{FF2B5EF4-FFF2-40B4-BE49-F238E27FC236}">
                <a16:creationId xmlns:a16="http://schemas.microsoft.com/office/drawing/2014/main" id="{DB2744DB-5FF6-4DC8-82AF-A3A2557F163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882A221-A1DD-4DEE-86C2-7B5CCB266A05}"/>
              </a:ext>
            </a:extLst>
          </p:cNvPr>
          <p:cNvSpPr txBox="1"/>
          <p:nvPr/>
        </p:nvSpPr>
        <p:spPr>
          <a:xfrm>
            <a:off x="1284270" y="1500027"/>
            <a:ext cx="9616611" cy="2554545"/>
          </a:xfrm>
          <a:prstGeom prst="rect">
            <a:avLst/>
          </a:prstGeom>
          <a:noFill/>
        </p:spPr>
        <p:txBody>
          <a:bodyPr wrap="square" rtlCol="1">
            <a:spAutoFit/>
          </a:bodyPr>
          <a:lstStyle/>
          <a:p>
            <a:r>
              <a:rPr lang="en-US" sz="2000" dirty="0"/>
              <a:t>Let’s use the </a:t>
            </a:r>
            <a:r>
              <a:rPr lang="en-US" sz="2000" dirty="0" err="1"/>
              <a:t>init</a:t>
            </a:r>
            <a:r>
              <a:rPr lang="en-US" sz="2000" dirty="0"/>
              <a:t> phase to have all </a:t>
            </a:r>
            <a:r>
              <a:rPr lang="en-US" sz="2000" dirty="0">
                <a:solidFill>
                  <a:srgbClr val="0000FF"/>
                </a:solidFill>
              </a:rPr>
              <a:t>actors</a:t>
            </a:r>
            <a:r>
              <a:rPr lang="en-US" sz="2000" dirty="0"/>
              <a:t> ego gets updated automatically as part of bean creation</a:t>
            </a:r>
          </a:p>
          <a:p>
            <a:endParaRPr lang="en-US" sz="2000" dirty="0"/>
          </a:p>
          <a:p>
            <a:r>
              <a:rPr lang="en-US" sz="2000" dirty="0"/>
              <a:t>Make the </a:t>
            </a:r>
            <a:r>
              <a:rPr lang="en-US" sz="2000" dirty="0" err="1"/>
              <a:t>init</a:t>
            </a:r>
            <a:r>
              <a:rPr lang="en-US" sz="2000" dirty="0"/>
              <a:t> method of </a:t>
            </a:r>
            <a:r>
              <a:rPr lang="en-US" sz="2000" dirty="0" err="1">
                <a:solidFill>
                  <a:srgbClr val="7030A0"/>
                </a:solidFill>
              </a:rPr>
              <a:t>IMDBService</a:t>
            </a:r>
            <a:r>
              <a:rPr lang="en-US" sz="2000" dirty="0"/>
              <a:t> be invoked automatically by spring using any of the 3 methods we have seen before</a:t>
            </a:r>
          </a:p>
          <a:p>
            <a:endParaRPr lang="en-US" sz="2000" dirty="0"/>
          </a:p>
          <a:p>
            <a:r>
              <a:rPr lang="en-US" sz="2000" dirty="0"/>
              <a:t>Add shutdown hook for the context and implement destroy phase in both DAOs, where you will simply log the fact that data has been saved and persisted to storage upon closing…</a:t>
            </a:r>
            <a:endParaRPr lang="he-IL" sz="2000" dirty="0"/>
          </a:p>
        </p:txBody>
      </p:sp>
      <p:sp>
        <p:nvSpPr>
          <p:cNvPr id="6" name="TextBox 5">
            <a:extLst>
              <a:ext uri="{FF2B5EF4-FFF2-40B4-BE49-F238E27FC236}">
                <a16:creationId xmlns:a16="http://schemas.microsoft.com/office/drawing/2014/main" id="{7C1EBFAD-1120-4BD5-AD3C-FE998575923D}"/>
              </a:ext>
            </a:extLst>
          </p:cNvPr>
          <p:cNvSpPr txBox="1"/>
          <p:nvPr/>
        </p:nvSpPr>
        <p:spPr>
          <a:xfrm>
            <a:off x="5121965" y="5867263"/>
            <a:ext cx="1948069" cy="369332"/>
          </a:xfrm>
          <a:prstGeom prst="rect">
            <a:avLst/>
          </a:prstGeom>
          <a:noFill/>
        </p:spPr>
        <p:txBody>
          <a:bodyPr wrap="square" rtlCol="1">
            <a:spAutoFit/>
          </a:bodyPr>
          <a:lstStyle/>
          <a:p>
            <a:r>
              <a:rPr lang="en-US" b="1" dirty="0"/>
              <a:t>Time: 15 minutes</a:t>
            </a:r>
            <a:endParaRPr lang="he-IL" b="1" dirty="0"/>
          </a:p>
        </p:txBody>
      </p:sp>
    </p:spTree>
    <p:extLst>
      <p:ext uri="{BB962C8B-B14F-4D97-AF65-F5344CB8AC3E}">
        <p14:creationId xmlns:p14="http://schemas.microsoft.com/office/powerpoint/2010/main" val="113148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3E9C-CD9A-4E92-B007-B8FE61973B93}"/>
              </a:ext>
            </a:extLst>
          </p:cNvPr>
          <p:cNvSpPr>
            <a:spLocks noGrp="1"/>
          </p:cNvSpPr>
          <p:nvPr>
            <p:ph type="title"/>
          </p:nvPr>
        </p:nvSpPr>
        <p:spPr/>
        <p:txBody>
          <a:bodyPr>
            <a:normAutofit fontScale="90000"/>
          </a:bodyPr>
          <a:lstStyle/>
          <a:p>
            <a:r>
              <a:rPr lang="en-US" dirty="0" err="1"/>
              <a:t>BeanPostProcessor</a:t>
            </a:r>
            <a:endParaRPr lang="he-IL" dirty="0"/>
          </a:p>
        </p:txBody>
      </p:sp>
      <p:sp>
        <p:nvSpPr>
          <p:cNvPr id="3" name="Slide Number Placeholder 2">
            <a:extLst>
              <a:ext uri="{FF2B5EF4-FFF2-40B4-BE49-F238E27FC236}">
                <a16:creationId xmlns:a16="http://schemas.microsoft.com/office/drawing/2014/main" id="{3D7D4593-9850-4BEB-A034-107F1847BC2F}"/>
              </a:ext>
            </a:extLst>
          </p:cNvPr>
          <p:cNvSpPr>
            <a:spLocks noGrp="1"/>
          </p:cNvSpPr>
          <p:nvPr>
            <p:ph type="sldNum" sz="quarter" idx="12"/>
          </p:nvPr>
        </p:nvSpPr>
        <p:spPr/>
        <p:txBody>
          <a:bodyPr/>
          <a:lstStyle/>
          <a:p>
            <a:fld id="{D57F1E4F-1CFF-5643-939E-217C01CDF565}" type="slidenum">
              <a:rPr lang="en-US" smtClean="0"/>
              <a:pPr/>
              <a:t>81</a:t>
            </a:fld>
            <a:endParaRPr lang="en-US" dirty="0"/>
          </a:p>
        </p:txBody>
      </p:sp>
      <p:sp>
        <p:nvSpPr>
          <p:cNvPr id="4" name="Footer Placeholder 3">
            <a:extLst>
              <a:ext uri="{FF2B5EF4-FFF2-40B4-BE49-F238E27FC236}">
                <a16:creationId xmlns:a16="http://schemas.microsoft.com/office/drawing/2014/main" id="{B2545B5C-5557-4C7C-9D62-7A77FDCA4A25}"/>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3FB92B74-777E-40E5-A214-012D2731F932}"/>
              </a:ext>
            </a:extLst>
          </p:cNvPr>
          <p:cNvSpPr txBox="1"/>
          <p:nvPr/>
        </p:nvSpPr>
        <p:spPr>
          <a:xfrm>
            <a:off x="1295402" y="1345914"/>
            <a:ext cx="9596063" cy="3970318"/>
          </a:xfrm>
          <a:prstGeom prst="rect">
            <a:avLst/>
          </a:prstGeom>
          <a:noFill/>
        </p:spPr>
        <p:txBody>
          <a:bodyPr wrap="square" rtlCol="1">
            <a:spAutoFit/>
          </a:bodyPr>
          <a:lstStyle/>
          <a:p>
            <a:r>
              <a:rPr lang="en-US" sz="2800" dirty="0"/>
              <a:t>What is this </a:t>
            </a:r>
            <a:r>
              <a:rPr lang="en-US" sz="2800" dirty="0" err="1">
                <a:solidFill>
                  <a:srgbClr val="0000FF"/>
                </a:solidFill>
              </a:rPr>
              <a:t>CommonAnnotationBeanPostProcessor</a:t>
            </a:r>
            <a:r>
              <a:rPr lang="en-US" sz="2800" dirty="0"/>
              <a:t> ?</a:t>
            </a:r>
          </a:p>
          <a:p>
            <a:endParaRPr lang="en-US" sz="2800" dirty="0"/>
          </a:p>
          <a:p>
            <a:r>
              <a:rPr lang="en-US" sz="2800" dirty="0"/>
              <a:t>What if you want to perform a common task, as part of beans creation process, on </a:t>
            </a:r>
            <a:r>
              <a:rPr lang="en-US" sz="2800" u="sng" dirty="0"/>
              <a:t>all</a:t>
            </a:r>
            <a:r>
              <a:rPr lang="en-US" sz="2800" dirty="0"/>
              <a:t> beans out there ?</a:t>
            </a:r>
          </a:p>
          <a:p>
            <a:endParaRPr lang="en-US" sz="2800" dirty="0"/>
          </a:p>
          <a:p>
            <a:r>
              <a:rPr lang="en-US" sz="2800" dirty="0">
                <a:solidFill>
                  <a:srgbClr val="FF0000"/>
                </a:solidFill>
              </a:rPr>
              <a:t>Option 1:</a:t>
            </a:r>
          </a:p>
          <a:p>
            <a:r>
              <a:rPr lang="en-US" sz="2800" dirty="0"/>
              <a:t>Add </a:t>
            </a:r>
            <a:r>
              <a:rPr lang="en-US" sz="2800" dirty="0" err="1"/>
              <a:t>init</a:t>
            </a:r>
            <a:r>
              <a:rPr lang="en-US" sz="2800" dirty="0"/>
              <a:t> method to each and one of them (through any of the methods we saw before)</a:t>
            </a:r>
          </a:p>
          <a:p>
            <a:r>
              <a:rPr lang="en-US" sz="2800" dirty="0"/>
              <a:t>Need to remember doing that on any future additional beans as well</a:t>
            </a:r>
          </a:p>
        </p:txBody>
      </p:sp>
    </p:spTree>
    <p:extLst>
      <p:ext uri="{BB962C8B-B14F-4D97-AF65-F5344CB8AC3E}">
        <p14:creationId xmlns:p14="http://schemas.microsoft.com/office/powerpoint/2010/main" val="315213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52AD-6707-400A-9B8B-87B2ED0A8E8E}"/>
              </a:ext>
            </a:extLst>
          </p:cNvPr>
          <p:cNvSpPr>
            <a:spLocks noGrp="1"/>
          </p:cNvSpPr>
          <p:nvPr>
            <p:ph type="title"/>
          </p:nvPr>
        </p:nvSpPr>
        <p:spPr/>
        <p:txBody>
          <a:bodyPr>
            <a:normAutofit fontScale="90000"/>
          </a:bodyPr>
          <a:lstStyle/>
          <a:p>
            <a:r>
              <a:rPr lang="en-US" dirty="0"/>
              <a:t>Bean Post processor</a:t>
            </a:r>
            <a:endParaRPr lang="he-IL" dirty="0"/>
          </a:p>
        </p:txBody>
      </p:sp>
      <p:sp>
        <p:nvSpPr>
          <p:cNvPr id="3" name="Slide Number Placeholder 2">
            <a:extLst>
              <a:ext uri="{FF2B5EF4-FFF2-40B4-BE49-F238E27FC236}">
                <a16:creationId xmlns:a16="http://schemas.microsoft.com/office/drawing/2014/main" id="{504DE705-6130-49D2-9A3A-2D8FDA2BEF53}"/>
              </a:ext>
            </a:extLst>
          </p:cNvPr>
          <p:cNvSpPr>
            <a:spLocks noGrp="1"/>
          </p:cNvSpPr>
          <p:nvPr>
            <p:ph type="sldNum" sz="quarter" idx="12"/>
          </p:nvPr>
        </p:nvSpPr>
        <p:spPr/>
        <p:txBody>
          <a:bodyPr/>
          <a:lstStyle/>
          <a:p>
            <a:fld id="{D57F1E4F-1CFF-5643-939E-217C01CDF565}" type="slidenum">
              <a:rPr lang="en-US" smtClean="0"/>
              <a:pPr/>
              <a:t>82</a:t>
            </a:fld>
            <a:endParaRPr lang="en-US" dirty="0"/>
          </a:p>
        </p:txBody>
      </p:sp>
      <p:sp>
        <p:nvSpPr>
          <p:cNvPr id="4" name="Footer Placeholder 3">
            <a:extLst>
              <a:ext uri="{FF2B5EF4-FFF2-40B4-BE49-F238E27FC236}">
                <a16:creationId xmlns:a16="http://schemas.microsoft.com/office/drawing/2014/main" id="{09F5AFFE-0103-4DF3-A521-AE126E66D9BB}"/>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65A8BDA2-F86A-4885-8D4F-C97F320D0320}"/>
              </a:ext>
            </a:extLst>
          </p:cNvPr>
          <p:cNvSpPr txBox="1"/>
          <p:nvPr/>
        </p:nvSpPr>
        <p:spPr>
          <a:xfrm>
            <a:off x="1243173" y="1372425"/>
            <a:ext cx="9822094" cy="4832092"/>
          </a:xfrm>
          <a:prstGeom prst="rect">
            <a:avLst/>
          </a:prstGeom>
          <a:noFill/>
        </p:spPr>
        <p:txBody>
          <a:bodyPr wrap="square" rtlCol="1">
            <a:spAutoFit/>
          </a:bodyPr>
          <a:lstStyle/>
          <a:p>
            <a:r>
              <a:rPr lang="en-US" sz="2800" dirty="0">
                <a:solidFill>
                  <a:srgbClr val="008E40"/>
                </a:solidFill>
              </a:rPr>
              <a:t>Option 2:</a:t>
            </a:r>
          </a:p>
          <a:p>
            <a:endParaRPr lang="en-US" sz="2800" dirty="0"/>
          </a:p>
          <a:p>
            <a:r>
              <a:rPr lang="en-US" sz="2800" dirty="0"/>
              <a:t>Use </a:t>
            </a:r>
            <a:r>
              <a:rPr lang="en-US" sz="2800" dirty="0">
                <a:solidFill>
                  <a:srgbClr val="008E40"/>
                </a:solidFill>
              </a:rPr>
              <a:t>Springs</a:t>
            </a:r>
            <a:r>
              <a:rPr lang="en-US" sz="2800" dirty="0"/>
              <a:t> global bean-updater: the bean post processor:</a:t>
            </a:r>
          </a:p>
          <a:p>
            <a:endParaRPr lang="en-US" sz="2800" dirty="0"/>
          </a:p>
          <a:p>
            <a:pPr marL="342900" indent="-342900">
              <a:buFont typeface="Arial" panose="020B0604020202020204" pitchFamily="34" charset="0"/>
              <a:buChar char="•"/>
            </a:pPr>
            <a:r>
              <a:rPr lang="en-US" sz="2800" dirty="0"/>
              <a:t>Gets the chance to execute each and every bean in the system</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Can apply common, relevant, logic on each bean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Acts automatically on any future bean, once it will be supplied</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Enable to hook before\after the initialization phases were invoked</a:t>
            </a:r>
            <a:endParaRPr lang="he-IL" sz="2800" dirty="0"/>
          </a:p>
        </p:txBody>
      </p:sp>
    </p:spTree>
    <p:extLst>
      <p:ext uri="{BB962C8B-B14F-4D97-AF65-F5344CB8AC3E}">
        <p14:creationId xmlns:p14="http://schemas.microsoft.com/office/powerpoint/2010/main" val="295695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AF3E-0B76-45FC-B937-3C2C808E0502}"/>
              </a:ext>
            </a:extLst>
          </p:cNvPr>
          <p:cNvSpPr>
            <a:spLocks noGrp="1"/>
          </p:cNvSpPr>
          <p:nvPr>
            <p:ph type="title"/>
          </p:nvPr>
        </p:nvSpPr>
        <p:spPr/>
        <p:txBody>
          <a:bodyPr>
            <a:normAutofit fontScale="90000"/>
          </a:bodyPr>
          <a:lstStyle/>
          <a:p>
            <a:r>
              <a:rPr lang="en-US" dirty="0"/>
              <a:t>Bean Post Processor and spring</a:t>
            </a:r>
            <a:endParaRPr lang="he-IL" dirty="0"/>
          </a:p>
        </p:txBody>
      </p:sp>
      <p:sp>
        <p:nvSpPr>
          <p:cNvPr id="3" name="Slide Number Placeholder 2">
            <a:extLst>
              <a:ext uri="{FF2B5EF4-FFF2-40B4-BE49-F238E27FC236}">
                <a16:creationId xmlns:a16="http://schemas.microsoft.com/office/drawing/2014/main" id="{4C3D361E-9ADF-44A6-AA62-E6ED459B566E}"/>
              </a:ext>
            </a:extLst>
          </p:cNvPr>
          <p:cNvSpPr>
            <a:spLocks noGrp="1"/>
          </p:cNvSpPr>
          <p:nvPr>
            <p:ph type="sldNum" sz="quarter" idx="12"/>
          </p:nvPr>
        </p:nvSpPr>
        <p:spPr/>
        <p:txBody>
          <a:bodyPr/>
          <a:lstStyle/>
          <a:p>
            <a:fld id="{D57F1E4F-1CFF-5643-939E-217C01CDF565}" type="slidenum">
              <a:rPr lang="en-US" smtClean="0"/>
              <a:pPr/>
              <a:t>83</a:t>
            </a:fld>
            <a:endParaRPr lang="en-US" dirty="0"/>
          </a:p>
        </p:txBody>
      </p:sp>
      <p:sp>
        <p:nvSpPr>
          <p:cNvPr id="4" name="Footer Placeholder 3">
            <a:extLst>
              <a:ext uri="{FF2B5EF4-FFF2-40B4-BE49-F238E27FC236}">
                <a16:creationId xmlns:a16="http://schemas.microsoft.com/office/drawing/2014/main" id="{2A85BD66-E984-4EF4-AC00-456FA4AAD800}"/>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E5E2FA94-6FCD-47EA-A995-EC1F9AE2A432}"/>
              </a:ext>
            </a:extLst>
          </p:cNvPr>
          <p:cNvSpPr txBox="1"/>
          <p:nvPr/>
        </p:nvSpPr>
        <p:spPr>
          <a:xfrm>
            <a:off x="1295402" y="1335640"/>
            <a:ext cx="9585789" cy="5016758"/>
          </a:xfrm>
          <a:prstGeom prst="rect">
            <a:avLst/>
          </a:prstGeom>
          <a:noFill/>
        </p:spPr>
        <p:txBody>
          <a:bodyPr wrap="square" rtlCol="1">
            <a:spAutoFit/>
          </a:bodyPr>
          <a:lstStyle/>
          <a:p>
            <a:r>
              <a:rPr lang="en-US" sz="3200" dirty="0"/>
              <a:t>Beans Post Processor are used vastly by </a:t>
            </a:r>
            <a:r>
              <a:rPr lang="en-US" sz="3200" dirty="0">
                <a:solidFill>
                  <a:srgbClr val="008E40"/>
                </a:solidFill>
              </a:rPr>
              <a:t>spring</a:t>
            </a:r>
            <a:r>
              <a:rPr lang="en-US" sz="3200" dirty="0"/>
              <a:t>, internally, to achieve many of spring’s additional features:</a:t>
            </a:r>
          </a:p>
          <a:p>
            <a:endParaRPr lang="en-US" sz="3200" dirty="0"/>
          </a:p>
          <a:p>
            <a:pPr marL="285750" indent="-285750">
              <a:buFont typeface="Arial" panose="020B0604020202020204" pitchFamily="34" charset="0"/>
              <a:buChar char="•"/>
            </a:pPr>
            <a:r>
              <a:rPr lang="en-US" sz="3200" dirty="0"/>
              <a:t>Awareness interfaces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err="1"/>
              <a:t>CommonAnnotationBeanPostProcessor</a:t>
            </a: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err="1"/>
              <a:t>AutowiredAnnotationBeanPostProcessor</a:t>
            </a: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…and many more…</a:t>
            </a:r>
            <a:endParaRPr lang="he-IL" sz="3200" dirty="0"/>
          </a:p>
        </p:txBody>
      </p:sp>
    </p:spTree>
    <p:extLst>
      <p:ext uri="{BB962C8B-B14F-4D97-AF65-F5344CB8AC3E}">
        <p14:creationId xmlns:p14="http://schemas.microsoft.com/office/powerpoint/2010/main" val="51154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 calcmode="lin" valueType="num">
                                      <p:cBhvr additive="base">
                                        <p:cTn id="12"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 calcmode="lin" valueType="num">
                                      <p:cBhvr additive="base">
                                        <p:cTn id="22"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2C52-26FC-49AA-8EFB-E896B4483064}"/>
              </a:ext>
            </a:extLst>
          </p:cNvPr>
          <p:cNvSpPr>
            <a:spLocks noGrp="1"/>
          </p:cNvSpPr>
          <p:nvPr>
            <p:ph type="title"/>
          </p:nvPr>
        </p:nvSpPr>
        <p:spPr/>
        <p:txBody>
          <a:bodyPr>
            <a:normAutofit fontScale="90000"/>
          </a:bodyPr>
          <a:lstStyle/>
          <a:p>
            <a:r>
              <a:rPr lang="en-US" dirty="0"/>
              <a:t>Bean Post Processor</a:t>
            </a:r>
            <a:endParaRPr lang="he-IL" dirty="0"/>
          </a:p>
        </p:txBody>
      </p:sp>
      <p:sp>
        <p:nvSpPr>
          <p:cNvPr id="3" name="Slide Number Placeholder 2">
            <a:extLst>
              <a:ext uri="{FF2B5EF4-FFF2-40B4-BE49-F238E27FC236}">
                <a16:creationId xmlns:a16="http://schemas.microsoft.com/office/drawing/2014/main" id="{45D2EC42-CA8A-45A0-96EE-55757FDC4CAC}"/>
              </a:ext>
            </a:extLst>
          </p:cNvPr>
          <p:cNvSpPr>
            <a:spLocks noGrp="1"/>
          </p:cNvSpPr>
          <p:nvPr>
            <p:ph type="sldNum" sz="quarter" idx="12"/>
          </p:nvPr>
        </p:nvSpPr>
        <p:spPr/>
        <p:txBody>
          <a:bodyPr/>
          <a:lstStyle/>
          <a:p>
            <a:fld id="{D57F1E4F-1CFF-5643-939E-217C01CDF565}" type="slidenum">
              <a:rPr lang="en-US" smtClean="0"/>
              <a:pPr/>
              <a:t>84</a:t>
            </a:fld>
            <a:endParaRPr lang="en-US" dirty="0"/>
          </a:p>
        </p:txBody>
      </p:sp>
      <p:sp>
        <p:nvSpPr>
          <p:cNvPr id="4" name="Footer Placeholder 3">
            <a:extLst>
              <a:ext uri="{FF2B5EF4-FFF2-40B4-BE49-F238E27FC236}">
                <a16:creationId xmlns:a16="http://schemas.microsoft.com/office/drawing/2014/main" id="{B5B36228-E16B-4F05-BF5A-4D9AEB2F2CE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AEFD6FA2-542A-448B-BADB-648977A78431}"/>
              </a:ext>
            </a:extLst>
          </p:cNvPr>
          <p:cNvSpPr txBox="1"/>
          <p:nvPr/>
        </p:nvSpPr>
        <p:spPr>
          <a:xfrm>
            <a:off x="1295402" y="1217750"/>
            <a:ext cx="9739901" cy="5262979"/>
          </a:xfrm>
          <a:prstGeom prst="rect">
            <a:avLst/>
          </a:prstGeom>
          <a:noFill/>
        </p:spPr>
        <p:txBody>
          <a:bodyPr wrap="square" rtlCol="1">
            <a:spAutoFit/>
          </a:bodyPr>
          <a:lstStyle/>
          <a:p>
            <a:r>
              <a:rPr lang="en-US" sz="2800" dirty="0"/>
              <a:t>A springs interface (</a:t>
            </a:r>
            <a:r>
              <a:rPr lang="en-US" sz="2800" dirty="0" err="1">
                <a:solidFill>
                  <a:srgbClr val="0000FF"/>
                </a:solidFill>
              </a:rPr>
              <a:t>BeanPostProcssor</a:t>
            </a:r>
            <a:r>
              <a:rPr lang="en-US" sz="2800" dirty="0"/>
              <a:t>) exposing two method to interfere before and after a bean goes through the initialization phase</a:t>
            </a:r>
          </a:p>
          <a:p>
            <a:endParaRPr lang="en-US" sz="2800" dirty="0"/>
          </a:p>
          <a:p>
            <a:r>
              <a:rPr lang="en-US" sz="2800" dirty="0"/>
              <a:t>Each method accepts the bean itself (as an Object) and the bean name</a:t>
            </a:r>
          </a:p>
          <a:p>
            <a:endParaRPr lang="en-US" sz="2800" dirty="0"/>
          </a:p>
          <a:p>
            <a:r>
              <a:rPr lang="en-US" sz="2800" dirty="0">
                <a:solidFill>
                  <a:srgbClr val="008E40"/>
                </a:solidFill>
              </a:rPr>
              <a:t>Spring</a:t>
            </a:r>
            <a:r>
              <a:rPr lang="en-US" sz="2800" dirty="0"/>
              <a:t> will call </a:t>
            </a:r>
            <a:r>
              <a:rPr lang="en-US" sz="2800" b="1" u="sng" dirty="0"/>
              <a:t>all</a:t>
            </a:r>
            <a:r>
              <a:rPr lang="en-US" sz="2800" dirty="0"/>
              <a:t> registered beans post processors for each defined bean (!!)</a:t>
            </a:r>
          </a:p>
          <a:p>
            <a:endParaRPr lang="en-US" sz="2800" dirty="0"/>
          </a:p>
          <a:p>
            <a:r>
              <a:rPr lang="en-US" sz="2800" dirty="0" err="1">
                <a:solidFill>
                  <a:srgbClr val="0000FF"/>
                </a:solidFill>
              </a:rPr>
              <a:t>BeanPostProcessor</a:t>
            </a:r>
            <a:r>
              <a:rPr lang="en-US" sz="2800" dirty="0"/>
              <a:t>(s) are registered in the xml as regular beans, but without IDs (since no one will use them – they will be used automatically</a:t>
            </a:r>
            <a:endParaRPr lang="he-IL" sz="2800" dirty="0"/>
          </a:p>
        </p:txBody>
      </p:sp>
    </p:spTree>
    <p:extLst>
      <p:ext uri="{BB962C8B-B14F-4D97-AF65-F5344CB8AC3E}">
        <p14:creationId xmlns:p14="http://schemas.microsoft.com/office/powerpoint/2010/main" val="276727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10</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Bean Post Processors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24747798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140-C8F3-43EC-832D-1663C9718D1C}"/>
              </a:ext>
            </a:extLst>
          </p:cNvPr>
          <p:cNvSpPr>
            <a:spLocks noGrp="1"/>
          </p:cNvSpPr>
          <p:nvPr>
            <p:ph type="title"/>
          </p:nvPr>
        </p:nvSpPr>
        <p:spPr/>
        <p:txBody>
          <a:bodyPr>
            <a:normAutofit fontScale="90000"/>
          </a:bodyPr>
          <a:lstStyle/>
          <a:p>
            <a:r>
              <a:rPr lang="en-US" dirty="0">
                <a:solidFill>
                  <a:srgbClr val="FD2DFF"/>
                </a:solidFill>
              </a:rPr>
              <a:t>Exercise 8 – bean post processors</a:t>
            </a:r>
            <a:endParaRPr lang="he-IL" dirty="0">
              <a:solidFill>
                <a:srgbClr val="FD2DFF"/>
              </a:solidFill>
            </a:endParaRPr>
          </a:p>
        </p:txBody>
      </p:sp>
      <p:sp>
        <p:nvSpPr>
          <p:cNvPr id="3" name="Slide Number Placeholder 2">
            <a:extLst>
              <a:ext uri="{FF2B5EF4-FFF2-40B4-BE49-F238E27FC236}">
                <a16:creationId xmlns:a16="http://schemas.microsoft.com/office/drawing/2014/main" id="{A995EB60-7BA6-4614-B6D8-12C57ECAEEBB}"/>
              </a:ext>
            </a:extLst>
          </p:cNvPr>
          <p:cNvSpPr>
            <a:spLocks noGrp="1"/>
          </p:cNvSpPr>
          <p:nvPr>
            <p:ph type="sldNum" sz="quarter" idx="12"/>
          </p:nvPr>
        </p:nvSpPr>
        <p:spPr/>
        <p:txBody>
          <a:bodyPr/>
          <a:lstStyle/>
          <a:p>
            <a:fld id="{D57F1E4F-1CFF-5643-939E-217C01CDF565}" type="slidenum">
              <a:rPr lang="en-US" smtClean="0"/>
              <a:pPr/>
              <a:t>86</a:t>
            </a:fld>
            <a:endParaRPr lang="en-US" dirty="0"/>
          </a:p>
        </p:txBody>
      </p:sp>
      <p:sp>
        <p:nvSpPr>
          <p:cNvPr id="4" name="Footer Placeholder 3">
            <a:extLst>
              <a:ext uri="{FF2B5EF4-FFF2-40B4-BE49-F238E27FC236}">
                <a16:creationId xmlns:a16="http://schemas.microsoft.com/office/drawing/2014/main" id="{DB2744DB-5FF6-4DC8-82AF-A3A2557F163E}"/>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882A221-A1DD-4DEE-86C2-7B5CCB266A05}"/>
              </a:ext>
            </a:extLst>
          </p:cNvPr>
          <p:cNvSpPr txBox="1"/>
          <p:nvPr/>
        </p:nvSpPr>
        <p:spPr>
          <a:xfrm>
            <a:off x="1284270" y="1500027"/>
            <a:ext cx="9616611" cy="2862322"/>
          </a:xfrm>
          <a:prstGeom prst="rect">
            <a:avLst/>
          </a:prstGeom>
          <a:noFill/>
        </p:spPr>
        <p:txBody>
          <a:bodyPr wrap="square" rtlCol="1">
            <a:spAutoFit/>
          </a:bodyPr>
          <a:lstStyle/>
          <a:p>
            <a:r>
              <a:rPr lang="en-US" sz="2000" dirty="0"/>
              <a:t>Lets use bean post processor to verify there aren’t duplicate </a:t>
            </a:r>
            <a:r>
              <a:rPr lang="en-US" sz="2000" dirty="0">
                <a:solidFill>
                  <a:srgbClr val="FF0000"/>
                </a:solidFill>
              </a:rPr>
              <a:t>movies</a:t>
            </a:r>
            <a:r>
              <a:rPr lang="en-US" sz="2000" dirty="0"/>
              <a:t> and </a:t>
            </a:r>
            <a:r>
              <a:rPr lang="en-US" sz="2000" dirty="0">
                <a:solidFill>
                  <a:srgbClr val="0000FF"/>
                </a:solidFill>
              </a:rPr>
              <a:t>actors</a:t>
            </a:r>
            <a:r>
              <a:rPr lang="en-US" sz="2000" dirty="0"/>
              <a:t> with the same ID</a:t>
            </a:r>
          </a:p>
          <a:p>
            <a:endParaRPr lang="en-US" sz="2000" dirty="0"/>
          </a:p>
          <a:p>
            <a:r>
              <a:rPr lang="en-US" sz="2000" dirty="0"/>
              <a:t>Create bean post processor that holds set of </a:t>
            </a:r>
            <a:r>
              <a:rPr lang="en-US" sz="2000" dirty="0">
                <a:solidFill>
                  <a:srgbClr val="FF0000"/>
                </a:solidFill>
              </a:rPr>
              <a:t>movies</a:t>
            </a:r>
            <a:r>
              <a:rPr lang="en-US" sz="2000" dirty="0"/>
              <a:t> ids and logs an error whenever an attempt  to create a movie with duplicate ID arouses</a:t>
            </a:r>
          </a:p>
          <a:p>
            <a:endParaRPr lang="en-US" sz="2000" dirty="0"/>
          </a:p>
          <a:p>
            <a:r>
              <a:rPr lang="en-US" sz="2000" dirty="0"/>
              <a:t>Add another similar bean post processor for the </a:t>
            </a:r>
            <a:r>
              <a:rPr lang="en-US" sz="2000" dirty="0">
                <a:solidFill>
                  <a:srgbClr val="0000FF"/>
                </a:solidFill>
              </a:rPr>
              <a:t>actors</a:t>
            </a:r>
            <a:r>
              <a:rPr lang="en-US" sz="2000" dirty="0"/>
              <a:t> ids</a:t>
            </a:r>
          </a:p>
          <a:p>
            <a:endParaRPr lang="en-US" sz="2000" dirty="0"/>
          </a:p>
          <a:p>
            <a:r>
              <a:rPr lang="en-US" sz="2000" dirty="0"/>
              <a:t>Change app-context.xml and test the work of the beans post processors</a:t>
            </a:r>
          </a:p>
        </p:txBody>
      </p:sp>
      <p:sp>
        <p:nvSpPr>
          <p:cNvPr id="6" name="TextBox 5">
            <a:extLst>
              <a:ext uri="{FF2B5EF4-FFF2-40B4-BE49-F238E27FC236}">
                <a16:creationId xmlns:a16="http://schemas.microsoft.com/office/drawing/2014/main" id="{7C1EBFAD-1120-4BD5-AD3C-FE998575923D}"/>
              </a:ext>
            </a:extLst>
          </p:cNvPr>
          <p:cNvSpPr txBox="1"/>
          <p:nvPr/>
        </p:nvSpPr>
        <p:spPr>
          <a:xfrm>
            <a:off x="5121965" y="5867263"/>
            <a:ext cx="1948069" cy="369332"/>
          </a:xfrm>
          <a:prstGeom prst="rect">
            <a:avLst/>
          </a:prstGeom>
          <a:noFill/>
        </p:spPr>
        <p:txBody>
          <a:bodyPr wrap="square" rtlCol="1">
            <a:spAutoFit/>
          </a:bodyPr>
          <a:lstStyle/>
          <a:p>
            <a:r>
              <a:rPr lang="en-US" b="1" dirty="0"/>
              <a:t>Time: 20 minutes</a:t>
            </a:r>
            <a:endParaRPr lang="he-IL" b="1" dirty="0"/>
          </a:p>
        </p:txBody>
      </p:sp>
    </p:spTree>
    <p:extLst>
      <p:ext uri="{BB962C8B-B14F-4D97-AF65-F5344CB8AC3E}">
        <p14:creationId xmlns:p14="http://schemas.microsoft.com/office/powerpoint/2010/main" val="302882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131C-AD55-40D7-BEFD-F6DC16AF5851}"/>
              </a:ext>
            </a:extLst>
          </p:cNvPr>
          <p:cNvSpPr>
            <a:spLocks noGrp="1"/>
          </p:cNvSpPr>
          <p:nvPr>
            <p:ph type="title"/>
          </p:nvPr>
        </p:nvSpPr>
        <p:spPr/>
        <p:txBody>
          <a:bodyPr>
            <a:normAutofit fontScale="90000"/>
          </a:bodyPr>
          <a:lstStyle/>
          <a:p>
            <a:r>
              <a:rPr lang="en-US" dirty="0"/>
              <a:t>Bean Factory Post Processor</a:t>
            </a:r>
            <a:endParaRPr lang="he-IL" dirty="0"/>
          </a:p>
        </p:txBody>
      </p:sp>
      <p:sp>
        <p:nvSpPr>
          <p:cNvPr id="3" name="Slide Number Placeholder 2">
            <a:extLst>
              <a:ext uri="{FF2B5EF4-FFF2-40B4-BE49-F238E27FC236}">
                <a16:creationId xmlns:a16="http://schemas.microsoft.com/office/drawing/2014/main" id="{8C9CC463-99E5-4F0C-8366-B72A2FE53C28}"/>
              </a:ext>
            </a:extLst>
          </p:cNvPr>
          <p:cNvSpPr>
            <a:spLocks noGrp="1"/>
          </p:cNvSpPr>
          <p:nvPr>
            <p:ph type="sldNum" sz="quarter" idx="12"/>
          </p:nvPr>
        </p:nvSpPr>
        <p:spPr/>
        <p:txBody>
          <a:bodyPr/>
          <a:lstStyle/>
          <a:p>
            <a:fld id="{D57F1E4F-1CFF-5643-939E-217C01CDF565}" type="slidenum">
              <a:rPr lang="en-US" smtClean="0"/>
              <a:pPr/>
              <a:t>87</a:t>
            </a:fld>
            <a:endParaRPr lang="en-US" dirty="0"/>
          </a:p>
        </p:txBody>
      </p:sp>
      <p:sp>
        <p:nvSpPr>
          <p:cNvPr id="4" name="Footer Placeholder 3">
            <a:extLst>
              <a:ext uri="{FF2B5EF4-FFF2-40B4-BE49-F238E27FC236}">
                <a16:creationId xmlns:a16="http://schemas.microsoft.com/office/drawing/2014/main" id="{4672AB31-2E18-47D5-99DC-FD5757882D40}"/>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B9A6FEE9-A9F8-432F-A962-12A71B5F39EE}"/>
              </a:ext>
            </a:extLst>
          </p:cNvPr>
          <p:cNvSpPr txBox="1"/>
          <p:nvPr/>
        </p:nvSpPr>
        <p:spPr>
          <a:xfrm>
            <a:off x="1295402" y="1217750"/>
            <a:ext cx="9667982" cy="5262979"/>
          </a:xfrm>
          <a:prstGeom prst="rect">
            <a:avLst/>
          </a:prstGeom>
          <a:noFill/>
        </p:spPr>
        <p:txBody>
          <a:bodyPr wrap="square" rtlCol="1">
            <a:spAutoFit/>
          </a:bodyPr>
          <a:lstStyle/>
          <a:p>
            <a:r>
              <a:rPr lang="en-US" sz="2800" dirty="0">
                <a:solidFill>
                  <a:srgbClr val="008E40"/>
                </a:solidFill>
              </a:rPr>
              <a:t>Spring</a:t>
            </a:r>
            <a:r>
              <a:rPr lang="en-US" sz="2800" dirty="0"/>
              <a:t> stores all beans definition, internally in </a:t>
            </a:r>
            <a:r>
              <a:rPr lang="en-US" sz="2800" dirty="0" err="1">
                <a:solidFill>
                  <a:srgbClr val="0000FF"/>
                </a:solidFill>
              </a:rPr>
              <a:t>BeanDefinition</a:t>
            </a:r>
            <a:r>
              <a:rPr lang="en-US" sz="2800" dirty="0"/>
              <a:t> objects</a:t>
            </a:r>
          </a:p>
          <a:p>
            <a:r>
              <a:rPr lang="en-US" sz="2800" dirty="0" err="1">
                <a:solidFill>
                  <a:srgbClr val="0000FF"/>
                </a:solidFill>
              </a:rPr>
              <a:t>BeanDefinition</a:t>
            </a:r>
            <a:r>
              <a:rPr lang="en-US" sz="2800" dirty="0"/>
              <a:t> holds information regarding the bean itself </a:t>
            </a:r>
          </a:p>
          <a:p>
            <a:r>
              <a:rPr lang="en-US" sz="2800" dirty="0"/>
              <a:t>(not it’s instance):</a:t>
            </a:r>
          </a:p>
          <a:p>
            <a:pPr marL="342900" indent="-342900">
              <a:buFont typeface="Arial" panose="020B0604020202020204" pitchFamily="34" charset="0"/>
              <a:buChar char="•"/>
            </a:pPr>
            <a:r>
              <a:rPr lang="en-US" sz="2800" dirty="0"/>
              <a:t>Bean class name</a:t>
            </a:r>
          </a:p>
          <a:p>
            <a:pPr marL="342900" indent="-342900">
              <a:buFont typeface="Arial" panose="020B0604020202020204" pitchFamily="34" charset="0"/>
              <a:buChar char="•"/>
            </a:pPr>
            <a:r>
              <a:rPr lang="en-US" sz="2800" dirty="0"/>
              <a:t>Bean id</a:t>
            </a:r>
          </a:p>
          <a:p>
            <a:pPr marL="342900" indent="-342900">
              <a:buFont typeface="Arial" panose="020B0604020202020204" pitchFamily="34" charset="0"/>
              <a:buChar char="•"/>
            </a:pPr>
            <a:r>
              <a:rPr lang="en-US" sz="2800" dirty="0"/>
              <a:t>Bean constructor </a:t>
            </a:r>
            <a:r>
              <a:rPr lang="en-US" sz="2800" dirty="0" err="1"/>
              <a:t>args</a:t>
            </a:r>
            <a:endParaRPr lang="en-US" sz="2800" dirty="0"/>
          </a:p>
          <a:p>
            <a:pPr marL="342900" indent="-342900">
              <a:buFont typeface="Arial" panose="020B0604020202020204" pitchFamily="34" charset="0"/>
              <a:buChar char="•"/>
            </a:pPr>
            <a:r>
              <a:rPr lang="en-US" sz="2800" dirty="0"/>
              <a:t>Bean setters</a:t>
            </a:r>
          </a:p>
          <a:p>
            <a:pPr marL="342900" indent="-342900">
              <a:buFont typeface="Arial" panose="020B0604020202020204" pitchFamily="34" charset="0"/>
              <a:buChar char="•"/>
            </a:pPr>
            <a:r>
              <a:rPr lang="en-US" sz="2800" dirty="0"/>
              <a:t>Bean scope</a:t>
            </a:r>
          </a:p>
          <a:p>
            <a:pPr marL="342900" indent="-342900">
              <a:buFont typeface="Arial" panose="020B0604020202020204" pitchFamily="34" charset="0"/>
              <a:buChar char="•"/>
            </a:pPr>
            <a:r>
              <a:rPr lang="en-US" sz="2800" dirty="0"/>
              <a:t>Bean factory method</a:t>
            </a:r>
          </a:p>
          <a:p>
            <a:pPr marL="342900" indent="-342900">
              <a:buFont typeface="Arial" panose="020B0604020202020204" pitchFamily="34" charset="0"/>
              <a:buChar char="•"/>
            </a:pPr>
            <a:r>
              <a:rPr lang="en-US" sz="2800" dirty="0"/>
              <a:t>Bean </a:t>
            </a:r>
            <a:r>
              <a:rPr lang="en-US" sz="2800" dirty="0" err="1"/>
              <a:t>init</a:t>
            </a:r>
            <a:r>
              <a:rPr lang="en-US" sz="2800" dirty="0"/>
              <a:t>\destroy methods</a:t>
            </a:r>
          </a:p>
          <a:p>
            <a:pPr marL="342900" indent="-342900">
              <a:buFont typeface="Arial" panose="020B0604020202020204" pitchFamily="34" charset="0"/>
              <a:buChar char="•"/>
            </a:pPr>
            <a:r>
              <a:rPr lang="en-US" sz="2800" dirty="0" err="1"/>
              <a:t>etc</a:t>
            </a:r>
            <a:r>
              <a:rPr lang="en-US" sz="2800" dirty="0"/>
              <a:t>…</a:t>
            </a:r>
            <a:endParaRPr lang="he-IL" sz="2800" dirty="0"/>
          </a:p>
        </p:txBody>
      </p:sp>
    </p:spTree>
    <p:extLst>
      <p:ext uri="{BB962C8B-B14F-4D97-AF65-F5344CB8AC3E}">
        <p14:creationId xmlns:p14="http://schemas.microsoft.com/office/powerpoint/2010/main" val="357875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602F-861A-49FA-915E-AFC8571BEDFD}"/>
              </a:ext>
            </a:extLst>
          </p:cNvPr>
          <p:cNvSpPr>
            <a:spLocks noGrp="1"/>
          </p:cNvSpPr>
          <p:nvPr>
            <p:ph type="title"/>
          </p:nvPr>
        </p:nvSpPr>
        <p:spPr/>
        <p:txBody>
          <a:bodyPr>
            <a:normAutofit fontScale="90000"/>
          </a:bodyPr>
          <a:lstStyle/>
          <a:p>
            <a:r>
              <a:rPr lang="en-US" dirty="0"/>
              <a:t>Bean Factory Post Processor</a:t>
            </a:r>
            <a:endParaRPr lang="he-IL" dirty="0"/>
          </a:p>
        </p:txBody>
      </p:sp>
      <p:sp>
        <p:nvSpPr>
          <p:cNvPr id="3" name="Slide Number Placeholder 2">
            <a:extLst>
              <a:ext uri="{FF2B5EF4-FFF2-40B4-BE49-F238E27FC236}">
                <a16:creationId xmlns:a16="http://schemas.microsoft.com/office/drawing/2014/main" id="{BBB1160B-ED33-4FE2-8C7F-0A09AC7BED76}"/>
              </a:ext>
            </a:extLst>
          </p:cNvPr>
          <p:cNvSpPr>
            <a:spLocks noGrp="1"/>
          </p:cNvSpPr>
          <p:nvPr>
            <p:ph type="sldNum" sz="quarter" idx="12"/>
          </p:nvPr>
        </p:nvSpPr>
        <p:spPr/>
        <p:txBody>
          <a:bodyPr/>
          <a:lstStyle/>
          <a:p>
            <a:fld id="{D57F1E4F-1CFF-5643-939E-217C01CDF565}" type="slidenum">
              <a:rPr lang="en-US" smtClean="0"/>
              <a:pPr/>
              <a:t>88</a:t>
            </a:fld>
            <a:endParaRPr lang="en-US" dirty="0"/>
          </a:p>
        </p:txBody>
      </p:sp>
      <p:sp>
        <p:nvSpPr>
          <p:cNvPr id="4" name="Footer Placeholder 3">
            <a:extLst>
              <a:ext uri="{FF2B5EF4-FFF2-40B4-BE49-F238E27FC236}">
                <a16:creationId xmlns:a16="http://schemas.microsoft.com/office/drawing/2014/main" id="{10FC6CBA-A0B4-4E14-B73E-CE0391BE4BF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B3F181E-E818-426E-ACB1-11DF3B44C3E1}"/>
              </a:ext>
            </a:extLst>
          </p:cNvPr>
          <p:cNvSpPr txBox="1"/>
          <p:nvPr/>
        </p:nvSpPr>
        <p:spPr>
          <a:xfrm>
            <a:off x="1304818" y="1469204"/>
            <a:ext cx="9606337" cy="3108543"/>
          </a:xfrm>
          <a:prstGeom prst="rect">
            <a:avLst/>
          </a:prstGeom>
          <a:noFill/>
        </p:spPr>
        <p:txBody>
          <a:bodyPr wrap="square" rtlCol="1">
            <a:spAutoFit/>
          </a:bodyPr>
          <a:lstStyle/>
          <a:p>
            <a:r>
              <a:rPr lang="en-US" sz="2800" dirty="0">
                <a:solidFill>
                  <a:srgbClr val="008E40"/>
                </a:solidFill>
              </a:rPr>
              <a:t>Spring</a:t>
            </a:r>
            <a:r>
              <a:rPr lang="en-US" sz="2800" dirty="0"/>
              <a:t> allows to get access to these bean definitions, before instantiating any bean</a:t>
            </a:r>
          </a:p>
          <a:p>
            <a:endParaRPr lang="en-US" sz="2800" dirty="0"/>
          </a:p>
          <a:p>
            <a:r>
              <a:rPr lang="en-US" sz="2800" dirty="0"/>
              <a:t>Interface </a:t>
            </a:r>
            <a:r>
              <a:rPr lang="en-US" sz="2800" dirty="0" err="1">
                <a:solidFill>
                  <a:srgbClr val="0000FF"/>
                </a:solidFill>
              </a:rPr>
              <a:t>BeanFactoryPostProcessor</a:t>
            </a:r>
            <a:r>
              <a:rPr lang="en-US" sz="2800" dirty="0"/>
              <a:t> has single method:</a:t>
            </a:r>
          </a:p>
          <a:p>
            <a:endParaRPr lang="en-US" sz="2800" dirty="0"/>
          </a:p>
          <a:p>
            <a:endParaRPr lang="en-US" sz="2800" dirty="0"/>
          </a:p>
          <a:p>
            <a:endParaRPr lang="en-US" sz="2800" dirty="0"/>
          </a:p>
        </p:txBody>
      </p:sp>
      <p:pic>
        <p:nvPicPr>
          <p:cNvPr id="6" name="Picture 5">
            <a:extLst>
              <a:ext uri="{FF2B5EF4-FFF2-40B4-BE49-F238E27FC236}">
                <a16:creationId xmlns:a16="http://schemas.microsoft.com/office/drawing/2014/main" id="{BF612105-AC4C-4AFA-AAA8-4243ABCC3D5E}"/>
              </a:ext>
            </a:extLst>
          </p:cNvPr>
          <p:cNvPicPr>
            <a:picLocks noChangeAspect="1"/>
          </p:cNvPicPr>
          <p:nvPr/>
        </p:nvPicPr>
        <p:blipFill>
          <a:blip r:embed="rId2"/>
          <a:stretch>
            <a:fillRect/>
          </a:stretch>
        </p:blipFill>
        <p:spPr>
          <a:xfrm>
            <a:off x="1037271" y="3613388"/>
            <a:ext cx="10526503" cy="561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383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602F-861A-49FA-915E-AFC8571BEDFD}"/>
              </a:ext>
            </a:extLst>
          </p:cNvPr>
          <p:cNvSpPr>
            <a:spLocks noGrp="1"/>
          </p:cNvSpPr>
          <p:nvPr>
            <p:ph type="title"/>
          </p:nvPr>
        </p:nvSpPr>
        <p:spPr/>
        <p:txBody>
          <a:bodyPr>
            <a:normAutofit fontScale="90000"/>
          </a:bodyPr>
          <a:lstStyle/>
          <a:p>
            <a:r>
              <a:rPr lang="en-US" dirty="0"/>
              <a:t>Bean Factory Post Processor</a:t>
            </a:r>
            <a:endParaRPr lang="he-IL" dirty="0"/>
          </a:p>
        </p:txBody>
      </p:sp>
      <p:sp>
        <p:nvSpPr>
          <p:cNvPr id="3" name="Slide Number Placeholder 2">
            <a:extLst>
              <a:ext uri="{FF2B5EF4-FFF2-40B4-BE49-F238E27FC236}">
                <a16:creationId xmlns:a16="http://schemas.microsoft.com/office/drawing/2014/main" id="{BBB1160B-ED33-4FE2-8C7F-0A09AC7BED76}"/>
              </a:ext>
            </a:extLst>
          </p:cNvPr>
          <p:cNvSpPr>
            <a:spLocks noGrp="1"/>
          </p:cNvSpPr>
          <p:nvPr>
            <p:ph type="sldNum" sz="quarter" idx="12"/>
          </p:nvPr>
        </p:nvSpPr>
        <p:spPr/>
        <p:txBody>
          <a:bodyPr/>
          <a:lstStyle/>
          <a:p>
            <a:fld id="{D57F1E4F-1CFF-5643-939E-217C01CDF565}" type="slidenum">
              <a:rPr lang="en-US" smtClean="0"/>
              <a:pPr/>
              <a:t>89</a:t>
            </a:fld>
            <a:endParaRPr lang="en-US" dirty="0"/>
          </a:p>
        </p:txBody>
      </p:sp>
      <p:sp>
        <p:nvSpPr>
          <p:cNvPr id="4" name="Footer Placeholder 3">
            <a:extLst>
              <a:ext uri="{FF2B5EF4-FFF2-40B4-BE49-F238E27FC236}">
                <a16:creationId xmlns:a16="http://schemas.microsoft.com/office/drawing/2014/main" id="{10FC6CBA-A0B4-4E14-B73E-CE0391BE4BF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B3F181E-E818-426E-ACB1-11DF3B44C3E1}"/>
              </a:ext>
            </a:extLst>
          </p:cNvPr>
          <p:cNvSpPr txBox="1"/>
          <p:nvPr/>
        </p:nvSpPr>
        <p:spPr>
          <a:xfrm>
            <a:off x="1304818" y="1469204"/>
            <a:ext cx="9606337" cy="3108543"/>
          </a:xfrm>
          <a:prstGeom prst="rect">
            <a:avLst/>
          </a:prstGeom>
          <a:noFill/>
        </p:spPr>
        <p:txBody>
          <a:bodyPr wrap="square" rtlCol="1">
            <a:spAutoFit/>
          </a:bodyPr>
          <a:lstStyle/>
          <a:p>
            <a:r>
              <a:rPr lang="en-US" sz="2800" dirty="0"/>
              <a:t>It will be called once, </a:t>
            </a:r>
            <a:r>
              <a:rPr lang="en-US" sz="2800" u="sng" dirty="0"/>
              <a:t>before</a:t>
            </a:r>
            <a:r>
              <a:rPr lang="en-US" sz="2800" dirty="0"/>
              <a:t> any bean has been instantiated</a:t>
            </a:r>
          </a:p>
          <a:p>
            <a:endParaRPr lang="en-US" sz="2800" dirty="0"/>
          </a:p>
          <a:p>
            <a:r>
              <a:rPr lang="en-US" sz="2800" dirty="0"/>
              <a:t>It is to be registered as a regular bean. No id is needed</a:t>
            </a:r>
          </a:p>
          <a:p>
            <a:endParaRPr lang="en-US" sz="2800" dirty="0"/>
          </a:p>
          <a:p>
            <a:r>
              <a:rPr lang="en-US" sz="2800" dirty="0"/>
              <a:t>Spring uses these bean factory post processors as part of it’s features, most commonly used and known: property placeholder configure (TBD)</a:t>
            </a:r>
            <a:endParaRPr lang="he-IL" sz="2800" dirty="0"/>
          </a:p>
        </p:txBody>
      </p:sp>
    </p:spTree>
    <p:extLst>
      <p:ext uri="{BB962C8B-B14F-4D97-AF65-F5344CB8AC3E}">
        <p14:creationId xmlns:p14="http://schemas.microsoft.com/office/powerpoint/2010/main" val="2531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2BB-6CFA-4821-BE7D-18036D89D8F4}"/>
              </a:ext>
            </a:extLst>
          </p:cNvPr>
          <p:cNvSpPr>
            <a:spLocks noGrp="1"/>
          </p:cNvSpPr>
          <p:nvPr>
            <p:ph type="title"/>
          </p:nvPr>
        </p:nvSpPr>
        <p:spPr/>
        <p:txBody>
          <a:bodyPr>
            <a:normAutofit fontScale="90000"/>
          </a:bodyPr>
          <a:lstStyle/>
          <a:p>
            <a:r>
              <a:rPr lang="en-US" b="1" dirty="0"/>
              <a:t>I</a:t>
            </a:r>
            <a:r>
              <a:rPr lang="en-US" dirty="0"/>
              <a:t>nversion </a:t>
            </a:r>
            <a:r>
              <a:rPr lang="en-US" b="1" dirty="0"/>
              <a:t>O</a:t>
            </a:r>
            <a:r>
              <a:rPr lang="en-US" dirty="0"/>
              <a:t>f </a:t>
            </a:r>
            <a:r>
              <a:rPr lang="en-US" b="1" dirty="0"/>
              <a:t>C</a:t>
            </a:r>
            <a:r>
              <a:rPr lang="en-US" dirty="0"/>
              <a:t>ontrol (2)</a:t>
            </a:r>
            <a:endParaRPr lang="he-IL" dirty="0"/>
          </a:p>
        </p:txBody>
      </p:sp>
      <p:sp>
        <p:nvSpPr>
          <p:cNvPr id="3" name="Slide Number Placeholder 2">
            <a:extLst>
              <a:ext uri="{FF2B5EF4-FFF2-40B4-BE49-F238E27FC236}">
                <a16:creationId xmlns:a16="http://schemas.microsoft.com/office/drawing/2014/main" id="{9C0CF80C-BB5D-4192-9C70-8A73D84C053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Footer Placeholder 3">
            <a:extLst>
              <a:ext uri="{FF2B5EF4-FFF2-40B4-BE49-F238E27FC236}">
                <a16:creationId xmlns:a16="http://schemas.microsoft.com/office/drawing/2014/main" id="{AA35EE89-8C43-4049-91C3-08ABC7EAE14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9C26BDE-E818-466F-8314-91394FFC9938}"/>
              </a:ext>
            </a:extLst>
          </p:cNvPr>
          <p:cNvSpPr txBox="1"/>
          <p:nvPr/>
        </p:nvSpPr>
        <p:spPr>
          <a:xfrm>
            <a:off x="983315" y="1225843"/>
            <a:ext cx="10503099" cy="1077218"/>
          </a:xfrm>
          <a:prstGeom prst="rect">
            <a:avLst/>
          </a:prstGeom>
          <a:noFill/>
        </p:spPr>
        <p:txBody>
          <a:bodyPr wrap="square" rtlCol="1">
            <a:spAutoFit/>
          </a:bodyPr>
          <a:lstStyle/>
          <a:p>
            <a:r>
              <a:rPr lang="en-US" sz="3200" dirty="0"/>
              <a:t>Instead of having </a:t>
            </a:r>
            <a:r>
              <a:rPr lang="en-US" sz="3200" dirty="0">
                <a:solidFill>
                  <a:srgbClr val="0000FF"/>
                </a:solidFill>
              </a:rPr>
              <a:t>Car</a:t>
            </a:r>
            <a:r>
              <a:rPr lang="en-US" sz="3200" dirty="0"/>
              <a:t> object control it’s dependencies (</a:t>
            </a:r>
            <a:r>
              <a:rPr lang="en-US" sz="3200" dirty="0" err="1"/>
              <a:t>new’ed</a:t>
            </a:r>
            <a:r>
              <a:rPr lang="en-US" sz="3200" dirty="0"/>
              <a:t> them), </a:t>
            </a:r>
            <a:r>
              <a:rPr lang="en-US" sz="3200" dirty="0">
                <a:solidFill>
                  <a:schemeClr val="accent3">
                    <a:lumMod val="50000"/>
                  </a:schemeClr>
                </a:solidFill>
              </a:rPr>
              <a:t>Lets change it to lookup for them in a different repository</a:t>
            </a:r>
          </a:p>
        </p:txBody>
      </p:sp>
      <p:sp>
        <p:nvSpPr>
          <p:cNvPr id="6" name="Rectangle: Rounded Corners 5">
            <a:extLst>
              <a:ext uri="{FF2B5EF4-FFF2-40B4-BE49-F238E27FC236}">
                <a16:creationId xmlns:a16="http://schemas.microsoft.com/office/drawing/2014/main" id="{175AB473-E029-49BF-BD9B-D59F0293AFD0}"/>
              </a:ext>
            </a:extLst>
          </p:cNvPr>
          <p:cNvSpPr/>
          <p:nvPr/>
        </p:nvSpPr>
        <p:spPr>
          <a:xfrm>
            <a:off x="1523919" y="3702985"/>
            <a:ext cx="1843934" cy="673073"/>
          </a:xfrm>
          <a:prstGeom prst="roundRect">
            <a:avLst>
              <a:gd name="adj" fmla="val 32052"/>
            </a:avLst>
          </a:prstGeom>
          <a:solidFill>
            <a:srgbClr val="008E4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Factory</a:t>
            </a:r>
            <a:endParaRPr lang="he-IL" sz="4000" dirty="0"/>
          </a:p>
        </p:txBody>
      </p:sp>
      <p:sp>
        <p:nvSpPr>
          <p:cNvPr id="18" name="Rectangle: Rounded Corners 17">
            <a:extLst>
              <a:ext uri="{FF2B5EF4-FFF2-40B4-BE49-F238E27FC236}">
                <a16:creationId xmlns:a16="http://schemas.microsoft.com/office/drawing/2014/main" id="{81591A37-B8E6-4FCD-ADC3-BBA3B0ADC9FC}"/>
              </a:ext>
            </a:extLst>
          </p:cNvPr>
          <p:cNvSpPr/>
          <p:nvPr/>
        </p:nvSpPr>
        <p:spPr>
          <a:xfrm>
            <a:off x="3883906" y="3582849"/>
            <a:ext cx="1153111" cy="913344"/>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Car</a:t>
            </a:r>
            <a:endParaRPr lang="he-IL" sz="4000" dirty="0"/>
          </a:p>
        </p:txBody>
      </p:sp>
      <p:sp>
        <p:nvSpPr>
          <p:cNvPr id="28" name="Rectangle: Rounded Corners 27">
            <a:extLst>
              <a:ext uri="{FF2B5EF4-FFF2-40B4-BE49-F238E27FC236}">
                <a16:creationId xmlns:a16="http://schemas.microsoft.com/office/drawing/2014/main" id="{29BE2C16-4AAC-41E5-9038-7E2517B75E36}"/>
              </a:ext>
            </a:extLst>
          </p:cNvPr>
          <p:cNvSpPr/>
          <p:nvPr/>
        </p:nvSpPr>
        <p:spPr>
          <a:xfrm>
            <a:off x="5837642" y="3233454"/>
            <a:ext cx="1320876"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i="1" dirty="0"/>
              <a:t>Engine</a:t>
            </a:r>
            <a:endParaRPr lang="he-IL" sz="2400" i="1" dirty="0"/>
          </a:p>
        </p:txBody>
      </p:sp>
      <p:sp>
        <p:nvSpPr>
          <p:cNvPr id="30" name="Rectangle: Rounded Corners 29">
            <a:extLst>
              <a:ext uri="{FF2B5EF4-FFF2-40B4-BE49-F238E27FC236}">
                <a16:creationId xmlns:a16="http://schemas.microsoft.com/office/drawing/2014/main" id="{EA5C7768-9241-422F-A7BE-F7F8859584C3}"/>
              </a:ext>
            </a:extLst>
          </p:cNvPr>
          <p:cNvSpPr/>
          <p:nvPr/>
        </p:nvSpPr>
        <p:spPr>
          <a:xfrm>
            <a:off x="5837642" y="4338932"/>
            <a:ext cx="1320877"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i="1" dirty="0"/>
              <a:t>Wheel</a:t>
            </a:r>
            <a:endParaRPr lang="he-IL" sz="2400" i="1" dirty="0"/>
          </a:p>
        </p:txBody>
      </p:sp>
      <p:sp>
        <p:nvSpPr>
          <p:cNvPr id="46" name="Rectangle: Rounded Corners 45">
            <a:extLst>
              <a:ext uri="{FF2B5EF4-FFF2-40B4-BE49-F238E27FC236}">
                <a16:creationId xmlns:a16="http://schemas.microsoft.com/office/drawing/2014/main" id="{0F6075ED-8C95-4E82-B264-43CB1DA9EA8D}"/>
              </a:ext>
            </a:extLst>
          </p:cNvPr>
          <p:cNvSpPr/>
          <p:nvPr/>
        </p:nvSpPr>
        <p:spPr>
          <a:xfrm>
            <a:off x="1174217" y="5166363"/>
            <a:ext cx="5419379" cy="913344"/>
          </a:xfrm>
          <a:prstGeom prst="roundRect">
            <a:avLst/>
          </a:prstGeom>
          <a:solidFill>
            <a:schemeClr val="accent3">
              <a:lumMod val="50000"/>
            </a:schemeClr>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Dependency Lookup</a:t>
            </a:r>
            <a:endParaRPr lang="he-IL" sz="3600" dirty="0"/>
          </a:p>
        </p:txBody>
      </p:sp>
      <p:sp>
        <p:nvSpPr>
          <p:cNvPr id="17" name="Flowchart: Magnetic Disk 16">
            <a:extLst>
              <a:ext uri="{FF2B5EF4-FFF2-40B4-BE49-F238E27FC236}">
                <a16:creationId xmlns:a16="http://schemas.microsoft.com/office/drawing/2014/main" id="{69C5F0A0-2F9A-468B-A7B5-7418C7615804}"/>
              </a:ext>
            </a:extLst>
          </p:cNvPr>
          <p:cNvSpPr/>
          <p:nvPr/>
        </p:nvSpPr>
        <p:spPr>
          <a:xfrm>
            <a:off x="7888992" y="2490239"/>
            <a:ext cx="3128791" cy="2852390"/>
          </a:xfrm>
          <a:prstGeom prst="flowChartMagneticDisk">
            <a:avLst/>
          </a:prstGeom>
          <a:solidFill>
            <a:srgbClr val="57D3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Flowchart: Multidocument 28">
            <a:extLst>
              <a:ext uri="{FF2B5EF4-FFF2-40B4-BE49-F238E27FC236}">
                <a16:creationId xmlns:a16="http://schemas.microsoft.com/office/drawing/2014/main" id="{6DC9D193-D31D-4603-A100-CD844E7E0787}"/>
              </a:ext>
            </a:extLst>
          </p:cNvPr>
          <p:cNvSpPr/>
          <p:nvPr/>
        </p:nvSpPr>
        <p:spPr>
          <a:xfrm>
            <a:off x="8104213" y="3630983"/>
            <a:ext cx="1709450" cy="673073"/>
          </a:xfrm>
          <a:prstGeom prst="flowChartMulti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Box Engine</a:t>
            </a:r>
            <a:endParaRPr lang="he-IL" dirty="0">
              <a:solidFill>
                <a:sysClr val="windowText" lastClr="000000"/>
              </a:solidFill>
            </a:endParaRPr>
          </a:p>
        </p:txBody>
      </p:sp>
      <p:sp>
        <p:nvSpPr>
          <p:cNvPr id="31" name="Flowchart: Multidocument 30">
            <a:extLst>
              <a:ext uri="{FF2B5EF4-FFF2-40B4-BE49-F238E27FC236}">
                <a16:creationId xmlns:a16="http://schemas.microsoft.com/office/drawing/2014/main" id="{85920E57-6BAB-444F-96BC-AE92157C24FA}"/>
              </a:ext>
            </a:extLst>
          </p:cNvPr>
          <p:cNvSpPr/>
          <p:nvPr/>
        </p:nvSpPr>
        <p:spPr>
          <a:xfrm>
            <a:off x="9035521" y="4475625"/>
            <a:ext cx="1842827" cy="673073"/>
          </a:xfrm>
          <a:prstGeom prst="flowChartMulti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Tube less</a:t>
            </a:r>
            <a:endParaRPr lang="he-IL" dirty="0">
              <a:solidFill>
                <a:sysClr val="windowText" lastClr="000000"/>
              </a:solidFill>
            </a:endParaRPr>
          </a:p>
        </p:txBody>
      </p:sp>
      <p:sp>
        <p:nvSpPr>
          <p:cNvPr id="20" name="TextBox 19">
            <a:extLst>
              <a:ext uri="{FF2B5EF4-FFF2-40B4-BE49-F238E27FC236}">
                <a16:creationId xmlns:a16="http://schemas.microsoft.com/office/drawing/2014/main" id="{84615EC3-2ED2-4F1A-B941-FDC24B4BAB35}"/>
              </a:ext>
            </a:extLst>
          </p:cNvPr>
          <p:cNvSpPr txBox="1"/>
          <p:nvPr/>
        </p:nvSpPr>
        <p:spPr>
          <a:xfrm>
            <a:off x="8464650" y="2662527"/>
            <a:ext cx="1977474" cy="584775"/>
          </a:xfrm>
          <a:prstGeom prst="rect">
            <a:avLst/>
          </a:prstGeom>
          <a:noFill/>
        </p:spPr>
        <p:txBody>
          <a:bodyPr wrap="square" rtlCol="1">
            <a:spAutoFit/>
          </a:bodyPr>
          <a:lstStyle/>
          <a:p>
            <a:pPr algn="ctr"/>
            <a:r>
              <a:rPr lang="en-US" sz="3200" b="1" dirty="0"/>
              <a:t>Container</a:t>
            </a:r>
            <a:endParaRPr lang="he-IL" sz="3200" b="1" dirty="0"/>
          </a:p>
        </p:txBody>
      </p:sp>
      <p:cxnSp>
        <p:nvCxnSpPr>
          <p:cNvPr id="32" name="Straight Arrow Connector 31">
            <a:extLst>
              <a:ext uri="{FF2B5EF4-FFF2-40B4-BE49-F238E27FC236}">
                <a16:creationId xmlns:a16="http://schemas.microsoft.com/office/drawing/2014/main" id="{9D084FE6-C513-41A2-A357-D377CCBA6C99}"/>
              </a:ext>
            </a:extLst>
          </p:cNvPr>
          <p:cNvCxnSpPr>
            <a:cxnSpLocks/>
            <a:stCxn id="6" idx="3"/>
            <a:endCxn id="18" idx="1"/>
          </p:cNvCxnSpPr>
          <p:nvPr/>
        </p:nvCxnSpPr>
        <p:spPr>
          <a:xfrm flipV="1">
            <a:off x="3367853" y="4039521"/>
            <a:ext cx="516053" cy="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8743E-6909-48F7-B704-E9982A4A808B}"/>
              </a:ext>
            </a:extLst>
          </p:cNvPr>
          <p:cNvCxnSpPr>
            <a:cxnSpLocks/>
            <a:stCxn id="18" idx="3"/>
            <a:endCxn id="28" idx="1"/>
          </p:cNvCxnSpPr>
          <p:nvPr/>
        </p:nvCxnSpPr>
        <p:spPr>
          <a:xfrm flipV="1">
            <a:off x="5037017" y="3477117"/>
            <a:ext cx="800625" cy="56240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7FD4668-CA49-4F59-BB44-F694C4090736}"/>
              </a:ext>
            </a:extLst>
          </p:cNvPr>
          <p:cNvCxnSpPr>
            <a:cxnSpLocks/>
            <a:stCxn id="18" idx="3"/>
            <a:endCxn id="30" idx="1"/>
          </p:cNvCxnSpPr>
          <p:nvPr/>
        </p:nvCxnSpPr>
        <p:spPr>
          <a:xfrm>
            <a:off x="5037017" y="4039521"/>
            <a:ext cx="800625" cy="54307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8E8EE22-6CBB-4A45-83E2-CBF5C8A76175}"/>
              </a:ext>
            </a:extLst>
          </p:cNvPr>
          <p:cNvCxnSpPr>
            <a:cxnSpLocks/>
            <a:stCxn id="28" idx="3"/>
            <a:endCxn id="17" idx="2"/>
          </p:cNvCxnSpPr>
          <p:nvPr/>
        </p:nvCxnSpPr>
        <p:spPr>
          <a:xfrm>
            <a:off x="7158518" y="3477117"/>
            <a:ext cx="730474" cy="439317"/>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712C428-F2B9-477B-BE08-2364A5778EF7}"/>
              </a:ext>
            </a:extLst>
          </p:cNvPr>
          <p:cNvCxnSpPr>
            <a:cxnSpLocks/>
            <a:stCxn id="30" idx="3"/>
            <a:endCxn id="17" idx="2"/>
          </p:cNvCxnSpPr>
          <p:nvPr/>
        </p:nvCxnSpPr>
        <p:spPr>
          <a:xfrm flipV="1">
            <a:off x="7158519" y="3916434"/>
            <a:ext cx="730473" cy="66616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11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50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2" presetClass="entr" presetSubtype="8"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5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circle(in)">
                                      <p:cBhvr>
                                        <p:cTn id="6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8" grpId="0" animBg="1"/>
      <p:bldP spid="28" grpId="0" animBg="1"/>
      <p:bldP spid="30" grpId="0" animBg="1"/>
      <p:bldP spid="46" grpId="0" animBg="1"/>
      <p:bldP spid="17" grpId="0" animBg="1"/>
      <p:bldP spid="29" grpId="0" animBg="1"/>
      <p:bldP spid="31" grpId="0" animBg="1"/>
      <p:bldP spid="2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11</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Bean Factory Post Processors</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90</a:t>
            </a:fld>
            <a:endParaRPr lang="en-US" dirty="0"/>
          </a:p>
        </p:txBody>
      </p:sp>
    </p:spTree>
    <p:extLst>
      <p:ext uri="{BB962C8B-B14F-4D97-AF65-F5344CB8AC3E}">
        <p14:creationId xmlns:p14="http://schemas.microsoft.com/office/powerpoint/2010/main" val="8832942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b="1" u="sng" dirty="0"/>
              <a:t>Module 4: Java configuration based </a:t>
            </a:r>
            <a:r>
              <a:rPr lang="en-US" b="1" u="sng" dirty="0" err="1"/>
              <a:t>IoC</a:t>
            </a:r>
            <a:endParaRPr lang="en-US" b="1" u="sng" dirty="0"/>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91</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95EBA46A-2985-453D-B759-386B6E62FCF3}"/>
              </a:ext>
            </a:extLst>
          </p:cNvPr>
          <p:cNvSpPr txBox="1"/>
          <p:nvPr/>
        </p:nvSpPr>
        <p:spPr>
          <a:xfrm>
            <a:off x="1683757" y="1843950"/>
            <a:ext cx="9601196" cy="3170099"/>
          </a:xfrm>
          <a:prstGeom prst="rect">
            <a:avLst/>
          </a:prstGeom>
          <a:noFill/>
        </p:spPr>
        <p:txBody>
          <a:bodyPr wrap="square" rtlCol="1">
            <a:spAutoFit/>
          </a:bodyPr>
          <a:lstStyle/>
          <a:p>
            <a:pPr marL="514350" indent="-514350">
              <a:buFont typeface="Wingdings" panose="05000000000000000000" pitchFamily="2" charset="2"/>
              <a:buChar char="Ø"/>
            </a:pPr>
            <a:r>
              <a:rPr lang="en-US" sz="4000" dirty="0"/>
              <a:t>Annotations</a:t>
            </a:r>
          </a:p>
          <a:p>
            <a:pPr marL="514350" indent="-514350">
              <a:buFont typeface="Wingdings" panose="05000000000000000000" pitchFamily="2" charset="2"/>
              <a:buChar char="Ø"/>
            </a:pPr>
            <a:r>
              <a:rPr lang="en-US" sz="4000" dirty="0"/>
              <a:t>@Configuration</a:t>
            </a:r>
          </a:p>
          <a:p>
            <a:pPr marL="514350" indent="-514350">
              <a:buFont typeface="Wingdings" panose="05000000000000000000" pitchFamily="2" charset="2"/>
              <a:buChar char="Ø"/>
            </a:pPr>
            <a:r>
              <a:rPr lang="en-US" sz="4000" dirty="0"/>
              <a:t>@Bean</a:t>
            </a:r>
          </a:p>
          <a:p>
            <a:pPr marL="514350" indent="-514350">
              <a:buFont typeface="Wingdings" panose="05000000000000000000" pitchFamily="2" charset="2"/>
              <a:buChar char="Ø"/>
            </a:pPr>
            <a:r>
              <a:rPr lang="en-US" sz="4000" dirty="0"/>
              <a:t>@Configuration additional features</a:t>
            </a:r>
          </a:p>
          <a:p>
            <a:pPr marL="514350" indent="-514350">
              <a:buFont typeface="Wingdings" panose="05000000000000000000" pitchFamily="2" charset="2"/>
              <a:buChar char="Ø"/>
            </a:pPr>
            <a:r>
              <a:rPr lang="en-US" sz="4000" dirty="0"/>
              <a:t>Mixed configuration</a:t>
            </a:r>
          </a:p>
        </p:txBody>
      </p:sp>
    </p:spTree>
    <p:extLst>
      <p:ext uri="{BB962C8B-B14F-4D97-AF65-F5344CB8AC3E}">
        <p14:creationId xmlns:p14="http://schemas.microsoft.com/office/powerpoint/2010/main" val="2673991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4782-C060-4FA0-A1D0-12D60CD6A146}"/>
              </a:ext>
            </a:extLst>
          </p:cNvPr>
          <p:cNvSpPr>
            <a:spLocks noGrp="1"/>
          </p:cNvSpPr>
          <p:nvPr>
            <p:ph type="title"/>
          </p:nvPr>
        </p:nvSpPr>
        <p:spPr/>
        <p:txBody>
          <a:bodyPr>
            <a:normAutofit fontScale="90000"/>
          </a:bodyPr>
          <a:lstStyle/>
          <a:p>
            <a:r>
              <a:rPr lang="en-US" dirty="0"/>
              <a:t>Annotation based configuration</a:t>
            </a:r>
            <a:endParaRPr lang="he-IL" dirty="0"/>
          </a:p>
        </p:txBody>
      </p:sp>
      <p:sp>
        <p:nvSpPr>
          <p:cNvPr id="3" name="Slide Number Placeholder 2">
            <a:extLst>
              <a:ext uri="{FF2B5EF4-FFF2-40B4-BE49-F238E27FC236}">
                <a16:creationId xmlns:a16="http://schemas.microsoft.com/office/drawing/2014/main" id="{7FE66A1B-39D5-4E22-A3FA-553C07BF3ADF}"/>
              </a:ext>
            </a:extLst>
          </p:cNvPr>
          <p:cNvSpPr>
            <a:spLocks noGrp="1"/>
          </p:cNvSpPr>
          <p:nvPr>
            <p:ph type="sldNum" sz="quarter" idx="12"/>
          </p:nvPr>
        </p:nvSpPr>
        <p:spPr/>
        <p:txBody>
          <a:bodyPr/>
          <a:lstStyle/>
          <a:p>
            <a:fld id="{D57F1E4F-1CFF-5643-939E-217C01CDF565}" type="slidenum">
              <a:rPr lang="en-US" smtClean="0"/>
              <a:pPr/>
              <a:t>92</a:t>
            </a:fld>
            <a:endParaRPr lang="en-US" dirty="0"/>
          </a:p>
        </p:txBody>
      </p:sp>
      <p:sp>
        <p:nvSpPr>
          <p:cNvPr id="4" name="Footer Placeholder 3">
            <a:extLst>
              <a:ext uri="{FF2B5EF4-FFF2-40B4-BE49-F238E27FC236}">
                <a16:creationId xmlns:a16="http://schemas.microsoft.com/office/drawing/2014/main" id="{B578502F-E803-4544-911F-A9DF51D22C2C}"/>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B4B26E9-63F1-4BCB-B816-FF7417A8143A}"/>
              </a:ext>
            </a:extLst>
          </p:cNvPr>
          <p:cNvSpPr txBox="1"/>
          <p:nvPr/>
        </p:nvSpPr>
        <p:spPr>
          <a:xfrm>
            <a:off x="1232899" y="1510301"/>
            <a:ext cx="10153581" cy="2677656"/>
          </a:xfrm>
          <a:prstGeom prst="rect">
            <a:avLst/>
          </a:prstGeom>
          <a:noFill/>
        </p:spPr>
        <p:txBody>
          <a:bodyPr wrap="square" rtlCol="1">
            <a:spAutoFit/>
          </a:bodyPr>
          <a:lstStyle/>
          <a:p>
            <a:r>
              <a:rPr lang="en-US" sz="2800" dirty="0"/>
              <a:t>Developers don’t like xml:</a:t>
            </a:r>
          </a:p>
          <a:p>
            <a:pPr marL="285750" indent="-285750">
              <a:buFont typeface="Arial" panose="020B0604020202020204" pitchFamily="34" charset="0"/>
              <a:buChar char="•"/>
            </a:pPr>
            <a:r>
              <a:rPr lang="en-US" sz="2800" dirty="0"/>
              <a:t>Too verbose</a:t>
            </a:r>
          </a:p>
          <a:p>
            <a:pPr marL="285750" indent="-285750">
              <a:buFont typeface="Arial" panose="020B0604020202020204" pitchFamily="34" charset="0"/>
              <a:buChar char="•"/>
            </a:pPr>
            <a:r>
              <a:rPr lang="en-US" sz="2800" dirty="0"/>
              <a:t>Far from (java) code</a:t>
            </a:r>
          </a:p>
          <a:p>
            <a:pPr marL="285750" indent="-285750">
              <a:buFont typeface="Arial" panose="020B0604020202020204" pitchFamily="34" charset="0"/>
              <a:buChar char="•"/>
            </a:pPr>
            <a:endParaRPr lang="en-US" sz="2800" dirty="0"/>
          </a:p>
          <a:p>
            <a:r>
              <a:rPr lang="en-US" sz="2800" dirty="0">
                <a:solidFill>
                  <a:srgbClr val="008E40"/>
                </a:solidFill>
              </a:rPr>
              <a:t>Spring</a:t>
            </a:r>
            <a:r>
              <a:rPr lang="en-US" sz="2800" dirty="0"/>
              <a:t> offers additional code-based option for configurating it’s beans, based on java annotations:</a:t>
            </a:r>
            <a:endParaRPr lang="he-IL" sz="2800" dirty="0"/>
          </a:p>
        </p:txBody>
      </p:sp>
      <p:graphicFrame>
        <p:nvGraphicFramePr>
          <p:cNvPr id="6" name="Diagram 5">
            <a:extLst>
              <a:ext uri="{FF2B5EF4-FFF2-40B4-BE49-F238E27FC236}">
                <a16:creationId xmlns:a16="http://schemas.microsoft.com/office/drawing/2014/main" id="{4A7C7EE1-F860-4A07-A2D9-DA039FFD5580}"/>
              </a:ext>
            </a:extLst>
          </p:cNvPr>
          <p:cNvGraphicFramePr/>
          <p:nvPr>
            <p:extLst>
              <p:ext uri="{D42A27DB-BD31-4B8C-83A1-F6EECF244321}">
                <p14:modId xmlns:p14="http://schemas.microsoft.com/office/powerpoint/2010/main" val="46612078"/>
              </p:ext>
            </p:extLst>
          </p:nvPr>
        </p:nvGraphicFramePr>
        <p:xfrm>
          <a:off x="2235129" y="4369426"/>
          <a:ext cx="8149120" cy="145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37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
                                            <p:graphicEl>
                                              <a:dgm id="{94FE67BC-C2C8-4EC7-90F4-EB3B4E402988}"/>
                                            </p:graphic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
                                            <p:graphicEl>
                                              <a:dgm id="{5FA2D52B-320C-467B-A922-89B99E438503}"/>
                                            </p:graphic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6">
                                            <p:graphicEl>
                                              <a:dgm id="{CD098F59-E11B-451E-9F82-774A48AC13C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4229-F6E9-422A-A003-55712888B53F}"/>
              </a:ext>
            </a:extLst>
          </p:cNvPr>
          <p:cNvSpPr>
            <a:spLocks noGrp="1"/>
          </p:cNvSpPr>
          <p:nvPr>
            <p:ph type="title"/>
          </p:nvPr>
        </p:nvSpPr>
        <p:spPr/>
        <p:txBody>
          <a:bodyPr>
            <a:normAutofit fontScale="90000"/>
          </a:bodyPr>
          <a:lstStyle/>
          <a:p>
            <a:r>
              <a:rPr lang="en-US" dirty="0"/>
              <a:t>Annotations</a:t>
            </a:r>
            <a:endParaRPr lang="he-IL" dirty="0"/>
          </a:p>
        </p:txBody>
      </p:sp>
      <p:sp>
        <p:nvSpPr>
          <p:cNvPr id="3" name="Slide Number Placeholder 2">
            <a:extLst>
              <a:ext uri="{FF2B5EF4-FFF2-40B4-BE49-F238E27FC236}">
                <a16:creationId xmlns:a16="http://schemas.microsoft.com/office/drawing/2014/main" id="{FE0D51C3-C136-40E5-8ED7-8825218A5229}"/>
              </a:ext>
            </a:extLst>
          </p:cNvPr>
          <p:cNvSpPr>
            <a:spLocks noGrp="1"/>
          </p:cNvSpPr>
          <p:nvPr>
            <p:ph type="sldNum" sz="quarter" idx="12"/>
          </p:nvPr>
        </p:nvSpPr>
        <p:spPr/>
        <p:txBody>
          <a:bodyPr/>
          <a:lstStyle/>
          <a:p>
            <a:fld id="{D57F1E4F-1CFF-5643-939E-217C01CDF565}" type="slidenum">
              <a:rPr lang="en-US" smtClean="0"/>
              <a:pPr/>
              <a:t>93</a:t>
            </a:fld>
            <a:endParaRPr lang="en-US" dirty="0"/>
          </a:p>
        </p:txBody>
      </p:sp>
      <p:sp>
        <p:nvSpPr>
          <p:cNvPr id="4" name="Footer Placeholder 3">
            <a:extLst>
              <a:ext uri="{FF2B5EF4-FFF2-40B4-BE49-F238E27FC236}">
                <a16:creationId xmlns:a16="http://schemas.microsoft.com/office/drawing/2014/main" id="{3485D831-B462-4865-9629-925F1E0D9221}"/>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341A08F-8A58-41CB-A45F-F841BDDB8069}"/>
              </a:ext>
            </a:extLst>
          </p:cNvPr>
          <p:cNvSpPr txBox="1"/>
          <p:nvPr/>
        </p:nvSpPr>
        <p:spPr>
          <a:xfrm>
            <a:off x="1295402" y="1693333"/>
            <a:ext cx="9601196" cy="3046988"/>
          </a:xfrm>
          <a:prstGeom prst="rect">
            <a:avLst/>
          </a:prstGeom>
          <a:noFill/>
        </p:spPr>
        <p:txBody>
          <a:bodyPr wrap="square" rtlCol="1">
            <a:spAutoFit/>
          </a:bodyPr>
          <a:lstStyle/>
          <a:p>
            <a:r>
              <a:rPr lang="en-US" sz="3200" dirty="0"/>
              <a:t>Annotation are “markers” on pieces of java code</a:t>
            </a:r>
          </a:p>
          <a:p>
            <a:endParaRPr lang="en-US" sz="3200" dirty="0"/>
          </a:p>
          <a:p>
            <a:r>
              <a:rPr lang="en-US" sz="3200" dirty="0"/>
              <a:t>They meant to aid in understanding the role and convey the meaning of a certain piece of code</a:t>
            </a:r>
          </a:p>
          <a:p>
            <a:endParaRPr lang="en-US" sz="3200" dirty="0"/>
          </a:p>
          <a:p>
            <a:r>
              <a:rPr lang="en-US" sz="3200" dirty="0"/>
              <a:t>The most common annotation is </a:t>
            </a:r>
            <a:r>
              <a:rPr lang="en-US" sz="3200" b="1" dirty="0">
                <a:solidFill>
                  <a:srgbClr val="AAA97E"/>
                </a:solidFill>
              </a:rPr>
              <a:t>@Override</a:t>
            </a:r>
          </a:p>
        </p:txBody>
      </p:sp>
      <p:pic>
        <p:nvPicPr>
          <p:cNvPr id="6" name="Picture 5">
            <a:extLst>
              <a:ext uri="{FF2B5EF4-FFF2-40B4-BE49-F238E27FC236}">
                <a16:creationId xmlns:a16="http://schemas.microsoft.com/office/drawing/2014/main" id="{5CC4334D-FEAF-4B2E-AF59-4065532939F7}"/>
              </a:ext>
            </a:extLst>
          </p:cNvPr>
          <p:cNvPicPr>
            <a:picLocks noChangeAspect="1"/>
          </p:cNvPicPr>
          <p:nvPr/>
        </p:nvPicPr>
        <p:blipFill>
          <a:blip r:embed="rId3"/>
          <a:stretch>
            <a:fillRect/>
          </a:stretch>
        </p:blipFill>
        <p:spPr>
          <a:xfrm>
            <a:off x="3213219" y="4910248"/>
            <a:ext cx="6665979" cy="1808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853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par>
                          <p:cTn id="11" fill="hold">
                            <p:stCondLst>
                              <p:cond delay="0"/>
                            </p:stCondLst>
                            <p:childTnLst>
                              <p:par>
                                <p:cTn id="12" presetID="2" presetClass="entr" presetSubtype="4"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4229-F6E9-422A-A003-55712888B53F}"/>
              </a:ext>
            </a:extLst>
          </p:cNvPr>
          <p:cNvSpPr>
            <a:spLocks noGrp="1"/>
          </p:cNvSpPr>
          <p:nvPr>
            <p:ph type="title"/>
          </p:nvPr>
        </p:nvSpPr>
        <p:spPr/>
        <p:txBody>
          <a:bodyPr>
            <a:normAutofit fontScale="90000"/>
          </a:bodyPr>
          <a:lstStyle/>
          <a:p>
            <a:r>
              <a:rPr lang="en-US" dirty="0"/>
              <a:t>Annotations</a:t>
            </a:r>
            <a:endParaRPr lang="he-IL" dirty="0"/>
          </a:p>
        </p:txBody>
      </p:sp>
      <p:sp>
        <p:nvSpPr>
          <p:cNvPr id="3" name="Slide Number Placeholder 2">
            <a:extLst>
              <a:ext uri="{FF2B5EF4-FFF2-40B4-BE49-F238E27FC236}">
                <a16:creationId xmlns:a16="http://schemas.microsoft.com/office/drawing/2014/main" id="{FE0D51C3-C136-40E5-8ED7-8825218A5229}"/>
              </a:ext>
            </a:extLst>
          </p:cNvPr>
          <p:cNvSpPr>
            <a:spLocks noGrp="1"/>
          </p:cNvSpPr>
          <p:nvPr>
            <p:ph type="sldNum" sz="quarter" idx="12"/>
          </p:nvPr>
        </p:nvSpPr>
        <p:spPr/>
        <p:txBody>
          <a:bodyPr/>
          <a:lstStyle/>
          <a:p>
            <a:fld id="{D57F1E4F-1CFF-5643-939E-217C01CDF565}" type="slidenum">
              <a:rPr lang="en-US" smtClean="0"/>
              <a:pPr/>
              <a:t>94</a:t>
            </a:fld>
            <a:endParaRPr lang="en-US" dirty="0"/>
          </a:p>
        </p:txBody>
      </p:sp>
      <p:sp>
        <p:nvSpPr>
          <p:cNvPr id="4" name="Footer Placeholder 3">
            <a:extLst>
              <a:ext uri="{FF2B5EF4-FFF2-40B4-BE49-F238E27FC236}">
                <a16:creationId xmlns:a16="http://schemas.microsoft.com/office/drawing/2014/main" id="{3485D831-B462-4865-9629-925F1E0D9221}"/>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341A08F-8A58-41CB-A45F-F841BDDB8069}"/>
              </a:ext>
            </a:extLst>
          </p:cNvPr>
          <p:cNvSpPr txBox="1"/>
          <p:nvPr/>
        </p:nvSpPr>
        <p:spPr>
          <a:xfrm>
            <a:off x="1295402" y="1140902"/>
            <a:ext cx="9601196" cy="5970865"/>
          </a:xfrm>
          <a:prstGeom prst="rect">
            <a:avLst/>
          </a:prstGeom>
          <a:noFill/>
        </p:spPr>
        <p:txBody>
          <a:bodyPr wrap="square" rtlCol="1">
            <a:spAutoFit/>
          </a:bodyPr>
          <a:lstStyle/>
          <a:p>
            <a:r>
              <a:rPr lang="en-US" sz="2800" dirty="0"/>
              <a:t>Annotation were introduced starting from java 6:</a:t>
            </a:r>
          </a:p>
          <a:p>
            <a:endParaRPr lang="en-US" sz="2800" dirty="0"/>
          </a:p>
          <a:p>
            <a:r>
              <a:rPr lang="en-US" sz="2800" dirty="0"/>
              <a:t>All annotations starts with @ sign</a:t>
            </a:r>
          </a:p>
          <a:p>
            <a:endParaRPr lang="en-US" sz="2800" dirty="0"/>
          </a:p>
          <a:p>
            <a:r>
              <a:rPr lang="en-US" sz="2800" dirty="0"/>
              <a:t>Annotation can be applied on </a:t>
            </a:r>
          </a:p>
          <a:p>
            <a:pPr marL="457200" indent="-457200">
              <a:buFont typeface="Arial" panose="020B0604020202020204" pitchFamily="34" charset="0"/>
              <a:buChar char="•"/>
            </a:pPr>
            <a:r>
              <a:rPr lang="en-US" sz="2800" dirty="0"/>
              <a:t>Class \ Interface \ </a:t>
            </a:r>
            <a:r>
              <a:rPr lang="en-US" sz="2800" dirty="0" err="1"/>
              <a:t>Enum</a:t>
            </a:r>
            <a:endParaRPr lang="en-US" sz="2800" dirty="0"/>
          </a:p>
          <a:p>
            <a:pPr marL="457200" indent="-457200">
              <a:buFont typeface="Arial" panose="020B0604020202020204" pitchFamily="34" charset="0"/>
              <a:buChar char="•"/>
            </a:pPr>
            <a:r>
              <a:rPr lang="en-US" sz="2800" dirty="0"/>
              <a:t>Method</a:t>
            </a:r>
          </a:p>
          <a:p>
            <a:pPr marL="457200" indent="-457200">
              <a:buFont typeface="Arial" panose="020B0604020202020204" pitchFamily="34" charset="0"/>
              <a:buChar char="•"/>
            </a:pPr>
            <a:r>
              <a:rPr lang="en-US" sz="2800" dirty="0"/>
              <a:t>Field</a:t>
            </a:r>
          </a:p>
          <a:p>
            <a:pPr marL="457200" indent="-457200">
              <a:buFont typeface="Arial" panose="020B0604020202020204" pitchFamily="34" charset="0"/>
              <a:buChar char="•"/>
            </a:pPr>
            <a:r>
              <a:rPr lang="en-US" sz="2800" dirty="0"/>
              <a:t>Argument</a:t>
            </a:r>
          </a:p>
          <a:p>
            <a:pPr marL="457200" indent="-457200">
              <a:buFont typeface="Arial" panose="020B0604020202020204" pitchFamily="34" charset="0"/>
              <a:buChar char="•"/>
            </a:pPr>
            <a:endParaRPr lang="en-US" sz="2800" dirty="0"/>
          </a:p>
          <a:p>
            <a:r>
              <a:rPr lang="en-US" sz="2800" dirty="0"/>
              <a:t>Annotations can be fetched through means of reflection (e.g. with the </a:t>
            </a:r>
            <a:r>
              <a:rPr lang="en-US" sz="2800" dirty="0">
                <a:solidFill>
                  <a:srgbClr val="7030A0"/>
                </a:solidFill>
              </a:rPr>
              <a:t>Class</a:t>
            </a:r>
            <a:r>
              <a:rPr lang="en-US" sz="2800" dirty="0"/>
              <a:t> class)</a:t>
            </a:r>
          </a:p>
          <a:p>
            <a:endParaRPr lang="en-US" dirty="0"/>
          </a:p>
          <a:p>
            <a:endParaRPr lang="en-US" sz="2800" dirty="0"/>
          </a:p>
        </p:txBody>
      </p:sp>
    </p:spTree>
    <p:extLst>
      <p:ext uri="{BB962C8B-B14F-4D97-AF65-F5344CB8AC3E}">
        <p14:creationId xmlns:p14="http://schemas.microsoft.com/office/powerpoint/2010/main" val="310862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4229-F6E9-422A-A003-55712888B53F}"/>
              </a:ext>
            </a:extLst>
          </p:cNvPr>
          <p:cNvSpPr>
            <a:spLocks noGrp="1"/>
          </p:cNvSpPr>
          <p:nvPr>
            <p:ph type="title"/>
          </p:nvPr>
        </p:nvSpPr>
        <p:spPr/>
        <p:txBody>
          <a:bodyPr>
            <a:normAutofit fontScale="90000"/>
          </a:bodyPr>
          <a:lstStyle/>
          <a:p>
            <a:r>
              <a:rPr lang="en-US" dirty="0"/>
              <a:t>Annotations</a:t>
            </a:r>
            <a:endParaRPr lang="he-IL" dirty="0"/>
          </a:p>
        </p:txBody>
      </p:sp>
      <p:sp>
        <p:nvSpPr>
          <p:cNvPr id="3" name="Slide Number Placeholder 2">
            <a:extLst>
              <a:ext uri="{FF2B5EF4-FFF2-40B4-BE49-F238E27FC236}">
                <a16:creationId xmlns:a16="http://schemas.microsoft.com/office/drawing/2014/main" id="{FE0D51C3-C136-40E5-8ED7-8825218A5229}"/>
              </a:ext>
            </a:extLst>
          </p:cNvPr>
          <p:cNvSpPr>
            <a:spLocks noGrp="1"/>
          </p:cNvSpPr>
          <p:nvPr>
            <p:ph type="sldNum" sz="quarter" idx="12"/>
          </p:nvPr>
        </p:nvSpPr>
        <p:spPr/>
        <p:txBody>
          <a:bodyPr/>
          <a:lstStyle/>
          <a:p>
            <a:fld id="{D57F1E4F-1CFF-5643-939E-217C01CDF565}" type="slidenum">
              <a:rPr lang="en-US" smtClean="0"/>
              <a:pPr/>
              <a:t>95</a:t>
            </a:fld>
            <a:endParaRPr lang="en-US" dirty="0"/>
          </a:p>
        </p:txBody>
      </p:sp>
      <p:sp>
        <p:nvSpPr>
          <p:cNvPr id="4" name="Footer Placeholder 3">
            <a:extLst>
              <a:ext uri="{FF2B5EF4-FFF2-40B4-BE49-F238E27FC236}">
                <a16:creationId xmlns:a16="http://schemas.microsoft.com/office/drawing/2014/main" id="{3485D831-B462-4865-9629-925F1E0D9221}"/>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341A08F-8A58-41CB-A45F-F841BDDB8069}"/>
              </a:ext>
            </a:extLst>
          </p:cNvPr>
          <p:cNvSpPr txBox="1"/>
          <p:nvPr/>
        </p:nvSpPr>
        <p:spPr>
          <a:xfrm>
            <a:off x="1295402" y="1275644"/>
            <a:ext cx="9601196" cy="4031873"/>
          </a:xfrm>
          <a:prstGeom prst="rect">
            <a:avLst/>
          </a:prstGeom>
          <a:noFill/>
        </p:spPr>
        <p:txBody>
          <a:bodyPr wrap="square" rtlCol="1">
            <a:spAutoFit/>
          </a:bodyPr>
          <a:lstStyle/>
          <a:p>
            <a:r>
              <a:rPr lang="en-US" sz="3200" dirty="0"/>
              <a:t>Annotations can carry on themselves additional information, as well as other annotation(s)…</a:t>
            </a:r>
          </a:p>
          <a:p>
            <a:endParaRPr lang="en-US" sz="3200" dirty="0"/>
          </a:p>
          <a:p>
            <a:r>
              <a:rPr lang="en-US" sz="3200" dirty="0"/>
              <a:t>Annotation enables other framework (e.g. </a:t>
            </a:r>
            <a:r>
              <a:rPr lang="en-US" sz="3200" dirty="0">
                <a:solidFill>
                  <a:srgbClr val="008E40"/>
                </a:solidFill>
              </a:rPr>
              <a:t>Spring</a:t>
            </a:r>
            <a:r>
              <a:rPr lang="en-US" sz="3200" dirty="0"/>
              <a:t>) to perform some actions in case they are encountered</a:t>
            </a:r>
          </a:p>
          <a:p>
            <a:endParaRPr lang="en-US" sz="3200" dirty="0"/>
          </a:p>
          <a:p>
            <a:r>
              <a:rPr lang="en-US" sz="3200" dirty="0"/>
              <a:t>Anyone can write custom annotation (not covered as part of this course)</a:t>
            </a:r>
          </a:p>
        </p:txBody>
      </p:sp>
    </p:spTree>
    <p:extLst>
      <p:ext uri="{BB962C8B-B14F-4D97-AF65-F5344CB8AC3E}">
        <p14:creationId xmlns:p14="http://schemas.microsoft.com/office/powerpoint/2010/main" val="261068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7ECB-C886-4C52-B956-BE600BFEFBE7}"/>
              </a:ext>
            </a:extLst>
          </p:cNvPr>
          <p:cNvSpPr>
            <a:spLocks noGrp="1"/>
          </p:cNvSpPr>
          <p:nvPr>
            <p:ph type="title"/>
          </p:nvPr>
        </p:nvSpPr>
        <p:spPr/>
        <p:txBody>
          <a:bodyPr>
            <a:normAutofit fontScale="90000"/>
          </a:bodyPr>
          <a:lstStyle/>
          <a:p>
            <a:r>
              <a:rPr lang="en-US" dirty="0"/>
              <a:t>@Configuration</a:t>
            </a:r>
            <a:endParaRPr lang="he-IL" dirty="0"/>
          </a:p>
        </p:txBody>
      </p:sp>
      <p:sp>
        <p:nvSpPr>
          <p:cNvPr id="3" name="Slide Number Placeholder 2">
            <a:extLst>
              <a:ext uri="{FF2B5EF4-FFF2-40B4-BE49-F238E27FC236}">
                <a16:creationId xmlns:a16="http://schemas.microsoft.com/office/drawing/2014/main" id="{5E5DE54D-24B6-4DB5-8CDE-758094BB7E62}"/>
              </a:ext>
            </a:extLst>
          </p:cNvPr>
          <p:cNvSpPr>
            <a:spLocks noGrp="1"/>
          </p:cNvSpPr>
          <p:nvPr>
            <p:ph type="sldNum" sz="quarter" idx="12"/>
          </p:nvPr>
        </p:nvSpPr>
        <p:spPr/>
        <p:txBody>
          <a:bodyPr/>
          <a:lstStyle/>
          <a:p>
            <a:fld id="{D57F1E4F-1CFF-5643-939E-217C01CDF565}" type="slidenum">
              <a:rPr lang="en-US" smtClean="0"/>
              <a:pPr/>
              <a:t>96</a:t>
            </a:fld>
            <a:endParaRPr lang="en-US" dirty="0"/>
          </a:p>
        </p:txBody>
      </p:sp>
      <p:sp>
        <p:nvSpPr>
          <p:cNvPr id="4" name="Footer Placeholder 3">
            <a:extLst>
              <a:ext uri="{FF2B5EF4-FFF2-40B4-BE49-F238E27FC236}">
                <a16:creationId xmlns:a16="http://schemas.microsoft.com/office/drawing/2014/main" id="{8AD0987C-F8C9-4F61-B8D3-3C19C9A12DE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025259A-3D82-4EBB-92F5-EC9CFD2E7D0E}"/>
              </a:ext>
            </a:extLst>
          </p:cNvPr>
          <p:cNvSpPr txBox="1"/>
          <p:nvPr/>
        </p:nvSpPr>
        <p:spPr>
          <a:xfrm>
            <a:off x="1263721" y="1510301"/>
            <a:ext cx="9770724" cy="4401205"/>
          </a:xfrm>
          <a:prstGeom prst="rect">
            <a:avLst/>
          </a:prstGeom>
          <a:noFill/>
        </p:spPr>
        <p:txBody>
          <a:bodyPr wrap="square" rtlCol="1">
            <a:spAutoFit/>
          </a:bodyPr>
          <a:lstStyle/>
          <a:p>
            <a:r>
              <a:rPr lang="en-US" sz="2800" dirty="0"/>
              <a:t>The xml-equivalent for configuration file is a java class file, holding an annotation named </a:t>
            </a:r>
            <a:r>
              <a:rPr lang="en-US" sz="2800" dirty="0">
                <a:solidFill>
                  <a:srgbClr val="00B050"/>
                </a:solidFill>
              </a:rPr>
              <a:t>@Configuration</a:t>
            </a:r>
          </a:p>
          <a:p>
            <a:endParaRPr lang="en-US" sz="2800" dirty="0"/>
          </a:p>
          <a:p>
            <a:endParaRPr lang="en-US" sz="2800" dirty="0"/>
          </a:p>
          <a:p>
            <a:endParaRPr lang="en-US" sz="2800" dirty="0"/>
          </a:p>
          <a:p>
            <a:endParaRPr lang="en-US" sz="2800" dirty="0"/>
          </a:p>
          <a:p>
            <a:r>
              <a:rPr lang="en-US" sz="2800" dirty="0"/>
              <a:t>The class will be read by </a:t>
            </a:r>
            <a:r>
              <a:rPr lang="en-US" sz="2800" dirty="0">
                <a:solidFill>
                  <a:srgbClr val="008E40"/>
                </a:solidFill>
              </a:rPr>
              <a:t>spring</a:t>
            </a:r>
            <a:r>
              <a:rPr lang="en-US" sz="2800" dirty="0"/>
              <a:t> and will be treated as a source for beans</a:t>
            </a:r>
          </a:p>
          <a:p>
            <a:r>
              <a:rPr lang="en-US" sz="2800" b="1" dirty="0"/>
              <a:t>Note</a:t>
            </a:r>
            <a:r>
              <a:rPr lang="en-US" sz="2800" dirty="0"/>
              <a:t>: the class itself is also considered a bean, with the name of the class as the bean id</a:t>
            </a:r>
          </a:p>
        </p:txBody>
      </p:sp>
      <p:pic>
        <p:nvPicPr>
          <p:cNvPr id="6" name="Picture 5">
            <a:extLst>
              <a:ext uri="{FF2B5EF4-FFF2-40B4-BE49-F238E27FC236}">
                <a16:creationId xmlns:a16="http://schemas.microsoft.com/office/drawing/2014/main" id="{FFDDEF20-9265-4AD1-8580-F8296CFBB83A}"/>
              </a:ext>
            </a:extLst>
          </p:cNvPr>
          <p:cNvPicPr>
            <a:picLocks noChangeAspect="1"/>
          </p:cNvPicPr>
          <p:nvPr/>
        </p:nvPicPr>
        <p:blipFill>
          <a:blip r:embed="rId2"/>
          <a:stretch>
            <a:fillRect/>
          </a:stretch>
        </p:blipFill>
        <p:spPr>
          <a:xfrm>
            <a:off x="3743274" y="2463690"/>
            <a:ext cx="5489746" cy="1121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40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7ECB-C886-4C52-B956-BE600BFEFBE7}"/>
              </a:ext>
            </a:extLst>
          </p:cNvPr>
          <p:cNvSpPr>
            <a:spLocks noGrp="1"/>
          </p:cNvSpPr>
          <p:nvPr>
            <p:ph type="title"/>
          </p:nvPr>
        </p:nvSpPr>
        <p:spPr/>
        <p:txBody>
          <a:bodyPr>
            <a:normAutofit fontScale="90000"/>
          </a:bodyPr>
          <a:lstStyle/>
          <a:p>
            <a:r>
              <a:rPr lang="en-US" dirty="0"/>
              <a:t>@Bean</a:t>
            </a:r>
            <a:endParaRPr lang="he-IL" dirty="0"/>
          </a:p>
        </p:txBody>
      </p:sp>
      <p:sp>
        <p:nvSpPr>
          <p:cNvPr id="3" name="Slide Number Placeholder 2">
            <a:extLst>
              <a:ext uri="{FF2B5EF4-FFF2-40B4-BE49-F238E27FC236}">
                <a16:creationId xmlns:a16="http://schemas.microsoft.com/office/drawing/2014/main" id="{5E5DE54D-24B6-4DB5-8CDE-758094BB7E62}"/>
              </a:ext>
            </a:extLst>
          </p:cNvPr>
          <p:cNvSpPr>
            <a:spLocks noGrp="1"/>
          </p:cNvSpPr>
          <p:nvPr>
            <p:ph type="sldNum" sz="quarter" idx="12"/>
          </p:nvPr>
        </p:nvSpPr>
        <p:spPr/>
        <p:txBody>
          <a:bodyPr/>
          <a:lstStyle/>
          <a:p>
            <a:fld id="{D57F1E4F-1CFF-5643-939E-217C01CDF565}" type="slidenum">
              <a:rPr lang="en-US" smtClean="0"/>
              <a:pPr/>
              <a:t>97</a:t>
            </a:fld>
            <a:endParaRPr lang="en-US" dirty="0"/>
          </a:p>
        </p:txBody>
      </p:sp>
      <p:sp>
        <p:nvSpPr>
          <p:cNvPr id="4" name="Footer Placeholder 3">
            <a:extLst>
              <a:ext uri="{FF2B5EF4-FFF2-40B4-BE49-F238E27FC236}">
                <a16:creationId xmlns:a16="http://schemas.microsoft.com/office/drawing/2014/main" id="{8AD0987C-F8C9-4F61-B8D3-3C19C9A12DE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025259A-3D82-4EBB-92F5-EC9CFD2E7D0E}"/>
              </a:ext>
            </a:extLst>
          </p:cNvPr>
          <p:cNvSpPr txBox="1"/>
          <p:nvPr/>
        </p:nvSpPr>
        <p:spPr>
          <a:xfrm>
            <a:off x="1263721" y="1510301"/>
            <a:ext cx="9770724" cy="4832092"/>
          </a:xfrm>
          <a:prstGeom prst="rect">
            <a:avLst/>
          </a:prstGeom>
          <a:noFill/>
        </p:spPr>
        <p:txBody>
          <a:bodyPr wrap="square" rtlCol="1">
            <a:spAutoFit/>
          </a:bodyPr>
          <a:lstStyle/>
          <a:p>
            <a:r>
              <a:rPr lang="en-US" sz="2800" dirty="0"/>
              <a:t>As xml configuration file holds definitions of beans, also the java-based configuration file should hold beans definitions:</a:t>
            </a:r>
          </a:p>
          <a:p>
            <a:endParaRPr lang="en-US" sz="2800" dirty="0"/>
          </a:p>
          <a:p>
            <a:endParaRPr lang="en-US" sz="2800" dirty="0"/>
          </a:p>
          <a:p>
            <a:endParaRPr lang="en-US" sz="2800" dirty="0"/>
          </a:p>
          <a:p>
            <a:endParaRPr lang="en-US" sz="2800" dirty="0"/>
          </a:p>
          <a:p>
            <a:r>
              <a:rPr lang="en-US" sz="2800" dirty="0"/>
              <a:t>Bean definitions in java are:</a:t>
            </a:r>
          </a:p>
          <a:p>
            <a:pPr marL="457200" indent="-457200">
              <a:buFont typeface="Arial" panose="020B0604020202020204" pitchFamily="34" charset="0"/>
              <a:buChar char="•"/>
            </a:pPr>
            <a:r>
              <a:rPr lang="en-US" sz="2800" dirty="0"/>
              <a:t>Public methods</a:t>
            </a:r>
          </a:p>
          <a:p>
            <a:pPr marL="457200" indent="-457200">
              <a:buFont typeface="Arial" panose="020B0604020202020204" pitchFamily="34" charset="0"/>
              <a:buChar char="•"/>
            </a:pPr>
            <a:r>
              <a:rPr lang="en-US" sz="2800" dirty="0"/>
              <a:t>Annotated with </a:t>
            </a:r>
            <a:r>
              <a:rPr lang="en-US" sz="2800" dirty="0">
                <a:solidFill>
                  <a:srgbClr val="00B050"/>
                </a:solidFill>
              </a:rPr>
              <a:t>@Bean</a:t>
            </a:r>
          </a:p>
          <a:p>
            <a:pPr marL="457200" indent="-457200">
              <a:buFont typeface="Arial" panose="020B0604020202020204" pitchFamily="34" charset="0"/>
              <a:buChar char="•"/>
            </a:pPr>
            <a:r>
              <a:rPr lang="en-US" sz="2800" dirty="0"/>
              <a:t>The return value is the ‘class’ type of the bean</a:t>
            </a:r>
          </a:p>
          <a:p>
            <a:pPr marL="457200" indent="-457200">
              <a:buFont typeface="Arial" panose="020B0604020202020204" pitchFamily="34" charset="0"/>
              <a:buChar char="•"/>
            </a:pPr>
            <a:r>
              <a:rPr lang="en-US" sz="2800" dirty="0"/>
              <a:t>The bean id is the method name (by default, can be changed…)</a:t>
            </a:r>
          </a:p>
        </p:txBody>
      </p:sp>
      <p:pic>
        <p:nvPicPr>
          <p:cNvPr id="6" name="Picture 5">
            <a:extLst>
              <a:ext uri="{FF2B5EF4-FFF2-40B4-BE49-F238E27FC236}">
                <a16:creationId xmlns:a16="http://schemas.microsoft.com/office/drawing/2014/main" id="{FF87C10D-E7F5-484B-8175-76364EA00EBE}"/>
              </a:ext>
            </a:extLst>
          </p:cNvPr>
          <p:cNvPicPr>
            <a:picLocks noChangeAspect="1"/>
          </p:cNvPicPr>
          <p:nvPr/>
        </p:nvPicPr>
        <p:blipFill>
          <a:blip r:embed="rId3"/>
          <a:stretch>
            <a:fillRect/>
          </a:stretch>
        </p:blipFill>
        <p:spPr>
          <a:xfrm>
            <a:off x="2691876" y="2582882"/>
            <a:ext cx="6914414" cy="12289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128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7ECB-C886-4C52-B956-BE600BFEFBE7}"/>
              </a:ext>
            </a:extLst>
          </p:cNvPr>
          <p:cNvSpPr>
            <a:spLocks noGrp="1"/>
          </p:cNvSpPr>
          <p:nvPr>
            <p:ph type="title"/>
          </p:nvPr>
        </p:nvSpPr>
        <p:spPr/>
        <p:txBody>
          <a:bodyPr>
            <a:normAutofit fontScale="90000"/>
          </a:bodyPr>
          <a:lstStyle/>
          <a:p>
            <a:r>
              <a:rPr lang="en-US" dirty="0" err="1"/>
              <a:t>AnnotaionConfigApplicationContext</a:t>
            </a:r>
            <a:endParaRPr lang="he-IL" dirty="0"/>
          </a:p>
        </p:txBody>
      </p:sp>
      <p:sp>
        <p:nvSpPr>
          <p:cNvPr id="3" name="Slide Number Placeholder 2">
            <a:extLst>
              <a:ext uri="{FF2B5EF4-FFF2-40B4-BE49-F238E27FC236}">
                <a16:creationId xmlns:a16="http://schemas.microsoft.com/office/drawing/2014/main" id="{5E5DE54D-24B6-4DB5-8CDE-758094BB7E62}"/>
              </a:ext>
            </a:extLst>
          </p:cNvPr>
          <p:cNvSpPr>
            <a:spLocks noGrp="1"/>
          </p:cNvSpPr>
          <p:nvPr>
            <p:ph type="sldNum" sz="quarter" idx="12"/>
          </p:nvPr>
        </p:nvSpPr>
        <p:spPr/>
        <p:txBody>
          <a:bodyPr/>
          <a:lstStyle/>
          <a:p>
            <a:fld id="{D57F1E4F-1CFF-5643-939E-217C01CDF565}" type="slidenum">
              <a:rPr lang="en-US" smtClean="0"/>
              <a:pPr/>
              <a:t>98</a:t>
            </a:fld>
            <a:endParaRPr lang="en-US" dirty="0"/>
          </a:p>
        </p:txBody>
      </p:sp>
      <p:sp>
        <p:nvSpPr>
          <p:cNvPr id="4" name="Footer Placeholder 3">
            <a:extLst>
              <a:ext uri="{FF2B5EF4-FFF2-40B4-BE49-F238E27FC236}">
                <a16:creationId xmlns:a16="http://schemas.microsoft.com/office/drawing/2014/main" id="{8AD0987C-F8C9-4F61-B8D3-3C19C9A12DE2}"/>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025259A-3D82-4EBB-92F5-EC9CFD2E7D0E}"/>
              </a:ext>
            </a:extLst>
          </p:cNvPr>
          <p:cNvSpPr txBox="1"/>
          <p:nvPr/>
        </p:nvSpPr>
        <p:spPr>
          <a:xfrm>
            <a:off x="1263721" y="1510301"/>
            <a:ext cx="9770724" cy="4401205"/>
          </a:xfrm>
          <a:prstGeom prst="rect">
            <a:avLst/>
          </a:prstGeom>
          <a:noFill/>
        </p:spPr>
        <p:txBody>
          <a:bodyPr wrap="square" rtlCol="1">
            <a:spAutoFit/>
          </a:bodyPr>
          <a:lstStyle/>
          <a:p>
            <a:r>
              <a:rPr lang="en-US" sz="2800" dirty="0"/>
              <a:t>We need to tell </a:t>
            </a:r>
            <a:r>
              <a:rPr lang="en-US" sz="2800" dirty="0">
                <a:solidFill>
                  <a:srgbClr val="008E40"/>
                </a:solidFill>
              </a:rPr>
              <a:t>spring</a:t>
            </a:r>
            <a:r>
              <a:rPr lang="en-US" sz="2800" dirty="0"/>
              <a:t> who is the java configuration file(s) we are using. For that we’ll need a new type of </a:t>
            </a:r>
            <a:r>
              <a:rPr lang="en-US" sz="2800" dirty="0" err="1">
                <a:solidFill>
                  <a:srgbClr val="00B050"/>
                </a:solidFill>
              </a:rPr>
              <a:t>ApplicationContext</a:t>
            </a:r>
            <a:r>
              <a:rPr lang="en-US" sz="2800" dirty="0"/>
              <a:t> class:</a:t>
            </a:r>
          </a:p>
          <a:p>
            <a:endParaRPr lang="en-US" sz="2800" dirty="0"/>
          </a:p>
          <a:p>
            <a:endParaRPr lang="en-US" sz="2800" dirty="0"/>
          </a:p>
          <a:p>
            <a:endParaRPr lang="en-US" sz="2800" dirty="0"/>
          </a:p>
          <a:p>
            <a:endParaRPr lang="en-US" sz="2800" dirty="0"/>
          </a:p>
          <a:p>
            <a:r>
              <a:rPr lang="en-US" sz="2800" dirty="0" err="1">
                <a:solidFill>
                  <a:srgbClr val="00B050"/>
                </a:solidFill>
              </a:rPr>
              <a:t>AnnotaionConfigApplicationContext</a:t>
            </a:r>
            <a:r>
              <a:rPr lang="en-US" sz="2800" dirty="0"/>
              <a:t> accepts the name of the configuration class to read. You can supply several class names</a:t>
            </a:r>
          </a:p>
          <a:p>
            <a:r>
              <a:rPr lang="en-US" sz="2800" dirty="0"/>
              <a:t>From that point on – the code doesn’t changes… (it’s the same </a:t>
            </a:r>
            <a:r>
              <a:rPr lang="en-US" sz="2800" dirty="0" err="1">
                <a:solidFill>
                  <a:srgbClr val="00B050"/>
                </a:solidFill>
              </a:rPr>
              <a:t>ApplicationContext</a:t>
            </a:r>
            <a:r>
              <a:rPr lang="en-US" sz="2800" dirty="0"/>
              <a:t> interface…)</a:t>
            </a:r>
          </a:p>
        </p:txBody>
      </p:sp>
      <p:pic>
        <p:nvPicPr>
          <p:cNvPr id="7" name="Picture 6">
            <a:extLst>
              <a:ext uri="{FF2B5EF4-FFF2-40B4-BE49-F238E27FC236}">
                <a16:creationId xmlns:a16="http://schemas.microsoft.com/office/drawing/2014/main" id="{456417B4-B842-460E-BA6C-FA9CE80FA68A}"/>
              </a:ext>
            </a:extLst>
          </p:cNvPr>
          <p:cNvPicPr>
            <a:picLocks noChangeAspect="1"/>
          </p:cNvPicPr>
          <p:nvPr/>
        </p:nvPicPr>
        <p:blipFill>
          <a:blip r:embed="rId2"/>
          <a:stretch>
            <a:fillRect/>
          </a:stretch>
        </p:blipFill>
        <p:spPr>
          <a:xfrm>
            <a:off x="785861" y="2751061"/>
            <a:ext cx="10620278" cy="754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271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 12</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From xml based to @configuration based</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13801944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CTD_Lesson_template_2008-v1">
  <a:themeElements>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fontScheme name="CTD_Lesson_template_2008-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lnDef>
  </a:objectDefaults>
  <a:extraClrSchemeLst>
    <a:extraClrScheme>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2">
        <a:dk1>
          <a:srgbClr val="4D4D4D"/>
        </a:dk1>
        <a:lt1>
          <a:srgbClr val="FFFFFF"/>
        </a:lt1>
        <a:dk2>
          <a:srgbClr val="3399CC"/>
        </a:dk2>
        <a:lt2>
          <a:srgbClr val="808080"/>
        </a:lt2>
        <a:accent1>
          <a:srgbClr val="FF6600"/>
        </a:accent1>
        <a:accent2>
          <a:srgbClr val="66CC33"/>
        </a:accent2>
        <a:accent3>
          <a:srgbClr val="FFFFFF"/>
        </a:accent3>
        <a:accent4>
          <a:srgbClr val="404040"/>
        </a:accent4>
        <a:accent5>
          <a:srgbClr val="FFB8A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3">
        <a:dk1>
          <a:srgbClr val="4D4D4D"/>
        </a:dk1>
        <a:lt1>
          <a:srgbClr val="FFFFFF"/>
        </a:lt1>
        <a:dk2>
          <a:srgbClr val="3399CC"/>
        </a:dk2>
        <a:lt2>
          <a:srgbClr val="808080"/>
        </a:lt2>
        <a:accent1>
          <a:srgbClr val="FF3399"/>
        </a:accent1>
        <a:accent2>
          <a:srgbClr val="66CC33"/>
        </a:accent2>
        <a:accent3>
          <a:srgbClr val="FFFFFF"/>
        </a:accent3>
        <a:accent4>
          <a:srgbClr val="404040"/>
        </a:accent4>
        <a:accent5>
          <a:srgbClr val="FFADC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4">
        <a:dk1>
          <a:srgbClr val="4D4D4D"/>
        </a:dk1>
        <a:lt1>
          <a:srgbClr val="FFFFFF"/>
        </a:lt1>
        <a:dk2>
          <a:srgbClr val="FF6600"/>
        </a:dk2>
        <a:lt2>
          <a:srgbClr val="808080"/>
        </a:lt2>
        <a:accent1>
          <a:srgbClr val="66CC33"/>
        </a:accent1>
        <a:accent2>
          <a:srgbClr val="3399CC"/>
        </a:accent2>
        <a:accent3>
          <a:srgbClr val="FFFFFF"/>
        </a:accent3>
        <a:accent4>
          <a:srgbClr val="404040"/>
        </a:accent4>
        <a:accent5>
          <a:srgbClr val="B8E2AD"/>
        </a:accent5>
        <a:accent6>
          <a:srgbClr val="2D8AB9"/>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5">
        <a:dk1>
          <a:srgbClr val="4D4D4D"/>
        </a:dk1>
        <a:lt1>
          <a:srgbClr val="FFFFFF"/>
        </a:lt1>
        <a:dk2>
          <a:srgbClr val="FF6600"/>
        </a:dk2>
        <a:lt2>
          <a:srgbClr val="808080"/>
        </a:lt2>
        <a:accent1>
          <a:srgbClr val="3399CC"/>
        </a:accent1>
        <a:accent2>
          <a:srgbClr val="0000FF"/>
        </a:accent2>
        <a:accent3>
          <a:srgbClr val="FFFFFF"/>
        </a:accent3>
        <a:accent4>
          <a:srgbClr val="404040"/>
        </a:accent4>
        <a:accent5>
          <a:srgbClr val="ADCAE2"/>
        </a:accent5>
        <a:accent6>
          <a:srgbClr val="0000E7"/>
        </a:accent6>
        <a:hlink>
          <a:srgbClr val="0000CC"/>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20271</TotalTime>
  <Words>10531</Words>
  <Application>Microsoft Office PowerPoint</Application>
  <PresentationFormat>Widescreen</PresentationFormat>
  <Paragraphs>1716</Paragraphs>
  <Slides>146</Slides>
  <Notes>51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146</vt:i4>
      </vt:variant>
    </vt:vector>
  </HeadingPairs>
  <TitlesOfParts>
    <vt:vector size="157" baseType="lpstr">
      <vt:lpstr>Arial</vt:lpstr>
      <vt:lpstr>Calibri</vt:lpstr>
      <vt:lpstr>Comfortaa</vt:lpstr>
      <vt:lpstr>Garamond</vt:lpstr>
      <vt:lpstr>Symbol</vt:lpstr>
      <vt:lpstr>Times New Roman</vt:lpstr>
      <vt:lpstr>Verdana</vt:lpstr>
      <vt:lpstr>Wingdings</vt:lpstr>
      <vt:lpstr>אורגני</vt:lpstr>
      <vt:lpstr>CTD_Lesson_template_2008-v1</vt:lpstr>
      <vt:lpstr>Simple Light</vt:lpstr>
      <vt:lpstr>PowerPoint Presentation</vt:lpstr>
      <vt:lpstr>Spring (core)</vt:lpstr>
      <vt:lpstr>Agenda</vt:lpstr>
      <vt:lpstr>Module 1: introduction</vt:lpstr>
      <vt:lpstr>Spring</vt:lpstr>
      <vt:lpstr>Spring core – IOC\DI</vt:lpstr>
      <vt:lpstr>Problems with “total” control</vt:lpstr>
      <vt:lpstr>Inversion Of Control (1)</vt:lpstr>
      <vt:lpstr>Inversion Of Control (2)</vt:lpstr>
      <vt:lpstr>Spring Core: IoC Container</vt:lpstr>
      <vt:lpstr>Spring Core - history</vt:lpstr>
      <vt:lpstr>Spring IoC</vt:lpstr>
      <vt:lpstr>Spring IoC architecture</vt:lpstr>
      <vt:lpstr>Spring terminology</vt:lpstr>
      <vt:lpstr>Spring configuration</vt:lpstr>
      <vt:lpstr>Reflection</vt:lpstr>
      <vt:lpstr>Reflection</vt:lpstr>
      <vt:lpstr>Reflection</vt:lpstr>
      <vt:lpstr>Reflection</vt:lpstr>
      <vt:lpstr>Demo 0</vt:lpstr>
      <vt:lpstr>Module 2: Basic IoC (xml based)</vt:lpstr>
      <vt:lpstr>Spring configuration using XML</vt:lpstr>
      <vt:lpstr>Extract beans from spring</vt:lpstr>
      <vt:lpstr>Demo 1</vt:lpstr>
      <vt:lpstr>Setter injection</vt:lpstr>
      <vt:lpstr>The p xml namespace</vt:lpstr>
      <vt:lpstr>Demo 2</vt:lpstr>
      <vt:lpstr>Exercise 1 – setup &amp; hello world</vt:lpstr>
      <vt:lpstr>Exercise 1 – setup &amp; hello world</vt:lpstr>
      <vt:lpstr>Constructor Injection</vt:lpstr>
      <vt:lpstr>Constructor injection characteristics</vt:lpstr>
      <vt:lpstr>Reference other bean</vt:lpstr>
      <vt:lpstr>Mixed DI methodologies</vt:lpstr>
      <vt:lpstr>Demo 3</vt:lpstr>
      <vt:lpstr>DI: Setter vs Constructor</vt:lpstr>
      <vt:lpstr>Exercise 2: Introduce movie object</vt:lpstr>
      <vt:lpstr>Exercise 2: Introduce movie object</vt:lpstr>
      <vt:lpstr>Collections</vt:lpstr>
      <vt:lpstr>Util: list</vt:lpstr>
      <vt:lpstr>Util:map</vt:lpstr>
      <vt:lpstr>Demo 4</vt:lpstr>
      <vt:lpstr>Exercise 3 – create DAO</vt:lpstr>
      <vt:lpstr>Exercise 3 – create DAO</vt:lpstr>
      <vt:lpstr>Factory methods</vt:lpstr>
      <vt:lpstr>Static factory instantiation</vt:lpstr>
      <vt:lpstr>Instance factory method</vt:lpstr>
      <vt:lpstr>Demo 5</vt:lpstr>
      <vt:lpstr>Exercise 4 – Create the IMDB service</vt:lpstr>
      <vt:lpstr>Exercise 4 – Create the IMDB service</vt:lpstr>
      <vt:lpstr>Beans Scope</vt:lpstr>
      <vt:lpstr>Beans Scope</vt:lpstr>
      <vt:lpstr>Beans Scope - prototype</vt:lpstr>
      <vt:lpstr>Bean scopes – how ?</vt:lpstr>
      <vt:lpstr>Demo 6</vt:lpstr>
      <vt:lpstr>Bean scopes - misc</vt:lpstr>
      <vt:lpstr>Bean scope – mixed singleton and prototyping</vt:lpstr>
      <vt:lpstr>Bean scopes - misc</vt:lpstr>
      <vt:lpstr>Exercise 5 – scope rating</vt:lpstr>
      <vt:lpstr>Exercise 5 – scope rating</vt:lpstr>
      <vt:lpstr>Lazy initialization</vt:lpstr>
      <vt:lpstr>Lazy initialization</vt:lpstr>
      <vt:lpstr>Can you fill up the table below ?</vt:lpstr>
      <vt:lpstr>Beans auto-wiring</vt:lpstr>
      <vt:lpstr>autowire</vt:lpstr>
      <vt:lpstr>Autowire options</vt:lpstr>
      <vt:lpstr>Demo 7</vt:lpstr>
      <vt:lpstr>Autowire characteristics</vt:lpstr>
      <vt:lpstr>Exercise 6 – lazy and autowire</vt:lpstr>
      <vt:lpstr>App context – things we didn’t saw</vt:lpstr>
      <vt:lpstr>Module 3: Lifecycle</vt:lpstr>
      <vt:lpstr>Beans Lifecycle</vt:lpstr>
      <vt:lpstr>Awareness beans</vt:lpstr>
      <vt:lpstr>Demo 8</vt:lpstr>
      <vt:lpstr>Post construction hookups</vt:lpstr>
      <vt:lpstr>Post construction hookups</vt:lpstr>
      <vt:lpstr>Bean destruction</vt:lpstr>
      <vt:lpstr>Bean destruction</vt:lpstr>
      <vt:lpstr>Init\destroy misc</vt:lpstr>
      <vt:lpstr>Demo 9</vt:lpstr>
      <vt:lpstr>Exercise 7 – init\destroy bean</vt:lpstr>
      <vt:lpstr>BeanPostProcessor</vt:lpstr>
      <vt:lpstr>Bean Post processor</vt:lpstr>
      <vt:lpstr>Bean Post Processor and spring</vt:lpstr>
      <vt:lpstr>Bean Post Processor</vt:lpstr>
      <vt:lpstr>Demo 10</vt:lpstr>
      <vt:lpstr>Exercise 8 – bean post processors</vt:lpstr>
      <vt:lpstr>Bean Factory Post Processor</vt:lpstr>
      <vt:lpstr>Bean Factory Post Processor</vt:lpstr>
      <vt:lpstr>Bean Factory Post Processor</vt:lpstr>
      <vt:lpstr>Demo 11</vt:lpstr>
      <vt:lpstr>Module 4: Java configuration based IoC</vt:lpstr>
      <vt:lpstr>Annotation based configuration</vt:lpstr>
      <vt:lpstr>Annotations</vt:lpstr>
      <vt:lpstr>Annotations</vt:lpstr>
      <vt:lpstr>Annotations</vt:lpstr>
      <vt:lpstr>@Configuration</vt:lpstr>
      <vt:lpstr>@Bean</vt:lpstr>
      <vt:lpstr>AnnotaionConfigApplicationContext</vt:lpstr>
      <vt:lpstr>Demo 12</vt:lpstr>
      <vt:lpstr>@Configuration additional features</vt:lpstr>
      <vt:lpstr>@Configuration additional features</vt:lpstr>
      <vt:lpstr>Demo 13.1 13.2</vt:lpstr>
      <vt:lpstr>Mixed configuration</vt:lpstr>
      <vt:lpstr>Mixed configuration</vt:lpstr>
      <vt:lpstr>Demo 14</vt:lpstr>
      <vt:lpstr>(XML vs Java) based configuration</vt:lpstr>
      <vt:lpstr>Exercise 9 – from xml to java configuration</vt:lpstr>
      <vt:lpstr>Module 5: Java independent beans</vt:lpstr>
      <vt:lpstr>Annotation based Components</vt:lpstr>
      <vt:lpstr>@Component</vt:lpstr>
      <vt:lpstr>@ComponentScan</vt:lpstr>
      <vt:lpstr>DI - @Autowire</vt:lpstr>
      <vt:lpstr>DI - @Autowire</vt:lpstr>
      <vt:lpstr>Demo 15</vt:lpstr>
      <vt:lpstr>Exercise 10 – use @Component</vt:lpstr>
      <vt:lpstr>Enriching bean through annotation</vt:lpstr>
      <vt:lpstr>Enriching bean through annotation</vt:lpstr>
      <vt:lpstr>Enriching bean through annotation</vt:lpstr>
      <vt:lpstr>Demo 16(.1 , .2)</vt:lpstr>
      <vt:lpstr>Stereotypes</vt:lpstr>
      <vt:lpstr>JSR 250</vt:lpstr>
      <vt:lpstr>JSR 250</vt:lpstr>
      <vt:lpstr>Demo 17</vt:lpstr>
      <vt:lpstr>Spring methods comparison</vt:lpstr>
      <vt:lpstr>Exercise 11 – Full use of @Component</vt:lpstr>
      <vt:lpstr>Module 6: Application Context features</vt:lpstr>
      <vt:lpstr>Properties</vt:lpstr>
      <vt:lpstr>Properties</vt:lpstr>
      <vt:lpstr>Properties</vt:lpstr>
      <vt:lpstr>Properties</vt:lpstr>
      <vt:lpstr>Properties</vt:lpstr>
      <vt:lpstr>Properties</vt:lpstr>
      <vt:lpstr>Demo 18</vt:lpstr>
      <vt:lpstr>Properties</vt:lpstr>
      <vt:lpstr>Properties</vt:lpstr>
      <vt:lpstr>Properties</vt:lpstr>
      <vt:lpstr>Properties</vt:lpstr>
      <vt:lpstr>Demo 19</vt:lpstr>
      <vt:lpstr>Exercise 12 – inject properties</vt:lpstr>
      <vt:lpstr>Events</vt:lpstr>
      <vt:lpstr>Events</vt:lpstr>
      <vt:lpstr>Events</vt:lpstr>
      <vt:lpstr>Events</vt:lpstr>
      <vt:lpstr>Demo 20</vt:lpstr>
      <vt:lpstr>Exercise 13 – Events</vt:lpstr>
      <vt:lpstr>Spring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aviad</dc:creator>
  <cp:lastModifiedBy>Aviad Cohen</cp:lastModifiedBy>
  <cp:revision>794</cp:revision>
  <dcterms:created xsi:type="dcterms:W3CDTF">2016-07-09T17:06:11Z</dcterms:created>
  <dcterms:modified xsi:type="dcterms:W3CDTF">2018-06-23T13:34:16Z</dcterms:modified>
</cp:coreProperties>
</file>