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1" r:id="rId5"/>
    <p:sldId id="266" r:id="rId6"/>
    <p:sldId id="262" r:id="rId7"/>
    <p:sldId id="263" r:id="rId8"/>
    <p:sldId id="264" r:id="rId9"/>
    <p:sldId id="265" r:id="rId10"/>
    <p:sldId id="268" r:id="rId11"/>
    <p:sldId id="269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4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90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828800" y="3886200"/>
            <a:ext cx="853392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07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1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6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FFA7-8349-4EB8-B08C-7B226AA2593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utils/versions/3.6.2/topics/read.tabl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babbitt.github.io/RocASAsamples/" TargetMode="External"/><Relationship Id="rId2" Type="http://schemas.openxmlformats.org/officeDocument/2006/relationships/hyperlink" Target="https://github.com/gbabbitt/RocASAsamples/blob/main/iris_code.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babbitt.github.io/RocASAsamples/" TargetMode="External"/><Relationship Id="rId2" Type="http://schemas.openxmlformats.org/officeDocument/2006/relationships/hyperlink" Target="https://github.com/gbabbitt/RocASAsamples/blob/main/iris_code.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ygun.com/blog/programming-languages/" TargetMode="External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gplot2.tidyverse.org/" TargetMode="External"/><Relationship Id="rId3" Type="http://schemas.openxmlformats.org/officeDocument/2006/relationships/hyperlink" Target="https://www.tutorialspoint.com/r/index.htm" TargetMode="External"/><Relationship Id="rId7" Type="http://schemas.openxmlformats.org/officeDocument/2006/relationships/hyperlink" Target="https://keras.rstudio.com/" TargetMode="External"/><Relationship Id="rId2" Type="http://schemas.openxmlformats.org/officeDocument/2006/relationships/hyperlink" Target="https://www.w3schools.com/r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commander.com/" TargetMode="External"/><Relationship Id="rId5" Type="http://schemas.openxmlformats.org/officeDocument/2006/relationships/hyperlink" Target="https://rstudio.com/" TargetMode="External"/><Relationship Id="rId4" Type="http://schemas.openxmlformats.org/officeDocument/2006/relationships/hyperlink" Target="https://cran.r-project.org/" TargetMode="External"/><Relationship Id="rId9" Type="http://schemas.openxmlformats.org/officeDocument/2006/relationships/hyperlink" Target="https://www.rdocumentation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kernlab/versions/0.9-29/topics/ksv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stats/versions/3.6.2/topics/oneway.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bruary « 2014 « paleoaeri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11" y="412072"/>
            <a:ext cx="7897912" cy="6065596"/>
          </a:xfrm>
          <a:prstGeom prst="rect">
            <a:avLst/>
          </a:prstGeom>
        </p:spPr>
      </p:pic>
      <p:pic>
        <p:nvPicPr>
          <p:cNvPr id="5" name="Picture 4" descr="images - Surround object (semitransparent png alpha)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6" y="4259955"/>
            <a:ext cx="1219200" cy="693836"/>
          </a:xfrm>
          <a:prstGeom prst="rect">
            <a:avLst/>
          </a:prstGeom>
        </p:spPr>
      </p:pic>
      <p:pic>
        <p:nvPicPr>
          <p:cNvPr id="7" name="Picture 6" descr="Proteus: Design for a 'space station' in the ocean ...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573" b="25899"/>
          <a:stretch/>
        </p:blipFill>
        <p:spPr>
          <a:xfrm>
            <a:off x="5544394" y="4403027"/>
            <a:ext cx="1027856" cy="645223"/>
          </a:xfrm>
          <a:prstGeom prst="rect">
            <a:avLst/>
          </a:prstGeom>
        </p:spPr>
      </p:pic>
      <p:pic>
        <p:nvPicPr>
          <p:cNvPr id="8" name="Picture 7" descr="Submarine 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31" y="2661679"/>
            <a:ext cx="1004044" cy="709942"/>
          </a:xfrm>
          <a:prstGeom prst="rect">
            <a:avLst/>
          </a:prstGeom>
        </p:spPr>
      </p:pic>
      <p:pic>
        <p:nvPicPr>
          <p:cNvPr id="9" name="Picture 8" descr="A cartoon intro to ArrayBuffers and SharedArrayBuffers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07" y="5780204"/>
            <a:ext cx="3726695" cy="454657"/>
          </a:xfrm>
          <a:prstGeom prst="rect">
            <a:avLst/>
          </a:prstGeom>
        </p:spPr>
      </p:pic>
      <p:pic>
        <p:nvPicPr>
          <p:cNvPr id="10" name="Picture 9" descr="Swimming PNG Transparent Images | PNG All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112333"/>
            <a:ext cx="1123474" cy="608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7961" y="3290983"/>
            <a:ext cx="2204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packages/modules/libraries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8322" y="2528292"/>
            <a:ext cx="2431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perl</a:t>
            </a:r>
            <a:r>
              <a:rPr lang="en-US" sz="1400" dirty="0"/>
              <a:t>/JS/python/R/ruby (script)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31995" y="3987351"/>
            <a:ext cx="209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Java runtime environment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0857" y="5812846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machine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59010" y="3382077"/>
            <a:ext cx="22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operating system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32815" y="486091"/>
            <a:ext cx="684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high level versus low level programming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9390" y="2400069"/>
            <a:ext cx="99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existing</a:t>
            </a:r>
          </a:p>
          <a:p>
            <a:r>
              <a:rPr lang="en-US" sz="1400" dirty="0"/>
              <a:t>application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53945" y="4016998"/>
            <a:ext cx="2255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compiled C/BASIC/FORTRAN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9011" y="4905561"/>
            <a:ext cx="8911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assembly</a:t>
            </a:r>
          </a:p>
          <a:p>
            <a:r>
              <a:rPr lang="en-US" sz="1200" dirty="0">
                <a:solidFill>
                  <a:schemeClr val="bg2"/>
                </a:solidFill>
              </a:rPr>
              <a:t> language</a:t>
            </a:r>
          </a:p>
        </p:txBody>
      </p:sp>
      <p:pic>
        <p:nvPicPr>
          <p:cNvPr id="2" name="Picture 1" descr="Ilustración gratis: Bote De Vela, Dibujos Animados ...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17" y="1904709"/>
            <a:ext cx="949122" cy="711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22345" y="2394711"/>
            <a:ext cx="99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existing</a:t>
            </a:r>
          </a:p>
          <a:p>
            <a:r>
              <a:rPr lang="en-US" sz="1400" dirty="0"/>
              <a:t>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6030" y="1932631"/>
            <a:ext cx="349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pipelining = connecting applications via script</a:t>
            </a:r>
          </a:p>
        </p:txBody>
      </p:sp>
    </p:spTree>
    <p:extLst>
      <p:ext uri="{BB962C8B-B14F-4D97-AF65-F5344CB8AC3E}">
        <p14:creationId xmlns:p14="http://schemas.microsoft.com/office/powerpoint/2010/main" val="42341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3C69C3-2E81-4117-B0CF-770092337A5F}"/>
              </a:ext>
            </a:extLst>
          </p:cNvPr>
          <p:cNvSpPr txBox="1"/>
          <p:nvPr/>
        </p:nvSpPr>
        <p:spPr>
          <a:xfrm>
            <a:off x="4942766" y="414635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basic I/O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94B26-6A39-4E12-AA24-6E9D2DBF9E61}"/>
              </a:ext>
            </a:extLst>
          </p:cNvPr>
          <p:cNvSpPr txBox="1"/>
          <p:nvPr/>
        </p:nvSpPr>
        <p:spPr>
          <a:xfrm>
            <a:off x="8532358" y="4075717"/>
            <a:ext cx="342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is also a write table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28CF1-097A-4A32-B062-EFEE4DAB02CE}"/>
              </a:ext>
            </a:extLst>
          </p:cNvPr>
          <p:cNvSpPr txBox="1"/>
          <p:nvPr/>
        </p:nvSpPr>
        <p:spPr>
          <a:xfrm>
            <a:off x="749300" y="1166842"/>
            <a:ext cx="72239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data=</a:t>
            </a:r>
            <a:r>
              <a:rPr lang="en-US" dirty="0" err="1"/>
              <a:t>read.table</a:t>
            </a:r>
            <a:r>
              <a:rPr lang="en-US" dirty="0"/>
              <a:t>("/home/</a:t>
            </a:r>
            <a:r>
              <a:rPr lang="en-US" dirty="0" err="1"/>
              <a:t>microcarbon</a:t>
            </a:r>
            <a:r>
              <a:rPr lang="en-US" dirty="0"/>
              <a:t>/Desktop/</a:t>
            </a:r>
            <a:r>
              <a:rPr lang="en-US" dirty="0" err="1"/>
              <a:t>iris_tab.txt",header</a:t>
            </a:r>
            <a:r>
              <a:rPr lang="en-US" dirty="0"/>
              <a:t>=TRUE)</a:t>
            </a:r>
          </a:p>
          <a:p>
            <a:r>
              <a:rPr lang="en-US" dirty="0" err="1"/>
              <a:t>sepal_length</a:t>
            </a:r>
            <a:r>
              <a:rPr lang="en-US" dirty="0"/>
              <a:t>=</a:t>
            </a:r>
            <a:r>
              <a:rPr lang="en-US" dirty="0" err="1"/>
              <a:t>data$sepal_length</a:t>
            </a:r>
            <a:endParaRPr lang="en-US" dirty="0"/>
          </a:p>
          <a:p>
            <a:r>
              <a:rPr lang="en-US" dirty="0" err="1"/>
              <a:t>sepal_width</a:t>
            </a:r>
            <a:r>
              <a:rPr lang="en-US" dirty="0"/>
              <a:t>=</a:t>
            </a:r>
            <a:r>
              <a:rPr lang="en-US" dirty="0" err="1"/>
              <a:t>data$sepal_width</a:t>
            </a:r>
            <a:endParaRPr lang="en-US" dirty="0"/>
          </a:p>
          <a:p>
            <a:r>
              <a:rPr lang="en-US" dirty="0" err="1"/>
              <a:t>petal_length</a:t>
            </a:r>
            <a:r>
              <a:rPr lang="en-US" dirty="0"/>
              <a:t>=</a:t>
            </a:r>
            <a:r>
              <a:rPr lang="en-US" dirty="0" err="1"/>
              <a:t>data$petal_length</a:t>
            </a:r>
            <a:endParaRPr lang="en-US" dirty="0"/>
          </a:p>
          <a:p>
            <a:r>
              <a:rPr lang="en-US" dirty="0" err="1"/>
              <a:t>petal_width</a:t>
            </a:r>
            <a:r>
              <a:rPr lang="en-US" dirty="0"/>
              <a:t>=</a:t>
            </a:r>
            <a:r>
              <a:rPr lang="en-US" dirty="0" err="1"/>
              <a:t>data$petal_width</a:t>
            </a:r>
            <a:endParaRPr lang="en-US" dirty="0"/>
          </a:p>
          <a:p>
            <a:r>
              <a:rPr lang="en-US" dirty="0"/>
              <a:t>species=</a:t>
            </a:r>
            <a:r>
              <a:rPr lang="en-US" dirty="0" err="1"/>
              <a:t>data$species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iris.data</a:t>
            </a:r>
            <a:r>
              <a:rPr lang="en-US" dirty="0"/>
              <a:t>&lt;-</a:t>
            </a:r>
            <a:r>
              <a:rPr lang="en-US" dirty="0" err="1"/>
              <a:t>data.frame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sepal_length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sepal_width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petal_length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petal_width</a:t>
            </a:r>
            <a:r>
              <a:rPr lang="en-US" dirty="0"/>
              <a:t>,</a:t>
            </a:r>
          </a:p>
          <a:p>
            <a:r>
              <a:rPr lang="en-US" dirty="0"/>
              <a:t>  species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iris.data</a:t>
            </a:r>
            <a:r>
              <a:rPr lang="en-US" dirty="0"/>
              <a:t>)</a:t>
            </a:r>
          </a:p>
          <a:p>
            <a:r>
              <a:rPr lang="en-US" dirty="0"/>
              <a:t>print(summary(</a:t>
            </a:r>
            <a:r>
              <a:rPr lang="en-US" dirty="0" err="1"/>
              <a:t>iris.data</a:t>
            </a:r>
            <a:r>
              <a:rPr lang="en-US" dirty="0"/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0DAB-67A5-450F-AA59-892490F11D6E}"/>
              </a:ext>
            </a:extLst>
          </p:cNvPr>
          <p:cNvSpPr txBox="1"/>
          <p:nvPr/>
        </p:nvSpPr>
        <p:spPr>
          <a:xfrm>
            <a:off x="8532358" y="2006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 subsets each column by its header and later is used to create new data frame</a:t>
            </a:r>
          </a:p>
        </p:txBody>
      </p:sp>
      <p:sp>
        <p:nvSpPr>
          <p:cNvPr id="16" name="TextBox 15">
            <a:hlinkClick r:id="rId2"/>
            <a:extLst>
              <a:ext uri="{FF2B5EF4-FFF2-40B4-BE49-F238E27FC236}">
                <a16:creationId xmlns:a16="http://schemas.microsoft.com/office/drawing/2014/main" id="{E27C1B1F-FC44-4EB0-A8BC-031E45652A8C}"/>
              </a:ext>
            </a:extLst>
          </p:cNvPr>
          <p:cNvSpPr txBox="1"/>
          <p:nvPr/>
        </p:nvSpPr>
        <p:spPr>
          <a:xfrm>
            <a:off x="2298700" y="6112274"/>
            <a:ext cx="8394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https://www.rdocumentation.org/packages/utils/versions/3.6.2/topics/read.table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3C69C3-2E81-4117-B0CF-770092337A5F}"/>
              </a:ext>
            </a:extLst>
          </p:cNvPr>
          <p:cNvSpPr txBox="1"/>
          <p:nvPr/>
        </p:nvSpPr>
        <p:spPr>
          <a:xfrm>
            <a:off x="4942766" y="414635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basic I/O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0DAB-67A5-450F-AA59-892490F11D6E}"/>
              </a:ext>
            </a:extLst>
          </p:cNvPr>
          <p:cNvSpPr txBox="1"/>
          <p:nvPr/>
        </p:nvSpPr>
        <p:spPr>
          <a:xfrm>
            <a:off x="7910058" y="2606763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Sink() function can be used to divert output to the R console to be stored in a text file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60633-8A32-4EAD-ACB0-F843331C66A8}"/>
              </a:ext>
            </a:extLst>
          </p:cNvPr>
          <p:cNvSpPr txBox="1"/>
          <p:nvPr/>
        </p:nvSpPr>
        <p:spPr>
          <a:xfrm>
            <a:off x="1028700" y="1914267"/>
            <a:ext cx="6096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print means, ANOVA test, and summary to external file</a:t>
            </a:r>
          </a:p>
          <a:p>
            <a:r>
              <a:rPr lang="en-US" dirty="0"/>
              <a:t>sink(file = '/home/</a:t>
            </a:r>
            <a:r>
              <a:rPr lang="en-US" dirty="0" err="1"/>
              <a:t>microcarbon</a:t>
            </a:r>
            <a:r>
              <a:rPr lang="en-US" dirty="0"/>
              <a:t>/Desktop/meansIRIS.txt')</a:t>
            </a:r>
          </a:p>
          <a:p>
            <a:r>
              <a:rPr lang="en-US" dirty="0"/>
              <a:t>print(</a:t>
            </a:r>
            <a:r>
              <a:rPr lang="en-US" dirty="0" err="1"/>
              <a:t>iris.means</a:t>
            </a:r>
            <a:r>
              <a:rPr lang="en-US" dirty="0"/>
              <a:t>)</a:t>
            </a:r>
          </a:p>
          <a:p>
            <a:r>
              <a:rPr lang="en-US" dirty="0"/>
              <a:t>print(summary(</a:t>
            </a:r>
            <a:r>
              <a:rPr lang="en-US" dirty="0" err="1"/>
              <a:t>iris.means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sepal_length.anova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sepal_width.anova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petal_length.anova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petal_width.anova</a:t>
            </a:r>
            <a:r>
              <a:rPr lang="en-US" dirty="0"/>
              <a:t>)</a:t>
            </a:r>
          </a:p>
          <a:p>
            <a:r>
              <a:rPr lang="en-US" dirty="0"/>
              <a:t>sink()</a:t>
            </a:r>
          </a:p>
        </p:txBody>
      </p:sp>
    </p:spTree>
    <p:extLst>
      <p:ext uri="{BB962C8B-B14F-4D97-AF65-F5344CB8AC3E}">
        <p14:creationId xmlns:p14="http://schemas.microsoft.com/office/powerpoint/2010/main" val="8068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1502" y="149062"/>
            <a:ext cx="4617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anatomy of a basic R script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07A534A-E36F-4240-AEBF-00401B706F35}"/>
              </a:ext>
            </a:extLst>
          </p:cNvPr>
          <p:cNvSpPr txBox="1"/>
          <p:nvPr/>
        </p:nvSpPr>
        <p:spPr>
          <a:xfrm>
            <a:off x="2734420" y="950256"/>
            <a:ext cx="744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https://github.com/gbabbitt/RocASAsamples/blob/main/iris_code.R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5F18CFE3-901F-4D49-9BB0-0796D6D87C22}"/>
              </a:ext>
            </a:extLst>
          </p:cNvPr>
          <p:cNvSpPr txBox="1"/>
          <p:nvPr/>
        </p:nvSpPr>
        <p:spPr>
          <a:xfrm>
            <a:off x="3906677" y="1551395"/>
            <a:ext cx="4509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https://gbabbitt.github.io/RocASAsamples/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16F4F-04D3-4930-8609-A1B60DFB4DF2}"/>
              </a:ext>
            </a:extLst>
          </p:cNvPr>
          <p:cNvSpPr txBox="1"/>
          <p:nvPr/>
        </p:nvSpPr>
        <p:spPr>
          <a:xfrm>
            <a:off x="4435048" y="1285277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 Babbitt’s starter code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2DA10-528F-452B-888C-89A58A8BBB53}"/>
              </a:ext>
            </a:extLst>
          </p:cNvPr>
          <p:cNvSpPr txBox="1"/>
          <p:nvPr/>
        </p:nvSpPr>
        <p:spPr>
          <a:xfrm>
            <a:off x="3740171" y="672282"/>
            <a:ext cx="467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Starter code example for anatomy of an R script</a:t>
            </a:r>
          </a:p>
        </p:txBody>
      </p:sp>
      <p:pic>
        <p:nvPicPr>
          <p:cNvPr id="3" name="Picture 2" descr="Basic Analysis of the Iris Data set Using Python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1" y="2018004"/>
            <a:ext cx="5952842" cy="4475018"/>
          </a:xfrm>
          <a:prstGeom prst="rect">
            <a:avLst/>
          </a:prstGeom>
        </p:spPr>
      </p:pic>
      <p:pic>
        <p:nvPicPr>
          <p:cNvPr id="4" name="Picture 3" descr="Exploratory Data Analysis: Uni-variate analysis of Iris ...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15075" r="9510" b="3499"/>
          <a:stretch/>
        </p:blipFill>
        <p:spPr>
          <a:xfrm>
            <a:off x="6369853" y="2222944"/>
            <a:ext cx="5504874" cy="406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1502" y="149062"/>
            <a:ext cx="4617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anatomy of a basic R script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07A534A-E36F-4240-AEBF-00401B706F35}"/>
              </a:ext>
            </a:extLst>
          </p:cNvPr>
          <p:cNvSpPr txBox="1"/>
          <p:nvPr/>
        </p:nvSpPr>
        <p:spPr>
          <a:xfrm>
            <a:off x="2734420" y="950256"/>
            <a:ext cx="744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https://github.com/gbabbitt/RocASAsamples/blob/main/iris_code.R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5F18CFE3-901F-4D49-9BB0-0796D6D87C22}"/>
              </a:ext>
            </a:extLst>
          </p:cNvPr>
          <p:cNvSpPr txBox="1"/>
          <p:nvPr/>
        </p:nvSpPr>
        <p:spPr>
          <a:xfrm>
            <a:off x="3906677" y="1551395"/>
            <a:ext cx="4509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https://gbabbitt.github.io/RocASAsamples/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16F4F-04D3-4930-8609-A1B60DFB4DF2}"/>
              </a:ext>
            </a:extLst>
          </p:cNvPr>
          <p:cNvSpPr txBox="1"/>
          <p:nvPr/>
        </p:nvSpPr>
        <p:spPr>
          <a:xfrm>
            <a:off x="4435048" y="1285277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 Babbitt’s starter code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2DA10-528F-452B-888C-89A58A8BBB53}"/>
              </a:ext>
            </a:extLst>
          </p:cNvPr>
          <p:cNvSpPr txBox="1"/>
          <p:nvPr/>
        </p:nvSpPr>
        <p:spPr>
          <a:xfrm>
            <a:off x="3740171" y="672282"/>
            <a:ext cx="467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Starter code example for anatomy of an R script</a:t>
            </a:r>
          </a:p>
        </p:txBody>
      </p:sp>
      <p:pic>
        <p:nvPicPr>
          <p:cNvPr id="3" name="Picture 2" descr="Basic Analysis of the Iris Data set Using Python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" y="2059227"/>
            <a:ext cx="5952842" cy="4475018"/>
          </a:xfrm>
          <a:prstGeom prst="rect">
            <a:avLst/>
          </a:prstGeom>
        </p:spPr>
      </p:pic>
      <p:pic>
        <p:nvPicPr>
          <p:cNvPr id="9" name="Picture 8" descr="Statistical Graphics Using ODS: Grouped Scatter Plot with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76" y="2103219"/>
            <a:ext cx="5730743" cy="42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152" y="250642"/>
            <a:ext cx="792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compiled versus interpreted (i.e. scripting) languages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7E8C87-8730-46D3-99E4-DDEEF7B6A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17054"/>
              </p:ext>
            </p:extLst>
          </p:nvPr>
        </p:nvGraphicFramePr>
        <p:xfrm>
          <a:off x="280590" y="1845930"/>
          <a:ext cx="1132601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864">
                  <a:extLst>
                    <a:ext uri="{9D8B030D-6E8A-4147-A177-3AD203B41FA5}">
                      <a16:colId xmlns:a16="http://schemas.microsoft.com/office/drawing/2014/main" val="4238220705"/>
                    </a:ext>
                  </a:extLst>
                </a:gridCol>
                <a:gridCol w="5535815">
                  <a:extLst>
                    <a:ext uri="{9D8B030D-6E8A-4147-A177-3AD203B41FA5}">
                      <a16:colId xmlns:a16="http://schemas.microsoft.com/office/drawing/2014/main" val="273070896"/>
                    </a:ext>
                  </a:extLst>
                </a:gridCol>
                <a:gridCol w="3775340">
                  <a:extLst>
                    <a:ext uri="{9D8B030D-6E8A-4147-A177-3AD203B41FA5}">
                      <a16:colId xmlns:a16="http://schemas.microsoft.com/office/drawing/2014/main" val="112837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1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Fully-compiled (C,C#, C++, BASIC, FORTRAN, Go, Rust, Swift)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Errors arise well before runtime and can be eliminated before production. Compiled code runs most optimally on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Development can be tedious and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8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Semi-compiled (Java)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Much more portable than fully compiled languages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Still need to run a compiler to JRE (java Runtime Environment) before testing code.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Mostly interpreted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Compiles to bytecode in one go before it runs.  Still acts much like a fully interpreted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Line by line compiling is avoided. Is still platform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0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Fully interpreted (</a:t>
                      </a:r>
                      <a:r>
                        <a:rPr lang="en-US" dirty="0" err="1"/>
                        <a:t>perl</a:t>
                      </a:r>
                      <a:r>
                        <a:rPr lang="en-US" dirty="0"/>
                        <a:t>, R, </a:t>
                      </a:r>
                      <a:r>
                        <a:rPr lang="en-US" dirty="0" smtClean="0"/>
                        <a:t>Ruby</a:t>
                      </a:r>
                      <a:r>
                        <a:rPr lang="en-US" dirty="0"/>
                        <a:t>, Lua, </a:t>
                      </a:r>
                      <a:r>
                        <a:rPr lang="en-US" dirty="0" smtClean="0"/>
                        <a:t>Groovy, Node.js)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Functional code can be developed very quickly without housekeeping (i.e. memory allocation, garbage collection etc.) Can run slow as it compiles line by line.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Most errors arise at runtime. Many of these are not type-safe (data type checked before running). Is often very platform dependent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2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browser/ server (JavaScript, PHP, Ruby on Rails)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Lives on client-side</a:t>
                      </a:r>
                      <a:r>
                        <a:rPr lang="en-US" sz="1400" baseline="0" dirty="0" smtClean="0"/>
                        <a:t> or server-side of web browser.  No install or compiling.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Front-end</a:t>
                      </a:r>
                      <a:r>
                        <a:rPr lang="en-US" sz="1400" baseline="0" dirty="0" smtClean="0"/>
                        <a:t> development only…often embedded into 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3930"/>
                  </a:ext>
                </a:extLst>
              </a:tr>
            </a:tbl>
          </a:graphicData>
        </a:graphic>
      </p:graphicFrame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C0B34995-EA28-4BBB-B962-11312E48757C}"/>
              </a:ext>
            </a:extLst>
          </p:cNvPr>
          <p:cNvSpPr txBox="1"/>
          <p:nvPr/>
        </p:nvSpPr>
        <p:spPr>
          <a:xfrm>
            <a:off x="1059504" y="1139331"/>
            <a:ext cx="411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https://www.tiobe.com/tiobe-index/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E16F1-A3C3-4DF9-8B2C-2C7B76A62F07}"/>
              </a:ext>
            </a:extLst>
          </p:cNvPr>
          <p:cNvSpPr txBox="1"/>
          <p:nvPr/>
        </p:nvSpPr>
        <p:spPr>
          <a:xfrm>
            <a:off x="1765300" y="863297"/>
            <a:ext cx="171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popularity index</a:t>
            </a: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ABEF0876-E335-49CE-AF19-9432CEB45037}"/>
              </a:ext>
            </a:extLst>
          </p:cNvPr>
          <p:cNvSpPr txBox="1"/>
          <p:nvPr/>
        </p:nvSpPr>
        <p:spPr>
          <a:xfrm>
            <a:off x="5943599" y="11252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https://raygun.com/blog/programming-languages/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90A69-ADB1-4EB6-BBE7-42E447A44D0E}"/>
              </a:ext>
            </a:extLst>
          </p:cNvPr>
          <p:cNvSpPr txBox="1"/>
          <p:nvPr/>
        </p:nvSpPr>
        <p:spPr>
          <a:xfrm>
            <a:off x="7099300" y="802064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Jobs blog</a:t>
            </a:r>
          </a:p>
        </p:txBody>
      </p:sp>
    </p:spTree>
    <p:extLst>
      <p:ext uri="{BB962C8B-B14F-4D97-AF65-F5344CB8AC3E}">
        <p14:creationId xmlns:p14="http://schemas.microsoft.com/office/powerpoint/2010/main" val="28537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8552" y="199896"/>
            <a:ext cx="7121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learn more than one language?   You can…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4986" y="736208"/>
            <a:ext cx="9944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Take advantage of new tools and features specific to other languages</a:t>
            </a:r>
          </a:p>
          <a:p>
            <a:pPr marL="342900" indent="-342900">
              <a:buAutoNum type="arabicPeriod"/>
            </a:pPr>
            <a:r>
              <a:rPr lang="en-US" dirty="0"/>
              <a:t>Better avoid the shortfalls of any given language</a:t>
            </a:r>
          </a:p>
          <a:p>
            <a:pPr marL="342900" indent="-342900">
              <a:buAutoNum type="arabicPeriod"/>
            </a:pPr>
            <a:r>
              <a:rPr lang="en-US" dirty="0"/>
              <a:t>Make your code development more efficient</a:t>
            </a:r>
          </a:p>
          <a:p>
            <a:pPr marL="342900" indent="-342900">
              <a:buAutoNum type="arabicPeriod"/>
            </a:pPr>
            <a:r>
              <a:rPr lang="en-US" dirty="0"/>
              <a:t>Make your coding skillset more marketable</a:t>
            </a:r>
          </a:p>
          <a:p>
            <a:pPr marL="342900" indent="-342900">
              <a:buAutoNum type="arabicPeriod"/>
            </a:pPr>
            <a:r>
              <a:rPr lang="en-US" dirty="0"/>
              <a:t>Allow you to move with the times (language popularity is shorter-lived than you are)</a:t>
            </a:r>
          </a:p>
          <a:p>
            <a:pPr marL="342900" indent="-342900">
              <a:buAutoNum type="arabicPeriod"/>
            </a:pPr>
            <a:r>
              <a:rPr lang="en-US" dirty="0"/>
              <a:t>Learning other language conventions makes it clearer what is happening in your favored language</a:t>
            </a:r>
          </a:p>
          <a:p>
            <a:pPr marL="342900" indent="-342900">
              <a:buAutoNum type="arabicPeriod"/>
            </a:pPr>
            <a:r>
              <a:rPr lang="en-US" dirty="0"/>
              <a:t>Better see the commonalities of all code (unlike human languages, there is far less variation in what we tell computers to do)</a:t>
            </a:r>
          </a:p>
          <a:p>
            <a:pPr marL="342900" indent="-342900">
              <a:buAutoNum type="arabicPeriod"/>
            </a:pPr>
            <a:r>
              <a:rPr lang="en-US" dirty="0"/>
              <a:t>Interact with computers with more power and freedom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1AFCE0-B98D-4CB3-8BF4-899485F2F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26409"/>
              </p:ext>
            </p:extLst>
          </p:nvPr>
        </p:nvGraphicFramePr>
        <p:xfrm>
          <a:off x="794903" y="3431862"/>
          <a:ext cx="107026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960">
                  <a:extLst>
                    <a:ext uri="{9D8B030D-6E8A-4147-A177-3AD203B41FA5}">
                      <a16:colId xmlns:a16="http://schemas.microsoft.com/office/drawing/2014/main" val="4238220705"/>
                    </a:ext>
                  </a:extLst>
                </a:gridCol>
                <a:gridCol w="5231107">
                  <a:extLst>
                    <a:ext uri="{9D8B030D-6E8A-4147-A177-3AD203B41FA5}">
                      <a16:colId xmlns:a16="http://schemas.microsoft.com/office/drawing/2014/main" val="273070896"/>
                    </a:ext>
                  </a:extLst>
                </a:gridCol>
                <a:gridCol w="3567534">
                  <a:extLst>
                    <a:ext uri="{9D8B030D-6E8A-4147-A177-3AD203B41FA5}">
                      <a16:colId xmlns:a16="http://schemas.microsoft.com/office/drawing/2014/main" val="1128378027"/>
                    </a:ext>
                  </a:extLst>
                </a:gridCol>
              </a:tblGrid>
              <a:tr h="320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16773"/>
                  </a:ext>
                </a:extLst>
              </a:tr>
              <a:tr h="631482">
                <a:tc>
                  <a:txBody>
                    <a:bodyPr/>
                    <a:lstStyle/>
                    <a:p>
                      <a:r>
                        <a:rPr lang="en-US" dirty="0" err="1"/>
                        <a:t>perl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Similarity to </a:t>
                      </a:r>
                      <a:r>
                        <a:rPr lang="en-US" sz="1400" dirty="0" smtClean="0"/>
                        <a:t>C, java, </a:t>
                      </a:r>
                      <a:r>
                        <a:rPr lang="en-US" sz="1400" dirty="0" err="1" smtClean="0"/>
                        <a:t>js</a:t>
                      </a:r>
                      <a:r>
                        <a:rPr lang="en-US" sz="1400" dirty="0" smtClean="0"/>
                        <a:t>, PHP </a:t>
                      </a:r>
                      <a:r>
                        <a:rPr lang="en-US" sz="1400" dirty="0"/>
                        <a:t>and bash, ease of string methods and string interpolation, ease of system interactions and piping, lexical flexibility and freedom from convention, important for ‘legacy’ code, </a:t>
                      </a:r>
                      <a:r>
                        <a:rPr lang="en-US" sz="1400" b="1" dirty="0" smtClean="0"/>
                        <a:t>has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no dependencies !     Great for parsing text !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Lexical flexibility can cause lack of readability (bad for team projects), declining popularity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82923"/>
                  </a:ext>
                </a:extLst>
              </a:tr>
              <a:tr h="447299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 </a:t>
                      </a:r>
                      <a:r>
                        <a:rPr lang="en-US" dirty="0" smtClean="0"/>
                        <a:t>(JS)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Node.js, </a:t>
                      </a:r>
                      <a:r>
                        <a:rPr lang="en-US" sz="1400" dirty="0"/>
                        <a:t>similarity to </a:t>
                      </a:r>
                      <a:r>
                        <a:rPr lang="en-US" sz="1400" dirty="0" smtClean="0"/>
                        <a:t>other languages, </a:t>
                      </a:r>
                      <a:r>
                        <a:rPr lang="en-US" sz="1400" dirty="0"/>
                        <a:t>industry standard for front end </a:t>
                      </a:r>
                      <a:r>
                        <a:rPr lang="en-US" sz="1400" dirty="0" smtClean="0"/>
                        <a:t>developers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="1" dirty="0" smtClean="0"/>
                        <a:t>(check out</a:t>
                      </a:r>
                      <a:r>
                        <a:rPr lang="en-US" sz="1400" b="1" baseline="0" dirty="0" smtClean="0"/>
                        <a:t> the </a:t>
                      </a:r>
                      <a:r>
                        <a:rPr lang="en-US" sz="1400" b="1" dirty="0" smtClean="0"/>
                        <a:t>D3.js website for data science)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Unless used with Node for app development, it mostly lives within webpages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67007"/>
                  </a:ext>
                </a:extLst>
              </a:tr>
              <a:tr h="631482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Clean and readable, lots of general modern package development, is there nothing it can’t </a:t>
                      </a:r>
                      <a:r>
                        <a:rPr lang="en-US" sz="1400" dirty="0" smtClean="0"/>
                        <a:t>do?  </a:t>
                      </a:r>
                      <a:r>
                        <a:rPr lang="en-US" sz="1400" b="1" dirty="0" smtClean="0"/>
                        <a:t>Data</a:t>
                      </a:r>
                      <a:r>
                        <a:rPr lang="en-US" sz="1400" b="1" baseline="0" dirty="0" smtClean="0"/>
                        <a:t> science stack = </a:t>
                      </a:r>
                      <a:r>
                        <a:rPr lang="en-US" sz="1400" b="1" baseline="0" dirty="0" err="1" smtClean="0"/>
                        <a:t>numpy</a:t>
                      </a:r>
                      <a:r>
                        <a:rPr lang="en-US" sz="1400" b="1" baseline="0" dirty="0" smtClean="0"/>
                        <a:t>/</a:t>
                      </a:r>
                      <a:r>
                        <a:rPr lang="en-US" sz="1400" b="1" baseline="0" dirty="0" err="1" smtClean="0"/>
                        <a:t>scipy</a:t>
                      </a:r>
                      <a:r>
                        <a:rPr lang="en-US" sz="1400" b="1" baseline="0" dirty="0" smtClean="0"/>
                        <a:t>, pandas, </a:t>
                      </a:r>
                      <a:r>
                        <a:rPr lang="en-US" sz="1400" b="1" baseline="0" dirty="0" err="1" smtClean="0"/>
                        <a:t>matplotlib</a:t>
                      </a:r>
                      <a:r>
                        <a:rPr lang="en-US" sz="1400" b="1" baseline="0" dirty="0" smtClean="0"/>
                        <a:t>, </a:t>
                      </a:r>
                      <a:r>
                        <a:rPr lang="en-US" sz="1400" b="1" baseline="0" dirty="0" err="1" smtClean="0"/>
                        <a:t>scikit</a:t>
                      </a:r>
                      <a:r>
                        <a:rPr lang="en-US" sz="1400" b="1" baseline="0" dirty="0" smtClean="0"/>
                        <a:t>-learn, </a:t>
                      </a:r>
                      <a:r>
                        <a:rPr lang="en-US" sz="1400" b="1" baseline="0" dirty="0" err="1" smtClean="0"/>
                        <a:t>keras</a:t>
                      </a:r>
                      <a:r>
                        <a:rPr lang="en-US" sz="1400" b="1" baseline="0" dirty="0" smtClean="0"/>
                        <a:t>/</a:t>
                      </a:r>
                      <a:r>
                        <a:rPr lang="en-US" sz="1400" b="1" baseline="0" dirty="0" err="1" smtClean="0"/>
                        <a:t>tensorflow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Whitespace/indent sensitivity, restrictive in convention, data type often not apparent, ‘module du jour’, ‘dependency </a:t>
                      </a:r>
                      <a:r>
                        <a:rPr lang="en-US" sz="1400" dirty="0" smtClean="0"/>
                        <a:t>hell(anaconda)’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01430"/>
                  </a:ext>
                </a:extLst>
              </a:tr>
              <a:tr h="631482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Comprehensive statistical libraries </a:t>
                      </a:r>
                      <a:r>
                        <a:rPr lang="en-US" sz="1400" dirty="0"/>
                        <a:t>and </a:t>
                      </a:r>
                      <a:r>
                        <a:rPr lang="en-US" sz="1400" dirty="0" smtClean="0"/>
                        <a:t>excellent scientific </a:t>
                      </a:r>
                      <a:r>
                        <a:rPr lang="en-US" sz="1400" dirty="0"/>
                        <a:t>graphics, </a:t>
                      </a:r>
                      <a:r>
                        <a:rPr lang="en-US" sz="1400" b="1" dirty="0" err="1"/>
                        <a:t>Rstudio</a:t>
                      </a:r>
                      <a:r>
                        <a:rPr lang="en-US" sz="1400" b="1" dirty="0"/>
                        <a:t> editor </a:t>
                      </a:r>
                      <a:r>
                        <a:rPr lang="en-US" sz="1400" b="1" dirty="0" smtClean="0"/>
                        <a:t>brings</a:t>
                      </a:r>
                      <a:r>
                        <a:rPr lang="en-US" sz="1400" b="1" baseline="0" dirty="0" smtClean="0"/>
                        <a:t> it new life </a:t>
                      </a:r>
                      <a:r>
                        <a:rPr lang="en-US" sz="1400" b="1" dirty="0" smtClean="0"/>
                        <a:t>!  Now also has </a:t>
                      </a:r>
                      <a:r>
                        <a:rPr lang="en-US" sz="1400" b="1" dirty="0" err="1" smtClean="0"/>
                        <a:t>keras</a:t>
                      </a:r>
                      <a:r>
                        <a:rPr lang="en-US" sz="1400" b="1" dirty="0" smtClean="0"/>
                        <a:t>/</a:t>
                      </a:r>
                      <a:r>
                        <a:rPr lang="en-US" sz="1400" b="1" dirty="0" err="1" smtClean="0"/>
                        <a:t>tensorflow</a:t>
                      </a:r>
                      <a:r>
                        <a:rPr lang="en-US" sz="1400" b="1" dirty="0" smtClean="0"/>
                        <a:t>.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‘old-school’ conventions, not well designed for string data types and general programming tasks, is a very niche language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2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9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27480" y="219144"/>
            <a:ext cx="744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popular libraries/packages/archives/resources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C76FC511-6DFE-4D56-9FF9-59EAB0ABA91A}"/>
              </a:ext>
            </a:extLst>
          </p:cNvPr>
          <p:cNvSpPr txBox="1"/>
          <p:nvPr/>
        </p:nvSpPr>
        <p:spPr>
          <a:xfrm>
            <a:off x="834391" y="56945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https://www.w3schools.com/r/default.asp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08A9E16-2A28-4258-8B4E-52D2AC81A7B7}"/>
              </a:ext>
            </a:extLst>
          </p:cNvPr>
          <p:cNvSpPr txBox="1"/>
          <p:nvPr/>
        </p:nvSpPr>
        <p:spPr>
          <a:xfrm>
            <a:off x="6930391" y="56693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https://www.tutorialspoint.com/r/index.htm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C2467C9A-04BC-4076-B0E2-8F1F1516CF8C}"/>
              </a:ext>
            </a:extLst>
          </p:cNvPr>
          <p:cNvSpPr txBox="1"/>
          <p:nvPr/>
        </p:nvSpPr>
        <p:spPr>
          <a:xfrm>
            <a:off x="1493317" y="1294550"/>
            <a:ext cx="325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https://cran.r-project.org/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A70BB-68DB-4CB4-9DA1-EAE6F232149B}"/>
              </a:ext>
            </a:extLst>
          </p:cNvPr>
          <p:cNvSpPr txBox="1"/>
          <p:nvPr/>
        </p:nvSpPr>
        <p:spPr>
          <a:xfrm>
            <a:off x="406765" y="822373"/>
            <a:ext cx="542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software project and code archive is hosted at CRAN</a:t>
            </a:r>
          </a:p>
        </p:txBody>
      </p:sp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2DD348B6-D883-4C1D-B67D-CC6772162CE1}"/>
              </a:ext>
            </a:extLst>
          </p:cNvPr>
          <p:cNvSpPr txBox="1"/>
          <p:nvPr/>
        </p:nvSpPr>
        <p:spPr>
          <a:xfrm>
            <a:off x="901700" y="2534715"/>
            <a:ext cx="2476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https://rstudio.com/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E5E21-E2BC-45CA-87B3-1A2F05CCACFE}"/>
              </a:ext>
            </a:extLst>
          </p:cNvPr>
          <p:cNvSpPr txBox="1"/>
          <p:nvPr/>
        </p:nvSpPr>
        <p:spPr>
          <a:xfrm>
            <a:off x="787400" y="2165383"/>
            <a:ext cx="24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code editor</a:t>
            </a:r>
          </a:p>
        </p:txBody>
      </p:sp>
      <p:sp>
        <p:nvSpPr>
          <p:cNvPr id="14" name="TextBox 13">
            <a:hlinkClick r:id="rId6"/>
            <a:extLst>
              <a:ext uri="{FF2B5EF4-FFF2-40B4-BE49-F238E27FC236}">
                <a16:creationId xmlns:a16="http://schemas.microsoft.com/office/drawing/2014/main" id="{6634E280-ED88-4F9C-A21F-D4000EC72E7E}"/>
              </a:ext>
            </a:extLst>
          </p:cNvPr>
          <p:cNvSpPr txBox="1"/>
          <p:nvPr/>
        </p:nvSpPr>
        <p:spPr>
          <a:xfrm>
            <a:off x="571500" y="3731139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https://www.rcommander.com/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EF18F-28A9-492F-9430-7618509CDF18}"/>
              </a:ext>
            </a:extLst>
          </p:cNvPr>
          <p:cNvSpPr txBox="1"/>
          <p:nvPr/>
        </p:nvSpPr>
        <p:spPr>
          <a:xfrm>
            <a:off x="406765" y="3307623"/>
            <a:ext cx="393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GUI to emulate a stats package</a:t>
            </a:r>
          </a:p>
        </p:txBody>
      </p:sp>
      <p:sp>
        <p:nvSpPr>
          <p:cNvPr id="17" name="TextBox 16">
            <a:hlinkClick r:id="rId7"/>
            <a:extLst>
              <a:ext uri="{FF2B5EF4-FFF2-40B4-BE49-F238E27FC236}">
                <a16:creationId xmlns:a16="http://schemas.microsoft.com/office/drawing/2014/main" id="{BC97AAAD-3F21-42A9-93A2-321792E67096}"/>
              </a:ext>
            </a:extLst>
          </p:cNvPr>
          <p:cNvSpPr txBox="1"/>
          <p:nvPr/>
        </p:nvSpPr>
        <p:spPr>
          <a:xfrm>
            <a:off x="7620000" y="2541918"/>
            <a:ext cx="314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https://keras.rstudio.com/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207069-EACC-4E03-B442-93D4DA88529D}"/>
              </a:ext>
            </a:extLst>
          </p:cNvPr>
          <p:cNvSpPr txBox="1"/>
          <p:nvPr/>
        </p:nvSpPr>
        <p:spPr>
          <a:xfrm>
            <a:off x="7204287" y="2165383"/>
            <a:ext cx="398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learning with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20" name="TextBox 19">
            <a:hlinkClick r:id="rId8"/>
            <a:extLst>
              <a:ext uri="{FF2B5EF4-FFF2-40B4-BE49-F238E27FC236}">
                <a16:creationId xmlns:a16="http://schemas.microsoft.com/office/drawing/2014/main" id="{14B31936-9DBC-46A3-8A0C-BC0CEE9B573C}"/>
              </a:ext>
            </a:extLst>
          </p:cNvPr>
          <p:cNvSpPr txBox="1"/>
          <p:nvPr/>
        </p:nvSpPr>
        <p:spPr>
          <a:xfrm>
            <a:off x="7620000" y="3779399"/>
            <a:ext cx="3650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https://ggplot2.tidyverse.org/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29636-9E47-403A-96C4-9A3EEF6CE1F6}"/>
              </a:ext>
            </a:extLst>
          </p:cNvPr>
          <p:cNvSpPr txBox="1"/>
          <p:nvPr/>
        </p:nvSpPr>
        <p:spPr>
          <a:xfrm>
            <a:off x="7229977" y="3352253"/>
            <a:ext cx="36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Publication quality scientific graphics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88A87F-10E0-4D3F-83D4-74E2FFA608CC}"/>
              </a:ext>
            </a:extLst>
          </p:cNvPr>
          <p:cNvSpPr txBox="1"/>
          <p:nvPr/>
        </p:nvSpPr>
        <p:spPr>
          <a:xfrm>
            <a:off x="2645294" y="4505326"/>
            <a:ext cx="687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Has great many sophisticated statistics and machine learning libraries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2364" y="1838036"/>
            <a:ext cx="11877963" cy="184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8190" y="822648"/>
            <a:ext cx="263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function documentation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39265" y="1172901"/>
            <a:ext cx="3426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https://www.rdocumentation.org/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44764" y="5172172"/>
            <a:ext cx="11877963" cy="184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3101" y="177316"/>
            <a:ext cx="9686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functional assignment, built-in functions and library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96AC8-D6D5-41E7-AC89-BED3633AF949}"/>
              </a:ext>
            </a:extLst>
          </p:cNvPr>
          <p:cNvSpPr txBox="1"/>
          <p:nvPr/>
        </p:nvSpPr>
        <p:spPr>
          <a:xfrm>
            <a:off x="7601274" y="4536996"/>
            <a:ext cx="3828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ALWAYS check R documentation carefully when using library functions</a:t>
            </a:r>
          </a:p>
          <a:p>
            <a:r>
              <a:rPr lang="en-US" dirty="0">
                <a:solidFill>
                  <a:srgbClr val="FF0000"/>
                </a:solidFill>
              </a:rPr>
              <a:t>MAKE SURE YOU ARE USING ARGUMENTS EXACTLY AS REQUIRED FOR EACH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D3B59-A632-42F2-85E8-2FC530FDE5C6}"/>
              </a:ext>
            </a:extLst>
          </p:cNvPr>
          <p:cNvSpPr txBox="1"/>
          <p:nvPr/>
        </p:nvSpPr>
        <p:spPr>
          <a:xfrm>
            <a:off x="762000" y="2421907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 Another example with the famous iris data</a:t>
            </a:r>
          </a:p>
          <a:p>
            <a:r>
              <a:rPr lang="en-US" dirty="0"/>
              <a:t>data(iris)</a:t>
            </a:r>
          </a:p>
          <a:p>
            <a:r>
              <a:rPr lang="en-US" dirty="0"/>
              <a:t>library(‘</a:t>
            </a:r>
            <a:r>
              <a:rPr lang="en-US" dirty="0" err="1"/>
              <a:t>kernlab</a:t>
            </a:r>
            <a:r>
              <a:rPr lang="en-US" dirty="0"/>
              <a:t>’)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 Create a kernel function using the build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rbfdot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function</a:t>
            </a:r>
          </a:p>
          <a:p>
            <a:r>
              <a:rPr lang="en-US" dirty="0" err="1"/>
              <a:t>rbf</a:t>
            </a:r>
            <a:r>
              <a:rPr lang="en-US" dirty="0"/>
              <a:t> &lt;- </a:t>
            </a:r>
            <a:r>
              <a:rPr lang="en-US" dirty="0" err="1"/>
              <a:t>rbfdot</a:t>
            </a:r>
            <a:r>
              <a:rPr lang="en-US" dirty="0"/>
              <a:t>(sigma=0.1)</a:t>
            </a:r>
          </a:p>
          <a:p>
            <a:r>
              <a:rPr lang="en-US" dirty="0" err="1"/>
              <a:t>rbf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 train a bound constraint support vector machine</a:t>
            </a:r>
          </a:p>
          <a:p>
            <a:r>
              <a:rPr lang="en-US" dirty="0" err="1"/>
              <a:t>irismodel</a:t>
            </a:r>
            <a:r>
              <a:rPr lang="en-US" dirty="0"/>
              <a:t> &lt;- </a:t>
            </a:r>
            <a:r>
              <a:rPr lang="en-US" dirty="0" err="1"/>
              <a:t>ksvm</a:t>
            </a:r>
            <a:r>
              <a:rPr lang="en-US" dirty="0"/>
              <a:t>(</a:t>
            </a:r>
            <a:r>
              <a:rPr lang="en-US" dirty="0" err="1"/>
              <a:t>Species~.,data</a:t>
            </a:r>
            <a:r>
              <a:rPr lang="en-US" dirty="0"/>
              <a:t>=</a:t>
            </a:r>
            <a:r>
              <a:rPr lang="en-US" dirty="0" err="1"/>
              <a:t>iris,type</a:t>
            </a:r>
            <a:r>
              <a:rPr lang="en-US" dirty="0"/>
              <a:t>="C-</a:t>
            </a:r>
            <a:r>
              <a:rPr lang="en-US" dirty="0" err="1"/>
              <a:t>bsvc</a:t>
            </a:r>
            <a:r>
              <a:rPr lang="en-US" dirty="0"/>
              <a:t>",</a:t>
            </a:r>
          </a:p>
          <a:p>
            <a:r>
              <a:rPr lang="en-US" dirty="0"/>
              <a:t>                  kernel=</a:t>
            </a:r>
            <a:r>
              <a:rPr lang="en-US" dirty="0" err="1"/>
              <a:t>rbf,C</a:t>
            </a:r>
            <a:r>
              <a:rPr lang="en-US" dirty="0"/>
              <a:t>=10,prob.model=TRUE)</a:t>
            </a:r>
          </a:p>
          <a:p>
            <a:r>
              <a:rPr lang="en-US" dirty="0"/>
              <a:t>print(</a:t>
            </a:r>
            <a:r>
              <a:rPr lang="en-US" dirty="0" err="1"/>
              <a:t>irismodel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 get fitted values</a:t>
            </a:r>
          </a:p>
          <a:p>
            <a:r>
              <a:rPr lang="en-US" dirty="0"/>
              <a:t>fitted(</a:t>
            </a:r>
            <a:r>
              <a:rPr lang="en-US" dirty="0" err="1"/>
              <a:t>irismodel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 Test on the training set with probabilities as output</a:t>
            </a:r>
          </a:p>
          <a:p>
            <a:r>
              <a:rPr lang="en-US" dirty="0"/>
              <a:t>predict(</a:t>
            </a:r>
            <a:r>
              <a:rPr lang="en-US" dirty="0" err="1"/>
              <a:t>irismodel</a:t>
            </a:r>
            <a:r>
              <a:rPr lang="en-US" dirty="0"/>
              <a:t>, iris[,-5], type="probabilities")</a:t>
            </a:r>
          </a:p>
        </p:txBody>
      </p: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89E613D1-6C20-40ED-860A-655804069332}"/>
              </a:ext>
            </a:extLst>
          </p:cNvPr>
          <p:cNvSpPr txBox="1"/>
          <p:nvPr/>
        </p:nvSpPr>
        <p:spPr>
          <a:xfrm>
            <a:off x="2389807" y="1371509"/>
            <a:ext cx="838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https://www.rdocumentation.org/packages/kernlab/versions/0.9-29/topics/ksvm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B71D2C-E029-4FF1-89BA-33820510B201}"/>
              </a:ext>
            </a:extLst>
          </p:cNvPr>
          <p:cNvSpPr txBox="1"/>
          <p:nvPr/>
        </p:nvSpPr>
        <p:spPr>
          <a:xfrm>
            <a:off x="1543101" y="1037578"/>
            <a:ext cx="103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with much more sophisticated function for support vector machine learning from </a:t>
            </a:r>
            <a:r>
              <a:rPr lang="en-US" dirty="0" err="1"/>
              <a:t>kernlab</a:t>
            </a:r>
            <a:r>
              <a:rPr lang="en-US" dirty="0"/>
              <a:t> library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8D38B-635B-4F0F-AFB3-145C72241A21}"/>
              </a:ext>
            </a:extLst>
          </p:cNvPr>
          <p:cNvSpPr txBox="1"/>
          <p:nvPr/>
        </p:nvSpPr>
        <p:spPr>
          <a:xfrm>
            <a:off x="7669368" y="2114868"/>
            <a:ext cx="345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‘</a:t>
            </a:r>
            <a:r>
              <a:rPr lang="en-US" dirty="0" smtClean="0">
                <a:solidFill>
                  <a:srgbClr val="FF0000"/>
                </a:solidFill>
              </a:rPr>
              <a:t>library()’ </a:t>
            </a:r>
            <a:r>
              <a:rPr lang="en-US" dirty="0">
                <a:solidFill>
                  <a:srgbClr val="FF0000"/>
                </a:solidFill>
              </a:rPr>
              <a:t>is R command for loading a package/module/library to your </a:t>
            </a:r>
            <a:r>
              <a:rPr lang="en-US" dirty="0" smtClean="0">
                <a:solidFill>
                  <a:srgbClr val="FF0000"/>
                </a:solidFill>
              </a:rPr>
              <a:t>script every time you use it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 err="1" smtClean="0">
                <a:solidFill>
                  <a:srgbClr val="FF0000"/>
                </a:solidFill>
              </a:rPr>
              <a:t>install.packages</a:t>
            </a:r>
            <a:r>
              <a:rPr lang="en-US" dirty="0" smtClean="0">
                <a:solidFill>
                  <a:srgbClr val="FF0000"/>
                </a:solidFill>
              </a:rPr>
              <a:t>() is the terminal command to download a library for the first time ONLY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5230" y="381837"/>
            <a:ext cx="6891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syntax, commenting and style conventions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7A815-4E5B-4945-AE73-CDCF158A3524}"/>
              </a:ext>
            </a:extLst>
          </p:cNvPr>
          <p:cNvSpPr txBox="1"/>
          <p:nvPr/>
        </p:nvSpPr>
        <p:spPr>
          <a:xfrm>
            <a:off x="469900" y="1284069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type of </a:t>
            </a:r>
            <a:r>
              <a:rPr lang="en-US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numeric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now of type </a:t>
            </a:r>
            <a:r>
              <a:rPr lang="en-US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(aka string)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0420E-8D8E-4F3D-85FE-68BE75B5D1B6}"/>
              </a:ext>
            </a:extLst>
          </p:cNvPr>
          <p:cNvSpPr txBox="1"/>
          <p:nvPr/>
        </p:nvSpPr>
        <p:spPr>
          <a:xfrm>
            <a:off x="7217982" y="1284069"/>
            <a:ext cx="450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  is the ubiquitous assignment operator in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EFF-8E79-4B12-85F5-2C3472F6BBCF}"/>
              </a:ext>
            </a:extLst>
          </p:cNvPr>
          <p:cNvSpPr txBox="1"/>
          <p:nvPr/>
        </p:nvSpPr>
        <p:spPr>
          <a:xfrm>
            <a:off x="7315200" y="1709247"/>
            <a:ext cx="474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  is the tilde operator in R used in formula arguments for most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F3435-C5F3-49FC-AB78-FD892C554A75}"/>
              </a:ext>
            </a:extLst>
          </p:cNvPr>
          <p:cNvSpPr txBox="1"/>
          <p:nvPr/>
        </p:nvSpPr>
        <p:spPr>
          <a:xfrm>
            <a:off x="7315200" y="2401744"/>
            <a:ext cx="4504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  is the subset operator in R, often used for defining data columns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NOTE: R IS TYPICALLY WRITTEN IN PROCEDURAL STYLE WITH FUNCTIONS AND PLOTS TREATED AS OBJECTS USING THE ASSIGNMENT 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DB729-1A45-41DC-8138-57773232184D}"/>
              </a:ext>
            </a:extLst>
          </p:cNvPr>
          <p:cNvSpPr txBox="1"/>
          <p:nvPr/>
        </p:nvSpPr>
        <p:spPr>
          <a:xfrm>
            <a:off x="213324" y="2355578"/>
            <a:ext cx="682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class() function returns data type  …equivalent to type() in python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54C3208-E430-4E06-AADF-51A06A5BD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6" y="2860389"/>
            <a:ext cx="5467047" cy="15231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numeric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(10.5, 55, 787)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(1L, 55L, 100L, where the letter "L" declares this as an integer)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(9 + 3i, where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is the imaginary part)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/string ("k", "R is exciting", "FALSE", "11.5")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logical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(TRUE or FALSE)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10F1D-4808-4218-8C7A-D8F5592ADF4E}"/>
              </a:ext>
            </a:extLst>
          </p:cNvPr>
          <p:cNvSpPr txBox="1"/>
          <p:nvPr/>
        </p:nvSpPr>
        <p:spPr>
          <a:xfrm>
            <a:off x="469900" y="245323"/>
            <a:ext cx="228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x &lt;- 10.5   # numeric</a:t>
            </a:r>
          </a:p>
          <a:p>
            <a:r>
              <a:rPr lang="en-US" dirty="0"/>
              <a:t>y &lt;- 10L    # integer</a:t>
            </a:r>
          </a:p>
          <a:p>
            <a:r>
              <a:rPr lang="en-US" dirty="0"/>
              <a:t>z &lt;- 1i     # complex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9C627-68BA-4616-8CB9-CB657D808AF0}"/>
              </a:ext>
            </a:extLst>
          </p:cNvPr>
          <p:cNvSpPr txBox="1"/>
          <p:nvPr/>
        </p:nvSpPr>
        <p:spPr>
          <a:xfrm>
            <a:off x="7412107" y="949946"/>
            <a:ext cx="399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unusual but common symbols in 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AF04B-3634-4983-B7D6-254A6F25C8B6}"/>
              </a:ext>
            </a:extLst>
          </p:cNvPr>
          <p:cNvSpPr txBox="1"/>
          <p:nvPr/>
        </p:nvSpPr>
        <p:spPr>
          <a:xfrm>
            <a:off x="4492063" y="4417400"/>
            <a:ext cx="351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hosts many useful data structures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FDE74-0408-4471-AECF-4E6F902D12B7}"/>
              </a:ext>
            </a:extLst>
          </p:cNvPr>
          <p:cNvSpPr txBox="1"/>
          <p:nvPr/>
        </p:nvSpPr>
        <p:spPr>
          <a:xfrm>
            <a:off x="1612900" y="4836244"/>
            <a:ext cx="624151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 data frame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Data_Frame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Training = c(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"Strength"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"Stamina"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Pulse = 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Duration = 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5004C9-E2BC-499F-A1E0-6C731DF8EFC6}"/>
              </a:ext>
            </a:extLst>
          </p:cNvPr>
          <p:cNvSpPr txBox="1"/>
          <p:nvPr/>
        </p:nvSpPr>
        <p:spPr>
          <a:xfrm>
            <a:off x="8495341" y="5261723"/>
            <a:ext cx="312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data frame is the central data structure in R</a:t>
            </a:r>
          </a:p>
        </p:txBody>
      </p:sp>
    </p:spTree>
    <p:extLst>
      <p:ext uri="{BB962C8B-B14F-4D97-AF65-F5344CB8AC3E}">
        <p14:creationId xmlns:p14="http://schemas.microsoft.com/office/powerpoint/2010/main" val="18834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7386" y="359090"/>
            <a:ext cx="579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statements, conditionals and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68C85-3C78-40B3-AD5D-CF725E3A375B}"/>
              </a:ext>
            </a:extLst>
          </p:cNvPr>
          <p:cNvSpPr txBox="1"/>
          <p:nvPr/>
        </p:nvSpPr>
        <p:spPr>
          <a:xfrm>
            <a:off x="330200" y="1101115"/>
            <a:ext cx="3048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76AB8-A105-47BE-91F4-F334BED76560}"/>
              </a:ext>
            </a:extLst>
          </p:cNvPr>
          <p:cNvSpPr txBox="1"/>
          <p:nvPr/>
        </p:nvSpPr>
        <p:spPr>
          <a:xfrm>
            <a:off x="330200" y="2272585"/>
            <a:ext cx="5918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&lt;-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AA0B2-42E4-43CC-ADE9-A09C3ED02679}"/>
              </a:ext>
            </a:extLst>
          </p:cNvPr>
          <p:cNvSpPr txBox="1"/>
          <p:nvPr/>
        </p:nvSpPr>
        <p:spPr>
          <a:xfrm>
            <a:off x="349250" y="3711111"/>
            <a:ext cx="4216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dice &lt;- c(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dirty="0"/>
              <a:t/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dice) {</a:t>
            </a:r>
            <a:r>
              <a:rPr lang="it-IT" dirty="0"/>
              <a:t/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lang="it-IT" dirty="0"/>
              <a:t/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17710-0747-4182-95C9-DFABB3E92782}"/>
              </a:ext>
            </a:extLst>
          </p:cNvPr>
          <p:cNvSpPr txBox="1"/>
          <p:nvPr/>
        </p:nvSpPr>
        <p:spPr>
          <a:xfrm>
            <a:off x="5156200" y="4311276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&lt;-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 ==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67A13-50EC-48E1-AE67-FC9EC0B3A6E8}"/>
              </a:ext>
            </a:extLst>
          </p:cNvPr>
          <p:cNvSpPr txBox="1"/>
          <p:nvPr/>
        </p:nvSpPr>
        <p:spPr>
          <a:xfrm>
            <a:off x="349250" y="5149637"/>
            <a:ext cx="34671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&lt;-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dirty="0"/>
              <a:t/>
            </a:r>
            <a:br>
              <a:rPr lang="nn-NO" dirty="0"/>
            </a:b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 &lt;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nn-NO" dirty="0"/>
              <a:t/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r>
              <a:rPr lang="nn-NO" dirty="0"/>
              <a:t/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 &lt;- i +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dirty="0"/>
              <a:t/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28770-37BE-4A8C-9882-3EAA768F7148}"/>
              </a:ext>
            </a:extLst>
          </p:cNvPr>
          <p:cNvSpPr txBox="1"/>
          <p:nvPr/>
        </p:nvSpPr>
        <p:spPr>
          <a:xfrm>
            <a:off x="6997700" y="1109861"/>
            <a:ext cx="44704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(b &gt; a)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 == b)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5230" y="381837"/>
            <a:ext cx="6891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syntax, commenting and style conventions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AF04B-3634-4983-B7D6-254A6F25C8B6}"/>
              </a:ext>
            </a:extLst>
          </p:cNvPr>
          <p:cNvSpPr txBox="1"/>
          <p:nvPr/>
        </p:nvSpPr>
        <p:spPr>
          <a:xfrm>
            <a:off x="4294159" y="1014386"/>
            <a:ext cx="408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hosts many other useful data structures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2F3A6-D949-4FDD-A2A2-ECB9FE22DF1B}"/>
              </a:ext>
            </a:extLst>
          </p:cNvPr>
          <p:cNvSpPr txBox="1"/>
          <p:nvPr/>
        </p:nvSpPr>
        <p:spPr>
          <a:xfrm>
            <a:off x="160432" y="1199052"/>
            <a:ext cx="123552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Vector of strings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&lt;- c(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Vector of numerical values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&lt;- 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Vector with numerical values in a sequence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List of strings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list(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# pointer to item “apple” in list</a:t>
            </a:r>
            <a:endParaRPr lang="en-US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An array with one dimension with values ranging from 1 to 24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 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An array with more than one dimension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multiarray &lt;- array(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dim = 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 matrix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thismatrix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matrix(c(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thismatrix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matrix(c(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thismatrix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 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returns item in row 1 column 2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 factor (…a categorical variable in statistics)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music_genre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factor(c(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"Jazz"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"Classic"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"Classic"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"Pop"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"Jazz"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"Jazz"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F79C5-4D0C-4C77-A0CB-DE097720CB7B}"/>
              </a:ext>
            </a:extLst>
          </p:cNvPr>
          <p:cNvSpPr txBox="1"/>
          <p:nvPr/>
        </p:nvSpPr>
        <p:spPr>
          <a:xfrm>
            <a:off x="8227740" y="219059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indexing of arrays starts at 1 not 0 like most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8610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3101" y="177316"/>
            <a:ext cx="9686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functional assignment, built-in functions and library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D53A1-49EB-4EF8-8118-E2C864D97A3C}"/>
              </a:ext>
            </a:extLst>
          </p:cNvPr>
          <p:cNvSpPr txBox="1"/>
          <p:nvPr/>
        </p:nvSpPr>
        <p:spPr>
          <a:xfrm>
            <a:off x="978398" y="2330747"/>
            <a:ext cx="8657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function(x, y)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 &lt;- x + y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returns value of the function for these inputs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7161D2CE-5C72-4E0D-ADEB-490EA63A4ED8}"/>
              </a:ext>
            </a:extLst>
          </p:cNvPr>
          <p:cNvSpPr txBox="1"/>
          <p:nvPr/>
        </p:nvSpPr>
        <p:spPr>
          <a:xfrm>
            <a:off x="2038401" y="6113738"/>
            <a:ext cx="892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https://www.rdocumentation.org/packages/stats/versions/3.6.2/topics/oneway.test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96AC8-D6D5-41E7-AC89-BED3633AF949}"/>
              </a:ext>
            </a:extLst>
          </p:cNvPr>
          <p:cNvSpPr txBox="1"/>
          <p:nvPr/>
        </p:nvSpPr>
        <p:spPr>
          <a:xfrm>
            <a:off x="8020374" y="4268567"/>
            <a:ext cx="3816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ALWAYS check R documentation carefully when using library functions</a:t>
            </a:r>
          </a:p>
          <a:p>
            <a:r>
              <a:rPr lang="en-US" dirty="0">
                <a:solidFill>
                  <a:srgbClr val="FF0000"/>
                </a:solidFill>
              </a:rPr>
              <a:t>MAKE SURE YOU ARE USING ARGUMENTS EXACTLY AS REQUIRED FOR EACH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C253D-554E-4A11-85FC-F56FCD2C0C28}"/>
              </a:ext>
            </a:extLst>
          </p:cNvPr>
          <p:cNvSpPr txBox="1"/>
          <p:nvPr/>
        </p:nvSpPr>
        <p:spPr>
          <a:xfrm>
            <a:off x="4533900" y="835107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&lt;- c(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dirty="0"/>
              <a:t/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&lt;- c(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ACA39-FD09-4564-9D27-61C191548E40}"/>
              </a:ext>
            </a:extLst>
          </p:cNvPr>
          <p:cNvSpPr txBox="1"/>
          <p:nvPr/>
        </p:nvSpPr>
        <p:spPr>
          <a:xfrm>
            <a:off x="6080834" y="1977211"/>
            <a:ext cx="454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not use built in plotting, use ggplot2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2FD6E-3B11-4B0B-A664-5264718C7479}"/>
              </a:ext>
            </a:extLst>
          </p:cNvPr>
          <p:cNvSpPr txBox="1"/>
          <p:nvPr/>
        </p:nvSpPr>
        <p:spPr>
          <a:xfrm>
            <a:off x="421616" y="835107"/>
            <a:ext cx="35153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4.7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sqrt(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ceiling(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# round up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floor(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# round down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E49744-BBF1-49C4-B150-CC51C4675FAE}"/>
              </a:ext>
            </a:extLst>
          </p:cNvPr>
          <p:cNvSpPr txBox="1"/>
          <p:nvPr/>
        </p:nvSpPr>
        <p:spPr>
          <a:xfrm>
            <a:off x="1358900" y="4285127"/>
            <a:ext cx="6223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## Not assuming equal variances</a:t>
            </a:r>
          </a:p>
          <a:p>
            <a:r>
              <a:rPr lang="en-US" dirty="0" err="1"/>
              <a:t>oneway.test</a:t>
            </a:r>
            <a:r>
              <a:rPr lang="en-US" dirty="0"/>
              <a:t>(extra ~ group, data = sleep)</a:t>
            </a:r>
          </a:p>
          <a:p>
            <a:r>
              <a:rPr lang="en-US" dirty="0"/>
              <a:t>## Assuming equal variances</a:t>
            </a:r>
          </a:p>
          <a:p>
            <a:r>
              <a:rPr lang="en-US" dirty="0" err="1"/>
              <a:t>oneway.test</a:t>
            </a:r>
            <a:r>
              <a:rPr lang="en-US" dirty="0"/>
              <a:t>(extra ~ group, data = sleep, </a:t>
            </a:r>
            <a:r>
              <a:rPr lang="en-US" dirty="0" err="1"/>
              <a:t>var.equal</a:t>
            </a:r>
            <a:r>
              <a:rPr lang="en-US" dirty="0"/>
              <a:t> = TRUE)</a:t>
            </a:r>
          </a:p>
          <a:p>
            <a:r>
              <a:rPr lang="en-US" dirty="0"/>
              <a:t>## which gives the same result as</a:t>
            </a:r>
          </a:p>
          <a:p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(extra ~ group, data = sleep))</a:t>
            </a:r>
          </a:p>
        </p:txBody>
      </p:sp>
    </p:spTree>
    <p:extLst>
      <p:ext uri="{BB962C8B-B14F-4D97-AF65-F5344CB8AC3E}">
        <p14:creationId xmlns:p14="http://schemas.microsoft.com/office/powerpoint/2010/main" val="231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1925</Words>
  <Application>Microsoft Office PowerPoint</Application>
  <PresentationFormat>Widescreen</PresentationFormat>
  <Paragraphs>195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Babbitt</dc:creator>
  <cp:lastModifiedBy>Gregory Babbitt</cp:lastModifiedBy>
  <cp:revision>9</cp:revision>
  <dcterms:created xsi:type="dcterms:W3CDTF">2021-04-18T12:04:30Z</dcterms:created>
  <dcterms:modified xsi:type="dcterms:W3CDTF">2021-04-24T01:26:24Z</dcterms:modified>
</cp:coreProperties>
</file>