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30" r:id="rId2"/>
    <p:sldId id="257" r:id="rId3"/>
    <p:sldId id="336" r:id="rId4"/>
    <p:sldId id="259" r:id="rId5"/>
    <p:sldId id="327" r:id="rId6"/>
    <p:sldId id="260" r:id="rId7"/>
    <p:sldId id="263" r:id="rId8"/>
    <p:sldId id="262" r:id="rId9"/>
    <p:sldId id="264" r:id="rId10"/>
    <p:sldId id="265" r:id="rId11"/>
    <p:sldId id="266" r:id="rId12"/>
    <p:sldId id="267" r:id="rId13"/>
    <p:sldId id="268" r:id="rId14"/>
    <p:sldId id="269" r:id="rId15"/>
    <p:sldId id="272" r:id="rId16"/>
    <p:sldId id="273" r:id="rId17"/>
    <p:sldId id="271" r:id="rId18"/>
    <p:sldId id="337" r:id="rId19"/>
    <p:sldId id="287" r:id="rId20"/>
    <p:sldId id="328" r:id="rId21"/>
    <p:sldId id="329" r:id="rId22"/>
    <p:sldId id="275" r:id="rId23"/>
    <p:sldId id="280" r:id="rId24"/>
    <p:sldId id="278" r:id="rId25"/>
    <p:sldId id="285" r:id="rId26"/>
    <p:sldId id="282" r:id="rId27"/>
    <p:sldId id="283" r:id="rId28"/>
    <p:sldId id="361" r:id="rId29"/>
    <p:sldId id="362" r:id="rId30"/>
    <p:sldId id="363" r:id="rId31"/>
    <p:sldId id="364" r:id="rId32"/>
    <p:sldId id="365" r:id="rId33"/>
    <p:sldId id="366" r:id="rId34"/>
    <p:sldId id="367" r:id="rId35"/>
    <p:sldId id="368" r:id="rId36"/>
    <p:sldId id="369" r:id="rId37"/>
    <p:sldId id="370" r:id="rId38"/>
    <p:sldId id="300" r:id="rId39"/>
    <p:sldId id="288" r:id="rId40"/>
    <p:sldId id="290" r:id="rId41"/>
    <p:sldId id="331" r:id="rId42"/>
    <p:sldId id="293" r:id="rId43"/>
    <p:sldId id="294" r:id="rId44"/>
    <p:sldId id="289" r:id="rId45"/>
    <p:sldId id="291" r:id="rId46"/>
    <p:sldId id="298" r:id="rId47"/>
    <p:sldId id="382" r:id="rId48"/>
    <p:sldId id="383" r:id="rId49"/>
    <p:sldId id="313" r:id="rId50"/>
    <p:sldId id="303" r:id="rId51"/>
    <p:sldId id="306" r:id="rId52"/>
    <p:sldId id="332" r:id="rId53"/>
    <p:sldId id="310" r:id="rId54"/>
    <p:sldId id="333" r:id="rId55"/>
    <p:sldId id="311" r:id="rId56"/>
    <p:sldId id="334" r:id="rId57"/>
    <p:sldId id="335" r:id="rId58"/>
    <p:sldId id="301" r:id="rId59"/>
    <p:sldId id="326" r:id="rId60"/>
    <p:sldId id="314" r:id="rId61"/>
    <p:sldId id="316" r:id="rId62"/>
    <p:sldId id="323" r:id="rId63"/>
    <p:sldId id="315" r:id="rId64"/>
    <p:sldId id="317" r:id="rId65"/>
    <p:sldId id="319" r:id="rId66"/>
    <p:sldId id="324" r:id="rId67"/>
    <p:sldId id="325" r:id="rId68"/>
    <p:sldId id="373" r:id="rId69"/>
    <p:sldId id="374" r:id="rId70"/>
    <p:sldId id="375" r:id="rId71"/>
    <p:sldId id="376" r:id="rId72"/>
    <p:sldId id="377" r:id="rId73"/>
    <p:sldId id="378" r:id="rId74"/>
    <p:sldId id="379" r:id="rId75"/>
    <p:sldId id="380" r:id="rId76"/>
    <p:sldId id="381" r:id="rId77"/>
    <p:sldId id="371" r:id="rId78"/>
    <p:sldId id="372"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bbitt" initials="CB" lastIdx="1" clrIdx="0">
    <p:extLst>
      <p:ext uri="{19B8F6BF-5375-455C-9EA6-DF929625EA0E}">
        <p15:presenceInfo xmlns:p15="http://schemas.microsoft.com/office/powerpoint/2012/main" userId="Babbi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59469-D93D-400A-B961-81C894A7425F}"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8D927E-215C-4C60-BB67-2CA644F64E81}" type="slidenum">
              <a:rPr lang="en-US" smtClean="0"/>
              <a:t>‹#›</a:t>
            </a:fld>
            <a:endParaRPr lang="en-US"/>
          </a:p>
        </p:txBody>
      </p:sp>
    </p:spTree>
    <p:extLst>
      <p:ext uri="{BB962C8B-B14F-4D97-AF65-F5344CB8AC3E}">
        <p14:creationId xmlns:p14="http://schemas.microsoft.com/office/powerpoint/2010/main" val="186137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1" name="Shape 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3550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07359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6" name="Shape 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92924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2847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6" name="Shape 1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33864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5406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064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96212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9720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0461A7-3DD3-4440-B95A-D1D77D49DD4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139874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461A7-3DD3-4440-B95A-D1D77D49DD4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116387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461A7-3DD3-4440-B95A-D1D77D49DD4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2065929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2130480"/>
            <a:ext cx="10362720" cy="1469520"/>
          </a:xfrm>
          <a:prstGeom prst="rect">
            <a:avLst/>
          </a:prstGeom>
        </p:spPr>
        <p:txBody>
          <a:bodyPr lIns="0" tIns="0" rIns="0" bIns="0" anchor="ctr"/>
          <a:lstStyle/>
          <a:p>
            <a:endParaRPr lang="en-US" sz="1800" strike="noStrike" spc="-1">
              <a:solidFill>
                <a:srgbClr val="000000"/>
              </a:solidFill>
              <a:uFill>
                <a:solidFill>
                  <a:srgbClr val="FFFFFF"/>
                </a:solidFill>
              </a:uFill>
              <a:latin typeface="Calibri"/>
            </a:endParaRPr>
          </a:p>
        </p:txBody>
      </p:sp>
      <p:sp>
        <p:nvSpPr>
          <p:cNvPr id="7" name="PlaceHolder 2"/>
          <p:cNvSpPr>
            <a:spLocks noGrp="1"/>
          </p:cNvSpPr>
          <p:nvPr>
            <p:ph type="subTitle"/>
          </p:nvPr>
        </p:nvSpPr>
        <p:spPr>
          <a:xfrm>
            <a:off x="1828800" y="3886200"/>
            <a:ext cx="8533920" cy="1752120"/>
          </a:xfrm>
          <a:prstGeom prst="rect">
            <a:avLst/>
          </a:prstGeom>
        </p:spPr>
        <p:txBody>
          <a:bodyPr lIns="0" tIns="0" rIns="0" bIns="0" anchor="ctr"/>
          <a:lstStyle/>
          <a:p>
            <a:pPr algn="ctr"/>
            <a:endParaRPr lang="en-US" sz="320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159685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15601" y="593367"/>
            <a:ext cx="11360799" cy="7635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7" name="Shape 17"/>
          <p:cNvSpPr txBox="1">
            <a:spLocks noGrp="1"/>
          </p:cNvSpPr>
          <p:nvPr>
            <p:ph type="body" idx="1"/>
          </p:nvPr>
        </p:nvSpPr>
        <p:spPr>
          <a:xfrm>
            <a:off x="415601" y="1536633"/>
            <a:ext cx="11360799" cy="45552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sldNum" idx="12"/>
          </p:nvPr>
        </p:nvSpPr>
        <p:spPr>
          <a:xfrm>
            <a:off x="11296610"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04066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0461A7-3DD3-4440-B95A-D1D77D49DD4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3355750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0461A7-3DD3-4440-B95A-D1D77D49DD44}"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350783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0461A7-3DD3-4440-B95A-D1D77D49DD44}"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305084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0461A7-3DD3-4440-B95A-D1D77D49DD44}"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171338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0461A7-3DD3-4440-B95A-D1D77D49DD44}"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384405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461A7-3DD3-4440-B95A-D1D77D49DD44}"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3976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0461A7-3DD3-4440-B95A-D1D77D49DD44}"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1682028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0461A7-3DD3-4440-B95A-D1D77D49DD44}"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12283-B54B-4AD7-BB07-BC387E3D2E13}" type="slidenum">
              <a:rPr lang="en-US" smtClean="0"/>
              <a:t>‹#›</a:t>
            </a:fld>
            <a:endParaRPr lang="en-US"/>
          </a:p>
        </p:txBody>
      </p:sp>
    </p:spTree>
    <p:extLst>
      <p:ext uri="{BB962C8B-B14F-4D97-AF65-F5344CB8AC3E}">
        <p14:creationId xmlns:p14="http://schemas.microsoft.com/office/powerpoint/2010/main" val="343986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461A7-3DD3-4440-B95A-D1D77D49DD44}" type="datetimeFigureOut">
              <a:rPr lang="en-US" smtClean="0"/>
              <a:t>6/10/2022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2283-B54B-4AD7-BB07-BC387E3D2E13}" type="slidenum">
              <a:rPr lang="en-US" smtClean="0"/>
              <a:t>‹#›</a:t>
            </a:fld>
            <a:endParaRPr lang="en-US"/>
          </a:p>
        </p:txBody>
      </p:sp>
    </p:spTree>
    <p:extLst>
      <p:ext uri="{BB962C8B-B14F-4D97-AF65-F5344CB8AC3E}">
        <p14:creationId xmlns:p14="http://schemas.microsoft.com/office/powerpoint/2010/main" val="24778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cpan.org/" TargetMode="External"/><Relationship Id="rId2" Type="http://schemas.openxmlformats.org/officeDocument/2006/relationships/hyperlink" Target="https://www.tutorialspoint.com/perl/index.htm" TargetMode="External"/><Relationship Id="rId1" Type="http://schemas.openxmlformats.org/officeDocument/2006/relationships/slideLayout" Target="../slideLayouts/slideLayout2.xml"/><Relationship Id="rId4" Type="http://schemas.openxmlformats.org/officeDocument/2006/relationships/hyperlink" Target="https://docs.raku.org/language.html"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3js.org/" TargetMode="External"/><Relationship Id="rId3" Type="http://schemas.openxmlformats.org/officeDocument/2006/relationships/hyperlink" Target="https://www.w3schools.com/js/default.asp" TargetMode="External"/><Relationship Id="rId7" Type="http://schemas.openxmlformats.org/officeDocument/2006/relationships/hyperlink" Target="https://reactjs.org/" TargetMode="External"/><Relationship Id="rId2" Type="http://schemas.openxmlformats.org/officeDocument/2006/relationships/hyperlink" Target="https://www.w3schools.com/nodejs/" TargetMode="External"/><Relationship Id="rId1" Type="http://schemas.openxmlformats.org/officeDocument/2006/relationships/slideLayout" Target="../slideLayouts/slideLayout2.xml"/><Relationship Id="rId6" Type="http://schemas.openxmlformats.org/officeDocument/2006/relationships/hyperlink" Target="https://codepen.io/" TargetMode="External"/><Relationship Id="rId5" Type="http://schemas.openxmlformats.org/officeDocument/2006/relationships/hyperlink" Target="https://www.w3schools.com/css/default.asp" TargetMode="External"/><Relationship Id="rId4" Type="http://schemas.openxmlformats.org/officeDocument/2006/relationships/hyperlink" Target="https://www.w3schools.com/html/default.asp" TargetMode="External"/><Relationship Id="rId9" Type="http://schemas.openxmlformats.org/officeDocument/2006/relationships/hyperlink" Target="https://discuss.streamlit.io/t/d3-in-react-in-streamlit/3166"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css/default.asp" TargetMode="External"/><Relationship Id="rId3" Type="http://schemas.openxmlformats.org/officeDocument/2006/relationships/hyperlink" Target="https://developers.google.com/v8/" TargetMode="External"/><Relationship Id="rId7" Type="http://schemas.openxmlformats.org/officeDocument/2006/relationships/hyperlink" Target="https://www.w3schools.com/html/default.asp"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w3schools.com/js/default.asp" TargetMode="External"/><Relationship Id="rId5" Type="http://schemas.openxmlformats.org/officeDocument/2006/relationships/hyperlink" Target="https://www.w3schools.com/nodejs/" TargetMode="External"/><Relationship Id="rId4" Type="http://schemas.openxmlformats.org/officeDocument/2006/relationships/hyperlink" Target="https://www.npmj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w3schools.com/js/js_let.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php.net/manual/en/install.ph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ygun.com/blog/programming-languages/"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cikit-image.org/" TargetMode="External"/><Relationship Id="rId13" Type="http://schemas.openxmlformats.org/officeDocument/2006/relationships/hyperlink" Target="http://jupyter.org/" TargetMode="External"/><Relationship Id="rId18" Type="http://schemas.openxmlformats.org/officeDocument/2006/relationships/hyperlink" Target="https://cupy.dev/" TargetMode="External"/><Relationship Id="rId3" Type="http://schemas.openxmlformats.org/officeDocument/2006/relationships/hyperlink" Target="https://www.w3schools.com/python/" TargetMode="External"/><Relationship Id="rId21" Type="http://schemas.openxmlformats.org/officeDocument/2006/relationships/hyperlink" Target="https://pymol.org/2/" TargetMode="External"/><Relationship Id="rId7" Type="http://schemas.openxmlformats.org/officeDocument/2006/relationships/hyperlink" Target="https://networkx.github.io/" TargetMode="External"/><Relationship Id="rId12" Type="http://schemas.openxmlformats.org/officeDocument/2006/relationships/hyperlink" Target="http://ipython.org/" TargetMode="External"/><Relationship Id="rId17" Type="http://schemas.openxmlformats.org/officeDocument/2006/relationships/hyperlink" Target="https://ipyparallel.readthedocs.io/" TargetMode="External"/><Relationship Id="rId2" Type="http://schemas.openxmlformats.org/officeDocument/2006/relationships/hyperlink" Target="https://www.tutorialspoint.com/python/index.htm" TargetMode="External"/><Relationship Id="rId16" Type="http://schemas.openxmlformats.org/officeDocument/2006/relationships/hyperlink" Target="https://joblib.readthedocs.io/" TargetMode="External"/><Relationship Id="rId20" Type="http://schemas.openxmlformats.org/officeDocument/2006/relationships/hyperlink" Target="https://gstreamer.freedesktop.org/" TargetMode="External"/><Relationship Id="rId1" Type="http://schemas.openxmlformats.org/officeDocument/2006/relationships/slideLayout" Target="../slideLayouts/slideLayout2.xml"/><Relationship Id="rId6" Type="http://schemas.openxmlformats.org/officeDocument/2006/relationships/hyperlink" Target="http://www.sympy.org/" TargetMode="External"/><Relationship Id="rId11" Type="http://schemas.openxmlformats.org/officeDocument/2006/relationships/hyperlink" Target="http://www.pytables.org/" TargetMode="External"/><Relationship Id="rId24" Type="http://schemas.openxmlformats.org/officeDocument/2006/relationships/hyperlink" Target="https://streamlit.io/" TargetMode="External"/><Relationship Id="rId5" Type="http://schemas.openxmlformats.org/officeDocument/2006/relationships/hyperlink" Target="http://pandas.pydata.org/" TargetMode="External"/><Relationship Id="rId15" Type="http://schemas.openxmlformats.org/officeDocument/2006/relationships/hyperlink" Target="https://dask.readthedocs.io/" TargetMode="External"/><Relationship Id="rId23" Type="http://schemas.openxmlformats.org/officeDocument/2006/relationships/hyperlink" Target="https://keras.io/" TargetMode="External"/><Relationship Id="rId10" Type="http://schemas.openxmlformats.org/officeDocument/2006/relationships/hyperlink" Target="http://www.h5py.org/" TargetMode="External"/><Relationship Id="rId19" Type="http://schemas.openxmlformats.org/officeDocument/2006/relationships/hyperlink" Target="https://kivy.org/#home" TargetMode="External"/><Relationship Id="rId4" Type="http://schemas.openxmlformats.org/officeDocument/2006/relationships/hyperlink" Target="https://www.scipy.org/about.html" TargetMode="External"/><Relationship Id="rId9" Type="http://schemas.openxmlformats.org/officeDocument/2006/relationships/hyperlink" Target="http://scikit-learn.org/" TargetMode="External"/><Relationship Id="rId14" Type="http://schemas.openxmlformats.org/officeDocument/2006/relationships/hyperlink" Target="http://cython.org/" TargetMode="External"/><Relationship Id="rId22" Type="http://schemas.openxmlformats.org/officeDocument/2006/relationships/hyperlink" Target="https://www.cgl.ucsf.edu/chimer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gbabbitt.github.io/RocASAsamples/" TargetMode="External"/><Relationship Id="rId2" Type="http://schemas.openxmlformats.org/officeDocument/2006/relationships/hyperlink" Target="https://github.com/gbabbitt/RocASAsamples/blob/main/iris_code.R" TargetMode="Externa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jpg"/></Relationships>
</file>

<file path=ppt/slides/_rels/slide48.xml.rels><?xml version="1.0" encoding="UTF-8" standalone="yes"?>
<Relationships xmlns="http://schemas.openxmlformats.org/package/2006/relationships"><Relationship Id="rId3" Type="http://schemas.openxmlformats.org/officeDocument/2006/relationships/hyperlink" Target="https://gbabbitt.github.io/RocASAsamples/" TargetMode="External"/><Relationship Id="rId2" Type="http://schemas.openxmlformats.org/officeDocument/2006/relationships/hyperlink" Target="https://github.com/gbabbitt/RocASAsamples/blob/main/iris_code.R" TargetMode="Externa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0.jpg"/></Relationships>
</file>

<file path=ppt/slides/_rels/slide49.xml.rels><?xml version="1.0" encoding="UTF-8" standalone="yes"?>
<Relationships xmlns="http://schemas.openxmlformats.org/package/2006/relationships"><Relationship Id="rId8" Type="http://schemas.openxmlformats.org/officeDocument/2006/relationships/hyperlink" Target="https://ggplot2.tidyverse.org/" TargetMode="External"/><Relationship Id="rId3" Type="http://schemas.openxmlformats.org/officeDocument/2006/relationships/hyperlink" Target="https://www.tutorialspoint.com/r/index.htm" TargetMode="External"/><Relationship Id="rId7" Type="http://schemas.openxmlformats.org/officeDocument/2006/relationships/hyperlink" Target="https://keras.rstudio.com/" TargetMode="External"/><Relationship Id="rId2" Type="http://schemas.openxmlformats.org/officeDocument/2006/relationships/hyperlink" Target="https://www.w3schools.com/r/default.asp" TargetMode="External"/><Relationship Id="rId1" Type="http://schemas.openxmlformats.org/officeDocument/2006/relationships/slideLayout" Target="../slideLayouts/slideLayout2.xml"/><Relationship Id="rId6" Type="http://schemas.openxmlformats.org/officeDocument/2006/relationships/hyperlink" Target="https://www.rcommander.com/" TargetMode="External"/><Relationship Id="rId5" Type="http://schemas.openxmlformats.org/officeDocument/2006/relationships/hyperlink" Target="https://rstudio.com/" TargetMode="External"/><Relationship Id="rId4" Type="http://schemas.openxmlformats.org/officeDocument/2006/relationships/hyperlink" Target="https://cran.r-project.or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cpan.org/" TargetMode="External"/><Relationship Id="rId2" Type="http://schemas.openxmlformats.org/officeDocument/2006/relationships/hyperlink" Target="https://www.tutorialspoint.com/perl/index.htm" TargetMode="External"/><Relationship Id="rId1" Type="http://schemas.openxmlformats.org/officeDocument/2006/relationships/slideLayout" Target="../slideLayouts/slideLayout2.xml"/><Relationship Id="rId4" Type="http://schemas.openxmlformats.org/officeDocument/2006/relationships/hyperlink" Target="https://docs.raku.org/language.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rdocumentation.org/packages/stats/versions/3.6.2/topics/oneway.tes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rdocumentation.org/packages/kernlab/versions/0.9-29/topics/ksv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rdocumentation.org/packages/utils/versions/3.6.2/topics/read.table"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gbabbitt.github.io/RocASAsamples/" TargetMode="External"/><Relationship Id="rId2" Type="http://schemas.openxmlformats.org/officeDocument/2006/relationships/hyperlink" Target="https://github.com/gbabbitt/RocASAsamples/blob/main/iris_code.R" TargetMode="Externa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rubygems.org/" TargetMode="External"/><Relationship Id="rId2" Type="http://schemas.openxmlformats.org/officeDocument/2006/relationships/hyperlink" Target="https://www.tutorialspoint.com/ruby/index.htm" TargetMode="External"/><Relationship Id="rId1" Type="http://schemas.openxmlformats.org/officeDocument/2006/relationships/slideLayout" Target="../slideLayouts/slideLayout2.xml"/><Relationship Id="rId4" Type="http://schemas.openxmlformats.org/officeDocument/2006/relationships/hyperlink" Target="https://www.tutorialspoint.com/ruby-on-rails/index.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www.julialang.org/"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www.wired.com/2014/02/julia/" TargetMode="External"/><Relationship Id="rId4" Type="http://schemas.openxmlformats.org/officeDocument/2006/relationships/hyperlink" Target="http://www.infoworld.com/article/2616709/application-development/new-julia-language-seeks-to-be-the-c-for-scientists.html"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video" Target="https://www.youtube.com/embed/3XJZB_E4Qgc" TargetMode="External"/><Relationship Id="rId4" Type="http://schemas.openxmlformats.org/officeDocument/2006/relationships/hyperlink" Target="https://www.intercaloninterstates.org/"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video" Target="https://www.youtube.com/embed/vcFBwt1nu2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2708552" y="199896"/>
            <a:ext cx="7121630" cy="523220"/>
          </a:xfrm>
          <a:prstGeom prst="rect">
            <a:avLst/>
          </a:prstGeom>
          <a:noFill/>
        </p:spPr>
        <p:txBody>
          <a:bodyPr wrap="none" rtlCol="0">
            <a:spAutoFit/>
          </a:bodyPr>
          <a:lstStyle/>
          <a:p>
            <a:r>
              <a:rPr lang="en-US" sz="2800" dirty="0"/>
              <a:t>Why learn more than one language?   You can…</a:t>
            </a:r>
          </a:p>
        </p:txBody>
      </p:sp>
      <p:sp>
        <p:nvSpPr>
          <p:cNvPr id="3" name="TextBox 2"/>
          <p:cNvSpPr txBox="1"/>
          <p:nvPr/>
        </p:nvSpPr>
        <p:spPr>
          <a:xfrm>
            <a:off x="1034986" y="736208"/>
            <a:ext cx="9944228" cy="2862322"/>
          </a:xfrm>
          <a:prstGeom prst="rect">
            <a:avLst/>
          </a:prstGeom>
          <a:noFill/>
        </p:spPr>
        <p:txBody>
          <a:bodyPr wrap="square" rtlCol="0">
            <a:spAutoFit/>
          </a:bodyPr>
          <a:lstStyle/>
          <a:p>
            <a:pPr marL="342900" indent="-342900">
              <a:buAutoNum type="arabicPeriod"/>
            </a:pPr>
            <a:r>
              <a:rPr lang="en-US" dirty="0"/>
              <a:t>Take advantage of new tools and features specific to other languages</a:t>
            </a:r>
          </a:p>
          <a:p>
            <a:pPr marL="342900" indent="-342900">
              <a:buAutoNum type="arabicPeriod"/>
            </a:pPr>
            <a:r>
              <a:rPr lang="en-US" dirty="0"/>
              <a:t>Better avoid the shortfalls of any given language</a:t>
            </a:r>
          </a:p>
          <a:p>
            <a:pPr marL="342900" indent="-342900">
              <a:buAutoNum type="arabicPeriod"/>
            </a:pPr>
            <a:r>
              <a:rPr lang="en-US" dirty="0"/>
              <a:t>Make your code development more efficient</a:t>
            </a:r>
          </a:p>
          <a:p>
            <a:pPr marL="342900" indent="-342900">
              <a:buAutoNum type="arabicPeriod"/>
            </a:pPr>
            <a:r>
              <a:rPr lang="en-US" dirty="0"/>
              <a:t>Make your coding skillset more marketable</a:t>
            </a:r>
          </a:p>
          <a:p>
            <a:pPr marL="342900" indent="-342900">
              <a:buAutoNum type="arabicPeriod"/>
            </a:pPr>
            <a:r>
              <a:rPr lang="en-US" dirty="0"/>
              <a:t>Allow you to move with the times (language popularity is shorter-lived than you are)</a:t>
            </a:r>
          </a:p>
          <a:p>
            <a:pPr marL="342900" indent="-342900">
              <a:buAutoNum type="arabicPeriod"/>
            </a:pPr>
            <a:r>
              <a:rPr lang="en-US" dirty="0"/>
              <a:t>Learning other language conventions makes it clearer what is happening in your favored language</a:t>
            </a:r>
          </a:p>
          <a:p>
            <a:pPr marL="342900" indent="-342900">
              <a:buAutoNum type="arabicPeriod"/>
            </a:pPr>
            <a:r>
              <a:rPr lang="en-US" dirty="0"/>
              <a:t>Better see the commonalities of all code (unlike human languages, there is far less variation in what we tell computers to do)</a:t>
            </a:r>
          </a:p>
          <a:p>
            <a:pPr marL="342900" indent="-342900">
              <a:buAutoNum type="arabicPeriod"/>
            </a:pPr>
            <a:r>
              <a:rPr lang="en-US" dirty="0"/>
              <a:t>Interact with computers with more power and freedom</a:t>
            </a:r>
          </a:p>
          <a:p>
            <a:pPr marL="342900" indent="-342900">
              <a:buAutoNum type="arabicPeriod"/>
            </a:pPr>
            <a:endParaRPr lang="en-US" dirty="0"/>
          </a:p>
        </p:txBody>
      </p:sp>
      <p:graphicFrame>
        <p:nvGraphicFramePr>
          <p:cNvPr id="4" name="Table 4">
            <a:extLst>
              <a:ext uri="{FF2B5EF4-FFF2-40B4-BE49-F238E27FC236}">
                <a16:creationId xmlns:a16="http://schemas.microsoft.com/office/drawing/2014/main" id="{4B1AFCE0-B98D-4CB3-8BF4-899485F2F367}"/>
              </a:ext>
            </a:extLst>
          </p:cNvPr>
          <p:cNvGraphicFramePr>
            <a:graphicFrameLocks noGrp="1"/>
          </p:cNvGraphicFramePr>
          <p:nvPr>
            <p:extLst>
              <p:ext uri="{D42A27DB-BD31-4B8C-83A1-F6EECF244321}">
                <p14:modId xmlns:p14="http://schemas.microsoft.com/office/powerpoint/2010/main" val="1657757413"/>
              </p:ext>
            </p:extLst>
          </p:nvPr>
        </p:nvGraphicFramePr>
        <p:xfrm>
          <a:off x="344090" y="3420730"/>
          <a:ext cx="11326019" cy="4028440"/>
        </p:xfrm>
        <a:graphic>
          <a:graphicData uri="http://schemas.openxmlformats.org/drawingml/2006/table">
            <a:tbl>
              <a:tblPr firstRow="1" bandRow="1">
                <a:tableStyleId>{5C22544A-7EE6-4342-B048-85BDC9FD1C3A}</a:tableStyleId>
              </a:tblPr>
              <a:tblGrid>
                <a:gridCol w="2014864">
                  <a:extLst>
                    <a:ext uri="{9D8B030D-6E8A-4147-A177-3AD203B41FA5}">
                      <a16:colId xmlns:a16="http://schemas.microsoft.com/office/drawing/2014/main" val="4238220705"/>
                    </a:ext>
                  </a:extLst>
                </a:gridCol>
                <a:gridCol w="5535815">
                  <a:extLst>
                    <a:ext uri="{9D8B030D-6E8A-4147-A177-3AD203B41FA5}">
                      <a16:colId xmlns:a16="http://schemas.microsoft.com/office/drawing/2014/main" val="273070896"/>
                    </a:ext>
                  </a:extLst>
                </a:gridCol>
                <a:gridCol w="3775340">
                  <a:extLst>
                    <a:ext uri="{9D8B030D-6E8A-4147-A177-3AD203B41FA5}">
                      <a16:colId xmlns:a16="http://schemas.microsoft.com/office/drawing/2014/main" val="1128378027"/>
                    </a:ext>
                  </a:extLst>
                </a:gridCol>
              </a:tblGrid>
              <a:tr h="370840">
                <a:tc>
                  <a:txBody>
                    <a:bodyPr/>
                    <a:lstStyle/>
                    <a:p>
                      <a:endParaRPr lang="en-US"/>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3248716773"/>
                  </a:ext>
                </a:extLst>
              </a:tr>
              <a:tr h="370840">
                <a:tc>
                  <a:txBody>
                    <a:bodyPr/>
                    <a:lstStyle/>
                    <a:p>
                      <a:r>
                        <a:rPr lang="en-US" dirty="0" err="1"/>
                        <a:t>perl</a:t>
                      </a:r>
                      <a:endParaRPr lang="en-US" dirty="0"/>
                    </a:p>
                  </a:txBody>
                  <a:tcPr/>
                </a:tc>
                <a:tc>
                  <a:txBody>
                    <a:bodyPr/>
                    <a:lstStyle/>
                    <a:p>
                      <a:r>
                        <a:rPr lang="en-US" sz="1400" dirty="0"/>
                        <a:t>Similarity to C and bash, ease of string methods and string interpolation, ease of system interactions and piping, lexical flexibility and freedom from convention, important for ‘legacy’ code, few to no dependencies</a:t>
                      </a:r>
                    </a:p>
                  </a:txBody>
                  <a:tcPr/>
                </a:tc>
                <a:tc>
                  <a:txBody>
                    <a:bodyPr/>
                    <a:lstStyle/>
                    <a:p>
                      <a:r>
                        <a:rPr lang="en-US" sz="1400" dirty="0"/>
                        <a:t>Lexical flexibility can cause lack of readability (bad for team projects), declining popularity</a:t>
                      </a:r>
                    </a:p>
                  </a:txBody>
                  <a:tcPr/>
                </a:tc>
                <a:extLst>
                  <a:ext uri="{0D108BD9-81ED-4DB2-BD59-A6C34878D82A}">
                    <a16:rowId xmlns:a16="http://schemas.microsoft.com/office/drawing/2014/main" val="1404682923"/>
                  </a:ext>
                </a:extLst>
              </a:tr>
              <a:tr h="370840">
                <a:tc>
                  <a:txBody>
                    <a:bodyPr/>
                    <a:lstStyle/>
                    <a:p>
                      <a:r>
                        <a:rPr lang="en-US" dirty="0" err="1"/>
                        <a:t>javascript</a:t>
                      </a:r>
                      <a:endParaRPr lang="en-US" dirty="0"/>
                    </a:p>
                  </a:txBody>
                  <a:tcPr/>
                </a:tc>
                <a:tc>
                  <a:txBody>
                    <a:bodyPr/>
                    <a:lstStyle/>
                    <a:p>
                      <a:r>
                        <a:rPr lang="en-US" sz="1400" dirty="0"/>
                        <a:t>JS Node, similarity to C/java/</a:t>
                      </a:r>
                      <a:r>
                        <a:rPr lang="en-US" sz="1400" dirty="0" err="1"/>
                        <a:t>perl</a:t>
                      </a:r>
                      <a:r>
                        <a:rPr lang="en-US" sz="1400" dirty="0"/>
                        <a:t>, industry standard for front end developers </a:t>
                      </a:r>
                    </a:p>
                  </a:txBody>
                  <a:tcPr/>
                </a:tc>
                <a:tc>
                  <a:txBody>
                    <a:bodyPr/>
                    <a:lstStyle/>
                    <a:p>
                      <a:r>
                        <a:rPr lang="en-US" sz="1400" dirty="0"/>
                        <a:t>Unless used with Node for app development, it mostly lives within webpages</a:t>
                      </a:r>
                    </a:p>
                  </a:txBody>
                  <a:tcPr/>
                </a:tc>
                <a:extLst>
                  <a:ext uri="{0D108BD9-81ED-4DB2-BD59-A6C34878D82A}">
                    <a16:rowId xmlns:a16="http://schemas.microsoft.com/office/drawing/2014/main" val="494167007"/>
                  </a:ext>
                </a:extLst>
              </a:tr>
              <a:tr h="370840">
                <a:tc>
                  <a:txBody>
                    <a:bodyPr/>
                    <a:lstStyle/>
                    <a:p>
                      <a:r>
                        <a:rPr lang="en-US" dirty="0"/>
                        <a:t>python</a:t>
                      </a:r>
                    </a:p>
                  </a:txBody>
                  <a:tcPr/>
                </a:tc>
                <a:tc>
                  <a:txBody>
                    <a:bodyPr/>
                    <a:lstStyle/>
                    <a:p>
                      <a:r>
                        <a:rPr lang="en-US" sz="1400" dirty="0"/>
                        <a:t>Clean and readable, lots of general modern package development, is there nothing it can’t do</a:t>
                      </a:r>
                    </a:p>
                  </a:txBody>
                  <a:tcPr/>
                </a:tc>
                <a:tc>
                  <a:txBody>
                    <a:bodyPr/>
                    <a:lstStyle/>
                    <a:p>
                      <a:r>
                        <a:rPr lang="en-US" sz="1400" dirty="0"/>
                        <a:t>Whitespace/indent sensitivity, restrictive in convention, data type often not apparent, ‘module du jour’, ‘dependency hell’</a:t>
                      </a:r>
                    </a:p>
                  </a:txBody>
                  <a:tcPr/>
                </a:tc>
                <a:extLst>
                  <a:ext uri="{0D108BD9-81ED-4DB2-BD59-A6C34878D82A}">
                    <a16:rowId xmlns:a16="http://schemas.microsoft.com/office/drawing/2014/main" val="3569601430"/>
                  </a:ext>
                </a:extLst>
              </a:tr>
              <a:tr h="370840">
                <a:tc>
                  <a:txBody>
                    <a:bodyPr/>
                    <a:lstStyle/>
                    <a:p>
                      <a:r>
                        <a:rPr lang="en-US" dirty="0"/>
                        <a:t>R</a:t>
                      </a:r>
                    </a:p>
                  </a:txBody>
                  <a:tcPr/>
                </a:tc>
                <a:tc>
                  <a:txBody>
                    <a:bodyPr/>
                    <a:lstStyle/>
                    <a:p>
                      <a:r>
                        <a:rPr lang="en-US" sz="1400" dirty="0"/>
                        <a:t>Best statistical library and good scientific graphics, </a:t>
                      </a:r>
                      <a:r>
                        <a:rPr lang="en-US" sz="1400" dirty="0" err="1"/>
                        <a:t>Rstudio</a:t>
                      </a:r>
                      <a:r>
                        <a:rPr lang="en-US" sz="1400" dirty="0"/>
                        <a:t> editor and </a:t>
                      </a:r>
                      <a:r>
                        <a:rPr lang="en-US" sz="1400" dirty="0" err="1"/>
                        <a:t>Rcmdr</a:t>
                      </a:r>
                      <a:r>
                        <a:rPr lang="en-US" sz="1400" dirty="0"/>
                        <a:t> GUI, freely open source</a:t>
                      </a:r>
                    </a:p>
                  </a:txBody>
                  <a:tcPr/>
                </a:tc>
                <a:tc>
                  <a:txBody>
                    <a:bodyPr/>
                    <a:lstStyle/>
                    <a:p>
                      <a:r>
                        <a:rPr lang="en-US" sz="1400" dirty="0"/>
                        <a:t>‘old-school’ conventions, not well designed for string data types and general programming tasks, is a very niche language  </a:t>
                      </a:r>
                    </a:p>
                  </a:txBody>
                  <a:tcPr/>
                </a:tc>
                <a:extLst>
                  <a:ext uri="{0D108BD9-81ED-4DB2-BD59-A6C34878D82A}">
                    <a16:rowId xmlns:a16="http://schemas.microsoft.com/office/drawing/2014/main" val="1615522597"/>
                  </a:ext>
                </a:extLst>
              </a:tr>
              <a:tr h="370840">
                <a:tc>
                  <a:txBody>
                    <a:bodyPr/>
                    <a:lstStyle/>
                    <a:p>
                      <a:r>
                        <a:rPr lang="en-US" dirty="0"/>
                        <a:t>ruby</a:t>
                      </a:r>
                    </a:p>
                  </a:txBody>
                  <a:tcPr/>
                </a:tc>
                <a:tc>
                  <a:txBody>
                    <a:bodyPr/>
                    <a:lstStyle/>
                    <a:p>
                      <a:r>
                        <a:rPr lang="en-US" sz="1400" dirty="0"/>
                        <a:t>Rails webserver app, clean looking code without whitespace/indent sensitivity, huge library of built-in functions, can develop GUI, can embed in HTML like JS, can also be a simple scripting language like </a:t>
                      </a:r>
                      <a:r>
                        <a:rPr lang="en-US" sz="1400" dirty="0" err="1"/>
                        <a:t>perl</a:t>
                      </a:r>
                      <a:endParaRPr lang="en-US" sz="1400" dirty="0"/>
                    </a:p>
                  </a:txBody>
                  <a:tcPr/>
                </a:tc>
                <a:tc>
                  <a:txBody>
                    <a:bodyPr/>
                    <a:lstStyle/>
                    <a:p>
                      <a:r>
                        <a:rPr lang="en-US" sz="1400" dirty="0"/>
                        <a:t>Declining in popularity.  Conventions are intermediate between whitespace sensitive (python) and curly bracket style languages (</a:t>
                      </a:r>
                      <a:r>
                        <a:rPr lang="en-US" sz="1400" dirty="0" err="1"/>
                        <a:t>perl</a:t>
                      </a:r>
                      <a:r>
                        <a:rPr lang="en-US" sz="1400" dirty="0"/>
                        <a:t>, Java, C, JS)</a:t>
                      </a:r>
                    </a:p>
                  </a:txBody>
                  <a:tcPr/>
                </a:tc>
                <a:extLst>
                  <a:ext uri="{0D108BD9-81ED-4DB2-BD59-A6C34878D82A}">
                    <a16:rowId xmlns:a16="http://schemas.microsoft.com/office/drawing/2014/main" val="3300663930"/>
                  </a:ext>
                </a:extLst>
              </a:tr>
            </a:tbl>
          </a:graphicData>
        </a:graphic>
      </p:graphicFrame>
    </p:spTree>
    <p:extLst>
      <p:ext uri="{BB962C8B-B14F-4D97-AF65-F5344CB8AC3E}">
        <p14:creationId xmlns:p14="http://schemas.microsoft.com/office/powerpoint/2010/main" val="272288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135085" y="70339"/>
            <a:ext cx="6115007" cy="523220"/>
          </a:xfrm>
          <a:prstGeom prst="rect">
            <a:avLst/>
          </a:prstGeom>
          <a:noFill/>
        </p:spPr>
        <p:txBody>
          <a:bodyPr wrap="none" rtlCol="0">
            <a:spAutoFit/>
          </a:bodyPr>
          <a:lstStyle/>
          <a:p>
            <a:r>
              <a:rPr lang="en-US" sz="2800" dirty="0"/>
              <a:t>Perl - operators/concatenation/Booleans</a:t>
            </a:r>
          </a:p>
        </p:txBody>
      </p:sp>
      <p:graphicFrame>
        <p:nvGraphicFramePr>
          <p:cNvPr id="2" name="Table 1"/>
          <p:cNvGraphicFramePr>
            <a:graphicFrameLocks noGrp="1"/>
          </p:cNvGraphicFramePr>
          <p:nvPr>
            <p:extLst>
              <p:ext uri="{D42A27DB-BD31-4B8C-83A1-F6EECF244321}">
                <p14:modId xmlns:p14="http://schemas.microsoft.com/office/powerpoint/2010/main" val="428473047"/>
              </p:ext>
            </p:extLst>
          </p:nvPr>
        </p:nvGraphicFramePr>
        <p:xfrm>
          <a:off x="309107" y="696637"/>
          <a:ext cx="5883482" cy="6050768"/>
        </p:xfrm>
        <a:graphic>
          <a:graphicData uri="http://schemas.openxmlformats.org/drawingml/2006/table">
            <a:tbl>
              <a:tblPr/>
              <a:tblGrid>
                <a:gridCol w="381276">
                  <a:extLst>
                    <a:ext uri="{9D8B030D-6E8A-4147-A177-3AD203B41FA5}">
                      <a16:colId xmlns:a16="http://schemas.microsoft.com/office/drawing/2014/main" val="406738193"/>
                    </a:ext>
                  </a:extLst>
                </a:gridCol>
                <a:gridCol w="5502206">
                  <a:extLst>
                    <a:ext uri="{9D8B030D-6E8A-4147-A177-3AD203B41FA5}">
                      <a16:colId xmlns:a16="http://schemas.microsoft.com/office/drawing/2014/main" val="1605195942"/>
                    </a:ext>
                  </a:extLst>
                </a:gridCol>
              </a:tblGrid>
              <a:tr h="369566">
                <a:tc>
                  <a:txBody>
                    <a:bodyPr/>
                    <a:lstStyle/>
                    <a:p>
                      <a:pPr algn="ctr" fontAlgn="t"/>
                      <a:r>
                        <a:rPr lang="en-US" sz="1200">
                          <a:effectLst/>
                        </a:rPr>
                        <a:t>Sr.No.</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Operator &amp; Description</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023856696"/>
                  </a:ext>
                </a:extLst>
              </a:tr>
              <a:tr h="476859">
                <a:tc>
                  <a:txBody>
                    <a:bodyPr/>
                    <a:lstStyle/>
                    <a:p>
                      <a:pPr fontAlgn="t"/>
                      <a:r>
                        <a:rPr lang="en-US" sz="1200">
                          <a:effectLst/>
                        </a:rPr>
                        <a:t>1</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 (equal to)</a:t>
                      </a:r>
                      <a:endParaRPr lang="en-US" sz="1200">
                        <a:solidFill>
                          <a:srgbClr val="000000"/>
                        </a:solidFill>
                        <a:effectLst/>
                      </a:endParaRPr>
                    </a:p>
                    <a:p>
                      <a:pPr algn="just" fontAlgn="t"/>
                      <a:r>
                        <a:rPr lang="en-US" sz="1200">
                          <a:solidFill>
                            <a:srgbClr val="000000"/>
                          </a:solidFill>
                          <a:effectLst/>
                        </a:rPr>
                        <a:t>Checks if the value of two operands are equal or not, if yes then condition becomes true.</a:t>
                      </a:r>
                    </a:p>
                    <a:p>
                      <a:pPr algn="just" fontAlgn="t"/>
                      <a:r>
                        <a:rPr lang="en-US" sz="1200" b="1">
                          <a:solidFill>
                            <a:srgbClr val="000000"/>
                          </a:solidFill>
                          <a:effectLst/>
                        </a:rPr>
                        <a:t>Example</a:t>
                      </a:r>
                      <a:r>
                        <a:rPr lang="en-US" sz="1200">
                          <a:solidFill>
                            <a:srgbClr val="000000"/>
                          </a:solidFill>
                          <a:effectLst/>
                        </a:rPr>
                        <a:t> − ($a == $b) is not true.</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93365509"/>
                  </a:ext>
                </a:extLst>
              </a:tr>
              <a:tr h="476859">
                <a:tc>
                  <a:txBody>
                    <a:bodyPr/>
                    <a:lstStyle/>
                    <a:p>
                      <a:pPr fontAlgn="t"/>
                      <a:r>
                        <a:rPr lang="en-US" sz="1200">
                          <a:effectLst/>
                        </a:rPr>
                        <a:t>2</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 (not equal to)</a:t>
                      </a:r>
                      <a:endParaRPr lang="en-US" sz="1200">
                        <a:solidFill>
                          <a:srgbClr val="000000"/>
                        </a:solidFill>
                        <a:effectLst/>
                      </a:endParaRPr>
                    </a:p>
                    <a:p>
                      <a:pPr algn="just" fontAlgn="t"/>
                      <a:r>
                        <a:rPr lang="en-US" sz="1200">
                          <a:solidFill>
                            <a:srgbClr val="000000"/>
                          </a:solidFill>
                          <a:effectLst/>
                        </a:rPr>
                        <a:t>Checks if the value of two operands are equal or not, if values are not equal then condition becomes true.</a:t>
                      </a:r>
                    </a:p>
                    <a:p>
                      <a:pPr algn="just" fontAlgn="t"/>
                      <a:r>
                        <a:rPr lang="en-US" sz="1200" b="1">
                          <a:solidFill>
                            <a:srgbClr val="000000"/>
                          </a:solidFill>
                          <a:effectLst/>
                        </a:rPr>
                        <a:t>Example</a:t>
                      </a:r>
                      <a:r>
                        <a:rPr lang="en-US" sz="1200">
                          <a:solidFill>
                            <a:srgbClr val="000000"/>
                          </a:solidFill>
                          <a:effectLst/>
                        </a:rPr>
                        <a:t> − ($a != $b) is true.</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25056809"/>
                  </a:ext>
                </a:extLst>
              </a:tr>
              <a:tr h="691445">
                <a:tc>
                  <a:txBody>
                    <a:bodyPr/>
                    <a:lstStyle/>
                    <a:p>
                      <a:pPr fontAlgn="t"/>
                      <a:r>
                        <a:rPr lang="en-US" sz="1200">
                          <a:effectLst/>
                        </a:rPr>
                        <a:t>3</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&lt;=&gt;</a:t>
                      </a:r>
                      <a:endParaRPr lang="en-US" sz="1200" dirty="0">
                        <a:solidFill>
                          <a:srgbClr val="000000"/>
                        </a:solidFill>
                        <a:effectLst/>
                      </a:endParaRPr>
                    </a:p>
                    <a:p>
                      <a:pPr algn="just" fontAlgn="t"/>
                      <a:r>
                        <a:rPr lang="en-US" sz="1200" dirty="0">
                          <a:solidFill>
                            <a:srgbClr val="000000"/>
                          </a:solidFill>
                          <a:effectLst/>
                        </a:rPr>
                        <a:t>Checks if the value of two operands are equal or not, and returns -1, 0, or 1 depending on whether the left argument is numerically less than, equal to, or greater than the right argument.</a:t>
                      </a:r>
                    </a:p>
                    <a:p>
                      <a:pPr algn="just" fontAlgn="t"/>
                      <a:r>
                        <a:rPr lang="en-US" sz="1200" b="1" dirty="0">
                          <a:solidFill>
                            <a:srgbClr val="000000"/>
                          </a:solidFill>
                          <a:effectLst/>
                        </a:rPr>
                        <a:t>Example</a:t>
                      </a:r>
                      <a:r>
                        <a:rPr lang="en-US" sz="1200" dirty="0">
                          <a:solidFill>
                            <a:srgbClr val="000000"/>
                          </a:solidFill>
                          <a:effectLst/>
                        </a:rPr>
                        <a:t> − ($a &lt;=&gt; $b) returns -1.</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29985025"/>
                  </a:ext>
                </a:extLst>
              </a:tr>
              <a:tr h="584152">
                <a:tc>
                  <a:txBody>
                    <a:bodyPr/>
                    <a:lstStyle/>
                    <a:p>
                      <a:pPr fontAlgn="t"/>
                      <a:r>
                        <a:rPr lang="en-US" sz="1200">
                          <a:effectLst/>
                        </a:rPr>
                        <a:t>4</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&gt; (greater than)</a:t>
                      </a:r>
                      <a:endParaRPr lang="en-US" sz="1200">
                        <a:solidFill>
                          <a:srgbClr val="000000"/>
                        </a:solidFill>
                        <a:effectLst/>
                      </a:endParaRPr>
                    </a:p>
                    <a:p>
                      <a:pPr algn="just" fontAlgn="t"/>
                      <a:r>
                        <a:rPr lang="en-US" sz="1200">
                          <a:solidFill>
                            <a:srgbClr val="000000"/>
                          </a:solidFill>
                          <a:effectLst/>
                        </a:rPr>
                        <a:t>Checks if the value of left operand is greater than the value of right operand, if yes then condition becomes true.</a:t>
                      </a:r>
                    </a:p>
                    <a:p>
                      <a:pPr algn="just" fontAlgn="t"/>
                      <a:r>
                        <a:rPr lang="en-US" sz="1200" b="1">
                          <a:solidFill>
                            <a:srgbClr val="000000"/>
                          </a:solidFill>
                          <a:effectLst/>
                        </a:rPr>
                        <a:t>Example</a:t>
                      </a:r>
                      <a:r>
                        <a:rPr lang="en-US" sz="1200">
                          <a:solidFill>
                            <a:srgbClr val="000000"/>
                          </a:solidFill>
                          <a:effectLst/>
                        </a:rPr>
                        <a:t> − ($a &gt; $b) is not true.</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43588141"/>
                  </a:ext>
                </a:extLst>
              </a:tr>
              <a:tr h="584152">
                <a:tc>
                  <a:txBody>
                    <a:bodyPr/>
                    <a:lstStyle/>
                    <a:p>
                      <a:pPr fontAlgn="t"/>
                      <a:r>
                        <a:rPr lang="en-US" sz="1200">
                          <a:effectLst/>
                        </a:rPr>
                        <a:t>5</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&lt; (less than)</a:t>
                      </a:r>
                      <a:endParaRPr lang="en-US" sz="1200">
                        <a:solidFill>
                          <a:srgbClr val="000000"/>
                        </a:solidFill>
                        <a:effectLst/>
                      </a:endParaRPr>
                    </a:p>
                    <a:p>
                      <a:pPr algn="just" fontAlgn="t"/>
                      <a:r>
                        <a:rPr lang="en-US" sz="1200">
                          <a:solidFill>
                            <a:srgbClr val="000000"/>
                          </a:solidFill>
                          <a:effectLst/>
                        </a:rPr>
                        <a:t>Checks if the value of left operand is less than the value of right operand, if yes then condition becomes true.</a:t>
                      </a:r>
                    </a:p>
                    <a:p>
                      <a:pPr algn="just" fontAlgn="t"/>
                      <a:r>
                        <a:rPr lang="en-US" sz="1200" b="1">
                          <a:solidFill>
                            <a:srgbClr val="000000"/>
                          </a:solidFill>
                          <a:effectLst/>
                        </a:rPr>
                        <a:t>Example</a:t>
                      </a:r>
                      <a:r>
                        <a:rPr lang="en-US" sz="1200">
                          <a:solidFill>
                            <a:srgbClr val="000000"/>
                          </a:solidFill>
                          <a:effectLst/>
                        </a:rPr>
                        <a:t> − ($a &lt; $b) is true.</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6125840"/>
                  </a:ext>
                </a:extLst>
              </a:tr>
              <a:tr h="584152">
                <a:tc>
                  <a:txBody>
                    <a:bodyPr/>
                    <a:lstStyle/>
                    <a:p>
                      <a:pPr fontAlgn="t"/>
                      <a:r>
                        <a:rPr lang="en-US" sz="1200">
                          <a:effectLst/>
                        </a:rPr>
                        <a:t>6</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&gt;= (greater than or equal to)</a:t>
                      </a:r>
                      <a:endParaRPr lang="en-US" sz="1200">
                        <a:solidFill>
                          <a:srgbClr val="000000"/>
                        </a:solidFill>
                        <a:effectLst/>
                      </a:endParaRPr>
                    </a:p>
                    <a:p>
                      <a:pPr algn="just" fontAlgn="t"/>
                      <a:r>
                        <a:rPr lang="en-US" sz="1200">
                          <a:solidFill>
                            <a:srgbClr val="000000"/>
                          </a:solidFill>
                          <a:effectLst/>
                        </a:rPr>
                        <a:t>Checks if the value of left operand is greater than or equal to the value of right operand, if yes then condition becomes true.</a:t>
                      </a:r>
                    </a:p>
                    <a:p>
                      <a:pPr algn="just" fontAlgn="t"/>
                      <a:r>
                        <a:rPr lang="en-US" sz="1200" b="1">
                          <a:solidFill>
                            <a:srgbClr val="000000"/>
                          </a:solidFill>
                          <a:effectLst/>
                        </a:rPr>
                        <a:t>Example</a:t>
                      </a:r>
                      <a:r>
                        <a:rPr lang="en-US" sz="1200">
                          <a:solidFill>
                            <a:srgbClr val="000000"/>
                          </a:solidFill>
                          <a:effectLst/>
                        </a:rPr>
                        <a:t> − ($a &gt;= $b) is not true.</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9530515"/>
                  </a:ext>
                </a:extLst>
              </a:tr>
              <a:tr h="584152">
                <a:tc>
                  <a:txBody>
                    <a:bodyPr/>
                    <a:lstStyle/>
                    <a:p>
                      <a:pPr fontAlgn="t"/>
                      <a:r>
                        <a:rPr lang="en-US" sz="1200">
                          <a:effectLst/>
                        </a:rPr>
                        <a:t>7</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&lt;= (less than or equal to)</a:t>
                      </a:r>
                      <a:endParaRPr lang="en-US" sz="1200" dirty="0">
                        <a:solidFill>
                          <a:srgbClr val="000000"/>
                        </a:solidFill>
                        <a:effectLst/>
                      </a:endParaRPr>
                    </a:p>
                    <a:p>
                      <a:pPr algn="just" fontAlgn="t"/>
                      <a:r>
                        <a:rPr lang="en-US" sz="1200" dirty="0">
                          <a:solidFill>
                            <a:srgbClr val="000000"/>
                          </a:solidFill>
                          <a:effectLst/>
                        </a:rPr>
                        <a:t>Checks if the value of left operand is less than or equal to the value of right operand, if yes then condition becomes true.</a:t>
                      </a:r>
                    </a:p>
                    <a:p>
                      <a:pPr algn="just" fontAlgn="t"/>
                      <a:r>
                        <a:rPr lang="en-US" sz="1200" b="1" dirty="0">
                          <a:solidFill>
                            <a:srgbClr val="000000"/>
                          </a:solidFill>
                          <a:effectLst/>
                        </a:rPr>
                        <a:t>Example</a:t>
                      </a:r>
                      <a:r>
                        <a:rPr lang="en-US" sz="1200" dirty="0">
                          <a:solidFill>
                            <a:srgbClr val="000000"/>
                          </a:solidFill>
                          <a:effectLst/>
                        </a:rPr>
                        <a:t> − ($a &lt;= $b) is true.</a:t>
                      </a:r>
                    </a:p>
                  </a:txBody>
                  <a:tcPr marL="23843" marR="23843" marT="23843" marB="23843">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5358089"/>
                  </a:ext>
                </a:extLst>
              </a:tr>
            </a:tbl>
          </a:graphicData>
        </a:graphic>
      </p:graphicFrame>
      <p:sp>
        <p:nvSpPr>
          <p:cNvPr id="3" name="Rectangle 2"/>
          <p:cNvSpPr/>
          <p:nvPr/>
        </p:nvSpPr>
        <p:spPr>
          <a:xfrm>
            <a:off x="7096394" y="3069996"/>
            <a:ext cx="4809811" cy="923330"/>
          </a:xfrm>
          <a:prstGeom prst="rect">
            <a:avLst/>
          </a:prstGeom>
          <a:ln>
            <a:solidFill>
              <a:schemeClr val="tx1"/>
            </a:solidFill>
          </a:ln>
        </p:spPr>
        <p:txBody>
          <a:bodyPr wrap="square">
            <a:spAutoFit/>
          </a:bodyPr>
          <a:lstStyle/>
          <a:p>
            <a:r>
              <a:rPr lang="en-US" dirty="0"/>
              <a:t>$name = checkbook'; </a:t>
            </a:r>
          </a:p>
          <a:p>
            <a:r>
              <a:rPr lang="en-US" dirty="0"/>
              <a:t>$filename = '/</a:t>
            </a:r>
            <a:r>
              <a:rPr lang="en-US" dirty="0" err="1"/>
              <a:t>tmp</a:t>
            </a:r>
            <a:r>
              <a:rPr lang="en-US" dirty="0"/>
              <a:t>/' . $name . '.</a:t>
            </a:r>
            <a:r>
              <a:rPr lang="en-US" dirty="0" err="1"/>
              <a:t>tmp</a:t>
            </a:r>
            <a:r>
              <a:rPr lang="en-US" dirty="0"/>
              <a:t>'; </a:t>
            </a:r>
          </a:p>
          <a:p>
            <a:r>
              <a:rPr lang="en-US" dirty="0"/>
              <a:t># $filename now contains "/</a:t>
            </a:r>
            <a:r>
              <a:rPr lang="en-US" dirty="0" err="1"/>
              <a:t>tmp</a:t>
            </a:r>
            <a:r>
              <a:rPr lang="en-US" dirty="0"/>
              <a:t>/</a:t>
            </a:r>
            <a:r>
              <a:rPr lang="en-US" dirty="0" err="1"/>
              <a:t>checkbook.tmp</a:t>
            </a:r>
            <a:r>
              <a:rPr lang="en-US" dirty="0"/>
              <a:t>"</a:t>
            </a:r>
          </a:p>
        </p:txBody>
      </p:sp>
      <p:sp>
        <p:nvSpPr>
          <p:cNvPr id="4" name="TextBox 3"/>
          <p:cNvSpPr txBox="1"/>
          <p:nvPr/>
        </p:nvSpPr>
        <p:spPr>
          <a:xfrm>
            <a:off x="7928150" y="2361363"/>
            <a:ext cx="2102499" cy="369332"/>
          </a:xfrm>
          <a:prstGeom prst="rect">
            <a:avLst/>
          </a:prstGeom>
          <a:noFill/>
        </p:spPr>
        <p:txBody>
          <a:bodyPr wrap="none" rtlCol="0">
            <a:spAutoFit/>
          </a:bodyPr>
          <a:lstStyle/>
          <a:p>
            <a:r>
              <a:rPr lang="en-US" dirty="0">
                <a:solidFill>
                  <a:srgbClr val="FF0000"/>
                </a:solidFill>
              </a:rPr>
              <a:t>concatenation with .</a:t>
            </a:r>
          </a:p>
        </p:txBody>
      </p:sp>
    </p:spTree>
    <p:extLst>
      <p:ext uri="{BB962C8B-B14F-4D97-AF65-F5344CB8AC3E}">
        <p14:creationId xmlns:p14="http://schemas.microsoft.com/office/powerpoint/2010/main" val="632734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868616" y="371790"/>
            <a:ext cx="5136150" cy="523220"/>
          </a:xfrm>
          <a:prstGeom prst="rect">
            <a:avLst/>
          </a:prstGeom>
          <a:noFill/>
        </p:spPr>
        <p:txBody>
          <a:bodyPr wrap="none" rtlCol="0">
            <a:spAutoFit/>
          </a:bodyPr>
          <a:lstStyle/>
          <a:p>
            <a:r>
              <a:rPr lang="en-US" sz="2800" dirty="0"/>
              <a:t>Perl - statements and conditionals</a:t>
            </a:r>
          </a:p>
        </p:txBody>
      </p:sp>
      <p:sp>
        <p:nvSpPr>
          <p:cNvPr id="2" name="Rectangle 1"/>
          <p:cNvSpPr/>
          <p:nvPr/>
        </p:nvSpPr>
        <p:spPr>
          <a:xfrm>
            <a:off x="346054" y="1376315"/>
            <a:ext cx="4758381" cy="3139321"/>
          </a:xfrm>
          <a:prstGeom prst="rect">
            <a:avLst/>
          </a:prstGeom>
          <a:ln>
            <a:solidFill>
              <a:schemeClr val="tx1"/>
            </a:solidFill>
          </a:ln>
        </p:spPr>
        <p:txBody>
          <a:bodyPr wrap="square">
            <a:spAutoFit/>
          </a:bodyPr>
          <a:lstStyle/>
          <a:p>
            <a:r>
              <a:rPr lang="en-US" dirty="0"/>
              <a:t>$a = 10;</a:t>
            </a:r>
          </a:p>
          <a:p>
            <a:r>
              <a:rPr lang="en-US" dirty="0"/>
              <a:t># check the </a:t>
            </a:r>
            <a:r>
              <a:rPr lang="en-US" dirty="0" err="1"/>
              <a:t>boolean</a:t>
            </a:r>
            <a:r>
              <a:rPr lang="en-US" dirty="0"/>
              <a:t> condition </a:t>
            </a:r>
          </a:p>
          <a:p>
            <a:r>
              <a:rPr lang="en-US" dirty="0"/>
              <a:t>if( $a &lt; 20 ) {</a:t>
            </a:r>
          </a:p>
          <a:p>
            <a:r>
              <a:rPr lang="en-US" dirty="0"/>
              <a:t>   # if condition is true then print the following</a:t>
            </a:r>
          </a:p>
          <a:p>
            <a:r>
              <a:rPr lang="en-US" dirty="0"/>
              <a:t>   printf "a is less than 20\n";</a:t>
            </a:r>
          </a:p>
          <a:p>
            <a:r>
              <a:rPr lang="en-US" dirty="0"/>
              <a:t>}</a:t>
            </a:r>
          </a:p>
          <a:p>
            <a:r>
              <a:rPr lang="en-US" dirty="0"/>
              <a:t>else{</a:t>
            </a:r>
          </a:p>
          <a:p>
            <a:r>
              <a:rPr lang="en-US" dirty="0"/>
              <a:t>    printf "a is not less than 20\n";</a:t>
            </a:r>
          </a:p>
          <a:p>
            <a:r>
              <a:rPr lang="en-US" dirty="0"/>
              <a:t>}</a:t>
            </a:r>
          </a:p>
          <a:p>
            <a:endParaRPr lang="en-US" dirty="0"/>
          </a:p>
          <a:p>
            <a:r>
              <a:rPr lang="en-US" dirty="0"/>
              <a:t>print "value of a is : $a\n";</a:t>
            </a:r>
          </a:p>
        </p:txBody>
      </p:sp>
      <p:sp>
        <p:nvSpPr>
          <p:cNvPr id="3" name="TextBox 2"/>
          <p:cNvSpPr txBox="1"/>
          <p:nvPr/>
        </p:nvSpPr>
        <p:spPr>
          <a:xfrm>
            <a:off x="7777425" y="1384610"/>
            <a:ext cx="2232662" cy="369332"/>
          </a:xfrm>
          <a:prstGeom prst="rect">
            <a:avLst/>
          </a:prstGeom>
          <a:noFill/>
        </p:spPr>
        <p:txBody>
          <a:bodyPr wrap="none" rtlCol="0">
            <a:spAutoFit/>
          </a:bodyPr>
          <a:lstStyle/>
          <a:p>
            <a:r>
              <a:rPr lang="en-US" dirty="0">
                <a:solidFill>
                  <a:srgbClr val="FF0000"/>
                </a:solidFill>
              </a:rPr>
              <a:t>or can write like this…</a:t>
            </a:r>
          </a:p>
        </p:txBody>
      </p:sp>
      <p:sp>
        <p:nvSpPr>
          <p:cNvPr id="6" name="Rectangle 5"/>
          <p:cNvSpPr/>
          <p:nvPr/>
        </p:nvSpPr>
        <p:spPr>
          <a:xfrm>
            <a:off x="6517078" y="2010688"/>
            <a:ext cx="5183507" cy="1477328"/>
          </a:xfrm>
          <a:prstGeom prst="rect">
            <a:avLst/>
          </a:prstGeom>
          <a:ln>
            <a:solidFill>
              <a:schemeClr val="tx1"/>
            </a:solidFill>
          </a:ln>
        </p:spPr>
        <p:txBody>
          <a:bodyPr wrap="square">
            <a:spAutoFit/>
          </a:bodyPr>
          <a:lstStyle/>
          <a:p>
            <a:r>
              <a:rPr lang="en-US" dirty="0"/>
              <a:t>$a = 10;</a:t>
            </a:r>
          </a:p>
          <a:p>
            <a:r>
              <a:rPr lang="en-US" dirty="0"/>
              <a:t># check condition</a:t>
            </a:r>
          </a:p>
          <a:p>
            <a:r>
              <a:rPr lang="en-US" dirty="0"/>
              <a:t>if( $a &lt; 20 ) {printf "a is less than 20\n";} # true</a:t>
            </a:r>
          </a:p>
          <a:p>
            <a:r>
              <a:rPr lang="en-US" dirty="0"/>
              <a:t>else{printf "a is not less than 20\n";} # false</a:t>
            </a:r>
          </a:p>
          <a:p>
            <a:r>
              <a:rPr lang="en-US" dirty="0"/>
              <a:t>print "value of a is : $a\n";</a:t>
            </a:r>
          </a:p>
        </p:txBody>
      </p:sp>
      <p:sp>
        <p:nvSpPr>
          <p:cNvPr id="7" name="TextBox 6"/>
          <p:cNvSpPr txBox="1"/>
          <p:nvPr/>
        </p:nvSpPr>
        <p:spPr>
          <a:xfrm>
            <a:off x="6030687" y="3977616"/>
            <a:ext cx="2232662" cy="369332"/>
          </a:xfrm>
          <a:prstGeom prst="rect">
            <a:avLst/>
          </a:prstGeom>
          <a:noFill/>
        </p:spPr>
        <p:txBody>
          <a:bodyPr wrap="none" rtlCol="0">
            <a:spAutoFit/>
          </a:bodyPr>
          <a:lstStyle/>
          <a:p>
            <a:r>
              <a:rPr lang="en-US" dirty="0">
                <a:solidFill>
                  <a:srgbClr val="FF0000"/>
                </a:solidFill>
              </a:rPr>
              <a:t>or can write like this…</a:t>
            </a:r>
          </a:p>
        </p:txBody>
      </p:sp>
      <p:sp>
        <p:nvSpPr>
          <p:cNvPr id="8" name="Rectangle 7"/>
          <p:cNvSpPr/>
          <p:nvPr/>
        </p:nvSpPr>
        <p:spPr>
          <a:xfrm>
            <a:off x="4893548" y="4684325"/>
            <a:ext cx="6461089" cy="646331"/>
          </a:xfrm>
          <a:prstGeom prst="rect">
            <a:avLst/>
          </a:prstGeom>
          <a:ln>
            <a:solidFill>
              <a:schemeClr val="tx1"/>
            </a:solidFill>
          </a:ln>
        </p:spPr>
        <p:txBody>
          <a:bodyPr wrap="square">
            <a:spAutoFit/>
          </a:bodyPr>
          <a:lstStyle/>
          <a:p>
            <a:r>
              <a:rPr lang="en-US" dirty="0"/>
              <a:t>$a = 10;if( $a &lt; 20 ) {printf "a is less than 20\n";} </a:t>
            </a:r>
          </a:p>
          <a:p>
            <a:r>
              <a:rPr lang="en-US" dirty="0"/>
              <a:t>else{printf "a is not less than 20\n";} print "value of a is : $a\n";</a:t>
            </a:r>
          </a:p>
        </p:txBody>
      </p:sp>
    </p:spTree>
    <p:extLst>
      <p:ext uri="{BB962C8B-B14F-4D97-AF65-F5344CB8AC3E}">
        <p14:creationId xmlns:p14="http://schemas.microsoft.com/office/powerpoint/2010/main" val="306474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486779" y="291403"/>
            <a:ext cx="5800306" cy="523220"/>
          </a:xfrm>
          <a:prstGeom prst="rect">
            <a:avLst/>
          </a:prstGeom>
          <a:noFill/>
        </p:spPr>
        <p:txBody>
          <a:bodyPr wrap="none" rtlCol="0">
            <a:spAutoFit/>
          </a:bodyPr>
          <a:lstStyle/>
          <a:p>
            <a:r>
              <a:rPr lang="en-US" sz="2800" dirty="0"/>
              <a:t>Perl - loop structure and code blocking</a:t>
            </a:r>
          </a:p>
        </p:txBody>
      </p:sp>
      <p:sp>
        <p:nvSpPr>
          <p:cNvPr id="2" name="Rectangle 1"/>
          <p:cNvSpPr/>
          <p:nvPr/>
        </p:nvSpPr>
        <p:spPr>
          <a:xfrm>
            <a:off x="1761809" y="1717088"/>
            <a:ext cx="3784879" cy="923330"/>
          </a:xfrm>
          <a:prstGeom prst="rect">
            <a:avLst/>
          </a:prstGeom>
          <a:ln>
            <a:solidFill>
              <a:schemeClr val="tx1"/>
            </a:solidFill>
          </a:ln>
        </p:spPr>
        <p:txBody>
          <a:bodyPr wrap="square">
            <a:spAutoFit/>
          </a:bodyPr>
          <a:lstStyle/>
          <a:p>
            <a:r>
              <a:rPr lang="en-US" dirty="0"/>
              <a:t>for( my $</a:t>
            </a:r>
            <a:r>
              <a:rPr lang="en-US" dirty="0" err="1"/>
              <a:t>i</a:t>
            </a:r>
            <a:r>
              <a:rPr lang="en-US" dirty="0"/>
              <a:t> = 0; $</a:t>
            </a:r>
            <a:r>
              <a:rPr lang="en-US" dirty="0" err="1"/>
              <a:t>i</a:t>
            </a:r>
            <a:r>
              <a:rPr lang="en-US" dirty="0"/>
              <a:t> &lt; 10;$</a:t>
            </a:r>
            <a:r>
              <a:rPr lang="en-US" dirty="0" err="1"/>
              <a:t>i</a:t>
            </a:r>
            <a:r>
              <a:rPr lang="en-US" dirty="0"/>
              <a:t>++ ) {</a:t>
            </a:r>
          </a:p>
          <a:p>
            <a:r>
              <a:rPr lang="en-US" dirty="0"/>
              <a:t>   printf "This loop will 10 times.\n";</a:t>
            </a:r>
          </a:p>
          <a:p>
            <a:r>
              <a:rPr lang="en-US" dirty="0"/>
              <a:t>   }</a:t>
            </a:r>
          </a:p>
        </p:txBody>
      </p:sp>
      <p:sp>
        <p:nvSpPr>
          <p:cNvPr id="4" name="Rectangle 3"/>
          <p:cNvSpPr/>
          <p:nvPr/>
        </p:nvSpPr>
        <p:spPr>
          <a:xfrm>
            <a:off x="1872341" y="3542883"/>
            <a:ext cx="3784879" cy="1477328"/>
          </a:xfrm>
          <a:prstGeom prst="rect">
            <a:avLst/>
          </a:prstGeom>
          <a:ln>
            <a:solidFill>
              <a:schemeClr val="tx1"/>
            </a:solidFill>
          </a:ln>
        </p:spPr>
        <p:txBody>
          <a:bodyPr wrap="square">
            <a:spAutoFit/>
          </a:bodyPr>
          <a:lstStyle/>
          <a:p>
            <a:r>
              <a:rPr lang="en-US" dirty="0"/>
              <a:t>$</a:t>
            </a:r>
            <a:r>
              <a:rPr lang="en-US" dirty="0" err="1"/>
              <a:t>i</a:t>
            </a:r>
            <a:r>
              <a:rPr lang="en-US" dirty="0"/>
              <a:t> = 0;</a:t>
            </a:r>
          </a:p>
          <a:p>
            <a:r>
              <a:rPr lang="en-US" dirty="0"/>
              <a:t>while( $</a:t>
            </a:r>
            <a:r>
              <a:rPr lang="en-US" dirty="0" err="1"/>
              <a:t>i</a:t>
            </a:r>
            <a:r>
              <a:rPr lang="en-US" dirty="0"/>
              <a:t> &lt; 10 ) {</a:t>
            </a:r>
          </a:p>
          <a:p>
            <a:r>
              <a:rPr lang="en-US" dirty="0"/>
              <a:t>   printf "This loop will 10 times.\n";</a:t>
            </a:r>
          </a:p>
          <a:p>
            <a:r>
              <a:rPr lang="en-US" dirty="0"/>
              <a:t>   $</a:t>
            </a:r>
            <a:r>
              <a:rPr lang="en-US" dirty="0" err="1"/>
              <a:t>i</a:t>
            </a:r>
            <a:r>
              <a:rPr lang="en-US" dirty="0"/>
              <a:t> = $</a:t>
            </a:r>
            <a:r>
              <a:rPr lang="en-US" dirty="0" smtClean="0"/>
              <a:t>i+1;</a:t>
            </a:r>
            <a:endParaRPr lang="en-US" dirty="0"/>
          </a:p>
          <a:p>
            <a:r>
              <a:rPr lang="en-US" dirty="0"/>
              <a:t>   }</a:t>
            </a:r>
          </a:p>
        </p:txBody>
      </p:sp>
      <p:sp>
        <p:nvSpPr>
          <p:cNvPr id="6" name="Rectangle 5"/>
          <p:cNvSpPr/>
          <p:nvPr/>
        </p:nvSpPr>
        <p:spPr>
          <a:xfrm>
            <a:off x="7378837" y="2482001"/>
            <a:ext cx="4196865" cy="1477328"/>
          </a:xfrm>
          <a:prstGeom prst="rect">
            <a:avLst/>
          </a:prstGeom>
          <a:ln>
            <a:solidFill>
              <a:schemeClr val="tx1"/>
            </a:solidFill>
          </a:ln>
        </p:spPr>
        <p:txBody>
          <a:bodyPr wrap="square">
            <a:spAutoFit/>
          </a:bodyPr>
          <a:lstStyle/>
          <a:p>
            <a:r>
              <a:rPr lang="en-US" dirty="0"/>
              <a:t>$DNA = “AATGTCCGCTATA”;</a:t>
            </a:r>
          </a:p>
          <a:p>
            <a:r>
              <a:rPr lang="en-US" dirty="0"/>
              <a:t>@DNA = split(/\s+/, $DNA);</a:t>
            </a:r>
          </a:p>
          <a:p>
            <a:r>
              <a:rPr lang="en-US" dirty="0"/>
              <a:t>for( my $</a:t>
            </a:r>
            <a:r>
              <a:rPr lang="en-US" dirty="0" err="1"/>
              <a:t>i</a:t>
            </a:r>
            <a:r>
              <a:rPr lang="en-US" dirty="0"/>
              <a:t> = 0; $</a:t>
            </a:r>
            <a:r>
              <a:rPr lang="en-US" dirty="0" err="1"/>
              <a:t>i</a:t>
            </a:r>
            <a:r>
              <a:rPr lang="en-US" dirty="0"/>
              <a:t> &lt;= length $DNA; $</a:t>
            </a:r>
            <a:r>
              <a:rPr lang="en-US" dirty="0" err="1"/>
              <a:t>i</a:t>
            </a:r>
            <a:r>
              <a:rPr lang="en-US" dirty="0"/>
              <a:t>++ ) {</a:t>
            </a:r>
          </a:p>
          <a:p>
            <a:r>
              <a:rPr lang="en-US" dirty="0"/>
              <a:t>   printf “my base </a:t>
            </a:r>
            <a:r>
              <a:rPr lang="en-US" dirty="0" err="1"/>
              <a:t>is”.”@DNA</a:t>
            </a:r>
            <a:r>
              <a:rPr lang="en-US" dirty="0"/>
              <a:t>[$</a:t>
            </a:r>
            <a:r>
              <a:rPr lang="en-US" dirty="0" err="1"/>
              <a:t>i</a:t>
            </a:r>
            <a:r>
              <a:rPr lang="en-US" dirty="0"/>
              <a:t>]\n";</a:t>
            </a:r>
          </a:p>
          <a:p>
            <a:r>
              <a:rPr lang="en-US" dirty="0"/>
              <a:t>   }</a:t>
            </a:r>
          </a:p>
        </p:txBody>
      </p:sp>
      <p:sp>
        <p:nvSpPr>
          <p:cNvPr id="7" name="Rectangle 6"/>
          <p:cNvSpPr/>
          <p:nvPr/>
        </p:nvSpPr>
        <p:spPr>
          <a:xfrm>
            <a:off x="6239085" y="4946860"/>
            <a:ext cx="4733715" cy="923330"/>
          </a:xfrm>
          <a:prstGeom prst="rect">
            <a:avLst/>
          </a:prstGeom>
          <a:ln>
            <a:solidFill>
              <a:schemeClr val="tx1"/>
            </a:solidFill>
          </a:ln>
        </p:spPr>
        <p:txBody>
          <a:bodyPr wrap="square">
            <a:spAutoFit/>
          </a:bodyPr>
          <a:lstStyle/>
          <a:p>
            <a:r>
              <a:rPr lang="en-US" dirty="0"/>
              <a:t>for( ; ; ) {</a:t>
            </a:r>
          </a:p>
          <a:p>
            <a:r>
              <a:rPr lang="en-US" dirty="0"/>
              <a:t>   printf "This loop will run forever.\n";</a:t>
            </a:r>
          </a:p>
          <a:p>
            <a:r>
              <a:rPr lang="en-US" dirty="0"/>
              <a:t>   }</a:t>
            </a:r>
          </a:p>
        </p:txBody>
      </p:sp>
      <p:sp>
        <p:nvSpPr>
          <p:cNvPr id="3" name="TextBox 2">
            <a:extLst>
              <a:ext uri="{FF2B5EF4-FFF2-40B4-BE49-F238E27FC236}">
                <a16:creationId xmlns:a16="http://schemas.microsoft.com/office/drawing/2014/main" id="{C6F3CDF5-5755-4AE4-A77E-17B97CDFB7EC}"/>
              </a:ext>
            </a:extLst>
          </p:cNvPr>
          <p:cNvSpPr txBox="1"/>
          <p:nvPr/>
        </p:nvSpPr>
        <p:spPr>
          <a:xfrm>
            <a:off x="1223545" y="1081189"/>
            <a:ext cx="10031079" cy="369332"/>
          </a:xfrm>
          <a:prstGeom prst="rect">
            <a:avLst/>
          </a:prstGeom>
          <a:noFill/>
        </p:spPr>
        <p:txBody>
          <a:bodyPr wrap="none" rtlCol="0">
            <a:spAutoFit/>
          </a:bodyPr>
          <a:lstStyle/>
          <a:p>
            <a:r>
              <a:rPr lang="en-US" dirty="0">
                <a:solidFill>
                  <a:srgbClr val="FF0000"/>
                </a:solidFill>
              </a:rPr>
              <a:t>IMPORTANT: scoping of variables is global unless ‘my’ precedes it. Thus ‘my $</a:t>
            </a:r>
            <a:r>
              <a:rPr lang="en-US" dirty="0" err="1">
                <a:solidFill>
                  <a:srgbClr val="FF0000"/>
                </a:solidFill>
              </a:rPr>
              <a:t>i</a:t>
            </a:r>
            <a:r>
              <a:rPr lang="en-US" dirty="0">
                <a:solidFill>
                  <a:srgbClr val="FF0000"/>
                </a:solidFill>
              </a:rPr>
              <a:t>’ exists only in the for loop  </a:t>
            </a:r>
          </a:p>
        </p:txBody>
      </p:sp>
    </p:spTree>
    <p:extLst>
      <p:ext uri="{BB962C8B-B14F-4D97-AF65-F5344CB8AC3E}">
        <p14:creationId xmlns:p14="http://schemas.microsoft.com/office/powerpoint/2010/main" val="48036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753249" y="321548"/>
            <a:ext cx="7575407" cy="523220"/>
          </a:xfrm>
          <a:prstGeom prst="rect">
            <a:avLst/>
          </a:prstGeom>
          <a:noFill/>
        </p:spPr>
        <p:txBody>
          <a:bodyPr wrap="none" rtlCol="0">
            <a:spAutoFit/>
          </a:bodyPr>
          <a:lstStyle/>
          <a:p>
            <a:r>
              <a:rPr lang="en-US" sz="2800" dirty="0"/>
              <a:t>Perl - object orientation and functional assignment</a:t>
            </a:r>
          </a:p>
        </p:txBody>
      </p:sp>
      <p:sp>
        <p:nvSpPr>
          <p:cNvPr id="2" name="Rectangle 1"/>
          <p:cNvSpPr/>
          <p:nvPr/>
        </p:nvSpPr>
        <p:spPr>
          <a:xfrm>
            <a:off x="445477" y="1763917"/>
            <a:ext cx="5412712" cy="3754874"/>
          </a:xfrm>
          <a:prstGeom prst="rect">
            <a:avLst/>
          </a:prstGeom>
        </p:spPr>
        <p:txBody>
          <a:bodyPr wrap="square">
            <a:spAutoFit/>
          </a:bodyPr>
          <a:lstStyle/>
          <a:p>
            <a:r>
              <a:rPr lang="en-US" sz="1400" dirty="0">
                <a:latin typeface="Arial" panose="020B0604020202020204" pitchFamily="34" charset="0"/>
              </a:rPr>
              <a:t>Object Basics</a:t>
            </a:r>
          </a:p>
          <a:p>
            <a:pPr algn="just"/>
            <a:r>
              <a:rPr lang="en-US" sz="1400" dirty="0">
                <a:solidFill>
                  <a:srgbClr val="000000"/>
                </a:solidFill>
                <a:latin typeface="Arial" panose="020B0604020202020204" pitchFamily="34" charset="0"/>
              </a:rPr>
              <a:t>There are three main terms, explained from the point of view of how Perl handles objects. The terms are object, class, and method.</a:t>
            </a:r>
          </a:p>
          <a:p>
            <a:pPr algn="just">
              <a:buFont typeface="Arial" panose="020B0604020202020204" pitchFamily="34" charset="0"/>
              <a:buChar char="•"/>
            </a:pPr>
            <a:r>
              <a:rPr lang="en-US" sz="1400" dirty="0">
                <a:solidFill>
                  <a:srgbClr val="000000"/>
                </a:solidFill>
                <a:latin typeface="Arial" panose="020B0604020202020204" pitchFamily="34" charset="0"/>
              </a:rPr>
              <a:t>An </a:t>
            </a:r>
            <a:r>
              <a:rPr lang="en-US" sz="1400" b="1" dirty="0">
                <a:solidFill>
                  <a:srgbClr val="000000"/>
                </a:solidFill>
                <a:latin typeface="Arial" panose="020B0604020202020204" pitchFamily="34" charset="0"/>
              </a:rPr>
              <a:t>object</a:t>
            </a:r>
            <a:r>
              <a:rPr lang="en-US" sz="1400" dirty="0">
                <a:solidFill>
                  <a:srgbClr val="000000"/>
                </a:solidFill>
                <a:latin typeface="Arial" panose="020B0604020202020204" pitchFamily="34" charset="0"/>
              </a:rPr>
              <a:t> within Perl is merely a reference to a data type that knows what class it belongs to. The object is stored as a reference in a scalar variable. Because a scalar only contains a reference to the object, the same scalar can hold different objects in different classes.</a:t>
            </a:r>
          </a:p>
          <a:p>
            <a:pPr algn="just">
              <a:buFont typeface="Arial" panose="020B0604020202020204" pitchFamily="34" charset="0"/>
              <a:buChar char="•"/>
            </a:pPr>
            <a:r>
              <a:rPr lang="en-US" sz="1400" dirty="0">
                <a:solidFill>
                  <a:srgbClr val="000000"/>
                </a:solidFill>
                <a:latin typeface="Arial" panose="020B0604020202020204" pitchFamily="34" charset="0"/>
              </a:rPr>
              <a:t>A </a:t>
            </a:r>
            <a:r>
              <a:rPr lang="en-US" sz="1400" b="1" dirty="0">
                <a:solidFill>
                  <a:srgbClr val="000000"/>
                </a:solidFill>
                <a:latin typeface="Arial" panose="020B0604020202020204" pitchFamily="34" charset="0"/>
              </a:rPr>
              <a:t>class</a:t>
            </a:r>
            <a:r>
              <a:rPr lang="en-US" sz="1400" dirty="0">
                <a:solidFill>
                  <a:srgbClr val="000000"/>
                </a:solidFill>
                <a:latin typeface="Arial" panose="020B0604020202020204" pitchFamily="34" charset="0"/>
              </a:rPr>
              <a:t> within Perl is a package that contains the corresponding methods required to create and manipulate objects.</a:t>
            </a:r>
          </a:p>
          <a:p>
            <a:pPr algn="just">
              <a:buFont typeface="Arial" panose="020B0604020202020204" pitchFamily="34" charset="0"/>
              <a:buChar char="•"/>
            </a:pPr>
            <a:r>
              <a:rPr lang="en-US" sz="1400" dirty="0">
                <a:solidFill>
                  <a:srgbClr val="000000"/>
                </a:solidFill>
                <a:latin typeface="Arial" panose="020B0604020202020204" pitchFamily="34" charset="0"/>
              </a:rPr>
              <a:t>A </a:t>
            </a:r>
            <a:r>
              <a:rPr lang="en-US" sz="1400" b="1" dirty="0">
                <a:solidFill>
                  <a:srgbClr val="000000"/>
                </a:solidFill>
                <a:latin typeface="Arial" panose="020B0604020202020204" pitchFamily="34" charset="0"/>
              </a:rPr>
              <a:t>method</a:t>
            </a:r>
            <a:r>
              <a:rPr lang="en-US" sz="1400" dirty="0">
                <a:solidFill>
                  <a:srgbClr val="000000"/>
                </a:solidFill>
                <a:latin typeface="Arial" panose="020B0604020202020204" pitchFamily="34" charset="0"/>
              </a:rPr>
              <a:t> within Perl is a subroutine, defined with the package. The first argument to the method is an object reference or a package name, depending on whether the method affects the current object or the class.</a:t>
            </a:r>
          </a:p>
          <a:p>
            <a:pPr algn="just"/>
            <a:r>
              <a:rPr lang="en-US" sz="1400" dirty="0">
                <a:solidFill>
                  <a:srgbClr val="000000"/>
                </a:solidFill>
                <a:latin typeface="Arial" panose="020B0604020202020204" pitchFamily="34" charset="0"/>
              </a:rPr>
              <a:t>Perl provides a </a:t>
            </a:r>
            <a:r>
              <a:rPr lang="en-US" sz="1400" b="1" dirty="0">
                <a:solidFill>
                  <a:srgbClr val="000000"/>
                </a:solidFill>
                <a:latin typeface="Arial" panose="020B0604020202020204" pitchFamily="34" charset="0"/>
              </a:rPr>
              <a:t>bless()</a:t>
            </a:r>
            <a:r>
              <a:rPr lang="en-US" sz="1400" dirty="0">
                <a:solidFill>
                  <a:srgbClr val="000000"/>
                </a:solidFill>
                <a:latin typeface="Arial" panose="020B0604020202020204" pitchFamily="34" charset="0"/>
              </a:rPr>
              <a:t> function, which is used to return a reference which ultimately becomes an object</a:t>
            </a:r>
            <a:endParaRPr lang="en-US" sz="1400" b="0" i="0" dirty="0">
              <a:solidFill>
                <a:srgbClr val="000000"/>
              </a:solidFill>
              <a:effectLst/>
              <a:latin typeface="Arial" panose="020B0604020202020204" pitchFamily="34" charset="0"/>
            </a:endParaRPr>
          </a:p>
        </p:txBody>
      </p:sp>
      <p:sp>
        <p:nvSpPr>
          <p:cNvPr id="3" name="Rectangle 2"/>
          <p:cNvSpPr/>
          <p:nvPr/>
        </p:nvSpPr>
        <p:spPr>
          <a:xfrm>
            <a:off x="6132843" y="1214906"/>
            <a:ext cx="5834743" cy="5355312"/>
          </a:xfrm>
          <a:prstGeom prst="rect">
            <a:avLst/>
          </a:prstGeom>
          <a:ln>
            <a:solidFill>
              <a:schemeClr val="tx1"/>
            </a:solidFill>
          </a:ln>
        </p:spPr>
        <p:txBody>
          <a:bodyPr wrap="square">
            <a:spAutoFit/>
          </a:bodyPr>
          <a:lstStyle/>
          <a:p>
            <a:r>
              <a:rPr lang="en-US" dirty="0"/>
              <a:t>package Person;</a:t>
            </a:r>
          </a:p>
          <a:p>
            <a:r>
              <a:rPr lang="en-US" dirty="0"/>
              <a:t>$object = new Person( "Mohammad", "</a:t>
            </a:r>
            <a:r>
              <a:rPr lang="en-US" dirty="0" err="1"/>
              <a:t>Saleem</a:t>
            </a:r>
            <a:r>
              <a:rPr lang="en-US" dirty="0"/>
              <a:t>", 23234345);</a:t>
            </a:r>
          </a:p>
          <a:p>
            <a:r>
              <a:rPr lang="en-US" dirty="0"/>
              <a:t>#### subroutines #####</a:t>
            </a:r>
          </a:p>
          <a:p>
            <a:r>
              <a:rPr lang="en-US" dirty="0"/>
              <a:t>sub new {</a:t>
            </a:r>
          </a:p>
          <a:p>
            <a:r>
              <a:rPr lang="en-US" dirty="0"/>
              <a:t>   my $class = shift;</a:t>
            </a:r>
          </a:p>
          <a:p>
            <a:r>
              <a:rPr lang="en-US" dirty="0"/>
              <a:t>   my $self = {</a:t>
            </a:r>
          </a:p>
          <a:p>
            <a:r>
              <a:rPr lang="en-US" dirty="0"/>
              <a:t>      _</a:t>
            </a:r>
            <a:r>
              <a:rPr lang="en-US" dirty="0" err="1"/>
              <a:t>firstName</a:t>
            </a:r>
            <a:r>
              <a:rPr lang="en-US" dirty="0"/>
              <a:t> =&gt; shift,</a:t>
            </a:r>
          </a:p>
          <a:p>
            <a:r>
              <a:rPr lang="en-US" dirty="0"/>
              <a:t>      _</a:t>
            </a:r>
            <a:r>
              <a:rPr lang="en-US" dirty="0" err="1"/>
              <a:t>lastName</a:t>
            </a:r>
            <a:r>
              <a:rPr lang="en-US" dirty="0"/>
              <a:t>  =&gt; shift,</a:t>
            </a:r>
          </a:p>
          <a:p>
            <a:r>
              <a:rPr lang="en-US" dirty="0"/>
              <a:t>      _</a:t>
            </a:r>
            <a:r>
              <a:rPr lang="en-US" dirty="0" err="1"/>
              <a:t>ssn</a:t>
            </a:r>
            <a:r>
              <a:rPr lang="en-US" dirty="0"/>
              <a:t>       =&gt; shift,</a:t>
            </a:r>
          </a:p>
          <a:p>
            <a:r>
              <a:rPr lang="en-US" dirty="0"/>
              <a:t>   };</a:t>
            </a:r>
          </a:p>
          <a:p>
            <a:r>
              <a:rPr lang="en-US" dirty="0"/>
              <a:t>   # Print all the values just for clarification.</a:t>
            </a:r>
          </a:p>
          <a:p>
            <a:r>
              <a:rPr lang="en-US" dirty="0"/>
              <a:t>   print "First Name is $self-&gt;{_</a:t>
            </a:r>
            <a:r>
              <a:rPr lang="en-US" dirty="0" err="1"/>
              <a:t>firstName</a:t>
            </a:r>
            <a:r>
              <a:rPr lang="en-US" dirty="0"/>
              <a:t>}\n";</a:t>
            </a:r>
          </a:p>
          <a:p>
            <a:r>
              <a:rPr lang="en-US" dirty="0"/>
              <a:t>   print "Last Name is $self-&gt;{_</a:t>
            </a:r>
            <a:r>
              <a:rPr lang="en-US" dirty="0" err="1"/>
              <a:t>lastName</a:t>
            </a:r>
            <a:r>
              <a:rPr lang="en-US" dirty="0"/>
              <a:t>}\n";</a:t>
            </a:r>
          </a:p>
          <a:p>
            <a:r>
              <a:rPr lang="en-US" dirty="0"/>
              <a:t>   print "SSN is $self-&gt;{_</a:t>
            </a:r>
            <a:r>
              <a:rPr lang="en-US" dirty="0" err="1"/>
              <a:t>ssn</a:t>
            </a:r>
            <a:r>
              <a:rPr lang="en-US" dirty="0"/>
              <a:t>}\n";</a:t>
            </a:r>
          </a:p>
          <a:p>
            <a:r>
              <a:rPr lang="en-US" dirty="0"/>
              <a:t>   bless $self, $class;</a:t>
            </a:r>
          </a:p>
          <a:p>
            <a:r>
              <a:rPr lang="en-US" dirty="0"/>
              <a:t>   return $self;</a:t>
            </a:r>
          </a:p>
          <a:p>
            <a:r>
              <a:rPr lang="en-US" dirty="0"/>
              <a:t>}</a:t>
            </a:r>
          </a:p>
          <a:p>
            <a:endParaRPr lang="en-US" dirty="0"/>
          </a:p>
          <a:p>
            <a:endParaRPr lang="en-US" dirty="0"/>
          </a:p>
        </p:txBody>
      </p:sp>
    </p:spTree>
    <p:extLst>
      <p:ext uri="{BB962C8B-B14F-4D97-AF65-F5344CB8AC3E}">
        <p14:creationId xmlns:p14="http://schemas.microsoft.com/office/powerpoint/2010/main" val="412431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612194" y="271306"/>
            <a:ext cx="3508525" cy="523220"/>
          </a:xfrm>
          <a:prstGeom prst="rect">
            <a:avLst/>
          </a:prstGeom>
          <a:noFill/>
        </p:spPr>
        <p:txBody>
          <a:bodyPr wrap="none" rtlCol="0">
            <a:spAutoFit/>
          </a:bodyPr>
          <a:lstStyle/>
          <a:p>
            <a:r>
              <a:rPr lang="en-US" sz="2800" dirty="0"/>
              <a:t>Perl - built-in functions</a:t>
            </a:r>
          </a:p>
        </p:txBody>
      </p:sp>
      <p:sp>
        <p:nvSpPr>
          <p:cNvPr id="2" name="Rectangle 1"/>
          <p:cNvSpPr/>
          <p:nvPr/>
        </p:nvSpPr>
        <p:spPr>
          <a:xfrm>
            <a:off x="5072719" y="1190846"/>
            <a:ext cx="6096000" cy="1200329"/>
          </a:xfrm>
          <a:prstGeom prst="rect">
            <a:avLst/>
          </a:prstGeom>
          <a:ln>
            <a:solidFill>
              <a:schemeClr val="tx1"/>
            </a:solidFill>
          </a:ln>
        </p:spPr>
        <p:txBody>
          <a:bodyPr>
            <a:spAutoFit/>
          </a:bodyPr>
          <a:lstStyle/>
          <a:p>
            <a:r>
              <a:rPr lang="en-US" dirty="0"/>
              <a:t>$line = "Bart  Lisa Maggie Marge Homer";</a:t>
            </a:r>
          </a:p>
          <a:p>
            <a:r>
              <a:rPr lang="en-US" dirty="0"/>
              <a:t>    @</a:t>
            </a:r>
            <a:r>
              <a:rPr lang="en-US" dirty="0" err="1"/>
              <a:t>simpsons</a:t>
            </a:r>
            <a:r>
              <a:rPr lang="en-US" dirty="0"/>
              <a:t> = split ( /\s+/, $line ); </a:t>
            </a:r>
          </a:p>
          <a:p>
            <a:r>
              <a:rPr lang="en-US" dirty="0"/>
              <a:t>        # Splits line and uses any amount of whitespace </a:t>
            </a:r>
          </a:p>
          <a:p>
            <a:r>
              <a:rPr lang="en-US" dirty="0"/>
              <a:t>        # as the delimiter.</a:t>
            </a:r>
          </a:p>
        </p:txBody>
      </p:sp>
      <p:sp>
        <p:nvSpPr>
          <p:cNvPr id="4" name="Rectangle 3"/>
          <p:cNvSpPr/>
          <p:nvPr/>
        </p:nvSpPr>
        <p:spPr>
          <a:xfrm>
            <a:off x="5072719" y="2391175"/>
            <a:ext cx="4732706" cy="369332"/>
          </a:xfrm>
          <a:prstGeom prst="rect">
            <a:avLst/>
          </a:prstGeom>
          <a:ln>
            <a:solidFill>
              <a:schemeClr val="tx1"/>
            </a:solidFill>
          </a:ln>
        </p:spPr>
        <p:txBody>
          <a:bodyPr wrap="none">
            <a:spAutoFit/>
          </a:bodyPr>
          <a:lstStyle/>
          <a:p>
            <a:r>
              <a:rPr lang="en-US" dirty="0"/>
              <a:t> $string = join ( '', @array )  # join to concatenate</a:t>
            </a:r>
          </a:p>
        </p:txBody>
      </p:sp>
      <p:sp>
        <p:nvSpPr>
          <p:cNvPr id="6" name="Rectangle 5"/>
          <p:cNvSpPr/>
          <p:nvPr/>
        </p:nvSpPr>
        <p:spPr>
          <a:xfrm>
            <a:off x="5072719" y="2826219"/>
            <a:ext cx="5487208" cy="369332"/>
          </a:xfrm>
          <a:prstGeom prst="rect">
            <a:avLst/>
          </a:prstGeom>
          <a:ln>
            <a:solidFill>
              <a:schemeClr val="tx1"/>
            </a:solidFill>
          </a:ln>
        </p:spPr>
        <p:txBody>
          <a:bodyPr wrap="none">
            <a:spAutoFit/>
          </a:bodyPr>
          <a:lstStyle/>
          <a:p>
            <a:r>
              <a:rPr lang="en-US" dirty="0"/>
              <a:t> $string = join ( “,”, @array )  # join with comma delimiter</a:t>
            </a:r>
          </a:p>
        </p:txBody>
      </p:sp>
      <p:sp>
        <p:nvSpPr>
          <p:cNvPr id="7" name="TextBox 6"/>
          <p:cNvSpPr txBox="1"/>
          <p:nvPr/>
        </p:nvSpPr>
        <p:spPr>
          <a:xfrm>
            <a:off x="1397387" y="1655495"/>
            <a:ext cx="2318263" cy="369332"/>
          </a:xfrm>
          <a:prstGeom prst="rect">
            <a:avLst/>
          </a:prstGeom>
          <a:noFill/>
        </p:spPr>
        <p:txBody>
          <a:bodyPr wrap="none" rtlCol="0">
            <a:spAutoFit/>
          </a:bodyPr>
          <a:lstStyle/>
          <a:p>
            <a:r>
              <a:rPr lang="en-US" dirty="0">
                <a:solidFill>
                  <a:srgbClr val="FF0000"/>
                </a:solidFill>
              </a:rPr>
              <a:t>split and join functions</a:t>
            </a:r>
          </a:p>
        </p:txBody>
      </p:sp>
      <p:sp>
        <p:nvSpPr>
          <p:cNvPr id="8" name="TextBox 7"/>
          <p:cNvSpPr txBox="1"/>
          <p:nvPr/>
        </p:nvSpPr>
        <p:spPr>
          <a:xfrm>
            <a:off x="1195755" y="5245240"/>
            <a:ext cx="3043077" cy="646331"/>
          </a:xfrm>
          <a:prstGeom prst="rect">
            <a:avLst/>
          </a:prstGeom>
          <a:noFill/>
        </p:spPr>
        <p:txBody>
          <a:bodyPr wrap="none" rtlCol="0">
            <a:spAutoFit/>
          </a:bodyPr>
          <a:lstStyle/>
          <a:p>
            <a:r>
              <a:rPr lang="en-US" dirty="0">
                <a:solidFill>
                  <a:srgbClr val="FF0000"/>
                </a:solidFill>
              </a:rPr>
              <a:t>substring</a:t>
            </a:r>
          </a:p>
          <a:p>
            <a:r>
              <a:rPr lang="en-US" dirty="0" err="1">
                <a:solidFill>
                  <a:srgbClr val="FF0000"/>
                </a:solidFill>
              </a:rPr>
              <a:t>substr</a:t>
            </a:r>
            <a:r>
              <a:rPr lang="en-US" dirty="0">
                <a:solidFill>
                  <a:srgbClr val="FF0000"/>
                </a:solidFill>
              </a:rPr>
              <a:t>(EXPR, OFFSET, LENGTH)</a:t>
            </a:r>
          </a:p>
        </p:txBody>
      </p:sp>
      <p:sp>
        <p:nvSpPr>
          <p:cNvPr id="9" name="Rectangle 8"/>
          <p:cNvSpPr/>
          <p:nvPr/>
        </p:nvSpPr>
        <p:spPr>
          <a:xfrm>
            <a:off x="5377115" y="4878085"/>
            <a:ext cx="6096000" cy="1754326"/>
          </a:xfrm>
          <a:prstGeom prst="rect">
            <a:avLst/>
          </a:prstGeom>
          <a:ln>
            <a:solidFill>
              <a:schemeClr val="tx1"/>
            </a:solidFill>
          </a:ln>
        </p:spPr>
        <p:txBody>
          <a:bodyPr>
            <a:spAutoFit/>
          </a:bodyPr>
          <a:lstStyle/>
          <a:p>
            <a:r>
              <a:rPr lang="en-US" dirty="0"/>
              <a:t>my $s = "The black cat climbed the green tree";</a:t>
            </a:r>
          </a:p>
          <a:p>
            <a:r>
              <a:rPr lang="en-US" dirty="0"/>
              <a:t>my $color  = </a:t>
            </a:r>
            <a:r>
              <a:rPr lang="en-US" dirty="0" err="1"/>
              <a:t>substr</a:t>
            </a:r>
            <a:r>
              <a:rPr lang="en-US" dirty="0"/>
              <a:t> $s, 4, 5;      # black</a:t>
            </a:r>
          </a:p>
          <a:p>
            <a:r>
              <a:rPr lang="en-US" dirty="0"/>
              <a:t>my $middle = </a:t>
            </a:r>
            <a:r>
              <a:rPr lang="en-US" dirty="0" err="1"/>
              <a:t>substr</a:t>
            </a:r>
            <a:r>
              <a:rPr lang="en-US" dirty="0"/>
              <a:t> $s, 4, -11;    # black cat climbed the</a:t>
            </a:r>
          </a:p>
          <a:p>
            <a:r>
              <a:rPr lang="en-US" dirty="0"/>
              <a:t>my $end    = </a:t>
            </a:r>
            <a:r>
              <a:rPr lang="en-US" dirty="0" err="1"/>
              <a:t>substr</a:t>
            </a:r>
            <a:r>
              <a:rPr lang="en-US" dirty="0"/>
              <a:t> $s, 14;        # climbed the green tree</a:t>
            </a:r>
          </a:p>
          <a:p>
            <a:r>
              <a:rPr lang="en-US" dirty="0"/>
              <a:t>my $tail   = </a:t>
            </a:r>
            <a:r>
              <a:rPr lang="en-US" dirty="0" err="1"/>
              <a:t>substr</a:t>
            </a:r>
            <a:r>
              <a:rPr lang="en-US" dirty="0"/>
              <a:t> $s, -4;        # tree</a:t>
            </a:r>
          </a:p>
          <a:p>
            <a:r>
              <a:rPr lang="en-US" dirty="0"/>
              <a:t>my $z      = </a:t>
            </a:r>
            <a:r>
              <a:rPr lang="en-US" dirty="0" err="1"/>
              <a:t>substr</a:t>
            </a:r>
            <a:r>
              <a:rPr lang="en-US" dirty="0"/>
              <a:t> $s, -4, 2;     # t</a:t>
            </a:r>
          </a:p>
        </p:txBody>
      </p:sp>
      <p:sp>
        <p:nvSpPr>
          <p:cNvPr id="10" name="TextBox 9"/>
          <p:cNvSpPr txBox="1"/>
          <p:nvPr/>
        </p:nvSpPr>
        <p:spPr>
          <a:xfrm>
            <a:off x="1195755" y="3799265"/>
            <a:ext cx="2258247" cy="369332"/>
          </a:xfrm>
          <a:prstGeom prst="rect">
            <a:avLst/>
          </a:prstGeom>
          <a:noFill/>
        </p:spPr>
        <p:txBody>
          <a:bodyPr wrap="none" rtlCol="0">
            <a:spAutoFit/>
          </a:bodyPr>
          <a:lstStyle/>
          <a:p>
            <a:r>
              <a:rPr lang="en-US" dirty="0">
                <a:solidFill>
                  <a:srgbClr val="FF0000"/>
                </a:solidFill>
              </a:rPr>
              <a:t>reverse and transpose</a:t>
            </a:r>
          </a:p>
        </p:txBody>
      </p:sp>
      <p:sp>
        <p:nvSpPr>
          <p:cNvPr id="11" name="TextBox 10"/>
          <p:cNvSpPr txBox="1"/>
          <p:nvPr/>
        </p:nvSpPr>
        <p:spPr>
          <a:xfrm>
            <a:off x="5245240" y="3573445"/>
            <a:ext cx="3714222" cy="923330"/>
          </a:xfrm>
          <a:prstGeom prst="rect">
            <a:avLst/>
          </a:prstGeom>
          <a:noFill/>
          <a:ln>
            <a:solidFill>
              <a:schemeClr val="tx1"/>
            </a:solidFill>
          </a:ln>
        </p:spPr>
        <p:txBody>
          <a:bodyPr wrap="none" rtlCol="0">
            <a:spAutoFit/>
          </a:bodyPr>
          <a:lstStyle/>
          <a:p>
            <a:r>
              <a:rPr lang="en-US" dirty="0"/>
              <a:t>$</a:t>
            </a:r>
            <a:r>
              <a:rPr lang="en-US" dirty="0" err="1"/>
              <a:t>leadDNA</a:t>
            </a:r>
            <a:r>
              <a:rPr lang="en-US" dirty="0"/>
              <a:t> = “AATGCGCGTAATGTAGC”;</a:t>
            </a:r>
          </a:p>
          <a:p>
            <a:r>
              <a:rPr lang="en-US" dirty="0"/>
              <a:t>$</a:t>
            </a:r>
            <a:r>
              <a:rPr lang="en-US" dirty="0" err="1"/>
              <a:t>lagDNA</a:t>
            </a:r>
            <a:r>
              <a:rPr lang="en-US" dirty="0"/>
              <a:t> = reverse $</a:t>
            </a:r>
            <a:r>
              <a:rPr lang="en-US" dirty="0" err="1"/>
              <a:t>leadDNA</a:t>
            </a:r>
            <a:r>
              <a:rPr lang="en-US" dirty="0"/>
              <a:t>;</a:t>
            </a:r>
          </a:p>
          <a:p>
            <a:r>
              <a:rPr lang="en-US" dirty="0"/>
              <a:t>$</a:t>
            </a:r>
            <a:r>
              <a:rPr lang="en-US" dirty="0" err="1"/>
              <a:t>lagDNA</a:t>
            </a:r>
            <a:r>
              <a:rPr lang="en-US" dirty="0"/>
              <a:t> =~ </a:t>
            </a:r>
            <a:r>
              <a:rPr lang="en-US" dirty="0" err="1"/>
              <a:t>tr</a:t>
            </a:r>
            <a:r>
              <a:rPr lang="en-US" dirty="0"/>
              <a:t>/ACGT/TGCA/</a:t>
            </a:r>
          </a:p>
        </p:txBody>
      </p:sp>
    </p:spTree>
    <p:extLst>
      <p:ext uri="{BB962C8B-B14F-4D97-AF65-F5344CB8AC3E}">
        <p14:creationId xmlns:p14="http://schemas.microsoft.com/office/powerpoint/2010/main" val="141835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260501" y="251209"/>
            <a:ext cx="3836628" cy="523220"/>
          </a:xfrm>
          <a:prstGeom prst="rect">
            <a:avLst/>
          </a:prstGeom>
          <a:noFill/>
        </p:spPr>
        <p:txBody>
          <a:bodyPr wrap="none" rtlCol="0">
            <a:spAutoFit/>
          </a:bodyPr>
          <a:lstStyle/>
          <a:p>
            <a:r>
              <a:rPr lang="en-US" sz="2800" dirty="0"/>
              <a:t>Perl - regular expressions</a:t>
            </a:r>
          </a:p>
        </p:txBody>
      </p:sp>
      <p:sp>
        <p:nvSpPr>
          <p:cNvPr id="2" name="Rectangle 1"/>
          <p:cNvSpPr/>
          <p:nvPr/>
        </p:nvSpPr>
        <p:spPr>
          <a:xfrm>
            <a:off x="606250" y="1319487"/>
            <a:ext cx="6096000" cy="3693319"/>
          </a:xfrm>
          <a:prstGeom prst="rect">
            <a:avLst/>
          </a:prstGeom>
        </p:spPr>
        <p:txBody>
          <a:bodyPr>
            <a:spAutoFit/>
          </a:bodyPr>
          <a:lstStyle/>
          <a:p>
            <a:r>
              <a:rPr lang="en-US" dirty="0"/>
              <a:t>Match Regular Expression - m//</a:t>
            </a:r>
          </a:p>
          <a:p>
            <a:endParaRPr lang="en-US" dirty="0"/>
          </a:p>
          <a:p>
            <a:endParaRPr lang="en-US" dirty="0"/>
          </a:p>
          <a:p>
            <a:endParaRPr lang="en-US" dirty="0"/>
          </a:p>
          <a:p>
            <a:endParaRPr lang="en-US" dirty="0"/>
          </a:p>
          <a:p>
            <a:endParaRPr lang="en-US" dirty="0"/>
          </a:p>
          <a:p>
            <a:endParaRPr lang="en-US" dirty="0"/>
          </a:p>
          <a:p>
            <a:r>
              <a:rPr lang="en-US" dirty="0"/>
              <a:t>Substitute Regular Expression - s///</a:t>
            </a:r>
          </a:p>
          <a:p>
            <a:endParaRPr lang="en-US" dirty="0"/>
          </a:p>
          <a:p>
            <a:endParaRPr lang="en-US" dirty="0"/>
          </a:p>
          <a:p>
            <a:endParaRPr lang="en-US" dirty="0"/>
          </a:p>
          <a:p>
            <a:endParaRPr lang="en-US" dirty="0"/>
          </a:p>
          <a:p>
            <a:r>
              <a:rPr lang="en-US" dirty="0"/>
              <a:t>Transliterate Regular Expression - </a:t>
            </a:r>
            <a:r>
              <a:rPr lang="en-US" dirty="0" err="1"/>
              <a:t>tr</a:t>
            </a:r>
            <a:r>
              <a:rPr lang="en-US" dirty="0"/>
              <a:t>///</a:t>
            </a:r>
          </a:p>
        </p:txBody>
      </p:sp>
      <p:sp>
        <p:nvSpPr>
          <p:cNvPr id="3" name="Rectangle 2"/>
          <p:cNvSpPr/>
          <p:nvPr/>
        </p:nvSpPr>
        <p:spPr>
          <a:xfrm>
            <a:off x="6521380" y="2924438"/>
            <a:ext cx="3707842" cy="923330"/>
          </a:xfrm>
          <a:prstGeom prst="rect">
            <a:avLst/>
          </a:prstGeom>
          <a:ln>
            <a:solidFill>
              <a:schemeClr val="tx1"/>
            </a:solidFill>
          </a:ln>
        </p:spPr>
        <p:txBody>
          <a:bodyPr wrap="square">
            <a:spAutoFit/>
          </a:bodyPr>
          <a:lstStyle/>
          <a:p>
            <a:r>
              <a:rPr lang="en-US" dirty="0"/>
              <a:t>$string = "The cat sat on the mat";</a:t>
            </a:r>
          </a:p>
          <a:p>
            <a:r>
              <a:rPr lang="en-US" dirty="0"/>
              <a:t>$string =~ s/cat/dog/;</a:t>
            </a:r>
          </a:p>
          <a:p>
            <a:r>
              <a:rPr lang="en-US" dirty="0"/>
              <a:t>print "$string\n";</a:t>
            </a:r>
          </a:p>
        </p:txBody>
      </p:sp>
      <p:sp>
        <p:nvSpPr>
          <p:cNvPr id="4" name="Rectangle 3"/>
          <p:cNvSpPr/>
          <p:nvPr/>
        </p:nvSpPr>
        <p:spPr>
          <a:xfrm>
            <a:off x="6521380" y="928405"/>
            <a:ext cx="4280598" cy="1754326"/>
          </a:xfrm>
          <a:prstGeom prst="rect">
            <a:avLst/>
          </a:prstGeom>
          <a:ln>
            <a:solidFill>
              <a:schemeClr val="tx1"/>
            </a:solidFill>
          </a:ln>
        </p:spPr>
        <p:txBody>
          <a:bodyPr wrap="square">
            <a:spAutoFit/>
          </a:bodyPr>
          <a:lstStyle/>
          <a:p>
            <a:r>
              <a:rPr lang="en-US" dirty="0"/>
              <a:t>$bar = "This is foo and again foo";</a:t>
            </a:r>
          </a:p>
          <a:p>
            <a:r>
              <a:rPr lang="en-US" dirty="0"/>
              <a:t>if ($bar =~m /foo/) {</a:t>
            </a:r>
          </a:p>
          <a:p>
            <a:r>
              <a:rPr lang="en-US" dirty="0"/>
              <a:t>   print “I found foo\n";</a:t>
            </a:r>
          </a:p>
          <a:p>
            <a:r>
              <a:rPr lang="en-US" dirty="0"/>
              <a:t>} else {</a:t>
            </a:r>
          </a:p>
          <a:p>
            <a:r>
              <a:rPr lang="en-US" dirty="0"/>
              <a:t>   print “no foo here\n";</a:t>
            </a:r>
          </a:p>
          <a:p>
            <a:r>
              <a:rPr lang="en-US" dirty="0"/>
              <a:t>}</a:t>
            </a:r>
          </a:p>
        </p:txBody>
      </p:sp>
      <p:sp>
        <p:nvSpPr>
          <p:cNvPr id="6" name="Rectangle 5"/>
          <p:cNvSpPr/>
          <p:nvPr/>
        </p:nvSpPr>
        <p:spPr>
          <a:xfrm>
            <a:off x="6521380" y="4357535"/>
            <a:ext cx="4280598" cy="923330"/>
          </a:xfrm>
          <a:prstGeom prst="rect">
            <a:avLst/>
          </a:prstGeom>
          <a:ln>
            <a:solidFill>
              <a:schemeClr val="tx1"/>
            </a:solidFill>
          </a:ln>
        </p:spPr>
        <p:txBody>
          <a:bodyPr wrap="square">
            <a:spAutoFit/>
          </a:bodyPr>
          <a:lstStyle/>
          <a:p>
            <a:r>
              <a:rPr lang="en-US" dirty="0"/>
              <a:t>$string = 'The cat sat on the mat';</a:t>
            </a:r>
          </a:p>
          <a:p>
            <a:r>
              <a:rPr lang="en-US" dirty="0"/>
              <a:t>$string =~ </a:t>
            </a:r>
            <a:r>
              <a:rPr lang="en-US" dirty="0" err="1"/>
              <a:t>tr</a:t>
            </a:r>
            <a:r>
              <a:rPr lang="en-US" dirty="0"/>
              <a:t>/a/o/;</a:t>
            </a:r>
          </a:p>
          <a:p>
            <a:r>
              <a:rPr lang="en-US" dirty="0"/>
              <a:t>print "$string\n";</a:t>
            </a:r>
          </a:p>
        </p:txBody>
      </p:sp>
      <p:sp>
        <p:nvSpPr>
          <p:cNvPr id="7" name="Rectangle 6"/>
          <p:cNvSpPr/>
          <p:nvPr/>
        </p:nvSpPr>
        <p:spPr>
          <a:xfrm>
            <a:off x="6521380" y="5790632"/>
            <a:ext cx="5344092" cy="369332"/>
          </a:xfrm>
          <a:prstGeom prst="rect">
            <a:avLst/>
          </a:prstGeom>
          <a:ln>
            <a:solidFill>
              <a:schemeClr val="tx1"/>
            </a:solidFill>
          </a:ln>
        </p:spPr>
        <p:txBody>
          <a:bodyPr wrap="none">
            <a:spAutoFit/>
          </a:bodyPr>
          <a:lstStyle/>
          <a:p>
            <a:r>
              <a:rPr lang="en-US" dirty="0"/>
              <a:t>$string =~ </a:t>
            </a:r>
            <a:r>
              <a:rPr lang="en-US" dirty="0" err="1"/>
              <a:t>tr</a:t>
            </a:r>
            <a:r>
              <a:rPr lang="en-US" dirty="0"/>
              <a:t>/a-z/A-Z/;  # can use in place of </a:t>
            </a:r>
            <a:r>
              <a:rPr lang="en-US" dirty="0" err="1"/>
              <a:t>uc</a:t>
            </a:r>
            <a:r>
              <a:rPr lang="en-US" dirty="0"/>
              <a:t> function</a:t>
            </a:r>
          </a:p>
        </p:txBody>
      </p:sp>
    </p:spTree>
    <p:extLst>
      <p:ext uri="{BB962C8B-B14F-4D97-AF65-F5344CB8AC3E}">
        <p14:creationId xmlns:p14="http://schemas.microsoft.com/office/powerpoint/2010/main" val="415034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587261" y="241161"/>
            <a:ext cx="5998437" cy="523220"/>
          </a:xfrm>
          <a:prstGeom prst="rect">
            <a:avLst/>
          </a:prstGeom>
          <a:noFill/>
        </p:spPr>
        <p:txBody>
          <a:bodyPr wrap="none" rtlCol="0">
            <a:spAutoFit/>
          </a:bodyPr>
          <a:lstStyle/>
          <a:p>
            <a:r>
              <a:rPr lang="en-US" sz="2800" dirty="0"/>
              <a:t>Perl - system interaction and subroutine</a:t>
            </a:r>
          </a:p>
        </p:txBody>
      </p:sp>
      <p:sp>
        <p:nvSpPr>
          <p:cNvPr id="2" name="Rectangle 1"/>
          <p:cNvSpPr/>
          <p:nvPr/>
        </p:nvSpPr>
        <p:spPr>
          <a:xfrm>
            <a:off x="4399323" y="1998339"/>
            <a:ext cx="3734997" cy="2585323"/>
          </a:xfrm>
          <a:prstGeom prst="rect">
            <a:avLst/>
          </a:prstGeom>
          <a:ln>
            <a:solidFill>
              <a:schemeClr val="tx1"/>
            </a:solidFill>
          </a:ln>
        </p:spPr>
        <p:txBody>
          <a:bodyPr wrap="none">
            <a:spAutoFit/>
          </a:bodyPr>
          <a:lstStyle/>
          <a:p>
            <a:r>
              <a:rPr lang="en-US" dirty="0"/>
              <a:t>system “</a:t>
            </a:r>
            <a:r>
              <a:rPr lang="en-US" dirty="0" err="1"/>
              <a:t>perl</a:t>
            </a:r>
            <a:r>
              <a:rPr lang="en-US" dirty="0"/>
              <a:t> myscript.pl\n”;</a:t>
            </a:r>
          </a:p>
          <a:p>
            <a:r>
              <a:rPr lang="en-US" dirty="0"/>
              <a:t>system “python myscript.py\n”;</a:t>
            </a:r>
          </a:p>
          <a:p>
            <a:r>
              <a:rPr lang="en-US" dirty="0" err="1"/>
              <a:t>subroutine_name</a:t>
            </a:r>
            <a:r>
              <a:rPr lang="en-US" dirty="0"/>
              <a:t>( list of arguments );</a:t>
            </a:r>
          </a:p>
          <a:p>
            <a:r>
              <a:rPr lang="en-US" dirty="0"/>
              <a:t>exit;</a:t>
            </a:r>
          </a:p>
          <a:p>
            <a:endParaRPr lang="en-US" dirty="0"/>
          </a:p>
          <a:p>
            <a:r>
              <a:rPr lang="en-US" dirty="0"/>
              <a:t>####### my subs #######</a:t>
            </a:r>
          </a:p>
          <a:p>
            <a:r>
              <a:rPr lang="en-US" dirty="0"/>
              <a:t>sub </a:t>
            </a:r>
            <a:r>
              <a:rPr lang="en-US" dirty="0" err="1"/>
              <a:t>subroutine_name</a:t>
            </a:r>
            <a:r>
              <a:rPr lang="en-US" dirty="0"/>
              <a:t> {</a:t>
            </a:r>
          </a:p>
          <a:p>
            <a:r>
              <a:rPr lang="en-US" dirty="0"/>
              <a:t>   body of the subroutine</a:t>
            </a:r>
          </a:p>
          <a:p>
            <a:r>
              <a:rPr lang="en-US" dirty="0"/>
              <a:t>}</a:t>
            </a:r>
          </a:p>
        </p:txBody>
      </p:sp>
    </p:spTree>
    <p:extLst>
      <p:ext uri="{BB962C8B-B14F-4D97-AF65-F5344CB8AC3E}">
        <p14:creationId xmlns:p14="http://schemas.microsoft.com/office/powerpoint/2010/main" val="4077793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101376" y="482530"/>
            <a:ext cx="7814127" cy="523220"/>
          </a:xfrm>
          <a:prstGeom prst="rect">
            <a:avLst/>
          </a:prstGeom>
          <a:noFill/>
        </p:spPr>
        <p:txBody>
          <a:bodyPr wrap="none" rtlCol="0">
            <a:spAutoFit/>
          </a:bodyPr>
          <a:lstStyle/>
          <a:p>
            <a:r>
              <a:rPr lang="en-US" sz="2800" dirty="0"/>
              <a:t>Perl – popular libraries/packages/archives/resources</a:t>
            </a:r>
          </a:p>
        </p:txBody>
      </p:sp>
      <p:sp>
        <p:nvSpPr>
          <p:cNvPr id="3" name="TextBox 2"/>
          <p:cNvSpPr txBox="1"/>
          <p:nvPr/>
        </p:nvSpPr>
        <p:spPr>
          <a:xfrm>
            <a:off x="1869840" y="4885546"/>
            <a:ext cx="3741730" cy="369332"/>
          </a:xfrm>
          <a:prstGeom prst="rect">
            <a:avLst/>
          </a:prstGeom>
          <a:noFill/>
        </p:spPr>
        <p:txBody>
          <a:bodyPr wrap="none" rtlCol="0">
            <a:spAutoFit/>
          </a:bodyPr>
          <a:lstStyle/>
          <a:p>
            <a:r>
              <a:rPr lang="en-US" dirty="0"/>
              <a:t>Recommended online tutorial – Perl 5</a:t>
            </a:r>
          </a:p>
        </p:txBody>
      </p:sp>
      <p:sp>
        <p:nvSpPr>
          <p:cNvPr id="4" name="Rectangle 3">
            <a:hlinkClick r:id="rId2"/>
          </p:cNvPr>
          <p:cNvSpPr/>
          <p:nvPr/>
        </p:nvSpPr>
        <p:spPr>
          <a:xfrm>
            <a:off x="6008440" y="4747047"/>
            <a:ext cx="4673652" cy="646331"/>
          </a:xfrm>
          <a:prstGeom prst="rect">
            <a:avLst/>
          </a:prstGeom>
        </p:spPr>
        <p:txBody>
          <a:bodyPr wrap="none">
            <a:spAutoFit/>
          </a:bodyPr>
          <a:lstStyle/>
          <a:p>
            <a:r>
              <a:rPr lang="en-US" dirty="0">
                <a:hlinkClick r:id="rId2"/>
              </a:rPr>
              <a:t>https://www.tutorialspoint.com/perl/index.htm</a:t>
            </a:r>
            <a:endParaRPr lang="en-US" dirty="0"/>
          </a:p>
          <a:p>
            <a:endParaRPr lang="en-US" dirty="0"/>
          </a:p>
        </p:txBody>
      </p:sp>
      <p:sp>
        <p:nvSpPr>
          <p:cNvPr id="6" name="Rectangle 5">
            <a:hlinkClick r:id="rId3"/>
          </p:cNvPr>
          <p:cNvSpPr/>
          <p:nvPr/>
        </p:nvSpPr>
        <p:spPr>
          <a:xfrm>
            <a:off x="5982119" y="4125760"/>
            <a:ext cx="2363147" cy="923330"/>
          </a:xfrm>
          <a:prstGeom prst="rect">
            <a:avLst/>
          </a:prstGeom>
        </p:spPr>
        <p:txBody>
          <a:bodyPr wrap="none">
            <a:spAutoFit/>
          </a:bodyPr>
          <a:lstStyle/>
          <a:p>
            <a:r>
              <a:rPr lang="en-US" dirty="0">
                <a:hlinkClick r:id="rId3"/>
              </a:rPr>
              <a:t>https://www.cpan.org/</a:t>
            </a:r>
            <a:endParaRPr lang="en-US" dirty="0"/>
          </a:p>
          <a:p>
            <a:endParaRPr lang="en-US" dirty="0"/>
          </a:p>
          <a:p>
            <a:endParaRPr lang="en-US" dirty="0"/>
          </a:p>
        </p:txBody>
      </p:sp>
      <p:sp>
        <p:nvSpPr>
          <p:cNvPr id="7" name="TextBox 6"/>
          <p:cNvSpPr txBox="1"/>
          <p:nvPr/>
        </p:nvSpPr>
        <p:spPr>
          <a:xfrm>
            <a:off x="3368457" y="4206761"/>
            <a:ext cx="691856" cy="369332"/>
          </a:xfrm>
          <a:prstGeom prst="rect">
            <a:avLst/>
          </a:prstGeom>
          <a:noFill/>
        </p:spPr>
        <p:txBody>
          <a:bodyPr wrap="none" rtlCol="0">
            <a:spAutoFit/>
          </a:bodyPr>
          <a:lstStyle/>
          <a:p>
            <a:r>
              <a:rPr lang="en-US" dirty="0"/>
              <a:t>CPAN</a:t>
            </a:r>
          </a:p>
        </p:txBody>
      </p:sp>
      <p:sp>
        <p:nvSpPr>
          <p:cNvPr id="8" name="Rectangle 7"/>
          <p:cNvSpPr/>
          <p:nvPr/>
        </p:nvSpPr>
        <p:spPr>
          <a:xfrm>
            <a:off x="5982119" y="1750147"/>
            <a:ext cx="4944382" cy="2031325"/>
          </a:xfrm>
          <a:prstGeom prst="rect">
            <a:avLst/>
          </a:prstGeom>
          <a:ln>
            <a:solidFill>
              <a:schemeClr val="tx1"/>
            </a:solidFill>
          </a:ln>
        </p:spPr>
        <p:txBody>
          <a:bodyPr wrap="square">
            <a:spAutoFit/>
          </a:bodyPr>
          <a:lstStyle/>
          <a:p>
            <a:r>
              <a:rPr lang="en-US" dirty="0"/>
              <a:t>use Statistics::Descriptive;</a:t>
            </a:r>
          </a:p>
          <a:p>
            <a:r>
              <a:rPr lang="en-US" dirty="0"/>
              <a:t>my $stat = Statistics::Descriptive::Full-&gt;new();</a:t>
            </a:r>
          </a:p>
          <a:p>
            <a:r>
              <a:rPr lang="en-US" dirty="0"/>
              <a:t>$stat-&gt;</a:t>
            </a:r>
            <a:r>
              <a:rPr lang="en-US" dirty="0" err="1"/>
              <a:t>add_data</a:t>
            </a:r>
            <a:r>
              <a:rPr lang="en-US" dirty="0"/>
              <a:t>(1,2,3,4);</a:t>
            </a:r>
          </a:p>
          <a:p>
            <a:r>
              <a:rPr lang="en-US" dirty="0"/>
              <a:t>my $mean = $stat-&gt;mean();</a:t>
            </a:r>
          </a:p>
          <a:p>
            <a:r>
              <a:rPr lang="en-US" dirty="0"/>
              <a:t>my $</a:t>
            </a:r>
            <a:r>
              <a:rPr lang="en-US" dirty="0" err="1"/>
              <a:t>var</a:t>
            </a:r>
            <a:r>
              <a:rPr lang="en-US" dirty="0"/>
              <a:t> = $stat-&gt;variance();</a:t>
            </a:r>
          </a:p>
          <a:p>
            <a:r>
              <a:rPr lang="en-US" dirty="0"/>
              <a:t>my $tm = $stat-&gt;</a:t>
            </a:r>
            <a:r>
              <a:rPr lang="en-US" dirty="0" err="1"/>
              <a:t>trimmed_mean</a:t>
            </a:r>
            <a:r>
              <a:rPr lang="en-US" dirty="0"/>
              <a:t>(.25);</a:t>
            </a:r>
          </a:p>
          <a:p>
            <a:r>
              <a:rPr lang="en-US" dirty="0"/>
              <a:t>$Statistics::Descriptive::Tolerance = 1e-10;</a:t>
            </a:r>
          </a:p>
        </p:txBody>
      </p:sp>
      <p:sp>
        <p:nvSpPr>
          <p:cNvPr id="9" name="TextBox 8"/>
          <p:cNvSpPr txBox="1"/>
          <p:nvPr/>
        </p:nvSpPr>
        <p:spPr>
          <a:xfrm>
            <a:off x="3045132" y="2519587"/>
            <a:ext cx="1595245" cy="369332"/>
          </a:xfrm>
          <a:prstGeom prst="rect">
            <a:avLst/>
          </a:prstGeom>
          <a:noFill/>
        </p:spPr>
        <p:txBody>
          <a:bodyPr wrap="none" rtlCol="0">
            <a:spAutoFit/>
          </a:bodyPr>
          <a:lstStyle/>
          <a:p>
            <a:r>
              <a:rPr lang="en-US" dirty="0"/>
              <a:t>Descriptive.pm</a:t>
            </a:r>
          </a:p>
        </p:txBody>
      </p:sp>
      <p:sp>
        <p:nvSpPr>
          <p:cNvPr id="10" name="Rectangle 9">
            <a:hlinkClick r:id="rId4"/>
          </p:cNvPr>
          <p:cNvSpPr/>
          <p:nvPr/>
        </p:nvSpPr>
        <p:spPr>
          <a:xfrm>
            <a:off x="6008440" y="5678404"/>
            <a:ext cx="3609899" cy="646331"/>
          </a:xfrm>
          <a:prstGeom prst="rect">
            <a:avLst/>
          </a:prstGeom>
        </p:spPr>
        <p:txBody>
          <a:bodyPr wrap="none">
            <a:spAutoFit/>
          </a:bodyPr>
          <a:lstStyle/>
          <a:p>
            <a:r>
              <a:rPr lang="en-US" dirty="0">
                <a:hlinkClick r:id="rId4"/>
              </a:rPr>
              <a:t>https://docs.raku.org/language.html</a:t>
            </a:r>
            <a:endParaRPr lang="en-US" dirty="0"/>
          </a:p>
          <a:p>
            <a:endParaRPr lang="en-US" dirty="0"/>
          </a:p>
        </p:txBody>
      </p:sp>
      <p:sp>
        <p:nvSpPr>
          <p:cNvPr id="11" name="TextBox 10"/>
          <p:cNvSpPr txBox="1"/>
          <p:nvPr/>
        </p:nvSpPr>
        <p:spPr>
          <a:xfrm>
            <a:off x="1321357" y="5721300"/>
            <a:ext cx="4290213" cy="369332"/>
          </a:xfrm>
          <a:prstGeom prst="rect">
            <a:avLst/>
          </a:prstGeom>
          <a:noFill/>
        </p:spPr>
        <p:txBody>
          <a:bodyPr wrap="none" rtlCol="0">
            <a:spAutoFit/>
          </a:bodyPr>
          <a:lstStyle/>
          <a:p>
            <a:r>
              <a:rPr lang="en-US" dirty="0"/>
              <a:t>Recommended online tutorial – Perl 6/</a:t>
            </a:r>
            <a:r>
              <a:rPr lang="en-US" dirty="0" err="1"/>
              <a:t>Raku</a:t>
            </a:r>
            <a:endParaRPr lang="en-US" dirty="0"/>
          </a:p>
        </p:txBody>
      </p:sp>
    </p:spTree>
    <p:extLst>
      <p:ext uri="{BB962C8B-B14F-4D97-AF65-F5344CB8AC3E}">
        <p14:creationId xmlns:p14="http://schemas.microsoft.com/office/powerpoint/2010/main" val="230413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532185" y="391886"/>
            <a:ext cx="7478266" cy="523220"/>
          </a:xfrm>
          <a:prstGeom prst="rect">
            <a:avLst/>
          </a:prstGeom>
          <a:noFill/>
        </p:spPr>
        <p:txBody>
          <a:bodyPr wrap="none" rtlCol="0">
            <a:spAutoFit/>
          </a:bodyPr>
          <a:lstStyle/>
          <a:p>
            <a:r>
              <a:rPr lang="en-US" sz="2800" dirty="0" err="1"/>
              <a:t>js</a:t>
            </a:r>
            <a:r>
              <a:rPr lang="en-US" sz="2800" dirty="0"/>
              <a:t> – popular libraries/packages/archives/resources</a:t>
            </a:r>
          </a:p>
        </p:txBody>
      </p:sp>
      <p:sp>
        <p:nvSpPr>
          <p:cNvPr id="2" name="Rectangle 1"/>
          <p:cNvSpPr/>
          <p:nvPr/>
        </p:nvSpPr>
        <p:spPr>
          <a:xfrm>
            <a:off x="2112148" y="1079376"/>
            <a:ext cx="8318339" cy="2585323"/>
          </a:xfrm>
          <a:prstGeom prst="rect">
            <a:avLst/>
          </a:prstGeom>
          <a:ln w="25400">
            <a:solidFill>
              <a:schemeClr val="tx1"/>
            </a:solidFill>
          </a:ln>
        </p:spPr>
        <p:txBody>
          <a:bodyPr wrap="square">
            <a:spAutoFit/>
          </a:bodyPr>
          <a:lstStyle/>
          <a:p>
            <a:r>
              <a:rPr lang="en-US" b="1" dirty="0">
                <a:solidFill>
                  <a:srgbClr val="202124"/>
                </a:solidFill>
                <a:latin typeface="Roboto"/>
              </a:rPr>
              <a:t>JavaScript</a:t>
            </a:r>
            <a:r>
              <a:rPr lang="en-US" dirty="0">
                <a:solidFill>
                  <a:srgbClr val="202124"/>
                </a:solidFill>
                <a:latin typeface="Roboto"/>
              </a:rPr>
              <a:t> code is all-text and </a:t>
            </a:r>
            <a:r>
              <a:rPr lang="en-US" b="1" dirty="0">
                <a:solidFill>
                  <a:srgbClr val="202124"/>
                </a:solidFill>
                <a:latin typeface="Roboto"/>
              </a:rPr>
              <a:t>Java</a:t>
            </a:r>
            <a:r>
              <a:rPr lang="en-US" dirty="0">
                <a:solidFill>
                  <a:srgbClr val="202124"/>
                </a:solidFill>
                <a:latin typeface="Roboto"/>
              </a:rPr>
              <a:t> code must be compiled. ... </a:t>
            </a:r>
            <a:r>
              <a:rPr lang="en-US" b="1" dirty="0">
                <a:solidFill>
                  <a:srgbClr val="202124"/>
                </a:solidFill>
                <a:latin typeface="Roboto"/>
              </a:rPr>
              <a:t>JS</a:t>
            </a:r>
            <a:r>
              <a:rPr lang="en-US" dirty="0">
                <a:solidFill>
                  <a:srgbClr val="202124"/>
                </a:solidFill>
                <a:latin typeface="Roboto"/>
              </a:rPr>
              <a:t> code is run on a browser only, whereas </a:t>
            </a:r>
            <a:r>
              <a:rPr lang="en-US" b="1" dirty="0">
                <a:solidFill>
                  <a:srgbClr val="202124"/>
                </a:solidFill>
                <a:latin typeface="Roboto"/>
              </a:rPr>
              <a:t>Java</a:t>
            </a:r>
            <a:r>
              <a:rPr lang="en-US" dirty="0">
                <a:solidFill>
                  <a:srgbClr val="202124"/>
                </a:solidFill>
                <a:latin typeface="Roboto"/>
              </a:rPr>
              <a:t> creates web applications that run in a browser or virtual machine (the JRE or Java runtime environment). </a:t>
            </a:r>
            <a:r>
              <a:rPr lang="en-US" b="1" dirty="0">
                <a:solidFill>
                  <a:srgbClr val="202124"/>
                </a:solidFill>
                <a:latin typeface="Roboto"/>
              </a:rPr>
              <a:t>Java</a:t>
            </a:r>
            <a:r>
              <a:rPr lang="en-US" dirty="0">
                <a:solidFill>
                  <a:srgbClr val="202124"/>
                </a:solidFill>
                <a:latin typeface="Roboto"/>
              </a:rPr>
              <a:t> is an object-oriented programming language (OOP), and </a:t>
            </a:r>
            <a:r>
              <a:rPr lang="en-US" b="1" dirty="0">
                <a:solidFill>
                  <a:srgbClr val="202124"/>
                </a:solidFill>
                <a:latin typeface="Roboto"/>
              </a:rPr>
              <a:t>JS</a:t>
            </a:r>
            <a:r>
              <a:rPr lang="en-US" dirty="0">
                <a:solidFill>
                  <a:srgbClr val="202124"/>
                </a:solidFill>
                <a:latin typeface="Roboto"/>
              </a:rPr>
              <a:t> is specifically an object-oriented scripting language</a:t>
            </a:r>
          </a:p>
          <a:p>
            <a:endParaRPr lang="en-US" dirty="0">
              <a:solidFill>
                <a:srgbClr val="202124"/>
              </a:solidFill>
              <a:latin typeface="Roboto"/>
            </a:endParaRPr>
          </a:p>
          <a:p>
            <a:r>
              <a:rPr lang="en-US" dirty="0">
                <a:solidFill>
                  <a:srgbClr val="202124"/>
                </a:solidFill>
                <a:latin typeface="Roboto"/>
              </a:rPr>
              <a:t>i.e. JS code is used primarily to animate a website  Think of HTML as the structure of the building in which your website lives, CSS as the furniture in the building and JS as the people who live in the building </a:t>
            </a:r>
            <a:endParaRPr lang="en-US" dirty="0"/>
          </a:p>
        </p:txBody>
      </p:sp>
      <p:sp>
        <p:nvSpPr>
          <p:cNvPr id="8" name="Rectangle 7">
            <a:hlinkClick r:id="rId2"/>
          </p:cNvPr>
          <p:cNvSpPr/>
          <p:nvPr/>
        </p:nvSpPr>
        <p:spPr>
          <a:xfrm>
            <a:off x="7725990" y="5785203"/>
            <a:ext cx="3682162" cy="646331"/>
          </a:xfrm>
          <a:prstGeom prst="rect">
            <a:avLst/>
          </a:prstGeom>
        </p:spPr>
        <p:txBody>
          <a:bodyPr wrap="none">
            <a:spAutoFit/>
          </a:bodyPr>
          <a:lstStyle/>
          <a:p>
            <a:r>
              <a:rPr lang="en-US" dirty="0">
                <a:hlinkClick r:id="rId2"/>
              </a:rPr>
              <a:t>https://www.w3schools.com/nodejs/</a:t>
            </a:r>
            <a:endParaRPr lang="en-US" dirty="0"/>
          </a:p>
          <a:p>
            <a:endParaRPr lang="en-US" dirty="0"/>
          </a:p>
        </p:txBody>
      </p:sp>
      <p:sp>
        <p:nvSpPr>
          <p:cNvPr id="9" name="Rectangle 8">
            <a:hlinkClick r:id="rId3"/>
          </p:cNvPr>
          <p:cNvSpPr/>
          <p:nvPr/>
        </p:nvSpPr>
        <p:spPr>
          <a:xfrm>
            <a:off x="1261640" y="5785203"/>
            <a:ext cx="4244688" cy="646331"/>
          </a:xfrm>
          <a:prstGeom prst="rect">
            <a:avLst/>
          </a:prstGeom>
        </p:spPr>
        <p:txBody>
          <a:bodyPr wrap="none">
            <a:spAutoFit/>
          </a:bodyPr>
          <a:lstStyle/>
          <a:p>
            <a:r>
              <a:rPr lang="en-US" dirty="0">
                <a:hlinkClick r:id="rId3"/>
              </a:rPr>
              <a:t>https://www.w3schools.com/js/default.asp</a:t>
            </a:r>
            <a:endParaRPr lang="en-US" dirty="0"/>
          </a:p>
          <a:p>
            <a:endParaRPr lang="en-US" dirty="0"/>
          </a:p>
        </p:txBody>
      </p:sp>
      <p:sp>
        <p:nvSpPr>
          <p:cNvPr id="10" name="Rectangle 9">
            <a:hlinkClick r:id="rId4"/>
          </p:cNvPr>
          <p:cNvSpPr/>
          <p:nvPr/>
        </p:nvSpPr>
        <p:spPr>
          <a:xfrm>
            <a:off x="1116825" y="6295657"/>
            <a:ext cx="4534318" cy="646331"/>
          </a:xfrm>
          <a:prstGeom prst="rect">
            <a:avLst/>
          </a:prstGeom>
        </p:spPr>
        <p:txBody>
          <a:bodyPr wrap="none">
            <a:spAutoFit/>
          </a:bodyPr>
          <a:lstStyle/>
          <a:p>
            <a:r>
              <a:rPr lang="en-US" dirty="0">
                <a:hlinkClick r:id="rId4"/>
              </a:rPr>
              <a:t>https://www.w3schools.com/html/default.asp</a:t>
            </a:r>
            <a:endParaRPr lang="en-US" dirty="0"/>
          </a:p>
          <a:p>
            <a:endParaRPr lang="en-US" dirty="0"/>
          </a:p>
        </p:txBody>
      </p:sp>
      <p:sp>
        <p:nvSpPr>
          <p:cNvPr id="11" name="Rectangle 10">
            <a:hlinkClick r:id="rId5"/>
          </p:cNvPr>
          <p:cNvSpPr/>
          <p:nvPr/>
        </p:nvSpPr>
        <p:spPr>
          <a:xfrm>
            <a:off x="7380286" y="6295657"/>
            <a:ext cx="4373570" cy="646331"/>
          </a:xfrm>
          <a:prstGeom prst="rect">
            <a:avLst/>
          </a:prstGeom>
        </p:spPr>
        <p:txBody>
          <a:bodyPr wrap="none">
            <a:spAutoFit/>
          </a:bodyPr>
          <a:lstStyle/>
          <a:p>
            <a:r>
              <a:rPr lang="en-US" dirty="0">
                <a:hlinkClick r:id="rId5"/>
              </a:rPr>
              <a:t>https://www.w3schools.com/css/default.asp</a:t>
            </a:r>
            <a:endParaRPr lang="en-US" dirty="0"/>
          </a:p>
          <a:p>
            <a:endParaRPr lang="en-US" dirty="0"/>
          </a:p>
        </p:txBody>
      </p:sp>
      <p:sp>
        <p:nvSpPr>
          <p:cNvPr id="3" name="TextBox 2"/>
          <p:cNvSpPr txBox="1"/>
          <p:nvPr/>
        </p:nvSpPr>
        <p:spPr>
          <a:xfrm>
            <a:off x="1633605" y="3775650"/>
            <a:ext cx="10430163" cy="2031325"/>
          </a:xfrm>
          <a:prstGeom prst="rect">
            <a:avLst/>
          </a:prstGeom>
          <a:noFill/>
        </p:spPr>
        <p:txBody>
          <a:bodyPr wrap="none" rtlCol="0">
            <a:spAutoFit/>
          </a:bodyPr>
          <a:lstStyle/>
          <a:p>
            <a:r>
              <a:rPr lang="en-US" dirty="0" smtClean="0"/>
              <a:t>Some useful resources – </a:t>
            </a:r>
          </a:p>
          <a:p>
            <a:r>
              <a:rPr lang="en-US" dirty="0" err="1" smtClean="0"/>
              <a:t>Codepen</a:t>
            </a:r>
            <a:r>
              <a:rPr lang="en-US" dirty="0" smtClean="0"/>
              <a:t> – a social environment to share, explore, test and build front-end development projects</a:t>
            </a:r>
          </a:p>
          <a:p>
            <a:r>
              <a:rPr lang="en-US" dirty="0" smtClean="0">
                <a:hlinkClick r:id="rId6"/>
              </a:rPr>
              <a:t>https</a:t>
            </a:r>
            <a:r>
              <a:rPr lang="en-US" dirty="0">
                <a:hlinkClick r:id="rId6"/>
              </a:rPr>
              <a:t>://codepen.io</a:t>
            </a:r>
            <a:r>
              <a:rPr lang="en-US" dirty="0" smtClean="0">
                <a:hlinkClick r:id="rId6"/>
              </a:rPr>
              <a:t>/</a:t>
            </a:r>
            <a:endParaRPr lang="en-US" dirty="0" smtClean="0"/>
          </a:p>
          <a:p>
            <a:r>
              <a:rPr lang="en-US" dirty="0" smtClean="0"/>
              <a:t>React = a </a:t>
            </a:r>
            <a:r>
              <a:rPr lang="en-US" dirty="0" err="1" smtClean="0"/>
              <a:t>javascript</a:t>
            </a:r>
            <a:r>
              <a:rPr lang="en-US" dirty="0" smtClean="0"/>
              <a:t> library for user interfaces built on </a:t>
            </a:r>
            <a:r>
              <a:rPr lang="en-US" dirty="0" err="1" smtClean="0"/>
              <a:t>javascript</a:t>
            </a:r>
            <a:r>
              <a:rPr lang="en-US" dirty="0"/>
              <a:t> language     </a:t>
            </a:r>
            <a:r>
              <a:rPr lang="en-US" dirty="0">
                <a:hlinkClick r:id="rId7"/>
              </a:rPr>
              <a:t>https://reactjs.org</a:t>
            </a:r>
            <a:r>
              <a:rPr lang="en-US" dirty="0" smtClean="0">
                <a:hlinkClick r:id="rId7"/>
              </a:rPr>
              <a:t>/</a:t>
            </a:r>
            <a:endParaRPr lang="en-US" dirty="0" smtClean="0"/>
          </a:p>
          <a:p>
            <a:r>
              <a:rPr lang="en-US" dirty="0" smtClean="0"/>
              <a:t>D3 = data driven documents  library for </a:t>
            </a:r>
            <a:r>
              <a:rPr lang="en-US" dirty="0"/>
              <a:t>interactive graphics   </a:t>
            </a:r>
            <a:r>
              <a:rPr lang="en-US" dirty="0">
                <a:hlinkClick r:id="rId8"/>
              </a:rPr>
              <a:t>https://d3js.org</a:t>
            </a:r>
            <a:r>
              <a:rPr lang="en-US" dirty="0" smtClean="0">
                <a:hlinkClick r:id="rId8"/>
              </a:rPr>
              <a:t>/</a:t>
            </a:r>
            <a:endParaRPr lang="en-US" dirty="0" smtClean="0"/>
          </a:p>
          <a:p>
            <a:r>
              <a:rPr lang="en-US" dirty="0" smtClean="0"/>
              <a:t>D3 connected to Streamlit.io (python </a:t>
            </a:r>
            <a:r>
              <a:rPr lang="en-US" dirty="0"/>
              <a:t>app creator) </a:t>
            </a:r>
            <a:r>
              <a:rPr lang="en-US" dirty="0">
                <a:hlinkClick r:id="rId9"/>
              </a:rPr>
              <a:t>https://</a:t>
            </a:r>
            <a:r>
              <a:rPr lang="en-US" dirty="0" smtClean="0">
                <a:hlinkClick r:id="rId9"/>
              </a:rPr>
              <a:t>discuss.streamlit.io/t/d3-in-react-in-streamlit/3166</a:t>
            </a:r>
            <a:endParaRPr lang="en-US" dirty="0" smtClean="0"/>
          </a:p>
          <a:p>
            <a:endParaRPr lang="en-US" dirty="0"/>
          </a:p>
        </p:txBody>
      </p:sp>
      <p:sp>
        <p:nvSpPr>
          <p:cNvPr id="12" name="TextBox 11"/>
          <p:cNvSpPr txBox="1"/>
          <p:nvPr/>
        </p:nvSpPr>
        <p:spPr>
          <a:xfrm>
            <a:off x="5438417" y="5469190"/>
            <a:ext cx="2072362" cy="369332"/>
          </a:xfrm>
          <a:prstGeom prst="rect">
            <a:avLst/>
          </a:prstGeom>
          <a:noFill/>
        </p:spPr>
        <p:txBody>
          <a:bodyPr wrap="none" rtlCol="0">
            <a:spAutoFit/>
          </a:bodyPr>
          <a:lstStyle/>
          <a:p>
            <a:r>
              <a:rPr lang="en-US" dirty="0" smtClean="0"/>
              <a:t>Some basic tutorials</a:t>
            </a:r>
            <a:endParaRPr lang="en-US" dirty="0"/>
          </a:p>
        </p:txBody>
      </p:sp>
    </p:spTree>
    <p:extLst>
      <p:ext uri="{BB962C8B-B14F-4D97-AF65-F5344CB8AC3E}">
        <p14:creationId xmlns:p14="http://schemas.microsoft.com/office/powerpoint/2010/main" val="2724033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532185" y="391886"/>
            <a:ext cx="7478266" cy="523220"/>
          </a:xfrm>
          <a:prstGeom prst="rect">
            <a:avLst/>
          </a:prstGeom>
          <a:noFill/>
        </p:spPr>
        <p:txBody>
          <a:bodyPr wrap="none" rtlCol="0">
            <a:spAutoFit/>
          </a:bodyPr>
          <a:lstStyle/>
          <a:p>
            <a:r>
              <a:rPr lang="en-US" sz="2800" dirty="0" err="1"/>
              <a:t>js</a:t>
            </a:r>
            <a:r>
              <a:rPr lang="en-US" sz="2800" dirty="0"/>
              <a:t> – popular libraries/packages/archives/resources</a:t>
            </a:r>
          </a:p>
        </p:txBody>
      </p:sp>
      <p:sp>
        <p:nvSpPr>
          <p:cNvPr id="2" name="Rectangle 1"/>
          <p:cNvSpPr/>
          <p:nvPr/>
        </p:nvSpPr>
        <p:spPr>
          <a:xfrm>
            <a:off x="2990127" y="1041738"/>
            <a:ext cx="8318339" cy="2585323"/>
          </a:xfrm>
          <a:prstGeom prst="rect">
            <a:avLst/>
          </a:prstGeom>
          <a:ln w="25400">
            <a:solidFill>
              <a:schemeClr val="tx1"/>
            </a:solidFill>
          </a:ln>
        </p:spPr>
        <p:txBody>
          <a:bodyPr wrap="square">
            <a:spAutoFit/>
          </a:bodyPr>
          <a:lstStyle/>
          <a:p>
            <a:r>
              <a:rPr lang="en-US" b="1" dirty="0">
                <a:solidFill>
                  <a:srgbClr val="202124"/>
                </a:solidFill>
                <a:latin typeface="Roboto"/>
              </a:rPr>
              <a:t>JavaScript</a:t>
            </a:r>
            <a:r>
              <a:rPr lang="en-US" dirty="0">
                <a:solidFill>
                  <a:srgbClr val="202124"/>
                </a:solidFill>
                <a:latin typeface="Roboto"/>
              </a:rPr>
              <a:t> code is all-text and </a:t>
            </a:r>
            <a:r>
              <a:rPr lang="en-US" b="1" dirty="0">
                <a:solidFill>
                  <a:srgbClr val="202124"/>
                </a:solidFill>
                <a:latin typeface="Roboto"/>
              </a:rPr>
              <a:t>Java</a:t>
            </a:r>
            <a:r>
              <a:rPr lang="en-US" dirty="0">
                <a:solidFill>
                  <a:srgbClr val="202124"/>
                </a:solidFill>
                <a:latin typeface="Roboto"/>
              </a:rPr>
              <a:t> code must be compiled. ... </a:t>
            </a:r>
            <a:r>
              <a:rPr lang="en-US" b="1" dirty="0">
                <a:solidFill>
                  <a:srgbClr val="202124"/>
                </a:solidFill>
                <a:latin typeface="Roboto"/>
              </a:rPr>
              <a:t>JS</a:t>
            </a:r>
            <a:r>
              <a:rPr lang="en-US" dirty="0">
                <a:solidFill>
                  <a:srgbClr val="202124"/>
                </a:solidFill>
                <a:latin typeface="Roboto"/>
              </a:rPr>
              <a:t> code is run on a browser only, whereas </a:t>
            </a:r>
            <a:r>
              <a:rPr lang="en-US" b="1" dirty="0">
                <a:solidFill>
                  <a:srgbClr val="202124"/>
                </a:solidFill>
                <a:latin typeface="Roboto"/>
              </a:rPr>
              <a:t>Java</a:t>
            </a:r>
            <a:r>
              <a:rPr lang="en-US" dirty="0">
                <a:solidFill>
                  <a:srgbClr val="202124"/>
                </a:solidFill>
                <a:latin typeface="Roboto"/>
              </a:rPr>
              <a:t> creates web applications that run in a browser or virtual machine (the JRE or Java runtime environment). </a:t>
            </a:r>
            <a:r>
              <a:rPr lang="en-US" b="1" dirty="0">
                <a:solidFill>
                  <a:srgbClr val="202124"/>
                </a:solidFill>
                <a:latin typeface="Roboto"/>
              </a:rPr>
              <a:t>Java</a:t>
            </a:r>
            <a:r>
              <a:rPr lang="en-US" dirty="0">
                <a:solidFill>
                  <a:srgbClr val="202124"/>
                </a:solidFill>
                <a:latin typeface="Roboto"/>
              </a:rPr>
              <a:t> is an object-oriented programming language (OOP), and </a:t>
            </a:r>
            <a:r>
              <a:rPr lang="en-US" b="1" dirty="0">
                <a:solidFill>
                  <a:srgbClr val="202124"/>
                </a:solidFill>
                <a:latin typeface="Roboto"/>
              </a:rPr>
              <a:t>JS</a:t>
            </a:r>
            <a:r>
              <a:rPr lang="en-US" dirty="0">
                <a:solidFill>
                  <a:srgbClr val="202124"/>
                </a:solidFill>
                <a:latin typeface="Roboto"/>
              </a:rPr>
              <a:t> is specifically an object-oriented scripting language</a:t>
            </a:r>
          </a:p>
          <a:p>
            <a:endParaRPr lang="en-US" dirty="0">
              <a:solidFill>
                <a:srgbClr val="202124"/>
              </a:solidFill>
              <a:latin typeface="Roboto"/>
            </a:endParaRPr>
          </a:p>
          <a:p>
            <a:r>
              <a:rPr lang="en-US" dirty="0">
                <a:solidFill>
                  <a:srgbClr val="202124"/>
                </a:solidFill>
                <a:latin typeface="Roboto"/>
              </a:rPr>
              <a:t>i.e. JS code is used primarily to animate a website  Think of HTML as the structure of the building in which your website lives, CSS as the furniture in the building and JS as the people who live in the building </a:t>
            </a:r>
            <a:endParaRPr lang="en-US" dirty="0"/>
          </a:p>
        </p:txBody>
      </p:sp>
      <p:sp>
        <p:nvSpPr>
          <p:cNvPr id="3" name="Rectangle 2"/>
          <p:cNvSpPr/>
          <p:nvPr/>
        </p:nvSpPr>
        <p:spPr>
          <a:xfrm>
            <a:off x="1107310" y="3753693"/>
            <a:ext cx="10201156" cy="2585323"/>
          </a:xfrm>
          <a:prstGeom prst="rect">
            <a:avLst/>
          </a:prstGeom>
        </p:spPr>
        <p:txBody>
          <a:bodyPr wrap="square">
            <a:spAutoFit/>
          </a:bodyPr>
          <a:lstStyle/>
          <a:p>
            <a:pPr fontAlgn="base"/>
            <a:r>
              <a:rPr lang="en-US" dirty="0">
                <a:solidFill>
                  <a:srgbClr val="0A0A23"/>
                </a:solidFill>
                <a:latin typeface="Lato"/>
              </a:rPr>
              <a:t>Node.js came into existence when the original developers of JavaScript extended it from something you could only run in the browser to something you could run on your machine as a standalone application.</a:t>
            </a:r>
          </a:p>
          <a:p>
            <a:pPr fontAlgn="base"/>
            <a:endParaRPr lang="en-US" dirty="0">
              <a:solidFill>
                <a:srgbClr val="0A0A23"/>
              </a:solidFill>
              <a:latin typeface="Lato"/>
            </a:endParaRPr>
          </a:p>
          <a:p>
            <a:pPr fontAlgn="base"/>
            <a:r>
              <a:rPr lang="en-US" dirty="0">
                <a:solidFill>
                  <a:srgbClr val="0A0A23"/>
                </a:solidFill>
                <a:latin typeface="Lato"/>
              </a:rPr>
              <a:t>Now you can do much more with JavaScript than just making websites interactive.</a:t>
            </a:r>
          </a:p>
          <a:p>
            <a:pPr fontAlgn="base"/>
            <a:r>
              <a:rPr lang="en-US" dirty="0">
                <a:solidFill>
                  <a:srgbClr val="0A0A23"/>
                </a:solidFill>
                <a:latin typeface="Lato"/>
              </a:rPr>
              <a:t>JavaScript now has the capability to do things that other scripting languages like Python can do.</a:t>
            </a:r>
          </a:p>
          <a:p>
            <a:pPr fontAlgn="base"/>
            <a:r>
              <a:rPr lang="en-US" dirty="0">
                <a:solidFill>
                  <a:srgbClr val="0A0A23"/>
                </a:solidFill>
                <a:latin typeface="Lato"/>
              </a:rPr>
              <a:t>Both your browser JavaScript and Node.js run on the V8 JavaScript runtime engine. This engine takes your JavaScript code and converts it into a faster machine code. Machine code is low-level code which the computer can run without needing to first interpret it.</a:t>
            </a:r>
            <a:endParaRPr lang="en-US" b="0" i="0" dirty="0">
              <a:solidFill>
                <a:srgbClr val="0A0A23"/>
              </a:solidFill>
              <a:effectLst/>
              <a:latin typeface="Lato"/>
            </a:endParaRPr>
          </a:p>
        </p:txBody>
      </p:sp>
      <p:pic>
        <p:nvPicPr>
          <p:cNvPr id="4" name="Picture 3"/>
          <p:cNvPicPr>
            <a:picLocks noChangeAspect="1"/>
          </p:cNvPicPr>
          <p:nvPr/>
        </p:nvPicPr>
        <p:blipFill>
          <a:blip r:embed="rId2"/>
          <a:stretch>
            <a:fillRect/>
          </a:stretch>
        </p:blipFill>
        <p:spPr>
          <a:xfrm>
            <a:off x="468260" y="1435229"/>
            <a:ext cx="2069140" cy="1261671"/>
          </a:xfrm>
          <a:prstGeom prst="rect">
            <a:avLst/>
          </a:prstGeom>
        </p:spPr>
      </p:pic>
    </p:spTree>
    <p:extLst>
      <p:ext uri="{BB962C8B-B14F-4D97-AF65-F5344CB8AC3E}">
        <p14:creationId xmlns:p14="http://schemas.microsoft.com/office/powerpoint/2010/main" val="320443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February « 2014 « paleoaeri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811" y="412072"/>
            <a:ext cx="7897912" cy="6065596"/>
          </a:xfrm>
          <a:prstGeom prst="rect">
            <a:avLst/>
          </a:prstGeom>
        </p:spPr>
      </p:pic>
      <p:pic>
        <p:nvPicPr>
          <p:cNvPr id="5" name="Picture 4" descr="images - Surround object (semitransparent png alpha) by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4436" y="4259955"/>
            <a:ext cx="1219200" cy="693836"/>
          </a:xfrm>
          <a:prstGeom prst="rect">
            <a:avLst/>
          </a:prstGeom>
        </p:spPr>
      </p:pic>
      <p:pic>
        <p:nvPicPr>
          <p:cNvPr id="7" name="Picture 6" descr="Proteus: Design for a 'space station' in the ocean ..."/>
          <p:cNvPicPr>
            <a:picLocks noChangeAspect="1"/>
          </p:cNvPicPr>
          <p:nvPr/>
        </p:nvPicPr>
        <p:blipFill rotWithShape="1">
          <a:blip r:embed="rId4" cstate="print">
            <a:extLst>
              <a:ext uri="{BEBA8EAE-BF5A-486C-A8C5-ECC9F3942E4B}">
                <a14:imgProps xmlns:a14="http://schemas.microsoft.com/office/drawing/2010/main">
                  <a14:imgLayer r:embed="rId5">
                    <a14:imgEffect>
                      <a14:artisticPaintStrokes/>
                    </a14:imgEffect>
                  </a14:imgLayer>
                </a14:imgProps>
              </a:ext>
              <a:ext uri="{28A0092B-C50C-407E-A947-70E740481C1C}">
                <a14:useLocalDpi xmlns:a14="http://schemas.microsoft.com/office/drawing/2010/main" val="0"/>
              </a:ext>
            </a:extLst>
          </a:blip>
          <a:srcRect r="33573" b="25899"/>
          <a:stretch/>
        </p:blipFill>
        <p:spPr>
          <a:xfrm>
            <a:off x="5544394" y="4403027"/>
            <a:ext cx="1027856" cy="645223"/>
          </a:xfrm>
          <a:prstGeom prst="rect">
            <a:avLst/>
          </a:prstGeom>
        </p:spPr>
      </p:pic>
      <p:pic>
        <p:nvPicPr>
          <p:cNvPr id="8" name="Picture 7" descr="Submarine 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49131" y="2661679"/>
            <a:ext cx="1004044" cy="709942"/>
          </a:xfrm>
          <a:prstGeom prst="rect">
            <a:avLst/>
          </a:prstGeom>
        </p:spPr>
      </p:pic>
      <p:pic>
        <p:nvPicPr>
          <p:cNvPr id="9" name="Picture 8" descr="A cartoon intro to ArrayBuffers and SharedArrayBuffers ..."/>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5607" y="5780204"/>
            <a:ext cx="3726695" cy="454657"/>
          </a:xfrm>
          <a:prstGeom prst="rect">
            <a:avLst/>
          </a:prstGeom>
        </p:spPr>
      </p:pic>
      <p:pic>
        <p:nvPicPr>
          <p:cNvPr id="10" name="Picture 9" descr="Swimming PNG Transparent Images | PNG All"/>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86550" y="2112333"/>
            <a:ext cx="1123474" cy="608548"/>
          </a:xfrm>
          <a:prstGeom prst="rect">
            <a:avLst/>
          </a:prstGeom>
        </p:spPr>
      </p:pic>
      <p:sp>
        <p:nvSpPr>
          <p:cNvPr id="12" name="TextBox 11"/>
          <p:cNvSpPr txBox="1"/>
          <p:nvPr/>
        </p:nvSpPr>
        <p:spPr>
          <a:xfrm>
            <a:off x="4727961" y="3290983"/>
            <a:ext cx="2204258" cy="307777"/>
          </a:xfrm>
          <a:prstGeom prst="rect">
            <a:avLst/>
          </a:prstGeom>
          <a:noFill/>
        </p:spPr>
        <p:txBody>
          <a:bodyPr wrap="none" rtlCol="0">
            <a:spAutoFit/>
          </a:bodyPr>
          <a:lstStyle/>
          <a:p>
            <a:r>
              <a:rPr lang="en-US" sz="1400" dirty="0"/>
              <a:t>packages/modules/libraries</a:t>
            </a:r>
          </a:p>
        </p:txBody>
      </p:sp>
      <p:sp>
        <p:nvSpPr>
          <p:cNvPr id="13" name="TextBox 12"/>
          <p:cNvSpPr txBox="1"/>
          <p:nvPr/>
        </p:nvSpPr>
        <p:spPr>
          <a:xfrm>
            <a:off x="6058322" y="2528292"/>
            <a:ext cx="2431948" cy="307777"/>
          </a:xfrm>
          <a:prstGeom prst="rect">
            <a:avLst/>
          </a:prstGeom>
          <a:noFill/>
        </p:spPr>
        <p:txBody>
          <a:bodyPr wrap="none" rtlCol="0">
            <a:spAutoFit/>
          </a:bodyPr>
          <a:lstStyle/>
          <a:p>
            <a:r>
              <a:rPr lang="en-US" sz="1400" dirty="0" err="1"/>
              <a:t>perl</a:t>
            </a:r>
            <a:r>
              <a:rPr lang="en-US" sz="1400" dirty="0"/>
              <a:t>/JS/python/R/ruby (script)</a:t>
            </a:r>
          </a:p>
        </p:txBody>
      </p:sp>
      <p:sp>
        <p:nvSpPr>
          <p:cNvPr id="14" name="TextBox 13"/>
          <p:cNvSpPr txBox="1"/>
          <p:nvPr/>
        </p:nvSpPr>
        <p:spPr>
          <a:xfrm>
            <a:off x="8031995" y="3987351"/>
            <a:ext cx="2096728" cy="307777"/>
          </a:xfrm>
          <a:prstGeom prst="rect">
            <a:avLst/>
          </a:prstGeom>
          <a:noFill/>
        </p:spPr>
        <p:txBody>
          <a:bodyPr wrap="none" rtlCol="0">
            <a:spAutoFit/>
          </a:bodyPr>
          <a:lstStyle/>
          <a:p>
            <a:r>
              <a:rPr lang="en-US" sz="1400" dirty="0"/>
              <a:t>Java runtime environment</a:t>
            </a:r>
          </a:p>
        </p:txBody>
      </p:sp>
      <p:sp>
        <p:nvSpPr>
          <p:cNvPr id="15" name="TextBox 14"/>
          <p:cNvSpPr txBox="1"/>
          <p:nvPr/>
        </p:nvSpPr>
        <p:spPr>
          <a:xfrm>
            <a:off x="3350857" y="5812846"/>
            <a:ext cx="1467581" cy="369332"/>
          </a:xfrm>
          <a:prstGeom prst="rect">
            <a:avLst/>
          </a:prstGeom>
          <a:noFill/>
        </p:spPr>
        <p:txBody>
          <a:bodyPr wrap="none" rtlCol="0">
            <a:spAutoFit/>
          </a:bodyPr>
          <a:lstStyle/>
          <a:p>
            <a:r>
              <a:rPr lang="en-US" dirty="0">
                <a:solidFill>
                  <a:schemeClr val="bg1"/>
                </a:solidFill>
              </a:rPr>
              <a:t>your machine</a:t>
            </a:r>
          </a:p>
        </p:txBody>
      </p:sp>
      <p:sp>
        <p:nvSpPr>
          <p:cNvPr id="16" name="TextBox 15"/>
          <p:cNvSpPr txBox="1"/>
          <p:nvPr/>
        </p:nvSpPr>
        <p:spPr>
          <a:xfrm>
            <a:off x="7359010" y="3382077"/>
            <a:ext cx="2268506" cy="369332"/>
          </a:xfrm>
          <a:prstGeom prst="rect">
            <a:avLst/>
          </a:prstGeom>
          <a:noFill/>
        </p:spPr>
        <p:txBody>
          <a:bodyPr wrap="none" rtlCol="0">
            <a:spAutoFit/>
          </a:bodyPr>
          <a:lstStyle/>
          <a:p>
            <a:r>
              <a:rPr lang="en-US" dirty="0">
                <a:solidFill>
                  <a:schemeClr val="bg1"/>
                </a:solidFill>
              </a:rPr>
              <a:t>your operating system</a:t>
            </a:r>
          </a:p>
        </p:txBody>
      </p:sp>
      <p:sp>
        <p:nvSpPr>
          <p:cNvPr id="17" name="TextBox 16"/>
          <p:cNvSpPr txBox="1"/>
          <p:nvPr/>
        </p:nvSpPr>
        <p:spPr>
          <a:xfrm>
            <a:off x="4580575" y="623139"/>
            <a:ext cx="3953390" cy="369332"/>
          </a:xfrm>
          <a:prstGeom prst="rect">
            <a:avLst/>
          </a:prstGeom>
          <a:noFill/>
        </p:spPr>
        <p:txBody>
          <a:bodyPr wrap="none" rtlCol="0">
            <a:spAutoFit/>
          </a:bodyPr>
          <a:lstStyle/>
          <a:p>
            <a:r>
              <a:rPr lang="en-US" dirty="0">
                <a:solidFill>
                  <a:schemeClr val="bg1"/>
                </a:solidFill>
              </a:rPr>
              <a:t>high level versus low level programming</a:t>
            </a:r>
          </a:p>
        </p:txBody>
      </p:sp>
      <p:sp>
        <p:nvSpPr>
          <p:cNvPr id="18" name="TextBox 17"/>
          <p:cNvSpPr txBox="1"/>
          <p:nvPr/>
        </p:nvSpPr>
        <p:spPr>
          <a:xfrm>
            <a:off x="8599390" y="2400069"/>
            <a:ext cx="994247" cy="523220"/>
          </a:xfrm>
          <a:prstGeom prst="rect">
            <a:avLst/>
          </a:prstGeom>
          <a:noFill/>
        </p:spPr>
        <p:txBody>
          <a:bodyPr wrap="none" rtlCol="0">
            <a:spAutoFit/>
          </a:bodyPr>
          <a:lstStyle/>
          <a:p>
            <a:r>
              <a:rPr lang="en-US" sz="1400" dirty="0"/>
              <a:t>existing</a:t>
            </a:r>
          </a:p>
          <a:p>
            <a:r>
              <a:rPr lang="en-US" sz="1400" dirty="0"/>
              <a:t>application</a:t>
            </a:r>
          </a:p>
        </p:txBody>
      </p:sp>
      <p:sp>
        <p:nvSpPr>
          <p:cNvPr id="19" name="TextBox 18"/>
          <p:cNvSpPr txBox="1"/>
          <p:nvPr/>
        </p:nvSpPr>
        <p:spPr>
          <a:xfrm>
            <a:off x="5053945" y="4016998"/>
            <a:ext cx="2255617" cy="307777"/>
          </a:xfrm>
          <a:prstGeom prst="rect">
            <a:avLst/>
          </a:prstGeom>
          <a:noFill/>
        </p:spPr>
        <p:txBody>
          <a:bodyPr wrap="none" rtlCol="0">
            <a:spAutoFit/>
          </a:bodyPr>
          <a:lstStyle/>
          <a:p>
            <a:r>
              <a:rPr lang="en-US" sz="1400" dirty="0"/>
              <a:t>compiled C/BASIC/FORTRAN</a:t>
            </a:r>
          </a:p>
        </p:txBody>
      </p:sp>
      <p:sp>
        <p:nvSpPr>
          <p:cNvPr id="23" name="TextBox 22"/>
          <p:cNvSpPr txBox="1"/>
          <p:nvPr/>
        </p:nvSpPr>
        <p:spPr>
          <a:xfrm>
            <a:off x="7359011" y="4905561"/>
            <a:ext cx="891101" cy="461665"/>
          </a:xfrm>
          <a:prstGeom prst="rect">
            <a:avLst/>
          </a:prstGeom>
          <a:solidFill>
            <a:schemeClr val="tx1"/>
          </a:solidFill>
        </p:spPr>
        <p:txBody>
          <a:bodyPr wrap="square" rtlCol="0">
            <a:spAutoFit/>
          </a:bodyPr>
          <a:lstStyle/>
          <a:p>
            <a:r>
              <a:rPr lang="en-US" sz="1200" dirty="0">
                <a:solidFill>
                  <a:schemeClr val="bg2"/>
                </a:solidFill>
              </a:rPr>
              <a:t>assembly</a:t>
            </a:r>
          </a:p>
          <a:p>
            <a:r>
              <a:rPr lang="en-US" sz="1200" dirty="0">
                <a:solidFill>
                  <a:schemeClr val="bg2"/>
                </a:solidFill>
              </a:rPr>
              <a:t> language</a:t>
            </a:r>
          </a:p>
        </p:txBody>
      </p:sp>
      <p:pic>
        <p:nvPicPr>
          <p:cNvPr id="2" name="Picture 1" descr="Ilustración gratis: Bote De Vela, Dibujos Animados ..."/>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54817" y="1904709"/>
            <a:ext cx="949122" cy="711842"/>
          </a:xfrm>
          <a:prstGeom prst="rect">
            <a:avLst/>
          </a:prstGeom>
        </p:spPr>
      </p:pic>
      <p:sp>
        <p:nvSpPr>
          <p:cNvPr id="24" name="TextBox 23"/>
          <p:cNvSpPr txBox="1"/>
          <p:nvPr/>
        </p:nvSpPr>
        <p:spPr>
          <a:xfrm>
            <a:off x="4322345" y="2394711"/>
            <a:ext cx="994247" cy="523220"/>
          </a:xfrm>
          <a:prstGeom prst="rect">
            <a:avLst/>
          </a:prstGeom>
          <a:noFill/>
        </p:spPr>
        <p:txBody>
          <a:bodyPr wrap="none" rtlCol="0">
            <a:spAutoFit/>
          </a:bodyPr>
          <a:lstStyle/>
          <a:p>
            <a:r>
              <a:rPr lang="en-US" sz="1400" dirty="0"/>
              <a:t>existing</a:t>
            </a:r>
          </a:p>
          <a:p>
            <a:r>
              <a:rPr lang="en-US" sz="1400" dirty="0"/>
              <a:t>application</a:t>
            </a:r>
          </a:p>
        </p:txBody>
      </p:sp>
      <p:sp>
        <p:nvSpPr>
          <p:cNvPr id="3" name="TextBox 2"/>
          <p:cNvSpPr txBox="1"/>
          <p:nvPr/>
        </p:nvSpPr>
        <p:spPr>
          <a:xfrm>
            <a:off x="4606030" y="1932631"/>
            <a:ext cx="3494290" cy="307777"/>
          </a:xfrm>
          <a:prstGeom prst="rect">
            <a:avLst/>
          </a:prstGeom>
          <a:noFill/>
        </p:spPr>
        <p:txBody>
          <a:bodyPr wrap="none" rtlCol="0">
            <a:spAutoFit/>
          </a:bodyPr>
          <a:lstStyle/>
          <a:p>
            <a:r>
              <a:rPr lang="en-US" sz="1400" dirty="0"/>
              <a:t>pipelining = connecting applications via script</a:t>
            </a:r>
          </a:p>
        </p:txBody>
      </p:sp>
    </p:spTree>
    <p:extLst>
      <p:ext uri="{BB962C8B-B14F-4D97-AF65-F5344CB8AC3E}">
        <p14:creationId xmlns:p14="http://schemas.microsoft.com/office/powerpoint/2010/main" val="72466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532185" y="391886"/>
            <a:ext cx="7478266" cy="523220"/>
          </a:xfrm>
          <a:prstGeom prst="rect">
            <a:avLst/>
          </a:prstGeom>
          <a:noFill/>
        </p:spPr>
        <p:txBody>
          <a:bodyPr wrap="none" rtlCol="0">
            <a:spAutoFit/>
          </a:bodyPr>
          <a:lstStyle/>
          <a:p>
            <a:r>
              <a:rPr lang="en-US" sz="2800" dirty="0" err="1"/>
              <a:t>js</a:t>
            </a:r>
            <a:r>
              <a:rPr lang="en-US" sz="2800" dirty="0"/>
              <a:t> – popular libraries/packages/archives/resources</a:t>
            </a:r>
          </a:p>
        </p:txBody>
      </p:sp>
      <p:sp>
        <p:nvSpPr>
          <p:cNvPr id="2" name="Rectangle 1"/>
          <p:cNvSpPr/>
          <p:nvPr/>
        </p:nvSpPr>
        <p:spPr>
          <a:xfrm>
            <a:off x="2990127" y="1041738"/>
            <a:ext cx="8318339" cy="2585323"/>
          </a:xfrm>
          <a:prstGeom prst="rect">
            <a:avLst/>
          </a:prstGeom>
          <a:ln w="25400">
            <a:solidFill>
              <a:schemeClr val="tx1"/>
            </a:solidFill>
          </a:ln>
        </p:spPr>
        <p:txBody>
          <a:bodyPr wrap="square">
            <a:spAutoFit/>
          </a:bodyPr>
          <a:lstStyle/>
          <a:p>
            <a:r>
              <a:rPr lang="en-US" b="1" dirty="0">
                <a:solidFill>
                  <a:srgbClr val="202124"/>
                </a:solidFill>
                <a:latin typeface="Roboto"/>
              </a:rPr>
              <a:t>JavaScript</a:t>
            </a:r>
            <a:r>
              <a:rPr lang="en-US" dirty="0">
                <a:solidFill>
                  <a:srgbClr val="202124"/>
                </a:solidFill>
                <a:latin typeface="Roboto"/>
              </a:rPr>
              <a:t> code is all-text and </a:t>
            </a:r>
            <a:r>
              <a:rPr lang="en-US" b="1" dirty="0">
                <a:solidFill>
                  <a:srgbClr val="202124"/>
                </a:solidFill>
                <a:latin typeface="Roboto"/>
              </a:rPr>
              <a:t>Java</a:t>
            </a:r>
            <a:r>
              <a:rPr lang="en-US" dirty="0">
                <a:solidFill>
                  <a:srgbClr val="202124"/>
                </a:solidFill>
                <a:latin typeface="Roboto"/>
              </a:rPr>
              <a:t> code must be compiled. ... </a:t>
            </a:r>
            <a:r>
              <a:rPr lang="en-US" b="1" dirty="0">
                <a:solidFill>
                  <a:srgbClr val="202124"/>
                </a:solidFill>
                <a:latin typeface="Roboto"/>
              </a:rPr>
              <a:t>JS</a:t>
            </a:r>
            <a:r>
              <a:rPr lang="en-US" dirty="0">
                <a:solidFill>
                  <a:srgbClr val="202124"/>
                </a:solidFill>
                <a:latin typeface="Roboto"/>
              </a:rPr>
              <a:t> code is run on a browser only, whereas </a:t>
            </a:r>
            <a:r>
              <a:rPr lang="en-US" b="1" dirty="0">
                <a:solidFill>
                  <a:srgbClr val="202124"/>
                </a:solidFill>
                <a:latin typeface="Roboto"/>
              </a:rPr>
              <a:t>Java</a:t>
            </a:r>
            <a:r>
              <a:rPr lang="en-US" dirty="0">
                <a:solidFill>
                  <a:srgbClr val="202124"/>
                </a:solidFill>
                <a:latin typeface="Roboto"/>
              </a:rPr>
              <a:t> creates web applications that run in a browser or virtual machine (the JRE or Java runtime environment). </a:t>
            </a:r>
            <a:r>
              <a:rPr lang="en-US" b="1" dirty="0">
                <a:solidFill>
                  <a:srgbClr val="202124"/>
                </a:solidFill>
                <a:latin typeface="Roboto"/>
              </a:rPr>
              <a:t>Java</a:t>
            </a:r>
            <a:r>
              <a:rPr lang="en-US" dirty="0">
                <a:solidFill>
                  <a:srgbClr val="202124"/>
                </a:solidFill>
                <a:latin typeface="Roboto"/>
              </a:rPr>
              <a:t> is an object-oriented programming language (OOP), and </a:t>
            </a:r>
            <a:r>
              <a:rPr lang="en-US" b="1" dirty="0">
                <a:solidFill>
                  <a:srgbClr val="202124"/>
                </a:solidFill>
                <a:latin typeface="Roboto"/>
              </a:rPr>
              <a:t>JS</a:t>
            </a:r>
            <a:r>
              <a:rPr lang="en-US" dirty="0">
                <a:solidFill>
                  <a:srgbClr val="202124"/>
                </a:solidFill>
                <a:latin typeface="Roboto"/>
              </a:rPr>
              <a:t> is specifically an object-oriented scripting language</a:t>
            </a:r>
          </a:p>
          <a:p>
            <a:endParaRPr lang="en-US" dirty="0">
              <a:solidFill>
                <a:srgbClr val="202124"/>
              </a:solidFill>
              <a:latin typeface="Roboto"/>
            </a:endParaRPr>
          </a:p>
          <a:p>
            <a:r>
              <a:rPr lang="en-US" dirty="0">
                <a:solidFill>
                  <a:srgbClr val="202124"/>
                </a:solidFill>
                <a:latin typeface="Roboto"/>
              </a:rPr>
              <a:t>i.e. JS code is used primarily to animate a website  Think of HTML as the structure of the building in which your website lives, CSS as the furniture in the building and JS as the people who live in the building </a:t>
            </a:r>
            <a:endParaRPr lang="en-US" dirty="0"/>
          </a:p>
        </p:txBody>
      </p:sp>
      <p:pic>
        <p:nvPicPr>
          <p:cNvPr id="4" name="Picture 3"/>
          <p:cNvPicPr>
            <a:picLocks noChangeAspect="1"/>
          </p:cNvPicPr>
          <p:nvPr/>
        </p:nvPicPr>
        <p:blipFill>
          <a:blip r:embed="rId2"/>
          <a:stretch>
            <a:fillRect/>
          </a:stretch>
        </p:blipFill>
        <p:spPr>
          <a:xfrm>
            <a:off x="468260" y="1435229"/>
            <a:ext cx="2069140" cy="1261671"/>
          </a:xfrm>
          <a:prstGeom prst="rect">
            <a:avLst/>
          </a:prstGeom>
        </p:spPr>
      </p:pic>
      <p:sp>
        <p:nvSpPr>
          <p:cNvPr id="6" name="Rectangle 5"/>
          <p:cNvSpPr/>
          <p:nvPr/>
        </p:nvSpPr>
        <p:spPr>
          <a:xfrm>
            <a:off x="1261640" y="3906868"/>
            <a:ext cx="9826907" cy="2031325"/>
          </a:xfrm>
          <a:prstGeom prst="rect">
            <a:avLst/>
          </a:prstGeom>
        </p:spPr>
        <p:txBody>
          <a:bodyPr wrap="square">
            <a:spAutoFit/>
          </a:bodyPr>
          <a:lstStyle/>
          <a:p>
            <a:r>
              <a:rPr lang="en-US" dirty="0">
                <a:solidFill>
                  <a:srgbClr val="0A0A23"/>
                </a:solidFill>
                <a:latin typeface="Lato"/>
              </a:rPr>
              <a:t>Node.js® is a JavaScript runtime built on </a:t>
            </a:r>
            <a:r>
              <a:rPr lang="en-US" b="1" dirty="0">
                <a:latin typeface="Lato"/>
                <a:hlinkClick r:id="rId3"/>
              </a:rPr>
              <a:t>Chrome’s V8 JavaScript engine</a:t>
            </a:r>
            <a:r>
              <a:rPr lang="en-US" b="1" dirty="0">
                <a:latin typeface="Lato"/>
              </a:rPr>
              <a:t>.</a:t>
            </a:r>
            <a:r>
              <a:rPr lang="en-US" dirty="0"/>
              <a:t/>
            </a:r>
            <a:br>
              <a:rPr lang="en-US" dirty="0"/>
            </a:br>
            <a:r>
              <a:rPr lang="en-US" dirty="0"/>
              <a:t/>
            </a:r>
            <a:br>
              <a:rPr lang="en-US" dirty="0"/>
            </a:br>
            <a:r>
              <a:rPr lang="en-US" dirty="0">
                <a:solidFill>
                  <a:srgbClr val="0A0A23"/>
                </a:solidFill>
                <a:latin typeface="Lato"/>
              </a:rPr>
              <a:t>Node.js uses an event-driven, </a:t>
            </a:r>
            <a:r>
              <a:rPr lang="en-US" dirty="0" smtClean="0">
                <a:solidFill>
                  <a:srgbClr val="0A0A23"/>
                </a:solidFill>
                <a:latin typeface="Lato"/>
              </a:rPr>
              <a:t>asynchronous, non-blocking </a:t>
            </a:r>
            <a:r>
              <a:rPr lang="en-US" dirty="0">
                <a:solidFill>
                  <a:srgbClr val="0A0A23"/>
                </a:solidFill>
                <a:latin typeface="Lato"/>
              </a:rPr>
              <a:t>I/O model that makes it lightweight and efficient</a:t>
            </a:r>
            <a:r>
              <a:rPr lang="en-US" dirty="0" smtClean="0">
                <a:solidFill>
                  <a:srgbClr val="0A0A23"/>
                </a:solidFill>
                <a:latin typeface="Lato"/>
              </a:rPr>
              <a:t>.  i.e. it eliminates queuing problems on the server-side.  </a:t>
            </a:r>
            <a:r>
              <a:rPr lang="en-US" dirty="0"/>
              <a:t/>
            </a:r>
            <a:br>
              <a:rPr lang="en-US" dirty="0"/>
            </a:br>
            <a:r>
              <a:rPr lang="en-US" dirty="0"/>
              <a:t/>
            </a:r>
            <a:br>
              <a:rPr lang="en-US" dirty="0"/>
            </a:br>
            <a:r>
              <a:rPr lang="en-US" dirty="0">
                <a:solidFill>
                  <a:srgbClr val="0A0A23"/>
                </a:solidFill>
                <a:latin typeface="Lato"/>
              </a:rPr>
              <a:t>Node.js’ package ecosystem, </a:t>
            </a:r>
            <a:r>
              <a:rPr lang="en-US" u="sng" dirty="0" err="1">
                <a:latin typeface="Lato"/>
                <a:hlinkClick r:id="rId4"/>
              </a:rPr>
              <a:t>npm</a:t>
            </a:r>
            <a:r>
              <a:rPr lang="en-US" dirty="0">
                <a:solidFill>
                  <a:srgbClr val="0A0A23"/>
                </a:solidFill>
                <a:latin typeface="Lato"/>
              </a:rPr>
              <a:t>, is the largest ecosystem of open source libraries in the world.</a:t>
            </a:r>
            <a:endParaRPr lang="en-US" dirty="0"/>
          </a:p>
        </p:txBody>
      </p:sp>
      <p:sp>
        <p:nvSpPr>
          <p:cNvPr id="7" name="Rectangle 6">
            <a:hlinkClick r:id="rId4"/>
          </p:cNvPr>
          <p:cNvSpPr/>
          <p:nvPr/>
        </p:nvSpPr>
        <p:spPr>
          <a:xfrm>
            <a:off x="5331480" y="5348390"/>
            <a:ext cx="2569358" cy="646331"/>
          </a:xfrm>
          <a:prstGeom prst="rect">
            <a:avLst/>
          </a:prstGeom>
        </p:spPr>
        <p:txBody>
          <a:bodyPr wrap="none">
            <a:spAutoFit/>
          </a:bodyPr>
          <a:lstStyle/>
          <a:p>
            <a:r>
              <a:rPr lang="en-US" dirty="0">
                <a:hlinkClick r:id="rId4"/>
              </a:rPr>
              <a:t>https://www.npmjs.com/</a:t>
            </a:r>
            <a:endParaRPr lang="en-US" dirty="0"/>
          </a:p>
          <a:p>
            <a:endParaRPr lang="en-US" dirty="0"/>
          </a:p>
        </p:txBody>
      </p:sp>
      <p:sp>
        <p:nvSpPr>
          <p:cNvPr id="8" name="Rectangle 7">
            <a:hlinkClick r:id="rId5"/>
          </p:cNvPr>
          <p:cNvSpPr/>
          <p:nvPr/>
        </p:nvSpPr>
        <p:spPr>
          <a:xfrm>
            <a:off x="7725990" y="5785203"/>
            <a:ext cx="3682162" cy="646331"/>
          </a:xfrm>
          <a:prstGeom prst="rect">
            <a:avLst/>
          </a:prstGeom>
        </p:spPr>
        <p:txBody>
          <a:bodyPr wrap="none">
            <a:spAutoFit/>
          </a:bodyPr>
          <a:lstStyle/>
          <a:p>
            <a:r>
              <a:rPr lang="en-US" dirty="0">
                <a:hlinkClick r:id="rId5"/>
              </a:rPr>
              <a:t>https://www.w3schools.com/nodejs/</a:t>
            </a:r>
            <a:endParaRPr lang="en-US" dirty="0"/>
          </a:p>
          <a:p>
            <a:endParaRPr lang="en-US" dirty="0"/>
          </a:p>
        </p:txBody>
      </p:sp>
      <p:sp>
        <p:nvSpPr>
          <p:cNvPr id="9" name="Rectangle 8">
            <a:hlinkClick r:id="rId6"/>
          </p:cNvPr>
          <p:cNvSpPr/>
          <p:nvPr/>
        </p:nvSpPr>
        <p:spPr>
          <a:xfrm>
            <a:off x="1261640" y="5785203"/>
            <a:ext cx="4244688" cy="646331"/>
          </a:xfrm>
          <a:prstGeom prst="rect">
            <a:avLst/>
          </a:prstGeom>
        </p:spPr>
        <p:txBody>
          <a:bodyPr wrap="none">
            <a:spAutoFit/>
          </a:bodyPr>
          <a:lstStyle/>
          <a:p>
            <a:r>
              <a:rPr lang="en-US" dirty="0">
                <a:hlinkClick r:id="rId6"/>
              </a:rPr>
              <a:t>https://www.w3schools.com/js/default.asp</a:t>
            </a:r>
            <a:endParaRPr lang="en-US" dirty="0"/>
          </a:p>
          <a:p>
            <a:endParaRPr lang="en-US" dirty="0"/>
          </a:p>
        </p:txBody>
      </p:sp>
      <p:sp>
        <p:nvSpPr>
          <p:cNvPr id="10" name="Rectangle 9">
            <a:hlinkClick r:id="rId7"/>
          </p:cNvPr>
          <p:cNvSpPr/>
          <p:nvPr/>
        </p:nvSpPr>
        <p:spPr>
          <a:xfrm>
            <a:off x="1116825" y="6295657"/>
            <a:ext cx="4534318" cy="646331"/>
          </a:xfrm>
          <a:prstGeom prst="rect">
            <a:avLst/>
          </a:prstGeom>
        </p:spPr>
        <p:txBody>
          <a:bodyPr wrap="none">
            <a:spAutoFit/>
          </a:bodyPr>
          <a:lstStyle/>
          <a:p>
            <a:r>
              <a:rPr lang="en-US" dirty="0">
                <a:hlinkClick r:id="rId7"/>
              </a:rPr>
              <a:t>https://www.w3schools.com/html/default.asp</a:t>
            </a:r>
            <a:endParaRPr lang="en-US" dirty="0"/>
          </a:p>
          <a:p>
            <a:endParaRPr lang="en-US" dirty="0"/>
          </a:p>
        </p:txBody>
      </p:sp>
      <p:sp>
        <p:nvSpPr>
          <p:cNvPr id="11" name="Rectangle 10">
            <a:hlinkClick r:id="rId8"/>
          </p:cNvPr>
          <p:cNvSpPr/>
          <p:nvPr/>
        </p:nvSpPr>
        <p:spPr>
          <a:xfrm>
            <a:off x="7380286" y="6295657"/>
            <a:ext cx="4373570" cy="646331"/>
          </a:xfrm>
          <a:prstGeom prst="rect">
            <a:avLst/>
          </a:prstGeom>
        </p:spPr>
        <p:txBody>
          <a:bodyPr wrap="none">
            <a:spAutoFit/>
          </a:bodyPr>
          <a:lstStyle/>
          <a:p>
            <a:r>
              <a:rPr lang="en-US" dirty="0">
                <a:hlinkClick r:id="rId8"/>
              </a:rPr>
              <a:t>https://www.w3schools.com/css/default.asp</a:t>
            </a:r>
            <a:endParaRPr lang="en-US" dirty="0"/>
          </a:p>
          <a:p>
            <a:endParaRPr lang="en-US" dirty="0"/>
          </a:p>
        </p:txBody>
      </p:sp>
    </p:spTree>
    <p:extLst>
      <p:ext uri="{BB962C8B-B14F-4D97-AF65-F5344CB8AC3E}">
        <p14:creationId xmlns:p14="http://schemas.microsoft.com/office/powerpoint/2010/main" val="1894346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240312" y="258204"/>
            <a:ext cx="7671972" cy="523220"/>
          </a:xfrm>
          <a:prstGeom prst="rect">
            <a:avLst/>
          </a:prstGeom>
          <a:noFill/>
        </p:spPr>
        <p:txBody>
          <a:bodyPr wrap="none" rtlCol="0">
            <a:spAutoFit/>
          </a:bodyPr>
          <a:lstStyle/>
          <a:p>
            <a:r>
              <a:rPr lang="en-US" sz="2800" dirty="0" err="1"/>
              <a:t>js</a:t>
            </a:r>
            <a:r>
              <a:rPr lang="en-US" sz="2800" dirty="0"/>
              <a:t> - basic syntax, commenting and style conventions</a:t>
            </a:r>
          </a:p>
        </p:txBody>
      </p:sp>
      <p:sp>
        <p:nvSpPr>
          <p:cNvPr id="3" name="Rectangle 2"/>
          <p:cNvSpPr/>
          <p:nvPr/>
        </p:nvSpPr>
        <p:spPr>
          <a:xfrm>
            <a:off x="3410263" y="1404753"/>
            <a:ext cx="6096000" cy="923330"/>
          </a:xfrm>
          <a:prstGeom prst="rect">
            <a:avLst/>
          </a:prstGeom>
          <a:ln>
            <a:solidFill>
              <a:schemeClr val="tx1"/>
            </a:solidFill>
          </a:ln>
        </p:spPr>
        <p:txBody>
          <a:bodyPr>
            <a:spAutoFit/>
          </a:bodyPr>
          <a:lstStyle/>
          <a:p>
            <a:r>
              <a:rPr lang="es-ES" dirty="0" err="1">
                <a:solidFill>
                  <a:srgbClr val="0000CD"/>
                </a:solidFill>
                <a:latin typeface="Consolas" panose="020B0609020204030204" pitchFamily="49" charset="0"/>
              </a:rPr>
              <a:t>var</a:t>
            </a:r>
            <a:r>
              <a:rPr lang="es-ES" dirty="0">
                <a:solidFill>
                  <a:srgbClr val="000000"/>
                </a:solidFill>
                <a:latin typeface="Consolas" panose="020B0609020204030204" pitchFamily="49" charset="0"/>
              </a:rPr>
              <a:t> x, y, z;       </a:t>
            </a:r>
            <a:r>
              <a:rPr lang="es-ES" dirty="0">
                <a:solidFill>
                  <a:srgbClr val="008000"/>
                </a:solidFill>
                <a:latin typeface="Consolas" panose="020B0609020204030204" pitchFamily="49" charset="0"/>
              </a:rPr>
              <a:t>// Declare Variables</a:t>
            </a:r>
            <a:br>
              <a:rPr lang="es-ES" dirty="0">
                <a:solidFill>
                  <a:srgbClr val="008000"/>
                </a:solidFill>
                <a:latin typeface="Consolas" panose="020B0609020204030204" pitchFamily="49" charset="0"/>
              </a:rPr>
            </a:br>
            <a:r>
              <a:rPr lang="es-ES" dirty="0">
                <a:solidFill>
                  <a:srgbClr val="000000"/>
                </a:solidFill>
                <a:latin typeface="Consolas" panose="020B0609020204030204" pitchFamily="49" charset="0"/>
              </a:rPr>
              <a:t>x = </a:t>
            </a:r>
            <a:r>
              <a:rPr lang="es-ES" dirty="0">
                <a:solidFill>
                  <a:srgbClr val="FF0000"/>
                </a:solidFill>
                <a:latin typeface="Consolas" panose="020B0609020204030204" pitchFamily="49" charset="0"/>
              </a:rPr>
              <a:t>5</a:t>
            </a:r>
            <a:r>
              <a:rPr lang="es-ES" dirty="0">
                <a:solidFill>
                  <a:srgbClr val="000000"/>
                </a:solidFill>
                <a:latin typeface="Consolas" panose="020B0609020204030204" pitchFamily="49" charset="0"/>
              </a:rPr>
              <a:t>; y = </a:t>
            </a:r>
            <a:r>
              <a:rPr lang="es-ES" dirty="0">
                <a:solidFill>
                  <a:srgbClr val="FF0000"/>
                </a:solidFill>
                <a:latin typeface="Consolas" panose="020B0609020204030204" pitchFamily="49" charset="0"/>
              </a:rPr>
              <a:t>6</a:t>
            </a:r>
            <a:r>
              <a:rPr lang="es-ES" dirty="0">
                <a:solidFill>
                  <a:srgbClr val="000000"/>
                </a:solidFill>
                <a:latin typeface="Consolas" panose="020B0609020204030204" pitchFamily="49" charset="0"/>
              </a:rPr>
              <a:t>;      </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Assign</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Values</a:t>
            </a:r>
            <a:r>
              <a:rPr lang="es-ES" dirty="0">
                <a:solidFill>
                  <a:srgbClr val="008000"/>
                </a:solidFill>
                <a:latin typeface="Consolas" panose="020B0609020204030204" pitchFamily="49" charset="0"/>
              </a:rPr>
              <a:t/>
            </a:r>
            <a:br>
              <a:rPr lang="es-ES" dirty="0">
                <a:solidFill>
                  <a:srgbClr val="008000"/>
                </a:solidFill>
                <a:latin typeface="Consolas" panose="020B0609020204030204" pitchFamily="49" charset="0"/>
              </a:rPr>
            </a:br>
            <a:r>
              <a:rPr lang="es-ES" dirty="0">
                <a:solidFill>
                  <a:srgbClr val="000000"/>
                </a:solidFill>
                <a:latin typeface="Consolas" panose="020B0609020204030204" pitchFamily="49" charset="0"/>
              </a:rPr>
              <a:t>z = x + y;         </a:t>
            </a:r>
            <a:r>
              <a:rPr lang="es-ES" dirty="0">
                <a:solidFill>
                  <a:srgbClr val="008000"/>
                </a:solidFill>
                <a:latin typeface="Consolas" panose="020B0609020204030204" pitchFamily="49" charset="0"/>
              </a:rPr>
              <a:t>// Compute </a:t>
            </a:r>
            <a:r>
              <a:rPr lang="es-ES" dirty="0" err="1">
                <a:solidFill>
                  <a:srgbClr val="008000"/>
                </a:solidFill>
                <a:latin typeface="Consolas" panose="020B0609020204030204" pitchFamily="49" charset="0"/>
              </a:rPr>
              <a:t>Values</a:t>
            </a:r>
            <a:endParaRPr lang="en-US" dirty="0"/>
          </a:p>
        </p:txBody>
      </p:sp>
      <p:sp>
        <p:nvSpPr>
          <p:cNvPr id="6" name="Rectangle 5"/>
          <p:cNvSpPr/>
          <p:nvPr/>
        </p:nvSpPr>
        <p:spPr>
          <a:xfrm>
            <a:off x="2455351" y="2835665"/>
            <a:ext cx="8005823" cy="3139321"/>
          </a:xfrm>
          <a:prstGeom prst="rect">
            <a:avLst/>
          </a:prstGeom>
          <a:ln>
            <a:solidFill>
              <a:schemeClr val="tx1"/>
            </a:solidFill>
          </a:ln>
        </p:spPr>
        <p:txBody>
          <a:bodyPr wrap="square">
            <a:spAutoFit/>
          </a:bodyPr>
          <a:lstStyle/>
          <a:p>
            <a:r>
              <a:rPr lang="en-US" dirty="0">
                <a:solidFill>
                  <a:srgbClr val="008000"/>
                </a:solidFill>
                <a:latin typeface="Consolas" panose="020B0609020204030204" pitchFamily="49" charset="0"/>
              </a:rPr>
              <a:t>// Declare at the beginning (also initiate here)</a:t>
            </a:r>
            <a:br>
              <a:rPr lang="en-US" dirty="0">
                <a:solidFill>
                  <a:srgbClr val="008000"/>
                </a:solidFill>
                <a:latin typeface="Consolas" panose="020B0609020204030204" pitchFamily="49" charset="0"/>
              </a:rPr>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price, discount, </a:t>
            </a:r>
            <a:r>
              <a:rPr lang="en-US" dirty="0" err="1">
                <a:solidFill>
                  <a:srgbClr val="000000"/>
                </a:solidFill>
                <a:latin typeface="Consolas" panose="020B0609020204030204" pitchFamily="49" charset="0"/>
              </a:rPr>
              <a:t>fullPrice</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8000"/>
                </a:solidFill>
                <a:latin typeface="Consolas" panose="020B0609020204030204" pitchFamily="49" charset="0"/>
              </a:rPr>
              <a:t>// Use later</a:t>
            </a:r>
            <a:br>
              <a:rPr lang="en-US" dirty="0">
                <a:solidFill>
                  <a:srgbClr val="008000"/>
                </a:solidFill>
                <a:latin typeface="Consolas" panose="020B0609020204030204" pitchFamily="49" charset="0"/>
              </a:rPr>
            </a:b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"John"</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"Doe"</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0000"/>
                </a:solidFill>
                <a:latin typeface="Consolas" panose="020B0609020204030204" pitchFamily="49" charset="0"/>
              </a:rPr>
              <a:t>price = </a:t>
            </a:r>
            <a:r>
              <a:rPr lang="en-US" dirty="0">
                <a:solidFill>
                  <a:srgbClr val="FF0000"/>
                </a:solidFill>
                <a:latin typeface="Consolas" panose="020B0609020204030204" pitchFamily="49" charset="0"/>
              </a:rPr>
              <a:t>19.90</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discount = </a:t>
            </a:r>
            <a:r>
              <a:rPr lang="en-US" dirty="0">
                <a:solidFill>
                  <a:srgbClr val="FF0000"/>
                </a:solidFill>
                <a:latin typeface="Consolas" panose="020B0609020204030204" pitchFamily="49" charset="0"/>
              </a:rPr>
              <a:t>0.10</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fullPrice</a:t>
            </a:r>
            <a:r>
              <a:rPr lang="en-US" dirty="0">
                <a:solidFill>
                  <a:srgbClr val="000000"/>
                </a:solidFill>
                <a:latin typeface="Consolas" panose="020B0609020204030204" pitchFamily="49" charset="0"/>
              </a:rPr>
              <a:t> = price - discount;</a:t>
            </a:r>
            <a:endParaRPr lang="en-US" dirty="0"/>
          </a:p>
        </p:txBody>
      </p:sp>
    </p:spTree>
    <p:extLst>
      <p:ext uri="{BB962C8B-B14F-4D97-AF65-F5344CB8AC3E}">
        <p14:creationId xmlns:p14="http://schemas.microsoft.com/office/powerpoint/2010/main" val="3024349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240312" y="258204"/>
            <a:ext cx="7671972" cy="523220"/>
          </a:xfrm>
          <a:prstGeom prst="rect">
            <a:avLst/>
          </a:prstGeom>
          <a:noFill/>
        </p:spPr>
        <p:txBody>
          <a:bodyPr wrap="none" rtlCol="0">
            <a:spAutoFit/>
          </a:bodyPr>
          <a:lstStyle/>
          <a:p>
            <a:r>
              <a:rPr lang="en-US" sz="2800" dirty="0" err="1"/>
              <a:t>js</a:t>
            </a:r>
            <a:r>
              <a:rPr lang="en-US" sz="2800" dirty="0"/>
              <a:t> - basic syntax, commenting and style conventions</a:t>
            </a:r>
          </a:p>
        </p:txBody>
      </p:sp>
      <p:sp>
        <p:nvSpPr>
          <p:cNvPr id="3" name="Rectangle 2"/>
          <p:cNvSpPr/>
          <p:nvPr/>
        </p:nvSpPr>
        <p:spPr>
          <a:xfrm>
            <a:off x="3410263" y="1404753"/>
            <a:ext cx="6096000" cy="923330"/>
          </a:xfrm>
          <a:prstGeom prst="rect">
            <a:avLst/>
          </a:prstGeom>
          <a:ln>
            <a:solidFill>
              <a:schemeClr val="tx1"/>
            </a:solidFill>
          </a:ln>
        </p:spPr>
        <p:txBody>
          <a:bodyPr>
            <a:spAutoFit/>
          </a:bodyPr>
          <a:lstStyle/>
          <a:p>
            <a:r>
              <a:rPr lang="es-ES" dirty="0" err="1">
                <a:solidFill>
                  <a:srgbClr val="0000CD"/>
                </a:solidFill>
                <a:latin typeface="Consolas" panose="020B0609020204030204" pitchFamily="49" charset="0"/>
              </a:rPr>
              <a:t>var</a:t>
            </a:r>
            <a:r>
              <a:rPr lang="es-ES" dirty="0">
                <a:solidFill>
                  <a:srgbClr val="000000"/>
                </a:solidFill>
                <a:latin typeface="Consolas" panose="020B0609020204030204" pitchFamily="49" charset="0"/>
              </a:rPr>
              <a:t> x, y, z;       </a:t>
            </a:r>
            <a:r>
              <a:rPr lang="es-ES" dirty="0">
                <a:solidFill>
                  <a:srgbClr val="008000"/>
                </a:solidFill>
                <a:latin typeface="Consolas" panose="020B0609020204030204" pitchFamily="49" charset="0"/>
              </a:rPr>
              <a:t>// Declare Variables</a:t>
            </a:r>
            <a:br>
              <a:rPr lang="es-ES" dirty="0">
                <a:solidFill>
                  <a:srgbClr val="008000"/>
                </a:solidFill>
                <a:latin typeface="Consolas" panose="020B0609020204030204" pitchFamily="49" charset="0"/>
              </a:rPr>
            </a:br>
            <a:r>
              <a:rPr lang="es-ES" dirty="0">
                <a:solidFill>
                  <a:srgbClr val="000000"/>
                </a:solidFill>
                <a:latin typeface="Consolas" panose="020B0609020204030204" pitchFamily="49" charset="0"/>
              </a:rPr>
              <a:t>x = </a:t>
            </a:r>
            <a:r>
              <a:rPr lang="es-ES" dirty="0">
                <a:solidFill>
                  <a:srgbClr val="FF0000"/>
                </a:solidFill>
                <a:latin typeface="Consolas" panose="020B0609020204030204" pitchFamily="49" charset="0"/>
              </a:rPr>
              <a:t>5</a:t>
            </a:r>
            <a:r>
              <a:rPr lang="es-ES" dirty="0">
                <a:solidFill>
                  <a:srgbClr val="000000"/>
                </a:solidFill>
                <a:latin typeface="Consolas" panose="020B0609020204030204" pitchFamily="49" charset="0"/>
              </a:rPr>
              <a:t>; y = </a:t>
            </a:r>
            <a:r>
              <a:rPr lang="es-ES" dirty="0">
                <a:solidFill>
                  <a:srgbClr val="FF0000"/>
                </a:solidFill>
                <a:latin typeface="Consolas" panose="020B0609020204030204" pitchFamily="49" charset="0"/>
              </a:rPr>
              <a:t>6</a:t>
            </a:r>
            <a:r>
              <a:rPr lang="es-ES" dirty="0">
                <a:solidFill>
                  <a:srgbClr val="000000"/>
                </a:solidFill>
                <a:latin typeface="Consolas" panose="020B0609020204030204" pitchFamily="49" charset="0"/>
              </a:rPr>
              <a:t>;      </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Assign</a:t>
            </a:r>
            <a:r>
              <a:rPr lang="es-ES" dirty="0">
                <a:solidFill>
                  <a:srgbClr val="008000"/>
                </a:solidFill>
                <a:latin typeface="Consolas" panose="020B0609020204030204" pitchFamily="49" charset="0"/>
              </a:rPr>
              <a:t> </a:t>
            </a:r>
            <a:r>
              <a:rPr lang="es-ES" dirty="0" err="1">
                <a:solidFill>
                  <a:srgbClr val="008000"/>
                </a:solidFill>
                <a:latin typeface="Consolas" panose="020B0609020204030204" pitchFamily="49" charset="0"/>
              </a:rPr>
              <a:t>Values</a:t>
            </a:r>
            <a:r>
              <a:rPr lang="es-ES" dirty="0">
                <a:solidFill>
                  <a:srgbClr val="008000"/>
                </a:solidFill>
                <a:latin typeface="Consolas" panose="020B0609020204030204" pitchFamily="49" charset="0"/>
              </a:rPr>
              <a:t/>
            </a:r>
            <a:br>
              <a:rPr lang="es-ES" dirty="0">
                <a:solidFill>
                  <a:srgbClr val="008000"/>
                </a:solidFill>
                <a:latin typeface="Consolas" panose="020B0609020204030204" pitchFamily="49" charset="0"/>
              </a:rPr>
            </a:br>
            <a:r>
              <a:rPr lang="es-ES" dirty="0">
                <a:solidFill>
                  <a:srgbClr val="000000"/>
                </a:solidFill>
                <a:latin typeface="Consolas" panose="020B0609020204030204" pitchFamily="49" charset="0"/>
              </a:rPr>
              <a:t>z = x + y;         </a:t>
            </a:r>
            <a:r>
              <a:rPr lang="es-ES" dirty="0">
                <a:solidFill>
                  <a:srgbClr val="008000"/>
                </a:solidFill>
                <a:latin typeface="Consolas" panose="020B0609020204030204" pitchFamily="49" charset="0"/>
              </a:rPr>
              <a:t>// Compute </a:t>
            </a:r>
            <a:r>
              <a:rPr lang="es-ES" dirty="0" err="1">
                <a:solidFill>
                  <a:srgbClr val="008000"/>
                </a:solidFill>
                <a:latin typeface="Consolas" panose="020B0609020204030204" pitchFamily="49" charset="0"/>
              </a:rPr>
              <a:t>Values</a:t>
            </a:r>
            <a:endParaRPr lang="en-US" dirty="0"/>
          </a:p>
        </p:txBody>
      </p:sp>
      <p:sp>
        <p:nvSpPr>
          <p:cNvPr id="4" name="Rectangle 3"/>
          <p:cNvSpPr/>
          <p:nvPr/>
        </p:nvSpPr>
        <p:spPr>
          <a:xfrm>
            <a:off x="2538713" y="2620095"/>
            <a:ext cx="8144720" cy="646331"/>
          </a:xfrm>
          <a:prstGeom prst="rect">
            <a:avLst/>
          </a:prstGeom>
          <a:ln>
            <a:solidFill>
              <a:schemeClr val="tx1"/>
            </a:solidFill>
          </a:ln>
        </p:spPr>
        <p:txBody>
          <a:bodyPr wrap="square">
            <a:spAutoFit/>
          </a:bodyPr>
          <a:lstStyle/>
          <a:p>
            <a:r>
              <a:rPr lang="en-US" dirty="0">
                <a:solidFill>
                  <a:srgbClr val="008000"/>
                </a:solidFill>
                <a:latin typeface="Consolas" panose="020B0609020204030204" pitchFamily="49" charset="0"/>
              </a:rPr>
              <a:t>// Change heading:</a:t>
            </a:r>
            <a:br>
              <a:rPr lang="en-US" dirty="0">
                <a:solidFill>
                  <a:srgbClr val="008000"/>
                </a:solidFill>
                <a:latin typeface="Consolas" panose="020B0609020204030204" pitchFamily="49" charset="0"/>
              </a:rPr>
            </a:b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myH</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innerHTML</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"My First Page"</a:t>
            </a:r>
            <a:r>
              <a:rPr lang="en-US" dirty="0">
                <a:solidFill>
                  <a:srgbClr val="000000"/>
                </a:solidFill>
                <a:latin typeface="Consolas" panose="020B0609020204030204" pitchFamily="49" charset="0"/>
              </a:rPr>
              <a:t>;</a:t>
            </a:r>
            <a:endParaRPr lang="en-US" dirty="0"/>
          </a:p>
        </p:txBody>
      </p:sp>
      <p:sp>
        <p:nvSpPr>
          <p:cNvPr id="5" name="Rectangle 4"/>
          <p:cNvSpPr/>
          <p:nvPr/>
        </p:nvSpPr>
        <p:spPr>
          <a:xfrm>
            <a:off x="1575675" y="3745616"/>
            <a:ext cx="9765175" cy="2308324"/>
          </a:xfrm>
          <a:prstGeom prst="rect">
            <a:avLst/>
          </a:prstGeom>
          <a:ln>
            <a:solidFill>
              <a:schemeClr val="tx1"/>
            </a:solidFill>
          </a:ln>
        </p:spPr>
        <p:txBody>
          <a:bodyPr wrap="square">
            <a:spAutoFit/>
          </a:bodyPr>
          <a:lstStyle/>
          <a:p>
            <a:r>
              <a:rPr lang="en-US" dirty="0">
                <a:solidFill>
                  <a:srgbClr val="008000"/>
                </a:solidFill>
                <a:latin typeface="Consolas" panose="020B0609020204030204" pitchFamily="49" charset="0"/>
              </a:rPr>
              <a:t>/*</a:t>
            </a:r>
            <a:br>
              <a:rPr lang="en-US" dirty="0">
                <a:solidFill>
                  <a:srgbClr val="008000"/>
                </a:solidFill>
                <a:latin typeface="Consolas" panose="020B0609020204030204" pitchFamily="49" charset="0"/>
              </a:rPr>
            </a:br>
            <a:r>
              <a:rPr lang="en-US" dirty="0">
                <a:solidFill>
                  <a:srgbClr val="008000"/>
                </a:solidFill>
                <a:latin typeface="Consolas" panose="020B0609020204030204" pitchFamily="49" charset="0"/>
              </a:rPr>
              <a:t>The code below will change</a:t>
            </a:r>
            <a:br>
              <a:rPr lang="en-US" dirty="0">
                <a:solidFill>
                  <a:srgbClr val="008000"/>
                </a:solidFill>
                <a:latin typeface="Consolas" panose="020B0609020204030204" pitchFamily="49" charset="0"/>
              </a:rPr>
            </a:br>
            <a:r>
              <a:rPr lang="en-US" dirty="0">
                <a:solidFill>
                  <a:srgbClr val="008000"/>
                </a:solidFill>
                <a:latin typeface="Consolas" panose="020B0609020204030204" pitchFamily="49" charset="0"/>
              </a:rPr>
              <a:t>the heading with id = "</a:t>
            </a:r>
            <a:r>
              <a:rPr lang="en-US" dirty="0" err="1">
                <a:solidFill>
                  <a:srgbClr val="008000"/>
                </a:solidFill>
                <a:latin typeface="Consolas" panose="020B0609020204030204" pitchFamily="49" charset="0"/>
              </a:rPr>
              <a:t>myH</a:t>
            </a:r>
            <a:r>
              <a:rPr lang="en-US" dirty="0">
                <a:solidFill>
                  <a:srgbClr val="008000"/>
                </a:solidFill>
                <a:latin typeface="Consolas" panose="020B0609020204030204" pitchFamily="49" charset="0"/>
              </a:rPr>
              <a:t>"</a:t>
            </a:r>
            <a:br>
              <a:rPr lang="en-US" dirty="0">
                <a:solidFill>
                  <a:srgbClr val="008000"/>
                </a:solidFill>
                <a:latin typeface="Consolas" panose="020B0609020204030204" pitchFamily="49" charset="0"/>
              </a:rPr>
            </a:br>
            <a:r>
              <a:rPr lang="en-US" dirty="0">
                <a:solidFill>
                  <a:srgbClr val="008000"/>
                </a:solidFill>
                <a:latin typeface="Consolas" panose="020B0609020204030204" pitchFamily="49" charset="0"/>
              </a:rPr>
              <a:t>and the paragraph with id = "</a:t>
            </a:r>
            <a:r>
              <a:rPr lang="en-US" dirty="0" err="1">
                <a:solidFill>
                  <a:srgbClr val="008000"/>
                </a:solidFill>
                <a:latin typeface="Consolas" panose="020B0609020204030204" pitchFamily="49" charset="0"/>
              </a:rPr>
              <a:t>myP</a:t>
            </a:r>
            <a:r>
              <a:rPr lang="en-US" dirty="0">
                <a:solidFill>
                  <a:srgbClr val="008000"/>
                </a:solidFill>
                <a:latin typeface="Consolas" panose="020B0609020204030204" pitchFamily="49" charset="0"/>
              </a:rPr>
              <a:t>"</a:t>
            </a:r>
            <a:br>
              <a:rPr lang="en-US" dirty="0">
                <a:solidFill>
                  <a:srgbClr val="008000"/>
                </a:solidFill>
                <a:latin typeface="Consolas" panose="020B0609020204030204" pitchFamily="49" charset="0"/>
              </a:rPr>
            </a:br>
            <a:r>
              <a:rPr lang="en-US" dirty="0">
                <a:solidFill>
                  <a:srgbClr val="008000"/>
                </a:solidFill>
                <a:latin typeface="Consolas" panose="020B0609020204030204" pitchFamily="49" charset="0"/>
              </a:rPr>
              <a:t>in my web page:</a:t>
            </a:r>
            <a:br>
              <a:rPr lang="en-US" dirty="0">
                <a:solidFill>
                  <a:srgbClr val="008000"/>
                </a:solidFill>
                <a:latin typeface="Consolas" panose="020B0609020204030204" pitchFamily="49" charset="0"/>
              </a:rPr>
            </a:br>
            <a:r>
              <a:rPr lang="en-US" dirty="0">
                <a:solidFill>
                  <a:srgbClr val="008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myH</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innerHTML</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"My First Page"</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myP</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innerHTML</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"My first paragraph."</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51259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884844" y="120949"/>
            <a:ext cx="6704849" cy="523220"/>
          </a:xfrm>
          <a:prstGeom prst="rect">
            <a:avLst/>
          </a:prstGeom>
          <a:noFill/>
        </p:spPr>
        <p:txBody>
          <a:bodyPr wrap="none" rtlCol="0">
            <a:spAutoFit/>
          </a:bodyPr>
          <a:lstStyle/>
          <a:p>
            <a:r>
              <a:rPr lang="en-US" sz="2800" dirty="0" err="1"/>
              <a:t>js</a:t>
            </a:r>
            <a:r>
              <a:rPr lang="en-US" sz="2800" dirty="0"/>
              <a:t> – conditionals, loops and switch statement</a:t>
            </a:r>
          </a:p>
        </p:txBody>
      </p:sp>
      <p:sp>
        <p:nvSpPr>
          <p:cNvPr id="2" name="Rectangle 1"/>
          <p:cNvSpPr/>
          <p:nvPr/>
        </p:nvSpPr>
        <p:spPr>
          <a:xfrm>
            <a:off x="144016" y="1585325"/>
            <a:ext cx="4244910" cy="1477328"/>
          </a:xfrm>
          <a:prstGeom prst="rect">
            <a:avLst/>
          </a:prstGeom>
          <a:ln>
            <a:solidFill>
              <a:schemeClr val="tx1"/>
            </a:solidFill>
          </a:ln>
        </p:spPr>
        <p:txBody>
          <a:bodyPr wrap="square">
            <a:spAutoFit/>
          </a:bodyPr>
          <a:lstStyle/>
          <a:p>
            <a:r>
              <a:rPr lang="en-US" dirty="0">
                <a:solidFill>
                  <a:srgbClr val="0000CD"/>
                </a:solidFill>
                <a:latin typeface="Consolas" panose="020B0609020204030204" pitchFamily="49" charset="0"/>
              </a:rPr>
              <a:t>if</a:t>
            </a:r>
            <a:r>
              <a:rPr lang="en-US" dirty="0">
                <a:solidFill>
                  <a:srgbClr val="000000"/>
                </a:solidFill>
                <a:latin typeface="Consolas" panose="020B0609020204030204" pitchFamily="49" charset="0"/>
              </a:rPr>
              <a:t> (hour &lt; </a:t>
            </a:r>
            <a:r>
              <a:rPr lang="en-US" dirty="0">
                <a:solidFill>
                  <a:srgbClr val="FF0000"/>
                </a:solidFill>
                <a:latin typeface="Consolas" panose="020B0609020204030204" pitchFamily="49" charset="0"/>
              </a:rPr>
              <a:t>18</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greeting = </a:t>
            </a:r>
            <a:r>
              <a:rPr lang="en-US" dirty="0">
                <a:solidFill>
                  <a:srgbClr val="A52A2A"/>
                </a:solidFill>
                <a:latin typeface="Consolas" panose="020B0609020204030204" pitchFamily="49" charset="0"/>
              </a:rPr>
              <a:t>"Good 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greeting = </a:t>
            </a:r>
            <a:r>
              <a:rPr lang="en-US" dirty="0">
                <a:solidFill>
                  <a:srgbClr val="A52A2A"/>
                </a:solidFill>
                <a:latin typeface="Consolas" panose="020B0609020204030204" pitchFamily="49" charset="0"/>
              </a:rPr>
              <a:t>"Good evening"</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
        <p:nvSpPr>
          <p:cNvPr id="3" name="Rectangle 2"/>
          <p:cNvSpPr/>
          <p:nvPr/>
        </p:nvSpPr>
        <p:spPr>
          <a:xfrm>
            <a:off x="4698279" y="1972320"/>
            <a:ext cx="2983445" cy="2862322"/>
          </a:xfrm>
          <a:prstGeom prst="rect">
            <a:avLst/>
          </a:prstGeom>
          <a:ln>
            <a:solidFill>
              <a:schemeClr val="tx1"/>
            </a:solidFill>
          </a:ln>
        </p:spPr>
        <p:txBody>
          <a:bodyPr wrap="square">
            <a:spAutoFit/>
          </a:bodyPr>
          <a:lstStyle/>
          <a:p>
            <a:r>
              <a:rPr lang="en-US" dirty="0">
                <a:solidFill>
                  <a:srgbClr val="0000CD"/>
                </a:solidFill>
                <a:latin typeface="Consolas" panose="020B0609020204030204" pitchFamily="49" charset="0"/>
              </a:rPr>
              <a:t>switch</a:t>
            </a:r>
            <a:r>
              <a:rPr lang="en-US" dirty="0">
                <a:solidFill>
                  <a:srgbClr val="000000"/>
                </a:solidFill>
                <a:latin typeface="Consolas" panose="020B0609020204030204" pitchFamily="49" charset="0"/>
              </a:rPr>
              <a:t>(</a:t>
            </a:r>
            <a:r>
              <a:rPr lang="en-US" i="1" dirty="0">
                <a:solidFill>
                  <a:srgbClr val="000000"/>
                </a:solidFill>
                <a:latin typeface="Consolas" panose="020B0609020204030204" pitchFamily="49" charset="0"/>
              </a:rPr>
              <a:t>expression</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r>
              <a:rPr lang="en-US" dirty="0"/>
              <a:t/>
            </a:r>
            <a:br>
              <a:rPr lang="en-US" dirty="0"/>
            </a:br>
            <a:r>
              <a:rPr lang="en-US" i="1" dirty="0">
                <a:solidFill>
                  <a:srgbClr val="000000"/>
                </a:solidFill>
                <a:latin typeface="Consolas" panose="020B0609020204030204" pitchFamily="49" charset="0"/>
              </a:rPr>
              <a:t>    </a:t>
            </a:r>
            <a:r>
              <a:rPr lang="en-US" i="1" dirty="0">
                <a:solidFill>
                  <a:srgbClr val="008000"/>
                </a:solidFill>
                <a:latin typeface="Consolas" panose="020B0609020204030204" pitchFamily="49" charset="0"/>
              </a:rPr>
              <a:t>// code block</a:t>
            </a:r>
            <a:br>
              <a:rPr lang="en-US" i="1" dirty="0">
                <a:solidFill>
                  <a:srgbClr val="008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y</a:t>
            </a:r>
            <a:r>
              <a:rPr lang="en-US" dirty="0">
                <a:solidFill>
                  <a:srgbClr val="000000"/>
                </a:solidFill>
                <a:latin typeface="Consolas" panose="020B0609020204030204" pitchFamily="49" charset="0"/>
              </a:rPr>
              <a:t>:</a:t>
            </a:r>
            <a:r>
              <a:rPr lang="en-US" dirty="0"/>
              <a:t/>
            </a:r>
            <a:br>
              <a:rPr lang="en-US" dirty="0"/>
            </a:br>
            <a:r>
              <a:rPr lang="en-US" i="1" dirty="0">
                <a:solidFill>
                  <a:srgbClr val="000000"/>
                </a:solidFill>
                <a:latin typeface="Consolas" panose="020B0609020204030204" pitchFamily="49" charset="0"/>
              </a:rPr>
              <a:t>    </a:t>
            </a:r>
            <a:r>
              <a:rPr lang="en-US" i="1" dirty="0">
                <a:solidFill>
                  <a:srgbClr val="008000"/>
                </a:solidFill>
                <a:latin typeface="Consolas" panose="020B0609020204030204" pitchFamily="49" charset="0"/>
              </a:rPr>
              <a:t>// code block</a:t>
            </a:r>
            <a:br>
              <a:rPr lang="en-US" i="1" dirty="0">
                <a:solidFill>
                  <a:srgbClr val="008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default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i="1" dirty="0">
                <a:solidFill>
                  <a:srgbClr val="008000"/>
                </a:solidFill>
                <a:latin typeface="Consolas" panose="020B0609020204030204" pitchFamily="49" charset="0"/>
              </a:rPr>
              <a:t>code block</a:t>
            </a:r>
            <a:r>
              <a:rPr lang="en-US" dirty="0">
                <a:solidFill>
                  <a:srgbClr val="008000"/>
                </a:solidFill>
                <a:latin typeface="Consolas" panose="020B0609020204030204" pitchFamily="49" charset="0"/>
              </a:rPr>
              <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a:t>
            </a:r>
            <a:endParaRPr lang="en-US" dirty="0"/>
          </a:p>
        </p:txBody>
      </p:sp>
      <p:sp>
        <p:nvSpPr>
          <p:cNvPr id="6" name="Rectangle 5"/>
          <p:cNvSpPr/>
          <p:nvPr/>
        </p:nvSpPr>
        <p:spPr>
          <a:xfrm>
            <a:off x="3886268" y="836437"/>
            <a:ext cx="3993266" cy="667512"/>
          </a:xfrm>
          <a:prstGeom prst="rect">
            <a:avLst/>
          </a:prstGeom>
        </p:spPr>
        <p:txBody>
          <a:bodyPr wrap="square">
            <a:spAutoFit/>
          </a:bodyPr>
          <a:lstStyle/>
          <a:p>
            <a:r>
              <a:rPr lang="en-US" dirty="0"/>
              <a:t>Use the switch statement to select one of many code blocks to be executed</a:t>
            </a:r>
          </a:p>
        </p:txBody>
      </p:sp>
      <p:sp>
        <p:nvSpPr>
          <p:cNvPr id="7" name="Rectangle 6"/>
          <p:cNvSpPr/>
          <p:nvPr/>
        </p:nvSpPr>
        <p:spPr>
          <a:xfrm>
            <a:off x="7820628" y="644169"/>
            <a:ext cx="4371372" cy="6186309"/>
          </a:xfrm>
          <a:prstGeom prst="rect">
            <a:avLst/>
          </a:prstGeom>
          <a:ln>
            <a:solidFill>
              <a:schemeClr val="tx1"/>
            </a:solidFill>
          </a:ln>
        </p:spPr>
        <p:txBody>
          <a:bodyPr wrap="square">
            <a:spAutoFit/>
          </a:bodyPr>
          <a:lstStyle/>
          <a:p>
            <a:r>
              <a:rPr lang="en-US" dirty="0">
                <a:solidFill>
                  <a:srgbClr val="0000CD"/>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Date().</a:t>
            </a:r>
            <a:r>
              <a:rPr lang="en-US" dirty="0" err="1">
                <a:solidFill>
                  <a:srgbClr val="000000"/>
                </a:solidFill>
                <a:latin typeface="Consolas" panose="020B0609020204030204" pitchFamily="49" charset="0"/>
              </a:rPr>
              <a:t>getDay</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day = </a:t>
            </a:r>
            <a:r>
              <a:rPr lang="en-US" dirty="0">
                <a:solidFill>
                  <a:srgbClr val="A52A2A"/>
                </a:solidFill>
                <a:latin typeface="Consolas" panose="020B0609020204030204" pitchFamily="49" charset="0"/>
              </a:rPr>
              <a:t>"Sunday"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1</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day = </a:t>
            </a:r>
            <a:r>
              <a:rPr lang="en-US" dirty="0">
                <a:solidFill>
                  <a:srgbClr val="A52A2A"/>
                </a:solidFill>
                <a:latin typeface="Consolas" panose="020B0609020204030204" pitchFamily="49" charset="0"/>
              </a:rPr>
              <a:t>"Monday"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day = </a:t>
            </a:r>
            <a:r>
              <a:rPr lang="en-US" dirty="0">
                <a:solidFill>
                  <a:srgbClr val="A52A2A"/>
                </a:solidFill>
                <a:latin typeface="Consolas" panose="020B0609020204030204" pitchFamily="49" charset="0"/>
              </a:rPr>
              <a:t>"Tuesday"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3</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day = </a:t>
            </a:r>
            <a:r>
              <a:rPr lang="en-US" dirty="0">
                <a:solidFill>
                  <a:srgbClr val="A52A2A"/>
                </a:solidFill>
                <a:latin typeface="Consolas" panose="020B0609020204030204" pitchFamily="49" charset="0"/>
              </a:rPr>
              <a:t>"Wednesday"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4</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day = </a:t>
            </a:r>
            <a:r>
              <a:rPr lang="en-US" dirty="0">
                <a:solidFill>
                  <a:srgbClr val="A52A2A"/>
                </a:solidFill>
                <a:latin typeface="Consolas" panose="020B0609020204030204" pitchFamily="49" charset="0"/>
              </a:rPr>
              <a:t>"Thursday"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day = </a:t>
            </a:r>
            <a:r>
              <a:rPr lang="en-US" dirty="0">
                <a:solidFill>
                  <a:srgbClr val="A52A2A"/>
                </a:solidFill>
                <a:latin typeface="Consolas" panose="020B0609020204030204" pitchFamily="49" charset="0"/>
              </a:rPr>
              <a:t>"Friday"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6</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day = </a:t>
            </a:r>
            <a:r>
              <a:rPr lang="en-US" dirty="0">
                <a:solidFill>
                  <a:srgbClr val="A52A2A"/>
                </a:solidFill>
                <a:latin typeface="Consolas" panose="020B0609020204030204" pitchFamily="49" charset="0"/>
              </a:rPr>
              <a:t>"Saturday"</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
        <p:nvSpPr>
          <p:cNvPr id="8" name="Rectangle 7"/>
          <p:cNvSpPr/>
          <p:nvPr/>
        </p:nvSpPr>
        <p:spPr>
          <a:xfrm>
            <a:off x="476934" y="5490445"/>
            <a:ext cx="6096000" cy="923330"/>
          </a:xfrm>
          <a:prstGeom prst="rect">
            <a:avLst/>
          </a:prstGeom>
          <a:ln>
            <a:solidFill>
              <a:schemeClr val="tx1"/>
            </a:solidFill>
          </a:ln>
        </p:spPr>
        <p:txBody>
          <a:bodyPr>
            <a:spAutoFit/>
          </a:bodyPr>
          <a:lstStyle/>
          <a:p>
            <a:r>
              <a:rPr lang="en-US" dirty="0">
                <a:solidFill>
                  <a:srgbClr val="0000CD"/>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FF0000"/>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text += </a:t>
            </a:r>
            <a:r>
              <a:rPr lang="en-US" dirty="0">
                <a:solidFill>
                  <a:srgbClr val="A52A2A"/>
                </a:solidFill>
                <a:latin typeface="Consolas" panose="020B0609020204030204" pitchFamily="49" charset="0"/>
              </a:rPr>
              <a:t>"The number is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"&lt;</a:t>
            </a:r>
            <a:r>
              <a:rPr lang="en-US" dirty="0" err="1">
                <a:solidFill>
                  <a:srgbClr val="A52A2A"/>
                </a:solidFill>
                <a:latin typeface="Consolas" panose="020B0609020204030204" pitchFamily="49" charset="0"/>
              </a:rPr>
              <a:t>br</a:t>
            </a:r>
            <a:r>
              <a:rPr lang="en-US" dirty="0">
                <a:solidFill>
                  <a:srgbClr val="A52A2A"/>
                </a:solidFill>
                <a:latin typeface="Consolas" panose="020B0609020204030204" pitchFamily="49" charset="0"/>
              </a:rPr>
              <a:t>&gt;"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
        <p:nvSpPr>
          <p:cNvPr id="9" name="Rectangle 8"/>
          <p:cNvSpPr/>
          <p:nvPr/>
        </p:nvSpPr>
        <p:spPr>
          <a:xfrm>
            <a:off x="157171" y="3430336"/>
            <a:ext cx="4218599" cy="1200329"/>
          </a:xfrm>
          <a:prstGeom prst="rect">
            <a:avLst/>
          </a:prstGeom>
          <a:ln>
            <a:solidFill>
              <a:schemeClr val="tx1"/>
            </a:solidFill>
          </a:ln>
        </p:spPr>
        <p:txBody>
          <a:bodyPr wrap="square">
            <a:spAutoFit/>
          </a:bodyPr>
          <a:lstStyle/>
          <a:p>
            <a:r>
              <a:rPr lang="en-US" dirty="0">
                <a:solidFill>
                  <a:srgbClr val="0000CD"/>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FF0000"/>
                </a:solidFill>
                <a:latin typeface="Consolas" panose="020B0609020204030204" pitchFamily="49" charset="0"/>
              </a:rPr>
              <a:t>10</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text += </a:t>
            </a:r>
            <a:r>
              <a:rPr lang="en-US" dirty="0">
                <a:solidFill>
                  <a:srgbClr val="A52A2A"/>
                </a:solidFill>
                <a:latin typeface="Consolas" panose="020B0609020204030204" pitchFamily="49" charset="0"/>
              </a:rPr>
              <a:t>"The number is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84351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154547" y="188756"/>
            <a:ext cx="7548092" cy="523220"/>
          </a:xfrm>
          <a:prstGeom prst="rect">
            <a:avLst/>
          </a:prstGeom>
          <a:noFill/>
        </p:spPr>
        <p:txBody>
          <a:bodyPr wrap="none" rtlCol="0">
            <a:spAutoFit/>
          </a:bodyPr>
          <a:lstStyle/>
          <a:p>
            <a:r>
              <a:rPr lang="en-US" sz="2800" dirty="0" err="1"/>
              <a:t>js</a:t>
            </a:r>
            <a:r>
              <a:rPr lang="en-US" sz="2800" dirty="0"/>
              <a:t> – data types , string methods and array methods</a:t>
            </a:r>
          </a:p>
        </p:txBody>
      </p:sp>
      <p:sp>
        <p:nvSpPr>
          <p:cNvPr id="2" name="Rectangle 1"/>
          <p:cNvSpPr/>
          <p:nvPr/>
        </p:nvSpPr>
        <p:spPr>
          <a:xfrm>
            <a:off x="339524" y="1197599"/>
            <a:ext cx="7855352" cy="923330"/>
          </a:xfrm>
          <a:prstGeom prst="rect">
            <a:avLst/>
          </a:prstGeom>
          <a:ln>
            <a:solidFill>
              <a:schemeClr val="tx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length = </a:t>
            </a:r>
            <a:r>
              <a:rPr lang="en-US" dirty="0">
                <a:solidFill>
                  <a:srgbClr val="FF0000"/>
                </a:solidFill>
                <a:latin typeface="Consolas" panose="020B0609020204030204" pitchFamily="49" charset="0"/>
              </a:rPr>
              <a:t>16</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Number</a:t>
            </a:r>
            <a:br>
              <a:rPr lang="en-US" dirty="0">
                <a:solidFill>
                  <a:srgbClr val="008000"/>
                </a:solidFill>
                <a:latin typeface="Consolas" panose="020B0609020204030204" pitchFamily="49" charset="0"/>
              </a:rPr>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"Johnson"</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String</a:t>
            </a:r>
            <a:br>
              <a:rPr lang="en-US" dirty="0">
                <a:solidFill>
                  <a:srgbClr val="008000"/>
                </a:solidFill>
                <a:latin typeface="Consolas" panose="020B0609020204030204" pitchFamily="49" charset="0"/>
              </a:rPr>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x = {</a:t>
            </a:r>
            <a:r>
              <a:rPr lang="en-US" dirty="0" err="1">
                <a:solidFill>
                  <a:srgbClr val="000000"/>
                </a:solidFill>
                <a:latin typeface="Consolas" panose="020B0609020204030204" pitchFamily="49" charset="0"/>
              </a:rPr>
              <a:t>firstName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"John"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lastName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"Doe"</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Object</a:t>
            </a:r>
            <a:endParaRPr lang="en-US" dirty="0"/>
          </a:p>
        </p:txBody>
      </p:sp>
      <p:sp>
        <p:nvSpPr>
          <p:cNvPr id="3" name="Rectangle 2"/>
          <p:cNvSpPr/>
          <p:nvPr/>
        </p:nvSpPr>
        <p:spPr>
          <a:xfrm>
            <a:off x="339524" y="2503951"/>
            <a:ext cx="6096000" cy="646331"/>
          </a:xfrm>
          <a:prstGeom prst="rect">
            <a:avLst/>
          </a:prstGeom>
          <a:ln>
            <a:solidFill>
              <a:schemeClr val="tx1"/>
            </a:solidFill>
          </a:ln>
        </p:spPr>
        <p:txBody>
          <a:bodyPr>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txt = </a:t>
            </a:r>
            <a:r>
              <a:rPr lang="en-US" dirty="0">
                <a:solidFill>
                  <a:srgbClr val="A52A2A"/>
                </a:solidFill>
                <a:latin typeface="Consolas" panose="020B0609020204030204" pitchFamily="49" charset="0"/>
              </a:rPr>
              <a:t>"ABCDEFGHIJKLMNOPQRSTUVWXYZ"</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sln</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txt.length</a:t>
            </a:r>
            <a:r>
              <a:rPr lang="en-US" dirty="0">
                <a:solidFill>
                  <a:srgbClr val="000000"/>
                </a:solidFill>
                <a:latin typeface="Consolas" panose="020B0609020204030204" pitchFamily="49" charset="0"/>
              </a:rPr>
              <a:t>;</a:t>
            </a:r>
            <a:endParaRPr lang="en-US" dirty="0"/>
          </a:p>
        </p:txBody>
      </p:sp>
      <p:sp>
        <p:nvSpPr>
          <p:cNvPr id="4" name="Rectangle 3"/>
          <p:cNvSpPr/>
          <p:nvPr/>
        </p:nvSpPr>
        <p:spPr>
          <a:xfrm>
            <a:off x="339524" y="3349299"/>
            <a:ext cx="6524263" cy="646331"/>
          </a:xfrm>
          <a:prstGeom prst="rect">
            <a:avLst/>
          </a:prstGeom>
          <a:ln>
            <a:solidFill>
              <a:schemeClr val="tx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"Please locate where 'locate' occurs!"</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pos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str.indexOf</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"locate"</a:t>
            </a:r>
            <a:r>
              <a:rPr lang="en-US" dirty="0">
                <a:solidFill>
                  <a:srgbClr val="000000"/>
                </a:solidFill>
                <a:latin typeface="Consolas" panose="020B0609020204030204" pitchFamily="49" charset="0"/>
              </a:rPr>
              <a:t>);</a:t>
            </a:r>
            <a:endParaRPr lang="en-US" dirty="0"/>
          </a:p>
        </p:txBody>
      </p:sp>
      <p:sp>
        <p:nvSpPr>
          <p:cNvPr id="6" name="Rectangle 5"/>
          <p:cNvSpPr/>
          <p:nvPr/>
        </p:nvSpPr>
        <p:spPr>
          <a:xfrm>
            <a:off x="339523" y="4464681"/>
            <a:ext cx="7068273" cy="923330"/>
          </a:xfrm>
          <a:prstGeom prst="rect">
            <a:avLst/>
          </a:prstGeom>
          <a:ln>
            <a:solidFill>
              <a:schemeClr val="tx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fruits = [</a:t>
            </a:r>
            <a:r>
              <a:rPr lang="en-US" dirty="0">
                <a:solidFill>
                  <a:srgbClr val="A52A2A"/>
                </a:solidFill>
                <a:latin typeface="Consolas" panose="020B0609020204030204" pitchFamily="49" charset="0"/>
              </a:rPr>
              <a:t>"Banana"</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"Orange"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"Apple"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"Mango"</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"demo"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innerHTML</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fruits.toString</a:t>
            </a:r>
            <a:r>
              <a:rPr lang="en-US" dirty="0">
                <a:solidFill>
                  <a:srgbClr val="000000"/>
                </a:solidFill>
                <a:latin typeface="Consolas" panose="020B0609020204030204" pitchFamily="49" charset="0"/>
              </a:rPr>
              <a:t>();</a:t>
            </a:r>
            <a:endParaRPr lang="en-US" dirty="0"/>
          </a:p>
        </p:txBody>
      </p:sp>
      <p:sp>
        <p:nvSpPr>
          <p:cNvPr id="7" name="TextBox 6"/>
          <p:cNvSpPr txBox="1"/>
          <p:nvPr/>
        </p:nvSpPr>
        <p:spPr>
          <a:xfrm>
            <a:off x="7859211" y="4741680"/>
            <a:ext cx="1400127" cy="369332"/>
          </a:xfrm>
          <a:prstGeom prst="rect">
            <a:avLst/>
          </a:prstGeom>
          <a:noFill/>
        </p:spPr>
        <p:txBody>
          <a:bodyPr wrap="none" rtlCol="0">
            <a:spAutoFit/>
          </a:bodyPr>
          <a:lstStyle/>
          <a:p>
            <a:r>
              <a:rPr lang="en-US" dirty="0">
                <a:solidFill>
                  <a:srgbClr val="FF0000"/>
                </a:solidFill>
              </a:rPr>
              <a:t>Join example</a:t>
            </a:r>
          </a:p>
        </p:txBody>
      </p:sp>
      <p:sp>
        <p:nvSpPr>
          <p:cNvPr id="8" name="TextBox 7"/>
          <p:cNvSpPr txBox="1"/>
          <p:nvPr/>
        </p:nvSpPr>
        <p:spPr>
          <a:xfrm>
            <a:off x="9468092" y="5827467"/>
            <a:ext cx="1440202" cy="369332"/>
          </a:xfrm>
          <a:prstGeom prst="rect">
            <a:avLst/>
          </a:prstGeom>
          <a:noFill/>
        </p:spPr>
        <p:txBody>
          <a:bodyPr wrap="none" rtlCol="0">
            <a:spAutoFit/>
          </a:bodyPr>
          <a:lstStyle/>
          <a:p>
            <a:r>
              <a:rPr lang="en-US" dirty="0">
                <a:solidFill>
                  <a:srgbClr val="FF0000"/>
                </a:solidFill>
              </a:rPr>
              <a:t>Split example</a:t>
            </a:r>
          </a:p>
        </p:txBody>
      </p:sp>
      <p:sp>
        <p:nvSpPr>
          <p:cNvPr id="9" name="TextBox 8"/>
          <p:cNvSpPr txBox="1"/>
          <p:nvPr/>
        </p:nvSpPr>
        <p:spPr>
          <a:xfrm>
            <a:off x="6873290" y="2666140"/>
            <a:ext cx="1234377" cy="369332"/>
          </a:xfrm>
          <a:prstGeom prst="rect">
            <a:avLst/>
          </a:prstGeom>
          <a:noFill/>
        </p:spPr>
        <p:txBody>
          <a:bodyPr wrap="none" rtlCol="0">
            <a:spAutoFit/>
          </a:bodyPr>
          <a:lstStyle/>
          <a:p>
            <a:r>
              <a:rPr lang="en-US" dirty="0">
                <a:solidFill>
                  <a:srgbClr val="FF0000"/>
                </a:solidFill>
              </a:rPr>
              <a:t>Find length</a:t>
            </a:r>
          </a:p>
        </p:txBody>
      </p:sp>
      <p:sp>
        <p:nvSpPr>
          <p:cNvPr id="10" name="TextBox 9"/>
          <p:cNvSpPr txBox="1"/>
          <p:nvPr/>
        </p:nvSpPr>
        <p:spPr>
          <a:xfrm>
            <a:off x="7072131" y="3507812"/>
            <a:ext cx="1399742" cy="369332"/>
          </a:xfrm>
          <a:prstGeom prst="rect">
            <a:avLst/>
          </a:prstGeom>
          <a:noFill/>
        </p:spPr>
        <p:txBody>
          <a:bodyPr wrap="none" rtlCol="0">
            <a:spAutoFit/>
          </a:bodyPr>
          <a:lstStyle/>
          <a:p>
            <a:r>
              <a:rPr lang="en-US" dirty="0">
                <a:solidFill>
                  <a:srgbClr val="FF0000"/>
                </a:solidFill>
              </a:rPr>
              <a:t>Find position</a:t>
            </a:r>
          </a:p>
        </p:txBody>
      </p:sp>
      <p:sp>
        <p:nvSpPr>
          <p:cNvPr id="11" name="Rectangle 10"/>
          <p:cNvSpPr/>
          <p:nvPr/>
        </p:nvSpPr>
        <p:spPr>
          <a:xfrm>
            <a:off x="339523" y="5688968"/>
            <a:ext cx="8816051" cy="646331"/>
          </a:xfrm>
          <a:prstGeom prst="rect">
            <a:avLst/>
          </a:prstGeom>
          <a:ln>
            <a:solidFill>
              <a:schemeClr val="tx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fruits = [</a:t>
            </a:r>
            <a:r>
              <a:rPr lang="en-US" dirty="0">
                <a:solidFill>
                  <a:srgbClr val="A52A2A"/>
                </a:solidFill>
                <a:latin typeface="Consolas" panose="020B0609020204030204" pitchFamily="49" charset="0"/>
              </a:rPr>
              <a:t>"Banana"</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"Orange"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"Apple"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"Mango"</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"demo"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innerHTML</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fruits.join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 * "</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4123951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260501" y="251209"/>
            <a:ext cx="3500767" cy="523220"/>
          </a:xfrm>
          <a:prstGeom prst="rect">
            <a:avLst/>
          </a:prstGeom>
          <a:noFill/>
        </p:spPr>
        <p:txBody>
          <a:bodyPr wrap="none" rtlCol="0">
            <a:spAutoFit/>
          </a:bodyPr>
          <a:lstStyle/>
          <a:p>
            <a:r>
              <a:rPr lang="en-US" sz="2800" dirty="0" err="1"/>
              <a:t>js</a:t>
            </a:r>
            <a:r>
              <a:rPr lang="en-US" sz="2800" dirty="0"/>
              <a:t> - regular expressions</a:t>
            </a:r>
          </a:p>
        </p:txBody>
      </p:sp>
      <p:sp>
        <p:nvSpPr>
          <p:cNvPr id="2" name="Rectangle 1"/>
          <p:cNvSpPr/>
          <p:nvPr/>
        </p:nvSpPr>
        <p:spPr>
          <a:xfrm>
            <a:off x="3461354" y="1547716"/>
            <a:ext cx="3223959" cy="369332"/>
          </a:xfrm>
          <a:prstGeom prst="rect">
            <a:avLst/>
          </a:prstGeom>
          <a:ln>
            <a:solidFill>
              <a:schemeClr val="tx1"/>
            </a:solidFill>
          </a:ln>
        </p:spPr>
        <p:txBody>
          <a:bodyPr wrap="none">
            <a:spAutoFit/>
          </a:bodyPr>
          <a:lstStyle/>
          <a:p>
            <a:r>
              <a:rPr lang="en-US" dirty="0" err="1">
                <a:solidFill>
                  <a:srgbClr val="000000"/>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patt</a:t>
            </a:r>
            <a:r>
              <a:rPr lang="en-US" dirty="0">
                <a:solidFill>
                  <a:srgbClr val="000000"/>
                </a:solidFill>
                <a:latin typeface="Consolas" panose="020B0609020204030204" pitchFamily="49" charset="0"/>
              </a:rPr>
              <a:t> = /w3schools/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endParaRPr lang="en-US" dirty="0"/>
          </a:p>
        </p:txBody>
      </p:sp>
      <p:sp>
        <p:nvSpPr>
          <p:cNvPr id="3" name="Rectangle 2"/>
          <p:cNvSpPr/>
          <p:nvPr/>
        </p:nvSpPr>
        <p:spPr>
          <a:xfrm>
            <a:off x="2378362" y="2481594"/>
            <a:ext cx="7265044" cy="1200329"/>
          </a:xfrm>
          <a:prstGeom prst="rect">
            <a:avLst/>
          </a:prstGeom>
        </p:spPr>
        <p:txBody>
          <a:bodyPr wrap="square">
            <a:spAutoFit/>
          </a:bodyPr>
          <a:lstStyle/>
          <a:p>
            <a:r>
              <a:rPr lang="en-US" dirty="0">
                <a:solidFill>
                  <a:srgbClr val="FF0000"/>
                </a:solidFill>
                <a:latin typeface="Verdana" panose="020B0604030504040204" pitchFamily="34" charset="0"/>
              </a:rPr>
              <a:t>Example explained:</a:t>
            </a:r>
          </a:p>
          <a:p>
            <a:r>
              <a:rPr lang="en-US" b="1" dirty="0">
                <a:solidFill>
                  <a:srgbClr val="FF0000"/>
                </a:solidFill>
                <a:latin typeface="Verdana" panose="020B0604030504040204" pitchFamily="34" charset="0"/>
              </a:rPr>
              <a:t>/w3schools/</a:t>
            </a:r>
            <a:r>
              <a:rPr lang="en-US" b="1" dirty="0" err="1">
                <a:solidFill>
                  <a:srgbClr val="FF0000"/>
                </a:solidFill>
                <a:latin typeface="Verdana" panose="020B0604030504040204" pitchFamily="34" charset="0"/>
              </a:rPr>
              <a:t>i</a:t>
            </a:r>
            <a:r>
              <a:rPr lang="en-US" dirty="0">
                <a:solidFill>
                  <a:srgbClr val="FF0000"/>
                </a:solidFill>
                <a:latin typeface="Verdana" panose="020B0604030504040204" pitchFamily="34" charset="0"/>
              </a:rPr>
              <a:t>  is a regular expression.</a:t>
            </a:r>
          </a:p>
          <a:p>
            <a:r>
              <a:rPr lang="en-US" b="1" dirty="0">
                <a:solidFill>
                  <a:srgbClr val="FF0000"/>
                </a:solidFill>
                <a:latin typeface="Verdana" panose="020B0604030504040204" pitchFamily="34" charset="0"/>
              </a:rPr>
              <a:t>w3schools</a:t>
            </a:r>
            <a:r>
              <a:rPr lang="en-US" dirty="0">
                <a:solidFill>
                  <a:srgbClr val="FF0000"/>
                </a:solidFill>
                <a:latin typeface="Verdana" panose="020B0604030504040204" pitchFamily="34" charset="0"/>
              </a:rPr>
              <a:t>  is a pattern (to be used in a search).</a:t>
            </a:r>
          </a:p>
          <a:p>
            <a:r>
              <a:rPr lang="en-US" b="1" dirty="0" err="1">
                <a:solidFill>
                  <a:srgbClr val="FF0000"/>
                </a:solidFill>
                <a:latin typeface="Verdana" panose="020B0604030504040204" pitchFamily="34" charset="0"/>
              </a:rPr>
              <a:t>i</a:t>
            </a:r>
            <a:r>
              <a:rPr lang="en-US" dirty="0">
                <a:solidFill>
                  <a:srgbClr val="FF0000"/>
                </a:solidFill>
                <a:latin typeface="Verdana" panose="020B0604030504040204" pitchFamily="34" charset="0"/>
              </a:rPr>
              <a:t>  is a modifier (modifies the search to be case-insensitive).</a:t>
            </a:r>
            <a:endParaRPr lang="en-US" b="0" i="0" dirty="0">
              <a:solidFill>
                <a:srgbClr val="FF0000"/>
              </a:solidFill>
              <a:effectLst/>
              <a:latin typeface="Verdana" panose="020B0604030504040204" pitchFamily="34" charset="0"/>
            </a:endParaRPr>
          </a:p>
        </p:txBody>
      </p:sp>
      <p:sp>
        <p:nvSpPr>
          <p:cNvPr id="4" name="Rectangle 3"/>
          <p:cNvSpPr/>
          <p:nvPr/>
        </p:nvSpPr>
        <p:spPr>
          <a:xfrm>
            <a:off x="3054230" y="4246470"/>
            <a:ext cx="4707038" cy="646331"/>
          </a:xfrm>
          <a:prstGeom prst="rect">
            <a:avLst/>
          </a:prstGeom>
          <a:ln>
            <a:solidFill>
              <a:schemeClr val="tx1"/>
            </a:solidFill>
          </a:ln>
        </p:spPr>
        <p:txBody>
          <a:bodyPr wrap="square">
            <a:spAutoFit/>
          </a:bodyPr>
          <a:lstStyle/>
          <a:p>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"Visit W3Schools"</a:t>
            </a:r>
            <a:r>
              <a:rPr lang="en-US" dirty="0">
                <a:solidFill>
                  <a:srgbClr val="000000"/>
                </a:solidFill>
                <a:latin typeface="Consolas" panose="020B0609020204030204" pitchFamily="49" charset="0"/>
              </a:rPr>
              <a:t>;</a:t>
            </a:r>
            <a:r>
              <a:rPr lang="en-US" dirty="0"/>
              <a:t/>
            </a:r>
            <a:br>
              <a:rPr lang="en-US" dirty="0"/>
            </a:br>
            <a:r>
              <a:rPr lang="en-US" dirty="0" err="1">
                <a:solidFill>
                  <a:srgbClr val="0000CD"/>
                </a:solidFill>
                <a:latin typeface="Consolas" panose="020B0609020204030204" pitchFamily="49" charset="0"/>
              </a:rPr>
              <a:t>var</a:t>
            </a:r>
            <a:r>
              <a:rPr lang="en-US" dirty="0">
                <a:solidFill>
                  <a:srgbClr val="000000"/>
                </a:solidFill>
                <a:latin typeface="Consolas" panose="020B0609020204030204" pitchFamily="49" charset="0"/>
              </a:rPr>
              <a:t> n = </a:t>
            </a:r>
            <a:r>
              <a:rPr lang="en-US" dirty="0" err="1">
                <a:solidFill>
                  <a:srgbClr val="000000"/>
                </a:solidFill>
                <a:latin typeface="Consolas" panose="020B0609020204030204" pitchFamily="49" charset="0"/>
              </a:rPr>
              <a:t>str.search</a:t>
            </a:r>
            <a:r>
              <a:rPr lang="en-US" dirty="0">
                <a:solidFill>
                  <a:srgbClr val="000000"/>
                </a:solidFill>
                <a:latin typeface="Consolas" panose="020B0609020204030204" pitchFamily="49" charset="0"/>
              </a:rPr>
              <a:t>(/w3schools/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endParaRPr lang="en-US" dirty="0"/>
          </a:p>
        </p:txBody>
      </p:sp>
      <p:sp>
        <p:nvSpPr>
          <p:cNvPr id="6" name="TextBox 5"/>
          <p:cNvSpPr txBox="1"/>
          <p:nvPr/>
        </p:nvSpPr>
        <p:spPr>
          <a:xfrm>
            <a:off x="4568783" y="5457348"/>
            <a:ext cx="1498102" cy="369332"/>
          </a:xfrm>
          <a:prstGeom prst="rect">
            <a:avLst/>
          </a:prstGeom>
          <a:noFill/>
        </p:spPr>
        <p:txBody>
          <a:bodyPr wrap="none" rtlCol="0">
            <a:spAutoFit/>
          </a:bodyPr>
          <a:lstStyle/>
          <a:p>
            <a:r>
              <a:rPr lang="en-US" dirty="0">
                <a:solidFill>
                  <a:srgbClr val="FF0000"/>
                </a:solidFill>
              </a:rPr>
              <a:t>n will return 6</a:t>
            </a:r>
          </a:p>
        </p:txBody>
      </p:sp>
    </p:spTree>
    <p:extLst>
      <p:ext uri="{BB962C8B-B14F-4D97-AF65-F5344CB8AC3E}">
        <p14:creationId xmlns:p14="http://schemas.microsoft.com/office/powerpoint/2010/main" val="4071136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505603" y="286823"/>
            <a:ext cx="5027530" cy="523220"/>
          </a:xfrm>
          <a:prstGeom prst="rect">
            <a:avLst/>
          </a:prstGeom>
          <a:noFill/>
        </p:spPr>
        <p:txBody>
          <a:bodyPr wrap="none" rtlCol="0">
            <a:spAutoFit/>
          </a:bodyPr>
          <a:lstStyle/>
          <a:p>
            <a:r>
              <a:rPr lang="en-US" sz="2800" dirty="0" err="1"/>
              <a:t>js</a:t>
            </a:r>
            <a:r>
              <a:rPr lang="en-US" sz="2800" dirty="0"/>
              <a:t> - object orientation and classes</a:t>
            </a:r>
          </a:p>
        </p:txBody>
      </p:sp>
      <p:sp>
        <p:nvSpPr>
          <p:cNvPr id="2" name="Rectangle 1"/>
          <p:cNvSpPr/>
          <p:nvPr/>
        </p:nvSpPr>
        <p:spPr>
          <a:xfrm>
            <a:off x="443697" y="1544840"/>
            <a:ext cx="4058856" cy="1754326"/>
          </a:xfrm>
          <a:prstGeom prst="rect">
            <a:avLst/>
          </a:prstGeom>
          <a:ln>
            <a:solidFill>
              <a:schemeClr val="tx1"/>
            </a:solidFill>
          </a:ln>
        </p:spPr>
        <p:txBody>
          <a:bodyPr wrap="square">
            <a:spAutoFit/>
          </a:bodyPr>
          <a:lstStyle/>
          <a:p>
            <a:r>
              <a:rPr lang="en-US" dirty="0">
                <a:solidFill>
                  <a:srgbClr val="0000CD"/>
                </a:solidFill>
                <a:latin typeface="Consolas" panose="020B0609020204030204" pitchFamily="49" charset="0"/>
              </a:rPr>
              <a:t>class</a:t>
            </a:r>
            <a:r>
              <a:rPr lang="en-US" dirty="0">
                <a:solidFill>
                  <a:srgbClr val="000000"/>
                </a:solidFill>
                <a:latin typeface="Consolas" panose="020B0609020204030204" pitchFamily="49" charset="0"/>
              </a:rPr>
              <a:t> Car {</a:t>
            </a:r>
            <a:r>
              <a:rPr lang="en-US" dirty="0"/>
              <a:t/>
            </a:r>
            <a:br>
              <a:rPr lang="en-US" dirty="0"/>
            </a:br>
            <a:r>
              <a:rPr lang="en-US" dirty="0">
                <a:solidFill>
                  <a:srgbClr val="000000"/>
                </a:solidFill>
                <a:latin typeface="Consolas" panose="020B0609020204030204" pitchFamily="49" charset="0"/>
              </a:rPr>
              <a:t>  constructor(name, year)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this</a:t>
            </a:r>
            <a:r>
              <a:rPr lang="en-US" dirty="0">
                <a:solidFill>
                  <a:srgbClr val="000000"/>
                </a:solidFill>
                <a:latin typeface="Consolas" panose="020B0609020204030204" pitchFamily="49" charset="0"/>
              </a:rPr>
              <a:t>.name = name;</a:t>
            </a:r>
            <a:r>
              <a:rPr lang="en-US" dirty="0"/>
              <a:t/>
            </a:r>
            <a:br>
              <a:rPr lang="en-US" dirty="0"/>
            </a:br>
            <a:r>
              <a:rPr lang="en-US" dirty="0">
                <a:solidFill>
                  <a:srgbClr val="000000"/>
                </a:solidFill>
                <a:latin typeface="Consolas" panose="020B0609020204030204" pitchFamily="49" charset="0"/>
              </a:rPr>
              <a:t>    </a:t>
            </a:r>
            <a:r>
              <a:rPr lang="en-US" dirty="0" err="1">
                <a:solidFill>
                  <a:srgbClr val="0000CD"/>
                </a:solidFill>
                <a:latin typeface="Consolas" panose="020B0609020204030204" pitchFamily="49" charset="0"/>
              </a:rPr>
              <a:t>this</a:t>
            </a:r>
            <a:r>
              <a:rPr lang="en-US" dirty="0" err="1">
                <a:solidFill>
                  <a:srgbClr val="000000"/>
                </a:solidFill>
                <a:latin typeface="Consolas" panose="020B0609020204030204" pitchFamily="49" charset="0"/>
              </a:rPr>
              <a:t>.year</a:t>
            </a:r>
            <a:r>
              <a:rPr lang="en-US" dirty="0">
                <a:solidFill>
                  <a:srgbClr val="000000"/>
                </a:solidFill>
                <a:latin typeface="Consolas" panose="020B0609020204030204" pitchFamily="49" charset="0"/>
              </a:rPr>
              <a:t> = year;</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a:t>
            </a:r>
            <a:endParaRPr lang="en-US" dirty="0"/>
          </a:p>
        </p:txBody>
      </p:sp>
      <p:sp>
        <p:nvSpPr>
          <p:cNvPr id="3" name="TextBox 2"/>
          <p:cNvSpPr txBox="1"/>
          <p:nvPr/>
        </p:nvSpPr>
        <p:spPr>
          <a:xfrm>
            <a:off x="1649051" y="992776"/>
            <a:ext cx="1292726" cy="369332"/>
          </a:xfrm>
          <a:prstGeom prst="rect">
            <a:avLst/>
          </a:prstGeom>
          <a:noFill/>
        </p:spPr>
        <p:txBody>
          <a:bodyPr wrap="none" rtlCol="0">
            <a:spAutoFit/>
          </a:bodyPr>
          <a:lstStyle/>
          <a:p>
            <a:r>
              <a:rPr lang="en-US" dirty="0">
                <a:solidFill>
                  <a:srgbClr val="FF0000"/>
                </a:solidFill>
              </a:rPr>
              <a:t>Create class</a:t>
            </a:r>
          </a:p>
        </p:txBody>
      </p:sp>
      <p:sp>
        <p:nvSpPr>
          <p:cNvPr id="4" name="TextBox 3"/>
          <p:cNvSpPr txBox="1"/>
          <p:nvPr/>
        </p:nvSpPr>
        <p:spPr>
          <a:xfrm>
            <a:off x="1442074" y="3481898"/>
            <a:ext cx="1031051" cy="369332"/>
          </a:xfrm>
          <a:prstGeom prst="rect">
            <a:avLst/>
          </a:prstGeom>
          <a:noFill/>
        </p:spPr>
        <p:txBody>
          <a:bodyPr wrap="none" rtlCol="0">
            <a:spAutoFit/>
          </a:bodyPr>
          <a:lstStyle/>
          <a:p>
            <a:r>
              <a:rPr lang="en-US" dirty="0">
                <a:solidFill>
                  <a:srgbClr val="FF0000"/>
                </a:solidFill>
              </a:rPr>
              <a:t>Use class</a:t>
            </a:r>
          </a:p>
        </p:txBody>
      </p:sp>
      <p:sp>
        <p:nvSpPr>
          <p:cNvPr id="6" name="Rectangle 5"/>
          <p:cNvSpPr/>
          <p:nvPr/>
        </p:nvSpPr>
        <p:spPr>
          <a:xfrm>
            <a:off x="142755" y="3975031"/>
            <a:ext cx="4869084" cy="646331"/>
          </a:xfrm>
          <a:prstGeom prst="rect">
            <a:avLst/>
          </a:prstGeom>
          <a:ln>
            <a:solidFill>
              <a:schemeClr val="tx1"/>
            </a:solidFill>
          </a:ln>
        </p:spPr>
        <p:txBody>
          <a:bodyPr wrap="square">
            <a:spAutoFit/>
          </a:bodyPr>
          <a:lstStyle/>
          <a:p>
            <a:r>
              <a:rPr lang="en-US" dirty="0">
                <a:solidFill>
                  <a:srgbClr val="0000CD"/>
                </a:solidFill>
                <a:latin typeface="Consolas" panose="020B0609020204030204" pitchFamily="49" charset="0"/>
              </a:rPr>
              <a:t>let</a:t>
            </a:r>
            <a:r>
              <a:rPr lang="en-US" dirty="0">
                <a:solidFill>
                  <a:srgbClr val="000000"/>
                </a:solidFill>
                <a:latin typeface="Consolas" panose="020B0609020204030204" pitchFamily="49" charset="0"/>
              </a:rPr>
              <a:t> myCar1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Car(</a:t>
            </a:r>
            <a:r>
              <a:rPr lang="en-US" dirty="0">
                <a:solidFill>
                  <a:srgbClr val="A52A2A"/>
                </a:solidFill>
                <a:latin typeface="Consolas" panose="020B0609020204030204" pitchFamily="49" charset="0"/>
              </a:rPr>
              <a:t>"Ford"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2014</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let</a:t>
            </a:r>
            <a:r>
              <a:rPr lang="en-US" dirty="0">
                <a:solidFill>
                  <a:srgbClr val="000000"/>
                </a:solidFill>
                <a:latin typeface="Consolas" panose="020B0609020204030204" pitchFamily="49" charset="0"/>
              </a:rPr>
              <a:t> myCar2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Car(</a:t>
            </a:r>
            <a:r>
              <a:rPr lang="en-US" dirty="0">
                <a:solidFill>
                  <a:srgbClr val="A52A2A"/>
                </a:solidFill>
                <a:latin typeface="Consolas" panose="020B0609020204030204" pitchFamily="49" charset="0"/>
              </a:rPr>
              <a:t>"Audi"</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2019</a:t>
            </a:r>
            <a:r>
              <a:rPr lang="en-US" dirty="0">
                <a:solidFill>
                  <a:srgbClr val="000000"/>
                </a:solidFill>
                <a:latin typeface="Consolas" panose="020B0609020204030204" pitchFamily="49" charset="0"/>
              </a:rPr>
              <a:t>);</a:t>
            </a:r>
            <a:endParaRPr lang="en-US" dirty="0"/>
          </a:p>
        </p:txBody>
      </p:sp>
      <p:sp>
        <p:nvSpPr>
          <p:cNvPr id="7" name="Rectangle 6"/>
          <p:cNvSpPr/>
          <p:nvPr/>
        </p:nvSpPr>
        <p:spPr>
          <a:xfrm>
            <a:off x="5775767" y="1544840"/>
            <a:ext cx="6057418" cy="3970318"/>
          </a:xfrm>
          <a:prstGeom prst="rect">
            <a:avLst/>
          </a:prstGeom>
          <a:ln>
            <a:solidFill>
              <a:schemeClr val="tx1"/>
            </a:solidFill>
          </a:ln>
        </p:spPr>
        <p:txBody>
          <a:bodyPr wrap="square">
            <a:spAutoFit/>
          </a:bodyPr>
          <a:lstStyle/>
          <a:p>
            <a:r>
              <a:rPr lang="en-US" dirty="0">
                <a:solidFill>
                  <a:srgbClr val="0000CD"/>
                </a:solidFill>
                <a:latin typeface="Consolas" panose="020B0609020204030204" pitchFamily="49" charset="0"/>
              </a:rPr>
              <a:t>class</a:t>
            </a:r>
            <a:r>
              <a:rPr lang="en-US" dirty="0">
                <a:solidFill>
                  <a:srgbClr val="000000"/>
                </a:solidFill>
                <a:latin typeface="Consolas" panose="020B0609020204030204" pitchFamily="49" charset="0"/>
              </a:rPr>
              <a:t> Car {</a:t>
            </a:r>
            <a:r>
              <a:rPr lang="en-US" dirty="0"/>
              <a:t/>
            </a:r>
            <a:br>
              <a:rPr lang="en-US" dirty="0"/>
            </a:br>
            <a:r>
              <a:rPr lang="en-US" dirty="0">
                <a:solidFill>
                  <a:srgbClr val="000000"/>
                </a:solidFill>
                <a:latin typeface="Consolas" panose="020B0609020204030204" pitchFamily="49" charset="0"/>
              </a:rPr>
              <a:t>  constructor(name, year)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this</a:t>
            </a:r>
            <a:r>
              <a:rPr lang="en-US" dirty="0">
                <a:solidFill>
                  <a:srgbClr val="000000"/>
                </a:solidFill>
                <a:latin typeface="Consolas" panose="020B0609020204030204" pitchFamily="49" charset="0"/>
              </a:rPr>
              <a:t>.name = name;</a:t>
            </a:r>
            <a:r>
              <a:rPr lang="en-US" dirty="0"/>
              <a:t/>
            </a:r>
            <a:br>
              <a:rPr lang="en-US" dirty="0"/>
            </a:br>
            <a:r>
              <a:rPr lang="en-US" dirty="0">
                <a:solidFill>
                  <a:srgbClr val="000000"/>
                </a:solidFill>
                <a:latin typeface="Consolas" panose="020B0609020204030204" pitchFamily="49" charset="0"/>
              </a:rPr>
              <a:t>    </a:t>
            </a:r>
            <a:r>
              <a:rPr lang="en-US" dirty="0" err="1">
                <a:solidFill>
                  <a:srgbClr val="0000CD"/>
                </a:solidFill>
                <a:latin typeface="Consolas" panose="020B0609020204030204" pitchFamily="49" charset="0"/>
              </a:rPr>
              <a:t>this</a:t>
            </a:r>
            <a:r>
              <a:rPr lang="en-US" dirty="0" err="1">
                <a:solidFill>
                  <a:srgbClr val="000000"/>
                </a:solidFill>
                <a:latin typeface="Consolas" panose="020B0609020204030204" pitchFamily="49" charset="0"/>
              </a:rPr>
              <a:t>.year</a:t>
            </a:r>
            <a:r>
              <a:rPr lang="en-US" dirty="0">
                <a:solidFill>
                  <a:srgbClr val="000000"/>
                </a:solidFill>
                <a:latin typeface="Consolas" panose="020B0609020204030204" pitchFamily="49" charset="0"/>
              </a:rPr>
              <a:t> = year;</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age()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let</a:t>
            </a:r>
            <a:r>
              <a:rPr lang="en-US" dirty="0">
                <a:solidFill>
                  <a:srgbClr val="000000"/>
                </a:solidFill>
                <a:latin typeface="Consolas" panose="020B0609020204030204" pitchFamily="49" charset="0"/>
              </a:rPr>
              <a:t> date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Date();</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date.getFullYear</a:t>
            </a:r>
            <a:r>
              <a:rPr lang="en-US" dirty="0">
                <a:solidFill>
                  <a:srgbClr val="000000"/>
                </a:solidFill>
                <a:latin typeface="Consolas" panose="020B0609020204030204" pitchFamily="49" charset="0"/>
              </a:rPr>
              <a:t>() - </a:t>
            </a:r>
            <a:r>
              <a:rPr lang="en-US" dirty="0" err="1">
                <a:solidFill>
                  <a:srgbClr val="0000CD"/>
                </a:solidFill>
                <a:latin typeface="Consolas" panose="020B0609020204030204" pitchFamily="49" charset="0"/>
              </a:rPr>
              <a:t>this</a:t>
            </a:r>
            <a:r>
              <a:rPr lang="en-US" dirty="0" err="1">
                <a:solidFill>
                  <a:srgbClr val="000000"/>
                </a:solidFill>
                <a:latin typeface="Consolas" panose="020B0609020204030204" pitchFamily="49" charset="0"/>
              </a:rPr>
              <a:t>.year</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00CD"/>
                </a:solidFill>
                <a:latin typeface="Consolas" panose="020B0609020204030204" pitchFamily="49" charset="0"/>
              </a:rPr>
              <a:t>let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myCar</a:t>
            </a:r>
            <a:r>
              <a:rPr lang="en-US" dirty="0">
                <a:solidFill>
                  <a:srgbClr val="000000"/>
                </a:solidFill>
                <a:latin typeface="Consolas" panose="020B0609020204030204" pitchFamily="49" charset="0"/>
              </a:rPr>
              <a:t> = </a:t>
            </a:r>
            <a:r>
              <a:rPr lang="en-US" dirty="0">
                <a:solidFill>
                  <a:srgbClr val="0000CD"/>
                </a:solidFill>
                <a:latin typeface="Consolas" panose="020B0609020204030204" pitchFamily="49" charset="0"/>
              </a:rPr>
              <a:t>new</a:t>
            </a:r>
            <a:r>
              <a:rPr lang="en-US" dirty="0">
                <a:solidFill>
                  <a:srgbClr val="000000"/>
                </a:solidFill>
                <a:latin typeface="Consolas" panose="020B0609020204030204" pitchFamily="49" charset="0"/>
              </a:rPr>
              <a:t> Car(</a:t>
            </a:r>
            <a:r>
              <a:rPr lang="en-US" dirty="0">
                <a:solidFill>
                  <a:srgbClr val="A52A2A"/>
                </a:solidFill>
                <a:latin typeface="Consolas" panose="020B0609020204030204" pitchFamily="49" charset="0"/>
              </a:rPr>
              <a:t>"Ford"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2014</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document.getElementById</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"demo"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innerHTML</a:t>
            </a:r>
            <a:r>
              <a:rPr lang="en-US" dirty="0">
                <a:solidFill>
                  <a:srgbClr val="000000"/>
                </a:solidFill>
                <a:latin typeface="Consolas" panose="020B0609020204030204" pitchFamily="49" charset="0"/>
              </a:rPr>
              <a:t> =</a:t>
            </a:r>
            <a:r>
              <a:rPr lang="en-US" dirty="0"/>
              <a:t/>
            </a:r>
            <a:br>
              <a:rPr lang="en-US" dirty="0"/>
            </a:br>
            <a:r>
              <a:rPr lang="en-US" dirty="0">
                <a:solidFill>
                  <a:srgbClr val="A52A2A"/>
                </a:solidFill>
                <a:latin typeface="Consolas" panose="020B0609020204030204" pitchFamily="49" charset="0"/>
              </a:rPr>
              <a:t>"My car is "</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myCar.age</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 years old."</a:t>
            </a:r>
            <a:r>
              <a:rPr lang="en-US" dirty="0">
                <a:solidFill>
                  <a:srgbClr val="000000"/>
                </a:solidFill>
                <a:latin typeface="Consolas" panose="020B0609020204030204" pitchFamily="49" charset="0"/>
              </a:rPr>
              <a:t>;</a:t>
            </a:r>
            <a:endParaRPr lang="en-US" dirty="0"/>
          </a:p>
        </p:txBody>
      </p:sp>
      <p:sp>
        <p:nvSpPr>
          <p:cNvPr id="8" name="TextBox 7"/>
          <p:cNvSpPr txBox="1"/>
          <p:nvPr/>
        </p:nvSpPr>
        <p:spPr>
          <a:xfrm>
            <a:off x="6547319" y="1076445"/>
            <a:ext cx="4514313" cy="369332"/>
          </a:xfrm>
          <a:prstGeom prst="rect">
            <a:avLst/>
          </a:prstGeom>
          <a:noFill/>
        </p:spPr>
        <p:txBody>
          <a:bodyPr wrap="none" rtlCol="0">
            <a:spAutoFit/>
          </a:bodyPr>
          <a:lstStyle/>
          <a:p>
            <a:r>
              <a:rPr lang="en-US" dirty="0">
                <a:solidFill>
                  <a:srgbClr val="FF0000"/>
                </a:solidFill>
              </a:rPr>
              <a:t>Explicit use of constructor() to return car’s age</a:t>
            </a:r>
          </a:p>
        </p:txBody>
      </p:sp>
      <p:sp>
        <p:nvSpPr>
          <p:cNvPr id="9" name="TextBox 8"/>
          <p:cNvSpPr txBox="1"/>
          <p:nvPr/>
        </p:nvSpPr>
        <p:spPr>
          <a:xfrm>
            <a:off x="6181912" y="5590159"/>
            <a:ext cx="4702441" cy="369332"/>
          </a:xfrm>
          <a:prstGeom prst="rect">
            <a:avLst/>
          </a:prstGeom>
          <a:noFill/>
        </p:spPr>
        <p:txBody>
          <a:bodyPr wrap="none" rtlCol="0">
            <a:spAutoFit/>
          </a:bodyPr>
          <a:lstStyle/>
          <a:p>
            <a:r>
              <a:rPr lang="en-US" dirty="0"/>
              <a:t>Let is used to </a:t>
            </a:r>
            <a:r>
              <a:rPr lang="en-US" dirty="0" err="1"/>
              <a:t>redeclare</a:t>
            </a:r>
            <a:r>
              <a:rPr lang="en-US" dirty="0"/>
              <a:t> variable (e.g. of scoping)</a:t>
            </a:r>
          </a:p>
        </p:txBody>
      </p:sp>
      <p:sp>
        <p:nvSpPr>
          <p:cNvPr id="10" name="Rectangle 9">
            <a:hlinkClick r:id="rId2"/>
          </p:cNvPr>
          <p:cNvSpPr/>
          <p:nvPr/>
        </p:nvSpPr>
        <p:spPr>
          <a:xfrm>
            <a:off x="6547319" y="6103566"/>
            <a:ext cx="4084901" cy="646331"/>
          </a:xfrm>
          <a:prstGeom prst="rect">
            <a:avLst/>
          </a:prstGeom>
        </p:spPr>
        <p:txBody>
          <a:bodyPr wrap="none">
            <a:spAutoFit/>
          </a:bodyPr>
          <a:lstStyle/>
          <a:p>
            <a:r>
              <a:rPr lang="en-US" dirty="0">
                <a:hlinkClick r:id="rId2"/>
              </a:rPr>
              <a:t>https://www.w3schools.com/js/js_let.asp</a:t>
            </a:r>
            <a:endParaRPr lang="en-US" dirty="0"/>
          </a:p>
          <a:p>
            <a:endParaRPr lang="en-US" dirty="0"/>
          </a:p>
        </p:txBody>
      </p:sp>
    </p:spTree>
    <p:extLst>
      <p:ext uri="{BB962C8B-B14F-4D97-AF65-F5344CB8AC3E}">
        <p14:creationId xmlns:p14="http://schemas.microsoft.com/office/powerpoint/2010/main" val="366497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616771" y="236582"/>
            <a:ext cx="5371407" cy="523220"/>
          </a:xfrm>
          <a:prstGeom prst="rect">
            <a:avLst/>
          </a:prstGeom>
          <a:noFill/>
        </p:spPr>
        <p:txBody>
          <a:bodyPr wrap="none" rtlCol="0">
            <a:spAutoFit/>
          </a:bodyPr>
          <a:lstStyle/>
          <a:p>
            <a:r>
              <a:rPr lang="en-US" sz="2800" dirty="0" err="1"/>
              <a:t>js</a:t>
            </a:r>
            <a:r>
              <a:rPr lang="en-US" sz="2800" dirty="0"/>
              <a:t> - built-in functions (HTML events)</a:t>
            </a:r>
          </a:p>
        </p:txBody>
      </p:sp>
      <p:sp>
        <p:nvSpPr>
          <p:cNvPr id="2" name="Rectangle 1"/>
          <p:cNvSpPr/>
          <p:nvPr/>
        </p:nvSpPr>
        <p:spPr>
          <a:xfrm>
            <a:off x="663614" y="838769"/>
            <a:ext cx="12172709" cy="1200329"/>
          </a:xfrm>
          <a:prstGeom prst="rect">
            <a:avLst/>
          </a:prstGeom>
        </p:spPr>
        <p:txBody>
          <a:bodyPr wrap="square">
            <a:spAutoFit/>
          </a:bodyPr>
          <a:lstStyle/>
          <a:p>
            <a:r>
              <a:rPr lang="en-US" dirty="0">
                <a:solidFill>
                  <a:srgbClr val="000000"/>
                </a:solidFill>
                <a:latin typeface="Verdana" panose="020B0604030504040204" pitchFamily="34" charset="0"/>
              </a:rPr>
              <a:t>An HTML event can be something the browser does, or something a user does.</a:t>
            </a:r>
          </a:p>
          <a:p>
            <a:r>
              <a:rPr lang="en-US" dirty="0">
                <a:solidFill>
                  <a:srgbClr val="000000"/>
                </a:solidFill>
                <a:latin typeface="Verdana" panose="020B0604030504040204" pitchFamily="34" charset="0"/>
              </a:rPr>
              <a:t>Often, when events happen, you may want to do something.</a:t>
            </a:r>
          </a:p>
          <a:p>
            <a:r>
              <a:rPr lang="en-US" dirty="0">
                <a:solidFill>
                  <a:srgbClr val="000000"/>
                </a:solidFill>
                <a:latin typeface="Verdana" panose="020B0604030504040204" pitchFamily="34" charset="0"/>
              </a:rPr>
              <a:t>JavaScript lets you execute code when events are detected.</a:t>
            </a:r>
          </a:p>
          <a:p>
            <a:r>
              <a:rPr lang="en-US" dirty="0">
                <a:solidFill>
                  <a:srgbClr val="000000"/>
                </a:solidFill>
                <a:latin typeface="Verdana" panose="020B0604030504040204" pitchFamily="34" charset="0"/>
              </a:rPr>
              <a:t>HTML allows event handler attributes, </a:t>
            </a:r>
            <a:r>
              <a:rPr lang="en-US" b="1" dirty="0">
                <a:solidFill>
                  <a:srgbClr val="000000"/>
                </a:solidFill>
                <a:latin typeface="Verdana" panose="020B0604030504040204" pitchFamily="34" charset="0"/>
              </a:rPr>
              <a:t>with JavaScript code</a:t>
            </a:r>
            <a:r>
              <a:rPr lang="en-US" dirty="0">
                <a:solidFill>
                  <a:srgbClr val="000000"/>
                </a:solidFill>
                <a:latin typeface="Verdana" panose="020B0604030504040204" pitchFamily="34" charset="0"/>
              </a:rPr>
              <a:t>, to be added to HTML elements.</a:t>
            </a:r>
            <a:endParaRPr lang="en-US" b="0" i="0" dirty="0">
              <a:solidFill>
                <a:srgbClr val="000000"/>
              </a:solidFill>
              <a:effectLst/>
              <a:latin typeface="Verdana" panose="020B0604030504040204" pitchFamily="34" charset="0"/>
            </a:endParaRPr>
          </a:p>
        </p:txBody>
      </p:sp>
      <p:sp>
        <p:nvSpPr>
          <p:cNvPr id="3" name="Rectangle 2"/>
          <p:cNvSpPr/>
          <p:nvPr/>
        </p:nvSpPr>
        <p:spPr>
          <a:xfrm>
            <a:off x="3872836" y="2188181"/>
            <a:ext cx="4363695" cy="369332"/>
          </a:xfrm>
          <a:prstGeom prst="rect">
            <a:avLst/>
          </a:prstGeom>
          <a:ln>
            <a:solidFill>
              <a:schemeClr val="tx1"/>
            </a:solidFill>
          </a:ln>
        </p:spPr>
        <p:txBody>
          <a:bodyPr wrap="none">
            <a:spAutoFit/>
          </a:bodyPr>
          <a:lstStyle/>
          <a:p>
            <a:r>
              <a:rPr lang="en-US" dirty="0">
                <a:solidFill>
                  <a:srgbClr val="0000CD"/>
                </a:solidFill>
                <a:latin typeface="Consolas" panose="020B0609020204030204" pitchFamily="49" charset="0"/>
              </a:rPr>
              <a:t>&lt;</a:t>
            </a:r>
            <a:r>
              <a:rPr lang="en-US" i="1" dirty="0">
                <a:solidFill>
                  <a:srgbClr val="A52A2A"/>
                </a:solidFill>
                <a:latin typeface="Consolas" panose="020B0609020204030204" pitchFamily="49" charset="0"/>
              </a:rPr>
              <a:t>element</a:t>
            </a:r>
            <a:r>
              <a:rPr lang="en-US" dirty="0">
                <a:solidFill>
                  <a:srgbClr val="FF0000"/>
                </a:solidFill>
                <a:latin typeface="Consolas" panose="020B0609020204030204" pitchFamily="49" charset="0"/>
              </a:rPr>
              <a:t> </a:t>
            </a:r>
            <a:r>
              <a:rPr lang="en-US" i="1" dirty="0">
                <a:solidFill>
                  <a:srgbClr val="FF0000"/>
                </a:solidFill>
                <a:latin typeface="Consolas" panose="020B0609020204030204" pitchFamily="49" charset="0"/>
              </a:rPr>
              <a:t>event</a:t>
            </a:r>
            <a:r>
              <a:rPr lang="en-US" dirty="0">
                <a:solidFill>
                  <a:srgbClr val="0000CD"/>
                </a:solidFill>
                <a:latin typeface="Consolas" panose="020B0609020204030204" pitchFamily="49" charset="0"/>
              </a:rPr>
              <a:t>=</a:t>
            </a:r>
            <a:r>
              <a:rPr lang="en-US" b="1" dirty="0">
                <a:solidFill>
                  <a:srgbClr val="0000CD"/>
                </a:solidFill>
                <a:latin typeface="Consolas" panose="020B0609020204030204" pitchFamily="49" charset="0"/>
              </a:rPr>
              <a:t>"</a:t>
            </a:r>
            <a:r>
              <a:rPr lang="en-US" b="1" i="1" dirty="0">
                <a:solidFill>
                  <a:srgbClr val="0000CD"/>
                </a:solidFill>
                <a:latin typeface="Consolas" panose="020B0609020204030204" pitchFamily="49" charset="0"/>
              </a:rPr>
              <a:t>some JavaScript</a:t>
            </a:r>
            <a:r>
              <a:rPr lang="en-US" b="1" dirty="0">
                <a:solidFill>
                  <a:srgbClr val="0000CD"/>
                </a:solidFill>
                <a:latin typeface="Consolas" panose="020B0609020204030204" pitchFamily="49" charset="0"/>
              </a:rPr>
              <a:t>"</a:t>
            </a:r>
            <a:r>
              <a:rPr lang="en-US" dirty="0">
                <a:solidFill>
                  <a:srgbClr val="0000CD"/>
                </a:solidFill>
                <a:latin typeface="Consolas" panose="020B0609020204030204" pitchFamily="49" charset="0"/>
              </a:rPr>
              <a:t>&gt;</a:t>
            </a:r>
            <a:endParaRPr lang="en-US" dirty="0"/>
          </a:p>
        </p:txBody>
      </p:sp>
      <p:sp>
        <p:nvSpPr>
          <p:cNvPr id="4" name="TextBox 3"/>
          <p:cNvSpPr txBox="1"/>
          <p:nvPr/>
        </p:nvSpPr>
        <p:spPr>
          <a:xfrm>
            <a:off x="9415201" y="2188181"/>
            <a:ext cx="729367" cy="369332"/>
          </a:xfrm>
          <a:prstGeom prst="rect">
            <a:avLst/>
          </a:prstGeom>
          <a:noFill/>
        </p:spPr>
        <p:txBody>
          <a:bodyPr wrap="none" rtlCol="0">
            <a:spAutoFit/>
          </a:bodyPr>
          <a:lstStyle/>
          <a:p>
            <a:r>
              <a:rPr lang="en-US" dirty="0">
                <a:solidFill>
                  <a:srgbClr val="FF0000"/>
                </a:solidFill>
              </a:rPr>
              <a:t>usage</a:t>
            </a:r>
          </a:p>
        </p:txBody>
      </p:sp>
      <p:sp>
        <p:nvSpPr>
          <p:cNvPr id="6" name="TextBox 5"/>
          <p:cNvSpPr txBox="1"/>
          <p:nvPr/>
        </p:nvSpPr>
        <p:spPr>
          <a:xfrm>
            <a:off x="9993935" y="2838612"/>
            <a:ext cx="976934" cy="369332"/>
          </a:xfrm>
          <a:prstGeom prst="rect">
            <a:avLst/>
          </a:prstGeom>
          <a:noFill/>
        </p:spPr>
        <p:txBody>
          <a:bodyPr wrap="none" rtlCol="0">
            <a:spAutoFit/>
          </a:bodyPr>
          <a:lstStyle/>
          <a:p>
            <a:r>
              <a:rPr lang="en-US" dirty="0">
                <a:solidFill>
                  <a:srgbClr val="FF0000"/>
                </a:solidFill>
              </a:rPr>
              <a:t>example</a:t>
            </a:r>
          </a:p>
        </p:txBody>
      </p:sp>
      <p:sp>
        <p:nvSpPr>
          <p:cNvPr id="7" name="Rectangle 6"/>
          <p:cNvSpPr/>
          <p:nvPr/>
        </p:nvSpPr>
        <p:spPr>
          <a:xfrm>
            <a:off x="1791342" y="2838612"/>
            <a:ext cx="7739605" cy="369332"/>
          </a:xfrm>
          <a:prstGeom prst="rect">
            <a:avLst/>
          </a:prstGeom>
          <a:ln>
            <a:solidFill>
              <a:schemeClr val="tx1"/>
            </a:solidFill>
          </a:ln>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button</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onclick</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displayDate</a:t>
            </a:r>
            <a:r>
              <a:rPr lang="en-US" dirty="0">
                <a:solidFill>
                  <a:srgbClr val="0000CD"/>
                </a:solidFill>
                <a:latin typeface="Consolas" panose="020B0609020204030204" pitchFamily="49" charset="0"/>
              </a:rPr>
              <a:t>()"&gt;</a:t>
            </a:r>
            <a:r>
              <a:rPr lang="en-US" dirty="0">
                <a:solidFill>
                  <a:srgbClr val="000000"/>
                </a:solidFill>
                <a:latin typeface="Consolas" panose="020B0609020204030204" pitchFamily="49" charset="0"/>
              </a:rPr>
              <a:t>The time is?</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/button</a:t>
            </a:r>
            <a:r>
              <a:rPr lang="en-US" dirty="0">
                <a:solidFill>
                  <a:srgbClr val="0000CD"/>
                </a:solidFill>
                <a:latin typeface="Consolas" panose="020B0609020204030204" pitchFamily="49" charset="0"/>
              </a:rPr>
              <a:t>&gt;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230871681"/>
              </p:ext>
            </p:extLst>
          </p:nvPr>
        </p:nvGraphicFramePr>
        <p:xfrm>
          <a:off x="883916" y="3489043"/>
          <a:ext cx="10573030" cy="3048000"/>
        </p:xfrm>
        <a:graphic>
          <a:graphicData uri="http://schemas.openxmlformats.org/drawingml/2006/table">
            <a:tbl>
              <a:tblPr/>
              <a:tblGrid>
                <a:gridCol w="5286515">
                  <a:extLst>
                    <a:ext uri="{9D8B030D-6E8A-4147-A177-3AD203B41FA5}">
                      <a16:colId xmlns:a16="http://schemas.microsoft.com/office/drawing/2014/main" val="398102334"/>
                    </a:ext>
                  </a:extLst>
                </a:gridCol>
                <a:gridCol w="5286515">
                  <a:extLst>
                    <a:ext uri="{9D8B030D-6E8A-4147-A177-3AD203B41FA5}">
                      <a16:colId xmlns:a16="http://schemas.microsoft.com/office/drawing/2014/main" val="938834602"/>
                    </a:ext>
                  </a:extLst>
                </a:gridCol>
              </a:tblGrid>
              <a:tr h="0">
                <a:tc>
                  <a:txBody>
                    <a:bodyPr/>
                    <a:lstStyle/>
                    <a:p>
                      <a:pPr algn="l" fontAlgn="t"/>
                      <a:r>
                        <a:rPr lang="en-US">
                          <a:effectLst/>
                        </a:rPr>
                        <a:t>Event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91660585"/>
                  </a:ext>
                </a:extLst>
              </a:tr>
              <a:tr h="0">
                <a:tc>
                  <a:txBody>
                    <a:bodyPr/>
                    <a:lstStyle/>
                    <a:p>
                      <a:pPr algn="l" fontAlgn="t"/>
                      <a:r>
                        <a:rPr lang="en-US">
                          <a:effectLst/>
                        </a:rPr>
                        <a:t>onchange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An HTML element has been changed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74883112"/>
                  </a:ext>
                </a:extLst>
              </a:tr>
              <a:tr h="0">
                <a:tc>
                  <a:txBody>
                    <a:bodyPr/>
                    <a:lstStyle/>
                    <a:p>
                      <a:pPr algn="l" fontAlgn="t"/>
                      <a:r>
                        <a:rPr lang="en-US">
                          <a:effectLst/>
                        </a:rPr>
                        <a:t>onclick</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The user clicks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7859957"/>
                  </a:ext>
                </a:extLst>
              </a:tr>
              <a:tr h="0">
                <a:tc>
                  <a:txBody>
                    <a:bodyPr/>
                    <a:lstStyle/>
                    <a:p>
                      <a:pPr algn="l" fontAlgn="t"/>
                      <a:r>
                        <a:rPr lang="en-US">
                          <a:effectLst/>
                        </a:rPr>
                        <a:t>onmouseover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The user moves the mouse over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23457341"/>
                  </a:ext>
                </a:extLst>
              </a:tr>
              <a:tr h="0">
                <a:tc>
                  <a:txBody>
                    <a:bodyPr/>
                    <a:lstStyle/>
                    <a:p>
                      <a:pPr algn="l" fontAlgn="t"/>
                      <a:r>
                        <a:rPr lang="en-US">
                          <a:effectLst/>
                        </a:rPr>
                        <a:t>onmouseout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The user moves the mouse away from an HTML element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2520491"/>
                  </a:ext>
                </a:extLst>
              </a:tr>
              <a:tr h="0">
                <a:tc>
                  <a:txBody>
                    <a:bodyPr/>
                    <a:lstStyle/>
                    <a:p>
                      <a:pPr algn="l" fontAlgn="t"/>
                      <a:r>
                        <a:rPr lang="en-US">
                          <a:effectLst/>
                        </a:rPr>
                        <a:t>onkeydown</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The user pushes a keyboard key</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391447171"/>
                  </a:ext>
                </a:extLst>
              </a:tr>
              <a:tr h="0">
                <a:tc>
                  <a:txBody>
                    <a:bodyPr/>
                    <a:lstStyle/>
                    <a:p>
                      <a:pPr algn="l" fontAlgn="t"/>
                      <a:r>
                        <a:rPr lang="en-US">
                          <a:effectLst/>
                        </a:rPr>
                        <a:t>onload</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The browser has finished loading the page</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2467299"/>
                  </a:ext>
                </a:extLst>
              </a:tr>
            </a:tbl>
          </a:graphicData>
        </a:graphic>
      </p:graphicFrame>
    </p:spTree>
    <p:extLst>
      <p:ext uri="{BB962C8B-B14F-4D97-AF65-F5344CB8AC3E}">
        <p14:creationId xmlns:p14="http://schemas.microsoft.com/office/powerpoint/2010/main" val="422249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809977" y="391886"/>
            <a:ext cx="6829947" cy="523220"/>
          </a:xfrm>
          <a:prstGeom prst="rect">
            <a:avLst/>
          </a:prstGeom>
          <a:noFill/>
        </p:spPr>
        <p:txBody>
          <a:bodyPr wrap="none" rtlCol="0">
            <a:spAutoFit/>
          </a:bodyPr>
          <a:lstStyle/>
          <a:p>
            <a:r>
              <a:rPr lang="en-US" sz="2800" dirty="0" smtClean="0"/>
              <a:t>PHP – general scripting for web development </a:t>
            </a:r>
            <a:endParaRPr lang="en-US" sz="2800" dirty="0"/>
          </a:p>
        </p:txBody>
      </p:sp>
      <p:sp>
        <p:nvSpPr>
          <p:cNvPr id="5" name="TextBox 4"/>
          <p:cNvSpPr txBox="1"/>
          <p:nvPr/>
        </p:nvSpPr>
        <p:spPr>
          <a:xfrm>
            <a:off x="4213185" y="915106"/>
            <a:ext cx="3713645" cy="369332"/>
          </a:xfrm>
          <a:prstGeom prst="rect">
            <a:avLst/>
          </a:prstGeom>
          <a:noFill/>
        </p:spPr>
        <p:txBody>
          <a:bodyPr wrap="none" rtlCol="0">
            <a:spAutoFit/>
          </a:bodyPr>
          <a:lstStyle/>
          <a:p>
            <a:r>
              <a:rPr lang="en-US" dirty="0" smtClean="0"/>
              <a:t>Acronym for ‘Hypertext preprocessor’</a:t>
            </a:r>
            <a:endParaRPr lang="en-US" dirty="0"/>
          </a:p>
        </p:txBody>
      </p:sp>
      <p:sp>
        <p:nvSpPr>
          <p:cNvPr id="6" name="Rectangle 5">
            <a:hlinkClick r:id="rId2"/>
          </p:cNvPr>
          <p:cNvSpPr/>
          <p:nvPr/>
        </p:nvSpPr>
        <p:spPr>
          <a:xfrm>
            <a:off x="6675696" y="5748610"/>
            <a:ext cx="4465903" cy="369332"/>
          </a:xfrm>
          <a:prstGeom prst="rect">
            <a:avLst/>
          </a:prstGeom>
        </p:spPr>
        <p:txBody>
          <a:bodyPr wrap="none">
            <a:spAutoFit/>
          </a:bodyPr>
          <a:lstStyle/>
          <a:p>
            <a:r>
              <a:rPr lang="en-US" dirty="0">
                <a:solidFill>
                  <a:srgbClr val="FF0000"/>
                </a:solidFill>
              </a:rPr>
              <a:t>https://www.w3schools.com/php/default.asp</a:t>
            </a:r>
          </a:p>
        </p:txBody>
      </p:sp>
      <p:sp>
        <p:nvSpPr>
          <p:cNvPr id="7" name="TextBox 6"/>
          <p:cNvSpPr txBox="1"/>
          <p:nvPr/>
        </p:nvSpPr>
        <p:spPr>
          <a:xfrm>
            <a:off x="8328951" y="5379278"/>
            <a:ext cx="2812648" cy="369332"/>
          </a:xfrm>
          <a:prstGeom prst="rect">
            <a:avLst/>
          </a:prstGeom>
          <a:noFill/>
        </p:spPr>
        <p:txBody>
          <a:bodyPr wrap="square" rtlCol="0">
            <a:spAutoFit/>
          </a:bodyPr>
          <a:lstStyle/>
          <a:p>
            <a:r>
              <a:rPr lang="en-US" dirty="0" smtClean="0"/>
              <a:t>tutorial</a:t>
            </a:r>
            <a:endParaRPr lang="en-US" dirty="0"/>
          </a:p>
        </p:txBody>
      </p:sp>
      <p:sp>
        <p:nvSpPr>
          <p:cNvPr id="8" name="Rectangle 7"/>
          <p:cNvSpPr/>
          <p:nvPr/>
        </p:nvSpPr>
        <p:spPr>
          <a:xfrm>
            <a:off x="7584312" y="2063383"/>
            <a:ext cx="4301925" cy="2862322"/>
          </a:xfrm>
          <a:prstGeom prst="rect">
            <a:avLst/>
          </a:prstGeom>
          <a:ln w="12700">
            <a:solidFill>
              <a:schemeClr val="tx1"/>
            </a:solidFill>
          </a:ln>
        </p:spPr>
        <p:txBody>
          <a:bodyPr wrap="square">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"My first PHP script!"</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dirty="0"/>
          </a:p>
        </p:txBody>
      </p:sp>
      <p:sp>
        <p:nvSpPr>
          <p:cNvPr id="9" name="Rectangle 1"/>
          <p:cNvSpPr>
            <a:spLocks noChangeArrowheads="1"/>
          </p:cNvSpPr>
          <p:nvPr/>
        </p:nvSpPr>
        <p:spPr bwMode="auto">
          <a:xfrm>
            <a:off x="344344" y="1507238"/>
            <a:ext cx="6713316" cy="17594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What is a PHP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PHP files can contain text, HTML, CSS, JavaScript, and PHP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PHP code is executed on the server, and the result is returned to the browser as plain 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00000"/>
                </a:solidFill>
                <a:effectLst/>
                <a:latin typeface="Verdana" panose="020B0604030504040204" pitchFamily="34" charset="0"/>
              </a:rPr>
              <a:t>PHP files have extension "</a:t>
            </a:r>
            <a:r>
              <a:rPr kumimoji="0" lang="en-US" altLang="en-US" sz="1600" b="0" i="0" u="none" strike="noStrike" cap="none" normalizeH="0" baseline="0" dirty="0" smtClean="0">
                <a:ln>
                  <a:noFill/>
                </a:ln>
                <a:solidFill>
                  <a:srgbClr val="DC143C"/>
                </a:solidFill>
                <a:effectLst/>
                <a:latin typeface="Consolas" panose="020B0609020204030204" pitchFamily="49" charset="0"/>
              </a:rPr>
              <a:t>.</a:t>
            </a:r>
            <a:r>
              <a:rPr kumimoji="0" lang="en-US" altLang="en-US" sz="1600" b="0" i="0" u="none" strike="noStrike" cap="none" normalizeH="0" baseline="0" dirty="0" err="1" smtClean="0">
                <a:ln>
                  <a:noFill/>
                </a:ln>
                <a:solidFill>
                  <a:srgbClr val="DC143C"/>
                </a:solidFill>
                <a:effectLst/>
                <a:latin typeface="Consolas" panose="020B0609020204030204" pitchFamily="49" charset="0"/>
              </a:rPr>
              <a:t>php</a:t>
            </a:r>
            <a:r>
              <a:rPr kumimoji="0" lang="en-US" altLang="en-US" sz="16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212202" y="3494544"/>
            <a:ext cx="6845458" cy="2585323"/>
          </a:xfrm>
          <a:prstGeom prst="rect">
            <a:avLst/>
          </a:prstGeom>
        </p:spPr>
        <p:txBody>
          <a:bodyPr wrap="square">
            <a:spAutoFit/>
          </a:bodyPr>
          <a:lstStyle/>
          <a:p>
            <a:r>
              <a:rPr lang="en-US" dirty="0">
                <a:solidFill>
                  <a:srgbClr val="000000"/>
                </a:solidFill>
                <a:latin typeface="Segoe UI" panose="020B0502040204020203" pitchFamily="34" charset="0"/>
              </a:rPr>
              <a:t>What Can PHP Do?</a:t>
            </a:r>
          </a:p>
          <a:p>
            <a:pPr>
              <a:buFont typeface="Arial" panose="020B0604020202020204" pitchFamily="34" charset="0"/>
              <a:buChar char="•"/>
            </a:pPr>
            <a:r>
              <a:rPr lang="en-US" dirty="0">
                <a:solidFill>
                  <a:srgbClr val="000000"/>
                </a:solidFill>
                <a:latin typeface="Verdana" panose="020B0604030504040204" pitchFamily="34" charset="0"/>
              </a:rPr>
              <a:t>PHP can generate dynamic page content</a:t>
            </a:r>
          </a:p>
          <a:p>
            <a:pPr>
              <a:buFont typeface="Arial" panose="020B0604020202020204" pitchFamily="34" charset="0"/>
              <a:buChar char="•"/>
            </a:pPr>
            <a:r>
              <a:rPr lang="en-US" dirty="0">
                <a:solidFill>
                  <a:srgbClr val="000000"/>
                </a:solidFill>
                <a:latin typeface="Verdana" panose="020B0604030504040204" pitchFamily="34" charset="0"/>
              </a:rPr>
              <a:t>PHP can create, open, read, write, delete, and close files on the server</a:t>
            </a:r>
          </a:p>
          <a:p>
            <a:pPr>
              <a:buFont typeface="Arial" panose="020B0604020202020204" pitchFamily="34" charset="0"/>
              <a:buChar char="•"/>
            </a:pPr>
            <a:r>
              <a:rPr lang="en-US" dirty="0">
                <a:solidFill>
                  <a:srgbClr val="000000"/>
                </a:solidFill>
                <a:latin typeface="Verdana" panose="020B0604030504040204" pitchFamily="34" charset="0"/>
              </a:rPr>
              <a:t>PHP can collect form data</a:t>
            </a:r>
          </a:p>
          <a:p>
            <a:pPr>
              <a:buFont typeface="Arial" panose="020B0604020202020204" pitchFamily="34" charset="0"/>
              <a:buChar char="•"/>
            </a:pPr>
            <a:r>
              <a:rPr lang="en-US" dirty="0">
                <a:solidFill>
                  <a:srgbClr val="000000"/>
                </a:solidFill>
                <a:latin typeface="Verdana" panose="020B0604030504040204" pitchFamily="34" charset="0"/>
              </a:rPr>
              <a:t>PHP can send and receive cookies</a:t>
            </a:r>
          </a:p>
          <a:p>
            <a:pPr>
              <a:buFont typeface="Arial" panose="020B0604020202020204" pitchFamily="34" charset="0"/>
              <a:buChar char="•"/>
            </a:pPr>
            <a:r>
              <a:rPr lang="en-US" dirty="0">
                <a:solidFill>
                  <a:srgbClr val="000000"/>
                </a:solidFill>
                <a:latin typeface="Verdana" panose="020B0604030504040204" pitchFamily="34" charset="0"/>
              </a:rPr>
              <a:t>PHP can add, delete, modify data in your database</a:t>
            </a:r>
          </a:p>
          <a:p>
            <a:pPr>
              <a:buFont typeface="Arial" panose="020B0604020202020204" pitchFamily="34" charset="0"/>
              <a:buChar char="•"/>
            </a:pPr>
            <a:r>
              <a:rPr lang="en-US" dirty="0">
                <a:solidFill>
                  <a:srgbClr val="000000"/>
                </a:solidFill>
                <a:latin typeface="Verdana" panose="020B0604030504040204" pitchFamily="34" charset="0"/>
              </a:rPr>
              <a:t>PHP can be used to control user-access</a:t>
            </a:r>
          </a:p>
          <a:p>
            <a:pPr>
              <a:buFont typeface="Arial" panose="020B0604020202020204" pitchFamily="34" charset="0"/>
              <a:buChar char="•"/>
            </a:pPr>
            <a:r>
              <a:rPr lang="en-US" dirty="0">
                <a:solidFill>
                  <a:srgbClr val="000000"/>
                </a:solidFill>
                <a:latin typeface="Verdana" panose="020B0604030504040204" pitchFamily="34" charset="0"/>
              </a:rPr>
              <a:t>PHP can encrypt data</a:t>
            </a:r>
            <a:endParaRPr lang="en-US" b="0" i="0" dirty="0">
              <a:solidFill>
                <a:srgbClr val="000000"/>
              </a:solidFill>
              <a:effectLst/>
              <a:latin typeface="Verdana" panose="020B0604030504040204" pitchFamily="34" charset="0"/>
            </a:endParaRPr>
          </a:p>
        </p:txBody>
      </p:sp>
      <p:sp>
        <p:nvSpPr>
          <p:cNvPr id="11" name="TextBox 10"/>
          <p:cNvSpPr txBox="1"/>
          <p:nvPr/>
        </p:nvSpPr>
        <p:spPr>
          <a:xfrm>
            <a:off x="7428905" y="1553345"/>
            <a:ext cx="4612738" cy="369332"/>
          </a:xfrm>
          <a:prstGeom prst="rect">
            <a:avLst/>
          </a:prstGeom>
          <a:noFill/>
        </p:spPr>
        <p:txBody>
          <a:bodyPr wrap="none" rtlCol="0">
            <a:spAutoFit/>
          </a:bodyPr>
          <a:lstStyle/>
          <a:p>
            <a:r>
              <a:rPr lang="en-US" dirty="0" smtClean="0"/>
              <a:t>Note: echo and print are more or less the same</a:t>
            </a:r>
            <a:endParaRPr lang="en-US" dirty="0"/>
          </a:p>
        </p:txBody>
      </p:sp>
    </p:spTree>
    <p:extLst>
      <p:ext uri="{BB962C8B-B14F-4D97-AF65-F5344CB8AC3E}">
        <p14:creationId xmlns:p14="http://schemas.microsoft.com/office/powerpoint/2010/main" val="259220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809977" y="391886"/>
            <a:ext cx="6829947" cy="523220"/>
          </a:xfrm>
          <a:prstGeom prst="rect">
            <a:avLst/>
          </a:prstGeom>
          <a:noFill/>
        </p:spPr>
        <p:txBody>
          <a:bodyPr wrap="none" rtlCol="0">
            <a:spAutoFit/>
          </a:bodyPr>
          <a:lstStyle/>
          <a:p>
            <a:r>
              <a:rPr lang="en-US" sz="2800" dirty="0" smtClean="0"/>
              <a:t>PHP – general scripting for web development </a:t>
            </a:r>
            <a:endParaRPr lang="en-US" sz="2800" dirty="0"/>
          </a:p>
        </p:txBody>
      </p:sp>
      <p:sp>
        <p:nvSpPr>
          <p:cNvPr id="5" name="TextBox 4"/>
          <p:cNvSpPr txBox="1"/>
          <p:nvPr/>
        </p:nvSpPr>
        <p:spPr>
          <a:xfrm>
            <a:off x="4213185" y="915106"/>
            <a:ext cx="3713645" cy="369332"/>
          </a:xfrm>
          <a:prstGeom prst="rect">
            <a:avLst/>
          </a:prstGeom>
          <a:noFill/>
        </p:spPr>
        <p:txBody>
          <a:bodyPr wrap="none" rtlCol="0">
            <a:spAutoFit/>
          </a:bodyPr>
          <a:lstStyle/>
          <a:p>
            <a:r>
              <a:rPr lang="en-US" dirty="0" smtClean="0"/>
              <a:t>Acronym for ‘Hypertext preprocessor’</a:t>
            </a:r>
            <a:endParaRPr lang="en-US" dirty="0"/>
          </a:p>
        </p:txBody>
      </p:sp>
      <p:sp>
        <p:nvSpPr>
          <p:cNvPr id="2" name="Rectangle 1"/>
          <p:cNvSpPr/>
          <p:nvPr/>
        </p:nvSpPr>
        <p:spPr>
          <a:xfrm>
            <a:off x="2809977" y="3862024"/>
            <a:ext cx="7195595" cy="1754326"/>
          </a:xfrm>
          <a:prstGeom prst="rect">
            <a:avLst/>
          </a:prstGeom>
        </p:spPr>
        <p:txBody>
          <a:bodyPr wrap="square">
            <a:spAutoFit/>
          </a:bodyPr>
          <a:lstStyle/>
          <a:p>
            <a:r>
              <a:rPr lang="en-US" dirty="0" smtClean="0">
                <a:solidFill>
                  <a:srgbClr val="000000"/>
                </a:solidFill>
                <a:latin typeface="Verdana" panose="020B0604030504040204" pitchFamily="34" charset="0"/>
              </a:rPr>
              <a:t>If </a:t>
            </a:r>
            <a:r>
              <a:rPr lang="en-US" dirty="0">
                <a:solidFill>
                  <a:srgbClr val="000000"/>
                </a:solidFill>
                <a:latin typeface="Verdana" panose="020B0604030504040204" pitchFamily="34" charset="0"/>
              </a:rPr>
              <a:t>your server does not support PHP, you must:</a:t>
            </a:r>
          </a:p>
          <a:p>
            <a:pPr>
              <a:buFont typeface="Arial" panose="020B0604020202020204" pitchFamily="34" charset="0"/>
              <a:buChar char="•"/>
            </a:pPr>
            <a:r>
              <a:rPr lang="en-US" dirty="0">
                <a:solidFill>
                  <a:srgbClr val="000000"/>
                </a:solidFill>
                <a:latin typeface="Verdana" panose="020B0604030504040204" pitchFamily="34" charset="0"/>
              </a:rPr>
              <a:t>install a web server</a:t>
            </a:r>
          </a:p>
          <a:p>
            <a:pPr>
              <a:buFont typeface="Arial" panose="020B0604020202020204" pitchFamily="34" charset="0"/>
              <a:buChar char="•"/>
            </a:pPr>
            <a:r>
              <a:rPr lang="en-US" dirty="0">
                <a:solidFill>
                  <a:srgbClr val="000000"/>
                </a:solidFill>
                <a:latin typeface="Verdana" panose="020B0604030504040204" pitchFamily="34" charset="0"/>
              </a:rPr>
              <a:t>install PHP</a:t>
            </a:r>
          </a:p>
          <a:p>
            <a:pPr>
              <a:buFont typeface="Arial" panose="020B0604020202020204" pitchFamily="34" charset="0"/>
              <a:buChar char="•"/>
            </a:pPr>
            <a:r>
              <a:rPr lang="en-US" dirty="0">
                <a:solidFill>
                  <a:srgbClr val="000000"/>
                </a:solidFill>
                <a:latin typeface="Verdana" panose="020B0604030504040204" pitchFamily="34" charset="0"/>
              </a:rPr>
              <a:t>install a database, such as MySQL</a:t>
            </a:r>
          </a:p>
          <a:p>
            <a:r>
              <a:rPr lang="en-US" dirty="0">
                <a:solidFill>
                  <a:srgbClr val="000000"/>
                </a:solidFill>
                <a:latin typeface="Verdana" panose="020B0604030504040204" pitchFamily="34" charset="0"/>
              </a:rPr>
              <a:t>The official PHP website (PHP.net) has installation instructions for PHP: </a:t>
            </a:r>
            <a:r>
              <a:rPr lang="en-US" dirty="0">
                <a:solidFill>
                  <a:srgbClr val="000000"/>
                </a:solidFill>
                <a:latin typeface="Verdana" panose="020B0604030504040204" pitchFamily="34" charset="0"/>
                <a:hlinkClick r:id="rId2"/>
              </a:rPr>
              <a:t>http://php.net/manual/en/install.php</a:t>
            </a:r>
            <a:endParaRPr lang="en-US" b="0" i="0" dirty="0">
              <a:solidFill>
                <a:srgbClr val="000000"/>
              </a:solidFill>
              <a:effectLst/>
              <a:latin typeface="Verdana" panose="020B0604030504040204" pitchFamily="34" charset="0"/>
            </a:endParaRPr>
          </a:p>
        </p:txBody>
      </p:sp>
      <p:sp>
        <p:nvSpPr>
          <p:cNvPr id="3" name="TextBox 2"/>
          <p:cNvSpPr txBox="1"/>
          <p:nvPr/>
        </p:nvSpPr>
        <p:spPr>
          <a:xfrm>
            <a:off x="5210375" y="1501012"/>
            <a:ext cx="2029145" cy="584775"/>
          </a:xfrm>
          <a:prstGeom prst="rect">
            <a:avLst/>
          </a:prstGeom>
          <a:noFill/>
        </p:spPr>
        <p:txBody>
          <a:bodyPr wrap="none" rtlCol="0">
            <a:spAutoFit/>
          </a:bodyPr>
          <a:lstStyle/>
          <a:p>
            <a:r>
              <a:rPr lang="en-US" sz="3200" dirty="0" smtClean="0"/>
              <a:t>installation</a:t>
            </a:r>
            <a:endParaRPr lang="en-US" sz="3200" dirty="0"/>
          </a:p>
        </p:txBody>
      </p:sp>
      <p:sp>
        <p:nvSpPr>
          <p:cNvPr id="10" name="Rectangle 2"/>
          <p:cNvSpPr>
            <a:spLocks noChangeArrowheads="1"/>
          </p:cNvSpPr>
          <p:nvPr/>
        </p:nvSpPr>
        <p:spPr bwMode="auto">
          <a:xfrm>
            <a:off x="1693458" y="2165427"/>
            <a:ext cx="9062977"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Verdana" panose="020B0604030504040204" pitchFamily="34" charset="0"/>
              </a:rPr>
              <a:t>If your server has activated support for PHP you do not need to do anything.</a:t>
            </a:r>
            <a:endParaRPr kumimoji="0" lang="en-US" altLang="en-US"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Verdana" panose="020B0604030504040204" pitchFamily="34" charset="0"/>
              </a:rPr>
              <a:t>Just create some </a:t>
            </a:r>
            <a:r>
              <a:rPr kumimoji="0" lang="en-US" altLang="en-US" sz="1600" b="0" i="0" u="none" strike="noStrike" cap="none" normalizeH="0" baseline="0" smtClean="0">
                <a:ln>
                  <a:noFill/>
                </a:ln>
                <a:solidFill>
                  <a:srgbClr val="DC143C"/>
                </a:solidFill>
                <a:effectLst/>
                <a:latin typeface="Consolas" panose="020B0609020204030204" pitchFamily="49" charset="0"/>
              </a:rPr>
              <a:t>.php</a:t>
            </a:r>
            <a:r>
              <a:rPr kumimoji="0" lang="en-US" altLang="en-US" sz="1600" b="0" i="0" u="none" strike="noStrike" cap="none" normalizeH="0" baseline="0" smtClean="0">
                <a:ln>
                  <a:noFill/>
                </a:ln>
                <a:solidFill>
                  <a:srgbClr val="000000"/>
                </a:solidFill>
                <a:effectLst/>
                <a:latin typeface="Verdana" panose="020B0604030504040204" pitchFamily="34" charset="0"/>
              </a:rPr>
              <a:t> files, place them in your web directory, and the server will automatically parse them for you.</a:t>
            </a:r>
            <a:endParaRPr kumimoji="0" lang="en-US" altLang="en-US"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Verdana" panose="020B0604030504040204" pitchFamily="34" charset="0"/>
              </a:rPr>
              <a:t>You do not need to compile anything or install any extra tools.</a:t>
            </a:r>
            <a:endParaRPr kumimoji="0" lang="en-US" altLang="en-US" sz="16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smtClean="0">
                <a:ln>
                  <a:noFill/>
                </a:ln>
                <a:solidFill>
                  <a:srgbClr val="000000"/>
                </a:solidFill>
                <a:effectLst/>
                <a:latin typeface="Verdana" panose="020B0604030504040204" pitchFamily="34" charset="0"/>
              </a:rPr>
              <a:t>Because PHP is free, most web hosts offer PHP support.</a:t>
            </a:r>
            <a:endParaRPr kumimoji="0" lang="en-US" altLang="en-US" sz="16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2051500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2133152" y="250642"/>
            <a:ext cx="7925696" cy="523220"/>
          </a:xfrm>
          <a:prstGeom prst="rect">
            <a:avLst/>
          </a:prstGeom>
          <a:noFill/>
        </p:spPr>
        <p:txBody>
          <a:bodyPr wrap="none" rtlCol="0">
            <a:spAutoFit/>
          </a:bodyPr>
          <a:lstStyle/>
          <a:p>
            <a:r>
              <a:rPr lang="en-US" sz="2800" dirty="0"/>
              <a:t>compiled versus interpreted (i.e. scripting) languages</a:t>
            </a:r>
          </a:p>
        </p:txBody>
      </p:sp>
      <p:graphicFrame>
        <p:nvGraphicFramePr>
          <p:cNvPr id="4" name="Table 4">
            <a:extLst>
              <a:ext uri="{FF2B5EF4-FFF2-40B4-BE49-F238E27FC236}">
                <a16:creationId xmlns:a16="http://schemas.microsoft.com/office/drawing/2014/main" id="{137E8C87-8730-46D3-99E4-DDEEF7B6AD1D}"/>
              </a:ext>
            </a:extLst>
          </p:cNvPr>
          <p:cNvGraphicFramePr>
            <a:graphicFrameLocks noGrp="1"/>
          </p:cNvGraphicFramePr>
          <p:nvPr>
            <p:extLst>
              <p:ext uri="{D42A27DB-BD31-4B8C-83A1-F6EECF244321}">
                <p14:modId xmlns:p14="http://schemas.microsoft.com/office/powerpoint/2010/main" val="3740028151"/>
              </p:ext>
            </p:extLst>
          </p:nvPr>
        </p:nvGraphicFramePr>
        <p:xfrm>
          <a:off x="280590" y="1845930"/>
          <a:ext cx="11326019" cy="4399280"/>
        </p:xfrm>
        <a:graphic>
          <a:graphicData uri="http://schemas.openxmlformats.org/drawingml/2006/table">
            <a:tbl>
              <a:tblPr firstRow="1" bandRow="1">
                <a:tableStyleId>{5C22544A-7EE6-4342-B048-85BDC9FD1C3A}</a:tableStyleId>
              </a:tblPr>
              <a:tblGrid>
                <a:gridCol w="2014864">
                  <a:extLst>
                    <a:ext uri="{9D8B030D-6E8A-4147-A177-3AD203B41FA5}">
                      <a16:colId xmlns:a16="http://schemas.microsoft.com/office/drawing/2014/main" val="4238220705"/>
                    </a:ext>
                  </a:extLst>
                </a:gridCol>
                <a:gridCol w="5535815">
                  <a:extLst>
                    <a:ext uri="{9D8B030D-6E8A-4147-A177-3AD203B41FA5}">
                      <a16:colId xmlns:a16="http://schemas.microsoft.com/office/drawing/2014/main" val="273070896"/>
                    </a:ext>
                  </a:extLst>
                </a:gridCol>
                <a:gridCol w="3775340">
                  <a:extLst>
                    <a:ext uri="{9D8B030D-6E8A-4147-A177-3AD203B41FA5}">
                      <a16:colId xmlns:a16="http://schemas.microsoft.com/office/drawing/2014/main" val="1128378027"/>
                    </a:ext>
                  </a:extLst>
                </a:gridCol>
              </a:tblGrid>
              <a:tr h="370840">
                <a:tc>
                  <a:txBody>
                    <a:bodyPr/>
                    <a:lstStyle/>
                    <a:p>
                      <a:endParaRPr lang="en-US"/>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3248716773"/>
                  </a:ext>
                </a:extLst>
              </a:tr>
              <a:tr h="370840">
                <a:tc>
                  <a:txBody>
                    <a:bodyPr/>
                    <a:lstStyle/>
                    <a:p>
                      <a:r>
                        <a:rPr lang="en-US" dirty="0"/>
                        <a:t>Fully-compiled (C,C#, C++, BASIC, FORTRAN, Go, Rust, Swift)</a:t>
                      </a:r>
                    </a:p>
                  </a:txBody>
                  <a:tcPr/>
                </a:tc>
                <a:tc>
                  <a:txBody>
                    <a:bodyPr/>
                    <a:lstStyle/>
                    <a:p>
                      <a:r>
                        <a:rPr lang="en-US" sz="1400" dirty="0"/>
                        <a:t>Errors arise well before runtime and can be eliminated before production. Compiled code runs most optimally on hardware</a:t>
                      </a:r>
                    </a:p>
                  </a:txBody>
                  <a:tcPr/>
                </a:tc>
                <a:tc>
                  <a:txBody>
                    <a:bodyPr/>
                    <a:lstStyle/>
                    <a:p>
                      <a:r>
                        <a:rPr lang="en-US" sz="1400" dirty="0"/>
                        <a:t>Development can be tedious and slow</a:t>
                      </a:r>
                    </a:p>
                  </a:txBody>
                  <a:tcPr/>
                </a:tc>
                <a:extLst>
                  <a:ext uri="{0D108BD9-81ED-4DB2-BD59-A6C34878D82A}">
                    <a16:rowId xmlns:a16="http://schemas.microsoft.com/office/drawing/2014/main" val="1404682923"/>
                  </a:ext>
                </a:extLst>
              </a:tr>
              <a:tr h="370840">
                <a:tc>
                  <a:txBody>
                    <a:bodyPr/>
                    <a:lstStyle/>
                    <a:p>
                      <a:r>
                        <a:rPr lang="en-US" dirty="0"/>
                        <a:t>Semi-compiled (Java)</a:t>
                      </a:r>
                    </a:p>
                  </a:txBody>
                  <a:tcPr/>
                </a:tc>
                <a:tc>
                  <a:txBody>
                    <a:bodyPr/>
                    <a:lstStyle/>
                    <a:p>
                      <a:r>
                        <a:rPr lang="en-US" sz="1400" dirty="0"/>
                        <a:t>Much more portable than fully compiled languages </a:t>
                      </a:r>
                    </a:p>
                  </a:txBody>
                  <a:tcPr/>
                </a:tc>
                <a:tc>
                  <a:txBody>
                    <a:bodyPr/>
                    <a:lstStyle/>
                    <a:p>
                      <a:r>
                        <a:rPr lang="en-US" sz="1400" dirty="0"/>
                        <a:t>Still need to run a compiler to JRE (java Runtime Environment) before testing code. </a:t>
                      </a:r>
                    </a:p>
                  </a:txBody>
                  <a:tcPr/>
                </a:tc>
                <a:extLst>
                  <a:ext uri="{0D108BD9-81ED-4DB2-BD59-A6C34878D82A}">
                    <a16:rowId xmlns:a16="http://schemas.microsoft.com/office/drawing/2014/main" val="494167007"/>
                  </a:ext>
                </a:extLst>
              </a:tr>
              <a:tr h="370840">
                <a:tc>
                  <a:txBody>
                    <a:bodyPr/>
                    <a:lstStyle/>
                    <a:p>
                      <a:r>
                        <a:rPr lang="en-US" dirty="0"/>
                        <a:t>Mostly interpreted (python)</a:t>
                      </a:r>
                    </a:p>
                  </a:txBody>
                  <a:tcPr/>
                </a:tc>
                <a:tc>
                  <a:txBody>
                    <a:bodyPr/>
                    <a:lstStyle/>
                    <a:p>
                      <a:r>
                        <a:rPr lang="en-US" sz="1400" dirty="0"/>
                        <a:t>Compiles to bytecode in one go before it runs.  Still acts much like a fully interpreted language.</a:t>
                      </a:r>
                    </a:p>
                  </a:txBody>
                  <a:tcPr/>
                </a:tc>
                <a:tc>
                  <a:txBody>
                    <a:bodyPr/>
                    <a:lstStyle/>
                    <a:p>
                      <a:r>
                        <a:rPr lang="en-US" sz="1400" dirty="0"/>
                        <a:t>Line by line compiling is avoided. Is still platform dependent</a:t>
                      </a:r>
                    </a:p>
                  </a:txBody>
                  <a:tcPr/>
                </a:tc>
                <a:extLst>
                  <a:ext uri="{0D108BD9-81ED-4DB2-BD59-A6C34878D82A}">
                    <a16:rowId xmlns:a16="http://schemas.microsoft.com/office/drawing/2014/main" val="3569601430"/>
                  </a:ext>
                </a:extLst>
              </a:tr>
              <a:tr h="370840">
                <a:tc>
                  <a:txBody>
                    <a:bodyPr/>
                    <a:lstStyle/>
                    <a:p>
                      <a:r>
                        <a:rPr lang="en-US" dirty="0"/>
                        <a:t>Fully interpreted (</a:t>
                      </a:r>
                      <a:r>
                        <a:rPr lang="en-US" dirty="0" err="1"/>
                        <a:t>perl</a:t>
                      </a:r>
                      <a:r>
                        <a:rPr lang="en-US" dirty="0"/>
                        <a:t>, R, JavaScript, PHP, Ruby, Lua, Groovy)</a:t>
                      </a:r>
                    </a:p>
                  </a:txBody>
                  <a:tcPr/>
                </a:tc>
                <a:tc>
                  <a:txBody>
                    <a:bodyPr/>
                    <a:lstStyle/>
                    <a:p>
                      <a:r>
                        <a:rPr lang="en-US" sz="1400" dirty="0"/>
                        <a:t>Functional code can be developed very quickly without housekeeping (i.e. memory allocation, garbage collection etc.) Can run slow as it compiles line by line. </a:t>
                      </a:r>
                    </a:p>
                  </a:txBody>
                  <a:tcPr/>
                </a:tc>
                <a:tc>
                  <a:txBody>
                    <a:bodyPr/>
                    <a:lstStyle/>
                    <a:p>
                      <a:r>
                        <a:rPr lang="en-US" sz="1400" dirty="0"/>
                        <a:t>Most errors arise at runtime. Many of these are not type-safe (data type checked before running). Is often very platform dependent </a:t>
                      </a:r>
                    </a:p>
                  </a:txBody>
                  <a:tcPr/>
                </a:tc>
                <a:extLst>
                  <a:ext uri="{0D108BD9-81ED-4DB2-BD59-A6C34878D82A}">
                    <a16:rowId xmlns:a16="http://schemas.microsoft.com/office/drawing/2014/main" val="1615522597"/>
                  </a:ext>
                </a:extLst>
              </a:tr>
              <a:tr h="370840">
                <a:tc>
                  <a:txBody>
                    <a:bodyPr/>
                    <a:lstStyle/>
                    <a:p>
                      <a:endParaRPr lang="en-US"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300663930"/>
                  </a:ext>
                </a:extLst>
              </a:tr>
            </a:tbl>
          </a:graphicData>
        </a:graphic>
      </p:graphicFrame>
      <p:sp>
        <p:nvSpPr>
          <p:cNvPr id="6" name="TextBox 5">
            <a:hlinkClick r:id="rId2"/>
            <a:extLst>
              <a:ext uri="{FF2B5EF4-FFF2-40B4-BE49-F238E27FC236}">
                <a16:creationId xmlns:a16="http://schemas.microsoft.com/office/drawing/2014/main" id="{C0B34995-EA28-4BBB-B962-11312E48757C}"/>
              </a:ext>
            </a:extLst>
          </p:cNvPr>
          <p:cNvSpPr txBox="1"/>
          <p:nvPr/>
        </p:nvSpPr>
        <p:spPr>
          <a:xfrm>
            <a:off x="952500" y="1199599"/>
            <a:ext cx="4114800" cy="646331"/>
          </a:xfrm>
          <a:prstGeom prst="rect">
            <a:avLst/>
          </a:prstGeom>
          <a:noFill/>
        </p:spPr>
        <p:txBody>
          <a:bodyPr wrap="square">
            <a:spAutoFit/>
          </a:bodyPr>
          <a:lstStyle/>
          <a:p>
            <a:r>
              <a:rPr lang="en-US" dirty="0">
                <a:hlinkClick r:id="rId2"/>
              </a:rPr>
              <a:t>https://www.tiobe.com/tiobe-index/</a:t>
            </a:r>
            <a:endParaRPr lang="en-US" dirty="0"/>
          </a:p>
          <a:p>
            <a:endParaRPr lang="en-US" dirty="0"/>
          </a:p>
        </p:txBody>
      </p:sp>
      <p:sp>
        <p:nvSpPr>
          <p:cNvPr id="7" name="TextBox 6">
            <a:extLst>
              <a:ext uri="{FF2B5EF4-FFF2-40B4-BE49-F238E27FC236}">
                <a16:creationId xmlns:a16="http://schemas.microsoft.com/office/drawing/2014/main" id="{D1DE16F1-A3C3-4DF9-8B2C-2C7B76A62F07}"/>
              </a:ext>
            </a:extLst>
          </p:cNvPr>
          <p:cNvSpPr txBox="1"/>
          <p:nvPr/>
        </p:nvSpPr>
        <p:spPr>
          <a:xfrm>
            <a:off x="1765300" y="863297"/>
            <a:ext cx="1710468" cy="369332"/>
          </a:xfrm>
          <a:prstGeom prst="rect">
            <a:avLst/>
          </a:prstGeom>
          <a:noFill/>
        </p:spPr>
        <p:txBody>
          <a:bodyPr wrap="none" rtlCol="0">
            <a:spAutoFit/>
          </a:bodyPr>
          <a:lstStyle/>
          <a:p>
            <a:r>
              <a:rPr lang="en-US" dirty="0">
                <a:solidFill>
                  <a:schemeClr val="accent6">
                    <a:lumMod val="75000"/>
                  </a:schemeClr>
                </a:solidFill>
              </a:rPr>
              <a:t>popularity index</a:t>
            </a:r>
          </a:p>
        </p:txBody>
      </p:sp>
      <p:sp>
        <p:nvSpPr>
          <p:cNvPr id="9" name="TextBox 8">
            <a:hlinkClick r:id="rId3"/>
            <a:extLst>
              <a:ext uri="{FF2B5EF4-FFF2-40B4-BE49-F238E27FC236}">
                <a16:creationId xmlns:a16="http://schemas.microsoft.com/office/drawing/2014/main" id="{ABEF0876-E335-49CE-AF19-9432CEB45037}"/>
              </a:ext>
            </a:extLst>
          </p:cNvPr>
          <p:cNvSpPr txBox="1"/>
          <p:nvPr/>
        </p:nvSpPr>
        <p:spPr>
          <a:xfrm>
            <a:off x="5359400" y="1079064"/>
            <a:ext cx="6096000" cy="646331"/>
          </a:xfrm>
          <a:prstGeom prst="rect">
            <a:avLst/>
          </a:prstGeom>
          <a:noFill/>
        </p:spPr>
        <p:txBody>
          <a:bodyPr wrap="square">
            <a:spAutoFit/>
          </a:bodyPr>
          <a:lstStyle/>
          <a:p>
            <a:r>
              <a:rPr lang="en-US" dirty="0">
                <a:hlinkClick r:id="rId3"/>
              </a:rPr>
              <a:t>https://raygun.com/blog/programming-languages/</a:t>
            </a:r>
            <a:endParaRPr lang="en-US" dirty="0"/>
          </a:p>
          <a:p>
            <a:endParaRPr lang="en-US" dirty="0"/>
          </a:p>
        </p:txBody>
      </p:sp>
      <p:sp>
        <p:nvSpPr>
          <p:cNvPr id="10" name="TextBox 9">
            <a:extLst>
              <a:ext uri="{FF2B5EF4-FFF2-40B4-BE49-F238E27FC236}">
                <a16:creationId xmlns:a16="http://schemas.microsoft.com/office/drawing/2014/main" id="{F8F90A69-ADB1-4EB6-BBE7-42E447A44D0E}"/>
              </a:ext>
            </a:extLst>
          </p:cNvPr>
          <p:cNvSpPr txBox="1"/>
          <p:nvPr/>
        </p:nvSpPr>
        <p:spPr>
          <a:xfrm>
            <a:off x="7099300" y="802064"/>
            <a:ext cx="1049133" cy="369332"/>
          </a:xfrm>
          <a:prstGeom prst="rect">
            <a:avLst/>
          </a:prstGeom>
          <a:noFill/>
        </p:spPr>
        <p:txBody>
          <a:bodyPr wrap="none" rtlCol="0">
            <a:spAutoFit/>
          </a:bodyPr>
          <a:lstStyle/>
          <a:p>
            <a:r>
              <a:rPr lang="en-US" dirty="0">
                <a:solidFill>
                  <a:schemeClr val="accent6">
                    <a:lumMod val="75000"/>
                  </a:schemeClr>
                </a:solidFill>
              </a:rPr>
              <a:t>Jobs blog</a:t>
            </a:r>
          </a:p>
        </p:txBody>
      </p:sp>
    </p:spTree>
    <p:extLst>
      <p:ext uri="{BB962C8B-B14F-4D97-AF65-F5344CB8AC3E}">
        <p14:creationId xmlns:p14="http://schemas.microsoft.com/office/powerpoint/2010/main" val="1031299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809977" y="391886"/>
            <a:ext cx="6829947" cy="523220"/>
          </a:xfrm>
          <a:prstGeom prst="rect">
            <a:avLst/>
          </a:prstGeom>
          <a:noFill/>
        </p:spPr>
        <p:txBody>
          <a:bodyPr wrap="none" rtlCol="0">
            <a:spAutoFit/>
          </a:bodyPr>
          <a:lstStyle/>
          <a:p>
            <a:r>
              <a:rPr lang="en-US" sz="2800" dirty="0" smtClean="0"/>
              <a:t>PHP – general scripting for web development </a:t>
            </a:r>
            <a:endParaRPr lang="en-US" sz="2800" dirty="0"/>
          </a:p>
        </p:txBody>
      </p:sp>
      <p:sp>
        <p:nvSpPr>
          <p:cNvPr id="5" name="TextBox 4"/>
          <p:cNvSpPr txBox="1"/>
          <p:nvPr/>
        </p:nvSpPr>
        <p:spPr>
          <a:xfrm>
            <a:off x="4213185" y="915106"/>
            <a:ext cx="3713645" cy="369332"/>
          </a:xfrm>
          <a:prstGeom prst="rect">
            <a:avLst/>
          </a:prstGeom>
          <a:noFill/>
        </p:spPr>
        <p:txBody>
          <a:bodyPr wrap="none" rtlCol="0">
            <a:spAutoFit/>
          </a:bodyPr>
          <a:lstStyle/>
          <a:p>
            <a:r>
              <a:rPr lang="en-US" dirty="0" smtClean="0"/>
              <a:t>Acronym for ‘Hypertext preprocessor’</a:t>
            </a:r>
            <a:endParaRPr lang="en-US" dirty="0"/>
          </a:p>
        </p:txBody>
      </p:sp>
      <p:sp>
        <p:nvSpPr>
          <p:cNvPr id="2" name="Rectangle 1"/>
          <p:cNvSpPr>
            <a:spLocks noChangeArrowheads="1"/>
          </p:cNvSpPr>
          <p:nvPr/>
        </p:nvSpPr>
        <p:spPr bwMode="auto">
          <a:xfrm>
            <a:off x="2237372" y="1714260"/>
            <a:ext cx="797515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A PHP script can be placed anywhere in the document.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A PHP script starts with </a:t>
            </a:r>
            <a:r>
              <a:rPr kumimoji="0" lang="en-US" altLang="en-US" b="0" i="0" u="none" strike="noStrike" cap="none" normalizeH="0" baseline="0" dirty="0" smtClean="0">
                <a:ln>
                  <a:noFill/>
                </a:ln>
                <a:solidFill>
                  <a:srgbClr val="DC143C"/>
                </a:solidFill>
                <a:effectLst/>
                <a:latin typeface="Consolas" panose="020B0609020204030204" pitchFamily="49" charset="0"/>
              </a:rPr>
              <a:t>&lt;?</a:t>
            </a:r>
            <a:r>
              <a:rPr kumimoji="0" lang="en-US" altLang="en-US" b="0" i="0" u="none" strike="noStrike" cap="none" normalizeH="0" baseline="0" dirty="0" err="1" smtClean="0">
                <a:ln>
                  <a:noFill/>
                </a:ln>
                <a:solidFill>
                  <a:srgbClr val="DC143C"/>
                </a:solidFill>
                <a:effectLst/>
                <a:latin typeface="Consolas" panose="020B0609020204030204" pitchFamily="49" charset="0"/>
              </a:rPr>
              <a:t>php</a:t>
            </a:r>
            <a:r>
              <a:rPr kumimoji="0" lang="en-US" altLang="en-US" b="0" i="0" u="none" strike="noStrike" cap="none" normalizeH="0" baseline="0" dirty="0" smtClean="0">
                <a:ln>
                  <a:noFill/>
                </a:ln>
                <a:solidFill>
                  <a:srgbClr val="000000"/>
                </a:solidFill>
                <a:effectLst/>
                <a:latin typeface="Verdana" panose="020B0604030504040204" pitchFamily="34" charset="0"/>
              </a:rPr>
              <a:t> and ends with </a:t>
            </a:r>
            <a:r>
              <a:rPr kumimoji="0" lang="en-US" altLang="en-US" b="0" i="0" u="none" strike="noStrike" cap="none" normalizeH="0" baseline="0" dirty="0" smtClean="0">
                <a:ln>
                  <a:noFill/>
                </a:ln>
                <a:solidFill>
                  <a:srgbClr val="DC143C"/>
                </a:solidFill>
                <a:effectLst/>
                <a:latin typeface="Consolas" panose="020B0609020204030204" pitchFamily="49" charset="0"/>
              </a:rPr>
              <a:t>?&gt;</a:t>
            </a:r>
            <a:r>
              <a:rPr kumimoji="0" lang="en-US" altLang="en-US"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onsolas" panose="020B0609020204030204" pitchFamily="49" charset="0"/>
              </a:rPr>
              <a:t>&lt;?</a:t>
            </a:r>
            <a:r>
              <a:rPr kumimoji="0" lang="en-US" altLang="en-US" b="0" i="0" u="none" strike="noStrike" cap="none" normalizeH="0" baseline="0" dirty="0" err="1" smtClean="0">
                <a:ln>
                  <a:noFill/>
                </a:ln>
                <a:solidFill>
                  <a:srgbClr val="000000"/>
                </a:solidFill>
                <a:effectLst/>
                <a:latin typeface="Consolas" panose="020B0609020204030204" pitchFamily="49" charset="0"/>
              </a:rPr>
              <a:t>php</a:t>
            </a:r>
            <a:r>
              <a:rPr kumimoji="0" lang="en-US" altLang="en-US" b="0" i="0" u="none" strike="noStrike" cap="none" normalizeH="0" baseline="0" dirty="0" smtClean="0">
                <a:ln>
                  <a:noFill/>
                </a:ln>
                <a:solidFill>
                  <a:srgbClr val="000000"/>
                </a:solidFill>
                <a:effectLst/>
                <a:latin typeface="Consolas" panose="020B0609020204030204" pitchFamily="49" charset="0"/>
              </a:rPr>
              <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rPr>
              <a:t>// PHP code goes here</a:t>
            </a:r>
            <a:br>
              <a:rPr kumimoji="0" lang="en-US" altLang="en-US" b="0" i="0" u="none" strike="noStrike" cap="none" normalizeH="0" baseline="0" dirty="0" smtClean="0">
                <a:ln>
                  <a:noFill/>
                </a:ln>
                <a:solidFill>
                  <a:srgbClr val="000000"/>
                </a:solidFill>
                <a:effectLst/>
                <a:latin typeface="Consolas" panose="020B0609020204030204" pitchFamily="49" charset="0"/>
              </a:rPr>
            </a:br>
            <a:r>
              <a:rPr kumimoji="0" lang="en-US" altLang="en-US" b="0" i="0" u="none" strike="noStrike" cap="none" normalizeH="0" baseline="0" dirty="0" smtClean="0">
                <a:ln>
                  <a:noFill/>
                </a:ln>
                <a:solidFill>
                  <a:srgbClr val="000000"/>
                </a:solidFill>
                <a:effectLst/>
                <a:latin typeface="Consolas" panose="020B0609020204030204" pitchFamily="49" charset="0"/>
              </a:rPr>
              <a:t>?&gt;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default file extension for PHP files is "</a:t>
            </a:r>
            <a:r>
              <a:rPr kumimoji="0" lang="en-US" altLang="en-US" b="0" i="0" u="none" strike="noStrike" cap="none" normalizeH="0" baseline="0" dirty="0" smtClean="0">
                <a:ln>
                  <a:noFill/>
                </a:ln>
                <a:solidFill>
                  <a:srgbClr val="DC143C"/>
                </a:solidFill>
                <a:effectLst/>
                <a:latin typeface="Consolas" panose="020B0609020204030204" pitchFamily="49" charset="0"/>
              </a:rPr>
              <a:t>.</a:t>
            </a:r>
            <a:r>
              <a:rPr kumimoji="0" lang="en-US" altLang="en-US" b="0" i="0" u="none" strike="noStrike" cap="none" normalizeH="0" baseline="0" dirty="0" err="1" smtClean="0">
                <a:ln>
                  <a:noFill/>
                </a:ln>
                <a:solidFill>
                  <a:srgbClr val="DC143C"/>
                </a:solidFill>
                <a:effectLst/>
                <a:latin typeface="Consolas" panose="020B0609020204030204" pitchFamily="49" charset="0"/>
              </a:rPr>
              <a:t>php</a:t>
            </a:r>
            <a:r>
              <a:rPr kumimoji="0" lang="en-US" altLang="en-US" b="0" i="0" u="none" strike="noStrike" cap="none" normalizeH="0" baseline="0" dirty="0" smtClean="0">
                <a:ln>
                  <a:noFill/>
                </a:ln>
                <a:solidFill>
                  <a:srgbClr val="000000"/>
                </a:solidFill>
                <a:effectLst/>
                <a:latin typeface="Verdana" panose="020B0604030504040204" pitchFamily="34" charset="0"/>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A PHP file normally contains HTML tags, and some PHP scripting code.</a:t>
            </a: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97022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3967445" y="287714"/>
            <a:ext cx="4351769" cy="523220"/>
          </a:xfrm>
          <a:prstGeom prst="rect">
            <a:avLst/>
          </a:prstGeom>
          <a:noFill/>
        </p:spPr>
        <p:txBody>
          <a:bodyPr wrap="none" rtlCol="0">
            <a:spAutoFit/>
          </a:bodyPr>
          <a:lstStyle/>
          <a:p>
            <a:r>
              <a:rPr lang="en-US" sz="2800" dirty="0" smtClean="0"/>
              <a:t>PHP – commenting and style</a:t>
            </a:r>
            <a:endParaRPr lang="en-US" sz="2800" dirty="0"/>
          </a:p>
        </p:txBody>
      </p:sp>
      <p:sp>
        <p:nvSpPr>
          <p:cNvPr id="2" name="Rectangle 1"/>
          <p:cNvSpPr/>
          <p:nvPr/>
        </p:nvSpPr>
        <p:spPr>
          <a:xfrm>
            <a:off x="3001701" y="1234703"/>
            <a:ext cx="6096000" cy="3416320"/>
          </a:xfrm>
          <a:prstGeom prst="rect">
            <a:avLst/>
          </a:prstGeom>
          <a:ln w="12700">
            <a:solidFill>
              <a:schemeClr val="tx1"/>
            </a:solidFill>
          </a:ln>
        </p:spPr>
        <p:txBody>
          <a:bodyPr>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!DOCTYPE</a:t>
            </a:r>
            <a:r>
              <a:rPr lang="en-US" dirty="0">
                <a:solidFill>
                  <a:srgbClr val="FF0000"/>
                </a:solidFill>
                <a:latin typeface="Consolas" panose="020B0609020204030204" pitchFamily="49" charset="0"/>
              </a:rPr>
              <a:t> 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This is a single-line comment</a:t>
            </a:r>
            <a:br>
              <a:rPr lang="en-US" dirty="0">
                <a:solidFill>
                  <a:srgbClr val="008000"/>
                </a:solidFill>
                <a:latin typeface="Consolas" panose="020B0609020204030204" pitchFamily="49" charset="0"/>
              </a:rPr>
            </a:br>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This is also a single-line comment</a:t>
            </a:r>
            <a:br>
              <a:rPr lang="en-US" dirty="0">
                <a:solidFill>
                  <a:srgbClr val="008000"/>
                </a:solidFill>
                <a:latin typeface="Consolas" panose="020B0609020204030204" pitchFamily="49" charset="0"/>
              </a:rPr>
            </a:br>
            <a:r>
              <a:rPr lang="en-US" dirty="0">
                <a:solidFill>
                  <a:srgbClr val="FF0000"/>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4092797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116895" y="357162"/>
            <a:ext cx="9054145" cy="523220"/>
          </a:xfrm>
          <a:prstGeom prst="rect">
            <a:avLst/>
          </a:prstGeom>
          <a:noFill/>
        </p:spPr>
        <p:txBody>
          <a:bodyPr wrap="none" rtlCol="0">
            <a:spAutoFit/>
          </a:bodyPr>
          <a:lstStyle/>
          <a:p>
            <a:r>
              <a:rPr lang="en-US" sz="2800" dirty="0" smtClean="0"/>
              <a:t>PHP – variables and data types and functions/objects/classes</a:t>
            </a:r>
            <a:endParaRPr lang="en-US" sz="2800" dirty="0"/>
          </a:p>
        </p:txBody>
      </p:sp>
      <p:sp>
        <p:nvSpPr>
          <p:cNvPr id="2" name="Rectangle 1"/>
          <p:cNvSpPr/>
          <p:nvPr/>
        </p:nvSpPr>
        <p:spPr>
          <a:xfrm>
            <a:off x="951751" y="1474993"/>
            <a:ext cx="3433823" cy="1477328"/>
          </a:xfrm>
          <a:prstGeom prst="rect">
            <a:avLst/>
          </a:prstGeom>
          <a:ln w="12700">
            <a:solidFill>
              <a:schemeClr val="tx1"/>
            </a:solidFill>
          </a:ln>
        </p:spPr>
        <p:txBody>
          <a:bodyPr wrap="square">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$txt = </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$x = </a:t>
            </a:r>
            <a:r>
              <a:rPr lang="en-US" dirty="0">
                <a:solidFill>
                  <a:srgbClr val="FF0000"/>
                </a:solidFill>
                <a:latin typeface="Consolas" panose="020B0609020204030204" pitchFamily="49" charset="0"/>
              </a:rPr>
              <a:t>5</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$y = </a:t>
            </a:r>
            <a:r>
              <a:rPr lang="en-US" dirty="0">
                <a:solidFill>
                  <a:srgbClr val="FF0000"/>
                </a:solidFill>
                <a:latin typeface="Consolas" panose="020B0609020204030204" pitchFamily="49" charset="0"/>
              </a:rPr>
              <a:t>10.5</a:t>
            </a: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en-US" dirty="0"/>
          </a:p>
        </p:txBody>
      </p:sp>
      <p:sp>
        <p:nvSpPr>
          <p:cNvPr id="3" name="Rectangle 2"/>
          <p:cNvSpPr/>
          <p:nvPr/>
        </p:nvSpPr>
        <p:spPr>
          <a:xfrm>
            <a:off x="246926" y="3546932"/>
            <a:ext cx="5089003" cy="1200329"/>
          </a:xfrm>
          <a:prstGeom prst="rect">
            <a:avLst/>
          </a:prstGeom>
          <a:ln w="12700">
            <a:solidFill>
              <a:schemeClr val="tx1"/>
            </a:solidFill>
          </a:ln>
        </p:spPr>
        <p:txBody>
          <a:bodyPr wrap="square">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$cars = </a:t>
            </a:r>
            <a:r>
              <a:rPr lang="en-US" dirty="0">
                <a:solidFill>
                  <a:srgbClr val="0000CD"/>
                </a:solidFill>
                <a:latin typeface="Consolas" panose="020B0609020204030204" pitchFamily="49" charset="0"/>
              </a:rPr>
              <a:t>array</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Volvo"</a:t>
            </a:r>
            <a:r>
              <a:rPr lang="en-US" dirty="0" err="1">
                <a:solidFill>
                  <a:srgbClr val="000000"/>
                </a:solidFill>
                <a:latin typeface="Consolas" panose="020B0609020204030204" pitchFamily="49" charset="0"/>
              </a:rPr>
              <a:t>,</a:t>
            </a:r>
            <a:r>
              <a:rPr lang="en-US" dirty="0" err="1">
                <a:solidFill>
                  <a:srgbClr val="A52A2A"/>
                </a:solidFill>
                <a:latin typeface="Consolas" panose="020B0609020204030204" pitchFamily="49" charset="0"/>
              </a:rPr>
              <a:t>"BMW"</a:t>
            </a:r>
            <a:r>
              <a:rPr lang="en-US" dirty="0" err="1">
                <a:solidFill>
                  <a:srgbClr val="000000"/>
                </a:solidFill>
                <a:latin typeface="Consolas" panose="020B0609020204030204" pitchFamily="49" charset="0"/>
              </a:rPr>
              <a:t>,</a:t>
            </a:r>
            <a:r>
              <a:rPr lang="en-US" dirty="0" err="1">
                <a:solidFill>
                  <a:srgbClr val="A52A2A"/>
                </a:solidFill>
                <a:latin typeface="Consolas" panose="020B0609020204030204" pitchFamily="49" charset="0"/>
              </a:rPr>
              <a:t>"Toyota</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err="1">
                <a:solidFill>
                  <a:srgbClr val="000000"/>
                </a:solidFill>
                <a:latin typeface="Consolas" panose="020B0609020204030204" pitchFamily="49" charset="0"/>
              </a:rPr>
              <a:t>var_dump</a:t>
            </a:r>
            <a:r>
              <a:rPr lang="en-US" dirty="0">
                <a:solidFill>
                  <a:srgbClr val="000000"/>
                </a:solidFill>
                <a:latin typeface="Consolas" panose="020B0609020204030204" pitchFamily="49" charset="0"/>
              </a:rPr>
              <a:t>($cars);</a:t>
            </a:r>
            <a:r>
              <a:rPr lang="en-US" dirty="0"/>
              <a:t/>
            </a:r>
            <a:br>
              <a:rPr lang="en-US" dirty="0"/>
            </a:br>
            <a:r>
              <a:rPr lang="en-US" dirty="0">
                <a:solidFill>
                  <a:srgbClr val="FF0000"/>
                </a:solidFill>
                <a:latin typeface="Consolas" panose="020B0609020204030204" pitchFamily="49" charset="0"/>
              </a:rPr>
              <a:t>?&gt;</a:t>
            </a:r>
            <a:endParaRPr lang="en-US" dirty="0"/>
          </a:p>
        </p:txBody>
      </p:sp>
      <p:sp>
        <p:nvSpPr>
          <p:cNvPr id="6" name="TextBox 5"/>
          <p:cNvSpPr txBox="1"/>
          <p:nvPr/>
        </p:nvSpPr>
        <p:spPr>
          <a:xfrm>
            <a:off x="3113590" y="6204030"/>
            <a:ext cx="6240555" cy="461665"/>
          </a:xfrm>
          <a:prstGeom prst="rect">
            <a:avLst/>
          </a:prstGeom>
          <a:noFill/>
        </p:spPr>
        <p:txBody>
          <a:bodyPr wrap="none" rtlCol="0">
            <a:spAutoFit/>
          </a:bodyPr>
          <a:lstStyle/>
          <a:p>
            <a:r>
              <a:rPr lang="en-US" sz="2400" dirty="0" smtClean="0"/>
              <a:t>Notice similarity to Perl and </a:t>
            </a:r>
            <a:r>
              <a:rPr lang="en-US" sz="2400" dirty="0" err="1" smtClean="0"/>
              <a:t>Javascript</a:t>
            </a:r>
            <a:r>
              <a:rPr lang="en-US" sz="2400" dirty="0" smtClean="0"/>
              <a:t> languages</a:t>
            </a:r>
            <a:endParaRPr lang="en-US" sz="2400" dirty="0"/>
          </a:p>
        </p:txBody>
      </p:sp>
      <p:sp>
        <p:nvSpPr>
          <p:cNvPr id="8" name="Rectangle 7"/>
          <p:cNvSpPr/>
          <p:nvPr/>
        </p:nvSpPr>
        <p:spPr>
          <a:xfrm>
            <a:off x="5839838" y="2115771"/>
            <a:ext cx="4743855" cy="2031325"/>
          </a:xfrm>
          <a:prstGeom prst="rect">
            <a:avLst/>
          </a:prstGeom>
          <a:ln w="12700">
            <a:solidFill>
              <a:schemeClr val="tx1"/>
            </a:solidFill>
          </a:ln>
        </p:spPr>
        <p:txBody>
          <a:bodyPr wrap="square">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CD"/>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writeMsg</a:t>
            </a:r>
            <a:r>
              <a:rPr lang="en-US" dirty="0">
                <a:solidFill>
                  <a:srgbClr val="000000"/>
                </a:solidFill>
                <a:latin typeface="Consolas" panose="020B0609020204030204" pitchFamily="49" charset="0"/>
              </a:rPr>
              <a:t>() {</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err="1">
                <a:solidFill>
                  <a:srgbClr val="000000"/>
                </a:solidFill>
                <a:latin typeface="Consolas" panose="020B0609020204030204" pitchFamily="49" charset="0"/>
              </a:rPr>
              <a:t>writeMsg</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call the function</a:t>
            </a:r>
            <a:br>
              <a:rPr lang="en-US" dirty="0">
                <a:solidFill>
                  <a:srgbClr val="008000"/>
                </a:solidFill>
                <a:latin typeface="Consolas" panose="020B0609020204030204" pitchFamily="49" charset="0"/>
              </a:rPr>
            </a:br>
            <a:r>
              <a:rPr lang="en-US" dirty="0">
                <a:solidFill>
                  <a:srgbClr val="FF0000"/>
                </a:solidFill>
                <a:latin typeface="Consolas" panose="020B0609020204030204" pitchFamily="49" charset="0"/>
              </a:rPr>
              <a:t>?&gt;</a:t>
            </a:r>
            <a:endParaRPr lang="en-US" dirty="0"/>
          </a:p>
        </p:txBody>
      </p:sp>
    </p:spTree>
    <p:extLst>
      <p:ext uri="{BB962C8B-B14F-4D97-AF65-F5344CB8AC3E}">
        <p14:creationId xmlns:p14="http://schemas.microsoft.com/office/powerpoint/2010/main" val="3548849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077984" y="337711"/>
            <a:ext cx="9054145" cy="523220"/>
          </a:xfrm>
          <a:prstGeom prst="rect">
            <a:avLst/>
          </a:prstGeom>
          <a:noFill/>
        </p:spPr>
        <p:txBody>
          <a:bodyPr wrap="none" rtlCol="0">
            <a:spAutoFit/>
          </a:bodyPr>
          <a:lstStyle/>
          <a:p>
            <a:r>
              <a:rPr lang="en-US" sz="2800" dirty="0" smtClean="0"/>
              <a:t>PHP – variables and data types and functions/objects/classes</a:t>
            </a:r>
            <a:endParaRPr lang="en-US" sz="2800" dirty="0"/>
          </a:p>
        </p:txBody>
      </p:sp>
      <p:sp>
        <p:nvSpPr>
          <p:cNvPr id="6" name="TextBox 5"/>
          <p:cNvSpPr txBox="1"/>
          <p:nvPr/>
        </p:nvSpPr>
        <p:spPr>
          <a:xfrm>
            <a:off x="3113590" y="6204030"/>
            <a:ext cx="6240555" cy="461665"/>
          </a:xfrm>
          <a:prstGeom prst="rect">
            <a:avLst/>
          </a:prstGeom>
          <a:noFill/>
        </p:spPr>
        <p:txBody>
          <a:bodyPr wrap="none" rtlCol="0">
            <a:spAutoFit/>
          </a:bodyPr>
          <a:lstStyle/>
          <a:p>
            <a:r>
              <a:rPr lang="en-US" sz="2400" dirty="0" smtClean="0"/>
              <a:t>Notice similarity to Perl and </a:t>
            </a:r>
            <a:r>
              <a:rPr lang="en-US" sz="2400" dirty="0" err="1" smtClean="0"/>
              <a:t>Javascript</a:t>
            </a:r>
            <a:r>
              <a:rPr lang="en-US" sz="2400" dirty="0" smtClean="0"/>
              <a:t> languages</a:t>
            </a:r>
            <a:endParaRPr lang="en-US" sz="2400" dirty="0"/>
          </a:p>
        </p:txBody>
      </p:sp>
      <p:sp>
        <p:nvSpPr>
          <p:cNvPr id="7" name="Rectangle 6"/>
          <p:cNvSpPr/>
          <p:nvPr/>
        </p:nvSpPr>
        <p:spPr>
          <a:xfrm>
            <a:off x="1922835" y="1147212"/>
            <a:ext cx="8858655" cy="4770537"/>
          </a:xfrm>
          <a:prstGeom prst="rect">
            <a:avLst/>
          </a:prstGeom>
          <a:ln w="12700">
            <a:solidFill>
              <a:schemeClr val="tx1"/>
            </a:solidFill>
          </a:ln>
        </p:spPr>
        <p:txBody>
          <a:bodyPr wrap="square">
            <a:spAutoFit/>
          </a:bodyPr>
          <a:lstStyle/>
          <a:p>
            <a:r>
              <a:rPr lang="en-US" sz="1600" dirty="0">
                <a:solidFill>
                  <a:srgbClr val="FF0000"/>
                </a:solidFill>
                <a:latin typeface="Consolas" panose="020B0609020204030204" pitchFamily="49" charset="0"/>
              </a:rPr>
              <a:t>&lt;?</a:t>
            </a:r>
            <a:r>
              <a:rPr lang="en-US" sz="1600" dirty="0" err="1">
                <a:solidFill>
                  <a:srgbClr val="FF0000"/>
                </a:solidFill>
                <a:latin typeface="Consolas" panose="020B0609020204030204" pitchFamily="49" charset="0"/>
              </a:rPr>
              <a:t>php</a:t>
            </a:r>
            <a:r>
              <a:rPr lang="en-US" sz="1600" dirty="0"/>
              <a:t/>
            </a:r>
            <a:br>
              <a:rPr lang="en-US" sz="1600" dirty="0"/>
            </a:br>
            <a:r>
              <a:rPr lang="en-US" sz="1600" dirty="0">
                <a:solidFill>
                  <a:srgbClr val="0000CD"/>
                </a:solidFill>
                <a:latin typeface="Consolas" panose="020B0609020204030204" pitchFamily="49" charset="0"/>
              </a:rPr>
              <a:t>class</a:t>
            </a:r>
            <a:r>
              <a:rPr lang="en-US" sz="1600" dirty="0">
                <a:solidFill>
                  <a:srgbClr val="000000"/>
                </a:solidFill>
                <a:latin typeface="Consolas" panose="020B0609020204030204" pitchFamily="49" charset="0"/>
              </a:rPr>
              <a:t> Car {</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public</a:t>
            </a:r>
            <a:r>
              <a:rPr lang="en-US" sz="1600" dirty="0">
                <a:solidFill>
                  <a:srgbClr val="000000"/>
                </a:solidFill>
                <a:latin typeface="Consolas" panose="020B0609020204030204" pitchFamily="49" charset="0"/>
              </a:rPr>
              <a:t> $color;</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public</a:t>
            </a:r>
            <a:r>
              <a:rPr lang="en-US" sz="1600" dirty="0">
                <a:solidFill>
                  <a:srgbClr val="000000"/>
                </a:solidFill>
                <a:latin typeface="Consolas" panose="020B0609020204030204" pitchFamily="49" charset="0"/>
              </a:rPr>
              <a:t> $model;</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function</a:t>
            </a:r>
            <a:r>
              <a:rPr lang="en-US" sz="1600" dirty="0">
                <a:solidFill>
                  <a:srgbClr val="000000"/>
                </a:solidFill>
                <a:latin typeface="Consolas" panose="020B0609020204030204" pitchFamily="49" charset="0"/>
              </a:rPr>
              <a:t> __construct($color, $model) {</a:t>
            </a:r>
            <a:r>
              <a:rPr lang="en-US" sz="1600" dirty="0"/>
              <a:t/>
            </a:r>
            <a:br>
              <a:rPr lang="en-US" sz="1600" dirty="0"/>
            </a:br>
            <a:r>
              <a:rPr lang="en-US" sz="1600" dirty="0">
                <a:solidFill>
                  <a:srgbClr val="000000"/>
                </a:solidFill>
                <a:latin typeface="Consolas" panose="020B0609020204030204" pitchFamily="49" charset="0"/>
              </a:rPr>
              <a:t>    $this-&gt;color = $color;</a:t>
            </a:r>
            <a:r>
              <a:rPr lang="en-US" sz="1600" dirty="0"/>
              <a:t/>
            </a:r>
            <a:br>
              <a:rPr lang="en-US" sz="1600" dirty="0"/>
            </a:br>
            <a:r>
              <a:rPr lang="en-US" sz="1600" dirty="0">
                <a:solidFill>
                  <a:srgbClr val="000000"/>
                </a:solidFill>
                <a:latin typeface="Consolas" panose="020B0609020204030204" pitchFamily="49" charset="0"/>
              </a:rPr>
              <a:t>    $this-&gt;model = $model;</a:t>
            </a:r>
            <a:r>
              <a:rPr lang="en-US" sz="1600" dirty="0"/>
              <a:t/>
            </a:r>
            <a:br>
              <a:rPr lang="en-US" sz="1600" dirty="0"/>
            </a:br>
            <a:r>
              <a:rPr lang="en-US" sz="1600" dirty="0">
                <a:solidFill>
                  <a:srgbClr val="000000"/>
                </a:solidFill>
                <a:latin typeface="Consolas" panose="020B0609020204030204" pitchFamily="49" charset="0"/>
              </a:rPr>
              <a:t>  }</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function</a:t>
            </a:r>
            <a:r>
              <a:rPr lang="en-US" sz="1600" dirty="0">
                <a:solidFill>
                  <a:srgbClr val="000000"/>
                </a:solidFill>
                <a:latin typeface="Consolas" panose="020B0609020204030204" pitchFamily="49" charset="0"/>
              </a:rPr>
              <a:t> message() {</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"My car is a "</a:t>
            </a:r>
            <a:r>
              <a:rPr lang="en-US" sz="1600" dirty="0">
                <a:solidFill>
                  <a:srgbClr val="000000"/>
                </a:solidFill>
                <a:latin typeface="Consolas" panose="020B0609020204030204" pitchFamily="49" charset="0"/>
              </a:rPr>
              <a:t> . $this-&gt;color . </a:t>
            </a:r>
            <a:r>
              <a:rPr lang="en-US" sz="1600" dirty="0">
                <a:solidFill>
                  <a:srgbClr val="A52A2A"/>
                </a:solidFill>
                <a:latin typeface="Consolas" panose="020B0609020204030204" pitchFamily="49" charset="0"/>
              </a:rPr>
              <a:t>" "</a:t>
            </a:r>
            <a:r>
              <a:rPr lang="en-US" sz="1600" dirty="0">
                <a:solidFill>
                  <a:srgbClr val="000000"/>
                </a:solidFill>
                <a:latin typeface="Consolas" panose="020B0609020204030204" pitchFamily="49" charset="0"/>
              </a:rPr>
              <a:t> . $this-&gt;model . </a:t>
            </a:r>
            <a:r>
              <a:rPr lang="en-US" sz="1600" dirty="0">
                <a:solidFill>
                  <a:srgbClr val="A52A2A"/>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00"/>
                </a:solidFill>
                <a:latin typeface="Consolas" panose="020B0609020204030204" pitchFamily="49" charset="0"/>
              </a:rPr>
              <a:t>  }</a:t>
            </a:r>
            <a:r>
              <a:rPr lang="en-US" sz="1600" dirty="0"/>
              <a:t/>
            </a:r>
            <a:br>
              <a:rPr lang="en-US" sz="1600" dirty="0"/>
            </a:br>
            <a:r>
              <a:rPr lang="en-US" sz="1600" dirty="0">
                <a:solidFill>
                  <a:srgbClr val="000000"/>
                </a:solidFill>
                <a:latin typeface="Consolas" panose="020B0609020204030204" pitchFamily="49" charset="0"/>
              </a:rPr>
              <a:t>}</a:t>
            </a:r>
            <a:r>
              <a:rPr lang="en-US" sz="1600" dirty="0"/>
              <a:t/>
            </a:r>
            <a:br>
              <a:rPr lang="en-US" sz="1600" dirty="0"/>
            </a:br>
            <a:r>
              <a:rPr lang="en-US" sz="1600" dirty="0"/>
              <a:t/>
            </a:r>
            <a:br>
              <a:rPr lang="en-US" sz="1600" dirty="0"/>
            </a:b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myCar</a:t>
            </a:r>
            <a:r>
              <a:rPr lang="en-US" sz="1600" dirty="0">
                <a:solidFill>
                  <a:srgbClr val="000000"/>
                </a:solidFill>
                <a:latin typeface="Consolas" panose="020B0609020204030204" pitchFamily="49" charset="0"/>
              </a:rPr>
              <a:t> = </a:t>
            </a:r>
            <a:r>
              <a:rPr lang="en-US" sz="1600" dirty="0">
                <a:solidFill>
                  <a:srgbClr val="0000CD"/>
                </a:solidFill>
                <a:latin typeface="Consolas" panose="020B0609020204030204" pitchFamily="49" charset="0"/>
              </a:rPr>
              <a:t>new</a:t>
            </a:r>
            <a:r>
              <a:rPr lang="en-US" sz="1600" dirty="0">
                <a:solidFill>
                  <a:srgbClr val="000000"/>
                </a:solidFill>
                <a:latin typeface="Consolas" panose="020B0609020204030204" pitchFamily="49" charset="0"/>
              </a:rPr>
              <a:t> Car(</a:t>
            </a:r>
            <a:r>
              <a:rPr lang="en-US" sz="1600" dirty="0">
                <a:solidFill>
                  <a:srgbClr val="A52A2A"/>
                </a:solidFill>
                <a:latin typeface="Consolas" panose="020B0609020204030204" pitchFamily="49" charset="0"/>
              </a:rPr>
              <a:t>"black"</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"Volvo"</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CD"/>
                </a:solidFill>
                <a:latin typeface="Consolas" panose="020B0609020204030204" pitchFamily="49" charset="0"/>
              </a:rPr>
              <a:t>echo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myCar</a:t>
            </a:r>
            <a:r>
              <a:rPr lang="en-US" sz="1600" dirty="0">
                <a:solidFill>
                  <a:srgbClr val="000000"/>
                </a:solidFill>
                <a:latin typeface="Consolas" panose="020B0609020204030204" pitchFamily="49" charset="0"/>
              </a:rPr>
              <a:t> -&gt; message();</a:t>
            </a:r>
            <a:r>
              <a:rPr lang="en-US" sz="1600" dirty="0"/>
              <a:t/>
            </a:r>
            <a:br>
              <a:rPr lang="en-US" sz="1600" dirty="0"/>
            </a:br>
            <a:r>
              <a:rPr lang="en-US" sz="1600" dirty="0">
                <a:solidFill>
                  <a:srgbClr val="0000CD"/>
                </a:solidFill>
                <a:latin typeface="Consolas" panose="020B0609020204030204" pitchFamily="49" charset="0"/>
              </a:rPr>
              <a:t>echo</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"&lt;</a:t>
            </a:r>
            <a:r>
              <a:rPr lang="en-US" sz="1600" dirty="0" err="1">
                <a:solidFill>
                  <a:srgbClr val="A52A2A"/>
                </a:solidFill>
                <a:latin typeface="Consolas" panose="020B0609020204030204" pitchFamily="49" charset="0"/>
              </a:rPr>
              <a:t>br</a:t>
            </a:r>
            <a:r>
              <a:rPr lang="en-US" sz="1600" dirty="0">
                <a:solidFill>
                  <a:srgbClr val="A52A2A"/>
                </a:solidFill>
                <a:latin typeface="Consolas" panose="020B0609020204030204" pitchFamily="49" charset="0"/>
              </a:rPr>
              <a:t>&gt;"</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myCar</a:t>
            </a:r>
            <a:r>
              <a:rPr lang="en-US" sz="1600" dirty="0">
                <a:solidFill>
                  <a:srgbClr val="000000"/>
                </a:solidFill>
                <a:latin typeface="Consolas" panose="020B0609020204030204" pitchFamily="49" charset="0"/>
              </a:rPr>
              <a:t> = </a:t>
            </a:r>
            <a:r>
              <a:rPr lang="en-US" sz="1600" dirty="0">
                <a:solidFill>
                  <a:srgbClr val="0000CD"/>
                </a:solidFill>
                <a:latin typeface="Consolas" panose="020B0609020204030204" pitchFamily="49" charset="0"/>
              </a:rPr>
              <a:t>new</a:t>
            </a:r>
            <a:r>
              <a:rPr lang="en-US" sz="1600" dirty="0">
                <a:solidFill>
                  <a:srgbClr val="000000"/>
                </a:solidFill>
                <a:latin typeface="Consolas" panose="020B0609020204030204" pitchFamily="49" charset="0"/>
              </a:rPr>
              <a:t> Car(</a:t>
            </a:r>
            <a:r>
              <a:rPr lang="en-US" sz="1600" dirty="0">
                <a:solidFill>
                  <a:srgbClr val="A52A2A"/>
                </a:solidFill>
                <a:latin typeface="Consolas" panose="020B0609020204030204" pitchFamily="49" charset="0"/>
              </a:rPr>
              <a:t>"red"</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"Toyota"</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CD"/>
                </a:solidFill>
                <a:latin typeface="Consolas" panose="020B0609020204030204" pitchFamily="49" charset="0"/>
              </a:rPr>
              <a:t>echo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myCar</a:t>
            </a:r>
            <a:r>
              <a:rPr lang="en-US" sz="1600" dirty="0">
                <a:solidFill>
                  <a:srgbClr val="000000"/>
                </a:solidFill>
                <a:latin typeface="Consolas" panose="020B0609020204030204" pitchFamily="49" charset="0"/>
              </a:rPr>
              <a:t> -&gt; message();</a:t>
            </a:r>
            <a:r>
              <a:rPr lang="en-US" sz="1600" dirty="0"/>
              <a:t/>
            </a:r>
            <a:br>
              <a:rPr lang="en-US" sz="1600" dirty="0"/>
            </a:br>
            <a:r>
              <a:rPr lang="en-US" sz="1600" dirty="0">
                <a:solidFill>
                  <a:srgbClr val="FF0000"/>
                </a:solidFill>
                <a:latin typeface="Consolas" panose="020B0609020204030204" pitchFamily="49" charset="0"/>
              </a:rPr>
              <a:t>?&gt;</a:t>
            </a:r>
            <a:endParaRPr lang="en-US" sz="1600" dirty="0"/>
          </a:p>
        </p:txBody>
      </p:sp>
    </p:spTree>
    <p:extLst>
      <p:ext uri="{BB962C8B-B14F-4D97-AF65-F5344CB8AC3E}">
        <p14:creationId xmlns:p14="http://schemas.microsoft.com/office/powerpoint/2010/main" val="2106707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3951" y="284881"/>
            <a:ext cx="3388235" cy="523220"/>
          </a:xfrm>
          <a:prstGeom prst="rect">
            <a:avLst/>
          </a:prstGeom>
          <a:noFill/>
        </p:spPr>
        <p:txBody>
          <a:bodyPr wrap="none" rtlCol="0">
            <a:spAutoFit/>
          </a:bodyPr>
          <a:lstStyle/>
          <a:p>
            <a:r>
              <a:rPr lang="en-US" sz="2800" dirty="0" smtClean="0"/>
              <a:t>PHP – string functions</a:t>
            </a:r>
            <a:endParaRPr lang="en-US" sz="2800" dirty="0"/>
          </a:p>
        </p:txBody>
      </p:sp>
      <p:sp>
        <p:nvSpPr>
          <p:cNvPr id="2" name="Rectangle 1"/>
          <p:cNvSpPr/>
          <p:nvPr/>
        </p:nvSpPr>
        <p:spPr>
          <a:xfrm>
            <a:off x="1656944" y="1634646"/>
            <a:ext cx="10191346" cy="2031325"/>
          </a:xfrm>
          <a:prstGeom prst="rect">
            <a:avLst/>
          </a:prstGeom>
          <a:ln w="12700">
            <a:solidFill>
              <a:schemeClr val="tx1"/>
            </a:solidFill>
          </a:ln>
        </p:spPr>
        <p:txBody>
          <a:bodyPr wrap="square">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strlen</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outputs 12</a:t>
            </a:r>
            <a:br>
              <a:rPr lang="en-US" dirty="0">
                <a:solidFill>
                  <a:srgbClr val="008000"/>
                </a:solidFill>
                <a:latin typeface="Consolas" panose="020B0609020204030204" pitchFamily="49" charset="0"/>
              </a:rPr>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str_word_count</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outputs </a:t>
            </a:r>
            <a:r>
              <a:rPr lang="en-US" dirty="0" smtClean="0">
                <a:solidFill>
                  <a:srgbClr val="008000"/>
                </a:solidFill>
                <a:latin typeface="Consolas" panose="020B0609020204030204" pitchFamily="49" charset="0"/>
              </a:rPr>
              <a:t>2</a:t>
            </a:r>
          </a:p>
          <a:p>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strrev</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outputs !</a:t>
            </a:r>
            <a:r>
              <a:rPr lang="en-US" dirty="0" err="1">
                <a:solidFill>
                  <a:srgbClr val="008000"/>
                </a:solidFill>
                <a:latin typeface="Consolas" panose="020B0609020204030204" pitchFamily="49" charset="0"/>
              </a:rPr>
              <a:t>dlrow</a:t>
            </a:r>
            <a:r>
              <a:rPr lang="en-US" dirty="0">
                <a:solidFill>
                  <a:srgbClr val="008000"/>
                </a:solidFill>
                <a:latin typeface="Consolas" panose="020B0609020204030204" pitchFamily="49" charset="0"/>
              </a:rPr>
              <a:t> </a:t>
            </a:r>
            <a:r>
              <a:rPr lang="en-US" dirty="0" err="1" smtClean="0">
                <a:solidFill>
                  <a:srgbClr val="008000"/>
                </a:solidFill>
                <a:latin typeface="Consolas" panose="020B0609020204030204" pitchFamily="49" charset="0"/>
              </a:rPr>
              <a:t>olleH</a:t>
            </a:r>
            <a:endParaRPr lang="en-US" dirty="0" smtClean="0">
              <a:solidFill>
                <a:srgbClr val="008000"/>
              </a:solidFill>
              <a:latin typeface="Consolas" panose="020B0609020204030204" pitchFamily="49" charset="0"/>
            </a:endParaRPr>
          </a:p>
          <a:p>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strpos</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"world"</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outputs </a:t>
            </a:r>
            <a:r>
              <a:rPr lang="en-US" dirty="0" smtClean="0">
                <a:solidFill>
                  <a:srgbClr val="008000"/>
                </a:solidFill>
                <a:latin typeface="Consolas" panose="020B0609020204030204" pitchFamily="49" charset="0"/>
              </a:rPr>
              <a:t>6</a:t>
            </a:r>
          </a:p>
          <a:p>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str_replace</a:t>
            </a:r>
            <a:r>
              <a:rPr lang="en-US" dirty="0">
                <a:solidFill>
                  <a:srgbClr val="000000"/>
                </a:solidFill>
                <a:latin typeface="Consolas" panose="020B0609020204030204" pitchFamily="49" charset="0"/>
              </a:rPr>
              <a:t>(</a:t>
            </a:r>
            <a:r>
              <a:rPr lang="en-US" dirty="0">
                <a:solidFill>
                  <a:srgbClr val="A52A2A"/>
                </a:solidFill>
                <a:latin typeface="Consolas" panose="020B0609020204030204" pitchFamily="49" charset="0"/>
              </a:rPr>
              <a:t>"world"</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"Dolly"</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"Hello world!"</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outputs Hello Dolly</a:t>
            </a:r>
            <a:endParaRPr lang="en-US" dirty="0" smtClean="0">
              <a:solidFill>
                <a:srgbClr val="008000"/>
              </a:solidFill>
              <a:latin typeface="Consolas" panose="020B0609020204030204" pitchFamily="49" charset="0"/>
            </a:endParaRPr>
          </a:p>
          <a:p>
            <a:r>
              <a:rPr lang="en-US" dirty="0" smtClean="0">
                <a:solidFill>
                  <a:srgbClr val="FF0000"/>
                </a:solidFill>
                <a:latin typeface="Consolas" panose="020B0609020204030204" pitchFamily="49" charset="0"/>
              </a:rPr>
              <a:t>?&gt;</a:t>
            </a:r>
            <a:endParaRPr lang="en-US" dirty="0"/>
          </a:p>
        </p:txBody>
      </p:sp>
    </p:spTree>
    <p:extLst>
      <p:ext uri="{BB962C8B-B14F-4D97-AF65-F5344CB8AC3E}">
        <p14:creationId xmlns:p14="http://schemas.microsoft.com/office/powerpoint/2010/main" val="1663761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479236" y="245970"/>
            <a:ext cx="7615354" cy="523220"/>
          </a:xfrm>
          <a:prstGeom prst="rect">
            <a:avLst/>
          </a:prstGeom>
          <a:noFill/>
        </p:spPr>
        <p:txBody>
          <a:bodyPr wrap="none" rtlCol="0">
            <a:spAutoFit/>
          </a:bodyPr>
          <a:lstStyle/>
          <a:p>
            <a:r>
              <a:rPr lang="en-US" sz="2800" dirty="0" smtClean="0"/>
              <a:t>PHP – loops and conditionals and switch statement</a:t>
            </a:r>
            <a:endParaRPr lang="en-US" sz="2800" dirty="0"/>
          </a:p>
        </p:txBody>
      </p:sp>
      <p:sp>
        <p:nvSpPr>
          <p:cNvPr id="2" name="Rectangle 1"/>
          <p:cNvSpPr/>
          <p:nvPr/>
        </p:nvSpPr>
        <p:spPr>
          <a:xfrm>
            <a:off x="578135" y="760167"/>
            <a:ext cx="4403387" cy="2554545"/>
          </a:xfrm>
          <a:prstGeom prst="rect">
            <a:avLst/>
          </a:prstGeom>
          <a:ln w="12700">
            <a:solidFill>
              <a:schemeClr val="tx1"/>
            </a:solidFill>
          </a:ln>
        </p:spPr>
        <p:txBody>
          <a:bodyPr wrap="square">
            <a:spAutoFit/>
          </a:bodyPr>
          <a:lstStyle/>
          <a:p>
            <a:r>
              <a:rPr lang="en-US" sz="1600" dirty="0">
                <a:solidFill>
                  <a:srgbClr val="FF0000"/>
                </a:solidFill>
                <a:latin typeface="Consolas" panose="020B0609020204030204" pitchFamily="49" charset="0"/>
              </a:rPr>
              <a:t>&lt;?</a:t>
            </a:r>
            <a:r>
              <a:rPr lang="en-US" sz="1600" dirty="0" err="1">
                <a:solidFill>
                  <a:srgbClr val="FF0000"/>
                </a:solidFill>
                <a:latin typeface="Consolas" panose="020B0609020204030204" pitchFamily="49" charset="0"/>
              </a:rPr>
              <a:t>php</a:t>
            </a:r>
            <a:r>
              <a:rPr lang="en-US" sz="1600" dirty="0"/>
              <a:t/>
            </a:r>
            <a:br>
              <a:rPr lang="en-US" sz="1600" dirty="0"/>
            </a:br>
            <a:r>
              <a:rPr lang="en-US" sz="1600" dirty="0">
                <a:solidFill>
                  <a:srgbClr val="000000"/>
                </a:solidFill>
                <a:latin typeface="Consolas" panose="020B0609020204030204" pitchFamily="49" charset="0"/>
              </a:rPr>
              <a:t>$t = date(</a:t>
            </a:r>
            <a:r>
              <a:rPr lang="en-US" sz="1600" dirty="0">
                <a:solidFill>
                  <a:srgbClr val="A52A2A"/>
                </a:solidFill>
                <a:latin typeface="Consolas" panose="020B0609020204030204" pitchFamily="49" charset="0"/>
              </a:rPr>
              <a:t>"H"</a:t>
            </a:r>
            <a:r>
              <a:rPr lang="en-US" sz="1600" dirty="0">
                <a:solidFill>
                  <a:srgbClr val="000000"/>
                </a:solidFill>
                <a:latin typeface="Consolas" panose="020B0609020204030204" pitchFamily="49" charset="0"/>
              </a:rPr>
              <a:t>);</a:t>
            </a:r>
            <a:r>
              <a:rPr lang="en-US" sz="1600" dirty="0"/>
              <a:t/>
            </a:r>
            <a:br>
              <a:rPr lang="en-US" sz="1600" dirty="0"/>
            </a:br>
            <a:r>
              <a:rPr lang="en-US" sz="1600" dirty="0" smtClean="0">
                <a:solidFill>
                  <a:srgbClr val="0000CD"/>
                </a:solidFill>
                <a:latin typeface="Consolas" panose="020B0609020204030204" pitchFamily="49" charset="0"/>
              </a:rPr>
              <a:t>if</a:t>
            </a:r>
            <a:r>
              <a:rPr lang="en-US" sz="1600" dirty="0">
                <a:solidFill>
                  <a:srgbClr val="000000"/>
                </a:solidFill>
                <a:latin typeface="Consolas" panose="020B0609020204030204" pitchFamily="49" charset="0"/>
              </a:rPr>
              <a:t> ($t &lt; </a:t>
            </a:r>
            <a:r>
              <a:rPr lang="en-US" sz="1600" dirty="0">
                <a:solidFill>
                  <a:srgbClr val="A52A2A"/>
                </a:solidFill>
                <a:latin typeface="Consolas" panose="020B0609020204030204" pitchFamily="49" charset="0"/>
              </a:rPr>
              <a:t>"10"</a:t>
            </a:r>
            <a:r>
              <a:rPr lang="en-US" sz="1600" dirty="0">
                <a:solidFill>
                  <a:srgbClr val="000000"/>
                </a:solidFill>
                <a:latin typeface="Consolas" panose="020B0609020204030204" pitchFamily="49" charset="0"/>
              </a:rPr>
              <a:t>) {</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echo</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"Have a good morning!"</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00"/>
                </a:solidFill>
                <a:latin typeface="Consolas" panose="020B0609020204030204" pitchFamily="49" charset="0"/>
              </a:rPr>
              <a:t>} </a:t>
            </a:r>
            <a:r>
              <a:rPr lang="en-US" sz="1600" dirty="0" err="1">
                <a:solidFill>
                  <a:srgbClr val="0000CD"/>
                </a:solidFill>
                <a:latin typeface="Consolas" panose="020B0609020204030204" pitchFamily="49" charset="0"/>
              </a:rPr>
              <a:t>elseif</a:t>
            </a:r>
            <a:r>
              <a:rPr lang="en-US" sz="1600" dirty="0">
                <a:solidFill>
                  <a:srgbClr val="000000"/>
                </a:solidFill>
                <a:latin typeface="Consolas" panose="020B0609020204030204" pitchFamily="49" charset="0"/>
              </a:rPr>
              <a:t> ($t &lt; </a:t>
            </a:r>
            <a:r>
              <a:rPr lang="en-US" sz="1600" dirty="0">
                <a:solidFill>
                  <a:srgbClr val="A52A2A"/>
                </a:solidFill>
                <a:latin typeface="Consolas" panose="020B0609020204030204" pitchFamily="49" charset="0"/>
              </a:rPr>
              <a:t>"20"</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r>
              <a:rPr lang="en-US" sz="1600" dirty="0" smtClean="0"/>
              <a:t/>
            </a:r>
            <a:br>
              <a:rPr lang="en-US" sz="1600" dirty="0" smtClean="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echo</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"Have a good day!"</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else</a:t>
            </a:r>
            <a:r>
              <a:rPr lang="en-US" sz="1600" dirty="0">
                <a:solidFill>
                  <a:srgbClr val="000000"/>
                </a:solidFill>
                <a:latin typeface="Consolas" panose="020B0609020204030204" pitchFamily="49" charset="0"/>
              </a:rPr>
              <a:t> {</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echo</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"Have a good night!"</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FF0000"/>
                </a:solidFill>
                <a:latin typeface="Consolas" panose="020B0609020204030204" pitchFamily="49" charset="0"/>
              </a:rPr>
              <a:t>?&gt;</a:t>
            </a:r>
            <a:endParaRPr lang="en-US" sz="1600" dirty="0"/>
          </a:p>
        </p:txBody>
      </p:sp>
      <p:sp>
        <p:nvSpPr>
          <p:cNvPr id="3" name="Rectangle 1"/>
          <p:cNvSpPr>
            <a:spLocks noChangeArrowheads="1"/>
          </p:cNvSpPr>
          <p:nvPr/>
        </p:nvSpPr>
        <p:spPr bwMode="auto">
          <a:xfrm>
            <a:off x="5713379" y="6158385"/>
            <a:ext cx="6413770" cy="2616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Use the </a:t>
            </a:r>
            <a:r>
              <a:rPr kumimoji="0" lang="en-US" altLang="en-US" sz="1100" b="0" i="0" u="none" strike="noStrike" cap="none" normalizeH="0" baseline="0" dirty="0" smtClean="0">
                <a:ln>
                  <a:noFill/>
                </a:ln>
                <a:solidFill>
                  <a:srgbClr val="DC143C"/>
                </a:solidFill>
                <a:effectLst/>
                <a:latin typeface="Consolas" panose="020B0609020204030204" pitchFamily="49" charset="0"/>
              </a:rPr>
              <a:t>switch</a:t>
            </a:r>
            <a:r>
              <a:rPr kumimoji="0" lang="en-US" altLang="en-US" sz="1100" b="0" i="0" u="none" strike="noStrike" cap="none" normalizeH="0" baseline="0" dirty="0" smtClean="0">
                <a:ln>
                  <a:noFill/>
                </a:ln>
                <a:solidFill>
                  <a:srgbClr val="000000"/>
                </a:solidFill>
                <a:effectLst/>
                <a:latin typeface="Verdana" panose="020B0604030504040204" pitchFamily="34" charset="0"/>
              </a:rPr>
              <a:t> statement to </a:t>
            </a:r>
            <a:r>
              <a:rPr kumimoji="0" lang="en-US" altLang="en-US" sz="1100" b="1" i="0" u="none" strike="noStrike" cap="none" normalizeH="0" baseline="0" dirty="0" smtClean="0">
                <a:ln>
                  <a:noFill/>
                </a:ln>
                <a:solidFill>
                  <a:srgbClr val="000000"/>
                </a:solidFill>
                <a:effectLst/>
                <a:latin typeface="Verdana" panose="020B0604030504040204" pitchFamily="34" charset="0"/>
              </a:rPr>
              <a:t>select one of many blocks of code to be executed</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713379" y="870389"/>
            <a:ext cx="6096000" cy="5078313"/>
          </a:xfrm>
          <a:prstGeom prst="rect">
            <a:avLst/>
          </a:prstGeom>
          <a:ln w="12700">
            <a:solidFill>
              <a:schemeClr val="tx1"/>
            </a:solidFill>
          </a:ln>
        </p:spPr>
        <p:txBody>
          <a:bodyPr>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favcolor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"red"</a:t>
            </a:r>
            <a:r>
              <a:rPr lang="en-US" dirty="0">
                <a:solidFill>
                  <a:srgbClr val="000000"/>
                </a:solidFill>
                <a:latin typeface="Consolas" panose="020B0609020204030204" pitchFamily="49" charset="0"/>
              </a:rPr>
              <a:t>;</a:t>
            </a:r>
            <a:r>
              <a:rPr lang="en-US" dirty="0"/>
              <a:t/>
            </a:r>
            <a:br>
              <a:rPr lang="en-US" dirty="0"/>
            </a:br>
            <a:r>
              <a:rPr lang="en-US" dirty="0"/>
              <a:t/>
            </a:r>
            <a:br>
              <a:rPr lang="en-US" dirty="0"/>
            </a:br>
            <a:r>
              <a:rPr lang="en-US" dirty="0">
                <a:solidFill>
                  <a:srgbClr val="0000CD"/>
                </a:solidFill>
                <a:latin typeface="Consolas" panose="020B0609020204030204" pitchFamily="49" charset="0"/>
              </a:rPr>
              <a:t>switch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favcolor</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"red"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"Your favorite color is red!"</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"blue"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"Your favorite color is blue!"</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case</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"green"</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"Your favorite color is green!"</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break</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a:t>
            </a:r>
            <a:r>
              <a:rPr lang="en-US" dirty="0">
                <a:solidFill>
                  <a:srgbClr val="0000CD"/>
                </a:solidFill>
                <a:latin typeface="Consolas" panose="020B0609020204030204" pitchFamily="49" charset="0"/>
              </a:rPr>
              <a:t>default</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a:solidFill>
                  <a:srgbClr val="A52A2A"/>
                </a:solidFill>
                <a:latin typeface="Consolas" panose="020B0609020204030204" pitchFamily="49" charset="0"/>
              </a:rPr>
              <a:t>"Your favorite color is neither red, blue, nor green!"</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a:t>
            </a:r>
            <a:r>
              <a:rPr lang="en-US" dirty="0"/>
              <a:t/>
            </a:r>
            <a:br>
              <a:rPr lang="en-US" dirty="0"/>
            </a:br>
            <a:r>
              <a:rPr lang="en-US" dirty="0">
                <a:solidFill>
                  <a:srgbClr val="FF0000"/>
                </a:solidFill>
                <a:latin typeface="Consolas" panose="020B0609020204030204" pitchFamily="49" charset="0"/>
              </a:rPr>
              <a:t>?&gt;</a:t>
            </a:r>
            <a:endParaRPr lang="en-US" dirty="0"/>
          </a:p>
        </p:txBody>
      </p:sp>
      <p:sp>
        <p:nvSpPr>
          <p:cNvPr id="7" name="Rectangle 6"/>
          <p:cNvSpPr/>
          <p:nvPr/>
        </p:nvSpPr>
        <p:spPr>
          <a:xfrm>
            <a:off x="636502" y="3409545"/>
            <a:ext cx="4286655" cy="1815882"/>
          </a:xfrm>
          <a:prstGeom prst="rect">
            <a:avLst/>
          </a:prstGeom>
          <a:ln w="12700">
            <a:solidFill>
              <a:schemeClr val="tx1"/>
            </a:solidFill>
          </a:ln>
        </p:spPr>
        <p:txBody>
          <a:bodyPr wrap="square">
            <a:spAutoFit/>
          </a:bodyPr>
          <a:lstStyle/>
          <a:p>
            <a:r>
              <a:rPr lang="en-US" sz="1600" dirty="0">
                <a:solidFill>
                  <a:srgbClr val="FF0000"/>
                </a:solidFill>
                <a:latin typeface="Consolas" panose="020B0609020204030204" pitchFamily="49" charset="0"/>
              </a:rPr>
              <a:t>&lt;?</a:t>
            </a:r>
            <a:r>
              <a:rPr lang="en-US" sz="1600" dirty="0" err="1">
                <a:solidFill>
                  <a:srgbClr val="FF0000"/>
                </a:solidFill>
                <a:latin typeface="Consolas" panose="020B0609020204030204" pitchFamily="49" charset="0"/>
              </a:rPr>
              <a:t>php</a:t>
            </a:r>
            <a:r>
              <a:rPr lang="en-US" sz="1600" dirty="0"/>
              <a:t/>
            </a:r>
            <a:br>
              <a:rPr lang="en-US" sz="1600" dirty="0"/>
            </a:br>
            <a:r>
              <a:rPr lang="en-US" sz="1600" dirty="0">
                <a:solidFill>
                  <a:srgbClr val="000000"/>
                </a:solidFill>
                <a:latin typeface="Consolas" panose="020B0609020204030204" pitchFamily="49" charset="0"/>
              </a:rPr>
              <a:t>$x = </a:t>
            </a:r>
            <a:r>
              <a:rPr lang="en-US" sz="1600" dirty="0">
                <a:solidFill>
                  <a:srgbClr val="FF0000"/>
                </a:solidFill>
                <a:latin typeface="Consolas" panose="020B0609020204030204" pitchFamily="49" charset="0"/>
              </a:rPr>
              <a:t>1</a:t>
            </a:r>
            <a:r>
              <a:rPr lang="en-US" sz="1600" dirty="0">
                <a:solidFill>
                  <a:srgbClr val="000000"/>
                </a:solidFill>
                <a:latin typeface="Consolas" panose="020B0609020204030204" pitchFamily="49" charset="0"/>
              </a:rPr>
              <a:t>;</a:t>
            </a:r>
            <a:r>
              <a:rPr lang="en-US" sz="1600" dirty="0"/>
              <a:t/>
            </a:r>
            <a:br>
              <a:rPr lang="en-US" sz="1600" dirty="0"/>
            </a:br>
            <a:r>
              <a:rPr lang="en-US" sz="1600" dirty="0" smtClean="0">
                <a:solidFill>
                  <a:srgbClr val="0000CD"/>
                </a:solidFill>
                <a:latin typeface="Consolas" panose="020B0609020204030204" pitchFamily="49" charset="0"/>
              </a:rPr>
              <a:t>while</a:t>
            </a:r>
            <a:r>
              <a:rPr lang="en-US" sz="1600" dirty="0">
                <a:solidFill>
                  <a:srgbClr val="000000"/>
                </a:solidFill>
                <a:latin typeface="Consolas" panose="020B0609020204030204" pitchFamily="49" charset="0"/>
              </a:rPr>
              <a:t>($x &lt;= </a:t>
            </a:r>
            <a:r>
              <a:rPr lang="en-US" sz="1600" dirty="0">
                <a:solidFill>
                  <a:srgbClr val="FF0000"/>
                </a:solidFill>
                <a:latin typeface="Consolas" panose="020B0609020204030204" pitchFamily="49" charset="0"/>
              </a:rPr>
              <a:t>5</a:t>
            </a:r>
            <a:r>
              <a:rPr lang="en-US" sz="1600" dirty="0">
                <a:solidFill>
                  <a:srgbClr val="000000"/>
                </a:solidFill>
                <a:latin typeface="Consolas" panose="020B0609020204030204" pitchFamily="49" charset="0"/>
              </a:rPr>
              <a:t>) {</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echo</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"The number is: $x &lt;</a:t>
            </a:r>
            <a:r>
              <a:rPr lang="en-US" sz="1600" dirty="0" err="1">
                <a:solidFill>
                  <a:srgbClr val="A52A2A"/>
                </a:solidFill>
                <a:latin typeface="Consolas" panose="020B0609020204030204" pitchFamily="49" charset="0"/>
              </a:rPr>
              <a:t>br</a:t>
            </a:r>
            <a:r>
              <a:rPr lang="en-US" sz="1600" dirty="0">
                <a:solidFill>
                  <a:srgbClr val="A52A2A"/>
                </a:solidFill>
                <a:latin typeface="Consolas" panose="020B0609020204030204" pitchFamily="49" charset="0"/>
              </a:rPr>
              <a:t>&gt;"</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00"/>
                </a:solidFill>
                <a:latin typeface="Consolas" panose="020B0609020204030204" pitchFamily="49" charset="0"/>
              </a:rPr>
              <a:t>  $x++;</a:t>
            </a:r>
            <a:r>
              <a:rPr lang="en-US" sz="1600" dirty="0"/>
              <a:t/>
            </a:r>
            <a:br>
              <a:rPr lang="en-US" sz="1600" dirty="0"/>
            </a:b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FF0000"/>
                </a:solidFill>
                <a:latin typeface="Consolas" panose="020B0609020204030204" pitchFamily="49" charset="0"/>
              </a:rPr>
              <a:t>?&gt;</a:t>
            </a:r>
            <a:endParaRPr lang="en-US" sz="1600" dirty="0"/>
          </a:p>
        </p:txBody>
      </p:sp>
      <p:sp>
        <p:nvSpPr>
          <p:cNvPr id="8" name="Rectangle 7"/>
          <p:cNvSpPr/>
          <p:nvPr/>
        </p:nvSpPr>
        <p:spPr>
          <a:xfrm>
            <a:off x="433182" y="5292833"/>
            <a:ext cx="4576562" cy="1323439"/>
          </a:xfrm>
          <a:prstGeom prst="rect">
            <a:avLst/>
          </a:prstGeom>
          <a:ln w="12700">
            <a:solidFill>
              <a:schemeClr val="tx1"/>
            </a:solidFill>
          </a:ln>
        </p:spPr>
        <p:txBody>
          <a:bodyPr wrap="square">
            <a:spAutoFit/>
          </a:bodyPr>
          <a:lstStyle/>
          <a:p>
            <a:r>
              <a:rPr lang="en-US" sz="1600" dirty="0">
                <a:solidFill>
                  <a:srgbClr val="FF0000"/>
                </a:solidFill>
                <a:latin typeface="Consolas" panose="020B0609020204030204" pitchFamily="49" charset="0"/>
              </a:rPr>
              <a:t>&lt;?</a:t>
            </a:r>
            <a:r>
              <a:rPr lang="en-US" sz="1600" dirty="0" err="1">
                <a:solidFill>
                  <a:srgbClr val="FF0000"/>
                </a:solidFill>
                <a:latin typeface="Consolas" panose="020B0609020204030204" pitchFamily="49" charset="0"/>
              </a:rPr>
              <a:t>php</a:t>
            </a:r>
            <a:r>
              <a:rPr lang="en-US" sz="1600" dirty="0"/>
              <a:t/>
            </a:r>
            <a:br>
              <a:rPr lang="en-US" sz="1600" dirty="0"/>
            </a:br>
            <a:r>
              <a:rPr lang="en-US" sz="1600" dirty="0">
                <a:solidFill>
                  <a:srgbClr val="0000CD"/>
                </a:solidFill>
                <a:latin typeface="Consolas" panose="020B0609020204030204" pitchFamily="49" charset="0"/>
              </a:rPr>
              <a:t>for</a:t>
            </a:r>
            <a:r>
              <a:rPr lang="en-US" sz="1600" dirty="0">
                <a:solidFill>
                  <a:srgbClr val="000000"/>
                </a:solidFill>
                <a:latin typeface="Consolas" panose="020B0609020204030204" pitchFamily="49" charset="0"/>
              </a:rPr>
              <a:t> ($x = </a:t>
            </a:r>
            <a:r>
              <a:rPr lang="en-US" sz="1600" dirty="0">
                <a:solidFill>
                  <a:srgbClr val="FF0000"/>
                </a:solidFill>
                <a:latin typeface="Consolas" panose="020B0609020204030204" pitchFamily="49" charset="0"/>
              </a:rPr>
              <a:t>0</a:t>
            </a:r>
            <a:r>
              <a:rPr lang="en-US" sz="1600" dirty="0">
                <a:solidFill>
                  <a:srgbClr val="000000"/>
                </a:solidFill>
                <a:latin typeface="Consolas" panose="020B0609020204030204" pitchFamily="49" charset="0"/>
              </a:rPr>
              <a:t>; $x &lt;= </a:t>
            </a:r>
            <a:r>
              <a:rPr lang="en-US" sz="1600" dirty="0">
                <a:solidFill>
                  <a:srgbClr val="FF0000"/>
                </a:solidFill>
                <a:latin typeface="Consolas" panose="020B0609020204030204" pitchFamily="49" charset="0"/>
              </a:rPr>
              <a:t>10</a:t>
            </a:r>
            <a:r>
              <a:rPr lang="en-US" sz="1600" dirty="0">
                <a:solidFill>
                  <a:srgbClr val="000000"/>
                </a:solidFill>
                <a:latin typeface="Consolas" panose="020B0609020204030204" pitchFamily="49" charset="0"/>
              </a:rPr>
              <a:t>; $x++)</a:t>
            </a:r>
            <a:r>
              <a:rPr lang="en-US" sz="1600" dirty="0">
                <a:solidFill>
                  <a:srgbClr val="FF0000"/>
                </a:solidFill>
                <a:latin typeface="Consolas" panose="020B0609020204030204" pitchFamily="49" charset="0"/>
              </a:rPr>
              <a:t> </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echo</a:t>
            </a:r>
            <a:r>
              <a:rPr lang="en-US" sz="1600" dirty="0">
                <a:solidFill>
                  <a:srgbClr val="000000"/>
                </a:solidFill>
                <a:latin typeface="Consolas" panose="020B0609020204030204" pitchFamily="49" charset="0"/>
              </a:rPr>
              <a:t> </a:t>
            </a:r>
            <a:r>
              <a:rPr lang="en-US" sz="1600" dirty="0">
                <a:solidFill>
                  <a:srgbClr val="A52A2A"/>
                </a:solidFill>
                <a:latin typeface="Consolas" panose="020B0609020204030204" pitchFamily="49" charset="0"/>
              </a:rPr>
              <a:t>"The number is: $x &lt;</a:t>
            </a:r>
            <a:r>
              <a:rPr lang="en-US" sz="1600" dirty="0" err="1">
                <a:solidFill>
                  <a:srgbClr val="A52A2A"/>
                </a:solidFill>
                <a:latin typeface="Consolas" panose="020B0609020204030204" pitchFamily="49" charset="0"/>
              </a:rPr>
              <a:t>br</a:t>
            </a:r>
            <a:r>
              <a:rPr lang="en-US" sz="1600" dirty="0">
                <a:solidFill>
                  <a:srgbClr val="A52A2A"/>
                </a:solidFill>
                <a:latin typeface="Consolas" panose="020B0609020204030204" pitchFamily="49" charset="0"/>
              </a:rPr>
              <a:t>&gt;"</a:t>
            </a: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000000"/>
                </a:solidFill>
                <a:latin typeface="Consolas" panose="020B0609020204030204" pitchFamily="49" charset="0"/>
              </a:rPr>
              <a:t>}</a:t>
            </a:r>
            <a:r>
              <a:rPr lang="en-US" sz="1600" dirty="0"/>
              <a:t/>
            </a:r>
            <a:br>
              <a:rPr lang="en-US" sz="1600" dirty="0"/>
            </a:br>
            <a:r>
              <a:rPr lang="en-US" sz="1600" dirty="0">
                <a:solidFill>
                  <a:srgbClr val="FF0000"/>
                </a:solidFill>
                <a:latin typeface="Consolas" panose="020B0609020204030204" pitchFamily="49" charset="0"/>
              </a:rPr>
              <a:t>?&gt;</a:t>
            </a:r>
            <a:endParaRPr lang="en-US" sz="1600" dirty="0"/>
          </a:p>
        </p:txBody>
      </p:sp>
    </p:spTree>
    <p:extLst>
      <p:ext uri="{BB962C8B-B14F-4D97-AF65-F5344CB8AC3E}">
        <p14:creationId xmlns:p14="http://schemas.microsoft.com/office/powerpoint/2010/main" val="945957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103756" y="391886"/>
            <a:ext cx="3938386" cy="523220"/>
          </a:xfrm>
          <a:prstGeom prst="rect">
            <a:avLst/>
          </a:prstGeom>
          <a:noFill/>
        </p:spPr>
        <p:txBody>
          <a:bodyPr wrap="none" rtlCol="0">
            <a:spAutoFit/>
          </a:bodyPr>
          <a:lstStyle/>
          <a:p>
            <a:r>
              <a:rPr lang="en-US" sz="2800" dirty="0" smtClean="0"/>
              <a:t>PHP – regular expressions</a:t>
            </a:r>
            <a:endParaRPr lang="en-US" sz="2800" dirty="0"/>
          </a:p>
        </p:txBody>
      </p:sp>
      <p:sp>
        <p:nvSpPr>
          <p:cNvPr id="2" name="Rectangle 1"/>
          <p:cNvSpPr/>
          <p:nvPr/>
        </p:nvSpPr>
        <p:spPr>
          <a:xfrm>
            <a:off x="2707532" y="1347919"/>
            <a:ext cx="6096000" cy="1477328"/>
          </a:xfrm>
          <a:prstGeom prst="rect">
            <a:avLst/>
          </a:prstGeom>
          <a:ln w="12700">
            <a:solidFill>
              <a:schemeClr val="tx1"/>
            </a:solidFill>
          </a:ln>
        </p:spPr>
        <p:txBody>
          <a:bodyPr>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"Visit W3Schools"</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$pattern = </a:t>
            </a:r>
            <a:r>
              <a:rPr lang="en-US" dirty="0">
                <a:solidFill>
                  <a:srgbClr val="A52A2A"/>
                </a:solidFill>
                <a:latin typeface="Consolas" panose="020B0609020204030204" pitchFamily="49" charset="0"/>
              </a:rPr>
              <a:t>"/w3schools/</a:t>
            </a:r>
            <a:r>
              <a:rPr lang="en-US" dirty="0" err="1">
                <a:solidFill>
                  <a:srgbClr val="A52A2A"/>
                </a:solidFill>
                <a:latin typeface="Consolas" panose="020B0609020204030204" pitchFamily="49" charset="0"/>
              </a:rPr>
              <a:t>i</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preg_match</a:t>
            </a:r>
            <a:r>
              <a:rPr lang="en-US" dirty="0">
                <a:solidFill>
                  <a:srgbClr val="000000"/>
                </a:solidFill>
                <a:latin typeface="Consolas" panose="020B0609020204030204" pitchFamily="49" charset="0"/>
              </a:rPr>
              <a:t>($pattern, $</a:t>
            </a:r>
            <a:r>
              <a:rPr lang="en-US" dirty="0" err="1">
                <a:solidFill>
                  <a:srgbClr val="000000"/>
                </a:solidFill>
                <a:latin typeface="Consolas" panose="020B0609020204030204" pitchFamily="49" charset="0"/>
              </a:rPr>
              <a:t>str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Outputs 1</a:t>
            </a:r>
            <a:br>
              <a:rPr lang="en-US" dirty="0">
                <a:solidFill>
                  <a:srgbClr val="008000"/>
                </a:solidFill>
                <a:latin typeface="Consolas" panose="020B0609020204030204" pitchFamily="49" charset="0"/>
              </a:rPr>
            </a:br>
            <a:r>
              <a:rPr lang="en-US" dirty="0">
                <a:solidFill>
                  <a:srgbClr val="FF0000"/>
                </a:solidFill>
                <a:latin typeface="Consolas" panose="020B0609020204030204" pitchFamily="49" charset="0"/>
              </a:rPr>
              <a:t>?&gt;</a:t>
            </a:r>
            <a:endParaRPr lang="en-US" dirty="0"/>
          </a:p>
        </p:txBody>
      </p:sp>
      <p:sp>
        <p:nvSpPr>
          <p:cNvPr id="3" name="Rectangle 2"/>
          <p:cNvSpPr/>
          <p:nvPr/>
        </p:nvSpPr>
        <p:spPr>
          <a:xfrm>
            <a:off x="2707532" y="3258060"/>
            <a:ext cx="6096000" cy="2031325"/>
          </a:xfrm>
          <a:prstGeom prst="rect">
            <a:avLst/>
          </a:prstGeom>
          <a:ln w="12700">
            <a:solidFill>
              <a:schemeClr val="tx1"/>
            </a:solidFill>
          </a:ln>
        </p:spPr>
        <p:txBody>
          <a:bodyPr>
            <a:spAutoFit/>
          </a:bodyPr>
          <a:lstStyle/>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php</a:t>
            </a:r>
            <a:r>
              <a:rPr lang="en-US" dirty="0"/>
              <a:t/>
            </a:r>
            <a:br>
              <a:rPr lang="en-US" dirty="0"/>
            </a:b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str</a:t>
            </a:r>
            <a:r>
              <a:rPr lang="en-US" dirty="0">
                <a:solidFill>
                  <a:srgbClr val="000000"/>
                </a:solidFill>
                <a:latin typeface="Consolas" panose="020B0609020204030204" pitchFamily="49" charset="0"/>
              </a:rPr>
              <a:t> = </a:t>
            </a:r>
            <a:r>
              <a:rPr lang="en-US" dirty="0">
                <a:solidFill>
                  <a:srgbClr val="A52A2A"/>
                </a:solidFill>
                <a:latin typeface="Consolas" panose="020B0609020204030204" pitchFamily="49" charset="0"/>
              </a:rPr>
              <a:t>"The rain in SPAIN falls mainly on the plains."</a:t>
            </a:r>
            <a:r>
              <a:rPr lang="en-US" dirty="0">
                <a:solidFill>
                  <a:srgbClr val="000000"/>
                </a:solidFill>
                <a:latin typeface="Consolas" panose="020B0609020204030204" pitchFamily="49" charset="0"/>
              </a:rPr>
              <a:t>;</a:t>
            </a:r>
            <a:r>
              <a:rPr lang="en-US" dirty="0"/>
              <a:t/>
            </a:r>
            <a:br>
              <a:rPr lang="en-US" dirty="0"/>
            </a:br>
            <a:r>
              <a:rPr lang="en-US" dirty="0">
                <a:solidFill>
                  <a:srgbClr val="000000"/>
                </a:solidFill>
                <a:latin typeface="Consolas" panose="020B0609020204030204" pitchFamily="49" charset="0"/>
              </a:rPr>
              <a:t>$pattern = </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ain</a:t>
            </a:r>
            <a:r>
              <a:rPr lang="en-US" dirty="0">
                <a:solidFill>
                  <a:srgbClr val="A52A2A"/>
                </a:solidFill>
                <a:latin typeface="Consolas" panose="020B0609020204030204" pitchFamily="49" charset="0"/>
              </a:rPr>
              <a:t>/</a:t>
            </a:r>
            <a:r>
              <a:rPr lang="en-US" dirty="0" err="1">
                <a:solidFill>
                  <a:srgbClr val="A52A2A"/>
                </a:solidFill>
                <a:latin typeface="Consolas" panose="020B0609020204030204" pitchFamily="49" charset="0"/>
              </a:rPr>
              <a:t>i</a:t>
            </a:r>
            <a:r>
              <a:rPr lang="en-US" dirty="0">
                <a:solidFill>
                  <a:srgbClr val="A52A2A"/>
                </a:solidFill>
                <a:latin typeface="Consolas" panose="020B0609020204030204" pitchFamily="49" charset="0"/>
              </a:rPr>
              <a:t>"</a:t>
            </a:r>
            <a:r>
              <a:rPr lang="en-US" dirty="0">
                <a:solidFill>
                  <a:srgbClr val="000000"/>
                </a:solidFill>
                <a:latin typeface="Consolas" panose="020B0609020204030204" pitchFamily="49" charset="0"/>
              </a:rPr>
              <a:t>;</a:t>
            </a:r>
            <a:r>
              <a:rPr lang="en-US" dirty="0"/>
              <a:t/>
            </a:r>
            <a:br>
              <a:rPr lang="en-US" dirty="0"/>
            </a:br>
            <a:r>
              <a:rPr lang="en-US" dirty="0">
                <a:solidFill>
                  <a:srgbClr val="0000CD"/>
                </a:solidFill>
                <a:latin typeface="Consolas" panose="020B0609020204030204" pitchFamily="49" charset="0"/>
              </a:rPr>
              <a:t>echo</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preg_match_all</a:t>
            </a:r>
            <a:r>
              <a:rPr lang="en-US" dirty="0">
                <a:solidFill>
                  <a:srgbClr val="000000"/>
                </a:solidFill>
                <a:latin typeface="Consolas" panose="020B0609020204030204" pitchFamily="49" charset="0"/>
              </a:rPr>
              <a:t>($pattern, $</a:t>
            </a:r>
            <a:r>
              <a:rPr lang="en-US" dirty="0" err="1">
                <a:solidFill>
                  <a:srgbClr val="000000"/>
                </a:solidFill>
                <a:latin typeface="Consolas" panose="020B0609020204030204" pitchFamily="49" charset="0"/>
              </a:rPr>
              <a:t>str</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Outputs 4</a:t>
            </a:r>
            <a:br>
              <a:rPr lang="en-US" dirty="0">
                <a:solidFill>
                  <a:srgbClr val="008000"/>
                </a:solidFill>
                <a:latin typeface="Consolas" panose="020B0609020204030204" pitchFamily="49" charset="0"/>
              </a:rPr>
            </a:br>
            <a:r>
              <a:rPr lang="en-US" dirty="0">
                <a:solidFill>
                  <a:srgbClr val="FF0000"/>
                </a:solidFill>
                <a:latin typeface="Consolas" panose="020B0609020204030204" pitchFamily="49" charset="0"/>
              </a:rPr>
              <a:t>?&gt;</a:t>
            </a:r>
            <a:endParaRPr lang="en-US" dirty="0"/>
          </a:p>
        </p:txBody>
      </p:sp>
    </p:spTree>
    <p:extLst>
      <p:ext uri="{BB962C8B-B14F-4D97-AF65-F5344CB8AC3E}">
        <p14:creationId xmlns:p14="http://schemas.microsoft.com/office/powerpoint/2010/main" val="1870236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85858" y="265427"/>
            <a:ext cx="2818849" cy="523220"/>
          </a:xfrm>
          <a:prstGeom prst="rect">
            <a:avLst/>
          </a:prstGeom>
          <a:noFill/>
        </p:spPr>
        <p:txBody>
          <a:bodyPr wrap="none" rtlCol="0">
            <a:spAutoFit/>
          </a:bodyPr>
          <a:lstStyle/>
          <a:p>
            <a:r>
              <a:rPr lang="en-US" sz="2800" dirty="0" smtClean="0"/>
              <a:t>PHP – using forms</a:t>
            </a:r>
            <a:endParaRPr lang="en-US" sz="2800" dirty="0"/>
          </a:p>
        </p:txBody>
      </p:sp>
      <p:sp>
        <p:nvSpPr>
          <p:cNvPr id="2" name="Rectangle 1"/>
          <p:cNvSpPr/>
          <p:nvPr/>
        </p:nvSpPr>
        <p:spPr>
          <a:xfrm>
            <a:off x="275617" y="1265953"/>
            <a:ext cx="6096000" cy="3139321"/>
          </a:xfrm>
          <a:prstGeom prst="rect">
            <a:avLst/>
          </a:prstGeom>
          <a:ln w="12700">
            <a:solidFill>
              <a:schemeClr val="tx1"/>
            </a:solidFill>
          </a:ln>
        </p:spPr>
        <p:txBody>
          <a:bodyPr>
            <a:spAutoFit/>
          </a:bodyPr>
          <a:lstStyle/>
          <a:p>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form</a:t>
            </a:r>
            <a:r>
              <a:rPr lang="en-US" dirty="0">
                <a:solidFill>
                  <a:srgbClr val="FF0000"/>
                </a:solidFill>
                <a:latin typeface="Consolas" panose="020B0609020204030204" pitchFamily="49" charset="0"/>
              </a:rPr>
              <a:t> action</a:t>
            </a:r>
            <a:r>
              <a:rPr lang="en-US" dirty="0">
                <a:solidFill>
                  <a:srgbClr val="0000CD"/>
                </a:solidFill>
                <a:latin typeface="Consolas" panose="020B0609020204030204" pitchFamily="49" charset="0"/>
              </a:rPr>
              <a:t>="</a:t>
            </a:r>
            <a:r>
              <a:rPr lang="en-US" dirty="0" err="1">
                <a:solidFill>
                  <a:srgbClr val="0000CD"/>
                </a:solidFill>
                <a:latin typeface="Consolas" panose="020B0609020204030204" pitchFamily="49" charset="0"/>
              </a:rPr>
              <a:t>welcome.php</a:t>
            </a:r>
            <a:r>
              <a:rPr lang="en-US" dirty="0">
                <a:solidFill>
                  <a:srgbClr val="0000CD"/>
                </a:solidFill>
                <a:latin typeface="Consolas" panose="020B0609020204030204" pitchFamily="49" charset="0"/>
              </a:rPr>
              <a:t>"</a:t>
            </a:r>
            <a:r>
              <a:rPr lang="en-US" dirty="0">
                <a:solidFill>
                  <a:srgbClr val="FF0000"/>
                </a:solidFill>
                <a:latin typeface="Consolas" panose="020B0609020204030204" pitchFamily="49" charset="0"/>
              </a:rPr>
              <a:t> method</a:t>
            </a:r>
            <a:r>
              <a:rPr lang="en-US" dirty="0">
                <a:solidFill>
                  <a:srgbClr val="0000CD"/>
                </a:solidFill>
                <a:latin typeface="Consolas" panose="020B0609020204030204" pitchFamily="49" charset="0"/>
              </a:rPr>
              <a:t>="post"&gt;</a:t>
            </a:r>
            <a:r>
              <a:rPr lang="en-US" dirty="0"/>
              <a:t/>
            </a:r>
            <a:br>
              <a:rPr lang="en-US" dirty="0"/>
            </a:br>
            <a:r>
              <a:rPr lang="en-US" dirty="0">
                <a:solidFill>
                  <a:srgbClr val="000000"/>
                </a:solidFill>
                <a:latin typeface="Consolas" panose="020B0609020204030204" pitchFamily="49" charset="0"/>
              </a:rPr>
              <a:t>Name: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input</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="text"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="name"&gt;&lt;</a:t>
            </a:r>
            <a:r>
              <a:rPr lang="en-US" dirty="0" err="1">
                <a:solidFill>
                  <a:srgbClr val="A52A2A"/>
                </a:solidFill>
                <a:latin typeface="Consolas" panose="020B0609020204030204" pitchFamily="49" charset="0"/>
              </a:rPr>
              <a:t>br</a:t>
            </a:r>
            <a:r>
              <a:rPr lang="en-US" dirty="0">
                <a:solidFill>
                  <a:srgbClr val="0000CD"/>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E-mail: </a:t>
            </a: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input</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="text"</a:t>
            </a:r>
            <a:r>
              <a:rPr lang="en-US" dirty="0">
                <a:solidFill>
                  <a:srgbClr val="FF0000"/>
                </a:solidFill>
                <a:latin typeface="Consolas" panose="020B0609020204030204" pitchFamily="49" charset="0"/>
              </a:rPr>
              <a:t> name</a:t>
            </a:r>
            <a:r>
              <a:rPr lang="en-US" dirty="0">
                <a:solidFill>
                  <a:srgbClr val="0000CD"/>
                </a:solidFill>
                <a:latin typeface="Consolas" panose="020B0609020204030204" pitchFamily="49" charset="0"/>
              </a:rPr>
              <a:t>="email"&gt;&lt;</a:t>
            </a:r>
            <a:r>
              <a:rPr lang="en-US" dirty="0" err="1">
                <a:solidFill>
                  <a:srgbClr val="A52A2A"/>
                </a:solidFill>
                <a:latin typeface="Consolas" panose="020B0609020204030204" pitchFamily="49" charset="0"/>
              </a:rPr>
              <a:t>br</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input</a:t>
            </a:r>
            <a:r>
              <a:rPr lang="en-US" dirty="0">
                <a:solidFill>
                  <a:srgbClr val="FF0000"/>
                </a:solidFill>
                <a:latin typeface="Consolas" panose="020B0609020204030204" pitchFamily="49" charset="0"/>
              </a:rPr>
              <a:t> type</a:t>
            </a:r>
            <a:r>
              <a:rPr lang="en-US" dirty="0">
                <a:solidFill>
                  <a:srgbClr val="0000CD"/>
                </a:solidFill>
                <a:latin typeface="Consolas" panose="020B0609020204030204" pitchFamily="49" charset="0"/>
              </a:rPr>
              <a:t>="submit"&gt;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/form</a:t>
            </a:r>
            <a:r>
              <a:rPr lang="en-US" dirty="0">
                <a:solidFill>
                  <a:srgbClr val="0000CD"/>
                </a:solidFill>
                <a:latin typeface="Consolas" panose="020B0609020204030204" pitchFamily="49" charset="0"/>
              </a:rPr>
              <a:t>&gt;</a:t>
            </a:r>
            <a:r>
              <a:rPr lang="en-US" dirty="0"/>
              <a:t/>
            </a:r>
            <a:br>
              <a:rPr lang="en-US" dirty="0"/>
            </a:b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/body</a:t>
            </a:r>
            <a:r>
              <a:rPr lang="en-US" dirty="0">
                <a:solidFill>
                  <a:srgbClr val="0000CD"/>
                </a:solidFill>
                <a:latin typeface="Consolas" panose="020B0609020204030204" pitchFamily="49" charset="0"/>
              </a:rPr>
              <a:t>&gt;</a:t>
            </a:r>
            <a:r>
              <a:rPr lang="en-US" dirty="0"/>
              <a:t/>
            </a:r>
            <a:br>
              <a:rPr lang="en-US" dirty="0"/>
            </a:br>
            <a:r>
              <a:rPr lang="en-US" dirty="0">
                <a:solidFill>
                  <a:srgbClr val="0000CD"/>
                </a:solidFill>
                <a:latin typeface="Consolas" panose="020B0609020204030204" pitchFamily="49" charset="0"/>
              </a:rPr>
              <a:t>&lt;</a:t>
            </a:r>
            <a:r>
              <a:rPr lang="en-US" dirty="0">
                <a:solidFill>
                  <a:srgbClr val="A52A2A"/>
                </a:solidFill>
                <a:latin typeface="Consolas" panose="020B0609020204030204" pitchFamily="49" charset="0"/>
              </a:rPr>
              <a:t>/html</a:t>
            </a:r>
            <a:r>
              <a:rPr lang="en-US" dirty="0">
                <a:solidFill>
                  <a:srgbClr val="0000CD"/>
                </a:solidFill>
                <a:latin typeface="Consolas" panose="020B0609020204030204" pitchFamily="49" charset="0"/>
              </a:rPr>
              <a:t>&gt;</a:t>
            </a:r>
            <a:endParaRPr lang="en-US" dirty="0"/>
          </a:p>
        </p:txBody>
      </p:sp>
      <p:sp>
        <p:nvSpPr>
          <p:cNvPr id="3" name="TextBox 2"/>
          <p:cNvSpPr txBox="1"/>
          <p:nvPr/>
        </p:nvSpPr>
        <p:spPr>
          <a:xfrm>
            <a:off x="1935804" y="788647"/>
            <a:ext cx="1870961" cy="369332"/>
          </a:xfrm>
          <a:prstGeom prst="rect">
            <a:avLst/>
          </a:prstGeom>
          <a:noFill/>
        </p:spPr>
        <p:txBody>
          <a:bodyPr wrap="none" rtlCol="0">
            <a:spAutoFit/>
          </a:bodyPr>
          <a:lstStyle/>
          <a:p>
            <a:r>
              <a:rPr lang="en-US" dirty="0" smtClean="0">
                <a:solidFill>
                  <a:srgbClr val="00B050"/>
                </a:solidFill>
              </a:rPr>
              <a:t>The form in HTML</a:t>
            </a:r>
            <a:endParaRPr lang="en-US" dirty="0">
              <a:solidFill>
                <a:srgbClr val="00B050"/>
              </a:solidFill>
            </a:endParaRPr>
          </a:p>
        </p:txBody>
      </p:sp>
      <p:sp>
        <p:nvSpPr>
          <p:cNvPr id="6" name="TextBox 5"/>
          <p:cNvSpPr txBox="1"/>
          <p:nvPr/>
        </p:nvSpPr>
        <p:spPr>
          <a:xfrm>
            <a:off x="8035046" y="788647"/>
            <a:ext cx="2858347" cy="369332"/>
          </a:xfrm>
          <a:prstGeom prst="rect">
            <a:avLst/>
          </a:prstGeom>
          <a:noFill/>
        </p:spPr>
        <p:txBody>
          <a:bodyPr wrap="none" rtlCol="0">
            <a:spAutoFit/>
          </a:bodyPr>
          <a:lstStyle/>
          <a:p>
            <a:r>
              <a:rPr lang="en-US" dirty="0" smtClean="0">
                <a:solidFill>
                  <a:srgbClr val="00B050"/>
                </a:solidFill>
              </a:rPr>
              <a:t>The PHP script to generate it</a:t>
            </a:r>
            <a:endParaRPr lang="en-US" dirty="0">
              <a:solidFill>
                <a:srgbClr val="00B050"/>
              </a:solidFill>
            </a:endParaRPr>
          </a:p>
        </p:txBody>
      </p:sp>
      <p:sp>
        <p:nvSpPr>
          <p:cNvPr id="7" name="Rectangle 6"/>
          <p:cNvSpPr/>
          <p:nvPr/>
        </p:nvSpPr>
        <p:spPr>
          <a:xfrm>
            <a:off x="6647235" y="1542951"/>
            <a:ext cx="5434519" cy="2585323"/>
          </a:xfrm>
          <a:prstGeom prst="rect">
            <a:avLst/>
          </a:prstGeom>
          <a:ln>
            <a:solidFill>
              <a:schemeClr val="tx1"/>
            </a:solidFill>
          </a:ln>
        </p:spPr>
        <p:txBody>
          <a:bodyPr wrap="square">
            <a:spAutoFit/>
          </a:bodyPr>
          <a:lstStyle/>
          <a:p>
            <a:r>
              <a:rPr lang="en-US" dirty="0">
                <a:solidFill>
                  <a:srgbClr val="000000"/>
                </a:solidFill>
                <a:latin typeface="Consolas" panose="020B0609020204030204" pitchFamily="49" charset="0"/>
              </a:rPr>
              <a:t>&lt;html&gt;</a:t>
            </a:r>
            <a:r>
              <a:rPr lang="en-US" dirty="0"/>
              <a:t/>
            </a:r>
            <a:br>
              <a:rPr lang="en-US" dirty="0"/>
            </a:br>
            <a:r>
              <a:rPr lang="en-US" dirty="0">
                <a:solidFill>
                  <a:srgbClr val="000000"/>
                </a:solidFill>
                <a:latin typeface="Consolas" panose="020B0609020204030204" pitchFamily="49" charset="0"/>
              </a:rPr>
              <a:t>&lt;body&gt;</a:t>
            </a:r>
            <a:r>
              <a:rPr lang="en-US" dirty="0"/>
              <a:t/>
            </a:r>
            <a:br>
              <a:rPr lang="en-US" dirty="0"/>
            </a:br>
            <a:r>
              <a:rPr lang="en-US" dirty="0"/>
              <a:t/>
            </a:r>
            <a:br>
              <a:rPr lang="en-US" dirty="0"/>
            </a:br>
            <a:r>
              <a:rPr lang="en-US" dirty="0">
                <a:solidFill>
                  <a:srgbClr val="000000"/>
                </a:solidFill>
                <a:latin typeface="Consolas" panose="020B0609020204030204" pitchFamily="49" charset="0"/>
              </a:rPr>
              <a:t>Welcome &lt;?</a:t>
            </a:r>
            <a:r>
              <a:rPr lang="en-US" dirty="0" err="1">
                <a:solidFill>
                  <a:srgbClr val="000000"/>
                </a:solidFill>
                <a:latin typeface="Consolas" panose="020B0609020204030204" pitchFamily="49" charset="0"/>
              </a:rPr>
              <a:t>php</a:t>
            </a:r>
            <a:r>
              <a:rPr lang="en-US" dirty="0">
                <a:solidFill>
                  <a:srgbClr val="000000"/>
                </a:solidFill>
                <a:latin typeface="Consolas" panose="020B0609020204030204" pitchFamily="49" charset="0"/>
              </a:rPr>
              <a:t> echo $_POST["name"]; ?&gt;&lt;</a:t>
            </a:r>
            <a:r>
              <a:rPr lang="en-US" dirty="0" err="1">
                <a:solidFill>
                  <a:srgbClr val="000000"/>
                </a:solidFill>
                <a:latin typeface="Consolas" panose="020B0609020204030204" pitchFamily="49" charset="0"/>
              </a:rPr>
              <a:t>br</a:t>
            </a:r>
            <a:r>
              <a:rPr lang="en-US" dirty="0">
                <a:solidFill>
                  <a:srgbClr val="000000"/>
                </a:solidFill>
                <a:latin typeface="Consolas" panose="020B0609020204030204" pitchFamily="49" charset="0"/>
              </a:rPr>
              <a:t>&gt;</a:t>
            </a:r>
            <a:r>
              <a:rPr lang="en-US" dirty="0"/>
              <a:t/>
            </a:r>
            <a:br>
              <a:rPr lang="en-US" dirty="0"/>
            </a:br>
            <a:r>
              <a:rPr lang="en-US" dirty="0">
                <a:solidFill>
                  <a:srgbClr val="000000"/>
                </a:solidFill>
                <a:latin typeface="Consolas" panose="020B0609020204030204" pitchFamily="49" charset="0"/>
              </a:rPr>
              <a:t>Your email address is: &lt;?</a:t>
            </a:r>
            <a:r>
              <a:rPr lang="en-US" dirty="0" err="1">
                <a:solidFill>
                  <a:srgbClr val="000000"/>
                </a:solidFill>
                <a:latin typeface="Consolas" panose="020B0609020204030204" pitchFamily="49" charset="0"/>
              </a:rPr>
              <a:t>php</a:t>
            </a:r>
            <a:r>
              <a:rPr lang="en-US" dirty="0">
                <a:solidFill>
                  <a:srgbClr val="000000"/>
                </a:solidFill>
                <a:latin typeface="Consolas" panose="020B0609020204030204" pitchFamily="49" charset="0"/>
              </a:rPr>
              <a:t> echo $_POST["email"]; ?&gt;</a:t>
            </a:r>
            <a:r>
              <a:rPr lang="en-US" dirty="0"/>
              <a:t/>
            </a:r>
            <a:br>
              <a:rPr lang="en-US" dirty="0"/>
            </a:br>
            <a:r>
              <a:rPr lang="en-US" dirty="0"/>
              <a:t/>
            </a:r>
            <a:br>
              <a:rPr lang="en-US" dirty="0"/>
            </a:br>
            <a:r>
              <a:rPr lang="en-US" dirty="0">
                <a:solidFill>
                  <a:srgbClr val="000000"/>
                </a:solidFill>
                <a:latin typeface="Consolas" panose="020B0609020204030204" pitchFamily="49" charset="0"/>
              </a:rPr>
              <a:t>&lt;/body&gt;</a:t>
            </a:r>
            <a:r>
              <a:rPr lang="en-US" dirty="0"/>
              <a:t/>
            </a:r>
            <a:br>
              <a:rPr lang="en-US" dirty="0"/>
            </a:br>
            <a:r>
              <a:rPr lang="en-US" dirty="0">
                <a:solidFill>
                  <a:srgbClr val="000000"/>
                </a:solidFill>
                <a:latin typeface="Consolas" panose="020B0609020204030204" pitchFamily="49" charset="0"/>
              </a:rPr>
              <a:t>&lt;/html&gt;</a:t>
            </a:r>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472" y="4719155"/>
            <a:ext cx="3048264" cy="1310754"/>
          </a:xfrm>
          <a:prstGeom prst="rect">
            <a:avLst/>
          </a:prstGeom>
        </p:spPr>
      </p:pic>
      <p:sp>
        <p:nvSpPr>
          <p:cNvPr id="10" name="TextBox 9"/>
          <p:cNvSpPr txBox="1"/>
          <p:nvPr/>
        </p:nvSpPr>
        <p:spPr>
          <a:xfrm>
            <a:off x="7363839" y="4978966"/>
            <a:ext cx="2656818" cy="369332"/>
          </a:xfrm>
          <a:prstGeom prst="rect">
            <a:avLst/>
          </a:prstGeom>
          <a:noFill/>
        </p:spPr>
        <p:txBody>
          <a:bodyPr wrap="none" rtlCol="0">
            <a:spAutoFit/>
          </a:bodyPr>
          <a:lstStyle/>
          <a:p>
            <a:r>
              <a:rPr lang="en-US" dirty="0">
                <a:solidFill>
                  <a:srgbClr val="00B050"/>
                </a:solidFill>
              </a:rPr>
              <a:t>o</a:t>
            </a:r>
            <a:r>
              <a:rPr lang="en-US" dirty="0" smtClean="0">
                <a:solidFill>
                  <a:srgbClr val="00B050"/>
                </a:solidFill>
              </a:rPr>
              <a:t>utput from </a:t>
            </a:r>
            <a:r>
              <a:rPr lang="en-US" dirty="0" err="1" smtClean="0">
                <a:solidFill>
                  <a:srgbClr val="00B050"/>
                </a:solidFill>
              </a:rPr>
              <a:t>welcome.php</a:t>
            </a:r>
            <a:endParaRPr lang="en-US" dirty="0">
              <a:solidFill>
                <a:srgbClr val="00B050"/>
              </a:solidFill>
            </a:endParaRPr>
          </a:p>
        </p:txBody>
      </p:sp>
      <p:sp>
        <p:nvSpPr>
          <p:cNvPr id="11" name="Rectangle 10"/>
          <p:cNvSpPr/>
          <p:nvPr/>
        </p:nvSpPr>
        <p:spPr>
          <a:xfrm>
            <a:off x="5985754" y="5625298"/>
            <a:ext cx="6096000" cy="646331"/>
          </a:xfrm>
          <a:prstGeom prst="rect">
            <a:avLst/>
          </a:prstGeom>
        </p:spPr>
        <p:txBody>
          <a:bodyPr>
            <a:spAutoFit/>
          </a:bodyPr>
          <a:lstStyle/>
          <a:p>
            <a:r>
              <a:rPr lang="en-US" dirty="0">
                <a:solidFill>
                  <a:srgbClr val="000000"/>
                </a:solidFill>
                <a:latin typeface="Consolas" panose="020B0609020204030204" pitchFamily="49" charset="0"/>
              </a:rPr>
              <a:t>Welcome John</a:t>
            </a:r>
            <a:r>
              <a:rPr lang="en-US" dirty="0"/>
              <a:t/>
            </a:r>
            <a:br>
              <a:rPr lang="en-US" dirty="0"/>
            </a:br>
            <a:r>
              <a:rPr lang="en-US" dirty="0">
                <a:solidFill>
                  <a:srgbClr val="000000"/>
                </a:solidFill>
                <a:latin typeface="Consolas" panose="020B0609020204030204" pitchFamily="49" charset="0"/>
              </a:rPr>
              <a:t>Your email address is john.doe@example.com</a:t>
            </a:r>
            <a:endParaRPr lang="en-US" dirty="0"/>
          </a:p>
        </p:txBody>
      </p:sp>
    </p:spTree>
    <p:extLst>
      <p:ext uri="{BB962C8B-B14F-4D97-AF65-F5344CB8AC3E}">
        <p14:creationId xmlns:p14="http://schemas.microsoft.com/office/powerpoint/2010/main" val="3310278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951307" y="404586"/>
            <a:ext cx="8289385" cy="523220"/>
          </a:xfrm>
          <a:prstGeom prst="rect">
            <a:avLst/>
          </a:prstGeom>
          <a:noFill/>
        </p:spPr>
        <p:txBody>
          <a:bodyPr wrap="none" rtlCol="0">
            <a:spAutoFit/>
          </a:bodyPr>
          <a:lstStyle/>
          <a:p>
            <a:r>
              <a:rPr lang="en-US" sz="2800" dirty="0"/>
              <a:t>python – popular libraries/packages/archives/resources</a:t>
            </a:r>
          </a:p>
        </p:txBody>
      </p:sp>
      <p:sp>
        <p:nvSpPr>
          <p:cNvPr id="4" name="TextBox 3">
            <a:hlinkClick r:id="rId2"/>
            <a:extLst>
              <a:ext uri="{FF2B5EF4-FFF2-40B4-BE49-F238E27FC236}">
                <a16:creationId xmlns:a16="http://schemas.microsoft.com/office/drawing/2014/main" id="{952558F4-635C-48B0-AA10-9BAE8A131B1C}"/>
              </a:ext>
            </a:extLst>
          </p:cNvPr>
          <p:cNvSpPr txBox="1"/>
          <p:nvPr/>
        </p:nvSpPr>
        <p:spPr>
          <a:xfrm>
            <a:off x="482600" y="5924034"/>
            <a:ext cx="6096000" cy="646331"/>
          </a:xfrm>
          <a:prstGeom prst="rect">
            <a:avLst/>
          </a:prstGeom>
          <a:noFill/>
        </p:spPr>
        <p:txBody>
          <a:bodyPr wrap="square">
            <a:spAutoFit/>
          </a:bodyPr>
          <a:lstStyle/>
          <a:p>
            <a:r>
              <a:rPr lang="en-US" dirty="0">
                <a:hlinkClick r:id="rId2"/>
              </a:rPr>
              <a:t>https://www.tutorialspoint.com/python/index.htm</a:t>
            </a:r>
            <a:endParaRPr lang="en-US" dirty="0"/>
          </a:p>
          <a:p>
            <a:endParaRPr lang="en-US" dirty="0"/>
          </a:p>
        </p:txBody>
      </p:sp>
      <p:sp>
        <p:nvSpPr>
          <p:cNvPr id="6" name="TextBox 5">
            <a:hlinkClick r:id="rId3"/>
            <a:extLst>
              <a:ext uri="{FF2B5EF4-FFF2-40B4-BE49-F238E27FC236}">
                <a16:creationId xmlns:a16="http://schemas.microsoft.com/office/drawing/2014/main" id="{C3F4AA21-E0BD-4345-8814-BB68EDC23BE3}"/>
              </a:ext>
            </a:extLst>
          </p:cNvPr>
          <p:cNvSpPr txBox="1"/>
          <p:nvPr/>
        </p:nvSpPr>
        <p:spPr>
          <a:xfrm>
            <a:off x="7150100" y="5924034"/>
            <a:ext cx="4000500" cy="646331"/>
          </a:xfrm>
          <a:prstGeom prst="rect">
            <a:avLst/>
          </a:prstGeom>
          <a:noFill/>
        </p:spPr>
        <p:txBody>
          <a:bodyPr wrap="square">
            <a:spAutoFit/>
          </a:bodyPr>
          <a:lstStyle/>
          <a:p>
            <a:r>
              <a:rPr lang="en-US" dirty="0">
                <a:hlinkClick r:id="rId3"/>
              </a:rPr>
              <a:t>https://www.w3schools.com/python/</a:t>
            </a:r>
            <a:endParaRPr lang="en-US" dirty="0"/>
          </a:p>
          <a:p>
            <a:endParaRPr lang="en-US" dirty="0"/>
          </a:p>
        </p:txBody>
      </p:sp>
      <p:sp>
        <p:nvSpPr>
          <p:cNvPr id="8" name="TextBox 7">
            <a:hlinkClick r:id="rId4"/>
            <a:extLst>
              <a:ext uri="{FF2B5EF4-FFF2-40B4-BE49-F238E27FC236}">
                <a16:creationId xmlns:a16="http://schemas.microsoft.com/office/drawing/2014/main" id="{38D3D032-5BE5-46AA-87CF-99C5E021EE7E}"/>
              </a:ext>
            </a:extLst>
          </p:cNvPr>
          <p:cNvSpPr txBox="1"/>
          <p:nvPr/>
        </p:nvSpPr>
        <p:spPr>
          <a:xfrm>
            <a:off x="482600" y="1880585"/>
            <a:ext cx="3530600" cy="646331"/>
          </a:xfrm>
          <a:prstGeom prst="rect">
            <a:avLst/>
          </a:prstGeom>
          <a:noFill/>
        </p:spPr>
        <p:txBody>
          <a:bodyPr wrap="square">
            <a:spAutoFit/>
          </a:bodyPr>
          <a:lstStyle/>
          <a:p>
            <a:r>
              <a:rPr lang="en-US" dirty="0">
                <a:hlinkClick r:id="rId4"/>
              </a:rPr>
              <a:t>https://www.scipy.org/about.html</a:t>
            </a:r>
            <a:endParaRPr lang="en-US" dirty="0"/>
          </a:p>
          <a:p>
            <a:endParaRPr lang="en-US" dirty="0"/>
          </a:p>
        </p:txBody>
      </p:sp>
      <p:sp>
        <p:nvSpPr>
          <p:cNvPr id="11" name="TextBox 10">
            <a:extLst>
              <a:ext uri="{FF2B5EF4-FFF2-40B4-BE49-F238E27FC236}">
                <a16:creationId xmlns:a16="http://schemas.microsoft.com/office/drawing/2014/main" id="{E3B2DEA2-A8B9-41B4-AE7D-94EC531EBC86}"/>
              </a:ext>
            </a:extLst>
          </p:cNvPr>
          <p:cNvSpPr txBox="1"/>
          <p:nvPr/>
        </p:nvSpPr>
        <p:spPr>
          <a:xfrm>
            <a:off x="317500" y="2374899"/>
            <a:ext cx="6096000" cy="1600438"/>
          </a:xfrm>
          <a:prstGeom prst="rect">
            <a:avLst/>
          </a:prstGeom>
          <a:noFill/>
        </p:spPr>
        <p:txBody>
          <a:bodyPr wrap="square">
            <a:spAutoFit/>
          </a:bodyPr>
          <a:lstStyle/>
          <a:p>
            <a:pPr algn="l"/>
            <a:r>
              <a:rPr lang="en-US" sz="1400" b="1" i="0" dirty="0">
                <a:solidFill>
                  <a:srgbClr val="333333"/>
                </a:solidFill>
                <a:effectLst/>
                <a:latin typeface="Open Sans"/>
              </a:rPr>
              <a:t>Data and computation:</a:t>
            </a:r>
          </a:p>
          <a:p>
            <a:pPr algn="l">
              <a:buFont typeface="Arial" panose="020B0604020202020204" pitchFamily="34" charset="0"/>
              <a:buChar char="•"/>
            </a:pPr>
            <a:r>
              <a:rPr lang="en-US" sz="1400" b="0" i="0" u="none" strike="noStrike" dirty="0">
                <a:solidFill>
                  <a:srgbClr val="0088CC"/>
                </a:solidFill>
                <a:effectLst/>
                <a:latin typeface="Open Sans"/>
                <a:hlinkClick r:id="rId5"/>
              </a:rPr>
              <a:t>pandas</a:t>
            </a:r>
            <a:r>
              <a:rPr lang="en-US" sz="1400" b="0" i="0" dirty="0">
                <a:solidFill>
                  <a:srgbClr val="333333"/>
                </a:solidFill>
                <a:effectLst/>
                <a:latin typeface="Open Sans"/>
              </a:rPr>
              <a:t>, providing high-performance, easy-to-use data structures.</a:t>
            </a:r>
          </a:p>
          <a:p>
            <a:pPr algn="l">
              <a:buFont typeface="Arial" panose="020B0604020202020204" pitchFamily="34" charset="0"/>
              <a:buChar char="•"/>
            </a:pPr>
            <a:r>
              <a:rPr lang="en-US" sz="1400" b="0" i="0" u="none" strike="noStrike" dirty="0" err="1">
                <a:solidFill>
                  <a:srgbClr val="0088CC"/>
                </a:solidFill>
                <a:effectLst/>
                <a:latin typeface="Open Sans"/>
                <a:hlinkClick r:id="rId6"/>
              </a:rPr>
              <a:t>SymPy</a:t>
            </a:r>
            <a:r>
              <a:rPr lang="en-US" sz="1400" b="0" i="0" dirty="0">
                <a:solidFill>
                  <a:srgbClr val="333333"/>
                </a:solidFill>
                <a:effectLst/>
                <a:latin typeface="Open Sans"/>
              </a:rPr>
              <a:t>, for symbolic mathematics and computer algebra.</a:t>
            </a:r>
          </a:p>
          <a:p>
            <a:pPr algn="l">
              <a:buFont typeface="Arial" panose="020B0604020202020204" pitchFamily="34" charset="0"/>
              <a:buChar char="•"/>
            </a:pPr>
            <a:r>
              <a:rPr lang="en-US" sz="1400" b="0" i="0" u="none" strike="noStrike" dirty="0" err="1">
                <a:solidFill>
                  <a:srgbClr val="0088CC"/>
                </a:solidFill>
                <a:effectLst/>
                <a:latin typeface="Open Sans"/>
                <a:hlinkClick r:id="rId7"/>
              </a:rPr>
              <a:t>NetworkX</a:t>
            </a:r>
            <a:r>
              <a:rPr lang="en-US" sz="1400" b="0" i="0" dirty="0">
                <a:solidFill>
                  <a:srgbClr val="333333"/>
                </a:solidFill>
                <a:effectLst/>
                <a:latin typeface="Open Sans"/>
              </a:rPr>
              <a:t>, is a collection of tools for analyzing complex networks.</a:t>
            </a:r>
          </a:p>
          <a:p>
            <a:pPr algn="l">
              <a:buFont typeface="Arial" panose="020B0604020202020204" pitchFamily="34" charset="0"/>
              <a:buChar char="•"/>
            </a:pPr>
            <a:r>
              <a:rPr lang="en-US" sz="1400" b="0" i="0" u="none" strike="noStrike" dirty="0">
                <a:solidFill>
                  <a:srgbClr val="0088CC"/>
                </a:solidFill>
                <a:effectLst/>
                <a:latin typeface="Open Sans"/>
                <a:hlinkClick r:id="rId8"/>
              </a:rPr>
              <a:t>scikit-image</a:t>
            </a:r>
            <a:r>
              <a:rPr lang="en-US" sz="1400" b="0" i="0" dirty="0">
                <a:solidFill>
                  <a:srgbClr val="333333"/>
                </a:solidFill>
                <a:effectLst/>
                <a:latin typeface="Open Sans"/>
              </a:rPr>
              <a:t> is a collection of algorithms for image processing.</a:t>
            </a:r>
          </a:p>
          <a:p>
            <a:pPr algn="l">
              <a:buFont typeface="Arial" panose="020B0604020202020204" pitchFamily="34" charset="0"/>
              <a:buChar char="•"/>
            </a:pPr>
            <a:r>
              <a:rPr lang="en-US" sz="1400" b="0" i="0" u="none" strike="noStrike" dirty="0">
                <a:solidFill>
                  <a:srgbClr val="0088CC"/>
                </a:solidFill>
                <a:effectLst/>
                <a:latin typeface="Open Sans"/>
                <a:hlinkClick r:id="rId9"/>
              </a:rPr>
              <a:t>scikit-learn</a:t>
            </a:r>
            <a:r>
              <a:rPr lang="en-US" sz="1400" b="0" i="0" dirty="0">
                <a:solidFill>
                  <a:srgbClr val="333333"/>
                </a:solidFill>
                <a:effectLst/>
                <a:latin typeface="Open Sans"/>
              </a:rPr>
              <a:t> is a collection of algorithms and tools for machine learning.</a:t>
            </a:r>
          </a:p>
          <a:p>
            <a:pPr algn="l">
              <a:buFont typeface="Arial" panose="020B0604020202020204" pitchFamily="34" charset="0"/>
              <a:buChar char="•"/>
            </a:pPr>
            <a:r>
              <a:rPr lang="en-US" sz="1400" b="0" i="0" u="none" strike="noStrike" dirty="0">
                <a:solidFill>
                  <a:srgbClr val="0088CC"/>
                </a:solidFill>
                <a:effectLst/>
                <a:latin typeface="Open Sans"/>
                <a:hlinkClick r:id="rId10"/>
              </a:rPr>
              <a:t>h5py</a:t>
            </a:r>
            <a:r>
              <a:rPr lang="en-US" sz="1400" b="0" i="0" dirty="0">
                <a:solidFill>
                  <a:srgbClr val="333333"/>
                </a:solidFill>
                <a:effectLst/>
                <a:latin typeface="Open Sans"/>
              </a:rPr>
              <a:t> and </a:t>
            </a:r>
            <a:r>
              <a:rPr lang="en-US" sz="1400" b="0" i="0" u="none" strike="noStrike" dirty="0" err="1">
                <a:solidFill>
                  <a:srgbClr val="0088CC"/>
                </a:solidFill>
                <a:effectLst/>
                <a:latin typeface="Open Sans"/>
                <a:hlinkClick r:id="rId11"/>
              </a:rPr>
              <a:t>PyTables</a:t>
            </a:r>
            <a:r>
              <a:rPr lang="en-US" sz="1400" b="0" i="0" dirty="0">
                <a:solidFill>
                  <a:srgbClr val="333333"/>
                </a:solidFill>
                <a:effectLst/>
                <a:latin typeface="Open Sans"/>
              </a:rPr>
              <a:t> can both access data stored in the HDF5 format.</a:t>
            </a:r>
          </a:p>
        </p:txBody>
      </p:sp>
      <p:sp>
        <p:nvSpPr>
          <p:cNvPr id="13" name="TextBox 12">
            <a:extLst>
              <a:ext uri="{FF2B5EF4-FFF2-40B4-BE49-F238E27FC236}">
                <a16:creationId xmlns:a16="http://schemas.microsoft.com/office/drawing/2014/main" id="{6AFC25C2-0FF6-44AD-B069-0121D326C031}"/>
              </a:ext>
            </a:extLst>
          </p:cNvPr>
          <p:cNvSpPr txBox="1"/>
          <p:nvPr/>
        </p:nvSpPr>
        <p:spPr>
          <a:xfrm>
            <a:off x="317500" y="4088713"/>
            <a:ext cx="7670800" cy="1600438"/>
          </a:xfrm>
          <a:prstGeom prst="rect">
            <a:avLst/>
          </a:prstGeom>
          <a:noFill/>
        </p:spPr>
        <p:txBody>
          <a:bodyPr wrap="square">
            <a:spAutoFit/>
          </a:bodyPr>
          <a:lstStyle/>
          <a:p>
            <a:pPr algn="l"/>
            <a:r>
              <a:rPr lang="en-US" sz="1400" b="1" i="0" dirty="0">
                <a:solidFill>
                  <a:srgbClr val="333333"/>
                </a:solidFill>
                <a:effectLst/>
                <a:latin typeface="Open Sans"/>
              </a:rPr>
              <a:t>Productivity and high-performance computing:</a:t>
            </a:r>
          </a:p>
          <a:p>
            <a:pPr algn="l">
              <a:buFont typeface="Arial" panose="020B0604020202020204" pitchFamily="34" charset="0"/>
              <a:buChar char="•"/>
            </a:pPr>
            <a:r>
              <a:rPr lang="en-US" sz="1400" b="0" i="0" u="none" strike="noStrike" dirty="0" err="1">
                <a:solidFill>
                  <a:srgbClr val="0088CC"/>
                </a:solidFill>
                <a:effectLst/>
                <a:latin typeface="Open Sans"/>
                <a:hlinkClick r:id="rId12"/>
              </a:rPr>
              <a:t>IPython</a:t>
            </a:r>
            <a:r>
              <a:rPr lang="en-US" sz="1400" b="0" i="0" dirty="0">
                <a:solidFill>
                  <a:srgbClr val="333333"/>
                </a:solidFill>
                <a:effectLst/>
                <a:latin typeface="Open Sans"/>
              </a:rPr>
              <a:t>, a rich interactive interface, letting you quickly process data and test ideas.</a:t>
            </a:r>
          </a:p>
          <a:p>
            <a:pPr algn="l">
              <a:buFont typeface="Arial" panose="020B0604020202020204" pitchFamily="34" charset="0"/>
              <a:buChar char="•"/>
            </a:pPr>
            <a:r>
              <a:rPr lang="en-US" sz="1400" b="0" i="0" dirty="0">
                <a:solidFill>
                  <a:srgbClr val="333333"/>
                </a:solidFill>
                <a:effectLst/>
                <a:latin typeface="Open Sans"/>
              </a:rPr>
              <a:t>The </a:t>
            </a:r>
            <a:r>
              <a:rPr lang="en-US" sz="1400" b="0" i="0" u="none" strike="noStrike" dirty="0" err="1">
                <a:solidFill>
                  <a:srgbClr val="0088CC"/>
                </a:solidFill>
                <a:effectLst/>
                <a:latin typeface="Open Sans"/>
                <a:hlinkClick r:id="rId13"/>
              </a:rPr>
              <a:t>Jupyter</a:t>
            </a:r>
            <a:r>
              <a:rPr lang="en-US" sz="1400" b="0" i="0" dirty="0">
                <a:solidFill>
                  <a:srgbClr val="333333"/>
                </a:solidFill>
                <a:effectLst/>
                <a:latin typeface="Open Sans"/>
              </a:rPr>
              <a:t> notebook provides </a:t>
            </a:r>
            <a:r>
              <a:rPr lang="en-US" sz="1400" b="0" i="0" dirty="0" err="1">
                <a:solidFill>
                  <a:srgbClr val="333333"/>
                </a:solidFill>
                <a:effectLst/>
                <a:latin typeface="Open Sans"/>
              </a:rPr>
              <a:t>IPython</a:t>
            </a:r>
            <a:r>
              <a:rPr lang="en-US" sz="1400" b="0" i="0" dirty="0">
                <a:solidFill>
                  <a:srgbClr val="333333"/>
                </a:solidFill>
                <a:effectLst/>
                <a:latin typeface="Open Sans"/>
              </a:rPr>
              <a:t> functionality and more in your web browser, allowing you to document your computation in an easily reproducible form.</a:t>
            </a:r>
          </a:p>
          <a:p>
            <a:pPr algn="l">
              <a:buFont typeface="Arial" panose="020B0604020202020204" pitchFamily="34" charset="0"/>
              <a:buChar char="•"/>
            </a:pPr>
            <a:r>
              <a:rPr lang="en-US" sz="1400" b="0" i="0" u="none" strike="noStrike" dirty="0" err="1">
                <a:solidFill>
                  <a:srgbClr val="0088CC"/>
                </a:solidFill>
                <a:effectLst/>
                <a:latin typeface="Open Sans"/>
                <a:hlinkClick r:id="rId14"/>
              </a:rPr>
              <a:t>Cython</a:t>
            </a:r>
            <a:r>
              <a:rPr lang="en-US" sz="1400" b="0" i="0" dirty="0">
                <a:solidFill>
                  <a:srgbClr val="333333"/>
                </a:solidFill>
                <a:effectLst/>
                <a:latin typeface="Open Sans"/>
              </a:rPr>
              <a:t> extends Python syntax so that you can conveniently build C extensions, either to speed up critical code or to integrate with C/C++ libraries.</a:t>
            </a:r>
          </a:p>
          <a:p>
            <a:pPr algn="l">
              <a:buFont typeface="Arial" panose="020B0604020202020204" pitchFamily="34" charset="0"/>
              <a:buChar char="•"/>
            </a:pPr>
            <a:r>
              <a:rPr lang="en-US" sz="1400" b="0" i="0" u="none" strike="noStrike" dirty="0" err="1">
                <a:solidFill>
                  <a:srgbClr val="0088CC"/>
                </a:solidFill>
                <a:effectLst/>
                <a:latin typeface="Open Sans"/>
                <a:hlinkClick r:id="rId15"/>
              </a:rPr>
              <a:t>Dask</a:t>
            </a:r>
            <a:r>
              <a:rPr lang="en-US" sz="1400" b="0" i="0" dirty="0">
                <a:solidFill>
                  <a:srgbClr val="333333"/>
                </a:solidFill>
                <a:effectLst/>
                <a:latin typeface="Open Sans"/>
              </a:rPr>
              <a:t>, </a:t>
            </a:r>
            <a:r>
              <a:rPr lang="en-US" sz="1400" b="0" i="0" u="none" strike="noStrike" dirty="0" err="1">
                <a:solidFill>
                  <a:srgbClr val="0088CC"/>
                </a:solidFill>
                <a:effectLst/>
                <a:latin typeface="Open Sans"/>
                <a:hlinkClick r:id="rId16"/>
              </a:rPr>
              <a:t>Joblib</a:t>
            </a:r>
            <a:r>
              <a:rPr lang="en-US" sz="1400" b="0" i="0" dirty="0">
                <a:solidFill>
                  <a:srgbClr val="333333"/>
                </a:solidFill>
                <a:effectLst/>
                <a:latin typeface="Open Sans"/>
              </a:rPr>
              <a:t> or </a:t>
            </a:r>
            <a:r>
              <a:rPr lang="en-US" sz="1400" b="0" i="0" u="none" strike="noStrike" dirty="0" err="1">
                <a:solidFill>
                  <a:srgbClr val="0088CC"/>
                </a:solidFill>
                <a:effectLst/>
                <a:latin typeface="Open Sans"/>
                <a:hlinkClick r:id="rId17"/>
              </a:rPr>
              <a:t>IPyParallel</a:t>
            </a:r>
            <a:r>
              <a:rPr lang="en-US" sz="1400" b="0" i="0" dirty="0">
                <a:solidFill>
                  <a:srgbClr val="333333"/>
                </a:solidFill>
                <a:effectLst/>
                <a:latin typeface="Open Sans"/>
              </a:rPr>
              <a:t> for distributed processing with a focus on numeric data.</a:t>
            </a:r>
          </a:p>
        </p:txBody>
      </p:sp>
      <p:sp>
        <p:nvSpPr>
          <p:cNvPr id="14" name="TextBox 13">
            <a:extLst>
              <a:ext uri="{FF2B5EF4-FFF2-40B4-BE49-F238E27FC236}">
                <a16:creationId xmlns:a16="http://schemas.microsoft.com/office/drawing/2014/main" id="{F9108FD0-EE6B-48F6-A15B-91B9AA28CD14}"/>
              </a:ext>
            </a:extLst>
          </p:cNvPr>
          <p:cNvSpPr txBox="1"/>
          <p:nvPr/>
        </p:nvSpPr>
        <p:spPr>
          <a:xfrm>
            <a:off x="482600" y="1416875"/>
            <a:ext cx="3446777" cy="369332"/>
          </a:xfrm>
          <a:prstGeom prst="rect">
            <a:avLst/>
          </a:prstGeom>
          <a:noFill/>
        </p:spPr>
        <p:txBody>
          <a:bodyPr wrap="none" rtlCol="0">
            <a:spAutoFit/>
          </a:bodyPr>
          <a:lstStyle/>
          <a:p>
            <a:r>
              <a:rPr lang="en-US" dirty="0">
                <a:solidFill>
                  <a:srgbClr val="FF0000"/>
                </a:solidFill>
              </a:rPr>
              <a:t>The infamous python science stack</a:t>
            </a:r>
          </a:p>
        </p:txBody>
      </p:sp>
      <p:sp>
        <p:nvSpPr>
          <p:cNvPr id="16" name="TextBox 15">
            <a:hlinkClick r:id="rId18"/>
            <a:extLst>
              <a:ext uri="{FF2B5EF4-FFF2-40B4-BE49-F238E27FC236}">
                <a16:creationId xmlns:a16="http://schemas.microsoft.com/office/drawing/2014/main" id="{DBA3089F-DDEA-4493-8473-946606C243F9}"/>
              </a:ext>
            </a:extLst>
          </p:cNvPr>
          <p:cNvSpPr txBox="1"/>
          <p:nvPr/>
        </p:nvSpPr>
        <p:spPr>
          <a:xfrm>
            <a:off x="4813300" y="1880585"/>
            <a:ext cx="2082800" cy="646331"/>
          </a:xfrm>
          <a:prstGeom prst="rect">
            <a:avLst/>
          </a:prstGeom>
          <a:noFill/>
        </p:spPr>
        <p:txBody>
          <a:bodyPr wrap="square">
            <a:spAutoFit/>
          </a:bodyPr>
          <a:lstStyle/>
          <a:p>
            <a:r>
              <a:rPr lang="en-US" dirty="0">
                <a:hlinkClick r:id="rId18"/>
              </a:rPr>
              <a:t>https://cupy.dev/</a:t>
            </a:r>
            <a:endParaRPr lang="en-US" dirty="0"/>
          </a:p>
          <a:p>
            <a:endParaRPr lang="en-US" dirty="0"/>
          </a:p>
        </p:txBody>
      </p:sp>
      <p:sp>
        <p:nvSpPr>
          <p:cNvPr id="17" name="TextBox 16">
            <a:extLst>
              <a:ext uri="{FF2B5EF4-FFF2-40B4-BE49-F238E27FC236}">
                <a16:creationId xmlns:a16="http://schemas.microsoft.com/office/drawing/2014/main" id="{FEF81F5D-F409-47D9-B881-8FBDD163E30E}"/>
              </a:ext>
            </a:extLst>
          </p:cNvPr>
          <p:cNvSpPr txBox="1"/>
          <p:nvPr/>
        </p:nvSpPr>
        <p:spPr>
          <a:xfrm>
            <a:off x="4381335" y="1416875"/>
            <a:ext cx="3384003" cy="369332"/>
          </a:xfrm>
          <a:prstGeom prst="rect">
            <a:avLst/>
          </a:prstGeom>
          <a:noFill/>
        </p:spPr>
        <p:txBody>
          <a:bodyPr wrap="none" rtlCol="0">
            <a:spAutoFit/>
          </a:bodyPr>
          <a:lstStyle/>
          <a:p>
            <a:r>
              <a:rPr lang="en-US" dirty="0">
                <a:solidFill>
                  <a:srgbClr val="FF0000"/>
                </a:solidFill>
              </a:rPr>
              <a:t>CUDA for GPU accelerated NumPy</a:t>
            </a:r>
          </a:p>
        </p:txBody>
      </p:sp>
      <p:sp>
        <p:nvSpPr>
          <p:cNvPr id="18" name="TextBox 17">
            <a:extLst>
              <a:ext uri="{FF2B5EF4-FFF2-40B4-BE49-F238E27FC236}">
                <a16:creationId xmlns:a16="http://schemas.microsoft.com/office/drawing/2014/main" id="{234A2E67-CB0A-4ADB-8C5F-D3A4A110207D}"/>
              </a:ext>
            </a:extLst>
          </p:cNvPr>
          <p:cNvSpPr txBox="1"/>
          <p:nvPr/>
        </p:nvSpPr>
        <p:spPr>
          <a:xfrm>
            <a:off x="8210301" y="1003078"/>
            <a:ext cx="3437288" cy="369332"/>
          </a:xfrm>
          <a:prstGeom prst="rect">
            <a:avLst/>
          </a:prstGeom>
          <a:noFill/>
        </p:spPr>
        <p:txBody>
          <a:bodyPr wrap="none" rtlCol="0">
            <a:spAutoFit/>
          </a:bodyPr>
          <a:lstStyle/>
          <a:p>
            <a:r>
              <a:rPr lang="en-US" dirty="0">
                <a:solidFill>
                  <a:srgbClr val="FF0000"/>
                </a:solidFill>
              </a:rPr>
              <a:t>Beautiful mobile device scaled GUI</a:t>
            </a:r>
          </a:p>
        </p:txBody>
      </p:sp>
      <p:sp>
        <p:nvSpPr>
          <p:cNvPr id="20" name="TextBox 19">
            <a:hlinkClick r:id="rId19"/>
            <a:extLst>
              <a:ext uri="{FF2B5EF4-FFF2-40B4-BE49-F238E27FC236}">
                <a16:creationId xmlns:a16="http://schemas.microsoft.com/office/drawing/2014/main" id="{D7F7A125-4573-4CB9-9CDC-9551D17D1036}"/>
              </a:ext>
            </a:extLst>
          </p:cNvPr>
          <p:cNvSpPr txBox="1"/>
          <p:nvPr/>
        </p:nvSpPr>
        <p:spPr>
          <a:xfrm>
            <a:off x="8682993" y="1349169"/>
            <a:ext cx="3115398" cy="646331"/>
          </a:xfrm>
          <a:prstGeom prst="rect">
            <a:avLst/>
          </a:prstGeom>
          <a:noFill/>
        </p:spPr>
        <p:txBody>
          <a:bodyPr wrap="square">
            <a:spAutoFit/>
          </a:bodyPr>
          <a:lstStyle/>
          <a:p>
            <a:r>
              <a:rPr lang="en-US" dirty="0">
                <a:hlinkClick r:id="rId19"/>
              </a:rPr>
              <a:t>https://kivy.org/#home</a:t>
            </a:r>
            <a:endParaRPr lang="en-US" dirty="0"/>
          </a:p>
          <a:p>
            <a:endParaRPr lang="en-US" dirty="0"/>
          </a:p>
        </p:txBody>
      </p:sp>
      <p:sp>
        <p:nvSpPr>
          <p:cNvPr id="21" name="TextBox 20">
            <a:extLst>
              <a:ext uri="{FF2B5EF4-FFF2-40B4-BE49-F238E27FC236}">
                <a16:creationId xmlns:a16="http://schemas.microsoft.com/office/drawing/2014/main" id="{84FCD2C4-8007-46B5-8869-B7C92A825DB8}"/>
              </a:ext>
            </a:extLst>
          </p:cNvPr>
          <p:cNvSpPr txBox="1"/>
          <p:nvPr/>
        </p:nvSpPr>
        <p:spPr>
          <a:xfrm>
            <a:off x="7490992" y="2462294"/>
            <a:ext cx="4383508" cy="369332"/>
          </a:xfrm>
          <a:prstGeom prst="rect">
            <a:avLst/>
          </a:prstGeom>
          <a:noFill/>
        </p:spPr>
        <p:txBody>
          <a:bodyPr wrap="none" rtlCol="0">
            <a:spAutoFit/>
          </a:bodyPr>
          <a:lstStyle/>
          <a:p>
            <a:r>
              <a:rPr lang="en-US" dirty="0">
                <a:solidFill>
                  <a:srgbClr val="FF0000"/>
                </a:solidFill>
              </a:rPr>
              <a:t>Works well with many other API/frameworks</a:t>
            </a:r>
          </a:p>
        </p:txBody>
      </p:sp>
      <p:sp>
        <p:nvSpPr>
          <p:cNvPr id="23" name="TextBox 22">
            <a:hlinkClick r:id="rId20"/>
            <a:extLst>
              <a:ext uri="{FF2B5EF4-FFF2-40B4-BE49-F238E27FC236}">
                <a16:creationId xmlns:a16="http://schemas.microsoft.com/office/drawing/2014/main" id="{C16683A9-783C-49B0-B71D-5AB8FD01585D}"/>
              </a:ext>
            </a:extLst>
          </p:cNvPr>
          <p:cNvSpPr txBox="1"/>
          <p:nvPr/>
        </p:nvSpPr>
        <p:spPr>
          <a:xfrm>
            <a:off x="8026400" y="2839736"/>
            <a:ext cx="3848100" cy="646331"/>
          </a:xfrm>
          <a:prstGeom prst="rect">
            <a:avLst/>
          </a:prstGeom>
          <a:noFill/>
        </p:spPr>
        <p:txBody>
          <a:bodyPr wrap="square">
            <a:spAutoFit/>
          </a:bodyPr>
          <a:lstStyle/>
          <a:p>
            <a:r>
              <a:rPr lang="en-US" dirty="0">
                <a:hlinkClick r:id="rId20"/>
              </a:rPr>
              <a:t>https://gstreamer.freedesktop.org/</a:t>
            </a:r>
            <a:endParaRPr lang="en-US" dirty="0"/>
          </a:p>
          <a:p>
            <a:endParaRPr lang="en-US" dirty="0"/>
          </a:p>
        </p:txBody>
      </p:sp>
      <p:sp>
        <p:nvSpPr>
          <p:cNvPr id="24" name="TextBox 23">
            <a:extLst>
              <a:ext uri="{FF2B5EF4-FFF2-40B4-BE49-F238E27FC236}">
                <a16:creationId xmlns:a16="http://schemas.microsoft.com/office/drawing/2014/main" id="{F6F58B32-E94C-40E8-899B-571EE4AE412F}"/>
              </a:ext>
            </a:extLst>
          </p:cNvPr>
          <p:cNvSpPr txBox="1"/>
          <p:nvPr/>
        </p:nvSpPr>
        <p:spPr>
          <a:xfrm>
            <a:off x="8066706" y="3975337"/>
            <a:ext cx="3915495" cy="369332"/>
          </a:xfrm>
          <a:prstGeom prst="rect">
            <a:avLst/>
          </a:prstGeom>
          <a:noFill/>
        </p:spPr>
        <p:txBody>
          <a:bodyPr wrap="none" rtlCol="0">
            <a:spAutoFit/>
          </a:bodyPr>
          <a:lstStyle/>
          <a:p>
            <a:r>
              <a:rPr lang="en-US" dirty="0">
                <a:solidFill>
                  <a:srgbClr val="FF0000"/>
                </a:solidFill>
              </a:rPr>
              <a:t>Extending molecular modeling software</a:t>
            </a:r>
          </a:p>
        </p:txBody>
      </p:sp>
      <p:sp>
        <p:nvSpPr>
          <p:cNvPr id="26" name="TextBox 25">
            <a:hlinkClick r:id="rId21"/>
            <a:extLst>
              <a:ext uri="{FF2B5EF4-FFF2-40B4-BE49-F238E27FC236}">
                <a16:creationId xmlns:a16="http://schemas.microsoft.com/office/drawing/2014/main" id="{9E6175E6-F542-4A00-AF68-069A6CC968EF}"/>
              </a:ext>
            </a:extLst>
          </p:cNvPr>
          <p:cNvSpPr txBox="1"/>
          <p:nvPr/>
        </p:nvSpPr>
        <p:spPr>
          <a:xfrm>
            <a:off x="8851900" y="4510307"/>
            <a:ext cx="2527300" cy="646331"/>
          </a:xfrm>
          <a:prstGeom prst="rect">
            <a:avLst/>
          </a:prstGeom>
          <a:noFill/>
        </p:spPr>
        <p:txBody>
          <a:bodyPr wrap="square">
            <a:spAutoFit/>
          </a:bodyPr>
          <a:lstStyle/>
          <a:p>
            <a:r>
              <a:rPr lang="en-US" dirty="0">
                <a:hlinkClick r:id="rId21"/>
              </a:rPr>
              <a:t>https://pymol.org/2/</a:t>
            </a:r>
            <a:endParaRPr lang="en-US" dirty="0"/>
          </a:p>
          <a:p>
            <a:endParaRPr lang="en-US" dirty="0"/>
          </a:p>
        </p:txBody>
      </p:sp>
      <p:sp>
        <p:nvSpPr>
          <p:cNvPr id="28" name="TextBox 27">
            <a:hlinkClick r:id="rId22"/>
            <a:extLst>
              <a:ext uri="{FF2B5EF4-FFF2-40B4-BE49-F238E27FC236}">
                <a16:creationId xmlns:a16="http://schemas.microsoft.com/office/drawing/2014/main" id="{8CEA2CB6-2343-44D0-B9DF-06CD4B91D4F8}"/>
              </a:ext>
            </a:extLst>
          </p:cNvPr>
          <p:cNvSpPr txBox="1"/>
          <p:nvPr/>
        </p:nvSpPr>
        <p:spPr>
          <a:xfrm>
            <a:off x="8210301" y="4999110"/>
            <a:ext cx="3848100" cy="646331"/>
          </a:xfrm>
          <a:prstGeom prst="rect">
            <a:avLst/>
          </a:prstGeom>
          <a:noFill/>
        </p:spPr>
        <p:txBody>
          <a:bodyPr wrap="square">
            <a:spAutoFit/>
          </a:bodyPr>
          <a:lstStyle/>
          <a:p>
            <a:r>
              <a:rPr lang="en-US" dirty="0">
                <a:hlinkClick r:id="rId22"/>
              </a:rPr>
              <a:t>https://www.cgl.ucsf.edu/chimera/</a:t>
            </a:r>
            <a:endParaRPr lang="en-US" dirty="0"/>
          </a:p>
          <a:p>
            <a:endParaRPr lang="en-US" dirty="0"/>
          </a:p>
        </p:txBody>
      </p:sp>
      <p:sp>
        <p:nvSpPr>
          <p:cNvPr id="30" name="TextBox 29">
            <a:hlinkClick r:id="rId23"/>
            <a:extLst>
              <a:ext uri="{FF2B5EF4-FFF2-40B4-BE49-F238E27FC236}">
                <a16:creationId xmlns:a16="http://schemas.microsoft.com/office/drawing/2014/main" id="{0B2AA0EE-78CB-4762-9CB1-CD644DEADA9F}"/>
              </a:ext>
            </a:extLst>
          </p:cNvPr>
          <p:cNvSpPr txBox="1"/>
          <p:nvPr/>
        </p:nvSpPr>
        <p:spPr>
          <a:xfrm>
            <a:off x="8877300" y="3338520"/>
            <a:ext cx="2171700" cy="646331"/>
          </a:xfrm>
          <a:prstGeom prst="rect">
            <a:avLst/>
          </a:prstGeom>
          <a:noFill/>
        </p:spPr>
        <p:txBody>
          <a:bodyPr wrap="square">
            <a:spAutoFit/>
          </a:bodyPr>
          <a:lstStyle/>
          <a:p>
            <a:r>
              <a:rPr lang="en-US" dirty="0">
                <a:hlinkClick r:id="rId23"/>
              </a:rPr>
              <a:t>https://keras.io/</a:t>
            </a:r>
            <a:endParaRPr lang="en-US" dirty="0"/>
          </a:p>
          <a:p>
            <a:endParaRPr lang="en-US" dirty="0"/>
          </a:p>
        </p:txBody>
      </p:sp>
      <p:sp>
        <p:nvSpPr>
          <p:cNvPr id="2" name="TextBox 1"/>
          <p:cNvSpPr txBox="1"/>
          <p:nvPr/>
        </p:nvSpPr>
        <p:spPr>
          <a:xfrm>
            <a:off x="8489325" y="1732686"/>
            <a:ext cx="2861681" cy="369332"/>
          </a:xfrm>
          <a:prstGeom prst="rect">
            <a:avLst/>
          </a:prstGeom>
          <a:noFill/>
        </p:spPr>
        <p:txBody>
          <a:bodyPr wrap="none" rtlCol="0">
            <a:spAutoFit/>
          </a:bodyPr>
          <a:lstStyle/>
          <a:p>
            <a:r>
              <a:rPr lang="en-US" dirty="0" smtClean="0">
                <a:solidFill>
                  <a:srgbClr val="FF0000"/>
                </a:solidFill>
              </a:rPr>
              <a:t>Web–based data app maker</a:t>
            </a:r>
            <a:endParaRPr lang="en-US" dirty="0">
              <a:solidFill>
                <a:srgbClr val="FF0000"/>
              </a:solidFill>
            </a:endParaRPr>
          </a:p>
        </p:txBody>
      </p:sp>
      <p:sp>
        <p:nvSpPr>
          <p:cNvPr id="3" name="Rectangle 2"/>
          <p:cNvSpPr/>
          <p:nvPr/>
        </p:nvSpPr>
        <p:spPr>
          <a:xfrm>
            <a:off x="8739329" y="2025256"/>
            <a:ext cx="2059666" cy="646331"/>
          </a:xfrm>
          <a:prstGeom prst="rect">
            <a:avLst/>
          </a:prstGeom>
        </p:spPr>
        <p:txBody>
          <a:bodyPr wrap="none">
            <a:spAutoFit/>
          </a:bodyPr>
          <a:lstStyle/>
          <a:p>
            <a:r>
              <a:rPr lang="en-US" dirty="0">
                <a:hlinkClick r:id="rId24"/>
              </a:rPr>
              <a:t>https://streamlit.io</a:t>
            </a:r>
            <a:r>
              <a:rPr lang="en-US" dirty="0" smtClean="0">
                <a:hlinkClick r:id="rId24"/>
              </a:rPr>
              <a:t>/</a:t>
            </a:r>
            <a:endParaRPr lang="en-US" dirty="0" smtClean="0"/>
          </a:p>
          <a:p>
            <a:endParaRPr lang="en-US" dirty="0"/>
          </a:p>
        </p:txBody>
      </p:sp>
    </p:spTree>
    <p:extLst>
      <p:ext uri="{BB962C8B-B14F-4D97-AF65-F5344CB8AC3E}">
        <p14:creationId xmlns:p14="http://schemas.microsoft.com/office/powerpoint/2010/main" val="4238059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063302" y="281354"/>
            <a:ext cx="3236912" cy="523220"/>
          </a:xfrm>
          <a:prstGeom prst="rect">
            <a:avLst/>
          </a:prstGeom>
          <a:noFill/>
        </p:spPr>
        <p:txBody>
          <a:bodyPr wrap="none" rtlCol="0">
            <a:spAutoFit/>
          </a:bodyPr>
          <a:lstStyle/>
          <a:p>
            <a:r>
              <a:rPr lang="en-US" sz="2800" dirty="0"/>
              <a:t>python - basic syntax</a:t>
            </a:r>
          </a:p>
        </p:txBody>
      </p:sp>
      <p:sp>
        <p:nvSpPr>
          <p:cNvPr id="4" name="TextBox 3">
            <a:extLst>
              <a:ext uri="{FF2B5EF4-FFF2-40B4-BE49-F238E27FC236}">
                <a16:creationId xmlns:a16="http://schemas.microsoft.com/office/drawing/2014/main" id="{603F53B0-16DE-461B-AEC7-34BB5F5694C7}"/>
              </a:ext>
            </a:extLst>
          </p:cNvPr>
          <p:cNvSpPr txBox="1"/>
          <p:nvPr/>
        </p:nvSpPr>
        <p:spPr>
          <a:xfrm>
            <a:off x="494602" y="1548537"/>
            <a:ext cx="7137400" cy="1477328"/>
          </a:xfrm>
          <a:prstGeom prst="rect">
            <a:avLst/>
          </a:prstGeom>
          <a:noFill/>
          <a:ln>
            <a:solidFill>
              <a:schemeClr val="tx1"/>
            </a:solidFill>
          </a:ln>
        </p:spPr>
        <p:txBody>
          <a:bodyPr wrap="square">
            <a:spAutoFit/>
          </a:bodyPr>
          <a:lstStyle/>
          <a:p>
            <a:r>
              <a:rPr lang="en-US" dirty="0"/>
              <a:t>$ python</a:t>
            </a:r>
          </a:p>
          <a:p>
            <a:r>
              <a:rPr lang="en-US" dirty="0"/>
              <a:t>Python 2.4.3 (#1, Nov 11 2010, 13:34:43)</a:t>
            </a:r>
          </a:p>
          <a:p>
            <a:r>
              <a:rPr lang="en-US" dirty="0"/>
              <a:t>[GCC 4.1.2 20080704 (Red Hat 4.1.2-48)] on linux2</a:t>
            </a:r>
          </a:p>
          <a:p>
            <a:r>
              <a:rPr lang="en-US" dirty="0"/>
              <a:t>Type "help", "copyright", "credits" or "license" for more information.</a:t>
            </a:r>
          </a:p>
          <a:p>
            <a:r>
              <a:rPr lang="en-US" dirty="0"/>
              <a:t>&gt;&gt;&gt;</a:t>
            </a:r>
          </a:p>
        </p:txBody>
      </p:sp>
      <p:sp>
        <p:nvSpPr>
          <p:cNvPr id="5" name="TextBox 4">
            <a:extLst>
              <a:ext uri="{FF2B5EF4-FFF2-40B4-BE49-F238E27FC236}">
                <a16:creationId xmlns:a16="http://schemas.microsoft.com/office/drawing/2014/main" id="{B0DEA163-9A05-4B2A-9E6C-9300611730C1}"/>
              </a:ext>
            </a:extLst>
          </p:cNvPr>
          <p:cNvSpPr txBox="1"/>
          <p:nvPr/>
        </p:nvSpPr>
        <p:spPr>
          <a:xfrm>
            <a:off x="1531008" y="1088946"/>
            <a:ext cx="4755084" cy="369332"/>
          </a:xfrm>
          <a:prstGeom prst="rect">
            <a:avLst/>
          </a:prstGeom>
          <a:noFill/>
        </p:spPr>
        <p:txBody>
          <a:bodyPr wrap="none" rtlCol="0">
            <a:spAutoFit/>
          </a:bodyPr>
          <a:lstStyle/>
          <a:p>
            <a:r>
              <a:rPr lang="en-US" dirty="0">
                <a:solidFill>
                  <a:srgbClr val="FF0000"/>
                </a:solidFill>
              </a:rPr>
              <a:t>Interactive mode (type command at interpreter)</a:t>
            </a:r>
          </a:p>
        </p:txBody>
      </p:sp>
      <p:sp>
        <p:nvSpPr>
          <p:cNvPr id="6" name="Rectangle 1">
            <a:extLst>
              <a:ext uri="{FF2B5EF4-FFF2-40B4-BE49-F238E27FC236}">
                <a16:creationId xmlns:a16="http://schemas.microsoft.com/office/drawing/2014/main" id="{7C782A26-F201-441A-859D-EA948D19B9FA}"/>
              </a:ext>
            </a:extLst>
          </p:cNvPr>
          <p:cNvSpPr>
            <a:spLocks noChangeArrowheads="1"/>
          </p:cNvSpPr>
          <p:nvPr/>
        </p:nvSpPr>
        <p:spPr bwMode="auto">
          <a:xfrm>
            <a:off x="494602" y="3199440"/>
            <a:ext cx="3303334" cy="22956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666600"/>
                </a:solidFill>
                <a:effectLst/>
                <a:latin typeface="Courier New" panose="02070309020205020404" pitchFamily="49" charset="0"/>
              </a:rPr>
              <a:t>&gt;&gt;&gt;</a:t>
            </a:r>
            <a:r>
              <a:rPr kumimoji="0" lang="en-US" altLang="en-US" sz="1400" b="0" i="0" u="none" strike="noStrike" cap="none" normalizeH="0" baseline="0">
                <a:ln>
                  <a:noFill/>
                </a:ln>
                <a:solidFill>
                  <a:srgbClr val="000000"/>
                </a:solidFill>
                <a:effectLst/>
                <a:latin typeface="Courier New" panose="02070309020205020404" pitchFamily="49" charset="0"/>
              </a:rPr>
              <a:t> </a:t>
            </a:r>
            <a:r>
              <a:rPr kumimoji="0" lang="en-US" altLang="en-US" sz="1400" b="0" i="0" u="none" strike="noStrike" cap="none" normalizeH="0" baseline="0">
                <a:ln>
                  <a:noFill/>
                </a:ln>
                <a:solidFill>
                  <a:srgbClr val="000088"/>
                </a:solidFill>
                <a:effectLst/>
                <a:latin typeface="Courier New" panose="02070309020205020404" pitchFamily="49" charset="0"/>
              </a:rPr>
              <a:t>print</a:t>
            </a:r>
            <a:r>
              <a:rPr kumimoji="0" lang="en-US" altLang="en-US" sz="1400" b="0" i="0" u="none" strike="noStrike" cap="none" normalizeH="0" baseline="0">
                <a:ln>
                  <a:noFill/>
                </a:ln>
                <a:solidFill>
                  <a:srgbClr val="000000"/>
                </a:solidFill>
                <a:effectLst/>
                <a:latin typeface="Courier New" panose="02070309020205020404" pitchFamily="49" charset="0"/>
              </a:rPr>
              <a:t> </a:t>
            </a:r>
            <a:r>
              <a:rPr kumimoji="0" lang="en-US" altLang="en-US" sz="1400" b="0" i="0" u="none" strike="noStrike" cap="none" normalizeH="0" baseline="0">
                <a:ln>
                  <a:noFill/>
                </a:ln>
                <a:solidFill>
                  <a:srgbClr val="008800"/>
                </a:solidFill>
                <a:effectLst/>
                <a:latin typeface="Courier New" panose="02070309020205020404" pitchFamily="49" charset="0"/>
              </a:rPr>
              <a:t>"Hello, Python!"</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7D1AD08-0874-4622-881B-5DBED3D93A53}"/>
              </a:ext>
            </a:extLst>
          </p:cNvPr>
          <p:cNvSpPr txBox="1"/>
          <p:nvPr/>
        </p:nvSpPr>
        <p:spPr>
          <a:xfrm>
            <a:off x="551392" y="4025526"/>
            <a:ext cx="6096000" cy="369332"/>
          </a:xfrm>
          <a:prstGeom prst="rect">
            <a:avLst/>
          </a:prstGeom>
          <a:noFill/>
          <a:ln>
            <a:solidFill>
              <a:schemeClr val="tx1"/>
            </a:solidFill>
          </a:ln>
        </p:spPr>
        <p:txBody>
          <a:bodyPr wrap="square">
            <a:spAutoFit/>
          </a:bodyPr>
          <a:lstStyle/>
          <a:p>
            <a:r>
              <a:rPr lang="en-US" dirty="0"/>
              <a:t>$ python test.py</a:t>
            </a:r>
          </a:p>
        </p:txBody>
      </p:sp>
      <p:sp>
        <p:nvSpPr>
          <p:cNvPr id="11" name="TextBox 10">
            <a:extLst>
              <a:ext uri="{FF2B5EF4-FFF2-40B4-BE49-F238E27FC236}">
                <a16:creationId xmlns:a16="http://schemas.microsoft.com/office/drawing/2014/main" id="{088AFAC4-A90C-43CE-BA7F-8AB7EC4F7562}"/>
              </a:ext>
            </a:extLst>
          </p:cNvPr>
          <p:cNvSpPr txBox="1"/>
          <p:nvPr/>
        </p:nvSpPr>
        <p:spPr>
          <a:xfrm>
            <a:off x="1233580" y="3585162"/>
            <a:ext cx="5128712" cy="369332"/>
          </a:xfrm>
          <a:prstGeom prst="rect">
            <a:avLst/>
          </a:prstGeom>
          <a:noFill/>
        </p:spPr>
        <p:txBody>
          <a:bodyPr wrap="none" rtlCol="0">
            <a:spAutoFit/>
          </a:bodyPr>
          <a:lstStyle/>
          <a:p>
            <a:r>
              <a:rPr lang="en-US" dirty="0">
                <a:solidFill>
                  <a:srgbClr val="FF0000"/>
                </a:solidFill>
              </a:rPr>
              <a:t>Script mode (put the above command in test.py file) </a:t>
            </a:r>
          </a:p>
        </p:txBody>
      </p:sp>
      <p:sp>
        <p:nvSpPr>
          <p:cNvPr id="14" name="TextBox 13">
            <a:extLst>
              <a:ext uri="{FF2B5EF4-FFF2-40B4-BE49-F238E27FC236}">
                <a16:creationId xmlns:a16="http://schemas.microsoft.com/office/drawing/2014/main" id="{63331E0A-0036-4012-9A77-FC8D0D5C3D24}"/>
              </a:ext>
            </a:extLst>
          </p:cNvPr>
          <p:cNvSpPr txBox="1"/>
          <p:nvPr/>
        </p:nvSpPr>
        <p:spPr>
          <a:xfrm>
            <a:off x="2146269" y="5168889"/>
            <a:ext cx="2286031" cy="1200329"/>
          </a:xfrm>
          <a:prstGeom prst="rect">
            <a:avLst/>
          </a:prstGeom>
          <a:noFill/>
          <a:ln>
            <a:solidFill>
              <a:schemeClr val="tx1"/>
            </a:solidFill>
          </a:ln>
        </p:spPr>
        <p:txBody>
          <a:bodyPr wrap="square">
            <a:spAutoFit/>
          </a:bodyPr>
          <a:lstStyle/>
          <a:p>
            <a:r>
              <a:rPr lang="en-US" dirty="0"/>
              <a:t>if True:</a:t>
            </a:r>
          </a:p>
          <a:p>
            <a:r>
              <a:rPr lang="en-US" dirty="0"/>
              <a:t>   print "True"</a:t>
            </a:r>
          </a:p>
          <a:p>
            <a:r>
              <a:rPr lang="en-US" dirty="0"/>
              <a:t>else:</a:t>
            </a:r>
          </a:p>
          <a:p>
            <a:r>
              <a:rPr lang="en-US" dirty="0"/>
              <a:t>   print "False"</a:t>
            </a:r>
          </a:p>
        </p:txBody>
      </p:sp>
      <p:sp>
        <p:nvSpPr>
          <p:cNvPr id="15" name="TextBox 14">
            <a:extLst>
              <a:ext uri="{FF2B5EF4-FFF2-40B4-BE49-F238E27FC236}">
                <a16:creationId xmlns:a16="http://schemas.microsoft.com/office/drawing/2014/main" id="{475CAFBA-DAF3-46FA-AAAA-21D5260921E9}"/>
              </a:ext>
            </a:extLst>
          </p:cNvPr>
          <p:cNvSpPr txBox="1"/>
          <p:nvPr/>
        </p:nvSpPr>
        <p:spPr>
          <a:xfrm>
            <a:off x="3870450" y="4649478"/>
            <a:ext cx="2978892" cy="369332"/>
          </a:xfrm>
          <a:prstGeom prst="rect">
            <a:avLst/>
          </a:prstGeom>
          <a:noFill/>
        </p:spPr>
        <p:txBody>
          <a:bodyPr wrap="none" rtlCol="0">
            <a:spAutoFit/>
          </a:bodyPr>
          <a:lstStyle/>
          <a:p>
            <a:r>
              <a:rPr lang="en-US" dirty="0">
                <a:solidFill>
                  <a:srgbClr val="FF0000"/>
                </a:solidFill>
              </a:rPr>
              <a:t>Whitespace/indent sensitivity</a:t>
            </a:r>
          </a:p>
        </p:txBody>
      </p:sp>
      <p:sp>
        <p:nvSpPr>
          <p:cNvPr id="16" name="TextBox 15">
            <a:extLst>
              <a:ext uri="{FF2B5EF4-FFF2-40B4-BE49-F238E27FC236}">
                <a16:creationId xmlns:a16="http://schemas.microsoft.com/office/drawing/2014/main" id="{6E635836-F2BD-4379-8F67-3D06844C3A73}"/>
              </a:ext>
            </a:extLst>
          </p:cNvPr>
          <p:cNvSpPr txBox="1"/>
          <p:nvPr/>
        </p:nvSpPr>
        <p:spPr>
          <a:xfrm>
            <a:off x="784710" y="5584388"/>
            <a:ext cx="1171090" cy="369332"/>
          </a:xfrm>
          <a:prstGeom prst="rect">
            <a:avLst/>
          </a:prstGeom>
          <a:noFill/>
        </p:spPr>
        <p:txBody>
          <a:bodyPr wrap="none" rtlCol="0">
            <a:spAutoFit/>
          </a:bodyPr>
          <a:lstStyle/>
          <a:p>
            <a:r>
              <a:rPr lang="en-US" dirty="0">
                <a:solidFill>
                  <a:srgbClr val="FF0000"/>
                </a:solidFill>
              </a:rPr>
              <a:t>This works</a:t>
            </a:r>
          </a:p>
        </p:txBody>
      </p:sp>
      <p:sp>
        <p:nvSpPr>
          <p:cNvPr id="17" name="TextBox 16">
            <a:extLst>
              <a:ext uri="{FF2B5EF4-FFF2-40B4-BE49-F238E27FC236}">
                <a16:creationId xmlns:a16="http://schemas.microsoft.com/office/drawing/2014/main" id="{E415F207-CD36-4F67-8F1B-83F6C43CB882}"/>
              </a:ext>
            </a:extLst>
          </p:cNvPr>
          <p:cNvSpPr txBox="1"/>
          <p:nvPr/>
        </p:nvSpPr>
        <p:spPr>
          <a:xfrm>
            <a:off x="5681758" y="5584388"/>
            <a:ext cx="1958678" cy="369332"/>
          </a:xfrm>
          <a:prstGeom prst="rect">
            <a:avLst/>
          </a:prstGeom>
          <a:noFill/>
        </p:spPr>
        <p:txBody>
          <a:bodyPr wrap="none" rtlCol="0">
            <a:spAutoFit/>
          </a:bodyPr>
          <a:lstStyle/>
          <a:p>
            <a:r>
              <a:rPr lang="en-US" dirty="0">
                <a:solidFill>
                  <a:srgbClr val="FF0000"/>
                </a:solidFill>
              </a:rPr>
              <a:t>This does not work</a:t>
            </a:r>
          </a:p>
        </p:txBody>
      </p:sp>
      <p:sp>
        <p:nvSpPr>
          <p:cNvPr id="18" name="TextBox 17">
            <a:extLst>
              <a:ext uri="{FF2B5EF4-FFF2-40B4-BE49-F238E27FC236}">
                <a16:creationId xmlns:a16="http://schemas.microsoft.com/office/drawing/2014/main" id="{DB4AF038-4FC3-4746-BFB0-98BE721CA1D7}"/>
              </a:ext>
            </a:extLst>
          </p:cNvPr>
          <p:cNvSpPr txBox="1"/>
          <p:nvPr/>
        </p:nvSpPr>
        <p:spPr>
          <a:xfrm>
            <a:off x="7950169" y="5168889"/>
            <a:ext cx="2286031" cy="1200329"/>
          </a:xfrm>
          <a:prstGeom prst="rect">
            <a:avLst/>
          </a:prstGeom>
          <a:noFill/>
          <a:ln>
            <a:solidFill>
              <a:schemeClr val="tx1"/>
            </a:solidFill>
          </a:ln>
        </p:spPr>
        <p:txBody>
          <a:bodyPr wrap="square">
            <a:spAutoFit/>
          </a:bodyPr>
          <a:lstStyle/>
          <a:p>
            <a:r>
              <a:rPr lang="en-US" dirty="0"/>
              <a:t>if True:</a:t>
            </a:r>
          </a:p>
          <a:p>
            <a:r>
              <a:rPr lang="en-US" dirty="0"/>
              <a:t>print "True"</a:t>
            </a:r>
          </a:p>
          <a:p>
            <a:r>
              <a:rPr lang="en-US" dirty="0"/>
              <a:t>else:</a:t>
            </a:r>
          </a:p>
          <a:p>
            <a:r>
              <a:rPr lang="en-US" dirty="0"/>
              <a:t>print "False"</a:t>
            </a:r>
          </a:p>
        </p:txBody>
      </p:sp>
    </p:spTree>
    <p:extLst>
      <p:ext uri="{BB962C8B-B14F-4D97-AF65-F5344CB8AC3E}">
        <p14:creationId xmlns:p14="http://schemas.microsoft.com/office/powerpoint/2010/main" val="991794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317023" y="784042"/>
            <a:ext cx="3341043" cy="523220"/>
          </a:xfrm>
          <a:prstGeom prst="rect">
            <a:avLst/>
          </a:prstGeom>
          <a:noFill/>
        </p:spPr>
        <p:txBody>
          <a:bodyPr wrap="none" rtlCol="0">
            <a:spAutoFit/>
          </a:bodyPr>
          <a:lstStyle/>
          <a:p>
            <a:r>
              <a:rPr lang="en-US" sz="2800" dirty="0"/>
              <a:t>Best practices in code</a:t>
            </a:r>
          </a:p>
        </p:txBody>
      </p:sp>
      <p:sp>
        <p:nvSpPr>
          <p:cNvPr id="3" name="TextBox 2"/>
          <p:cNvSpPr txBox="1"/>
          <p:nvPr/>
        </p:nvSpPr>
        <p:spPr>
          <a:xfrm>
            <a:off x="2025023" y="1818612"/>
            <a:ext cx="8927380" cy="4247317"/>
          </a:xfrm>
          <a:prstGeom prst="rect">
            <a:avLst/>
          </a:prstGeom>
          <a:noFill/>
        </p:spPr>
        <p:txBody>
          <a:bodyPr wrap="none" rtlCol="0">
            <a:spAutoFit/>
          </a:bodyPr>
          <a:lstStyle/>
          <a:p>
            <a:pPr marL="342900" indent="-342900">
              <a:buAutoNum type="arabicPeriod"/>
            </a:pPr>
            <a:r>
              <a:rPr lang="en-US" dirty="0"/>
              <a:t>Write self-referential code (make variable names clear and explanatory)</a:t>
            </a:r>
          </a:p>
          <a:p>
            <a:pPr marL="342900" indent="-342900">
              <a:buAutoNum type="arabicPeriod"/>
            </a:pPr>
            <a:r>
              <a:rPr lang="en-US" dirty="0"/>
              <a:t>Comment extensively (time spent is future time saved)</a:t>
            </a:r>
          </a:p>
          <a:p>
            <a:pPr marL="342900" indent="-342900">
              <a:buAutoNum type="arabicPeriod"/>
            </a:pPr>
            <a:r>
              <a:rPr lang="en-US" dirty="0"/>
              <a:t>Indent for readability but without creating large blank spaces on the page</a:t>
            </a:r>
          </a:p>
          <a:p>
            <a:pPr marL="342900" indent="-342900">
              <a:buAutoNum type="arabicPeriod"/>
            </a:pPr>
            <a:r>
              <a:rPr lang="en-US" dirty="0"/>
              <a:t>Use a sophisticated multi-language IDE with syntax checking</a:t>
            </a:r>
          </a:p>
          <a:p>
            <a:pPr marL="342900" indent="-342900">
              <a:buAutoNum type="arabicPeriod"/>
            </a:pPr>
            <a:r>
              <a:rPr lang="en-US" dirty="0"/>
              <a:t>Use proper versioning (GitHub is awesome!)</a:t>
            </a:r>
          </a:p>
          <a:p>
            <a:pPr marL="342900" indent="-342900">
              <a:buAutoNum type="arabicPeriod"/>
            </a:pPr>
            <a:r>
              <a:rPr lang="en-US" dirty="0"/>
              <a:t>Get well skilled with 1-2 a primary languages best suited for your work</a:t>
            </a:r>
          </a:p>
          <a:p>
            <a:pPr marL="342900" indent="-342900">
              <a:buAutoNum type="arabicPeriod"/>
            </a:pPr>
            <a:r>
              <a:rPr lang="en-US" dirty="0"/>
              <a:t>Learn a few more alternative languages so you can use their features/libraries</a:t>
            </a:r>
          </a:p>
          <a:p>
            <a:pPr marL="342900" indent="-342900">
              <a:buAutoNum type="arabicPeriod"/>
            </a:pPr>
            <a:r>
              <a:rPr lang="en-US" dirty="0"/>
              <a:t>Learn to pipeline a project with multiple languages</a:t>
            </a:r>
          </a:p>
          <a:p>
            <a:pPr marL="342900" indent="-342900">
              <a:buAutoNum type="arabicPeriod"/>
            </a:pPr>
            <a:r>
              <a:rPr lang="en-US" dirty="0"/>
              <a:t>Write graphical interfaces for your most useful tools</a:t>
            </a:r>
          </a:p>
          <a:p>
            <a:pPr marL="342900" indent="-342900">
              <a:buAutoNum type="arabicPeriod"/>
            </a:pPr>
            <a:r>
              <a:rPr lang="en-US" dirty="0"/>
              <a:t>Develop your code on Linux, even if you eventually deploy it in Win or Mac</a:t>
            </a:r>
          </a:p>
          <a:p>
            <a:pPr marL="342900" indent="-342900">
              <a:buAutoNum type="arabicPeriod"/>
            </a:pPr>
            <a:r>
              <a:rPr lang="en-US" dirty="0"/>
              <a:t>Use a separate laptop for coding (especially low level)</a:t>
            </a:r>
          </a:p>
          <a:p>
            <a:pPr marL="342900" indent="-342900">
              <a:buAutoNum type="arabicPeriod"/>
            </a:pPr>
            <a:r>
              <a:rPr lang="en-US" dirty="0"/>
              <a:t>Don’t use python for everything (use R for stats and graphics; use </a:t>
            </a:r>
            <a:r>
              <a:rPr lang="en-US" dirty="0" err="1"/>
              <a:t>perl</a:t>
            </a:r>
            <a:r>
              <a:rPr lang="en-US" dirty="0"/>
              <a:t> for text processing)</a:t>
            </a:r>
          </a:p>
          <a:p>
            <a:pPr marL="342900" indent="-342900">
              <a:buAutoNum type="arabicPeriod"/>
            </a:pPr>
            <a:r>
              <a:rPr lang="en-US" dirty="0"/>
              <a:t>Don’t use compiled languages unless you need ‘instant speed’ (i.e. gaming)</a:t>
            </a:r>
          </a:p>
          <a:p>
            <a:pPr marL="342900" indent="-342900">
              <a:buAutoNum type="arabicPeriod"/>
            </a:pPr>
            <a:r>
              <a:rPr lang="en-US" dirty="0" err="1"/>
              <a:t>Scipy</a:t>
            </a:r>
            <a:r>
              <a:rPr lang="en-US" dirty="0"/>
              <a:t> (python) is as fast as C and much quicker to develop and deploy</a:t>
            </a:r>
          </a:p>
          <a:p>
            <a:pPr marL="342900" indent="-342900">
              <a:buAutoNum type="arabicPeriod"/>
            </a:pPr>
            <a:r>
              <a:rPr lang="en-US" dirty="0"/>
              <a:t>Use multi-core threading and GPU computing</a:t>
            </a:r>
          </a:p>
        </p:txBody>
      </p:sp>
    </p:spTree>
    <p:extLst>
      <p:ext uri="{BB962C8B-B14F-4D97-AF65-F5344CB8AC3E}">
        <p14:creationId xmlns:p14="http://schemas.microsoft.com/office/powerpoint/2010/main" val="391923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165230" y="381837"/>
            <a:ext cx="6572184" cy="523220"/>
          </a:xfrm>
          <a:prstGeom prst="rect">
            <a:avLst/>
          </a:prstGeom>
          <a:noFill/>
        </p:spPr>
        <p:txBody>
          <a:bodyPr wrap="none" rtlCol="0">
            <a:spAutoFit/>
          </a:bodyPr>
          <a:lstStyle/>
          <a:p>
            <a:r>
              <a:rPr lang="en-US" sz="2800" dirty="0"/>
              <a:t>python - commenting and style conventions</a:t>
            </a:r>
          </a:p>
        </p:txBody>
      </p:sp>
      <p:sp>
        <p:nvSpPr>
          <p:cNvPr id="4" name="TextBox 3">
            <a:extLst>
              <a:ext uri="{FF2B5EF4-FFF2-40B4-BE49-F238E27FC236}">
                <a16:creationId xmlns:a16="http://schemas.microsoft.com/office/drawing/2014/main" id="{D0013C7A-292F-400F-B417-4D30115386C7}"/>
              </a:ext>
            </a:extLst>
          </p:cNvPr>
          <p:cNvSpPr txBox="1"/>
          <p:nvPr/>
        </p:nvSpPr>
        <p:spPr>
          <a:xfrm>
            <a:off x="1270000" y="4804201"/>
            <a:ext cx="4826000" cy="1200329"/>
          </a:xfrm>
          <a:prstGeom prst="rect">
            <a:avLst/>
          </a:prstGeom>
          <a:noFill/>
          <a:ln>
            <a:solidFill>
              <a:schemeClr val="tx1"/>
            </a:solidFill>
          </a:ln>
        </p:spPr>
        <p:txBody>
          <a:bodyPr wrap="square">
            <a:spAutoFit/>
          </a:bodyPr>
          <a:lstStyle/>
          <a:p>
            <a:r>
              <a:rPr lang="en-US" b="0" i="0" dirty="0">
                <a:effectLst/>
                <a:latin typeface="Consolas" panose="020B0609020204030204" pitchFamily="49" charset="0"/>
              </a:rPr>
              <a:t>def </a:t>
            </a:r>
            <a:r>
              <a:rPr lang="en-US" b="0" i="0" dirty="0" err="1">
                <a:effectLst/>
                <a:latin typeface="Consolas" panose="020B0609020204030204" pitchFamily="49" charset="0"/>
              </a:rPr>
              <a:t>my_function</a:t>
            </a:r>
            <a:r>
              <a:rPr lang="en-US" b="0" i="0" dirty="0">
                <a:effectLst/>
                <a:latin typeface="Consolas" panose="020B0609020204030204" pitchFamily="49" charset="0"/>
              </a:rPr>
              <a:t>():</a:t>
            </a:r>
            <a:r>
              <a:rPr lang="en-US" dirty="0"/>
              <a:t/>
            </a:r>
            <a:br>
              <a:rPr lang="en-US" dirty="0"/>
            </a:br>
            <a:r>
              <a:rPr lang="en-US" b="0" i="0" dirty="0">
                <a:effectLst/>
                <a:latin typeface="Consolas" panose="020B0609020204030204" pitchFamily="49" charset="0"/>
              </a:rPr>
              <a:t>  print("Hello from a function")</a:t>
            </a:r>
            <a:r>
              <a:rPr lang="en-US" dirty="0"/>
              <a:t/>
            </a:r>
            <a:br>
              <a:rPr lang="en-US" dirty="0"/>
            </a:br>
            <a:r>
              <a:rPr lang="en-US" dirty="0"/>
              <a:t/>
            </a:r>
            <a:br>
              <a:rPr lang="en-US" dirty="0"/>
            </a:br>
            <a:r>
              <a:rPr lang="en-US" b="1" i="0" dirty="0" err="1">
                <a:effectLst/>
                <a:latin typeface="Consolas" panose="020B0609020204030204" pitchFamily="49" charset="0"/>
              </a:rPr>
              <a:t>my_function</a:t>
            </a:r>
            <a:r>
              <a:rPr lang="en-US" b="1" i="0" dirty="0">
                <a:effectLst/>
                <a:latin typeface="Consolas" panose="020B0609020204030204" pitchFamily="49" charset="0"/>
              </a:rPr>
              <a:t>()</a:t>
            </a:r>
            <a:endParaRPr lang="en-US" dirty="0"/>
          </a:p>
        </p:txBody>
      </p:sp>
      <p:sp>
        <p:nvSpPr>
          <p:cNvPr id="3" name="TextBox 2">
            <a:extLst>
              <a:ext uri="{FF2B5EF4-FFF2-40B4-BE49-F238E27FC236}">
                <a16:creationId xmlns:a16="http://schemas.microsoft.com/office/drawing/2014/main" id="{41688E25-FB63-4EB2-BDD2-C41754094176}"/>
              </a:ext>
            </a:extLst>
          </p:cNvPr>
          <p:cNvSpPr txBox="1"/>
          <p:nvPr/>
        </p:nvSpPr>
        <p:spPr>
          <a:xfrm>
            <a:off x="883423" y="4062283"/>
            <a:ext cx="6112571" cy="646331"/>
          </a:xfrm>
          <a:prstGeom prst="rect">
            <a:avLst/>
          </a:prstGeom>
          <a:noFill/>
        </p:spPr>
        <p:txBody>
          <a:bodyPr wrap="none" rtlCol="0">
            <a:spAutoFit/>
          </a:bodyPr>
          <a:lstStyle/>
          <a:p>
            <a:r>
              <a:rPr lang="en-US" dirty="0">
                <a:solidFill>
                  <a:srgbClr val="FF0000"/>
                </a:solidFill>
              </a:rPr>
              <a:t>Everything in python should be a function (aka ‘pythonic’ code)</a:t>
            </a:r>
          </a:p>
          <a:p>
            <a:r>
              <a:rPr lang="en-US" dirty="0">
                <a:solidFill>
                  <a:srgbClr val="FF0000"/>
                </a:solidFill>
              </a:rPr>
              <a:t>Favor object orientation over procedural code</a:t>
            </a:r>
          </a:p>
        </p:txBody>
      </p:sp>
      <p:sp>
        <p:nvSpPr>
          <p:cNvPr id="7" name="TextBox 6">
            <a:extLst>
              <a:ext uri="{FF2B5EF4-FFF2-40B4-BE49-F238E27FC236}">
                <a16:creationId xmlns:a16="http://schemas.microsoft.com/office/drawing/2014/main" id="{92B2FC05-8BC0-4143-B93B-8DEFB8858454}"/>
              </a:ext>
            </a:extLst>
          </p:cNvPr>
          <p:cNvSpPr txBox="1"/>
          <p:nvPr/>
        </p:nvSpPr>
        <p:spPr>
          <a:xfrm>
            <a:off x="990600" y="1288534"/>
            <a:ext cx="6096000" cy="369332"/>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#This is a comment</a:t>
            </a:r>
            <a:endParaRPr lang="en-US" dirty="0"/>
          </a:p>
        </p:txBody>
      </p:sp>
      <p:sp>
        <p:nvSpPr>
          <p:cNvPr id="9" name="TextBox 8">
            <a:extLst>
              <a:ext uri="{FF2B5EF4-FFF2-40B4-BE49-F238E27FC236}">
                <a16:creationId xmlns:a16="http://schemas.microsoft.com/office/drawing/2014/main" id="{ADF97FE6-DDCF-47E0-AB80-5B13B3875A4E}"/>
              </a:ext>
            </a:extLst>
          </p:cNvPr>
          <p:cNvSpPr txBox="1"/>
          <p:nvPr/>
        </p:nvSpPr>
        <p:spPr>
          <a:xfrm>
            <a:off x="990600" y="2047270"/>
            <a:ext cx="6096000" cy="1754326"/>
          </a:xfrm>
          <a:prstGeom prst="rect">
            <a:avLst/>
          </a:prstGeom>
          <a:noFill/>
          <a:ln>
            <a:solidFill>
              <a:schemeClr val="tx1"/>
            </a:solidFill>
          </a:ln>
        </p:spPr>
        <p:txBody>
          <a:bodyPr wrap="square">
            <a:spAutoFit/>
          </a:bodyPr>
          <a:lstStyle/>
          <a:p>
            <a:r>
              <a:rPr lang="en-US" b="0" i="0" dirty="0">
                <a:solidFill>
                  <a:srgbClr val="A52A2A"/>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This is a comment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written in</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more than just one line</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 World!"</a:t>
            </a:r>
            <a:r>
              <a:rPr lang="en-US" b="0" i="0" dirty="0">
                <a:solidFill>
                  <a:srgbClr val="000000"/>
                </a:solidFill>
                <a:effectLst/>
                <a:latin typeface="Consolas" panose="020B0609020204030204" pitchFamily="49" charset="0"/>
              </a:rPr>
              <a:t>)</a:t>
            </a:r>
            <a:endParaRPr lang="en-US" dirty="0"/>
          </a:p>
        </p:txBody>
      </p:sp>
      <p:sp>
        <p:nvSpPr>
          <p:cNvPr id="11" name="TextBox 10">
            <a:extLst>
              <a:ext uri="{FF2B5EF4-FFF2-40B4-BE49-F238E27FC236}">
                <a16:creationId xmlns:a16="http://schemas.microsoft.com/office/drawing/2014/main" id="{7AE64885-BEE4-4F25-BF08-FDA0503AA805}"/>
              </a:ext>
            </a:extLst>
          </p:cNvPr>
          <p:cNvSpPr txBox="1"/>
          <p:nvPr/>
        </p:nvSpPr>
        <p:spPr>
          <a:xfrm>
            <a:off x="8086488" y="1657866"/>
            <a:ext cx="3362012" cy="1477328"/>
          </a:xfrm>
          <a:prstGeom prst="rect">
            <a:avLst/>
          </a:prstGeom>
          <a:noFill/>
          <a:ln>
            <a:solidFill>
              <a:schemeClr val="tx1"/>
            </a:solidFill>
          </a:ln>
        </p:spPr>
        <p:txBody>
          <a:bodyPr wrap="square">
            <a:spAutoFit/>
          </a:bodyPr>
          <a:lstStyle/>
          <a:p>
            <a:r>
              <a:rPr lang="en-US" dirty="0"/>
              <a:t>def main():</a:t>
            </a:r>
          </a:p>
          <a:p>
            <a:r>
              <a:rPr lang="en-US" dirty="0"/>
              <a:t>    print("Hello World!")</a:t>
            </a:r>
          </a:p>
          <a:p>
            <a:endParaRPr lang="en-US" dirty="0"/>
          </a:p>
          <a:p>
            <a:r>
              <a:rPr lang="en-US" dirty="0"/>
              <a:t>if __name__ == "__main__":</a:t>
            </a:r>
          </a:p>
          <a:p>
            <a:r>
              <a:rPr lang="en-US" dirty="0"/>
              <a:t>    main()</a:t>
            </a:r>
          </a:p>
        </p:txBody>
      </p:sp>
      <p:sp>
        <p:nvSpPr>
          <p:cNvPr id="14" name="TextBox 13">
            <a:extLst>
              <a:ext uri="{FF2B5EF4-FFF2-40B4-BE49-F238E27FC236}">
                <a16:creationId xmlns:a16="http://schemas.microsoft.com/office/drawing/2014/main" id="{0F84EEED-5B17-4979-92B2-56EDDAFF7497}"/>
              </a:ext>
            </a:extLst>
          </p:cNvPr>
          <p:cNvSpPr txBox="1"/>
          <p:nvPr/>
        </p:nvSpPr>
        <p:spPr>
          <a:xfrm>
            <a:off x="8086488" y="3801596"/>
            <a:ext cx="3651250" cy="2308324"/>
          </a:xfrm>
          <a:prstGeom prst="rect">
            <a:avLst/>
          </a:prstGeom>
          <a:noFill/>
          <a:ln>
            <a:solidFill>
              <a:schemeClr val="tx1"/>
            </a:solidFill>
          </a:ln>
        </p:spPr>
        <p:txBody>
          <a:bodyPr wrap="square">
            <a:spAutoFit/>
          </a:bodyPr>
          <a:lstStyle/>
          <a:p>
            <a:r>
              <a:rPr lang="en-US" dirty="0"/>
              <a:t>class Application():</a:t>
            </a:r>
          </a:p>
          <a:p>
            <a:r>
              <a:rPr lang="en-US" dirty="0"/>
              <a:t>    #main code goes here</a:t>
            </a:r>
          </a:p>
          <a:p>
            <a:endParaRPr lang="en-US" dirty="0"/>
          </a:p>
          <a:p>
            <a:r>
              <a:rPr lang="en-US" dirty="0"/>
              <a:t>def main():</a:t>
            </a:r>
          </a:p>
          <a:p>
            <a:r>
              <a:rPr lang="en-US" dirty="0"/>
              <a:t>    app = Application()</a:t>
            </a:r>
          </a:p>
          <a:p>
            <a:endParaRPr lang="en-US" dirty="0"/>
          </a:p>
          <a:p>
            <a:r>
              <a:rPr lang="en-US" dirty="0"/>
              <a:t>if __name__ == '__main__':</a:t>
            </a:r>
          </a:p>
          <a:p>
            <a:r>
              <a:rPr lang="en-US" dirty="0"/>
              <a:t>    main()</a:t>
            </a:r>
          </a:p>
        </p:txBody>
      </p:sp>
      <p:sp>
        <p:nvSpPr>
          <p:cNvPr id="15" name="TextBox 14">
            <a:extLst>
              <a:ext uri="{FF2B5EF4-FFF2-40B4-BE49-F238E27FC236}">
                <a16:creationId xmlns:a16="http://schemas.microsoft.com/office/drawing/2014/main" id="{4D5952E5-B698-4E25-B7D0-BDCF46CDE7BE}"/>
              </a:ext>
            </a:extLst>
          </p:cNvPr>
          <p:cNvSpPr txBox="1"/>
          <p:nvPr/>
        </p:nvSpPr>
        <p:spPr>
          <a:xfrm>
            <a:off x="7986394" y="1125320"/>
            <a:ext cx="3851439" cy="369332"/>
          </a:xfrm>
          <a:prstGeom prst="rect">
            <a:avLst/>
          </a:prstGeom>
          <a:noFill/>
        </p:spPr>
        <p:txBody>
          <a:bodyPr wrap="none" rtlCol="0">
            <a:spAutoFit/>
          </a:bodyPr>
          <a:lstStyle/>
          <a:p>
            <a:r>
              <a:rPr lang="en-US" dirty="0">
                <a:solidFill>
                  <a:srgbClr val="FF0000"/>
                </a:solidFill>
              </a:rPr>
              <a:t>Always create then call a main function</a:t>
            </a:r>
          </a:p>
        </p:txBody>
      </p:sp>
      <p:sp>
        <p:nvSpPr>
          <p:cNvPr id="16" name="TextBox 15">
            <a:extLst>
              <a:ext uri="{FF2B5EF4-FFF2-40B4-BE49-F238E27FC236}">
                <a16:creationId xmlns:a16="http://schemas.microsoft.com/office/drawing/2014/main" id="{0F2EB543-D8C8-42C2-8FA4-C1D9C9F22860}"/>
              </a:ext>
            </a:extLst>
          </p:cNvPr>
          <p:cNvSpPr txBox="1"/>
          <p:nvPr/>
        </p:nvSpPr>
        <p:spPr>
          <a:xfrm>
            <a:off x="7454032" y="3353475"/>
            <a:ext cx="4566763" cy="369332"/>
          </a:xfrm>
          <a:prstGeom prst="rect">
            <a:avLst/>
          </a:prstGeom>
          <a:noFill/>
        </p:spPr>
        <p:txBody>
          <a:bodyPr wrap="none" rtlCol="0">
            <a:spAutoFit/>
          </a:bodyPr>
          <a:lstStyle/>
          <a:p>
            <a:r>
              <a:rPr lang="en-US" dirty="0">
                <a:solidFill>
                  <a:srgbClr val="FF0000"/>
                </a:solidFill>
              </a:rPr>
              <a:t>Call all other classes and functions from main()</a:t>
            </a:r>
          </a:p>
        </p:txBody>
      </p:sp>
      <p:sp>
        <p:nvSpPr>
          <p:cNvPr id="17" name="TextBox 16">
            <a:extLst>
              <a:ext uri="{FF2B5EF4-FFF2-40B4-BE49-F238E27FC236}">
                <a16:creationId xmlns:a16="http://schemas.microsoft.com/office/drawing/2014/main" id="{964A029C-F192-4D6F-8024-67EE9EAA6754}"/>
              </a:ext>
            </a:extLst>
          </p:cNvPr>
          <p:cNvSpPr txBox="1"/>
          <p:nvPr/>
        </p:nvSpPr>
        <p:spPr>
          <a:xfrm>
            <a:off x="482600" y="6274577"/>
            <a:ext cx="11091947" cy="369332"/>
          </a:xfrm>
          <a:prstGeom prst="rect">
            <a:avLst/>
          </a:prstGeom>
          <a:noFill/>
        </p:spPr>
        <p:txBody>
          <a:bodyPr wrap="none" rtlCol="0">
            <a:spAutoFit/>
          </a:bodyPr>
          <a:lstStyle/>
          <a:p>
            <a:r>
              <a:rPr lang="en-US" dirty="0">
                <a:solidFill>
                  <a:srgbClr val="FF0000"/>
                </a:solidFill>
              </a:rPr>
              <a:t>IMPORTANT: scoping is local …variables defined within a function (i.e. in def block) do not exist outside that function</a:t>
            </a:r>
          </a:p>
        </p:txBody>
      </p:sp>
    </p:spTree>
    <p:extLst>
      <p:ext uri="{BB962C8B-B14F-4D97-AF65-F5344CB8AC3E}">
        <p14:creationId xmlns:p14="http://schemas.microsoft.com/office/powerpoint/2010/main" val="315356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470818" y="354563"/>
            <a:ext cx="4789068" cy="523220"/>
          </a:xfrm>
          <a:prstGeom prst="rect">
            <a:avLst/>
          </a:prstGeom>
          <a:noFill/>
        </p:spPr>
        <p:txBody>
          <a:bodyPr wrap="none" rtlCol="0">
            <a:spAutoFit/>
          </a:bodyPr>
          <a:lstStyle/>
          <a:p>
            <a:r>
              <a:rPr lang="en-US" sz="2800" dirty="0"/>
              <a:t>python – data type conventions</a:t>
            </a:r>
          </a:p>
        </p:txBody>
      </p:sp>
      <p:sp>
        <p:nvSpPr>
          <p:cNvPr id="2" name="TextBox 1">
            <a:extLst>
              <a:ext uri="{FF2B5EF4-FFF2-40B4-BE49-F238E27FC236}">
                <a16:creationId xmlns:a16="http://schemas.microsoft.com/office/drawing/2014/main" id="{86A53A9D-C170-4424-9D96-8B9FFF603D5C}"/>
              </a:ext>
            </a:extLst>
          </p:cNvPr>
          <p:cNvSpPr txBox="1"/>
          <p:nvPr/>
        </p:nvSpPr>
        <p:spPr>
          <a:xfrm>
            <a:off x="2692400" y="1117600"/>
            <a:ext cx="5567486" cy="369332"/>
          </a:xfrm>
          <a:prstGeom prst="rect">
            <a:avLst/>
          </a:prstGeom>
          <a:noFill/>
        </p:spPr>
        <p:txBody>
          <a:bodyPr wrap="none" rtlCol="0">
            <a:spAutoFit/>
          </a:bodyPr>
          <a:lstStyle/>
          <a:p>
            <a:r>
              <a:rPr lang="en-US" dirty="0"/>
              <a:t>Python does not use arrays but rather sets, tuples, or lists</a:t>
            </a:r>
          </a:p>
        </p:txBody>
      </p:sp>
      <p:sp>
        <p:nvSpPr>
          <p:cNvPr id="6" name="TextBox 5">
            <a:extLst>
              <a:ext uri="{FF2B5EF4-FFF2-40B4-BE49-F238E27FC236}">
                <a16:creationId xmlns:a16="http://schemas.microsoft.com/office/drawing/2014/main" id="{4506CC90-0682-46E5-BEAA-CF1B4310E20A}"/>
              </a:ext>
            </a:extLst>
          </p:cNvPr>
          <p:cNvSpPr txBox="1"/>
          <p:nvPr/>
        </p:nvSpPr>
        <p:spPr>
          <a:xfrm>
            <a:off x="1041400" y="3759200"/>
            <a:ext cx="9246890" cy="369332"/>
          </a:xfrm>
          <a:prstGeom prst="rect">
            <a:avLst/>
          </a:prstGeom>
          <a:noFill/>
        </p:spPr>
        <p:txBody>
          <a:bodyPr wrap="none" rtlCol="0">
            <a:spAutoFit/>
          </a:bodyPr>
          <a:lstStyle/>
          <a:p>
            <a:r>
              <a:rPr lang="en-US" dirty="0"/>
              <a:t>Python does not use associative arrays (i.e. hashes or hash tables) but rather defines a dictionary</a:t>
            </a:r>
          </a:p>
        </p:txBody>
      </p:sp>
      <p:sp>
        <p:nvSpPr>
          <p:cNvPr id="17" name="TextBox 16">
            <a:extLst>
              <a:ext uri="{FF2B5EF4-FFF2-40B4-BE49-F238E27FC236}">
                <a16:creationId xmlns:a16="http://schemas.microsoft.com/office/drawing/2014/main" id="{E8395C58-8D13-4B28-B2C4-A22A54910E0E}"/>
              </a:ext>
            </a:extLst>
          </p:cNvPr>
          <p:cNvSpPr txBox="1"/>
          <p:nvPr/>
        </p:nvSpPr>
        <p:spPr>
          <a:xfrm>
            <a:off x="1498600" y="3150051"/>
            <a:ext cx="6096000" cy="369332"/>
          </a:xfrm>
          <a:prstGeom prst="rect">
            <a:avLst/>
          </a:prstGeom>
          <a:noFill/>
          <a:ln>
            <a:solidFill>
              <a:schemeClr val="tx1"/>
            </a:solidFill>
          </a:ln>
        </p:spPr>
        <p:txBody>
          <a:bodyPr wrap="square">
            <a:spAutoFit/>
          </a:bodyPr>
          <a:lstStyle/>
          <a:p>
            <a:r>
              <a:rPr lang="en-US" b="0" i="0" dirty="0" err="1">
                <a:solidFill>
                  <a:srgbClr val="000000"/>
                </a:solidFill>
                <a:effectLst/>
                <a:latin typeface="Consolas" panose="020B0609020204030204" pitchFamily="49" charset="0"/>
              </a:rPr>
              <a:t>mylist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endParaRPr lang="en-US" dirty="0"/>
          </a:p>
        </p:txBody>
      </p:sp>
      <p:sp>
        <p:nvSpPr>
          <p:cNvPr id="18" name="TextBox 17">
            <a:extLst>
              <a:ext uri="{FF2B5EF4-FFF2-40B4-BE49-F238E27FC236}">
                <a16:creationId xmlns:a16="http://schemas.microsoft.com/office/drawing/2014/main" id="{AE5B22A2-CDB6-4827-B56C-49D671EB9FC3}"/>
              </a:ext>
            </a:extLst>
          </p:cNvPr>
          <p:cNvSpPr txBox="1"/>
          <p:nvPr/>
        </p:nvSpPr>
        <p:spPr>
          <a:xfrm>
            <a:off x="1498600" y="2512991"/>
            <a:ext cx="6096000" cy="369332"/>
          </a:xfrm>
          <a:prstGeom prst="rect">
            <a:avLst/>
          </a:prstGeom>
          <a:noFill/>
          <a:ln>
            <a:solidFill>
              <a:schemeClr val="tx1"/>
            </a:solidFill>
          </a:ln>
        </p:spPr>
        <p:txBody>
          <a:bodyPr wrap="square">
            <a:spAutoFit/>
          </a:bodyPr>
          <a:lstStyle/>
          <a:p>
            <a:r>
              <a:rPr lang="en-US" b="0" i="0" dirty="0" err="1">
                <a:solidFill>
                  <a:srgbClr val="000000"/>
                </a:solidFill>
                <a:effectLst/>
                <a:latin typeface="Consolas" panose="020B0609020204030204" pitchFamily="49" charset="0"/>
              </a:rPr>
              <a:t>mytuple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endParaRPr lang="en-US" dirty="0"/>
          </a:p>
        </p:txBody>
      </p:sp>
      <p:sp>
        <p:nvSpPr>
          <p:cNvPr id="19" name="TextBox 18">
            <a:extLst>
              <a:ext uri="{FF2B5EF4-FFF2-40B4-BE49-F238E27FC236}">
                <a16:creationId xmlns:a16="http://schemas.microsoft.com/office/drawing/2014/main" id="{D650B8EA-FCB8-4D55-BD1C-B693018998DD}"/>
              </a:ext>
            </a:extLst>
          </p:cNvPr>
          <p:cNvSpPr txBox="1"/>
          <p:nvPr/>
        </p:nvSpPr>
        <p:spPr>
          <a:xfrm>
            <a:off x="1498600" y="1785321"/>
            <a:ext cx="6096000" cy="369332"/>
          </a:xfrm>
          <a:prstGeom prst="rect">
            <a:avLst/>
          </a:prstGeom>
          <a:noFill/>
          <a:ln>
            <a:solidFill>
              <a:schemeClr val="tx1"/>
            </a:solidFill>
          </a:ln>
        </p:spPr>
        <p:txBody>
          <a:bodyPr wrap="square">
            <a:spAutoFit/>
          </a:bodyPr>
          <a:lstStyle/>
          <a:p>
            <a:r>
              <a:rPr lang="en-US" b="0" i="0" dirty="0" err="1">
                <a:solidFill>
                  <a:srgbClr val="000000"/>
                </a:solidFill>
                <a:effectLst/>
                <a:latin typeface="Consolas" panose="020B0609020204030204" pitchFamily="49" charset="0"/>
              </a:rPr>
              <a:t>myset</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endParaRPr lang="en-US" dirty="0"/>
          </a:p>
        </p:txBody>
      </p:sp>
      <p:sp>
        <p:nvSpPr>
          <p:cNvPr id="13" name="TextBox 12">
            <a:extLst>
              <a:ext uri="{FF2B5EF4-FFF2-40B4-BE49-F238E27FC236}">
                <a16:creationId xmlns:a16="http://schemas.microsoft.com/office/drawing/2014/main" id="{DB8E2F59-2E13-4BCB-ACBB-D1FEEC478F65}"/>
              </a:ext>
            </a:extLst>
          </p:cNvPr>
          <p:cNvSpPr txBox="1"/>
          <p:nvPr/>
        </p:nvSpPr>
        <p:spPr>
          <a:xfrm>
            <a:off x="8483600" y="1786461"/>
            <a:ext cx="2647200" cy="369332"/>
          </a:xfrm>
          <a:prstGeom prst="rect">
            <a:avLst/>
          </a:prstGeom>
          <a:noFill/>
        </p:spPr>
        <p:txBody>
          <a:bodyPr wrap="none" rtlCol="0">
            <a:spAutoFit/>
          </a:bodyPr>
          <a:lstStyle/>
          <a:p>
            <a:r>
              <a:rPr lang="en-US" dirty="0">
                <a:solidFill>
                  <a:srgbClr val="FF0000"/>
                </a:solidFill>
              </a:rPr>
              <a:t>Unordered and unindexed</a:t>
            </a:r>
          </a:p>
        </p:txBody>
      </p:sp>
      <p:sp>
        <p:nvSpPr>
          <p:cNvPr id="20" name="TextBox 19">
            <a:extLst>
              <a:ext uri="{FF2B5EF4-FFF2-40B4-BE49-F238E27FC236}">
                <a16:creationId xmlns:a16="http://schemas.microsoft.com/office/drawing/2014/main" id="{82F46C92-736D-44A5-B374-47C5E1EF633E}"/>
              </a:ext>
            </a:extLst>
          </p:cNvPr>
          <p:cNvSpPr txBox="1"/>
          <p:nvPr/>
        </p:nvSpPr>
        <p:spPr>
          <a:xfrm>
            <a:off x="8483600" y="2445222"/>
            <a:ext cx="2744597" cy="369332"/>
          </a:xfrm>
          <a:prstGeom prst="rect">
            <a:avLst/>
          </a:prstGeom>
          <a:noFill/>
        </p:spPr>
        <p:txBody>
          <a:bodyPr wrap="none" rtlCol="0">
            <a:spAutoFit/>
          </a:bodyPr>
          <a:lstStyle/>
          <a:p>
            <a:r>
              <a:rPr lang="en-US" dirty="0">
                <a:solidFill>
                  <a:srgbClr val="FF0000"/>
                </a:solidFill>
              </a:rPr>
              <a:t>Ordered and unchangeable</a:t>
            </a:r>
          </a:p>
        </p:txBody>
      </p:sp>
      <p:sp>
        <p:nvSpPr>
          <p:cNvPr id="21" name="TextBox 20">
            <a:extLst>
              <a:ext uri="{FF2B5EF4-FFF2-40B4-BE49-F238E27FC236}">
                <a16:creationId xmlns:a16="http://schemas.microsoft.com/office/drawing/2014/main" id="{24FAF0D0-1A25-4BEB-8879-E199408A881D}"/>
              </a:ext>
            </a:extLst>
          </p:cNvPr>
          <p:cNvSpPr txBox="1"/>
          <p:nvPr/>
        </p:nvSpPr>
        <p:spPr>
          <a:xfrm>
            <a:off x="8259886" y="3150051"/>
            <a:ext cx="3350597" cy="369332"/>
          </a:xfrm>
          <a:prstGeom prst="rect">
            <a:avLst/>
          </a:prstGeom>
          <a:noFill/>
        </p:spPr>
        <p:txBody>
          <a:bodyPr wrap="none" rtlCol="0">
            <a:spAutoFit/>
          </a:bodyPr>
          <a:lstStyle/>
          <a:p>
            <a:r>
              <a:rPr lang="en-US" dirty="0">
                <a:solidFill>
                  <a:srgbClr val="FF0000"/>
                </a:solidFill>
              </a:rPr>
              <a:t>Ordered, indexed and changeable</a:t>
            </a:r>
          </a:p>
        </p:txBody>
      </p:sp>
      <p:sp>
        <p:nvSpPr>
          <p:cNvPr id="23" name="TextBox 22">
            <a:extLst>
              <a:ext uri="{FF2B5EF4-FFF2-40B4-BE49-F238E27FC236}">
                <a16:creationId xmlns:a16="http://schemas.microsoft.com/office/drawing/2014/main" id="{0D6190FB-0CDF-437B-AE70-906D6FDF5BB8}"/>
              </a:ext>
            </a:extLst>
          </p:cNvPr>
          <p:cNvSpPr txBox="1"/>
          <p:nvPr/>
        </p:nvSpPr>
        <p:spPr>
          <a:xfrm>
            <a:off x="543268" y="4371389"/>
            <a:ext cx="3405648" cy="1477328"/>
          </a:xfrm>
          <a:prstGeom prst="rect">
            <a:avLst/>
          </a:prstGeom>
          <a:noFill/>
          <a:ln>
            <a:solidFill>
              <a:schemeClr val="tx1"/>
            </a:solidFill>
          </a:ln>
        </p:spPr>
        <p:txBody>
          <a:bodyPr wrap="square">
            <a:spAutoFit/>
          </a:bodyPr>
          <a:lstStyle/>
          <a:p>
            <a:r>
              <a:rPr lang="en-US" b="0" i="0" dirty="0" err="1" smtClean="0">
                <a:solidFill>
                  <a:srgbClr val="000000"/>
                </a:solidFill>
                <a:effectLst/>
                <a:latin typeface="Consolas" panose="020B0609020204030204" pitchFamily="49" charset="0"/>
              </a:rPr>
              <a:t>mydictionary</a:t>
            </a:r>
            <a:r>
              <a:rPr lang="en-US" b="0" i="0" dirty="0" smtClean="0">
                <a:solidFill>
                  <a:srgbClr val="000000"/>
                </a:solidFill>
                <a:effectLst/>
                <a:latin typeface="Consolas" panose="020B0609020204030204" pitchFamily="49" charset="0"/>
              </a:rPr>
              <a:t> </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"brand"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"Ford"</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"model"</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"Mustang"</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"year"</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1964</a:t>
            </a:r>
            <a:r>
              <a:rPr lang="en-US" dirty="0"/>
              <a:t/>
            </a:r>
            <a:br>
              <a:rPr lang="en-US" dirty="0"/>
            </a:br>
            <a:r>
              <a:rPr lang="en-US" dirty="0"/>
              <a:t>}</a:t>
            </a:r>
          </a:p>
        </p:txBody>
      </p:sp>
      <p:sp>
        <p:nvSpPr>
          <p:cNvPr id="24" name="TextBox 23">
            <a:extLst>
              <a:ext uri="{FF2B5EF4-FFF2-40B4-BE49-F238E27FC236}">
                <a16:creationId xmlns:a16="http://schemas.microsoft.com/office/drawing/2014/main" id="{E72459BD-6687-4C4B-8699-9AB81778CFAE}"/>
              </a:ext>
            </a:extLst>
          </p:cNvPr>
          <p:cNvSpPr txBox="1"/>
          <p:nvPr/>
        </p:nvSpPr>
        <p:spPr>
          <a:xfrm>
            <a:off x="1364192" y="6031468"/>
            <a:ext cx="10251268" cy="369332"/>
          </a:xfrm>
          <a:prstGeom prst="rect">
            <a:avLst/>
          </a:prstGeom>
          <a:noFill/>
        </p:spPr>
        <p:txBody>
          <a:bodyPr wrap="none" rtlCol="0">
            <a:spAutoFit/>
          </a:bodyPr>
          <a:lstStyle/>
          <a:p>
            <a:r>
              <a:rPr lang="en-US" dirty="0"/>
              <a:t>Can use type() function to return data type if you are unsure (returns str, int, float, bool, list, set, tuple, </a:t>
            </a:r>
            <a:r>
              <a:rPr lang="en-US" dirty="0" err="1"/>
              <a:t>dict</a:t>
            </a:r>
            <a:r>
              <a:rPr lang="en-US" dirty="0"/>
              <a:t>)</a:t>
            </a:r>
          </a:p>
        </p:txBody>
      </p:sp>
      <p:sp>
        <p:nvSpPr>
          <p:cNvPr id="26" name="TextBox 25">
            <a:extLst>
              <a:ext uri="{FF2B5EF4-FFF2-40B4-BE49-F238E27FC236}">
                <a16:creationId xmlns:a16="http://schemas.microsoft.com/office/drawing/2014/main" id="{1BAEF911-7DAD-4CF4-87C0-73E6F623EFE6}"/>
              </a:ext>
            </a:extLst>
          </p:cNvPr>
          <p:cNvSpPr txBox="1"/>
          <p:nvPr/>
        </p:nvSpPr>
        <p:spPr>
          <a:xfrm>
            <a:off x="6795074" y="4515137"/>
            <a:ext cx="4718800" cy="1200329"/>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x = </a:t>
            </a:r>
            <a:r>
              <a:rPr lang="en-US" b="0" i="0" dirty="0">
                <a:solidFill>
                  <a:srgbClr val="0000CD"/>
                </a:solidFill>
                <a:effectLst/>
                <a:latin typeface="Consolas" panose="020B0609020204030204" pitchFamily="49" charset="0"/>
              </a:rPr>
              <a:t>int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x will be 1</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y = </a:t>
            </a:r>
            <a:r>
              <a:rPr lang="en-US" dirty="0">
                <a:solidFill>
                  <a:srgbClr val="0000CD"/>
                </a:solidFill>
                <a:latin typeface="Consolas" panose="020B0609020204030204" pitchFamily="49" charset="0"/>
              </a:rPr>
              <a:t>int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2.8</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y will be 2</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z = </a:t>
            </a:r>
            <a:r>
              <a:rPr lang="en-US" b="0" i="0" dirty="0">
                <a:solidFill>
                  <a:srgbClr val="0000CD"/>
                </a:solidFill>
                <a:effectLst/>
                <a:latin typeface="Consolas" panose="020B0609020204030204" pitchFamily="49" charset="0"/>
              </a:rPr>
              <a:t>float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z will be 3.0</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w = </a:t>
            </a:r>
            <a:r>
              <a:rPr lang="en-US" b="0" i="0" dirty="0">
                <a:solidFill>
                  <a:srgbClr val="0000CD"/>
                </a:solidFill>
                <a:effectLst/>
                <a:latin typeface="Consolas" panose="020B0609020204030204" pitchFamily="49" charset="0"/>
              </a:rPr>
              <a:t>float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"4.2"</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w will be 4.2</a:t>
            </a:r>
            <a:endParaRPr lang="en-US" dirty="0"/>
          </a:p>
        </p:txBody>
      </p:sp>
      <p:sp>
        <p:nvSpPr>
          <p:cNvPr id="27" name="TextBox 26">
            <a:extLst>
              <a:ext uri="{FF2B5EF4-FFF2-40B4-BE49-F238E27FC236}">
                <a16:creationId xmlns:a16="http://schemas.microsoft.com/office/drawing/2014/main" id="{D94480A2-6ADA-4904-B148-9AB566910990}"/>
              </a:ext>
            </a:extLst>
          </p:cNvPr>
          <p:cNvSpPr txBox="1"/>
          <p:nvPr/>
        </p:nvSpPr>
        <p:spPr>
          <a:xfrm>
            <a:off x="5065831" y="4692926"/>
            <a:ext cx="1599042" cy="923330"/>
          </a:xfrm>
          <a:prstGeom prst="rect">
            <a:avLst/>
          </a:prstGeom>
          <a:noFill/>
        </p:spPr>
        <p:txBody>
          <a:bodyPr wrap="square" rtlCol="0">
            <a:spAutoFit/>
          </a:bodyPr>
          <a:lstStyle/>
          <a:p>
            <a:r>
              <a:rPr lang="en-US" dirty="0">
                <a:solidFill>
                  <a:srgbClr val="FF0000"/>
                </a:solidFill>
              </a:rPr>
              <a:t>Can control type with casting</a:t>
            </a:r>
          </a:p>
        </p:txBody>
      </p:sp>
    </p:spTree>
    <p:extLst>
      <p:ext uri="{BB962C8B-B14F-4D97-AF65-F5344CB8AC3E}">
        <p14:creationId xmlns:p14="http://schemas.microsoft.com/office/powerpoint/2010/main" val="834540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290296" y="371790"/>
            <a:ext cx="5611408" cy="523220"/>
          </a:xfrm>
          <a:prstGeom prst="rect">
            <a:avLst/>
          </a:prstGeom>
          <a:noFill/>
        </p:spPr>
        <p:txBody>
          <a:bodyPr wrap="none" rtlCol="0">
            <a:spAutoFit/>
          </a:bodyPr>
          <a:lstStyle/>
          <a:p>
            <a:r>
              <a:rPr lang="en-US" sz="2800" dirty="0"/>
              <a:t>python - statements and conditionals</a:t>
            </a:r>
          </a:p>
        </p:txBody>
      </p:sp>
      <p:sp>
        <p:nvSpPr>
          <p:cNvPr id="4" name="TextBox 3">
            <a:extLst>
              <a:ext uri="{FF2B5EF4-FFF2-40B4-BE49-F238E27FC236}">
                <a16:creationId xmlns:a16="http://schemas.microsoft.com/office/drawing/2014/main" id="{E1EECA45-30B3-4A12-9A73-38DDDE356573}"/>
              </a:ext>
            </a:extLst>
          </p:cNvPr>
          <p:cNvSpPr txBox="1"/>
          <p:nvPr/>
        </p:nvSpPr>
        <p:spPr>
          <a:xfrm>
            <a:off x="825500" y="1220738"/>
            <a:ext cx="4673600" cy="2308324"/>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a = </a:t>
            </a:r>
            <a:r>
              <a:rPr lang="en-US" b="0" i="0" dirty="0">
                <a:solidFill>
                  <a:srgbClr val="FF0000"/>
                </a:solidFill>
                <a:effectLst/>
                <a:latin typeface="Consolas" panose="020B0609020204030204" pitchFamily="49" charset="0"/>
              </a:rPr>
              <a:t>200</a:t>
            </a:r>
            <a:r>
              <a:rPr lang="en-US" dirty="0"/>
              <a:t/>
            </a:r>
            <a:br>
              <a:rPr lang="en-US" dirty="0"/>
            </a:br>
            <a:r>
              <a:rPr lang="en-US" b="0" i="0" dirty="0">
                <a:solidFill>
                  <a:srgbClr val="000000"/>
                </a:solidFill>
                <a:effectLst/>
                <a:latin typeface="Consolas" panose="020B0609020204030204" pitchFamily="49" charset="0"/>
              </a:rPr>
              <a:t>b = </a:t>
            </a:r>
            <a:r>
              <a:rPr lang="en-US" b="0" i="0" dirty="0">
                <a:solidFill>
                  <a:srgbClr val="FF0000"/>
                </a:solidFill>
                <a:effectLst/>
                <a:latin typeface="Consolas" panose="020B0609020204030204" pitchFamily="49" charset="0"/>
              </a:rPr>
              <a:t>33</a:t>
            </a:r>
            <a:r>
              <a:rPr lang="en-US" dirty="0"/>
              <a:t/>
            </a: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b &gt; a:</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 is greater than a"</a:t>
            </a:r>
            <a:r>
              <a:rPr lang="en-US" b="0" i="0" dirty="0">
                <a:solidFill>
                  <a:srgbClr val="000000"/>
                </a:solidFill>
                <a:effectLst/>
                <a:latin typeface="Consolas" panose="020B0609020204030204" pitchFamily="49" charset="0"/>
              </a:rPr>
              <a:t>)</a:t>
            </a:r>
            <a:r>
              <a:rPr lang="en-US" dirty="0"/>
              <a:t/>
            </a:r>
            <a:br>
              <a:rPr lang="en-US" dirty="0"/>
            </a:br>
            <a:r>
              <a:rPr lang="en-US" b="0" i="0" dirty="0" err="1">
                <a:solidFill>
                  <a:srgbClr val="0000CD"/>
                </a:solidFill>
                <a:effectLst/>
                <a:latin typeface="Consolas" panose="020B0609020204030204" pitchFamily="49" charset="0"/>
              </a:rPr>
              <a:t>elif</a:t>
            </a:r>
            <a:r>
              <a:rPr lang="en-US" b="0" i="0" dirty="0">
                <a:solidFill>
                  <a:srgbClr val="000000"/>
                </a:solidFill>
                <a:effectLst/>
                <a:latin typeface="Consolas" panose="020B0609020204030204" pitchFamily="49" charset="0"/>
              </a:rPr>
              <a:t> a == b:</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 and b are equal"</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 is greater than b"</a:t>
            </a:r>
            <a:r>
              <a:rPr lang="en-US" b="0" i="0" dirty="0">
                <a:solidFill>
                  <a:srgbClr val="000000"/>
                </a:solidFill>
                <a:effectLst/>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A7C947E4-07C7-4A2F-856E-70E2D6E24537}"/>
              </a:ext>
            </a:extLst>
          </p:cNvPr>
          <p:cNvSpPr txBox="1"/>
          <p:nvPr/>
        </p:nvSpPr>
        <p:spPr>
          <a:xfrm>
            <a:off x="6210300" y="1636236"/>
            <a:ext cx="4762500" cy="1477328"/>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a = </a:t>
            </a:r>
            <a:r>
              <a:rPr lang="en-US" b="0" i="0" dirty="0">
                <a:solidFill>
                  <a:srgbClr val="FF0000"/>
                </a:solidFill>
                <a:effectLst/>
                <a:latin typeface="Consolas" panose="020B0609020204030204" pitchFamily="49" charset="0"/>
              </a:rPr>
              <a:t>200</a:t>
            </a:r>
            <a:r>
              <a:rPr lang="en-US" dirty="0"/>
              <a:t/>
            </a:r>
            <a:br>
              <a:rPr lang="en-US" dirty="0"/>
            </a:br>
            <a:r>
              <a:rPr lang="en-US" b="0" i="0" dirty="0">
                <a:solidFill>
                  <a:srgbClr val="000000"/>
                </a:solidFill>
                <a:effectLst/>
                <a:latin typeface="Consolas" panose="020B0609020204030204" pitchFamily="49" charset="0"/>
              </a:rPr>
              <a:t>b = </a:t>
            </a:r>
            <a:r>
              <a:rPr lang="en-US" b="0" i="0" dirty="0">
                <a:solidFill>
                  <a:srgbClr val="FF0000"/>
                </a:solidFill>
                <a:effectLst/>
                <a:latin typeface="Consolas" panose="020B0609020204030204" pitchFamily="49" charset="0"/>
              </a:rPr>
              <a:t>33</a:t>
            </a:r>
            <a:r>
              <a:rPr lang="en-US" dirty="0"/>
              <a:t/>
            </a:r>
            <a:br>
              <a:rPr lang="en-US" dirty="0"/>
            </a:br>
            <a:r>
              <a:rPr lang="en-US" b="0" i="0" dirty="0">
                <a:solidFill>
                  <a:srgbClr val="000000"/>
                </a:solidFill>
                <a:effectLst/>
                <a:latin typeface="Consolas" panose="020B0609020204030204" pitchFamily="49" charset="0"/>
              </a:rPr>
              <a:t>c = </a:t>
            </a:r>
            <a:r>
              <a:rPr lang="en-US" b="0" i="0" dirty="0">
                <a:solidFill>
                  <a:srgbClr val="FF0000"/>
                </a:solidFill>
                <a:effectLst/>
                <a:latin typeface="Consolas" panose="020B0609020204030204" pitchFamily="49" charset="0"/>
              </a:rPr>
              <a:t>500</a:t>
            </a:r>
            <a:r>
              <a:rPr lang="en-US" dirty="0"/>
              <a:t/>
            </a: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 &gt; b and c &gt; a:</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"Both conditions are True"</a:t>
            </a:r>
            <a:r>
              <a:rPr lang="en-US" b="0" i="0" dirty="0">
                <a:solidFill>
                  <a:srgbClr val="000000"/>
                </a:solidFill>
                <a:effectLst/>
                <a:latin typeface="Consolas" panose="020B0609020204030204" pitchFamily="49" charset="0"/>
              </a:rPr>
              <a:t>)</a:t>
            </a:r>
            <a:endParaRPr lang="en-US" dirty="0"/>
          </a:p>
        </p:txBody>
      </p:sp>
      <p:sp>
        <p:nvSpPr>
          <p:cNvPr id="8" name="TextBox 7">
            <a:extLst>
              <a:ext uri="{FF2B5EF4-FFF2-40B4-BE49-F238E27FC236}">
                <a16:creationId xmlns:a16="http://schemas.microsoft.com/office/drawing/2014/main" id="{3C562A38-1000-4846-B6A0-8DF0F5D1DE5D}"/>
              </a:ext>
            </a:extLst>
          </p:cNvPr>
          <p:cNvSpPr txBox="1"/>
          <p:nvPr/>
        </p:nvSpPr>
        <p:spPr>
          <a:xfrm>
            <a:off x="3416300" y="4491335"/>
            <a:ext cx="4876800" cy="923330"/>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a = </a:t>
            </a:r>
            <a:r>
              <a:rPr lang="en-US" b="0" i="0" dirty="0">
                <a:solidFill>
                  <a:srgbClr val="FF0000"/>
                </a:solidFill>
                <a:effectLst/>
                <a:latin typeface="Consolas" panose="020B0609020204030204" pitchFamily="49" charset="0"/>
              </a:rPr>
              <a:t>2</a:t>
            </a:r>
            <a:r>
              <a:rPr lang="en-US" dirty="0"/>
              <a:t/>
            </a:r>
            <a:br>
              <a:rPr lang="en-US" dirty="0"/>
            </a:br>
            <a:r>
              <a:rPr lang="en-US" b="0" i="0" dirty="0">
                <a:solidFill>
                  <a:srgbClr val="000000"/>
                </a:solidFill>
                <a:effectLst/>
                <a:latin typeface="Consolas" panose="020B0609020204030204" pitchFamily="49" charset="0"/>
              </a:rPr>
              <a:t>b = </a:t>
            </a:r>
            <a:r>
              <a:rPr lang="en-US" b="0" i="0" dirty="0">
                <a:solidFill>
                  <a:srgbClr val="FF0000"/>
                </a:solidFill>
                <a:effectLst/>
                <a:latin typeface="Consolas" panose="020B0609020204030204" pitchFamily="49" charset="0"/>
              </a:rPr>
              <a:t>330</a:t>
            </a: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 &gt; b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a:t>
            </a:r>
            <a:r>
              <a:rPr lang="en-US" b="0" i="0" dirty="0">
                <a:effectLst/>
                <a:latin typeface="Consolas" panose="020B0609020204030204" pitchFamily="49" charset="0"/>
              </a:rPr>
              <a:t>)</a:t>
            </a:r>
            <a:endParaRPr lang="en-US" dirty="0"/>
          </a:p>
        </p:txBody>
      </p:sp>
      <p:sp>
        <p:nvSpPr>
          <p:cNvPr id="9" name="TextBox 8">
            <a:extLst>
              <a:ext uri="{FF2B5EF4-FFF2-40B4-BE49-F238E27FC236}">
                <a16:creationId xmlns:a16="http://schemas.microsoft.com/office/drawing/2014/main" id="{B2909243-13AC-4340-ACB7-44F292B6DCC4}"/>
              </a:ext>
            </a:extLst>
          </p:cNvPr>
          <p:cNvSpPr txBox="1"/>
          <p:nvPr/>
        </p:nvSpPr>
        <p:spPr>
          <a:xfrm>
            <a:off x="4889500" y="3900956"/>
            <a:ext cx="1672189" cy="369332"/>
          </a:xfrm>
          <a:prstGeom prst="rect">
            <a:avLst/>
          </a:prstGeom>
          <a:noFill/>
        </p:spPr>
        <p:txBody>
          <a:bodyPr wrap="none" rtlCol="0">
            <a:spAutoFit/>
          </a:bodyPr>
          <a:lstStyle/>
          <a:p>
            <a:r>
              <a:rPr lang="en-US" dirty="0">
                <a:solidFill>
                  <a:srgbClr val="FF0000"/>
                </a:solidFill>
              </a:rPr>
              <a:t>Shorthand form</a:t>
            </a:r>
          </a:p>
        </p:txBody>
      </p:sp>
      <p:sp>
        <p:nvSpPr>
          <p:cNvPr id="11" name="TextBox 10">
            <a:extLst>
              <a:ext uri="{FF2B5EF4-FFF2-40B4-BE49-F238E27FC236}">
                <a16:creationId xmlns:a16="http://schemas.microsoft.com/office/drawing/2014/main" id="{9F91796C-6F2F-4CDE-8E34-0A54FBAAC2A0}"/>
              </a:ext>
            </a:extLst>
          </p:cNvPr>
          <p:cNvSpPr txBox="1"/>
          <p:nvPr/>
        </p:nvSpPr>
        <p:spPr>
          <a:xfrm>
            <a:off x="1574800" y="5611678"/>
            <a:ext cx="9042400" cy="923330"/>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a = </a:t>
            </a:r>
            <a:r>
              <a:rPr lang="en-US" b="0" i="0" dirty="0">
                <a:solidFill>
                  <a:srgbClr val="FF0000"/>
                </a:solidFill>
                <a:effectLst/>
                <a:latin typeface="Consolas" panose="020B0609020204030204" pitchFamily="49" charset="0"/>
              </a:rPr>
              <a:t>330</a:t>
            </a:r>
            <a:r>
              <a:rPr lang="en-US" dirty="0"/>
              <a:t/>
            </a:r>
            <a:br>
              <a:rPr lang="en-US" dirty="0"/>
            </a:br>
            <a:r>
              <a:rPr lang="en-US" b="0" i="0" dirty="0">
                <a:solidFill>
                  <a:srgbClr val="000000"/>
                </a:solidFill>
                <a:effectLst/>
                <a:latin typeface="Consolas" panose="020B0609020204030204" pitchFamily="49" charset="0"/>
              </a:rPr>
              <a:t>b = </a:t>
            </a:r>
            <a:r>
              <a:rPr lang="en-US" b="0" i="0" dirty="0">
                <a:solidFill>
                  <a:srgbClr val="FF0000"/>
                </a:solidFill>
                <a:effectLst/>
                <a:latin typeface="Consolas" panose="020B0609020204030204" pitchFamily="49" charset="0"/>
              </a:rPr>
              <a:t>330</a:t>
            </a: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 &gt; b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 == b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a:t>
            </a:r>
            <a:r>
              <a:rPr lang="en-US" b="0" i="0" dirty="0">
                <a:effectLst/>
                <a:latin typeface="Consolas" panose="020B0609020204030204" pitchFamily="49" charset="0"/>
              </a:rPr>
              <a:t>)</a:t>
            </a:r>
            <a:endParaRPr lang="en-US" dirty="0"/>
          </a:p>
        </p:txBody>
      </p:sp>
    </p:spTree>
    <p:extLst>
      <p:ext uri="{BB962C8B-B14F-4D97-AF65-F5344CB8AC3E}">
        <p14:creationId xmlns:p14="http://schemas.microsoft.com/office/powerpoint/2010/main" val="1598762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486779" y="291403"/>
            <a:ext cx="6275564" cy="523220"/>
          </a:xfrm>
          <a:prstGeom prst="rect">
            <a:avLst/>
          </a:prstGeom>
          <a:noFill/>
        </p:spPr>
        <p:txBody>
          <a:bodyPr wrap="none" rtlCol="0">
            <a:spAutoFit/>
          </a:bodyPr>
          <a:lstStyle/>
          <a:p>
            <a:r>
              <a:rPr lang="en-US" sz="2800" dirty="0"/>
              <a:t>python - loop structure and code blocking</a:t>
            </a:r>
          </a:p>
        </p:txBody>
      </p:sp>
      <p:sp>
        <p:nvSpPr>
          <p:cNvPr id="4" name="TextBox 3">
            <a:extLst>
              <a:ext uri="{FF2B5EF4-FFF2-40B4-BE49-F238E27FC236}">
                <a16:creationId xmlns:a16="http://schemas.microsoft.com/office/drawing/2014/main" id="{A29BF83D-0A86-4716-AD2C-69DC472DE319}"/>
              </a:ext>
            </a:extLst>
          </p:cNvPr>
          <p:cNvSpPr txBox="1"/>
          <p:nvPr/>
        </p:nvSpPr>
        <p:spPr>
          <a:xfrm>
            <a:off x="533401" y="1405538"/>
            <a:ext cx="5384800" cy="923330"/>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fruits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US" dirty="0"/>
          </a:p>
        </p:txBody>
      </p:sp>
      <p:sp>
        <p:nvSpPr>
          <p:cNvPr id="6" name="TextBox 5">
            <a:extLst>
              <a:ext uri="{FF2B5EF4-FFF2-40B4-BE49-F238E27FC236}">
                <a16:creationId xmlns:a16="http://schemas.microsoft.com/office/drawing/2014/main" id="{944534A3-7FF8-4874-A8AA-7EBB9AFA9939}"/>
              </a:ext>
            </a:extLst>
          </p:cNvPr>
          <p:cNvSpPr txBox="1"/>
          <p:nvPr/>
        </p:nvSpPr>
        <p:spPr>
          <a:xfrm>
            <a:off x="6197600" y="919785"/>
            <a:ext cx="2768600" cy="646331"/>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US" dirty="0"/>
          </a:p>
        </p:txBody>
      </p:sp>
      <p:sp>
        <p:nvSpPr>
          <p:cNvPr id="10" name="TextBox 9">
            <a:extLst>
              <a:ext uri="{FF2B5EF4-FFF2-40B4-BE49-F238E27FC236}">
                <a16:creationId xmlns:a16="http://schemas.microsoft.com/office/drawing/2014/main" id="{68C5320B-B2A6-42B3-8DB6-6ADBF3029966}"/>
              </a:ext>
            </a:extLst>
          </p:cNvPr>
          <p:cNvSpPr txBox="1"/>
          <p:nvPr/>
        </p:nvSpPr>
        <p:spPr>
          <a:xfrm>
            <a:off x="8289143" y="1773632"/>
            <a:ext cx="2946400" cy="646331"/>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range</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US" dirty="0"/>
          </a:p>
        </p:txBody>
      </p:sp>
      <p:sp>
        <p:nvSpPr>
          <p:cNvPr id="12" name="TextBox 11">
            <a:extLst>
              <a:ext uri="{FF2B5EF4-FFF2-40B4-BE49-F238E27FC236}">
                <a16:creationId xmlns:a16="http://schemas.microsoft.com/office/drawing/2014/main" id="{C4F1C8C4-217A-48BD-8C37-68846B5C19C8}"/>
              </a:ext>
            </a:extLst>
          </p:cNvPr>
          <p:cNvSpPr txBox="1"/>
          <p:nvPr/>
        </p:nvSpPr>
        <p:spPr>
          <a:xfrm>
            <a:off x="1130300" y="2730146"/>
            <a:ext cx="4381500" cy="1477328"/>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range</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x ==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break</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r>
              <a:rPr lang="en-US" dirty="0"/>
              <a:t/>
            </a:r>
            <a:br>
              <a:rPr lang="en-US" dirty="0"/>
            </a:b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"Finally finished!"</a:t>
            </a:r>
            <a:r>
              <a:rPr lang="en-US" b="0" i="0" dirty="0">
                <a:solidFill>
                  <a:srgbClr val="000000"/>
                </a:solidFill>
                <a:effectLst/>
                <a:latin typeface="Consolas" panose="020B0609020204030204" pitchFamily="49" charset="0"/>
              </a:rPr>
              <a:t>)</a:t>
            </a:r>
            <a:endParaRPr lang="en-US" dirty="0"/>
          </a:p>
        </p:txBody>
      </p:sp>
      <p:sp>
        <p:nvSpPr>
          <p:cNvPr id="14" name="TextBox 13">
            <a:extLst>
              <a:ext uri="{FF2B5EF4-FFF2-40B4-BE49-F238E27FC236}">
                <a16:creationId xmlns:a16="http://schemas.microsoft.com/office/drawing/2014/main" id="{D3E93958-403B-42C7-BFBE-9FDBD69CE758}"/>
              </a:ext>
            </a:extLst>
          </p:cNvPr>
          <p:cNvSpPr txBox="1"/>
          <p:nvPr/>
        </p:nvSpPr>
        <p:spPr>
          <a:xfrm>
            <a:off x="5892800" y="2735810"/>
            <a:ext cx="6096000" cy="1754326"/>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adj = [</a:t>
            </a:r>
            <a:r>
              <a:rPr lang="en-US" b="0" i="0" dirty="0">
                <a:solidFill>
                  <a:srgbClr val="A52A2A"/>
                </a:solidFill>
                <a:effectLst/>
                <a:latin typeface="Consolas" panose="020B0609020204030204" pitchFamily="49" charset="0"/>
              </a:rPr>
              <a:t>"red"</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"big"</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"tasty"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fruits =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adj:</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y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 y)</a:t>
            </a:r>
            <a:endParaRPr lang="en-US" dirty="0"/>
          </a:p>
        </p:txBody>
      </p:sp>
      <p:sp>
        <p:nvSpPr>
          <p:cNvPr id="16" name="TextBox 15">
            <a:extLst>
              <a:ext uri="{FF2B5EF4-FFF2-40B4-BE49-F238E27FC236}">
                <a16:creationId xmlns:a16="http://schemas.microsoft.com/office/drawing/2014/main" id="{94E10768-03E6-45A3-A278-937056088C5E}"/>
              </a:ext>
            </a:extLst>
          </p:cNvPr>
          <p:cNvSpPr txBox="1"/>
          <p:nvPr/>
        </p:nvSpPr>
        <p:spPr>
          <a:xfrm>
            <a:off x="528774" y="5297033"/>
            <a:ext cx="2540000" cy="1200329"/>
          </a:xfrm>
          <a:prstGeom prst="rect">
            <a:avLst/>
          </a:prstGeom>
          <a:noFill/>
          <a:ln>
            <a:solidFill>
              <a:schemeClr val="tx1"/>
            </a:solidFill>
          </a:ln>
        </p:spPr>
        <p:txBody>
          <a:bodyPr wrap="square">
            <a:spAutoFit/>
          </a:bodyPr>
          <a:lstStyle/>
          <a:p>
            <a:r>
              <a:rPr lang="nn-NO" b="0" i="0" dirty="0">
                <a:solidFill>
                  <a:srgbClr val="000000"/>
                </a:solidFill>
                <a:effectLst/>
                <a:latin typeface="Consolas" panose="020B0609020204030204" pitchFamily="49" charset="0"/>
              </a:rPr>
              <a:t>i = </a:t>
            </a:r>
            <a:r>
              <a:rPr lang="nn-NO" b="0" i="0" dirty="0">
                <a:solidFill>
                  <a:srgbClr val="FF0000"/>
                </a:solidFill>
                <a:effectLst/>
                <a:latin typeface="Consolas" panose="020B0609020204030204" pitchFamily="49" charset="0"/>
              </a:rPr>
              <a:t>1</a:t>
            </a:r>
            <a:r>
              <a:rPr lang="nn-NO" dirty="0"/>
              <a:t/>
            </a:r>
            <a:br>
              <a:rPr lang="nn-NO" dirty="0"/>
            </a:br>
            <a:r>
              <a:rPr lang="nn-NO" b="0" i="0" dirty="0">
                <a:solidFill>
                  <a:srgbClr val="0000CD"/>
                </a:solidFill>
                <a:effectLst/>
                <a:latin typeface="Consolas" panose="020B0609020204030204" pitchFamily="49" charset="0"/>
              </a:rPr>
              <a:t>while</a:t>
            </a:r>
            <a:r>
              <a:rPr lang="nn-NO" b="0" i="0" dirty="0">
                <a:solidFill>
                  <a:srgbClr val="000000"/>
                </a:solidFill>
                <a:effectLst/>
                <a:latin typeface="Consolas" panose="020B0609020204030204" pitchFamily="49" charset="0"/>
              </a:rPr>
              <a:t> i &lt; </a:t>
            </a:r>
            <a:r>
              <a:rPr lang="nn-NO" b="0" i="0" dirty="0">
                <a:solidFill>
                  <a:srgbClr val="FF0000"/>
                </a:solidFill>
                <a:effectLst/>
                <a:latin typeface="Consolas" panose="020B0609020204030204" pitchFamily="49" charset="0"/>
              </a:rPr>
              <a:t>6</a:t>
            </a:r>
            <a:r>
              <a:rPr lang="nn-NO" b="0" i="0" dirty="0">
                <a:solidFill>
                  <a:srgbClr val="000000"/>
                </a:solidFill>
                <a:effectLst/>
                <a:latin typeface="Consolas" panose="020B0609020204030204" pitchFamily="49" charset="0"/>
              </a:rPr>
              <a:t>:</a:t>
            </a:r>
            <a:r>
              <a:rPr lang="nn-NO" dirty="0"/>
              <a:t/>
            </a:r>
            <a:br>
              <a:rPr lang="nn-NO" dirty="0"/>
            </a:br>
            <a:r>
              <a:rPr lang="nn-NO" b="0" i="0" dirty="0">
                <a:solidFill>
                  <a:srgbClr val="000000"/>
                </a:solidFill>
                <a:effectLst/>
                <a:latin typeface="Consolas" panose="020B0609020204030204" pitchFamily="49" charset="0"/>
              </a:rPr>
              <a:t>  </a:t>
            </a:r>
            <a:r>
              <a:rPr lang="nn-NO" b="0" i="0" dirty="0">
                <a:solidFill>
                  <a:srgbClr val="0000CD"/>
                </a:solidFill>
                <a:effectLst/>
                <a:latin typeface="Consolas" panose="020B0609020204030204" pitchFamily="49" charset="0"/>
              </a:rPr>
              <a:t>print</a:t>
            </a:r>
            <a:r>
              <a:rPr lang="nn-NO" b="0" i="0" dirty="0">
                <a:solidFill>
                  <a:srgbClr val="000000"/>
                </a:solidFill>
                <a:effectLst/>
                <a:latin typeface="Consolas" panose="020B0609020204030204" pitchFamily="49" charset="0"/>
              </a:rPr>
              <a:t>(i)</a:t>
            </a:r>
            <a:r>
              <a:rPr lang="nn-NO" dirty="0"/>
              <a:t/>
            </a:r>
            <a:br>
              <a:rPr lang="nn-NO" dirty="0"/>
            </a:br>
            <a:r>
              <a:rPr lang="nn-NO" b="0" i="0" dirty="0">
                <a:solidFill>
                  <a:srgbClr val="000000"/>
                </a:solidFill>
                <a:effectLst/>
                <a:latin typeface="Consolas" panose="020B0609020204030204" pitchFamily="49" charset="0"/>
              </a:rPr>
              <a:t>  i += </a:t>
            </a:r>
            <a:r>
              <a:rPr lang="nn-NO" b="0" i="0" dirty="0">
                <a:solidFill>
                  <a:srgbClr val="FF0000"/>
                </a:solidFill>
                <a:effectLst/>
                <a:latin typeface="Consolas" panose="020B0609020204030204" pitchFamily="49" charset="0"/>
              </a:rPr>
              <a:t>1</a:t>
            </a:r>
            <a:endParaRPr lang="en-US" dirty="0"/>
          </a:p>
        </p:txBody>
      </p:sp>
      <p:sp>
        <p:nvSpPr>
          <p:cNvPr id="18" name="TextBox 17">
            <a:extLst>
              <a:ext uri="{FF2B5EF4-FFF2-40B4-BE49-F238E27FC236}">
                <a16:creationId xmlns:a16="http://schemas.microsoft.com/office/drawing/2014/main" id="{37D820AD-65C4-408B-871D-13A72533FD64}"/>
              </a:ext>
            </a:extLst>
          </p:cNvPr>
          <p:cNvSpPr txBox="1"/>
          <p:nvPr/>
        </p:nvSpPr>
        <p:spPr>
          <a:xfrm>
            <a:off x="6483350" y="4697652"/>
            <a:ext cx="5118100" cy="1754326"/>
          </a:xfrm>
          <a:prstGeom prst="rect">
            <a:avLst/>
          </a:prstGeom>
          <a:noFill/>
          <a:ln>
            <a:solidFill>
              <a:schemeClr val="tx1"/>
            </a:solidFill>
          </a:ln>
        </p:spPr>
        <p:txBody>
          <a:bodyPr wrap="square">
            <a:spAutoFit/>
          </a:bodyPr>
          <a:lstStyle/>
          <a:p>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a:t>
            </a:r>
            <a:r>
              <a:rPr lang="en-US" dirty="0"/>
              <a:t/>
            </a:r>
            <a:br>
              <a:rPr lang="en-US" dirty="0"/>
            </a:br>
            <a:r>
              <a:rPr lang="en-US" b="0" i="0" dirty="0">
                <a:solidFill>
                  <a:srgbClr val="0000CD"/>
                </a:solidFill>
                <a:effectLst/>
                <a:latin typeface="Consolas" panose="020B0609020204030204" pitchFamily="49" charset="0"/>
              </a:rPr>
              <a:t>while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&lt;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a:t>
            </a:r>
            <a:r>
              <a:rPr lang="en-US" dirty="0"/>
              <a:t/>
            </a:r>
            <a:br>
              <a:rPr lang="en-US" dirty="0"/>
            </a:b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t>
            </a:r>
            <a:r>
              <a:rPr lang="en-US" b="0" i="0" dirty="0" err="1">
                <a:solidFill>
                  <a:srgbClr val="A52A2A"/>
                </a:solidFill>
                <a:effectLst/>
                <a:latin typeface="Consolas" panose="020B0609020204030204" pitchFamily="49" charset="0"/>
              </a:rPr>
              <a:t>i</a:t>
            </a:r>
            <a:r>
              <a:rPr lang="en-US" b="0" i="0" dirty="0">
                <a:solidFill>
                  <a:srgbClr val="A52A2A"/>
                </a:solidFill>
                <a:effectLst/>
                <a:latin typeface="Consolas" panose="020B0609020204030204" pitchFamily="49" charset="0"/>
              </a:rPr>
              <a:t> is no longer less than 6"</a:t>
            </a:r>
            <a:r>
              <a:rPr lang="en-US" b="0" i="0" dirty="0">
                <a:solidFill>
                  <a:srgbClr val="000000"/>
                </a:solidFill>
                <a:effectLst/>
                <a:latin typeface="Consolas" panose="020B0609020204030204" pitchFamily="49" charset="0"/>
              </a:rPr>
              <a:t>)</a:t>
            </a:r>
            <a:endParaRPr lang="en-US" dirty="0"/>
          </a:p>
        </p:txBody>
      </p:sp>
      <p:sp>
        <p:nvSpPr>
          <p:cNvPr id="20" name="TextBox 19">
            <a:extLst>
              <a:ext uri="{FF2B5EF4-FFF2-40B4-BE49-F238E27FC236}">
                <a16:creationId xmlns:a16="http://schemas.microsoft.com/office/drawing/2014/main" id="{75844184-24A3-4CE9-B392-7913D3D3683A}"/>
              </a:ext>
            </a:extLst>
          </p:cNvPr>
          <p:cNvSpPr txBox="1"/>
          <p:nvPr/>
        </p:nvSpPr>
        <p:spPr>
          <a:xfrm>
            <a:off x="3381376" y="4897078"/>
            <a:ext cx="2679700" cy="1754326"/>
          </a:xfrm>
          <a:prstGeom prst="rect">
            <a:avLst/>
          </a:prstGeom>
          <a:noFill/>
          <a:ln>
            <a:solidFill>
              <a:schemeClr val="tx1"/>
            </a:solidFill>
          </a:ln>
        </p:spPr>
        <p:txBody>
          <a:bodyPr wrap="square">
            <a:spAutoFit/>
          </a:bodyPr>
          <a:lstStyle/>
          <a:p>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0</a:t>
            </a:r>
            <a:r>
              <a:rPr lang="en-US" dirty="0"/>
              <a:t/>
            </a:r>
            <a:br>
              <a:rPr lang="en-US" dirty="0"/>
            </a:br>
            <a:r>
              <a:rPr lang="en-US" b="0" i="0" dirty="0">
                <a:solidFill>
                  <a:srgbClr val="0000CD"/>
                </a:solidFill>
                <a:effectLst/>
                <a:latin typeface="Consolas" panose="020B0609020204030204" pitchFamily="49" charset="0"/>
              </a:rPr>
              <a:t>while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&lt; </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1</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continue</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i</a:t>
            </a:r>
            <a:r>
              <a:rPr lang="en-US" b="0" i="0" dirty="0">
                <a:solidFill>
                  <a:srgbClr val="000000"/>
                </a:solidFill>
                <a:effectLst/>
                <a:latin typeface="Consolas" panose="020B0609020204030204" pitchFamily="49" charset="0"/>
              </a:rPr>
              <a:t>)</a:t>
            </a:r>
            <a:endParaRPr lang="en-US" dirty="0"/>
          </a:p>
        </p:txBody>
      </p:sp>
      <p:sp>
        <p:nvSpPr>
          <p:cNvPr id="21" name="TextBox 20">
            <a:extLst>
              <a:ext uri="{FF2B5EF4-FFF2-40B4-BE49-F238E27FC236}">
                <a16:creationId xmlns:a16="http://schemas.microsoft.com/office/drawing/2014/main" id="{554BBCD2-8CCE-41F1-8229-81DA4C7EE5BD}"/>
              </a:ext>
            </a:extLst>
          </p:cNvPr>
          <p:cNvSpPr txBox="1"/>
          <p:nvPr/>
        </p:nvSpPr>
        <p:spPr>
          <a:xfrm>
            <a:off x="533401" y="4230324"/>
            <a:ext cx="5070747" cy="646331"/>
          </a:xfrm>
          <a:prstGeom prst="rect">
            <a:avLst/>
          </a:prstGeom>
          <a:noFill/>
        </p:spPr>
        <p:txBody>
          <a:bodyPr wrap="none" rtlCol="0">
            <a:spAutoFit/>
          </a:bodyPr>
          <a:lstStyle/>
          <a:p>
            <a:r>
              <a:rPr lang="en-US" dirty="0"/>
              <a:t>Note ‘continue’ is python equivalent of ‘next’ in </a:t>
            </a:r>
            <a:r>
              <a:rPr lang="en-US" dirty="0" err="1"/>
              <a:t>perl</a:t>
            </a:r>
            <a:endParaRPr lang="en-US" dirty="0"/>
          </a:p>
          <a:p>
            <a:r>
              <a:rPr lang="en-US" dirty="0"/>
              <a:t>To ‘break’ a loop in </a:t>
            </a:r>
            <a:r>
              <a:rPr lang="en-US" dirty="0" err="1"/>
              <a:t>perl</a:t>
            </a:r>
            <a:r>
              <a:rPr lang="en-US" dirty="0"/>
              <a:t> you would use ‘</a:t>
            </a:r>
            <a:r>
              <a:rPr lang="en-US" dirty="0" err="1"/>
              <a:t>goto</a:t>
            </a:r>
            <a:r>
              <a:rPr lang="en-US" dirty="0"/>
              <a:t>’</a:t>
            </a:r>
          </a:p>
        </p:txBody>
      </p:sp>
    </p:spTree>
    <p:extLst>
      <p:ext uri="{BB962C8B-B14F-4D97-AF65-F5344CB8AC3E}">
        <p14:creationId xmlns:p14="http://schemas.microsoft.com/office/powerpoint/2010/main" val="1856253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2996090" y="66657"/>
            <a:ext cx="5354158" cy="523220"/>
          </a:xfrm>
          <a:prstGeom prst="rect">
            <a:avLst/>
          </a:prstGeom>
          <a:noFill/>
        </p:spPr>
        <p:txBody>
          <a:bodyPr wrap="none" rtlCol="0">
            <a:spAutoFit/>
          </a:bodyPr>
          <a:lstStyle/>
          <a:p>
            <a:r>
              <a:rPr lang="en-US" sz="2800" dirty="0"/>
              <a:t>python - I/O and system interaction</a:t>
            </a:r>
          </a:p>
        </p:txBody>
      </p:sp>
      <p:sp>
        <p:nvSpPr>
          <p:cNvPr id="4" name="TextBox 3">
            <a:extLst>
              <a:ext uri="{FF2B5EF4-FFF2-40B4-BE49-F238E27FC236}">
                <a16:creationId xmlns:a16="http://schemas.microsoft.com/office/drawing/2014/main" id="{E498EED3-B01E-40DC-8EA3-65D71F1ED08C}"/>
              </a:ext>
            </a:extLst>
          </p:cNvPr>
          <p:cNvSpPr txBox="1"/>
          <p:nvPr/>
        </p:nvSpPr>
        <p:spPr>
          <a:xfrm>
            <a:off x="508000" y="2171259"/>
            <a:ext cx="3695699" cy="923330"/>
          </a:xfrm>
          <a:prstGeom prst="rect">
            <a:avLst/>
          </a:prstGeom>
          <a:noFill/>
        </p:spPr>
        <p:txBody>
          <a:bodyPr wrap="square" rtlCol="0">
            <a:spAutoFit/>
          </a:bodyPr>
          <a:lstStyle/>
          <a:p>
            <a:r>
              <a:rPr lang="en-US" dirty="0">
                <a:solidFill>
                  <a:srgbClr val="FF0000"/>
                </a:solidFill>
              </a:rPr>
              <a:t>Note: ‘import’ is python command for loading a package/module/library to your script</a:t>
            </a:r>
          </a:p>
        </p:txBody>
      </p:sp>
      <p:sp>
        <p:nvSpPr>
          <p:cNvPr id="5" name="TextBox 4">
            <a:extLst>
              <a:ext uri="{FF2B5EF4-FFF2-40B4-BE49-F238E27FC236}">
                <a16:creationId xmlns:a16="http://schemas.microsoft.com/office/drawing/2014/main" id="{297931D6-83C8-41AB-B29D-95C41A47D522}"/>
              </a:ext>
            </a:extLst>
          </p:cNvPr>
          <p:cNvSpPr txBox="1"/>
          <p:nvPr/>
        </p:nvSpPr>
        <p:spPr>
          <a:xfrm>
            <a:off x="508000" y="3186921"/>
            <a:ext cx="3949700" cy="1200329"/>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mymodule</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a = mymodule.person1[</a:t>
            </a:r>
            <a:r>
              <a:rPr lang="en-US" b="0" i="0" dirty="0">
                <a:solidFill>
                  <a:srgbClr val="A52A2A"/>
                </a:solidFill>
                <a:effectLst/>
                <a:latin typeface="Consolas" panose="020B0609020204030204" pitchFamily="49" charset="0"/>
              </a:rPr>
              <a:t>"age"</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a:t>
            </a:r>
            <a:endParaRPr lang="en-US" dirty="0"/>
          </a:p>
        </p:txBody>
      </p:sp>
      <p:sp>
        <p:nvSpPr>
          <p:cNvPr id="9" name="TextBox 8">
            <a:extLst>
              <a:ext uri="{FF2B5EF4-FFF2-40B4-BE49-F238E27FC236}">
                <a16:creationId xmlns:a16="http://schemas.microsoft.com/office/drawing/2014/main" id="{372A419F-6184-48AE-AE3B-A09E654BF911}"/>
              </a:ext>
            </a:extLst>
          </p:cNvPr>
          <p:cNvSpPr txBox="1"/>
          <p:nvPr/>
        </p:nvSpPr>
        <p:spPr>
          <a:xfrm>
            <a:off x="5016499" y="2632924"/>
            <a:ext cx="6667501" cy="1754326"/>
          </a:xfrm>
          <a:prstGeom prst="rect">
            <a:avLst/>
          </a:prstGeom>
          <a:noFill/>
          <a:ln>
            <a:solidFill>
              <a:schemeClr val="tx1"/>
            </a:solidFill>
          </a:ln>
        </p:spPr>
        <p:txBody>
          <a:bodyPr wrap="square">
            <a:spAutoFit/>
          </a:bodyPr>
          <a:lstStyle/>
          <a:p>
            <a:r>
              <a:rPr lang="en-US" dirty="0"/>
              <a:t>import </a:t>
            </a:r>
            <a:r>
              <a:rPr lang="en-US" dirty="0" err="1"/>
              <a:t>os</a:t>
            </a:r>
            <a:endParaRPr lang="en-US" dirty="0"/>
          </a:p>
          <a:p>
            <a:endParaRPr lang="en-US" dirty="0"/>
          </a:p>
          <a:p>
            <a:r>
              <a:rPr lang="en-US" dirty="0" err="1"/>
              <a:t>cmd</a:t>
            </a:r>
            <a:r>
              <a:rPr lang="en-US" dirty="0"/>
              <a:t> = "git --version"</a:t>
            </a:r>
          </a:p>
          <a:p>
            <a:endParaRPr lang="en-US" dirty="0"/>
          </a:p>
          <a:p>
            <a:r>
              <a:rPr lang="en-US" dirty="0" err="1"/>
              <a:t>returned_value</a:t>
            </a:r>
            <a:r>
              <a:rPr lang="en-US" dirty="0"/>
              <a:t> = </a:t>
            </a:r>
            <a:r>
              <a:rPr lang="en-US" dirty="0" err="1"/>
              <a:t>os.system</a:t>
            </a:r>
            <a:r>
              <a:rPr lang="en-US" dirty="0"/>
              <a:t>(</a:t>
            </a:r>
            <a:r>
              <a:rPr lang="en-US" dirty="0" err="1"/>
              <a:t>cmd</a:t>
            </a:r>
            <a:r>
              <a:rPr lang="en-US" dirty="0"/>
              <a:t>)  </a:t>
            </a:r>
            <a:r>
              <a:rPr lang="en-US" dirty="0">
                <a:solidFill>
                  <a:schemeClr val="accent6">
                    <a:lumMod val="75000"/>
                  </a:schemeClr>
                </a:solidFill>
              </a:rPr>
              <a:t># returns the exit code in </a:t>
            </a:r>
            <a:r>
              <a:rPr lang="en-US" dirty="0" err="1">
                <a:solidFill>
                  <a:schemeClr val="accent6">
                    <a:lumMod val="75000"/>
                  </a:schemeClr>
                </a:solidFill>
              </a:rPr>
              <a:t>unix</a:t>
            </a:r>
            <a:endParaRPr lang="en-US" dirty="0">
              <a:solidFill>
                <a:schemeClr val="accent6">
                  <a:lumMod val="75000"/>
                </a:schemeClr>
              </a:solidFill>
            </a:endParaRPr>
          </a:p>
          <a:p>
            <a:r>
              <a:rPr lang="en-US" dirty="0"/>
              <a:t>print('returned value:', </a:t>
            </a:r>
            <a:r>
              <a:rPr lang="en-US" dirty="0" err="1"/>
              <a:t>returned_value</a:t>
            </a:r>
            <a:r>
              <a:rPr lang="en-US" dirty="0"/>
              <a:t>)</a:t>
            </a:r>
          </a:p>
        </p:txBody>
      </p:sp>
      <p:sp>
        <p:nvSpPr>
          <p:cNvPr id="13" name="TextBox 12">
            <a:extLst>
              <a:ext uri="{FF2B5EF4-FFF2-40B4-BE49-F238E27FC236}">
                <a16:creationId xmlns:a16="http://schemas.microsoft.com/office/drawing/2014/main" id="{0681B9FC-1AD5-4C89-A98B-699FE03C6EA7}"/>
              </a:ext>
            </a:extLst>
          </p:cNvPr>
          <p:cNvSpPr txBox="1"/>
          <p:nvPr/>
        </p:nvSpPr>
        <p:spPr>
          <a:xfrm>
            <a:off x="2178049" y="4775407"/>
            <a:ext cx="8210551" cy="1754326"/>
          </a:xfrm>
          <a:prstGeom prst="rect">
            <a:avLst/>
          </a:prstGeom>
          <a:noFill/>
          <a:ln>
            <a:solidFill>
              <a:schemeClr val="tx1"/>
            </a:solidFill>
          </a:ln>
        </p:spPr>
        <p:txBody>
          <a:bodyPr wrap="square">
            <a:spAutoFit/>
          </a:bodyPr>
          <a:lstStyle/>
          <a:p>
            <a:r>
              <a:rPr lang="en-US" dirty="0"/>
              <a:t>import subprocess</a:t>
            </a:r>
          </a:p>
          <a:p>
            <a:endParaRPr lang="en-US" dirty="0"/>
          </a:p>
          <a:p>
            <a:r>
              <a:rPr lang="en-US" dirty="0" err="1"/>
              <a:t>cmd</a:t>
            </a:r>
            <a:r>
              <a:rPr lang="en-US" dirty="0"/>
              <a:t> = "git --version"</a:t>
            </a:r>
          </a:p>
          <a:p>
            <a:endParaRPr lang="en-US" dirty="0"/>
          </a:p>
          <a:p>
            <a:r>
              <a:rPr lang="en-US" dirty="0" err="1"/>
              <a:t>returned_value</a:t>
            </a:r>
            <a:r>
              <a:rPr lang="en-US" dirty="0"/>
              <a:t> = </a:t>
            </a:r>
            <a:r>
              <a:rPr lang="en-US" dirty="0" err="1"/>
              <a:t>subprocess.call</a:t>
            </a:r>
            <a:r>
              <a:rPr lang="en-US" dirty="0"/>
              <a:t>(</a:t>
            </a:r>
            <a:r>
              <a:rPr lang="en-US" dirty="0" err="1"/>
              <a:t>cmd</a:t>
            </a:r>
            <a:r>
              <a:rPr lang="en-US" dirty="0"/>
              <a:t>, shell=True)  </a:t>
            </a:r>
            <a:r>
              <a:rPr lang="en-US" dirty="0">
                <a:solidFill>
                  <a:schemeClr val="accent6">
                    <a:lumMod val="75000"/>
                  </a:schemeClr>
                </a:solidFill>
              </a:rPr>
              <a:t># returns the exit code in </a:t>
            </a:r>
            <a:r>
              <a:rPr lang="en-US" dirty="0" err="1">
                <a:solidFill>
                  <a:schemeClr val="accent6">
                    <a:lumMod val="75000"/>
                  </a:schemeClr>
                </a:solidFill>
              </a:rPr>
              <a:t>unix</a:t>
            </a:r>
            <a:endParaRPr lang="en-US" dirty="0">
              <a:solidFill>
                <a:schemeClr val="accent6">
                  <a:lumMod val="75000"/>
                </a:schemeClr>
              </a:solidFill>
            </a:endParaRPr>
          </a:p>
          <a:p>
            <a:r>
              <a:rPr lang="en-US" dirty="0"/>
              <a:t>print('returned value:', </a:t>
            </a:r>
            <a:r>
              <a:rPr lang="en-US" dirty="0" err="1"/>
              <a:t>returned_value</a:t>
            </a:r>
            <a:r>
              <a:rPr lang="en-US" dirty="0"/>
              <a:t>)</a:t>
            </a:r>
          </a:p>
        </p:txBody>
      </p:sp>
      <p:sp>
        <p:nvSpPr>
          <p:cNvPr id="14" name="TextBox 13">
            <a:extLst>
              <a:ext uri="{FF2B5EF4-FFF2-40B4-BE49-F238E27FC236}">
                <a16:creationId xmlns:a16="http://schemas.microsoft.com/office/drawing/2014/main" id="{EDAA2BE3-1ACB-4559-99BA-69A2CD21D334}"/>
              </a:ext>
            </a:extLst>
          </p:cNvPr>
          <p:cNvSpPr txBox="1"/>
          <p:nvPr/>
        </p:nvSpPr>
        <p:spPr>
          <a:xfrm>
            <a:off x="4868975" y="2082593"/>
            <a:ext cx="6962547" cy="369332"/>
          </a:xfrm>
          <a:prstGeom prst="rect">
            <a:avLst/>
          </a:prstGeom>
          <a:noFill/>
        </p:spPr>
        <p:txBody>
          <a:bodyPr wrap="none" rtlCol="0">
            <a:spAutoFit/>
          </a:bodyPr>
          <a:lstStyle/>
          <a:p>
            <a:r>
              <a:rPr lang="en-US" dirty="0">
                <a:solidFill>
                  <a:srgbClr val="FF0000"/>
                </a:solidFill>
              </a:rPr>
              <a:t>Do not use system calls in python, instead use </a:t>
            </a:r>
            <a:r>
              <a:rPr lang="en-US" dirty="0" err="1">
                <a:solidFill>
                  <a:srgbClr val="FF0000"/>
                </a:solidFill>
              </a:rPr>
              <a:t>os</a:t>
            </a:r>
            <a:r>
              <a:rPr lang="en-US" dirty="0">
                <a:solidFill>
                  <a:srgbClr val="FF0000"/>
                </a:solidFill>
              </a:rPr>
              <a:t> or subprocess modules</a:t>
            </a:r>
          </a:p>
        </p:txBody>
      </p:sp>
      <p:sp>
        <p:nvSpPr>
          <p:cNvPr id="16" name="TextBox 15">
            <a:extLst>
              <a:ext uri="{FF2B5EF4-FFF2-40B4-BE49-F238E27FC236}">
                <a16:creationId xmlns:a16="http://schemas.microsoft.com/office/drawing/2014/main" id="{E65D1761-A556-4CFB-9954-A88FA7F65576}"/>
              </a:ext>
            </a:extLst>
          </p:cNvPr>
          <p:cNvSpPr txBox="1"/>
          <p:nvPr/>
        </p:nvSpPr>
        <p:spPr>
          <a:xfrm>
            <a:off x="508000" y="890274"/>
            <a:ext cx="4406900" cy="923330"/>
          </a:xfrm>
          <a:prstGeom prst="rect">
            <a:avLst/>
          </a:prstGeom>
          <a:noFill/>
          <a:ln>
            <a:solidFill>
              <a:schemeClr val="tx1"/>
            </a:solidFill>
          </a:ln>
        </p:spPr>
        <p:txBody>
          <a:bodyPr wrap="square">
            <a:spAutoFit/>
          </a:bodyPr>
          <a:lstStyle/>
          <a:p>
            <a:r>
              <a:rPr lang="en-US" dirty="0" err="1"/>
              <a:t>fo</a:t>
            </a:r>
            <a:r>
              <a:rPr lang="en-US" dirty="0"/>
              <a:t> = </a:t>
            </a:r>
            <a:r>
              <a:rPr lang="en-US" dirty="0" err="1" smtClean="0"/>
              <a:t>os.open</a:t>
            </a:r>
            <a:r>
              <a:rPr lang="en-US" dirty="0"/>
              <a:t>("foo.txt", "w") </a:t>
            </a:r>
            <a:r>
              <a:rPr lang="en-US" dirty="0">
                <a:solidFill>
                  <a:schemeClr val="accent6">
                    <a:lumMod val="75000"/>
                  </a:schemeClr>
                </a:solidFill>
              </a:rPr>
              <a:t># Open a file</a:t>
            </a:r>
          </a:p>
          <a:p>
            <a:r>
              <a:rPr lang="en-US" dirty="0"/>
              <a:t>print "Name of the file: ", fo.name</a:t>
            </a:r>
          </a:p>
          <a:p>
            <a:r>
              <a:rPr lang="en-US" dirty="0" err="1"/>
              <a:t>fo.close</a:t>
            </a:r>
            <a:r>
              <a:rPr lang="en-US" dirty="0"/>
              <a:t>() </a:t>
            </a:r>
            <a:r>
              <a:rPr lang="en-US" dirty="0">
                <a:solidFill>
                  <a:schemeClr val="accent6">
                    <a:lumMod val="75000"/>
                  </a:schemeClr>
                </a:solidFill>
              </a:rPr>
              <a:t># Close file</a:t>
            </a:r>
            <a:endParaRPr lang="en-US" dirty="0"/>
          </a:p>
        </p:txBody>
      </p:sp>
      <p:sp>
        <p:nvSpPr>
          <p:cNvPr id="18" name="TextBox 17">
            <a:extLst>
              <a:ext uri="{FF2B5EF4-FFF2-40B4-BE49-F238E27FC236}">
                <a16:creationId xmlns:a16="http://schemas.microsoft.com/office/drawing/2014/main" id="{636C4DB6-804A-41F4-9AA2-57AC13BEFE9E}"/>
              </a:ext>
            </a:extLst>
          </p:cNvPr>
          <p:cNvSpPr txBox="1"/>
          <p:nvPr/>
        </p:nvSpPr>
        <p:spPr>
          <a:xfrm>
            <a:off x="5254068" y="1013069"/>
            <a:ext cx="6696632" cy="646331"/>
          </a:xfrm>
          <a:prstGeom prst="rect">
            <a:avLst/>
          </a:prstGeom>
          <a:noFill/>
        </p:spPr>
        <p:txBody>
          <a:bodyPr wrap="square" rtlCol="0">
            <a:spAutoFit/>
          </a:bodyPr>
          <a:lstStyle/>
          <a:p>
            <a:r>
              <a:rPr lang="en-US" dirty="0">
                <a:solidFill>
                  <a:srgbClr val="FF0000"/>
                </a:solidFill>
              </a:rPr>
              <a:t>Use open/close functions, not read/write.  NOTE: the second argument of open() indicates access via read, write, or append mode </a:t>
            </a:r>
          </a:p>
        </p:txBody>
      </p:sp>
    </p:spTree>
    <p:extLst>
      <p:ext uri="{BB962C8B-B14F-4D97-AF65-F5344CB8AC3E}">
        <p14:creationId xmlns:p14="http://schemas.microsoft.com/office/powerpoint/2010/main" val="650806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149970" y="281354"/>
            <a:ext cx="4296241" cy="523220"/>
          </a:xfrm>
          <a:prstGeom prst="rect">
            <a:avLst/>
          </a:prstGeom>
          <a:noFill/>
        </p:spPr>
        <p:txBody>
          <a:bodyPr wrap="none" rtlCol="0">
            <a:spAutoFit/>
          </a:bodyPr>
          <a:lstStyle/>
          <a:p>
            <a:r>
              <a:rPr lang="en-US" sz="2800" dirty="0"/>
              <a:t>python - string interpolation</a:t>
            </a:r>
          </a:p>
        </p:txBody>
      </p:sp>
      <p:sp>
        <p:nvSpPr>
          <p:cNvPr id="4" name="TextBox 3">
            <a:extLst>
              <a:ext uri="{FF2B5EF4-FFF2-40B4-BE49-F238E27FC236}">
                <a16:creationId xmlns:a16="http://schemas.microsoft.com/office/drawing/2014/main" id="{E6DF3F8A-E916-4585-A58F-1F7786D8D091}"/>
              </a:ext>
            </a:extLst>
          </p:cNvPr>
          <p:cNvSpPr txBox="1"/>
          <p:nvPr/>
        </p:nvSpPr>
        <p:spPr>
          <a:xfrm>
            <a:off x="3048000" y="2145756"/>
            <a:ext cx="6096000" cy="1200329"/>
          </a:xfrm>
          <a:prstGeom prst="rect">
            <a:avLst/>
          </a:prstGeom>
          <a:noFill/>
          <a:ln>
            <a:solidFill>
              <a:schemeClr val="tx1"/>
            </a:solidFill>
          </a:ln>
        </p:spPr>
        <p:txBody>
          <a:bodyPr wrap="square">
            <a:spAutoFit/>
          </a:bodyPr>
          <a:lstStyle/>
          <a:p>
            <a:r>
              <a:rPr lang="en-US" dirty="0"/>
              <a:t>name = 'world'</a:t>
            </a:r>
          </a:p>
          <a:p>
            <a:r>
              <a:rPr lang="en-US" dirty="0"/>
              <a:t>program =</a:t>
            </a:r>
            <a:r>
              <a:rPr lang="en-US" dirty="0" smtClean="0"/>
              <a:t>'python‘</a:t>
            </a:r>
          </a:p>
          <a:p>
            <a:r>
              <a:rPr lang="en-US" dirty="0"/>
              <a:t>p</a:t>
            </a:r>
            <a:r>
              <a:rPr lang="en-US" dirty="0" smtClean="0"/>
              <a:t>rint(‘</a:t>
            </a:r>
            <a:r>
              <a:rPr lang="en-US" dirty="0" err="1" smtClean="0"/>
              <a:t>Hello’+program</a:t>
            </a:r>
            <a:r>
              <a:rPr lang="en-US" dirty="0" smtClean="0"/>
              <a:t>+’! This </a:t>
            </a:r>
            <a:r>
              <a:rPr lang="en-US" dirty="0" err="1" smtClean="0"/>
              <a:t>is’+program</a:t>
            </a:r>
            <a:r>
              <a:rPr lang="en-US" dirty="0"/>
              <a:t>)</a:t>
            </a:r>
          </a:p>
          <a:p>
            <a:r>
              <a:rPr lang="en-US" dirty="0"/>
              <a:t>print('Hello %s! This is %s</a:t>
            </a:r>
            <a:r>
              <a:rPr lang="en-US" dirty="0" smtClean="0"/>
              <a:t>.‘ % (</a:t>
            </a:r>
            <a:r>
              <a:rPr lang="en-US" dirty="0" err="1"/>
              <a:t>name,program</a:t>
            </a:r>
            <a:r>
              <a:rPr lang="en-US" dirty="0"/>
              <a:t>))</a:t>
            </a:r>
          </a:p>
        </p:txBody>
      </p:sp>
      <p:sp>
        <p:nvSpPr>
          <p:cNvPr id="3" name="TextBox 2">
            <a:extLst>
              <a:ext uri="{FF2B5EF4-FFF2-40B4-BE49-F238E27FC236}">
                <a16:creationId xmlns:a16="http://schemas.microsoft.com/office/drawing/2014/main" id="{1AA6C890-9CD4-41AD-8460-C46CDADAA19C}"/>
              </a:ext>
            </a:extLst>
          </p:cNvPr>
          <p:cNvSpPr txBox="1"/>
          <p:nvPr/>
        </p:nvSpPr>
        <p:spPr>
          <a:xfrm>
            <a:off x="1620386" y="1213703"/>
            <a:ext cx="9943171" cy="646331"/>
          </a:xfrm>
          <a:prstGeom prst="rect">
            <a:avLst/>
          </a:prstGeom>
          <a:noFill/>
        </p:spPr>
        <p:txBody>
          <a:bodyPr wrap="none" rtlCol="0">
            <a:spAutoFit/>
          </a:bodyPr>
          <a:lstStyle/>
          <a:p>
            <a:r>
              <a:rPr lang="en-US" dirty="0">
                <a:solidFill>
                  <a:srgbClr val="FF0000"/>
                </a:solidFill>
              </a:rPr>
              <a:t>Traditional string interpolation in python is rather awkward and makes use of ‘%’ </a:t>
            </a:r>
            <a:r>
              <a:rPr lang="en-US" dirty="0" smtClean="0">
                <a:solidFill>
                  <a:srgbClr val="FF0000"/>
                </a:solidFill>
              </a:rPr>
              <a:t>or ‘+’ symbol </a:t>
            </a:r>
            <a:r>
              <a:rPr lang="en-US" dirty="0">
                <a:solidFill>
                  <a:srgbClr val="FF0000"/>
                </a:solidFill>
              </a:rPr>
              <a:t>to escape</a:t>
            </a:r>
          </a:p>
          <a:p>
            <a:r>
              <a:rPr lang="en-US" dirty="0">
                <a:solidFill>
                  <a:srgbClr val="FF0000"/>
                </a:solidFill>
              </a:rPr>
              <a:t>Note: requires a list at end that is preceded by % symbol</a:t>
            </a:r>
          </a:p>
        </p:txBody>
      </p:sp>
      <p:sp>
        <p:nvSpPr>
          <p:cNvPr id="6" name="TextBox 5">
            <a:extLst>
              <a:ext uri="{FF2B5EF4-FFF2-40B4-BE49-F238E27FC236}">
                <a16:creationId xmlns:a16="http://schemas.microsoft.com/office/drawing/2014/main" id="{3EFC731E-9152-4B44-B462-D3FDDD9F7DA0}"/>
              </a:ext>
            </a:extLst>
          </p:cNvPr>
          <p:cNvSpPr txBox="1"/>
          <p:nvPr/>
        </p:nvSpPr>
        <p:spPr>
          <a:xfrm>
            <a:off x="2705099" y="3783408"/>
            <a:ext cx="7867282" cy="646331"/>
          </a:xfrm>
          <a:prstGeom prst="rect">
            <a:avLst/>
          </a:prstGeom>
          <a:noFill/>
        </p:spPr>
        <p:txBody>
          <a:bodyPr wrap="none" rtlCol="0">
            <a:spAutoFit/>
          </a:bodyPr>
          <a:lstStyle/>
          <a:p>
            <a:r>
              <a:rPr lang="en-US" dirty="0">
                <a:solidFill>
                  <a:srgbClr val="FF0000"/>
                </a:solidFill>
              </a:rPr>
              <a:t>Python 3.6 introduced a new form of literal string interpolation (f-string)</a:t>
            </a:r>
          </a:p>
          <a:p>
            <a:r>
              <a:rPr lang="en-US" dirty="0">
                <a:solidFill>
                  <a:srgbClr val="FF0000"/>
                </a:solidFill>
              </a:rPr>
              <a:t>Note the lowercase f at the head of the string …and curly braces allow the escape </a:t>
            </a:r>
          </a:p>
        </p:txBody>
      </p:sp>
      <p:sp>
        <p:nvSpPr>
          <p:cNvPr id="9" name="TextBox 8">
            <a:extLst>
              <a:ext uri="{FF2B5EF4-FFF2-40B4-BE49-F238E27FC236}">
                <a16:creationId xmlns:a16="http://schemas.microsoft.com/office/drawing/2014/main" id="{DB35348C-0E04-4074-AE23-44992C2EA094}"/>
              </a:ext>
            </a:extLst>
          </p:cNvPr>
          <p:cNvSpPr txBox="1"/>
          <p:nvPr/>
        </p:nvSpPr>
        <p:spPr>
          <a:xfrm>
            <a:off x="3048000" y="4605652"/>
            <a:ext cx="6096000" cy="923330"/>
          </a:xfrm>
          <a:prstGeom prst="rect">
            <a:avLst/>
          </a:prstGeom>
          <a:noFill/>
          <a:ln>
            <a:solidFill>
              <a:schemeClr val="tx1"/>
            </a:solidFill>
          </a:ln>
        </p:spPr>
        <p:txBody>
          <a:bodyPr wrap="square">
            <a:spAutoFit/>
          </a:bodyPr>
          <a:lstStyle/>
          <a:p>
            <a:r>
              <a:rPr lang="en-US" dirty="0"/>
              <a:t>name = 'World'</a:t>
            </a:r>
          </a:p>
          <a:p>
            <a:r>
              <a:rPr lang="en-US" dirty="0"/>
              <a:t>program = 'Python'</a:t>
            </a:r>
          </a:p>
          <a:p>
            <a:r>
              <a:rPr lang="en-US" dirty="0"/>
              <a:t>print(</a:t>
            </a:r>
            <a:r>
              <a:rPr lang="en-US" dirty="0" err="1"/>
              <a:t>f'Hello</a:t>
            </a:r>
            <a:r>
              <a:rPr lang="en-US" dirty="0"/>
              <a:t> {name}! This is {program}')</a:t>
            </a:r>
          </a:p>
        </p:txBody>
      </p:sp>
    </p:spTree>
    <p:extLst>
      <p:ext uri="{BB962C8B-B14F-4D97-AF65-F5344CB8AC3E}">
        <p14:creationId xmlns:p14="http://schemas.microsoft.com/office/powerpoint/2010/main" val="3648455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260501" y="251209"/>
            <a:ext cx="4311886" cy="523220"/>
          </a:xfrm>
          <a:prstGeom prst="rect">
            <a:avLst/>
          </a:prstGeom>
          <a:noFill/>
        </p:spPr>
        <p:txBody>
          <a:bodyPr wrap="none" rtlCol="0">
            <a:spAutoFit/>
          </a:bodyPr>
          <a:lstStyle/>
          <a:p>
            <a:r>
              <a:rPr lang="en-US" sz="2800" dirty="0"/>
              <a:t>python - regular expressions</a:t>
            </a:r>
          </a:p>
        </p:txBody>
      </p:sp>
      <p:sp>
        <p:nvSpPr>
          <p:cNvPr id="4" name="TextBox 3">
            <a:extLst>
              <a:ext uri="{FF2B5EF4-FFF2-40B4-BE49-F238E27FC236}">
                <a16:creationId xmlns:a16="http://schemas.microsoft.com/office/drawing/2014/main" id="{578591DC-F8DE-4723-A5D7-778F511486CC}"/>
              </a:ext>
            </a:extLst>
          </p:cNvPr>
          <p:cNvSpPr txBox="1"/>
          <p:nvPr/>
        </p:nvSpPr>
        <p:spPr>
          <a:xfrm>
            <a:off x="482600" y="1407636"/>
            <a:ext cx="4000500" cy="1477328"/>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re</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txt = </a:t>
            </a:r>
            <a:r>
              <a:rPr lang="en-US" b="0" i="0" dirty="0">
                <a:solidFill>
                  <a:srgbClr val="A52A2A"/>
                </a:solidFill>
                <a:effectLst/>
                <a:latin typeface="Consolas" panose="020B0609020204030204" pitchFamily="49" charset="0"/>
              </a:rPr>
              <a:t>"The rain in Spain"</a:t>
            </a:r>
            <a:r>
              <a:rPr lang="en-US" dirty="0"/>
              <a:t/>
            </a:r>
            <a:br>
              <a:rPr lang="en-US" dirty="0"/>
            </a:b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re.findall</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"ai"</a:t>
            </a:r>
            <a:r>
              <a:rPr lang="en-US" b="0" i="0" dirty="0">
                <a:solidFill>
                  <a:srgbClr val="000000"/>
                </a:solidFill>
                <a:effectLst/>
                <a:latin typeface="Consolas" panose="020B0609020204030204" pitchFamily="49" charset="0"/>
              </a:rPr>
              <a:t>, txt)</a:t>
            </a: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US" dirty="0"/>
          </a:p>
        </p:txBody>
      </p:sp>
      <p:sp>
        <p:nvSpPr>
          <p:cNvPr id="6" name="TextBox 5">
            <a:extLst>
              <a:ext uri="{FF2B5EF4-FFF2-40B4-BE49-F238E27FC236}">
                <a16:creationId xmlns:a16="http://schemas.microsoft.com/office/drawing/2014/main" id="{15DF3DF3-35DB-4925-833A-DF20E08E52FA}"/>
              </a:ext>
            </a:extLst>
          </p:cNvPr>
          <p:cNvSpPr txBox="1"/>
          <p:nvPr/>
        </p:nvSpPr>
        <p:spPr>
          <a:xfrm>
            <a:off x="723900" y="4573201"/>
            <a:ext cx="10947400" cy="1754326"/>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re</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txt = </a:t>
            </a:r>
            <a:r>
              <a:rPr lang="en-US" b="0" i="0" dirty="0">
                <a:solidFill>
                  <a:srgbClr val="A52A2A"/>
                </a:solidFill>
                <a:effectLst/>
                <a:latin typeface="Consolas" panose="020B0609020204030204" pitchFamily="49" charset="0"/>
              </a:rPr>
              <a:t>"The rain in Spain"</a:t>
            </a:r>
            <a:r>
              <a:rPr lang="en-US" dirty="0"/>
              <a:t/>
            </a:r>
            <a:br>
              <a:rPr lang="en-US" dirty="0"/>
            </a:b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re.search</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"\s"</a:t>
            </a:r>
            <a:r>
              <a:rPr lang="en-US" b="0" i="0" dirty="0">
                <a:solidFill>
                  <a:srgbClr val="000000"/>
                </a:solidFill>
                <a:effectLst/>
                <a:latin typeface="Consolas" panose="020B0609020204030204" pitchFamily="49" charset="0"/>
              </a:rPr>
              <a:t>, txt)</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"The first white-space character is located in position:"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x.start</a:t>
            </a:r>
            <a:r>
              <a:rPr lang="en-US" b="0" i="0" dirty="0">
                <a:solidFill>
                  <a:srgbClr val="000000"/>
                </a:solidFill>
                <a:effectLst/>
                <a:latin typeface="Consolas" panose="020B0609020204030204" pitchFamily="49" charset="0"/>
              </a:rPr>
              <a:t>())</a:t>
            </a:r>
            <a:endParaRPr lang="en-US" dirty="0"/>
          </a:p>
        </p:txBody>
      </p:sp>
      <p:sp>
        <p:nvSpPr>
          <p:cNvPr id="8" name="TextBox 7">
            <a:extLst>
              <a:ext uri="{FF2B5EF4-FFF2-40B4-BE49-F238E27FC236}">
                <a16:creationId xmlns:a16="http://schemas.microsoft.com/office/drawing/2014/main" id="{5FDAEC27-EC01-4D54-9664-BFA06DA3CF59}"/>
              </a:ext>
            </a:extLst>
          </p:cNvPr>
          <p:cNvSpPr txBox="1"/>
          <p:nvPr/>
        </p:nvSpPr>
        <p:spPr>
          <a:xfrm>
            <a:off x="5251452" y="1196487"/>
            <a:ext cx="3886200" cy="1477328"/>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re</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txt = </a:t>
            </a:r>
            <a:r>
              <a:rPr lang="en-US" b="0" i="0" dirty="0">
                <a:solidFill>
                  <a:srgbClr val="A52A2A"/>
                </a:solidFill>
                <a:effectLst/>
                <a:latin typeface="Consolas" panose="020B0609020204030204" pitchFamily="49" charset="0"/>
              </a:rPr>
              <a:t>"The rain in Spain"</a:t>
            </a:r>
            <a:r>
              <a:rPr lang="en-US" dirty="0"/>
              <a:t/>
            </a:r>
            <a:br>
              <a:rPr lang="en-US" dirty="0"/>
            </a:b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re.split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"\s"</a:t>
            </a:r>
            <a:r>
              <a:rPr lang="en-US" b="0" i="0" dirty="0">
                <a:solidFill>
                  <a:srgbClr val="000000"/>
                </a:solidFill>
                <a:effectLst/>
                <a:latin typeface="Consolas" panose="020B0609020204030204" pitchFamily="49" charset="0"/>
              </a:rPr>
              <a:t>, txt)</a:t>
            </a: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endParaRPr lang="en-US" dirty="0"/>
          </a:p>
        </p:txBody>
      </p:sp>
      <p:sp>
        <p:nvSpPr>
          <p:cNvPr id="10" name="TextBox 9">
            <a:extLst>
              <a:ext uri="{FF2B5EF4-FFF2-40B4-BE49-F238E27FC236}">
                <a16:creationId xmlns:a16="http://schemas.microsoft.com/office/drawing/2014/main" id="{20760A72-3414-4FE0-B304-373179DB21E2}"/>
              </a:ext>
            </a:extLst>
          </p:cNvPr>
          <p:cNvSpPr txBox="1"/>
          <p:nvPr/>
        </p:nvSpPr>
        <p:spPr>
          <a:xfrm>
            <a:off x="6845300" y="2941682"/>
            <a:ext cx="4737100" cy="1477328"/>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import</a:t>
            </a:r>
            <a:r>
              <a:rPr lang="en-US" b="0" i="0" dirty="0">
                <a:solidFill>
                  <a:srgbClr val="000000"/>
                </a:solidFill>
                <a:effectLst/>
                <a:latin typeface="Consolas" panose="020B0609020204030204" pitchFamily="49" charset="0"/>
              </a:rPr>
              <a:t> re</a:t>
            </a:r>
            <a:r>
              <a:rPr lang="en-US" dirty="0"/>
              <a:t/>
            </a:r>
            <a:br>
              <a:rPr lang="en-US" dirty="0"/>
            </a:br>
            <a:r>
              <a:rPr lang="en-US" dirty="0"/>
              <a:t/>
            </a:r>
            <a:br>
              <a:rPr lang="en-US" dirty="0"/>
            </a:br>
            <a:r>
              <a:rPr lang="en-US" b="0" i="0" dirty="0">
                <a:solidFill>
                  <a:srgbClr val="000000"/>
                </a:solidFill>
                <a:effectLst/>
                <a:latin typeface="Consolas" panose="020B0609020204030204" pitchFamily="49" charset="0"/>
              </a:rPr>
              <a:t>txt = </a:t>
            </a:r>
            <a:r>
              <a:rPr lang="en-US" b="0" i="0" dirty="0">
                <a:solidFill>
                  <a:srgbClr val="A52A2A"/>
                </a:solidFill>
                <a:effectLst/>
                <a:latin typeface="Consolas" panose="020B0609020204030204" pitchFamily="49" charset="0"/>
              </a:rPr>
              <a:t>"The rain in Spain"</a:t>
            </a:r>
            <a:r>
              <a:rPr lang="en-US" dirty="0"/>
              <a:t/>
            </a:r>
            <a:br>
              <a:rPr lang="en-US" dirty="0"/>
            </a:br>
            <a:r>
              <a:rPr lang="en-US" b="0" i="0" dirty="0">
                <a:solidFill>
                  <a:srgbClr val="000000"/>
                </a:solidFill>
                <a:effectLst/>
                <a:latin typeface="Consolas" panose="020B0609020204030204" pitchFamily="49" charset="0"/>
              </a:rPr>
              <a:t>x = </a:t>
            </a:r>
            <a:r>
              <a:rPr lang="en-US" b="0" i="0" dirty="0" err="1">
                <a:solidFill>
                  <a:srgbClr val="000000"/>
                </a:solidFill>
                <a:effectLst/>
                <a:latin typeface="Consolas" panose="020B0609020204030204" pitchFamily="49" charset="0"/>
              </a:rPr>
              <a:t>re.search</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"ai"</a:t>
            </a:r>
            <a:r>
              <a:rPr lang="en-US" b="0" i="0" dirty="0">
                <a:solidFill>
                  <a:srgbClr val="000000"/>
                </a:solidFill>
                <a:effectLst/>
                <a:latin typeface="Consolas" panose="020B0609020204030204" pitchFamily="49" charset="0"/>
              </a:rPr>
              <a:t>, txt)</a:t>
            </a:r>
            <a:r>
              <a:rPr lang="en-US" dirty="0"/>
              <a:t/>
            </a:r>
            <a:br>
              <a:rPr lang="en-US" dirty="0"/>
            </a:b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 </a:t>
            </a:r>
            <a:r>
              <a:rPr lang="en-US" b="0" i="0" dirty="0">
                <a:solidFill>
                  <a:srgbClr val="008000"/>
                </a:solidFill>
                <a:effectLst/>
                <a:latin typeface="Consolas" panose="020B0609020204030204" pitchFamily="49" charset="0"/>
              </a:rPr>
              <a:t>#this will print an object</a:t>
            </a:r>
            <a:endParaRPr lang="en-US" dirty="0"/>
          </a:p>
        </p:txBody>
      </p:sp>
    </p:spTree>
    <p:extLst>
      <p:ext uri="{BB962C8B-B14F-4D97-AF65-F5344CB8AC3E}">
        <p14:creationId xmlns:p14="http://schemas.microsoft.com/office/powerpoint/2010/main" val="3573849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1502" y="149062"/>
            <a:ext cx="4617867" cy="523220"/>
          </a:xfrm>
          <a:prstGeom prst="rect">
            <a:avLst/>
          </a:prstGeom>
          <a:noFill/>
        </p:spPr>
        <p:txBody>
          <a:bodyPr wrap="none" rtlCol="0">
            <a:spAutoFit/>
          </a:bodyPr>
          <a:lstStyle/>
          <a:p>
            <a:r>
              <a:rPr lang="en-US" sz="2800" dirty="0"/>
              <a:t>R – anatomy of a basic R script</a:t>
            </a:r>
          </a:p>
        </p:txBody>
      </p:sp>
      <p:sp>
        <p:nvSpPr>
          <p:cNvPr id="8" name="TextBox 7">
            <a:hlinkClick r:id="rId2"/>
            <a:extLst>
              <a:ext uri="{FF2B5EF4-FFF2-40B4-BE49-F238E27FC236}">
                <a16:creationId xmlns:a16="http://schemas.microsoft.com/office/drawing/2014/main" id="{507A534A-E36F-4240-AEBF-00401B706F35}"/>
              </a:ext>
            </a:extLst>
          </p:cNvPr>
          <p:cNvSpPr txBox="1"/>
          <p:nvPr/>
        </p:nvSpPr>
        <p:spPr>
          <a:xfrm>
            <a:off x="2734420" y="950256"/>
            <a:ext cx="7442200" cy="646331"/>
          </a:xfrm>
          <a:prstGeom prst="rect">
            <a:avLst/>
          </a:prstGeom>
          <a:noFill/>
        </p:spPr>
        <p:txBody>
          <a:bodyPr wrap="square">
            <a:spAutoFit/>
          </a:bodyPr>
          <a:lstStyle/>
          <a:p>
            <a:r>
              <a:rPr lang="en-US" dirty="0">
                <a:hlinkClick r:id="rId2"/>
              </a:rPr>
              <a:t>https://github.com/gbabbitt/RocASAsamples/blob/main/iris_code.R</a:t>
            </a:r>
            <a:endParaRPr lang="en-US" dirty="0"/>
          </a:p>
          <a:p>
            <a:endParaRPr lang="en-US" dirty="0"/>
          </a:p>
        </p:txBody>
      </p:sp>
      <p:sp>
        <p:nvSpPr>
          <p:cNvPr id="10" name="TextBox 9">
            <a:hlinkClick r:id="rId3"/>
            <a:extLst>
              <a:ext uri="{FF2B5EF4-FFF2-40B4-BE49-F238E27FC236}">
                <a16:creationId xmlns:a16="http://schemas.microsoft.com/office/drawing/2014/main" id="{5F18CFE3-901F-4D49-9BB0-0796D6D87C22}"/>
              </a:ext>
            </a:extLst>
          </p:cNvPr>
          <p:cNvSpPr txBox="1"/>
          <p:nvPr/>
        </p:nvSpPr>
        <p:spPr>
          <a:xfrm>
            <a:off x="3906677" y="1551395"/>
            <a:ext cx="4509198" cy="646331"/>
          </a:xfrm>
          <a:prstGeom prst="rect">
            <a:avLst/>
          </a:prstGeom>
          <a:noFill/>
        </p:spPr>
        <p:txBody>
          <a:bodyPr wrap="square">
            <a:spAutoFit/>
          </a:bodyPr>
          <a:lstStyle/>
          <a:p>
            <a:r>
              <a:rPr lang="en-US" dirty="0">
                <a:hlinkClick r:id="rId3"/>
              </a:rPr>
              <a:t>https://gbabbitt.github.io/RocASAsamples/</a:t>
            </a:r>
            <a:endParaRPr lang="en-US" dirty="0"/>
          </a:p>
          <a:p>
            <a:endParaRPr lang="en-US" dirty="0"/>
          </a:p>
        </p:txBody>
      </p:sp>
      <p:sp>
        <p:nvSpPr>
          <p:cNvPr id="11" name="TextBox 10">
            <a:extLst>
              <a:ext uri="{FF2B5EF4-FFF2-40B4-BE49-F238E27FC236}">
                <a16:creationId xmlns:a16="http://schemas.microsoft.com/office/drawing/2014/main" id="{B9C16F4F-04D3-4930-8609-A1B60DFB4DF2}"/>
              </a:ext>
            </a:extLst>
          </p:cNvPr>
          <p:cNvSpPr txBox="1"/>
          <p:nvPr/>
        </p:nvSpPr>
        <p:spPr>
          <a:xfrm>
            <a:off x="4435048" y="1285277"/>
            <a:ext cx="3119444" cy="369332"/>
          </a:xfrm>
          <a:prstGeom prst="rect">
            <a:avLst/>
          </a:prstGeom>
          <a:noFill/>
        </p:spPr>
        <p:txBody>
          <a:bodyPr wrap="none" rtlCol="0">
            <a:spAutoFit/>
          </a:bodyPr>
          <a:lstStyle/>
          <a:p>
            <a:r>
              <a:rPr lang="en-US" dirty="0">
                <a:solidFill>
                  <a:srgbClr val="FF0000"/>
                </a:solidFill>
              </a:rPr>
              <a:t>Dr Babbitt’s starter code library</a:t>
            </a:r>
          </a:p>
        </p:txBody>
      </p:sp>
      <p:sp>
        <p:nvSpPr>
          <p:cNvPr id="12" name="TextBox 11">
            <a:extLst>
              <a:ext uri="{FF2B5EF4-FFF2-40B4-BE49-F238E27FC236}">
                <a16:creationId xmlns:a16="http://schemas.microsoft.com/office/drawing/2014/main" id="{D382DA10-528F-452B-888C-89A58A8BBB53}"/>
              </a:ext>
            </a:extLst>
          </p:cNvPr>
          <p:cNvSpPr txBox="1"/>
          <p:nvPr/>
        </p:nvSpPr>
        <p:spPr>
          <a:xfrm>
            <a:off x="3740171" y="672282"/>
            <a:ext cx="4675704" cy="369332"/>
          </a:xfrm>
          <a:prstGeom prst="rect">
            <a:avLst/>
          </a:prstGeom>
          <a:noFill/>
        </p:spPr>
        <p:txBody>
          <a:bodyPr wrap="none" rtlCol="0">
            <a:spAutoFit/>
          </a:bodyPr>
          <a:lstStyle/>
          <a:p>
            <a:r>
              <a:rPr lang="en-US" dirty="0">
                <a:solidFill>
                  <a:srgbClr val="FF0000"/>
                </a:solidFill>
              </a:rPr>
              <a:t>Starter code example for anatomy of an R script</a:t>
            </a:r>
          </a:p>
        </p:txBody>
      </p:sp>
      <p:pic>
        <p:nvPicPr>
          <p:cNvPr id="3" name="Picture 2" descr="Basic Analysis of the Iris Data set Using Python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181" y="2018004"/>
            <a:ext cx="5952842" cy="4475018"/>
          </a:xfrm>
          <a:prstGeom prst="rect">
            <a:avLst/>
          </a:prstGeom>
        </p:spPr>
      </p:pic>
      <p:pic>
        <p:nvPicPr>
          <p:cNvPr id="4" name="Picture 3" descr="Exploratory Data Analysis: Uni-variate analysis of Iris ..."/>
          <p:cNvPicPr>
            <a:picLocks noChangeAspect="1"/>
          </p:cNvPicPr>
          <p:nvPr/>
        </p:nvPicPr>
        <p:blipFill rotWithShape="1">
          <a:blip r:embed="rId5">
            <a:extLst>
              <a:ext uri="{28A0092B-C50C-407E-A947-70E740481C1C}">
                <a14:useLocalDpi xmlns:a14="http://schemas.microsoft.com/office/drawing/2010/main" val="0"/>
              </a:ext>
            </a:extLst>
          </a:blip>
          <a:srcRect l="7791" t="15075" r="9510" b="3499"/>
          <a:stretch/>
        </p:blipFill>
        <p:spPr>
          <a:xfrm>
            <a:off x="6369853" y="2222944"/>
            <a:ext cx="5504874" cy="4065138"/>
          </a:xfrm>
          <a:prstGeom prst="rect">
            <a:avLst/>
          </a:prstGeom>
        </p:spPr>
      </p:pic>
    </p:spTree>
    <p:extLst>
      <p:ext uri="{BB962C8B-B14F-4D97-AF65-F5344CB8AC3E}">
        <p14:creationId xmlns:p14="http://schemas.microsoft.com/office/powerpoint/2010/main" val="3724585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1502" y="149062"/>
            <a:ext cx="4617867" cy="523220"/>
          </a:xfrm>
          <a:prstGeom prst="rect">
            <a:avLst/>
          </a:prstGeom>
          <a:noFill/>
        </p:spPr>
        <p:txBody>
          <a:bodyPr wrap="none" rtlCol="0">
            <a:spAutoFit/>
          </a:bodyPr>
          <a:lstStyle/>
          <a:p>
            <a:r>
              <a:rPr lang="en-US" sz="2800" dirty="0"/>
              <a:t>R – anatomy of a basic R script</a:t>
            </a:r>
          </a:p>
        </p:txBody>
      </p:sp>
      <p:sp>
        <p:nvSpPr>
          <p:cNvPr id="8" name="TextBox 7">
            <a:hlinkClick r:id="rId2"/>
            <a:extLst>
              <a:ext uri="{FF2B5EF4-FFF2-40B4-BE49-F238E27FC236}">
                <a16:creationId xmlns:a16="http://schemas.microsoft.com/office/drawing/2014/main" id="{507A534A-E36F-4240-AEBF-00401B706F35}"/>
              </a:ext>
            </a:extLst>
          </p:cNvPr>
          <p:cNvSpPr txBox="1"/>
          <p:nvPr/>
        </p:nvSpPr>
        <p:spPr>
          <a:xfrm>
            <a:off x="2734420" y="950256"/>
            <a:ext cx="7442200" cy="646331"/>
          </a:xfrm>
          <a:prstGeom prst="rect">
            <a:avLst/>
          </a:prstGeom>
          <a:noFill/>
        </p:spPr>
        <p:txBody>
          <a:bodyPr wrap="square">
            <a:spAutoFit/>
          </a:bodyPr>
          <a:lstStyle/>
          <a:p>
            <a:r>
              <a:rPr lang="en-US" dirty="0">
                <a:hlinkClick r:id="rId2"/>
              </a:rPr>
              <a:t>https://github.com/gbabbitt/RocASAsamples/blob/main/iris_code.R</a:t>
            </a:r>
            <a:endParaRPr lang="en-US" dirty="0"/>
          </a:p>
          <a:p>
            <a:endParaRPr lang="en-US" dirty="0"/>
          </a:p>
        </p:txBody>
      </p:sp>
      <p:sp>
        <p:nvSpPr>
          <p:cNvPr id="10" name="TextBox 9">
            <a:hlinkClick r:id="rId3"/>
            <a:extLst>
              <a:ext uri="{FF2B5EF4-FFF2-40B4-BE49-F238E27FC236}">
                <a16:creationId xmlns:a16="http://schemas.microsoft.com/office/drawing/2014/main" id="{5F18CFE3-901F-4D49-9BB0-0796D6D87C22}"/>
              </a:ext>
            </a:extLst>
          </p:cNvPr>
          <p:cNvSpPr txBox="1"/>
          <p:nvPr/>
        </p:nvSpPr>
        <p:spPr>
          <a:xfrm>
            <a:off x="3906677" y="1551395"/>
            <a:ext cx="4509198" cy="646331"/>
          </a:xfrm>
          <a:prstGeom prst="rect">
            <a:avLst/>
          </a:prstGeom>
          <a:noFill/>
        </p:spPr>
        <p:txBody>
          <a:bodyPr wrap="square">
            <a:spAutoFit/>
          </a:bodyPr>
          <a:lstStyle/>
          <a:p>
            <a:r>
              <a:rPr lang="en-US" dirty="0">
                <a:hlinkClick r:id="rId3"/>
              </a:rPr>
              <a:t>https://gbabbitt.github.io/RocASAsamples/</a:t>
            </a:r>
            <a:endParaRPr lang="en-US" dirty="0"/>
          </a:p>
          <a:p>
            <a:endParaRPr lang="en-US" dirty="0"/>
          </a:p>
        </p:txBody>
      </p:sp>
      <p:sp>
        <p:nvSpPr>
          <p:cNvPr id="11" name="TextBox 10">
            <a:extLst>
              <a:ext uri="{FF2B5EF4-FFF2-40B4-BE49-F238E27FC236}">
                <a16:creationId xmlns:a16="http://schemas.microsoft.com/office/drawing/2014/main" id="{B9C16F4F-04D3-4930-8609-A1B60DFB4DF2}"/>
              </a:ext>
            </a:extLst>
          </p:cNvPr>
          <p:cNvSpPr txBox="1"/>
          <p:nvPr/>
        </p:nvSpPr>
        <p:spPr>
          <a:xfrm>
            <a:off x="4435048" y="1285277"/>
            <a:ext cx="3119444" cy="369332"/>
          </a:xfrm>
          <a:prstGeom prst="rect">
            <a:avLst/>
          </a:prstGeom>
          <a:noFill/>
        </p:spPr>
        <p:txBody>
          <a:bodyPr wrap="none" rtlCol="0">
            <a:spAutoFit/>
          </a:bodyPr>
          <a:lstStyle/>
          <a:p>
            <a:r>
              <a:rPr lang="en-US" dirty="0">
                <a:solidFill>
                  <a:srgbClr val="FF0000"/>
                </a:solidFill>
              </a:rPr>
              <a:t>Dr Babbitt’s starter code library</a:t>
            </a:r>
          </a:p>
        </p:txBody>
      </p:sp>
      <p:sp>
        <p:nvSpPr>
          <p:cNvPr id="12" name="TextBox 11">
            <a:extLst>
              <a:ext uri="{FF2B5EF4-FFF2-40B4-BE49-F238E27FC236}">
                <a16:creationId xmlns:a16="http://schemas.microsoft.com/office/drawing/2014/main" id="{D382DA10-528F-452B-888C-89A58A8BBB53}"/>
              </a:ext>
            </a:extLst>
          </p:cNvPr>
          <p:cNvSpPr txBox="1"/>
          <p:nvPr/>
        </p:nvSpPr>
        <p:spPr>
          <a:xfrm>
            <a:off x="3740171" y="672282"/>
            <a:ext cx="4675704" cy="369332"/>
          </a:xfrm>
          <a:prstGeom prst="rect">
            <a:avLst/>
          </a:prstGeom>
          <a:noFill/>
        </p:spPr>
        <p:txBody>
          <a:bodyPr wrap="none" rtlCol="0">
            <a:spAutoFit/>
          </a:bodyPr>
          <a:lstStyle/>
          <a:p>
            <a:r>
              <a:rPr lang="en-US" dirty="0">
                <a:solidFill>
                  <a:srgbClr val="FF0000"/>
                </a:solidFill>
              </a:rPr>
              <a:t>Starter code example for anatomy of an R script</a:t>
            </a:r>
          </a:p>
        </p:txBody>
      </p:sp>
      <p:pic>
        <p:nvPicPr>
          <p:cNvPr id="3" name="Picture 2" descr="Basic Analysis of the Iris Data set Using Python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28" y="2059227"/>
            <a:ext cx="5952842" cy="4475018"/>
          </a:xfrm>
          <a:prstGeom prst="rect">
            <a:avLst/>
          </a:prstGeom>
        </p:spPr>
      </p:pic>
      <p:pic>
        <p:nvPicPr>
          <p:cNvPr id="9" name="Picture 8" descr="Statistical Graphics Using ODS: Grouped Scatter Plot with ..."/>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1276" y="2103219"/>
            <a:ext cx="5730743" cy="4292526"/>
          </a:xfrm>
          <a:prstGeom prst="rect">
            <a:avLst/>
          </a:prstGeom>
        </p:spPr>
      </p:pic>
    </p:spTree>
    <p:extLst>
      <p:ext uri="{BB962C8B-B14F-4D97-AF65-F5344CB8AC3E}">
        <p14:creationId xmlns:p14="http://schemas.microsoft.com/office/powerpoint/2010/main" val="18274399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532185" y="391886"/>
            <a:ext cx="7446206" cy="523220"/>
          </a:xfrm>
          <a:prstGeom prst="rect">
            <a:avLst/>
          </a:prstGeom>
          <a:noFill/>
        </p:spPr>
        <p:txBody>
          <a:bodyPr wrap="none" rtlCol="0">
            <a:spAutoFit/>
          </a:bodyPr>
          <a:lstStyle/>
          <a:p>
            <a:r>
              <a:rPr lang="en-US" sz="2800" dirty="0"/>
              <a:t>R – popular libraries/packages/archives/resources</a:t>
            </a:r>
          </a:p>
        </p:txBody>
      </p:sp>
      <p:sp>
        <p:nvSpPr>
          <p:cNvPr id="4" name="TextBox 3">
            <a:hlinkClick r:id="rId2"/>
            <a:extLst>
              <a:ext uri="{FF2B5EF4-FFF2-40B4-BE49-F238E27FC236}">
                <a16:creationId xmlns:a16="http://schemas.microsoft.com/office/drawing/2014/main" id="{C76FC511-6DFE-4D56-9FF9-59EAB0ABA91A}"/>
              </a:ext>
            </a:extLst>
          </p:cNvPr>
          <p:cNvSpPr txBox="1"/>
          <p:nvPr/>
        </p:nvSpPr>
        <p:spPr>
          <a:xfrm>
            <a:off x="834391" y="5694547"/>
            <a:ext cx="6096000" cy="646331"/>
          </a:xfrm>
          <a:prstGeom prst="rect">
            <a:avLst/>
          </a:prstGeom>
          <a:noFill/>
        </p:spPr>
        <p:txBody>
          <a:bodyPr wrap="square">
            <a:spAutoFit/>
          </a:bodyPr>
          <a:lstStyle/>
          <a:p>
            <a:r>
              <a:rPr lang="en-US" dirty="0">
                <a:hlinkClick r:id="rId2"/>
              </a:rPr>
              <a:t>https://www.w3schools.com/r/default.asp</a:t>
            </a:r>
            <a:endParaRPr lang="en-US" dirty="0"/>
          </a:p>
          <a:p>
            <a:endParaRPr lang="en-US" dirty="0"/>
          </a:p>
        </p:txBody>
      </p:sp>
      <p:sp>
        <p:nvSpPr>
          <p:cNvPr id="6" name="TextBox 5">
            <a:hlinkClick r:id="rId3"/>
            <a:extLst>
              <a:ext uri="{FF2B5EF4-FFF2-40B4-BE49-F238E27FC236}">
                <a16:creationId xmlns:a16="http://schemas.microsoft.com/office/drawing/2014/main" id="{708A9E16-2A28-4258-8B4E-52D2AC81A7B7}"/>
              </a:ext>
            </a:extLst>
          </p:cNvPr>
          <p:cNvSpPr txBox="1"/>
          <p:nvPr/>
        </p:nvSpPr>
        <p:spPr>
          <a:xfrm>
            <a:off x="6930391" y="5669360"/>
            <a:ext cx="6096000" cy="646331"/>
          </a:xfrm>
          <a:prstGeom prst="rect">
            <a:avLst/>
          </a:prstGeom>
          <a:noFill/>
        </p:spPr>
        <p:txBody>
          <a:bodyPr wrap="square">
            <a:spAutoFit/>
          </a:bodyPr>
          <a:lstStyle/>
          <a:p>
            <a:r>
              <a:rPr lang="en-US" dirty="0">
                <a:hlinkClick r:id="rId3"/>
              </a:rPr>
              <a:t>https://www.tutorialspoint.com/r/index.htm</a:t>
            </a:r>
            <a:endParaRPr lang="en-US" dirty="0"/>
          </a:p>
          <a:p>
            <a:endParaRPr lang="en-US" dirty="0"/>
          </a:p>
        </p:txBody>
      </p:sp>
      <p:sp>
        <p:nvSpPr>
          <p:cNvPr id="8" name="TextBox 7">
            <a:hlinkClick r:id="rId4"/>
            <a:extLst>
              <a:ext uri="{FF2B5EF4-FFF2-40B4-BE49-F238E27FC236}">
                <a16:creationId xmlns:a16="http://schemas.microsoft.com/office/drawing/2014/main" id="{C2467C9A-04BC-4076-B0E2-8F1F1516CF8C}"/>
              </a:ext>
            </a:extLst>
          </p:cNvPr>
          <p:cNvSpPr txBox="1"/>
          <p:nvPr/>
        </p:nvSpPr>
        <p:spPr>
          <a:xfrm>
            <a:off x="4749800" y="1681202"/>
            <a:ext cx="3251200" cy="646331"/>
          </a:xfrm>
          <a:prstGeom prst="rect">
            <a:avLst/>
          </a:prstGeom>
          <a:noFill/>
        </p:spPr>
        <p:txBody>
          <a:bodyPr wrap="square">
            <a:spAutoFit/>
          </a:bodyPr>
          <a:lstStyle/>
          <a:p>
            <a:r>
              <a:rPr lang="en-US" dirty="0">
                <a:hlinkClick r:id="rId4"/>
              </a:rPr>
              <a:t>https://cran.r-project.org/</a:t>
            </a:r>
            <a:endParaRPr lang="en-US" dirty="0"/>
          </a:p>
          <a:p>
            <a:endParaRPr lang="en-US" dirty="0"/>
          </a:p>
        </p:txBody>
      </p:sp>
      <p:sp>
        <p:nvSpPr>
          <p:cNvPr id="9" name="TextBox 8">
            <a:extLst>
              <a:ext uri="{FF2B5EF4-FFF2-40B4-BE49-F238E27FC236}">
                <a16:creationId xmlns:a16="http://schemas.microsoft.com/office/drawing/2014/main" id="{B18A70BB-68DB-4CB4-9DA1-EAE6F232149B}"/>
              </a:ext>
            </a:extLst>
          </p:cNvPr>
          <p:cNvSpPr txBox="1"/>
          <p:nvPr/>
        </p:nvSpPr>
        <p:spPr>
          <a:xfrm>
            <a:off x="3623798" y="1188640"/>
            <a:ext cx="5424305" cy="369332"/>
          </a:xfrm>
          <a:prstGeom prst="rect">
            <a:avLst/>
          </a:prstGeom>
          <a:noFill/>
        </p:spPr>
        <p:txBody>
          <a:bodyPr wrap="none" rtlCol="0">
            <a:spAutoFit/>
          </a:bodyPr>
          <a:lstStyle/>
          <a:p>
            <a:r>
              <a:rPr lang="en-US" dirty="0">
                <a:solidFill>
                  <a:srgbClr val="FF0000"/>
                </a:solidFill>
              </a:rPr>
              <a:t>R software project and code archive is hosted at CRAN</a:t>
            </a:r>
          </a:p>
        </p:txBody>
      </p:sp>
      <p:sp>
        <p:nvSpPr>
          <p:cNvPr id="11" name="TextBox 10">
            <a:hlinkClick r:id="rId5"/>
            <a:extLst>
              <a:ext uri="{FF2B5EF4-FFF2-40B4-BE49-F238E27FC236}">
                <a16:creationId xmlns:a16="http://schemas.microsoft.com/office/drawing/2014/main" id="{2DD348B6-D883-4C1D-B67D-CC6772162CE1}"/>
              </a:ext>
            </a:extLst>
          </p:cNvPr>
          <p:cNvSpPr txBox="1"/>
          <p:nvPr/>
        </p:nvSpPr>
        <p:spPr>
          <a:xfrm>
            <a:off x="901700" y="2534715"/>
            <a:ext cx="2476500" cy="646331"/>
          </a:xfrm>
          <a:prstGeom prst="rect">
            <a:avLst/>
          </a:prstGeom>
          <a:noFill/>
        </p:spPr>
        <p:txBody>
          <a:bodyPr wrap="square">
            <a:spAutoFit/>
          </a:bodyPr>
          <a:lstStyle/>
          <a:p>
            <a:r>
              <a:rPr lang="en-US" dirty="0">
                <a:hlinkClick r:id="rId5"/>
              </a:rPr>
              <a:t>https://rstudio.com/</a:t>
            </a:r>
            <a:endParaRPr lang="en-US" dirty="0"/>
          </a:p>
          <a:p>
            <a:endParaRPr lang="en-US" dirty="0"/>
          </a:p>
        </p:txBody>
      </p:sp>
      <p:sp>
        <p:nvSpPr>
          <p:cNvPr id="12" name="TextBox 11">
            <a:extLst>
              <a:ext uri="{FF2B5EF4-FFF2-40B4-BE49-F238E27FC236}">
                <a16:creationId xmlns:a16="http://schemas.microsoft.com/office/drawing/2014/main" id="{21AE5E21-E2BC-45CA-87B3-1A2F05CCACFE}"/>
              </a:ext>
            </a:extLst>
          </p:cNvPr>
          <p:cNvSpPr txBox="1"/>
          <p:nvPr/>
        </p:nvSpPr>
        <p:spPr>
          <a:xfrm>
            <a:off x="787400" y="2165383"/>
            <a:ext cx="2422138" cy="369332"/>
          </a:xfrm>
          <a:prstGeom prst="rect">
            <a:avLst/>
          </a:prstGeom>
          <a:noFill/>
        </p:spPr>
        <p:txBody>
          <a:bodyPr wrap="none" rtlCol="0">
            <a:spAutoFit/>
          </a:bodyPr>
          <a:lstStyle/>
          <a:p>
            <a:r>
              <a:rPr lang="en-US" dirty="0"/>
              <a:t>The </a:t>
            </a:r>
            <a:r>
              <a:rPr lang="en-US" dirty="0" err="1"/>
              <a:t>Rstudio</a:t>
            </a:r>
            <a:r>
              <a:rPr lang="en-US" dirty="0"/>
              <a:t> code editor</a:t>
            </a:r>
          </a:p>
        </p:txBody>
      </p:sp>
      <p:sp>
        <p:nvSpPr>
          <p:cNvPr id="14" name="TextBox 13">
            <a:hlinkClick r:id="rId6"/>
            <a:extLst>
              <a:ext uri="{FF2B5EF4-FFF2-40B4-BE49-F238E27FC236}">
                <a16:creationId xmlns:a16="http://schemas.microsoft.com/office/drawing/2014/main" id="{6634E280-ED88-4F9C-A21F-D4000EC72E7E}"/>
              </a:ext>
            </a:extLst>
          </p:cNvPr>
          <p:cNvSpPr txBox="1"/>
          <p:nvPr/>
        </p:nvSpPr>
        <p:spPr>
          <a:xfrm>
            <a:off x="571500" y="3731139"/>
            <a:ext cx="3606800" cy="646331"/>
          </a:xfrm>
          <a:prstGeom prst="rect">
            <a:avLst/>
          </a:prstGeom>
          <a:noFill/>
        </p:spPr>
        <p:txBody>
          <a:bodyPr wrap="square">
            <a:spAutoFit/>
          </a:bodyPr>
          <a:lstStyle/>
          <a:p>
            <a:r>
              <a:rPr lang="en-US" dirty="0">
                <a:hlinkClick r:id="rId6"/>
              </a:rPr>
              <a:t>https://www.rcommander.com/</a:t>
            </a:r>
            <a:endParaRPr lang="en-US" dirty="0"/>
          </a:p>
          <a:p>
            <a:endParaRPr lang="en-US" dirty="0"/>
          </a:p>
        </p:txBody>
      </p:sp>
      <p:sp>
        <p:nvSpPr>
          <p:cNvPr id="15" name="TextBox 14">
            <a:extLst>
              <a:ext uri="{FF2B5EF4-FFF2-40B4-BE49-F238E27FC236}">
                <a16:creationId xmlns:a16="http://schemas.microsoft.com/office/drawing/2014/main" id="{90BEF18F-28A9-492F-9430-7618509CDF18}"/>
              </a:ext>
            </a:extLst>
          </p:cNvPr>
          <p:cNvSpPr txBox="1"/>
          <p:nvPr/>
        </p:nvSpPr>
        <p:spPr>
          <a:xfrm>
            <a:off x="406765" y="3307623"/>
            <a:ext cx="3936270" cy="369332"/>
          </a:xfrm>
          <a:prstGeom prst="rect">
            <a:avLst/>
          </a:prstGeom>
          <a:noFill/>
        </p:spPr>
        <p:txBody>
          <a:bodyPr wrap="none" rtlCol="0">
            <a:spAutoFit/>
          </a:bodyPr>
          <a:lstStyle/>
          <a:p>
            <a:r>
              <a:rPr lang="en-US" dirty="0"/>
              <a:t>A simple GUI to emulate a stats package</a:t>
            </a:r>
          </a:p>
        </p:txBody>
      </p:sp>
      <p:sp>
        <p:nvSpPr>
          <p:cNvPr id="17" name="TextBox 16">
            <a:hlinkClick r:id="rId7"/>
            <a:extLst>
              <a:ext uri="{FF2B5EF4-FFF2-40B4-BE49-F238E27FC236}">
                <a16:creationId xmlns:a16="http://schemas.microsoft.com/office/drawing/2014/main" id="{BC97AAAD-3F21-42A9-93A2-321792E67096}"/>
              </a:ext>
            </a:extLst>
          </p:cNvPr>
          <p:cNvSpPr txBox="1"/>
          <p:nvPr/>
        </p:nvSpPr>
        <p:spPr>
          <a:xfrm>
            <a:off x="7620000" y="2541918"/>
            <a:ext cx="3149600" cy="646331"/>
          </a:xfrm>
          <a:prstGeom prst="rect">
            <a:avLst/>
          </a:prstGeom>
          <a:noFill/>
        </p:spPr>
        <p:txBody>
          <a:bodyPr wrap="square">
            <a:spAutoFit/>
          </a:bodyPr>
          <a:lstStyle/>
          <a:p>
            <a:r>
              <a:rPr lang="en-US" dirty="0">
                <a:hlinkClick r:id="rId7"/>
              </a:rPr>
              <a:t>https://keras.rstudio.com/</a:t>
            </a:r>
            <a:endParaRPr lang="en-US" dirty="0"/>
          </a:p>
          <a:p>
            <a:endParaRPr lang="en-US" dirty="0"/>
          </a:p>
        </p:txBody>
      </p:sp>
      <p:sp>
        <p:nvSpPr>
          <p:cNvPr id="18" name="TextBox 17">
            <a:extLst>
              <a:ext uri="{FF2B5EF4-FFF2-40B4-BE49-F238E27FC236}">
                <a16:creationId xmlns:a16="http://schemas.microsoft.com/office/drawing/2014/main" id="{77207069-EACC-4E03-B442-93D4DA88529D}"/>
              </a:ext>
            </a:extLst>
          </p:cNvPr>
          <p:cNvSpPr txBox="1"/>
          <p:nvPr/>
        </p:nvSpPr>
        <p:spPr>
          <a:xfrm>
            <a:off x="7204287" y="2165383"/>
            <a:ext cx="3981026" cy="369332"/>
          </a:xfrm>
          <a:prstGeom prst="rect">
            <a:avLst/>
          </a:prstGeom>
          <a:noFill/>
        </p:spPr>
        <p:txBody>
          <a:bodyPr wrap="none" rtlCol="0">
            <a:spAutoFit/>
          </a:bodyPr>
          <a:lstStyle/>
          <a:p>
            <a:r>
              <a:rPr lang="en-US" dirty="0"/>
              <a:t>Deep learning with </a:t>
            </a:r>
            <a:r>
              <a:rPr lang="en-US" dirty="0" err="1"/>
              <a:t>keras</a:t>
            </a:r>
            <a:r>
              <a:rPr lang="en-US" dirty="0"/>
              <a:t> and </a:t>
            </a:r>
            <a:r>
              <a:rPr lang="en-US" dirty="0" err="1"/>
              <a:t>tensorflow</a:t>
            </a:r>
            <a:endParaRPr lang="en-US" dirty="0"/>
          </a:p>
        </p:txBody>
      </p:sp>
      <p:sp>
        <p:nvSpPr>
          <p:cNvPr id="20" name="TextBox 19">
            <a:hlinkClick r:id="rId8"/>
            <a:extLst>
              <a:ext uri="{FF2B5EF4-FFF2-40B4-BE49-F238E27FC236}">
                <a16:creationId xmlns:a16="http://schemas.microsoft.com/office/drawing/2014/main" id="{14B31936-9DBC-46A3-8A0C-BC0CEE9B573C}"/>
              </a:ext>
            </a:extLst>
          </p:cNvPr>
          <p:cNvSpPr txBox="1"/>
          <p:nvPr/>
        </p:nvSpPr>
        <p:spPr>
          <a:xfrm>
            <a:off x="7620000" y="3779399"/>
            <a:ext cx="3650603" cy="646331"/>
          </a:xfrm>
          <a:prstGeom prst="rect">
            <a:avLst/>
          </a:prstGeom>
          <a:noFill/>
        </p:spPr>
        <p:txBody>
          <a:bodyPr wrap="square">
            <a:spAutoFit/>
          </a:bodyPr>
          <a:lstStyle/>
          <a:p>
            <a:r>
              <a:rPr lang="en-US" dirty="0">
                <a:hlinkClick r:id="rId8"/>
              </a:rPr>
              <a:t>https://ggplot2.tidyverse.org/</a:t>
            </a:r>
            <a:endParaRPr lang="en-US" dirty="0"/>
          </a:p>
          <a:p>
            <a:endParaRPr lang="en-US" dirty="0"/>
          </a:p>
        </p:txBody>
      </p:sp>
      <p:sp>
        <p:nvSpPr>
          <p:cNvPr id="21" name="TextBox 20">
            <a:extLst>
              <a:ext uri="{FF2B5EF4-FFF2-40B4-BE49-F238E27FC236}">
                <a16:creationId xmlns:a16="http://schemas.microsoft.com/office/drawing/2014/main" id="{83429636-9E47-403A-96C4-9A3EEF6CE1F6}"/>
              </a:ext>
            </a:extLst>
          </p:cNvPr>
          <p:cNvSpPr txBox="1"/>
          <p:nvPr/>
        </p:nvSpPr>
        <p:spPr>
          <a:xfrm>
            <a:off x="7229977" y="3352253"/>
            <a:ext cx="3636252" cy="369332"/>
          </a:xfrm>
          <a:prstGeom prst="rect">
            <a:avLst/>
          </a:prstGeom>
          <a:noFill/>
        </p:spPr>
        <p:txBody>
          <a:bodyPr wrap="none" rtlCol="0">
            <a:spAutoFit/>
          </a:bodyPr>
          <a:lstStyle/>
          <a:p>
            <a:r>
              <a:rPr lang="en-US" dirty="0"/>
              <a:t>Publication quality scientific graphics</a:t>
            </a:r>
          </a:p>
        </p:txBody>
      </p:sp>
      <p:sp>
        <p:nvSpPr>
          <p:cNvPr id="22" name="TextBox 21">
            <a:extLst>
              <a:ext uri="{FF2B5EF4-FFF2-40B4-BE49-F238E27FC236}">
                <a16:creationId xmlns:a16="http://schemas.microsoft.com/office/drawing/2014/main" id="{FD88A87F-10E0-4D3F-83D4-74E2FFA608CC}"/>
              </a:ext>
            </a:extLst>
          </p:cNvPr>
          <p:cNvSpPr txBox="1"/>
          <p:nvPr/>
        </p:nvSpPr>
        <p:spPr>
          <a:xfrm>
            <a:off x="2898214" y="4552307"/>
            <a:ext cx="6875472" cy="369332"/>
          </a:xfrm>
          <a:prstGeom prst="rect">
            <a:avLst/>
          </a:prstGeom>
          <a:noFill/>
        </p:spPr>
        <p:txBody>
          <a:bodyPr wrap="none" rtlCol="0">
            <a:spAutoFit/>
          </a:bodyPr>
          <a:lstStyle/>
          <a:p>
            <a:r>
              <a:rPr lang="en-US" dirty="0">
                <a:solidFill>
                  <a:srgbClr val="FF0000"/>
                </a:solidFill>
              </a:rPr>
              <a:t>Has great many sophisticated statistics and machine learning libraries</a:t>
            </a:r>
          </a:p>
        </p:txBody>
      </p:sp>
    </p:spTree>
    <p:extLst>
      <p:ext uri="{BB962C8B-B14F-4D97-AF65-F5344CB8AC3E}">
        <p14:creationId xmlns:p14="http://schemas.microsoft.com/office/powerpoint/2010/main" val="190815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101376" y="482530"/>
            <a:ext cx="7814127" cy="523220"/>
          </a:xfrm>
          <a:prstGeom prst="rect">
            <a:avLst/>
          </a:prstGeom>
          <a:noFill/>
        </p:spPr>
        <p:txBody>
          <a:bodyPr wrap="none" rtlCol="0">
            <a:spAutoFit/>
          </a:bodyPr>
          <a:lstStyle/>
          <a:p>
            <a:r>
              <a:rPr lang="en-US" sz="2800" dirty="0"/>
              <a:t>Perl – popular libraries/packages/archives/resources</a:t>
            </a:r>
          </a:p>
        </p:txBody>
      </p:sp>
      <p:sp>
        <p:nvSpPr>
          <p:cNvPr id="3" name="TextBox 2"/>
          <p:cNvSpPr txBox="1"/>
          <p:nvPr/>
        </p:nvSpPr>
        <p:spPr>
          <a:xfrm>
            <a:off x="1869840" y="4885546"/>
            <a:ext cx="3741730" cy="369332"/>
          </a:xfrm>
          <a:prstGeom prst="rect">
            <a:avLst/>
          </a:prstGeom>
          <a:noFill/>
        </p:spPr>
        <p:txBody>
          <a:bodyPr wrap="none" rtlCol="0">
            <a:spAutoFit/>
          </a:bodyPr>
          <a:lstStyle/>
          <a:p>
            <a:r>
              <a:rPr lang="en-US" dirty="0"/>
              <a:t>Recommended online tutorial – Perl 5</a:t>
            </a:r>
          </a:p>
        </p:txBody>
      </p:sp>
      <p:sp>
        <p:nvSpPr>
          <p:cNvPr id="4" name="Rectangle 3">
            <a:hlinkClick r:id="rId2"/>
          </p:cNvPr>
          <p:cNvSpPr/>
          <p:nvPr/>
        </p:nvSpPr>
        <p:spPr>
          <a:xfrm>
            <a:off x="6008440" y="4747047"/>
            <a:ext cx="4673652" cy="646331"/>
          </a:xfrm>
          <a:prstGeom prst="rect">
            <a:avLst/>
          </a:prstGeom>
        </p:spPr>
        <p:txBody>
          <a:bodyPr wrap="none">
            <a:spAutoFit/>
          </a:bodyPr>
          <a:lstStyle/>
          <a:p>
            <a:r>
              <a:rPr lang="en-US" dirty="0">
                <a:hlinkClick r:id="rId2"/>
              </a:rPr>
              <a:t>https://www.tutorialspoint.com/perl/index.htm</a:t>
            </a:r>
            <a:endParaRPr lang="en-US" dirty="0"/>
          </a:p>
          <a:p>
            <a:endParaRPr lang="en-US" dirty="0"/>
          </a:p>
        </p:txBody>
      </p:sp>
      <p:sp>
        <p:nvSpPr>
          <p:cNvPr id="6" name="Rectangle 5">
            <a:hlinkClick r:id="rId3"/>
          </p:cNvPr>
          <p:cNvSpPr/>
          <p:nvPr/>
        </p:nvSpPr>
        <p:spPr>
          <a:xfrm>
            <a:off x="5982119" y="4125760"/>
            <a:ext cx="2363147" cy="923330"/>
          </a:xfrm>
          <a:prstGeom prst="rect">
            <a:avLst/>
          </a:prstGeom>
        </p:spPr>
        <p:txBody>
          <a:bodyPr wrap="none">
            <a:spAutoFit/>
          </a:bodyPr>
          <a:lstStyle/>
          <a:p>
            <a:r>
              <a:rPr lang="en-US" dirty="0">
                <a:hlinkClick r:id="rId3"/>
              </a:rPr>
              <a:t>https://www.cpan.org/</a:t>
            </a:r>
            <a:endParaRPr lang="en-US" dirty="0"/>
          </a:p>
          <a:p>
            <a:endParaRPr lang="en-US" dirty="0"/>
          </a:p>
          <a:p>
            <a:endParaRPr lang="en-US" dirty="0"/>
          </a:p>
        </p:txBody>
      </p:sp>
      <p:sp>
        <p:nvSpPr>
          <p:cNvPr id="7" name="TextBox 6"/>
          <p:cNvSpPr txBox="1"/>
          <p:nvPr/>
        </p:nvSpPr>
        <p:spPr>
          <a:xfrm>
            <a:off x="3368457" y="4206761"/>
            <a:ext cx="691856" cy="369332"/>
          </a:xfrm>
          <a:prstGeom prst="rect">
            <a:avLst/>
          </a:prstGeom>
          <a:noFill/>
        </p:spPr>
        <p:txBody>
          <a:bodyPr wrap="none" rtlCol="0">
            <a:spAutoFit/>
          </a:bodyPr>
          <a:lstStyle/>
          <a:p>
            <a:r>
              <a:rPr lang="en-US" dirty="0"/>
              <a:t>CPAN</a:t>
            </a:r>
          </a:p>
        </p:txBody>
      </p:sp>
      <p:sp>
        <p:nvSpPr>
          <p:cNvPr id="8" name="Rectangle 7"/>
          <p:cNvSpPr/>
          <p:nvPr/>
        </p:nvSpPr>
        <p:spPr>
          <a:xfrm>
            <a:off x="5982119" y="1750147"/>
            <a:ext cx="5036980" cy="2031325"/>
          </a:xfrm>
          <a:prstGeom prst="rect">
            <a:avLst/>
          </a:prstGeom>
          <a:ln>
            <a:solidFill>
              <a:schemeClr val="tx1"/>
            </a:solidFill>
          </a:ln>
        </p:spPr>
        <p:txBody>
          <a:bodyPr wrap="square">
            <a:spAutoFit/>
          </a:bodyPr>
          <a:lstStyle/>
          <a:p>
            <a:r>
              <a:rPr lang="en-US" dirty="0"/>
              <a:t>use Statistics::Descriptive;</a:t>
            </a:r>
          </a:p>
          <a:p>
            <a:r>
              <a:rPr lang="en-US" dirty="0"/>
              <a:t>my $stat = Statistics::Descriptive::Full-&gt;new();</a:t>
            </a:r>
          </a:p>
          <a:p>
            <a:r>
              <a:rPr lang="en-US" dirty="0"/>
              <a:t>$stat-&gt;</a:t>
            </a:r>
            <a:r>
              <a:rPr lang="en-US" dirty="0" err="1"/>
              <a:t>add_data</a:t>
            </a:r>
            <a:r>
              <a:rPr lang="en-US" dirty="0"/>
              <a:t>(1,2,3,4);</a:t>
            </a:r>
          </a:p>
          <a:p>
            <a:r>
              <a:rPr lang="en-US" dirty="0"/>
              <a:t>my $mean = $stat-&gt;mean();</a:t>
            </a:r>
          </a:p>
          <a:p>
            <a:r>
              <a:rPr lang="en-US" dirty="0"/>
              <a:t>my $</a:t>
            </a:r>
            <a:r>
              <a:rPr lang="en-US" dirty="0" err="1"/>
              <a:t>var</a:t>
            </a:r>
            <a:r>
              <a:rPr lang="en-US" dirty="0"/>
              <a:t> = $stat-&gt;variance();</a:t>
            </a:r>
          </a:p>
          <a:p>
            <a:r>
              <a:rPr lang="en-US" dirty="0"/>
              <a:t>my $tm = $stat-&gt;</a:t>
            </a:r>
            <a:r>
              <a:rPr lang="en-US" dirty="0" err="1"/>
              <a:t>trimmed_mean</a:t>
            </a:r>
            <a:r>
              <a:rPr lang="en-US" dirty="0"/>
              <a:t>(.25);</a:t>
            </a:r>
          </a:p>
          <a:p>
            <a:r>
              <a:rPr lang="en-US" dirty="0"/>
              <a:t>$Statistics::Descriptive::Tolerance = 1e-10;</a:t>
            </a:r>
          </a:p>
        </p:txBody>
      </p:sp>
      <p:sp>
        <p:nvSpPr>
          <p:cNvPr id="9" name="TextBox 8"/>
          <p:cNvSpPr txBox="1"/>
          <p:nvPr/>
        </p:nvSpPr>
        <p:spPr>
          <a:xfrm>
            <a:off x="3045132" y="2519587"/>
            <a:ext cx="1595245" cy="369332"/>
          </a:xfrm>
          <a:prstGeom prst="rect">
            <a:avLst/>
          </a:prstGeom>
          <a:noFill/>
        </p:spPr>
        <p:txBody>
          <a:bodyPr wrap="none" rtlCol="0">
            <a:spAutoFit/>
          </a:bodyPr>
          <a:lstStyle/>
          <a:p>
            <a:r>
              <a:rPr lang="en-US" dirty="0"/>
              <a:t>Descriptive.pm</a:t>
            </a:r>
          </a:p>
        </p:txBody>
      </p:sp>
      <p:sp>
        <p:nvSpPr>
          <p:cNvPr id="10" name="Rectangle 9">
            <a:hlinkClick r:id="rId4"/>
          </p:cNvPr>
          <p:cNvSpPr/>
          <p:nvPr/>
        </p:nvSpPr>
        <p:spPr>
          <a:xfrm>
            <a:off x="6008440" y="5678404"/>
            <a:ext cx="3609899" cy="646331"/>
          </a:xfrm>
          <a:prstGeom prst="rect">
            <a:avLst/>
          </a:prstGeom>
        </p:spPr>
        <p:txBody>
          <a:bodyPr wrap="none">
            <a:spAutoFit/>
          </a:bodyPr>
          <a:lstStyle/>
          <a:p>
            <a:r>
              <a:rPr lang="en-US" dirty="0">
                <a:hlinkClick r:id="rId4"/>
              </a:rPr>
              <a:t>https://docs.raku.org/language.html</a:t>
            </a:r>
            <a:endParaRPr lang="en-US" dirty="0"/>
          </a:p>
          <a:p>
            <a:endParaRPr lang="en-US" dirty="0"/>
          </a:p>
        </p:txBody>
      </p:sp>
      <p:sp>
        <p:nvSpPr>
          <p:cNvPr id="11" name="TextBox 10"/>
          <p:cNvSpPr txBox="1"/>
          <p:nvPr/>
        </p:nvSpPr>
        <p:spPr>
          <a:xfrm>
            <a:off x="1321357" y="5721300"/>
            <a:ext cx="4290213" cy="369332"/>
          </a:xfrm>
          <a:prstGeom prst="rect">
            <a:avLst/>
          </a:prstGeom>
          <a:noFill/>
        </p:spPr>
        <p:txBody>
          <a:bodyPr wrap="none" rtlCol="0">
            <a:spAutoFit/>
          </a:bodyPr>
          <a:lstStyle/>
          <a:p>
            <a:r>
              <a:rPr lang="en-US" dirty="0"/>
              <a:t>Recommended online tutorial – Perl 6/</a:t>
            </a:r>
            <a:r>
              <a:rPr lang="en-US" dirty="0" err="1"/>
              <a:t>Raku</a:t>
            </a:r>
            <a:endParaRPr lang="en-US" dirty="0"/>
          </a:p>
        </p:txBody>
      </p:sp>
      <p:sp>
        <p:nvSpPr>
          <p:cNvPr id="2" name="TextBox 1">
            <a:extLst>
              <a:ext uri="{FF2B5EF4-FFF2-40B4-BE49-F238E27FC236}">
                <a16:creationId xmlns:a16="http://schemas.microsoft.com/office/drawing/2014/main" id="{4AEDA44D-3524-4839-95BD-DB8E0607EE65}"/>
              </a:ext>
            </a:extLst>
          </p:cNvPr>
          <p:cNvSpPr txBox="1"/>
          <p:nvPr/>
        </p:nvSpPr>
        <p:spPr>
          <a:xfrm>
            <a:off x="508001" y="1357732"/>
            <a:ext cx="3454400" cy="923330"/>
          </a:xfrm>
          <a:prstGeom prst="rect">
            <a:avLst/>
          </a:prstGeom>
          <a:noFill/>
        </p:spPr>
        <p:txBody>
          <a:bodyPr wrap="square" rtlCol="0">
            <a:spAutoFit/>
          </a:bodyPr>
          <a:lstStyle/>
          <a:p>
            <a:r>
              <a:rPr lang="en-US" dirty="0">
                <a:solidFill>
                  <a:srgbClr val="FF0000"/>
                </a:solidFill>
              </a:rPr>
              <a:t>Note: ‘use’ is </a:t>
            </a:r>
            <a:r>
              <a:rPr lang="en-US" dirty="0" err="1">
                <a:solidFill>
                  <a:srgbClr val="FF0000"/>
                </a:solidFill>
              </a:rPr>
              <a:t>perl</a:t>
            </a:r>
            <a:r>
              <a:rPr lang="en-US" dirty="0">
                <a:solidFill>
                  <a:srgbClr val="FF0000"/>
                </a:solidFill>
              </a:rPr>
              <a:t> command for loading a package/module/library to your script</a:t>
            </a:r>
          </a:p>
        </p:txBody>
      </p:sp>
    </p:spTree>
    <p:extLst>
      <p:ext uri="{BB962C8B-B14F-4D97-AF65-F5344CB8AC3E}">
        <p14:creationId xmlns:p14="http://schemas.microsoft.com/office/powerpoint/2010/main" val="1125930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165230" y="381837"/>
            <a:ext cx="6891310" cy="523220"/>
          </a:xfrm>
          <a:prstGeom prst="rect">
            <a:avLst/>
          </a:prstGeom>
          <a:noFill/>
        </p:spPr>
        <p:txBody>
          <a:bodyPr wrap="none" rtlCol="0">
            <a:spAutoFit/>
          </a:bodyPr>
          <a:lstStyle/>
          <a:p>
            <a:r>
              <a:rPr lang="en-US" sz="2800" dirty="0"/>
              <a:t>R – syntax, commenting and style conventions</a:t>
            </a:r>
          </a:p>
        </p:txBody>
      </p:sp>
      <p:sp>
        <p:nvSpPr>
          <p:cNvPr id="6" name="TextBox 5">
            <a:extLst>
              <a:ext uri="{FF2B5EF4-FFF2-40B4-BE49-F238E27FC236}">
                <a16:creationId xmlns:a16="http://schemas.microsoft.com/office/drawing/2014/main" id="{7757A815-4E5B-4945-AE73-CDCF158A3524}"/>
              </a:ext>
            </a:extLst>
          </p:cNvPr>
          <p:cNvSpPr txBox="1"/>
          <p:nvPr/>
        </p:nvSpPr>
        <p:spPr>
          <a:xfrm>
            <a:off x="469900" y="1284069"/>
            <a:ext cx="6096000" cy="923330"/>
          </a:xfrm>
          <a:prstGeom prst="rect">
            <a:avLst/>
          </a:prstGeom>
          <a:noFill/>
          <a:ln>
            <a:solidFill>
              <a:schemeClr val="tx1"/>
            </a:solidFill>
          </a:ln>
        </p:spPr>
        <p:txBody>
          <a:bodyPr wrap="square">
            <a:spAutoFit/>
          </a:bodyPr>
          <a:lstStyle/>
          <a:p>
            <a:r>
              <a:rPr lang="en-US" b="0" i="0" dirty="0" err="1">
                <a:solidFill>
                  <a:srgbClr val="000000"/>
                </a:solidFill>
                <a:effectLst/>
                <a:latin typeface="Consolas" panose="020B0609020204030204" pitchFamily="49" charset="0"/>
              </a:rPr>
              <a:t>my_var</a:t>
            </a:r>
            <a:r>
              <a:rPr lang="en-US" b="0" i="0" dirty="0">
                <a:solidFill>
                  <a:srgbClr val="000000"/>
                </a:solidFill>
                <a:effectLst/>
                <a:latin typeface="Consolas" panose="020B0609020204030204" pitchFamily="49" charset="0"/>
              </a:rPr>
              <a:t> &lt;- </a:t>
            </a:r>
            <a:r>
              <a:rPr lang="en-US" b="0" i="0" dirty="0">
                <a:solidFill>
                  <a:srgbClr val="FF0000"/>
                </a:solidFill>
                <a:effectLst/>
                <a:latin typeface="Consolas" panose="020B0609020204030204" pitchFamily="49" charset="0"/>
              </a:rPr>
              <a:t>30</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my_var</a:t>
            </a:r>
            <a:r>
              <a:rPr lang="en-US" b="0" i="0" dirty="0">
                <a:solidFill>
                  <a:srgbClr val="008000"/>
                </a:solidFill>
                <a:effectLst/>
                <a:latin typeface="Consolas" panose="020B0609020204030204" pitchFamily="49" charset="0"/>
              </a:rPr>
              <a:t> is type of </a:t>
            </a:r>
            <a:r>
              <a:rPr lang="en-US" b="1" i="0" dirty="0">
                <a:solidFill>
                  <a:srgbClr val="008000"/>
                </a:solidFill>
                <a:effectLst/>
                <a:latin typeface="Consolas" panose="020B0609020204030204" pitchFamily="49" charset="0"/>
              </a:rPr>
              <a:t>numeric</a:t>
            </a:r>
            <a:r>
              <a:rPr lang="en-US" b="0" i="0" dirty="0">
                <a:solidFill>
                  <a:srgbClr val="008000"/>
                </a:solidFill>
                <a:effectLst/>
                <a:latin typeface="Consolas" panose="020B0609020204030204" pitchFamily="49" charset="0"/>
              </a:rPr>
              <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my_var</a:t>
            </a:r>
            <a:r>
              <a:rPr lang="en-US" b="0" i="0" dirty="0">
                <a:solidFill>
                  <a:srgbClr val="000000"/>
                </a:solidFill>
                <a:effectLst/>
                <a:latin typeface="Consolas" panose="020B0609020204030204" pitchFamily="49" charset="0"/>
              </a:rPr>
              <a:t> &lt;- </a:t>
            </a:r>
            <a:r>
              <a:rPr lang="en-US" b="0" i="0" dirty="0">
                <a:solidFill>
                  <a:srgbClr val="A52A2A"/>
                </a:solidFill>
                <a:effectLst/>
                <a:latin typeface="Consolas" panose="020B0609020204030204" pitchFamily="49" charset="0"/>
              </a:rPr>
              <a:t>"Sally"</a:t>
            </a:r>
            <a:r>
              <a:rPr lang="en-US" b="0" i="0" dirty="0">
                <a:solidFill>
                  <a:srgbClr val="000000"/>
                </a:solidFill>
                <a:effectLst/>
                <a:latin typeface="Consolas" panose="020B0609020204030204" pitchFamily="49" charset="0"/>
              </a:rPr>
              <a:t> </a:t>
            </a:r>
            <a:r>
              <a:rPr lang="en-US" b="0" i="0" dirty="0">
                <a:solidFill>
                  <a:srgbClr val="008000"/>
                </a:solidFill>
                <a:effectLst/>
                <a:latin typeface="Consolas" panose="020B0609020204030204" pitchFamily="49" charset="0"/>
              </a:rPr>
              <a:t># </a:t>
            </a:r>
            <a:r>
              <a:rPr lang="en-US" b="0" i="0" dirty="0" err="1">
                <a:solidFill>
                  <a:srgbClr val="008000"/>
                </a:solidFill>
                <a:effectLst/>
                <a:latin typeface="Consolas" panose="020B0609020204030204" pitchFamily="49" charset="0"/>
              </a:rPr>
              <a:t>my_var</a:t>
            </a:r>
            <a:r>
              <a:rPr lang="en-US" b="0" i="0" dirty="0">
                <a:solidFill>
                  <a:srgbClr val="008000"/>
                </a:solidFill>
                <a:effectLst/>
                <a:latin typeface="Consolas" panose="020B0609020204030204" pitchFamily="49" charset="0"/>
              </a:rPr>
              <a:t> is now of type </a:t>
            </a:r>
            <a:r>
              <a:rPr lang="en-US" b="1" i="0" dirty="0">
                <a:solidFill>
                  <a:srgbClr val="008000"/>
                </a:solidFill>
                <a:effectLst/>
                <a:latin typeface="Consolas" panose="020B0609020204030204" pitchFamily="49" charset="0"/>
              </a:rPr>
              <a:t>character</a:t>
            </a:r>
            <a:r>
              <a:rPr lang="en-US" b="0" i="0" dirty="0">
                <a:solidFill>
                  <a:srgbClr val="008000"/>
                </a:solidFill>
                <a:effectLst/>
                <a:latin typeface="Consolas" panose="020B0609020204030204" pitchFamily="49" charset="0"/>
              </a:rPr>
              <a:t> (aka string)</a:t>
            </a:r>
            <a:endParaRPr lang="en-US" dirty="0"/>
          </a:p>
        </p:txBody>
      </p:sp>
      <p:sp>
        <p:nvSpPr>
          <p:cNvPr id="4" name="TextBox 3">
            <a:extLst>
              <a:ext uri="{FF2B5EF4-FFF2-40B4-BE49-F238E27FC236}">
                <a16:creationId xmlns:a16="http://schemas.microsoft.com/office/drawing/2014/main" id="{3F70420E-8D8E-4F3D-85FE-68BE75B5D1B6}"/>
              </a:ext>
            </a:extLst>
          </p:cNvPr>
          <p:cNvSpPr txBox="1"/>
          <p:nvPr/>
        </p:nvSpPr>
        <p:spPr>
          <a:xfrm>
            <a:off x="7217982" y="1284069"/>
            <a:ext cx="4504118" cy="369332"/>
          </a:xfrm>
          <a:prstGeom prst="rect">
            <a:avLst/>
          </a:prstGeom>
          <a:noFill/>
        </p:spPr>
        <p:txBody>
          <a:bodyPr wrap="none" rtlCol="0">
            <a:spAutoFit/>
          </a:bodyPr>
          <a:lstStyle/>
          <a:p>
            <a:r>
              <a:rPr lang="en-US" dirty="0"/>
              <a:t>&lt;-   is the ubiquitous assignment operator in R</a:t>
            </a:r>
          </a:p>
        </p:txBody>
      </p:sp>
      <p:sp>
        <p:nvSpPr>
          <p:cNvPr id="7" name="TextBox 6">
            <a:extLst>
              <a:ext uri="{FF2B5EF4-FFF2-40B4-BE49-F238E27FC236}">
                <a16:creationId xmlns:a16="http://schemas.microsoft.com/office/drawing/2014/main" id="{80C7FEFF-8E79-4B12-85F5-2C3472F6BBCF}"/>
              </a:ext>
            </a:extLst>
          </p:cNvPr>
          <p:cNvSpPr txBox="1"/>
          <p:nvPr/>
        </p:nvSpPr>
        <p:spPr>
          <a:xfrm>
            <a:off x="7315200" y="1709247"/>
            <a:ext cx="4749800" cy="646331"/>
          </a:xfrm>
          <a:prstGeom prst="rect">
            <a:avLst/>
          </a:prstGeom>
          <a:noFill/>
        </p:spPr>
        <p:txBody>
          <a:bodyPr wrap="square" rtlCol="0">
            <a:spAutoFit/>
          </a:bodyPr>
          <a:lstStyle/>
          <a:p>
            <a:r>
              <a:rPr lang="en-US" dirty="0"/>
              <a:t>~   is the tilde operator in R used in formula arguments for most functions</a:t>
            </a:r>
          </a:p>
        </p:txBody>
      </p:sp>
      <p:sp>
        <p:nvSpPr>
          <p:cNvPr id="8" name="TextBox 7">
            <a:extLst>
              <a:ext uri="{FF2B5EF4-FFF2-40B4-BE49-F238E27FC236}">
                <a16:creationId xmlns:a16="http://schemas.microsoft.com/office/drawing/2014/main" id="{2EFF3435-C5F3-49FC-AB78-FD892C554A75}"/>
              </a:ext>
            </a:extLst>
          </p:cNvPr>
          <p:cNvSpPr txBox="1"/>
          <p:nvPr/>
        </p:nvSpPr>
        <p:spPr>
          <a:xfrm>
            <a:off x="7315200" y="2401744"/>
            <a:ext cx="4504118" cy="3693319"/>
          </a:xfrm>
          <a:prstGeom prst="rect">
            <a:avLst/>
          </a:prstGeom>
          <a:noFill/>
        </p:spPr>
        <p:txBody>
          <a:bodyPr wrap="square" rtlCol="0">
            <a:spAutoFit/>
          </a:bodyPr>
          <a:lstStyle/>
          <a:p>
            <a:r>
              <a:rPr lang="en-US" dirty="0"/>
              <a:t>$   is the subset operator in R, often used for defining data </a:t>
            </a:r>
            <a:r>
              <a:rPr lang="en-US" dirty="0" smtClean="0"/>
              <a:t>columns</a:t>
            </a:r>
          </a:p>
          <a:p>
            <a:endParaRPr lang="en-US" dirty="0"/>
          </a:p>
          <a:p>
            <a:r>
              <a:rPr lang="en-US" dirty="0" smtClean="0"/>
              <a:t>.  </a:t>
            </a:r>
            <a:r>
              <a:rPr lang="en-US" dirty="0"/>
              <a:t>d</a:t>
            </a:r>
            <a:r>
              <a:rPr lang="en-US" dirty="0" smtClean="0"/>
              <a:t>ots are a stylistic thing in R and NOT </a:t>
            </a:r>
            <a:r>
              <a:rPr lang="en-US" dirty="0" err="1" smtClean="0"/>
              <a:t>object.method</a:t>
            </a:r>
            <a:r>
              <a:rPr lang="en-US" dirty="0" smtClean="0"/>
              <a:t> ‘dot notation’ found in other function rich languages</a:t>
            </a:r>
          </a:p>
          <a:p>
            <a:endParaRPr lang="en-US" dirty="0" smtClean="0"/>
          </a:p>
          <a:p>
            <a:r>
              <a:rPr lang="en-US" dirty="0" smtClean="0"/>
              <a:t>c(….) is a vector/array …the c means ‘combine’</a:t>
            </a:r>
          </a:p>
          <a:p>
            <a:endParaRPr lang="en-US" dirty="0"/>
          </a:p>
          <a:p>
            <a:r>
              <a:rPr lang="en-US" dirty="0">
                <a:solidFill>
                  <a:srgbClr val="7030A0"/>
                </a:solidFill>
              </a:rPr>
              <a:t>NOTE: R IS TYPICALLY WRITTEN IN PROCEDURAL STYLE WITH FUNCTIONS AND PLOTS TREATED AS OBJECTS USING THE ASSIGNMENT OPERATOR</a:t>
            </a:r>
          </a:p>
        </p:txBody>
      </p:sp>
      <p:sp>
        <p:nvSpPr>
          <p:cNvPr id="9" name="TextBox 8">
            <a:extLst>
              <a:ext uri="{FF2B5EF4-FFF2-40B4-BE49-F238E27FC236}">
                <a16:creationId xmlns:a16="http://schemas.microsoft.com/office/drawing/2014/main" id="{673DB729-1A45-41DC-8138-57773232184D}"/>
              </a:ext>
            </a:extLst>
          </p:cNvPr>
          <p:cNvSpPr txBox="1"/>
          <p:nvPr/>
        </p:nvSpPr>
        <p:spPr>
          <a:xfrm>
            <a:off x="213324" y="2355578"/>
            <a:ext cx="6829818" cy="369332"/>
          </a:xfrm>
          <a:prstGeom prst="rect">
            <a:avLst/>
          </a:prstGeom>
          <a:noFill/>
        </p:spPr>
        <p:txBody>
          <a:bodyPr wrap="none" rtlCol="0">
            <a:spAutoFit/>
          </a:bodyPr>
          <a:lstStyle/>
          <a:p>
            <a:r>
              <a:rPr lang="en-US" dirty="0">
                <a:solidFill>
                  <a:srgbClr val="FF0000"/>
                </a:solidFill>
              </a:rPr>
              <a:t>The class() function returns data type  …equivalent to type() in python</a:t>
            </a:r>
          </a:p>
        </p:txBody>
      </p:sp>
      <p:sp>
        <p:nvSpPr>
          <p:cNvPr id="10" name="Rectangle 1">
            <a:extLst>
              <a:ext uri="{FF2B5EF4-FFF2-40B4-BE49-F238E27FC236}">
                <a16:creationId xmlns:a16="http://schemas.microsoft.com/office/drawing/2014/main" id="{E54C3208-E430-4E06-AADF-51A06A5BD0C9}"/>
              </a:ext>
            </a:extLst>
          </p:cNvPr>
          <p:cNvSpPr>
            <a:spLocks noChangeArrowheads="1"/>
          </p:cNvSpPr>
          <p:nvPr/>
        </p:nvSpPr>
        <p:spPr bwMode="auto">
          <a:xfrm>
            <a:off x="784376" y="2860389"/>
            <a:ext cx="5467047" cy="15231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numeric</a:t>
            </a:r>
            <a:r>
              <a:rPr kumimoji="0" lang="en-US" altLang="en-US" sz="1100" b="0" i="0" u="none" strike="noStrike" cap="none" normalizeH="0" baseline="0" dirty="0">
                <a:ln>
                  <a:noFill/>
                </a:ln>
                <a:solidFill>
                  <a:srgbClr val="000000"/>
                </a:solidFill>
                <a:effectLst/>
                <a:latin typeface="Verdana" panose="020B0604030504040204" pitchFamily="34" charset="0"/>
              </a:rPr>
              <a:t> (10.5, 55, 787)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integer</a:t>
            </a:r>
            <a:r>
              <a:rPr kumimoji="0" lang="en-US" altLang="en-US" sz="1100" b="0" i="0" u="none" strike="noStrike" cap="none" normalizeH="0" baseline="0" dirty="0">
                <a:ln>
                  <a:noFill/>
                </a:ln>
                <a:solidFill>
                  <a:srgbClr val="000000"/>
                </a:solidFill>
                <a:effectLst/>
                <a:latin typeface="Verdana" panose="020B0604030504040204" pitchFamily="34" charset="0"/>
              </a:rPr>
              <a:t> (1L, 55L, 100L, where the letter "L" declares this as an integer)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complex</a:t>
            </a:r>
            <a:r>
              <a:rPr kumimoji="0" lang="en-US" altLang="en-US" sz="1100" b="0" i="0" u="none" strike="noStrike" cap="none" normalizeH="0" baseline="0" dirty="0">
                <a:ln>
                  <a:noFill/>
                </a:ln>
                <a:solidFill>
                  <a:srgbClr val="000000"/>
                </a:solidFill>
                <a:effectLst/>
                <a:latin typeface="Verdana" panose="020B0604030504040204" pitchFamily="34" charset="0"/>
              </a:rPr>
              <a:t> (9 + 3i, where "</a:t>
            </a:r>
            <a:r>
              <a:rPr kumimoji="0" lang="en-US" altLang="en-US" sz="1100" b="0" i="0" u="none" strike="noStrike" cap="none" normalizeH="0" baseline="0" dirty="0" err="1">
                <a:ln>
                  <a:noFill/>
                </a:ln>
                <a:solidFill>
                  <a:srgbClr val="000000"/>
                </a:solidFill>
                <a:effectLst/>
                <a:latin typeface="Verdana" panose="020B0604030504040204" pitchFamily="34" charset="0"/>
              </a:rPr>
              <a:t>i</a:t>
            </a:r>
            <a:r>
              <a:rPr kumimoji="0" lang="en-US" altLang="en-US" sz="1100" b="0" i="0" u="none" strike="noStrike" cap="none" normalizeH="0" baseline="0" dirty="0">
                <a:ln>
                  <a:noFill/>
                </a:ln>
                <a:solidFill>
                  <a:srgbClr val="000000"/>
                </a:solidFill>
                <a:effectLst/>
                <a:latin typeface="Verdana" panose="020B0604030504040204" pitchFamily="34" charset="0"/>
              </a:rPr>
              <a:t>" is the imaginary part)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character</a:t>
            </a:r>
            <a:r>
              <a:rPr kumimoji="0" lang="en-US" altLang="en-US" sz="1100" b="0" i="0" u="none" strike="noStrike" cap="none" normalizeH="0" baseline="0" dirty="0">
                <a:ln>
                  <a:noFill/>
                </a:ln>
                <a:solidFill>
                  <a:srgbClr val="000000"/>
                </a:solidFill>
                <a:effectLst/>
                <a:latin typeface="Verdana" panose="020B0604030504040204" pitchFamily="34" charset="0"/>
              </a:rPr>
              <a:t>/string ("k", "R is exciting", "FALSE", "11.5")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DC143C"/>
                </a:solidFill>
                <a:effectLst/>
                <a:latin typeface="Consolas" panose="020B0609020204030204" pitchFamily="49" charset="0"/>
              </a:rPr>
              <a:t>logical</a:t>
            </a: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1100" b="0" i="0" u="none" strike="noStrike" cap="none" normalizeH="0" baseline="0" dirty="0" err="1">
                <a:ln>
                  <a:noFill/>
                </a:ln>
                <a:solidFill>
                  <a:srgbClr val="000000"/>
                </a:solidFill>
                <a:effectLst/>
                <a:latin typeface="Verdana" panose="020B0604030504040204" pitchFamily="34" charset="0"/>
              </a:rPr>
              <a:t>booleans</a:t>
            </a:r>
            <a:r>
              <a:rPr kumimoji="0" lang="en-US" altLang="en-US" sz="1100" b="0" i="0" u="none" strike="noStrike" cap="none" normalizeH="0" baseline="0" dirty="0">
                <a:ln>
                  <a:noFill/>
                </a:ln>
                <a:solidFill>
                  <a:srgbClr val="000000"/>
                </a:solidFill>
                <a:effectLst/>
                <a:latin typeface="Verdana" panose="020B0604030504040204" pitchFamily="34" charset="0"/>
              </a:rPr>
              <a:t> (TRUE or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2210F1D-4808-4218-8C7A-D8F5592ADF4E}"/>
              </a:ext>
            </a:extLst>
          </p:cNvPr>
          <p:cNvSpPr txBox="1"/>
          <p:nvPr/>
        </p:nvSpPr>
        <p:spPr>
          <a:xfrm>
            <a:off x="469900" y="245323"/>
            <a:ext cx="2286000" cy="923330"/>
          </a:xfrm>
          <a:prstGeom prst="rect">
            <a:avLst/>
          </a:prstGeom>
          <a:noFill/>
          <a:ln>
            <a:solidFill>
              <a:schemeClr val="tx1"/>
            </a:solidFill>
          </a:ln>
        </p:spPr>
        <p:txBody>
          <a:bodyPr wrap="square">
            <a:spAutoFit/>
          </a:bodyPr>
          <a:lstStyle/>
          <a:p>
            <a:r>
              <a:rPr lang="en-US" dirty="0"/>
              <a:t>x &lt;- 10.5   # numeric</a:t>
            </a:r>
          </a:p>
          <a:p>
            <a:r>
              <a:rPr lang="en-US" dirty="0"/>
              <a:t>y &lt;- 10L    # integer</a:t>
            </a:r>
          </a:p>
          <a:p>
            <a:r>
              <a:rPr lang="en-US" dirty="0"/>
              <a:t>z &lt;- 1i     # complex</a:t>
            </a:r>
          </a:p>
        </p:txBody>
      </p:sp>
      <p:sp>
        <p:nvSpPr>
          <p:cNvPr id="13" name="TextBox 12">
            <a:extLst>
              <a:ext uri="{FF2B5EF4-FFF2-40B4-BE49-F238E27FC236}">
                <a16:creationId xmlns:a16="http://schemas.microsoft.com/office/drawing/2014/main" id="{1409C627-68BA-4616-8CB9-CB657D808AF0}"/>
              </a:ext>
            </a:extLst>
          </p:cNvPr>
          <p:cNvSpPr txBox="1"/>
          <p:nvPr/>
        </p:nvSpPr>
        <p:spPr>
          <a:xfrm>
            <a:off x="7412107" y="949946"/>
            <a:ext cx="3995517" cy="369332"/>
          </a:xfrm>
          <a:prstGeom prst="rect">
            <a:avLst/>
          </a:prstGeom>
          <a:noFill/>
        </p:spPr>
        <p:txBody>
          <a:bodyPr wrap="none" rtlCol="0">
            <a:spAutoFit/>
          </a:bodyPr>
          <a:lstStyle/>
          <a:p>
            <a:r>
              <a:rPr lang="en-US" dirty="0">
                <a:solidFill>
                  <a:srgbClr val="FF0000"/>
                </a:solidFill>
              </a:rPr>
              <a:t>Three unusual but common symbols in R</a:t>
            </a:r>
          </a:p>
        </p:txBody>
      </p:sp>
      <p:sp>
        <p:nvSpPr>
          <p:cNvPr id="14" name="TextBox 13">
            <a:extLst>
              <a:ext uri="{FF2B5EF4-FFF2-40B4-BE49-F238E27FC236}">
                <a16:creationId xmlns:a16="http://schemas.microsoft.com/office/drawing/2014/main" id="{E54AF04B-3634-4983-B7D6-254A6F25C8B6}"/>
              </a:ext>
            </a:extLst>
          </p:cNvPr>
          <p:cNvSpPr txBox="1"/>
          <p:nvPr/>
        </p:nvSpPr>
        <p:spPr>
          <a:xfrm>
            <a:off x="1901091" y="4425234"/>
            <a:ext cx="3518720" cy="369332"/>
          </a:xfrm>
          <a:prstGeom prst="rect">
            <a:avLst/>
          </a:prstGeom>
          <a:noFill/>
        </p:spPr>
        <p:txBody>
          <a:bodyPr wrap="none" rtlCol="0">
            <a:spAutoFit/>
          </a:bodyPr>
          <a:lstStyle/>
          <a:p>
            <a:r>
              <a:rPr lang="en-US" dirty="0">
                <a:solidFill>
                  <a:srgbClr val="FF0000"/>
                </a:solidFill>
              </a:rPr>
              <a:t>R hosts many useful data structures</a:t>
            </a:r>
          </a:p>
        </p:txBody>
      </p:sp>
      <p:sp>
        <p:nvSpPr>
          <p:cNvPr id="16" name="TextBox 15">
            <a:extLst>
              <a:ext uri="{FF2B5EF4-FFF2-40B4-BE49-F238E27FC236}">
                <a16:creationId xmlns:a16="http://schemas.microsoft.com/office/drawing/2014/main" id="{FB1FDE74-0408-4471-AECF-4E6F902D12B7}"/>
              </a:ext>
            </a:extLst>
          </p:cNvPr>
          <p:cNvSpPr txBox="1"/>
          <p:nvPr/>
        </p:nvSpPr>
        <p:spPr>
          <a:xfrm>
            <a:off x="507475" y="4854680"/>
            <a:ext cx="6241515" cy="1754326"/>
          </a:xfrm>
          <a:prstGeom prst="rect">
            <a:avLst/>
          </a:prstGeom>
          <a:noFill/>
          <a:ln>
            <a:solidFill>
              <a:schemeClr val="tx1"/>
            </a:solidFill>
          </a:ln>
        </p:spPr>
        <p:txBody>
          <a:bodyPr wrap="square">
            <a:spAutoFit/>
          </a:bodyPr>
          <a:lstStyle/>
          <a:p>
            <a:r>
              <a:rPr lang="en-US" b="0" i="0" dirty="0">
                <a:solidFill>
                  <a:srgbClr val="008000"/>
                </a:solidFill>
                <a:effectLst/>
                <a:latin typeface="Consolas" panose="020B0609020204030204" pitchFamily="49" charset="0"/>
              </a:rPr>
              <a:t># Create a data frame</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Data_Frame</a:t>
            </a:r>
            <a:r>
              <a:rPr lang="en-US" b="0" i="0" dirty="0">
                <a:solidFill>
                  <a:srgbClr val="000000"/>
                </a:solidFill>
                <a:effectLst/>
                <a:latin typeface="Consolas" panose="020B0609020204030204" pitchFamily="49" charset="0"/>
              </a:rPr>
              <a:t> &lt;- </a:t>
            </a:r>
            <a:r>
              <a:rPr lang="en-US" b="0" i="0" dirty="0" err="1">
                <a:solidFill>
                  <a:srgbClr val="000000"/>
                </a:solidFill>
                <a:effectLst/>
                <a:latin typeface="Consolas" panose="020B0609020204030204" pitchFamily="49" charset="0"/>
              </a:rPr>
              <a:t>data.frame</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Training = c(</a:t>
            </a:r>
            <a:r>
              <a:rPr lang="en-US" b="0" i="0" dirty="0">
                <a:solidFill>
                  <a:srgbClr val="A52A2A"/>
                </a:solidFill>
                <a:effectLst/>
                <a:latin typeface="Consolas" panose="020B0609020204030204" pitchFamily="49" charset="0"/>
              </a:rPr>
              <a:t>"Strength"</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"Stamina"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"Other"</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Pulse = c(</a:t>
            </a:r>
            <a:r>
              <a:rPr lang="en-US" b="0" i="0" dirty="0">
                <a:solidFill>
                  <a:srgbClr val="FF0000"/>
                </a:solidFill>
                <a:effectLst/>
                <a:latin typeface="Consolas" panose="020B0609020204030204" pitchFamily="49" charset="0"/>
              </a:rPr>
              <a:t>100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150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120</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Duration = c(</a:t>
            </a:r>
            <a:r>
              <a:rPr lang="en-US" b="0" i="0" dirty="0">
                <a:solidFill>
                  <a:srgbClr val="FF0000"/>
                </a:solidFill>
                <a:effectLst/>
                <a:latin typeface="Consolas" panose="020B0609020204030204" pitchFamily="49" charset="0"/>
              </a:rPr>
              <a:t>60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30</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45</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a:t>
            </a:r>
            <a:endParaRPr lang="en-US" dirty="0"/>
          </a:p>
        </p:txBody>
      </p:sp>
      <p:sp>
        <p:nvSpPr>
          <p:cNvPr id="19" name="TextBox 18">
            <a:extLst>
              <a:ext uri="{FF2B5EF4-FFF2-40B4-BE49-F238E27FC236}">
                <a16:creationId xmlns:a16="http://schemas.microsoft.com/office/drawing/2014/main" id="{AD5004C9-E2BC-499F-A1E0-6C731DF8EFC6}"/>
              </a:ext>
            </a:extLst>
          </p:cNvPr>
          <p:cNvSpPr txBox="1"/>
          <p:nvPr/>
        </p:nvSpPr>
        <p:spPr>
          <a:xfrm>
            <a:off x="7021048" y="5962675"/>
            <a:ext cx="3122397" cy="646331"/>
          </a:xfrm>
          <a:prstGeom prst="rect">
            <a:avLst/>
          </a:prstGeom>
          <a:noFill/>
        </p:spPr>
        <p:txBody>
          <a:bodyPr wrap="square" rtlCol="0">
            <a:spAutoFit/>
          </a:bodyPr>
          <a:lstStyle/>
          <a:p>
            <a:r>
              <a:rPr lang="en-US" dirty="0">
                <a:solidFill>
                  <a:srgbClr val="FF0000"/>
                </a:solidFill>
              </a:rPr>
              <a:t>The data frame is the central data structure in R</a:t>
            </a:r>
          </a:p>
        </p:txBody>
      </p:sp>
    </p:spTree>
    <p:extLst>
      <p:ext uri="{BB962C8B-B14F-4D97-AF65-F5344CB8AC3E}">
        <p14:creationId xmlns:p14="http://schemas.microsoft.com/office/powerpoint/2010/main" val="968085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197386" y="359090"/>
            <a:ext cx="5797228" cy="523220"/>
          </a:xfrm>
          <a:prstGeom prst="rect">
            <a:avLst/>
          </a:prstGeom>
          <a:noFill/>
        </p:spPr>
        <p:txBody>
          <a:bodyPr wrap="none" rtlCol="0">
            <a:spAutoFit/>
          </a:bodyPr>
          <a:lstStyle/>
          <a:p>
            <a:r>
              <a:rPr lang="en-US" sz="2800" dirty="0"/>
              <a:t>R – statements, conditionals and loops</a:t>
            </a:r>
          </a:p>
        </p:txBody>
      </p:sp>
      <p:sp>
        <p:nvSpPr>
          <p:cNvPr id="4" name="TextBox 3">
            <a:extLst>
              <a:ext uri="{FF2B5EF4-FFF2-40B4-BE49-F238E27FC236}">
                <a16:creationId xmlns:a16="http://schemas.microsoft.com/office/drawing/2014/main" id="{3B268C85-3C78-40B3-AD5D-CF725E3A375B}"/>
              </a:ext>
            </a:extLst>
          </p:cNvPr>
          <p:cNvSpPr txBox="1"/>
          <p:nvPr/>
        </p:nvSpPr>
        <p:spPr>
          <a:xfrm>
            <a:off x="330200" y="1101115"/>
            <a:ext cx="3048000" cy="923330"/>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r>
              <a:rPr lang="en-US" dirty="0"/>
              <a:t/>
            </a:r>
            <a:br>
              <a:rPr lang="en-US" dirty="0"/>
            </a:br>
            <a:r>
              <a:rPr lang="en-US" b="0" i="0" dirty="0">
                <a:solidFill>
                  <a:srgbClr val="000000"/>
                </a:solidFill>
                <a:effectLst/>
                <a:latin typeface="Consolas" panose="020B0609020204030204" pitchFamily="49" charset="0"/>
              </a:rPr>
              <a:t>}</a:t>
            </a:r>
            <a:endParaRPr lang="en-US" dirty="0"/>
          </a:p>
        </p:txBody>
      </p:sp>
      <p:sp>
        <p:nvSpPr>
          <p:cNvPr id="6" name="TextBox 5">
            <a:extLst>
              <a:ext uri="{FF2B5EF4-FFF2-40B4-BE49-F238E27FC236}">
                <a16:creationId xmlns:a16="http://schemas.microsoft.com/office/drawing/2014/main" id="{DED76AB8-A105-47BE-91F4-F334BED76560}"/>
              </a:ext>
            </a:extLst>
          </p:cNvPr>
          <p:cNvSpPr txBox="1"/>
          <p:nvPr/>
        </p:nvSpPr>
        <p:spPr>
          <a:xfrm>
            <a:off x="330200" y="2272585"/>
            <a:ext cx="5918200" cy="1200329"/>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fruits &lt;- </a:t>
            </a:r>
            <a:r>
              <a:rPr lang="en-US" b="0" i="0" dirty="0">
                <a:solidFill>
                  <a:srgbClr val="0000CD"/>
                </a:solidFill>
                <a:effectLst/>
                <a:latin typeface="Consolas" panose="020B0609020204030204" pitchFamily="49" charset="0"/>
              </a:rPr>
              <a:t>list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r>
              <a:rPr lang="en-US" dirty="0"/>
              <a:t/>
            </a:r>
            <a:br>
              <a:rPr lang="en-US" dirty="0"/>
            </a:br>
            <a:r>
              <a:rPr lang="en-US" b="0" i="0" dirty="0">
                <a:solidFill>
                  <a:srgbClr val="000000"/>
                </a:solidFill>
                <a:effectLst/>
                <a:latin typeface="Consolas" panose="020B0609020204030204" pitchFamily="49" charset="0"/>
              </a:rPr>
              <a:t>}</a:t>
            </a:r>
            <a:endParaRPr lang="en-US" dirty="0"/>
          </a:p>
        </p:txBody>
      </p:sp>
      <p:sp>
        <p:nvSpPr>
          <p:cNvPr id="8" name="TextBox 7">
            <a:extLst>
              <a:ext uri="{FF2B5EF4-FFF2-40B4-BE49-F238E27FC236}">
                <a16:creationId xmlns:a16="http://schemas.microsoft.com/office/drawing/2014/main" id="{60AAA0B2-42E4-43CC-ADE9-A09C3ED02679}"/>
              </a:ext>
            </a:extLst>
          </p:cNvPr>
          <p:cNvSpPr txBox="1"/>
          <p:nvPr/>
        </p:nvSpPr>
        <p:spPr>
          <a:xfrm>
            <a:off x="349250" y="3711111"/>
            <a:ext cx="4216400" cy="1200329"/>
          </a:xfrm>
          <a:prstGeom prst="rect">
            <a:avLst/>
          </a:prstGeom>
          <a:noFill/>
          <a:ln>
            <a:solidFill>
              <a:schemeClr val="tx1"/>
            </a:solidFill>
          </a:ln>
        </p:spPr>
        <p:txBody>
          <a:bodyPr wrap="square">
            <a:spAutoFit/>
          </a:bodyPr>
          <a:lstStyle/>
          <a:p>
            <a:r>
              <a:rPr lang="it-IT" b="0" i="0" dirty="0">
                <a:solidFill>
                  <a:srgbClr val="000000"/>
                </a:solidFill>
                <a:effectLst/>
                <a:latin typeface="Consolas" panose="020B0609020204030204" pitchFamily="49" charset="0"/>
              </a:rPr>
              <a:t>dice &lt;- c(</a:t>
            </a:r>
            <a:r>
              <a:rPr lang="it-IT" b="0" i="0" dirty="0">
                <a:solidFill>
                  <a:srgbClr val="FF0000"/>
                </a:solidFill>
                <a:effectLst/>
                <a:latin typeface="Consolas" panose="020B0609020204030204" pitchFamily="49" charset="0"/>
              </a:rPr>
              <a:t>1</a:t>
            </a:r>
            <a:r>
              <a:rPr lang="it-IT" b="0" i="0" dirty="0">
                <a:solidFill>
                  <a:srgbClr val="000000"/>
                </a:solidFill>
                <a:effectLst/>
                <a:latin typeface="Consolas" panose="020B0609020204030204" pitchFamily="49" charset="0"/>
              </a:rPr>
              <a:t>, </a:t>
            </a:r>
            <a:r>
              <a:rPr lang="it-IT" b="0" i="0" dirty="0">
                <a:solidFill>
                  <a:srgbClr val="FF0000"/>
                </a:solidFill>
                <a:effectLst/>
                <a:latin typeface="Consolas" panose="020B0609020204030204" pitchFamily="49" charset="0"/>
              </a:rPr>
              <a:t>2</a:t>
            </a:r>
            <a:r>
              <a:rPr lang="it-IT" b="0" i="0" dirty="0">
                <a:solidFill>
                  <a:srgbClr val="000000"/>
                </a:solidFill>
                <a:effectLst/>
                <a:latin typeface="Consolas" panose="020B0609020204030204" pitchFamily="49" charset="0"/>
              </a:rPr>
              <a:t>, </a:t>
            </a:r>
            <a:r>
              <a:rPr lang="it-IT" b="0" i="0" dirty="0">
                <a:solidFill>
                  <a:srgbClr val="FF0000"/>
                </a:solidFill>
                <a:effectLst/>
                <a:latin typeface="Consolas" panose="020B0609020204030204" pitchFamily="49" charset="0"/>
              </a:rPr>
              <a:t>3</a:t>
            </a:r>
            <a:r>
              <a:rPr lang="it-IT" b="0" i="0" dirty="0">
                <a:solidFill>
                  <a:srgbClr val="000000"/>
                </a:solidFill>
                <a:effectLst/>
                <a:latin typeface="Consolas" panose="020B0609020204030204" pitchFamily="49" charset="0"/>
              </a:rPr>
              <a:t>, </a:t>
            </a:r>
            <a:r>
              <a:rPr lang="it-IT" b="0" i="0" dirty="0">
                <a:solidFill>
                  <a:srgbClr val="FF0000"/>
                </a:solidFill>
                <a:effectLst/>
                <a:latin typeface="Consolas" panose="020B0609020204030204" pitchFamily="49" charset="0"/>
              </a:rPr>
              <a:t>4</a:t>
            </a:r>
            <a:r>
              <a:rPr lang="it-IT" b="0" i="0" dirty="0">
                <a:solidFill>
                  <a:srgbClr val="000000"/>
                </a:solidFill>
                <a:effectLst/>
                <a:latin typeface="Consolas" panose="020B0609020204030204" pitchFamily="49" charset="0"/>
              </a:rPr>
              <a:t>, </a:t>
            </a:r>
            <a:r>
              <a:rPr lang="it-IT" b="0" i="0" dirty="0">
                <a:solidFill>
                  <a:srgbClr val="FF0000"/>
                </a:solidFill>
                <a:effectLst/>
                <a:latin typeface="Consolas" panose="020B0609020204030204" pitchFamily="49" charset="0"/>
              </a:rPr>
              <a:t>5</a:t>
            </a:r>
            <a:r>
              <a:rPr lang="it-IT" b="0" i="0" dirty="0">
                <a:solidFill>
                  <a:srgbClr val="000000"/>
                </a:solidFill>
                <a:effectLst/>
                <a:latin typeface="Consolas" panose="020B0609020204030204" pitchFamily="49" charset="0"/>
              </a:rPr>
              <a:t>, </a:t>
            </a:r>
            <a:r>
              <a:rPr lang="it-IT" b="0" i="0" dirty="0">
                <a:solidFill>
                  <a:srgbClr val="FF0000"/>
                </a:solidFill>
                <a:effectLst/>
                <a:latin typeface="Consolas" panose="020B0609020204030204" pitchFamily="49" charset="0"/>
              </a:rPr>
              <a:t>6</a:t>
            </a:r>
            <a:r>
              <a:rPr lang="it-IT" b="0" i="0" dirty="0">
                <a:solidFill>
                  <a:srgbClr val="000000"/>
                </a:solidFill>
                <a:effectLst/>
                <a:latin typeface="Consolas" panose="020B0609020204030204" pitchFamily="49" charset="0"/>
              </a:rPr>
              <a:t>)</a:t>
            </a:r>
            <a:r>
              <a:rPr lang="it-IT" dirty="0"/>
              <a:t/>
            </a:r>
            <a:br>
              <a:rPr lang="it-IT" dirty="0"/>
            </a:br>
            <a:r>
              <a:rPr lang="it-IT" b="0" i="0" dirty="0">
                <a:solidFill>
                  <a:srgbClr val="0000CD"/>
                </a:solidFill>
                <a:effectLst/>
                <a:latin typeface="Consolas" panose="020B0609020204030204" pitchFamily="49" charset="0"/>
              </a:rPr>
              <a:t>for</a:t>
            </a:r>
            <a:r>
              <a:rPr lang="it-IT" b="0" i="0" dirty="0">
                <a:solidFill>
                  <a:srgbClr val="000000"/>
                </a:solidFill>
                <a:effectLst/>
                <a:latin typeface="Consolas" panose="020B0609020204030204" pitchFamily="49" charset="0"/>
              </a:rPr>
              <a:t> (x </a:t>
            </a:r>
            <a:r>
              <a:rPr lang="it-IT" b="0" i="0" dirty="0">
                <a:solidFill>
                  <a:srgbClr val="0000CD"/>
                </a:solidFill>
                <a:effectLst/>
                <a:latin typeface="Consolas" panose="020B0609020204030204" pitchFamily="49" charset="0"/>
              </a:rPr>
              <a:t>in</a:t>
            </a:r>
            <a:r>
              <a:rPr lang="it-IT" b="0" i="0" dirty="0">
                <a:solidFill>
                  <a:srgbClr val="000000"/>
                </a:solidFill>
                <a:effectLst/>
                <a:latin typeface="Consolas" panose="020B0609020204030204" pitchFamily="49" charset="0"/>
              </a:rPr>
              <a:t> dice) {</a:t>
            </a:r>
            <a:r>
              <a:rPr lang="it-IT" dirty="0"/>
              <a:t/>
            </a:r>
            <a:br>
              <a:rPr lang="it-IT" dirty="0"/>
            </a:br>
            <a:r>
              <a:rPr lang="it-IT" b="0" i="0" dirty="0">
                <a:solidFill>
                  <a:srgbClr val="000000"/>
                </a:solidFill>
                <a:effectLst/>
                <a:latin typeface="Consolas" panose="020B0609020204030204" pitchFamily="49" charset="0"/>
              </a:rPr>
              <a:t>  </a:t>
            </a:r>
            <a:r>
              <a:rPr lang="it-IT" b="0" i="0" dirty="0">
                <a:solidFill>
                  <a:srgbClr val="0000CD"/>
                </a:solidFill>
                <a:effectLst/>
                <a:latin typeface="Consolas" panose="020B0609020204030204" pitchFamily="49" charset="0"/>
              </a:rPr>
              <a:t>print</a:t>
            </a:r>
            <a:r>
              <a:rPr lang="it-IT" b="0" i="0" dirty="0">
                <a:solidFill>
                  <a:srgbClr val="000000"/>
                </a:solidFill>
                <a:effectLst/>
                <a:latin typeface="Consolas" panose="020B0609020204030204" pitchFamily="49" charset="0"/>
              </a:rPr>
              <a:t>(x)</a:t>
            </a:r>
            <a:r>
              <a:rPr lang="it-IT" dirty="0"/>
              <a:t/>
            </a:r>
            <a:br>
              <a:rPr lang="it-IT" dirty="0"/>
            </a:br>
            <a:r>
              <a:rPr lang="it-IT" b="0" i="0" dirty="0">
                <a:solidFill>
                  <a:srgbClr val="000000"/>
                </a:solidFill>
                <a:effectLst/>
                <a:latin typeface="Consolas" panose="020B0609020204030204" pitchFamily="49" charset="0"/>
              </a:rPr>
              <a:t>}</a:t>
            </a:r>
            <a:endParaRPr lang="en-US" dirty="0"/>
          </a:p>
        </p:txBody>
      </p:sp>
      <p:sp>
        <p:nvSpPr>
          <p:cNvPr id="10" name="TextBox 9">
            <a:extLst>
              <a:ext uri="{FF2B5EF4-FFF2-40B4-BE49-F238E27FC236}">
                <a16:creationId xmlns:a16="http://schemas.microsoft.com/office/drawing/2014/main" id="{89517710-0747-4182-95C9-DFABB3E92782}"/>
              </a:ext>
            </a:extLst>
          </p:cNvPr>
          <p:cNvSpPr txBox="1"/>
          <p:nvPr/>
        </p:nvSpPr>
        <p:spPr>
          <a:xfrm>
            <a:off x="5156200" y="4311276"/>
            <a:ext cx="6096000" cy="2031325"/>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fruits &lt;- </a:t>
            </a:r>
            <a:r>
              <a:rPr lang="en-US" b="0" i="0" dirty="0">
                <a:solidFill>
                  <a:srgbClr val="0000CD"/>
                </a:solidFill>
                <a:effectLst/>
                <a:latin typeface="Consolas" panose="020B0609020204030204" pitchFamily="49" charset="0"/>
              </a:rPr>
              <a:t>list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CD"/>
                </a:solidFill>
                <a:effectLst/>
                <a:latin typeface="Consolas" panose="020B0609020204030204" pitchFamily="49" charset="0"/>
              </a:rPr>
              <a:t>for</a:t>
            </a:r>
            <a:r>
              <a:rPr lang="en-US" b="0" i="0" dirty="0">
                <a:solidFill>
                  <a:srgbClr val="000000"/>
                </a:solidFill>
                <a:effectLst/>
                <a:latin typeface="Consolas" panose="020B0609020204030204" pitchFamily="49" charset="0"/>
              </a:rPr>
              <a:t> (x </a:t>
            </a:r>
            <a:r>
              <a:rPr lang="en-US" b="0" i="0" dirty="0">
                <a:solidFill>
                  <a:srgbClr val="0000CD"/>
                </a:solidFill>
                <a:effectLst/>
                <a:latin typeface="Consolas" panose="020B0609020204030204" pitchFamily="49" charset="0"/>
              </a:rPr>
              <a:t>in</a:t>
            </a:r>
            <a:r>
              <a:rPr lang="en-US" b="0" i="0" dirty="0">
                <a:solidFill>
                  <a:srgbClr val="000000"/>
                </a:solidFill>
                <a:effectLst/>
                <a:latin typeface="Consolas" panose="020B0609020204030204" pitchFamily="49" charset="0"/>
              </a:rPr>
              <a:t> fruits)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(x ==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next</a:t>
            </a:r>
            <a:r>
              <a:rPr lang="en-US" dirty="0"/>
              <a:t/>
            </a:r>
            <a:br>
              <a:rPr lang="en-US" dirty="0"/>
            </a:b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(x)</a:t>
            </a:r>
            <a:r>
              <a:rPr lang="en-US" dirty="0"/>
              <a:t/>
            </a:r>
            <a:br>
              <a:rPr lang="en-US" dirty="0"/>
            </a:br>
            <a:r>
              <a:rPr lang="en-US" b="0" i="0" dirty="0">
                <a:solidFill>
                  <a:srgbClr val="000000"/>
                </a:solidFill>
                <a:effectLst/>
                <a:latin typeface="Consolas" panose="020B0609020204030204" pitchFamily="49" charset="0"/>
              </a:rPr>
              <a:t>}</a:t>
            </a:r>
            <a:endParaRPr lang="en-US" dirty="0"/>
          </a:p>
        </p:txBody>
      </p:sp>
      <p:sp>
        <p:nvSpPr>
          <p:cNvPr id="12" name="TextBox 11">
            <a:extLst>
              <a:ext uri="{FF2B5EF4-FFF2-40B4-BE49-F238E27FC236}">
                <a16:creationId xmlns:a16="http://schemas.microsoft.com/office/drawing/2014/main" id="{9AA67A13-50EC-48E1-AE67-FC9EC0B3A6E8}"/>
              </a:ext>
            </a:extLst>
          </p:cNvPr>
          <p:cNvSpPr txBox="1"/>
          <p:nvPr/>
        </p:nvSpPr>
        <p:spPr>
          <a:xfrm>
            <a:off x="349250" y="5149637"/>
            <a:ext cx="3467100" cy="1477328"/>
          </a:xfrm>
          <a:prstGeom prst="rect">
            <a:avLst/>
          </a:prstGeom>
          <a:noFill/>
          <a:ln>
            <a:solidFill>
              <a:schemeClr val="tx1"/>
            </a:solidFill>
          </a:ln>
        </p:spPr>
        <p:txBody>
          <a:bodyPr wrap="square">
            <a:spAutoFit/>
          </a:bodyPr>
          <a:lstStyle/>
          <a:p>
            <a:r>
              <a:rPr lang="nn-NO" b="0" i="0" dirty="0">
                <a:solidFill>
                  <a:srgbClr val="000000"/>
                </a:solidFill>
                <a:effectLst/>
                <a:latin typeface="Consolas" panose="020B0609020204030204" pitchFamily="49" charset="0"/>
              </a:rPr>
              <a:t>i &lt;- </a:t>
            </a:r>
            <a:r>
              <a:rPr lang="nn-NO" b="0" i="0" dirty="0">
                <a:solidFill>
                  <a:srgbClr val="FF0000"/>
                </a:solidFill>
                <a:effectLst/>
                <a:latin typeface="Consolas" panose="020B0609020204030204" pitchFamily="49" charset="0"/>
              </a:rPr>
              <a:t>1</a:t>
            </a:r>
            <a:r>
              <a:rPr lang="nn-NO" dirty="0"/>
              <a:t/>
            </a:r>
            <a:br>
              <a:rPr lang="nn-NO" dirty="0"/>
            </a:br>
            <a:r>
              <a:rPr lang="nn-NO" b="0" i="0" dirty="0">
                <a:solidFill>
                  <a:srgbClr val="0000CD"/>
                </a:solidFill>
                <a:effectLst/>
                <a:latin typeface="Consolas" panose="020B0609020204030204" pitchFamily="49" charset="0"/>
              </a:rPr>
              <a:t>while</a:t>
            </a:r>
            <a:r>
              <a:rPr lang="nn-NO" b="0" i="0" dirty="0">
                <a:solidFill>
                  <a:srgbClr val="000000"/>
                </a:solidFill>
                <a:effectLst/>
                <a:latin typeface="Consolas" panose="020B0609020204030204" pitchFamily="49" charset="0"/>
              </a:rPr>
              <a:t> (i &lt; </a:t>
            </a:r>
            <a:r>
              <a:rPr lang="nn-NO" b="0" i="0" dirty="0">
                <a:solidFill>
                  <a:srgbClr val="FF0000"/>
                </a:solidFill>
                <a:effectLst/>
                <a:latin typeface="Consolas" panose="020B0609020204030204" pitchFamily="49" charset="0"/>
              </a:rPr>
              <a:t>6</a:t>
            </a:r>
            <a:r>
              <a:rPr lang="nn-NO" b="0" i="0" dirty="0">
                <a:solidFill>
                  <a:srgbClr val="000000"/>
                </a:solidFill>
                <a:effectLst/>
                <a:latin typeface="Consolas" panose="020B0609020204030204" pitchFamily="49" charset="0"/>
              </a:rPr>
              <a:t>) {</a:t>
            </a:r>
            <a:r>
              <a:rPr lang="nn-NO" dirty="0"/>
              <a:t/>
            </a:r>
            <a:br>
              <a:rPr lang="nn-NO" dirty="0"/>
            </a:br>
            <a:r>
              <a:rPr lang="nn-NO" b="0" i="0" dirty="0">
                <a:solidFill>
                  <a:srgbClr val="000000"/>
                </a:solidFill>
                <a:effectLst/>
                <a:latin typeface="Consolas" panose="020B0609020204030204" pitchFamily="49" charset="0"/>
              </a:rPr>
              <a:t>  </a:t>
            </a:r>
            <a:r>
              <a:rPr lang="nn-NO" b="0" i="0" dirty="0">
                <a:solidFill>
                  <a:srgbClr val="0000CD"/>
                </a:solidFill>
                <a:effectLst/>
                <a:latin typeface="Consolas" panose="020B0609020204030204" pitchFamily="49" charset="0"/>
              </a:rPr>
              <a:t>print</a:t>
            </a:r>
            <a:r>
              <a:rPr lang="nn-NO" b="0" i="0" dirty="0">
                <a:solidFill>
                  <a:srgbClr val="000000"/>
                </a:solidFill>
                <a:effectLst/>
                <a:latin typeface="Consolas" panose="020B0609020204030204" pitchFamily="49" charset="0"/>
              </a:rPr>
              <a:t>(i)</a:t>
            </a:r>
            <a:r>
              <a:rPr lang="nn-NO" dirty="0"/>
              <a:t/>
            </a:r>
            <a:br>
              <a:rPr lang="nn-NO" dirty="0"/>
            </a:br>
            <a:r>
              <a:rPr lang="nn-NO" b="0" i="0" dirty="0">
                <a:solidFill>
                  <a:srgbClr val="000000"/>
                </a:solidFill>
                <a:effectLst/>
                <a:latin typeface="Consolas" panose="020B0609020204030204" pitchFamily="49" charset="0"/>
              </a:rPr>
              <a:t>  i &lt;- i + </a:t>
            </a:r>
            <a:r>
              <a:rPr lang="nn-NO" b="0" i="0" dirty="0">
                <a:solidFill>
                  <a:srgbClr val="FF0000"/>
                </a:solidFill>
                <a:effectLst/>
                <a:latin typeface="Consolas" panose="020B0609020204030204" pitchFamily="49" charset="0"/>
              </a:rPr>
              <a:t>1</a:t>
            </a:r>
            <a:r>
              <a:rPr lang="nn-NO" dirty="0"/>
              <a:t/>
            </a:r>
            <a:br>
              <a:rPr lang="nn-NO" dirty="0"/>
            </a:br>
            <a:r>
              <a:rPr lang="nn-NO" b="0" i="0" dirty="0">
                <a:solidFill>
                  <a:srgbClr val="000000"/>
                </a:solidFill>
                <a:effectLst/>
                <a:latin typeface="Consolas" panose="020B0609020204030204" pitchFamily="49" charset="0"/>
              </a:rPr>
              <a:t>}</a:t>
            </a:r>
            <a:endParaRPr lang="en-US" dirty="0"/>
          </a:p>
        </p:txBody>
      </p:sp>
      <p:sp>
        <p:nvSpPr>
          <p:cNvPr id="14" name="TextBox 13">
            <a:extLst>
              <a:ext uri="{FF2B5EF4-FFF2-40B4-BE49-F238E27FC236}">
                <a16:creationId xmlns:a16="http://schemas.microsoft.com/office/drawing/2014/main" id="{8B128770-37BE-4A8C-9882-3EAA768F7148}"/>
              </a:ext>
            </a:extLst>
          </p:cNvPr>
          <p:cNvSpPr txBox="1"/>
          <p:nvPr/>
        </p:nvSpPr>
        <p:spPr>
          <a:xfrm>
            <a:off x="6997700" y="1109861"/>
            <a:ext cx="4470400" cy="2862322"/>
          </a:xfrm>
          <a:prstGeom prst="rect">
            <a:avLst/>
          </a:prstGeom>
          <a:noFill/>
          <a:ln>
            <a:solidFill>
              <a:schemeClr val="tx1"/>
            </a:solidFill>
          </a:ln>
        </p:spPr>
        <p:txBody>
          <a:bodyPr wrap="square">
            <a:spAutoFit/>
          </a:bodyPr>
          <a:lstStyle/>
          <a:p>
            <a:r>
              <a:rPr lang="en-US" b="0" i="0" dirty="0">
                <a:solidFill>
                  <a:srgbClr val="000000"/>
                </a:solidFill>
                <a:effectLst/>
                <a:latin typeface="Consolas" panose="020B0609020204030204" pitchFamily="49" charset="0"/>
              </a:rPr>
              <a:t>a &lt;- </a:t>
            </a:r>
            <a:r>
              <a:rPr lang="en-US" b="0" i="0" dirty="0">
                <a:solidFill>
                  <a:srgbClr val="FF0000"/>
                </a:solidFill>
                <a:effectLst/>
                <a:latin typeface="Consolas" panose="020B0609020204030204" pitchFamily="49" charset="0"/>
              </a:rPr>
              <a:t>200</a:t>
            </a:r>
            <a:r>
              <a:rPr lang="en-US" dirty="0"/>
              <a:t/>
            </a:r>
            <a:br>
              <a:rPr lang="en-US" dirty="0"/>
            </a:br>
            <a:r>
              <a:rPr lang="en-US" b="0" i="0" dirty="0">
                <a:solidFill>
                  <a:srgbClr val="000000"/>
                </a:solidFill>
                <a:effectLst/>
                <a:latin typeface="Consolas" panose="020B0609020204030204" pitchFamily="49" charset="0"/>
              </a:rPr>
              <a:t>b &lt;- </a:t>
            </a:r>
            <a:r>
              <a:rPr lang="en-US" b="0" i="0" dirty="0">
                <a:solidFill>
                  <a:srgbClr val="FF0000"/>
                </a:solidFill>
                <a:effectLst/>
                <a:latin typeface="Consolas" panose="020B0609020204030204" pitchFamily="49" charset="0"/>
              </a:rPr>
              <a:t>33</a:t>
            </a:r>
            <a:r>
              <a:rPr lang="en-US" dirty="0"/>
              <a:t/>
            </a:r>
            <a:br>
              <a:rPr lang="en-US" dirty="0"/>
            </a:br>
            <a:r>
              <a:rPr lang="en-US" dirty="0"/>
              <a:t/>
            </a:r>
            <a:br>
              <a:rPr lang="en-US" dirty="0"/>
            </a:b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(b &gt; a)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"b is greater than a"</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if</a:t>
            </a:r>
            <a:r>
              <a:rPr lang="en-US" b="0" i="0" dirty="0">
                <a:solidFill>
                  <a:srgbClr val="000000"/>
                </a:solidFill>
                <a:effectLst/>
                <a:latin typeface="Consolas" panose="020B0609020204030204" pitchFamily="49" charset="0"/>
              </a:rPr>
              <a:t> (a == b)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 and b are equal"</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else</a:t>
            </a:r>
            <a:r>
              <a:rPr lang="en-US" b="0" i="0" dirty="0">
                <a:solidFill>
                  <a:srgbClr val="000000"/>
                </a:solidFill>
                <a:effectLst/>
                <a:latin typeface="Consolas" panose="020B0609020204030204" pitchFamily="49" charset="0"/>
              </a:rPr>
              <a:t> {</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print</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"a is greater than b"</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8836548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165230" y="381837"/>
            <a:ext cx="6891310" cy="523220"/>
          </a:xfrm>
          <a:prstGeom prst="rect">
            <a:avLst/>
          </a:prstGeom>
          <a:noFill/>
        </p:spPr>
        <p:txBody>
          <a:bodyPr wrap="none" rtlCol="0">
            <a:spAutoFit/>
          </a:bodyPr>
          <a:lstStyle/>
          <a:p>
            <a:r>
              <a:rPr lang="en-US" sz="2800" dirty="0"/>
              <a:t>R – syntax, commenting and style conventions</a:t>
            </a:r>
          </a:p>
        </p:txBody>
      </p:sp>
      <p:sp>
        <p:nvSpPr>
          <p:cNvPr id="14" name="TextBox 13">
            <a:extLst>
              <a:ext uri="{FF2B5EF4-FFF2-40B4-BE49-F238E27FC236}">
                <a16:creationId xmlns:a16="http://schemas.microsoft.com/office/drawing/2014/main" id="{E54AF04B-3634-4983-B7D6-254A6F25C8B6}"/>
              </a:ext>
            </a:extLst>
          </p:cNvPr>
          <p:cNvSpPr txBox="1"/>
          <p:nvPr/>
        </p:nvSpPr>
        <p:spPr>
          <a:xfrm>
            <a:off x="4294159" y="1014386"/>
            <a:ext cx="4087786" cy="369332"/>
          </a:xfrm>
          <a:prstGeom prst="rect">
            <a:avLst/>
          </a:prstGeom>
          <a:noFill/>
        </p:spPr>
        <p:txBody>
          <a:bodyPr wrap="none" rtlCol="0">
            <a:spAutoFit/>
          </a:bodyPr>
          <a:lstStyle/>
          <a:p>
            <a:r>
              <a:rPr lang="en-US" dirty="0">
                <a:solidFill>
                  <a:srgbClr val="FF0000"/>
                </a:solidFill>
              </a:rPr>
              <a:t>R hosts many other useful data structures</a:t>
            </a:r>
          </a:p>
        </p:txBody>
      </p:sp>
      <p:sp>
        <p:nvSpPr>
          <p:cNvPr id="18" name="TextBox 17">
            <a:extLst>
              <a:ext uri="{FF2B5EF4-FFF2-40B4-BE49-F238E27FC236}">
                <a16:creationId xmlns:a16="http://schemas.microsoft.com/office/drawing/2014/main" id="{9AF2F3A6-D949-4FDD-A2A2-ECB9FE22DF1B}"/>
              </a:ext>
            </a:extLst>
          </p:cNvPr>
          <p:cNvSpPr txBox="1"/>
          <p:nvPr/>
        </p:nvSpPr>
        <p:spPr>
          <a:xfrm>
            <a:off x="160432" y="1199052"/>
            <a:ext cx="12355240" cy="5355312"/>
          </a:xfrm>
          <a:prstGeom prst="rect">
            <a:avLst/>
          </a:prstGeom>
          <a:noFill/>
        </p:spPr>
        <p:txBody>
          <a:bodyPr wrap="square">
            <a:spAutoFit/>
          </a:bodyPr>
          <a:lstStyle/>
          <a:p>
            <a:r>
              <a:rPr lang="en-US" b="0" i="0" dirty="0">
                <a:solidFill>
                  <a:srgbClr val="008000"/>
                </a:solidFill>
                <a:effectLst/>
                <a:latin typeface="Consolas" panose="020B0609020204030204" pitchFamily="49" charset="0"/>
              </a:rPr>
              <a:t># Vector of strings</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fruits &lt;- c(</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a:t>
            </a:r>
            <a:endParaRPr lang="en-US" b="0" i="0" dirty="0">
              <a:solidFill>
                <a:srgbClr val="008000"/>
              </a:solidFill>
              <a:effectLst/>
              <a:latin typeface="Consolas" panose="020B0609020204030204" pitchFamily="49" charset="0"/>
            </a:endParaRPr>
          </a:p>
          <a:p>
            <a:r>
              <a:rPr lang="en-US" b="0" i="0" dirty="0">
                <a:solidFill>
                  <a:srgbClr val="008000"/>
                </a:solidFill>
                <a:effectLst/>
                <a:latin typeface="Consolas" panose="020B0609020204030204" pitchFamily="49" charset="0"/>
              </a:rPr>
              <a:t># Vector of numerical values</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numbers &lt;- c(</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effectLst/>
                <a:latin typeface="Consolas" panose="020B0609020204030204" pitchFamily="49" charset="0"/>
              </a:rPr>
              <a:t>)</a:t>
            </a:r>
          </a:p>
          <a:p>
            <a:r>
              <a:rPr lang="en-US" b="0" i="0" dirty="0">
                <a:solidFill>
                  <a:srgbClr val="008000"/>
                </a:solidFill>
                <a:effectLst/>
                <a:latin typeface="Consolas" panose="020B0609020204030204" pitchFamily="49" charset="0"/>
              </a:rPr>
              <a:t># Vector with numerical values in a sequence</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numbers &lt;- </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10</a:t>
            </a:r>
          </a:p>
          <a:p>
            <a:r>
              <a:rPr lang="en-US" b="0" i="0" dirty="0">
                <a:solidFill>
                  <a:srgbClr val="008000"/>
                </a:solidFill>
                <a:effectLst/>
                <a:latin typeface="Consolas" panose="020B0609020204030204" pitchFamily="49" charset="0"/>
              </a:rPr>
              <a:t># List of strings</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 &lt;- list(</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a:t>
            </a:r>
            <a:endParaRPr lang="en-US" dirty="0">
              <a:latin typeface="Consolas" panose="020B0609020204030204" pitchFamily="49" charset="0"/>
            </a:endParaRPr>
          </a:p>
          <a:p>
            <a:r>
              <a:rPr lang="en-US" b="0" i="0" dirty="0" err="1">
                <a:solidFill>
                  <a:srgbClr val="000000"/>
                </a:solidFill>
                <a:effectLst/>
                <a:latin typeface="Consolas" panose="020B0609020204030204" pitchFamily="49" charset="0"/>
              </a:rPr>
              <a:t>thislist</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 pointer to item “apple” in list</a:t>
            </a:r>
            <a:endParaRPr lang="en-US" b="0" i="0" dirty="0">
              <a:solidFill>
                <a:srgbClr val="008000"/>
              </a:solidFill>
              <a:effectLst/>
              <a:latin typeface="Consolas" panose="020B0609020204030204" pitchFamily="49" charset="0"/>
            </a:endParaRPr>
          </a:p>
          <a:p>
            <a:r>
              <a:rPr lang="en-US" b="0" i="0" dirty="0">
                <a:solidFill>
                  <a:srgbClr val="008000"/>
                </a:solidFill>
                <a:effectLst/>
                <a:latin typeface="Consolas" panose="020B0609020204030204" pitchFamily="49" charset="0"/>
              </a:rPr>
              <a:t># An array with one dimension with values ranging from 1 to 24</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thisarray</a:t>
            </a:r>
            <a:r>
              <a:rPr lang="en-US" b="0" i="0" dirty="0">
                <a:solidFill>
                  <a:srgbClr val="000000"/>
                </a:solidFill>
                <a:effectLst/>
                <a:latin typeface="Consolas" panose="020B0609020204030204" pitchFamily="49" charset="0"/>
              </a:rPr>
              <a:t> &lt;- c(</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24</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8000"/>
                </a:solidFill>
                <a:effectLst/>
                <a:latin typeface="Consolas" panose="020B0609020204030204" pitchFamily="49" charset="0"/>
              </a:rPr>
              <a:t># An array with more than one dimension</a:t>
            </a:r>
            <a:br>
              <a:rPr lang="en-US" b="0" i="0" dirty="0">
                <a:solidFill>
                  <a:srgbClr val="008000"/>
                </a:solidFill>
                <a:effectLst/>
                <a:latin typeface="Consolas" panose="020B0609020204030204" pitchFamily="49" charset="0"/>
              </a:rPr>
            </a:br>
            <a:r>
              <a:rPr lang="en-US" b="0" i="0" dirty="0">
                <a:solidFill>
                  <a:srgbClr val="000000"/>
                </a:solidFill>
                <a:effectLst/>
                <a:latin typeface="Consolas" panose="020B0609020204030204" pitchFamily="49" charset="0"/>
              </a:rPr>
              <a:t>multiarray &lt;- array(</a:t>
            </a:r>
            <a:r>
              <a:rPr lang="en-US" b="0" i="0" dirty="0" err="1">
                <a:solidFill>
                  <a:srgbClr val="000000"/>
                </a:solidFill>
                <a:effectLst/>
                <a:latin typeface="Consolas" panose="020B0609020204030204" pitchFamily="49" charset="0"/>
              </a:rPr>
              <a:t>thisarray</a:t>
            </a:r>
            <a:r>
              <a:rPr lang="en-US" b="0" i="0" dirty="0">
                <a:solidFill>
                  <a:srgbClr val="000000"/>
                </a:solidFill>
                <a:effectLst/>
                <a:latin typeface="Consolas" panose="020B0609020204030204" pitchFamily="49" charset="0"/>
              </a:rPr>
              <a:t>, dim = c(</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dirty="0"/>
              <a:t/>
            </a:r>
            <a:br>
              <a:rPr lang="en-US" dirty="0"/>
            </a:br>
            <a:r>
              <a:rPr lang="en-US" b="0" i="0" dirty="0">
                <a:solidFill>
                  <a:srgbClr val="008000"/>
                </a:solidFill>
                <a:effectLst/>
                <a:latin typeface="Consolas" panose="020B0609020204030204" pitchFamily="49" charset="0"/>
              </a:rPr>
              <a:t># Create a matrix</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thismatrix</a:t>
            </a:r>
            <a:r>
              <a:rPr lang="en-US" b="0" i="0" dirty="0">
                <a:solidFill>
                  <a:srgbClr val="000000"/>
                </a:solidFill>
                <a:effectLst/>
                <a:latin typeface="Consolas" panose="020B0609020204030204" pitchFamily="49" charset="0"/>
              </a:rPr>
              <a:t> &lt;- matrix(c(</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5</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6</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nrow</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3</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ncol</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p>
          <a:p>
            <a:r>
              <a:rPr lang="en-US" b="0" i="0" dirty="0" err="1">
                <a:solidFill>
                  <a:srgbClr val="000000"/>
                </a:solidFill>
                <a:effectLst/>
                <a:latin typeface="Consolas" panose="020B0609020204030204" pitchFamily="49" charset="0"/>
              </a:rPr>
              <a:t>thismatrix</a:t>
            </a:r>
            <a:r>
              <a:rPr lang="en-US" b="0" i="0" dirty="0">
                <a:solidFill>
                  <a:srgbClr val="000000"/>
                </a:solidFill>
                <a:effectLst/>
                <a:latin typeface="Consolas" panose="020B0609020204030204" pitchFamily="49" charset="0"/>
              </a:rPr>
              <a:t> &lt;- matrix(c(</a:t>
            </a:r>
            <a:r>
              <a:rPr lang="en-US" b="0" i="0" dirty="0">
                <a:solidFill>
                  <a:srgbClr val="A52A2A"/>
                </a:solidFill>
                <a:effectLst/>
                <a:latin typeface="Consolas" panose="020B0609020204030204" pitchFamily="49" charset="0"/>
              </a:rPr>
              <a:t>"apple"</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"banana"</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"cherry"</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"orange"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nrow</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ncol</a:t>
            </a:r>
            <a:r>
              <a:rPr lang="en-US" b="0" i="0" dirty="0">
                <a:solidFill>
                  <a:srgbClr val="000000"/>
                </a:solidFill>
                <a:effectLst/>
                <a:latin typeface="Consolas" panose="020B0609020204030204" pitchFamily="49" charset="0"/>
              </a:rPr>
              <a:t> = </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dirty="0"/>
              <a:t/>
            </a:r>
            <a:br>
              <a:rPr lang="en-US" dirty="0"/>
            </a:br>
            <a:r>
              <a:rPr lang="en-US" i="0" dirty="0" err="1">
                <a:solidFill>
                  <a:srgbClr val="000000"/>
                </a:solidFill>
                <a:effectLst/>
                <a:latin typeface="Consolas" panose="020B0609020204030204" pitchFamily="49" charset="0"/>
              </a:rPr>
              <a:t>thismatrix</a:t>
            </a:r>
            <a:r>
              <a:rPr lang="en-US" i="0" dirty="0">
                <a:solidFill>
                  <a:srgbClr val="000000"/>
                </a:solidFill>
                <a:effectLst/>
                <a:latin typeface="Consolas" panose="020B0609020204030204" pitchFamily="49" charset="0"/>
              </a:rPr>
              <a:t>[</a:t>
            </a:r>
            <a:r>
              <a:rPr lang="en-US" i="0" dirty="0">
                <a:solidFill>
                  <a:srgbClr val="FF0000"/>
                </a:solidFill>
                <a:effectLst/>
                <a:latin typeface="Consolas" panose="020B0609020204030204" pitchFamily="49" charset="0"/>
              </a:rPr>
              <a:t>1</a:t>
            </a:r>
            <a:r>
              <a:rPr lang="en-US" i="0" dirty="0">
                <a:solidFill>
                  <a:srgbClr val="000000"/>
                </a:solidFill>
                <a:effectLst/>
                <a:latin typeface="Consolas" panose="020B0609020204030204" pitchFamily="49" charset="0"/>
              </a:rPr>
              <a:t>, </a:t>
            </a:r>
            <a:r>
              <a:rPr lang="en-US" i="0" dirty="0">
                <a:solidFill>
                  <a:srgbClr val="FF0000"/>
                </a:solidFill>
                <a:effectLst/>
                <a:latin typeface="Consolas" panose="020B0609020204030204" pitchFamily="49" charset="0"/>
              </a:rPr>
              <a:t>2</a:t>
            </a:r>
            <a:r>
              <a:rPr lang="en-US" i="0" dirty="0">
                <a:solidFill>
                  <a:srgbClr val="000000"/>
                </a:solidFill>
                <a:effectLst/>
                <a:latin typeface="Consolas" panose="020B0609020204030204" pitchFamily="49" charset="0"/>
              </a:rPr>
              <a:t>]  </a:t>
            </a:r>
            <a:r>
              <a:rPr lang="en-US" i="0" dirty="0">
                <a:solidFill>
                  <a:schemeClr val="accent6">
                    <a:lumMod val="75000"/>
                  </a:schemeClr>
                </a:solidFill>
                <a:effectLst/>
                <a:latin typeface="Consolas" panose="020B0609020204030204" pitchFamily="49" charset="0"/>
              </a:rPr>
              <a:t># returns item in row 1 column 2</a:t>
            </a:r>
          </a:p>
          <a:p>
            <a:r>
              <a:rPr lang="en-US" b="0" i="0" dirty="0">
                <a:solidFill>
                  <a:srgbClr val="008000"/>
                </a:solidFill>
                <a:effectLst/>
                <a:latin typeface="Consolas" panose="020B0609020204030204" pitchFamily="49" charset="0"/>
              </a:rPr>
              <a:t># Create a factor (…a categorical variable in statistics)</a:t>
            </a:r>
            <a:br>
              <a:rPr lang="en-US" b="0" i="0" dirty="0">
                <a:solidFill>
                  <a:srgbClr val="008000"/>
                </a:solidFill>
                <a:effectLst/>
                <a:latin typeface="Consolas" panose="020B0609020204030204" pitchFamily="49" charset="0"/>
              </a:rPr>
            </a:br>
            <a:r>
              <a:rPr lang="en-US" b="0" i="0" dirty="0" err="1">
                <a:solidFill>
                  <a:srgbClr val="000000"/>
                </a:solidFill>
                <a:effectLst/>
                <a:latin typeface="Consolas" panose="020B0609020204030204" pitchFamily="49" charset="0"/>
              </a:rPr>
              <a:t>music_genre</a:t>
            </a:r>
            <a:r>
              <a:rPr lang="en-US" b="0" i="0" dirty="0">
                <a:solidFill>
                  <a:srgbClr val="000000"/>
                </a:solidFill>
                <a:effectLst/>
                <a:latin typeface="Consolas" panose="020B0609020204030204" pitchFamily="49" charset="0"/>
              </a:rPr>
              <a:t> &lt;- factor(c(</a:t>
            </a:r>
            <a:r>
              <a:rPr lang="en-US" b="0" i="0" dirty="0">
                <a:solidFill>
                  <a:srgbClr val="A52A2A"/>
                </a:solidFill>
                <a:effectLst/>
                <a:latin typeface="Consolas" panose="020B0609020204030204" pitchFamily="49" charset="0"/>
              </a:rPr>
              <a:t>"Jazz"</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"Rock"</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"Classic"</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"Classic"</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"Pop"</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"Jazz"</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"Rock"</a:t>
            </a:r>
            <a:r>
              <a:rPr lang="en-US" b="0" i="0" dirty="0">
                <a:solidFill>
                  <a:srgbClr val="000000"/>
                </a:solidFill>
                <a:effectLst/>
                <a:latin typeface="Consolas" panose="020B0609020204030204" pitchFamily="49" charset="0"/>
              </a:rPr>
              <a:t>, </a:t>
            </a:r>
            <a:r>
              <a:rPr lang="en-US" b="0" i="0" dirty="0">
                <a:solidFill>
                  <a:srgbClr val="A52A2A"/>
                </a:solidFill>
                <a:effectLst/>
                <a:latin typeface="Consolas" panose="020B0609020204030204" pitchFamily="49" charset="0"/>
              </a:rPr>
              <a:t>"Jazz"</a:t>
            </a:r>
            <a:r>
              <a:rPr lang="en-US" b="0" i="0" dirty="0">
                <a:solidFill>
                  <a:srgbClr val="000000"/>
                </a:solidFill>
                <a:effectLst/>
                <a:latin typeface="Consolas" panose="020B0609020204030204" pitchFamily="49" charset="0"/>
              </a:rPr>
              <a:t>))</a:t>
            </a:r>
            <a:endParaRPr lang="en-US" dirty="0">
              <a:solidFill>
                <a:schemeClr val="accent6">
                  <a:lumMod val="75000"/>
                </a:schemeClr>
              </a:solidFill>
            </a:endParaRPr>
          </a:p>
        </p:txBody>
      </p:sp>
      <p:sp>
        <p:nvSpPr>
          <p:cNvPr id="15" name="TextBox 14">
            <a:extLst>
              <a:ext uri="{FF2B5EF4-FFF2-40B4-BE49-F238E27FC236}">
                <a16:creationId xmlns:a16="http://schemas.microsoft.com/office/drawing/2014/main" id="{6A5F79C5-4D0C-4C77-A0CB-DE097720CB7B}"/>
              </a:ext>
            </a:extLst>
          </p:cNvPr>
          <p:cNvSpPr txBox="1"/>
          <p:nvPr/>
        </p:nvSpPr>
        <p:spPr>
          <a:xfrm>
            <a:off x="8227740" y="2190591"/>
            <a:ext cx="3657600" cy="646331"/>
          </a:xfrm>
          <a:prstGeom prst="rect">
            <a:avLst/>
          </a:prstGeom>
          <a:noFill/>
        </p:spPr>
        <p:txBody>
          <a:bodyPr wrap="square" rtlCol="0">
            <a:spAutoFit/>
          </a:bodyPr>
          <a:lstStyle/>
          <a:p>
            <a:r>
              <a:rPr lang="en-US" dirty="0">
                <a:solidFill>
                  <a:srgbClr val="FF0000"/>
                </a:solidFill>
              </a:rPr>
              <a:t>indexing of arrays starts at 1 not 0 like most other languages</a:t>
            </a:r>
          </a:p>
        </p:txBody>
      </p:sp>
    </p:spTree>
    <p:extLst>
      <p:ext uri="{BB962C8B-B14F-4D97-AF65-F5344CB8AC3E}">
        <p14:creationId xmlns:p14="http://schemas.microsoft.com/office/powerpoint/2010/main" val="1700288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543101" y="177316"/>
            <a:ext cx="9686306" cy="523220"/>
          </a:xfrm>
          <a:prstGeom prst="rect">
            <a:avLst/>
          </a:prstGeom>
          <a:noFill/>
        </p:spPr>
        <p:txBody>
          <a:bodyPr wrap="none" rtlCol="0">
            <a:spAutoFit/>
          </a:bodyPr>
          <a:lstStyle/>
          <a:p>
            <a:r>
              <a:rPr lang="en-US" sz="2800" dirty="0"/>
              <a:t>R – functional assignment, built-in functions and library functions</a:t>
            </a:r>
          </a:p>
        </p:txBody>
      </p:sp>
      <p:sp>
        <p:nvSpPr>
          <p:cNvPr id="4" name="TextBox 3">
            <a:extLst>
              <a:ext uri="{FF2B5EF4-FFF2-40B4-BE49-F238E27FC236}">
                <a16:creationId xmlns:a16="http://schemas.microsoft.com/office/drawing/2014/main" id="{D48D53A1-49EB-4EF8-8118-E2C864D97A3C}"/>
              </a:ext>
            </a:extLst>
          </p:cNvPr>
          <p:cNvSpPr txBox="1"/>
          <p:nvPr/>
        </p:nvSpPr>
        <p:spPr>
          <a:xfrm>
            <a:off x="978398" y="2330747"/>
            <a:ext cx="8657938" cy="1754326"/>
          </a:xfrm>
          <a:prstGeom prst="rect">
            <a:avLst/>
          </a:prstGeom>
          <a:noFill/>
          <a:ln>
            <a:solidFill>
              <a:schemeClr val="tx1"/>
            </a:solidFill>
          </a:ln>
        </p:spPr>
        <p:txBody>
          <a:bodyPr wrap="square">
            <a:spAutoFit/>
          </a:bodyPr>
          <a:lstStyle/>
          <a:p>
            <a:r>
              <a:rPr lang="en-US" b="0" i="0" dirty="0" err="1">
                <a:solidFill>
                  <a:srgbClr val="000000"/>
                </a:solidFill>
                <a:effectLst/>
                <a:latin typeface="Consolas" panose="020B0609020204030204" pitchFamily="49" charset="0"/>
              </a:rPr>
              <a:t>my_function</a:t>
            </a:r>
            <a:r>
              <a:rPr lang="en-US" b="0" i="0" dirty="0">
                <a:solidFill>
                  <a:srgbClr val="000000"/>
                </a:solidFill>
                <a:effectLst/>
                <a:latin typeface="Consolas" panose="020B0609020204030204" pitchFamily="49" charset="0"/>
              </a:rPr>
              <a:t> &lt;- function(x, y) {</a:t>
            </a:r>
            <a:r>
              <a:rPr lang="en-US" dirty="0"/>
              <a:t/>
            </a:r>
            <a:br>
              <a:rPr lang="en-US" dirty="0"/>
            </a:br>
            <a:r>
              <a:rPr lang="en-US" b="0" i="0" dirty="0">
                <a:solidFill>
                  <a:srgbClr val="000000"/>
                </a:solidFill>
                <a:effectLst/>
                <a:latin typeface="Consolas" panose="020B0609020204030204" pitchFamily="49" charset="0"/>
              </a:rPr>
              <a:t>  a &lt;- x + y</a:t>
            </a:r>
            <a:r>
              <a:rPr lang="en-US" dirty="0"/>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(a)</a:t>
            </a:r>
            <a:r>
              <a:rPr lang="en-US" dirty="0"/>
              <a:t/>
            </a:r>
            <a:br>
              <a:rPr lang="en-US" dirty="0"/>
            </a:b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err="1">
                <a:solidFill>
                  <a:srgbClr val="000000"/>
                </a:solidFill>
                <a:effectLst/>
                <a:latin typeface="Consolas" panose="020B0609020204030204" pitchFamily="49" charset="0"/>
              </a:rPr>
              <a:t>my_function</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2</a:t>
            </a:r>
            <a:r>
              <a:rPr lang="en-US" b="0" i="0" dirty="0">
                <a:solidFill>
                  <a:srgbClr val="000000"/>
                </a:solidFill>
                <a:effectLst/>
                <a:latin typeface="Consolas" panose="020B0609020204030204" pitchFamily="49" charset="0"/>
              </a:rPr>
              <a:t>) </a:t>
            </a:r>
            <a:r>
              <a:rPr lang="en-US" b="0" i="0" dirty="0">
                <a:solidFill>
                  <a:schemeClr val="accent6">
                    <a:lumMod val="75000"/>
                  </a:schemeClr>
                </a:solidFill>
                <a:effectLst/>
                <a:latin typeface="Consolas" panose="020B0609020204030204" pitchFamily="49" charset="0"/>
              </a:rPr>
              <a:t># returns value of the function for these inputs</a:t>
            </a:r>
            <a:endParaRPr lang="en-US" dirty="0">
              <a:solidFill>
                <a:schemeClr val="accent6">
                  <a:lumMod val="75000"/>
                </a:schemeClr>
              </a:solidFill>
            </a:endParaRPr>
          </a:p>
        </p:txBody>
      </p:sp>
      <p:sp>
        <p:nvSpPr>
          <p:cNvPr id="6" name="TextBox 5">
            <a:hlinkClick r:id="rId2"/>
            <a:extLst>
              <a:ext uri="{FF2B5EF4-FFF2-40B4-BE49-F238E27FC236}">
                <a16:creationId xmlns:a16="http://schemas.microsoft.com/office/drawing/2014/main" id="{7161D2CE-5C72-4E0D-ADEB-490EA63A4ED8}"/>
              </a:ext>
            </a:extLst>
          </p:cNvPr>
          <p:cNvSpPr txBox="1"/>
          <p:nvPr/>
        </p:nvSpPr>
        <p:spPr>
          <a:xfrm>
            <a:off x="2038401" y="6113738"/>
            <a:ext cx="8928100" cy="646331"/>
          </a:xfrm>
          <a:prstGeom prst="rect">
            <a:avLst/>
          </a:prstGeom>
          <a:noFill/>
        </p:spPr>
        <p:txBody>
          <a:bodyPr wrap="square">
            <a:spAutoFit/>
          </a:bodyPr>
          <a:lstStyle/>
          <a:p>
            <a:r>
              <a:rPr lang="en-US" dirty="0">
                <a:hlinkClick r:id="rId2"/>
              </a:rPr>
              <a:t>https://www.rdocumentation.org/packages/stats/versions/3.6.2/topics/oneway.test</a:t>
            </a:r>
            <a:endParaRPr lang="en-US" dirty="0"/>
          </a:p>
          <a:p>
            <a:endParaRPr lang="en-US" dirty="0"/>
          </a:p>
        </p:txBody>
      </p:sp>
      <p:sp>
        <p:nvSpPr>
          <p:cNvPr id="9" name="TextBox 8">
            <a:extLst>
              <a:ext uri="{FF2B5EF4-FFF2-40B4-BE49-F238E27FC236}">
                <a16:creationId xmlns:a16="http://schemas.microsoft.com/office/drawing/2014/main" id="{C6496AC8-D6D5-41E7-AC89-BED3633AF949}"/>
              </a:ext>
            </a:extLst>
          </p:cNvPr>
          <p:cNvSpPr txBox="1"/>
          <p:nvPr/>
        </p:nvSpPr>
        <p:spPr>
          <a:xfrm>
            <a:off x="8020374" y="4268567"/>
            <a:ext cx="3816026" cy="1477328"/>
          </a:xfrm>
          <a:prstGeom prst="rect">
            <a:avLst/>
          </a:prstGeom>
          <a:noFill/>
        </p:spPr>
        <p:txBody>
          <a:bodyPr wrap="square" rtlCol="0">
            <a:spAutoFit/>
          </a:bodyPr>
          <a:lstStyle/>
          <a:p>
            <a:r>
              <a:rPr lang="en-US" dirty="0">
                <a:solidFill>
                  <a:srgbClr val="FF0000"/>
                </a:solidFill>
              </a:rPr>
              <a:t>ALWAYS check R documentation carefully when using library functions</a:t>
            </a:r>
          </a:p>
          <a:p>
            <a:r>
              <a:rPr lang="en-US" dirty="0">
                <a:solidFill>
                  <a:srgbClr val="FF0000"/>
                </a:solidFill>
              </a:rPr>
              <a:t>MAKE SURE YOU ARE USING ARGUMENTS EXACTLY AS REQUIRED FOR EACH FUNCTION</a:t>
            </a:r>
          </a:p>
        </p:txBody>
      </p:sp>
      <p:sp>
        <p:nvSpPr>
          <p:cNvPr id="10" name="TextBox 9">
            <a:extLst>
              <a:ext uri="{FF2B5EF4-FFF2-40B4-BE49-F238E27FC236}">
                <a16:creationId xmlns:a16="http://schemas.microsoft.com/office/drawing/2014/main" id="{55AC253D-554E-4A11-85FC-F56FCD2C0C28}"/>
              </a:ext>
            </a:extLst>
          </p:cNvPr>
          <p:cNvSpPr txBox="1"/>
          <p:nvPr/>
        </p:nvSpPr>
        <p:spPr>
          <a:xfrm>
            <a:off x="4533900" y="835107"/>
            <a:ext cx="6096000" cy="1200329"/>
          </a:xfrm>
          <a:prstGeom prst="rect">
            <a:avLst/>
          </a:prstGeom>
          <a:noFill/>
          <a:ln>
            <a:solidFill>
              <a:schemeClr val="tx1"/>
            </a:solidFill>
          </a:ln>
        </p:spPr>
        <p:txBody>
          <a:bodyPr wrap="square">
            <a:spAutoFit/>
          </a:bodyPr>
          <a:lstStyle/>
          <a:p>
            <a:r>
              <a:rPr lang="es-ES" b="0" i="0" dirty="0">
                <a:solidFill>
                  <a:srgbClr val="000000"/>
                </a:solidFill>
                <a:effectLst/>
                <a:latin typeface="Consolas" panose="020B0609020204030204" pitchFamily="49" charset="0"/>
              </a:rPr>
              <a:t>x &lt;- c(</a:t>
            </a:r>
            <a:r>
              <a:rPr lang="es-ES" b="0" i="0" dirty="0">
                <a:solidFill>
                  <a:srgbClr val="FF0000"/>
                </a:solidFill>
                <a:effectLst/>
                <a:latin typeface="Consolas" panose="020B0609020204030204" pitchFamily="49" charset="0"/>
              </a:rPr>
              <a:t>5</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7</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8</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7</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2</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2</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9</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4</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11</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12</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9</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6</a:t>
            </a:r>
            <a:r>
              <a:rPr lang="es-ES" b="0" i="0" dirty="0">
                <a:solidFill>
                  <a:srgbClr val="000000"/>
                </a:solidFill>
                <a:effectLst/>
                <a:latin typeface="Consolas" panose="020B0609020204030204" pitchFamily="49" charset="0"/>
              </a:rPr>
              <a:t>)</a:t>
            </a:r>
            <a:r>
              <a:rPr lang="es-ES" dirty="0"/>
              <a:t/>
            </a:r>
            <a:br>
              <a:rPr lang="es-ES" dirty="0"/>
            </a:br>
            <a:r>
              <a:rPr lang="es-ES" b="0" i="0" dirty="0">
                <a:solidFill>
                  <a:srgbClr val="000000"/>
                </a:solidFill>
                <a:effectLst/>
                <a:latin typeface="Consolas" panose="020B0609020204030204" pitchFamily="49" charset="0"/>
              </a:rPr>
              <a:t>y &lt;- c(</a:t>
            </a:r>
            <a:r>
              <a:rPr lang="es-ES" b="0" i="0" dirty="0">
                <a:solidFill>
                  <a:srgbClr val="FF0000"/>
                </a:solidFill>
                <a:effectLst/>
                <a:latin typeface="Consolas" panose="020B0609020204030204" pitchFamily="49" charset="0"/>
              </a:rPr>
              <a:t>99</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86</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87</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88</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111</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103</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87</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94</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78</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77</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85</a:t>
            </a:r>
            <a:r>
              <a:rPr lang="es-ES" b="0" i="0" dirty="0">
                <a:solidFill>
                  <a:srgbClr val="000000"/>
                </a:solidFill>
                <a:effectLst/>
                <a:latin typeface="Consolas" panose="020B0609020204030204" pitchFamily="49" charset="0"/>
              </a:rPr>
              <a:t>,</a:t>
            </a:r>
            <a:r>
              <a:rPr lang="es-ES" b="0" i="0" dirty="0">
                <a:solidFill>
                  <a:srgbClr val="FF0000"/>
                </a:solidFill>
                <a:effectLst/>
                <a:latin typeface="Consolas" panose="020B0609020204030204" pitchFamily="49" charset="0"/>
              </a:rPr>
              <a:t>86</a:t>
            </a:r>
            <a:r>
              <a:rPr lang="es-ES" b="0" i="0" dirty="0">
                <a:solidFill>
                  <a:srgbClr val="000000"/>
                </a:solidFill>
                <a:effectLst/>
                <a:latin typeface="Consolas" panose="020B0609020204030204" pitchFamily="49" charset="0"/>
              </a:rPr>
              <a:t>)</a:t>
            </a:r>
            <a:r>
              <a:rPr lang="es-ES" dirty="0"/>
              <a:t/>
            </a:r>
            <a:br>
              <a:rPr lang="es-ES" dirty="0"/>
            </a:br>
            <a:r>
              <a:rPr lang="es-ES" dirty="0"/>
              <a:t/>
            </a:r>
            <a:br>
              <a:rPr lang="es-ES" dirty="0"/>
            </a:br>
            <a:r>
              <a:rPr lang="es-ES" b="0" i="0" dirty="0" err="1">
                <a:solidFill>
                  <a:srgbClr val="000000"/>
                </a:solidFill>
                <a:effectLst/>
                <a:latin typeface="Consolas" panose="020B0609020204030204" pitchFamily="49" charset="0"/>
              </a:rPr>
              <a:t>plot</a:t>
            </a:r>
            <a:r>
              <a:rPr lang="es-ES" b="0" i="0" dirty="0">
                <a:solidFill>
                  <a:srgbClr val="000000"/>
                </a:solidFill>
                <a:effectLst/>
                <a:latin typeface="Consolas" panose="020B0609020204030204" pitchFamily="49" charset="0"/>
              </a:rPr>
              <a:t>(x, y)</a:t>
            </a:r>
            <a:endParaRPr lang="en-US" dirty="0"/>
          </a:p>
        </p:txBody>
      </p:sp>
      <p:sp>
        <p:nvSpPr>
          <p:cNvPr id="11" name="TextBox 10">
            <a:extLst>
              <a:ext uri="{FF2B5EF4-FFF2-40B4-BE49-F238E27FC236}">
                <a16:creationId xmlns:a16="http://schemas.microsoft.com/office/drawing/2014/main" id="{BD9ACA39-FD09-4564-9D27-61C191548E40}"/>
              </a:ext>
            </a:extLst>
          </p:cNvPr>
          <p:cNvSpPr txBox="1"/>
          <p:nvPr/>
        </p:nvSpPr>
        <p:spPr>
          <a:xfrm>
            <a:off x="6080834" y="1977211"/>
            <a:ext cx="4549066" cy="369332"/>
          </a:xfrm>
          <a:prstGeom prst="rect">
            <a:avLst/>
          </a:prstGeom>
          <a:noFill/>
        </p:spPr>
        <p:txBody>
          <a:bodyPr wrap="none" rtlCol="0">
            <a:spAutoFit/>
          </a:bodyPr>
          <a:lstStyle/>
          <a:p>
            <a:r>
              <a:rPr lang="en-US" dirty="0">
                <a:solidFill>
                  <a:srgbClr val="FF0000"/>
                </a:solidFill>
              </a:rPr>
              <a:t>Do not use built in plotting, use ggplot2 library</a:t>
            </a:r>
          </a:p>
        </p:txBody>
      </p:sp>
      <p:sp>
        <p:nvSpPr>
          <p:cNvPr id="12" name="TextBox 11">
            <a:extLst>
              <a:ext uri="{FF2B5EF4-FFF2-40B4-BE49-F238E27FC236}">
                <a16:creationId xmlns:a16="http://schemas.microsoft.com/office/drawing/2014/main" id="{7EA2FD6E-3B11-4B0B-A664-5264718C7479}"/>
              </a:ext>
            </a:extLst>
          </p:cNvPr>
          <p:cNvSpPr txBox="1"/>
          <p:nvPr/>
        </p:nvSpPr>
        <p:spPr>
          <a:xfrm>
            <a:off x="421616" y="835107"/>
            <a:ext cx="3515384" cy="1200329"/>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abs</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4.7</a:t>
            </a:r>
            <a:r>
              <a:rPr lang="en-US" b="0" i="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sqrt(</a:t>
            </a:r>
            <a:r>
              <a:rPr lang="en-US" dirty="0">
                <a:solidFill>
                  <a:srgbClr val="FF0000"/>
                </a:solidFill>
                <a:latin typeface="Consolas" panose="020B0609020204030204" pitchFamily="49" charset="0"/>
              </a:rPr>
              <a:t>16</a:t>
            </a:r>
            <a:r>
              <a:rPr lang="en-US" dirty="0">
                <a:solidFill>
                  <a:srgbClr val="000000"/>
                </a:solidFill>
                <a:latin typeface="Consolas" panose="020B0609020204030204" pitchFamily="49" charset="0"/>
              </a:rPr>
              <a:t>)</a:t>
            </a:r>
          </a:p>
          <a:p>
            <a:r>
              <a:rPr lang="en-US" b="0" i="0" dirty="0">
                <a:solidFill>
                  <a:srgbClr val="000000"/>
                </a:solidFill>
                <a:effectLst/>
                <a:latin typeface="Consolas" panose="020B0609020204030204" pitchFamily="49" charset="0"/>
              </a:rPr>
              <a:t>ceiling(</a:t>
            </a:r>
            <a:r>
              <a:rPr lang="en-US" b="0" i="0" dirty="0">
                <a:solidFill>
                  <a:srgbClr val="FF0000"/>
                </a:solidFill>
                <a:effectLst/>
                <a:latin typeface="Consolas" panose="020B0609020204030204" pitchFamily="49" charset="0"/>
              </a:rPr>
              <a:t>1.4</a:t>
            </a:r>
            <a:r>
              <a:rPr lang="en-US" b="0" i="0" dirty="0">
                <a:solidFill>
                  <a:srgbClr val="000000"/>
                </a:solidFill>
                <a:effectLst/>
                <a:latin typeface="Consolas" panose="020B0609020204030204" pitchFamily="49" charset="0"/>
              </a:rPr>
              <a:t>)  # round up</a:t>
            </a:r>
            <a:r>
              <a:rPr lang="en-US" dirty="0"/>
              <a:t/>
            </a:r>
            <a:br>
              <a:rPr lang="en-US" dirty="0"/>
            </a:br>
            <a:r>
              <a:rPr lang="en-US" b="0" i="0" dirty="0">
                <a:solidFill>
                  <a:srgbClr val="000000"/>
                </a:solidFill>
                <a:effectLst/>
                <a:latin typeface="Consolas" panose="020B0609020204030204" pitchFamily="49" charset="0"/>
              </a:rPr>
              <a:t>floor(</a:t>
            </a:r>
            <a:r>
              <a:rPr lang="en-US" b="0" i="0" dirty="0">
                <a:solidFill>
                  <a:srgbClr val="FF0000"/>
                </a:solidFill>
                <a:effectLst/>
                <a:latin typeface="Consolas" panose="020B0609020204030204" pitchFamily="49" charset="0"/>
              </a:rPr>
              <a:t>1.4</a:t>
            </a:r>
            <a:r>
              <a:rPr lang="en-US" b="0" i="0" dirty="0">
                <a:solidFill>
                  <a:srgbClr val="000000"/>
                </a:solidFill>
                <a:effectLst/>
                <a:latin typeface="Consolas" panose="020B0609020204030204" pitchFamily="49" charset="0"/>
              </a:rPr>
              <a:t>)   # round down</a:t>
            </a:r>
            <a:endParaRPr lang="en-US" dirty="0"/>
          </a:p>
        </p:txBody>
      </p:sp>
      <p:sp>
        <p:nvSpPr>
          <p:cNvPr id="14" name="TextBox 13">
            <a:extLst>
              <a:ext uri="{FF2B5EF4-FFF2-40B4-BE49-F238E27FC236}">
                <a16:creationId xmlns:a16="http://schemas.microsoft.com/office/drawing/2014/main" id="{F1E49744-BBF1-49C4-B150-CC51C4675FAE}"/>
              </a:ext>
            </a:extLst>
          </p:cNvPr>
          <p:cNvSpPr txBox="1"/>
          <p:nvPr/>
        </p:nvSpPr>
        <p:spPr>
          <a:xfrm>
            <a:off x="1358900" y="4285127"/>
            <a:ext cx="6223000" cy="1754326"/>
          </a:xfrm>
          <a:prstGeom prst="rect">
            <a:avLst/>
          </a:prstGeom>
          <a:noFill/>
          <a:ln>
            <a:solidFill>
              <a:schemeClr val="tx1"/>
            </a:solidFill>
          </a:ln>
        </p:spPr>
        <p:txBody>
          <a:bodyPr wrap="square">
            <a:spAutoFit/>
          </a:bodyPr>
          <a:lstStyle/>
          <a:p>
            <a:r>
              <a:rPr lang="en-US" dirty="0"/>
              <a:t>## Not assuming equal variances</a:t>
            </a:r>
          </a:p>
          <a:p>
            <a:r>
              <a:rPr lang="en-US" dirty="0" err="1"/>
              <a:t>oneway.test</a:t>
            </a:r>
            <a:r>
              <a:rPr lang="en-US" dirty="0"/>
              <a:t>(extra ~ group, data = sleep)</a:t>
            </a:r>
          </a:p>
          <a:p>
            <a:r>
              <a:rPr lang="en-US" dirty="0"/>
              <a:t>## Assuming equal variances</a:t>
            </a:r>
          </a:p>
          <a:p>
            <a:r>
              <a:rPr lang="en-US" dirty="0" err="1"/>
              <a:t>oneway.test</a:t>
            </a:r>
            <a:r>
              <a:rPr lang="en-US" dirty="0"/>
              <a:t>(extra ~ group, data = sleep, </a:t>
            </a:r>
            <a:r>
              <a:rPr lang="en-US" dirty="0" err="1"/>
              <a:t>var.equal</a:t>
            </a:r>
            <a:r>
              <a:rPr lang="en-US" dirty="0"/>
              <a:t> = TRUE)</a:t>
            </a:r>
          </a:p>
          <a:p>
            <a:r>
              <a:rPr lang="en-US" dirty="0"/>
              <a:t>## which gives the same result as</a:t>
            </a:r>
          </a:p>
          <a:p>
            <a:r>
              <a:rPr lang="en-US" dirty="0" err="1"/>
              <a:t>anova</a:t>
            </a:r>
            <a:r>
              <a:rPr lang="en-US" dirty="0"/>
              <a:t>(</a:t>
            </a:r>
            <a:r>
              <a:rPr lang="en-US" dirty="0" err="1"/>
              <a:t>lm</a:t>
            </a:r>
            <a:r>
              <a:rPr lang="en-US" dirty="0"/>
              <a:t>(extra ~ group, data = sleep))</a:t>
            </a:r>
          </a:p>
        </p:txBody>
      </p:sp>
    </p:spTree>
    <p:extLst>
      <p:ext uri="{BB962C8B-B14F-4D97-AF65-F5344CB8AC3E}">
        <p14:creationId xmlns:p14="http://schemas.microsoft.com/office/powerpoint/2010/main" val="2094740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1543101" y="177316"/>
            <a:ext cx="9686306" cy="523220"/>
          </a:xfrm>
          <a:prstGeom prst="rect">
            <a:avLst/>
          </a:prstGeom>
          <a:noFill/>
        </p:spPr>
        <p:txBody>
          <a:bodyPr wrap="none" rtlCol="0">
            <a:spAutoFit/>
          </a:bodyPr>
          <a:lstStyle/>
          <a:p>
            <a:r>
              <a:rPr lang="en-US" sz="2800" dirty="0"/>
              <a:t>R – functional assignment, built-in functions and library functions</a:t>
            </a:r>
          </a:p>
        </p:txBody>
      </p:sp>
      <p:sp>
        <p:nvSpPr>
          <p:cNvPr id="9" name="TextBox 8">
            <a:extLst>
              <a:ext uri="{FF2B5EF4-FFF2-40B4-BE49-F238E27FC236}">
                <a16:creationId xmlns:a16="http://schemas.microsoft.com/office/drawing/2014/main" id="{C6496AC8-D6D5-41E7-AC89-BED3633AF949}"/>
              </a:ext>
            </a:extLst>
          </p:cNvPr>
          <p:cNvSpPr txBox="1"/>
          <p:nvPr/>
        </p:nvSpPr>
        <p:spPr>
          <a:xfrm>
            <a:off x="7601274" y="4536996"/>
            <a:ext cx="3828726" cy="1477328"/>
          </a:xfrm>
          <a:prstGeom prst="rect">
            <a:avLst/>
          </a:prstGeom>
          <a:noFill/>
        </p:spPr>
        <p:txBody>
          <a:bodyPr wrap="square" rtlCol="0">
            <a:spAutoFit/>
          </a:bodyPr>
          <a:lstStyle/>
          <a:p>
            <a:r>
              <a:rPr lang="en-US" dirty="0">
                <a:solidFill>
                  <a:srgbClr val="FF0000"/>
                </a:solidFill>
              </a:rPr>
              <a:t>ALWAYS check R documentation carefully when using library functions</a:t>
            </a:r>
          </a:p>
          <a:p>
            <a:r>
              <a:rPr lang="en-US" dirty="0">
                <a:solidFill>
                  <a:srgbClr val="FF0000"/>
                </a:solidFill>
              </a:rPr>
              <a:t>MAKE SURE YOU ARE USING ARGUMENTS EXACTLY AS REQUIRED FOR EACH FUNCTION</a:t>
            </a:r>
          </a:p>
        </p:txBody>
      </p:sp>
      <p:sp>
        <p:nvSpPr>
          <p:cNvPr id="16" name="TextBox 15">
            <a:extLst>
              <a:ext uri="{FF2B5EF4-FFF2-40B4-BE49-F238E27FC236}">
                <a16:creationId xmlns:a16="http://schemas.microsoft.com/office/drawing/2014/main" id="{42CD3B59-A632-42F2-85E8-2FC530FDE5C6}"/>
              </a:ext>
            </a:extLst>
          </p:cNvPr>
          <p:cNvSpPr txBox="1"/>
          <p:nvPr/>
        </p:nvSpPr>
        <p:spPr>
          <a:xfrm>
            <a:off x="762000" y="2421907"/>
            <a:ext cx="6096000" cy="3970318"/>
          </a:xfrm>
          <a:prstGeom prst="rect">
            <a:avLst/>
          </a:prstGeom>
          <a:noFill/>
          <a:ln>
            <a:solidFill>
              <a:schemeClr val="tx1"/>
            </a:solidFill>
          </a:ln>
        </p:spPr>
        <p:txBody>
          <a:bodyPr wrap="square">
            <a:spAutoFit/>
          </a:bodyPr>
          <a:lstStyle/>
          <a:p>
            <a:r>
              <a:rPr lang="en-US" dirty="0">
                <a:solidFill>
                  <a:schemeClr val="accent6">
                    <a:lumMod val="75000"/>
                  </a:schemeClr>
                </a:solidFill>
              </a:rPr>
              <a:t>## Another example with the famous iris data</a:t>
            </a:r>
          </a:p>
          <a:p>
            <a:r>
              <a:rPr lang="en-US" dirty="0"/>
              <a:t>data(iris)</a:t>
            </a:r>
          </a:p>
          <a:p>
            <a:r>
              <a:rPr lang="en-US" dirty="0"/>
              <a:t>library(‘</a:t>
            </a:r>
            <a:r>
              <a:rPr lang="en-US" dirty="0" err="1"/>
              <a:t>kernlab</a:t>
            </a:r>
            <a:r>
              <a:rPr lang="en-US" dirty="0"/>
              <a:t>’)</a:t>
            </a:r>
          </a:p>
          <a:p>
            <a:r>
              <a:rPr lang="en-US" dirty="0">
                <a:solidFill>
                  <a:schemeClr val="accent6">
                    <a:lumMod val="75000"/>
                  </a:schemeClr>
                </a:solidFill>
              </a:rPr>
              <a:t>## Create a kernel function using the build in </a:t>
            </a:r>
            <a:r>
              <a:rPr lang="en-US" dirty="0" err="1">
                <a:solidFill>
                  <a:schemeClr val="accent6">
                    <a:lumMod val="75000"/>
                  </a:schemeClr>
                </a:solidFill>
              </a:rPr>
              <a:t>rbfdot</a:t>
            </a:r>
            <a:r>
              <a:rPr lang="en-US" dirty="0">
                <a:solidFill>
                  <a:schemeClr val="accent6">
                    <a:lumMod val="75000"/>
                  </a:schemeClr>
                </a:solidFill>
              </a:rPr>
              <a:t> function</a:t>
            </a:r>
          </a:p>
          <a:p>
            <a:r>
              <a:rPr lang="en-US" dirty="0" err="1"/>
              <a:t>rbf</a:t>
            </a:r>
            <a:r>
              <a:rPr lang="en-US" dirty="0"/>
              <a:t> &lt;- </a:t>
            </a:r>
            <a:r>
              <a:rPr lang="en-US" dirty="0" err="1"/>
              <a:t>rbfdot</a:t>
            </a:r>
            <a:r>
              <a:rPr lang="en-US" dirty="0"/>
              <a:t>(sigma=0.1)</a:t>
            </a:r>
          </a:p>
          <a:p>
            <a:r>
              <a:rPr lang="en-US" dirty="0" err="1"/>
              <a:t>rbf</a:t>
            </a:r>
            <a:endParaRPr lang="en-US" dirty="0"/>
          </a:p>
          <a:p>
            <a:r>
              <a:rPr lang="en-US" dirty="0">
                <a:solidFill>
                  <a:schemeClr val="accent6">
                    <a:lumMod val="75000"/>
                  </a:schemeClr>
                </a:solidFill>
              </a:rPr>
              <a:t>## train a bound constraint support vector machine</a:t>
            </a:r>
          </a:p>
          <a:p>
            <a:r>
              <a:rPr lang="en-US" dirty="0" err="1"/>
              <a:t>irismodel</a:t>
            </a:r>
            <a:r>
              <a:rPr lang="en-US" dirty="0"/>
              <a:t> &lt;- </a:t>
            </a:r>
            <a:r>
              <a:rPr lang="en-US" dirty="0" err="1"/>
              <a:t>ksvm</a:t>
            </a:r>
            <a:r>
              <a:rPr lang="en-US" dirty="0"/>
              <a:t>(</a:t>
            </a:r>
            <a:r>
              <a:rPr lang="en-US" dirty="0" err="1"/>
              <a:t>Species~.,data</a:t>
            </a:r>
            <a:r>
              <a:rPr lang="en-US" dirty="0"/>
              <a:t>=</a:t>
            </a:r>
            <a:r>
              <a:rPr lang="en-US" dirty="0" err="1"/>
              <a:t>iris,type</a:t>
            </a:r>
            <a:r>
              <a:rPr lang="en-US" dirty="0"/>
              <a:t>="C-</a:t>
            </a:r>
            <a:r>
              <a:rPr lang="en-US" dirty="0" err="1"/>
              <a:t>bsvc</a:t>
            </a:r>
            <a:r>
              <a:rPr lang="en-US" dirty="0"/>
              <a:t>",</a:t>
            </a:r>
          </a:p>
          <a:p>
            <a:r>
              <a:rPr lang="en-US" dirty="0"/>
              <a:t>                  kernel=</a:t>
            </a:r>
            <a:r>
              <a:rPr lang="en-US" dirty="0" err="1"/>
              <a:t>rbf,C</a:t>
            </a:r>
            <a:r>
              <a:rPr lang="en-US" dirty="0"/>
              <a:t>=10,prob.model=TRUE)</a:t>
            </a:r>
          </a:p>
          <a:p>
            <a:r>
              <a:rPr lang="en-US" dirty="0"/>
              <a:t>print(</a:t>
            </a:r>
            <a:r>
              <a:rPr lang="en-US" dirty="0" err="1"/>
              <a:t>irismodel</a:t>
            </a:r>
            <a:r>
              <a:rPr lang="en-US" dirty="0"/>
              <a:t>)</a:t>
            </a:r>
          </a:p>
          <a:p>
            <a:r>
              <a:rPr lang="en-US" dirty="0">
                <a:solidFill>
                  <a:schemeClr val="accent6">
                    <a:lumMod val="75000"/>
                  </a:schemeClr>
                </a:solidFill>
              </a:rPr>
              <a:t>## get fitted values</a:t>
            </a:r>
          </a:p>
          <a:p>
            <a:r>
              <a:rPr lang="en-US" dirty="0"/>
              <a:t>fitted(</a:t>
            </a:r>
            <a:r>
              <a:rPr lang="en-US" dirty="0" err="1"/>
              <a:t>irismodel</a:t>
            </a:r>
            <a:r>
              <a:rPr lang="en-US" dirty="0"/>
              <a:t>)</a:t>
            </a:r>
          </a:p>
          <a:p>
            <a:r>
              <a:rPr lang="en-US" dirty="0">
                <a:solidFill>
                  <a:schemeClr val="accent6">
                    <a:lumMod val="75000"/>
                  </a:schemeClr>
                </a:solidFill>
              </a:rPr>
              <a:t>## Test on the training set with probabilities as output</a:t>
            </a:r>
          </a:p>
          <a:p>
            <a:r>
              <a:rPr lang="en-US" dirty="0"/>
              <a:t>predict(</a:t>
            </a:r>
            <a:r>
              <a:rPr lang="en-US" dirty="0" err="1"/>
              <a:t>irismodel</a:t>
            </a:r>
            <a:r>
              <a:rPr lang="en-US" dirty="0"/>
              <a:t>, iris[,-5], type="probabilities")</a:t>
            </a:r>
          </a:p>
        </p:txBody>
      </p:sp>
      <p:sp>
        <p:nvSpPr>
          <p:cNvPr id="17" name="TextBox 16">
            <a:hlinkClick r:id="rId2"/>
            <a:extLst>
              <a:ext uri="{FF2B5EF4-FFF2-40B4-BE49-F238E27FC236}">
                <a16:creationId xmlns:a16="http://schemas.microsoft.com/office/drawing/2014/main" id="{89E613D1-6C20-40ED-860A-655804069332}"/>
              </a:ext>
            </a:extLst>
          </p:cNvPr>
          <p:cNvSpPr txBox="1"/>
          <p:nvPr/>
        </p:nvSpPr>
        <p:spPr>
          <a:xfrm>
            <a:off x="2195254" y="1674674"/>
            <a:ext cx="8382000" cy="646331"/>
          </a:xfrm>
          <a:prstGeom prst="rect">
            <a:avLst/>
          </a:prstGeom>
          <a:noFill/>
        </p:spPr>
        <p:txBody>
          <a:bodyPr wrap="square">
            <a:spAutoFit/>
          </a:bodyPr>
          <a:lstStyle/>
          <a:p>
            <a:r>
              <a:rPr lang="en-US" dirty="0">
                <a:hlinkClick r:id="rId2"/>
              </a:rPr>
              <a:t>https://www.rdocumentation.org/packages/kernlab/versions/0.9-29/topics/ksvm</a:t>
            </a:r>
            <a:endParaRPr lang="en-US" dirty="0"/>
          </a:p>
          <a:p>
            <a:endParaRPr lang="en-US" dirty="0"/>
          </a:p>
        </p:txBody>
      </p:sp>
      <p:sp>
        <p:nvSpPr>
          <p:cNvPr id="18" name="TextBox 17">
            <a:extLst>
              <a:ext uri="{FF2B5EF4-FFF2-40B4-BE49-F238E27FC236}">
                <a16:creationId xmlns:a16="http://schemas.microsoft.com/office/drawing/2014/main" id="{AFB71D2C-E029-4FF1-89BA-33820510B201}"/>
              </a:ext>
            </a:extLst>
          </p:cNvPr>
          <p:cNvSpPr txBox="1"/>
          <p:nvPr/>
        </p:nvSpPr>
        <p:spPr>
          <a:xfrm>
            <a:off x="1543101" y="1037578"/>
            <a:ext cx="10355142" cy="369332"/>
          </a:xfrm>
          <a:prstGeom prst="rect">
            <a:avLst/>
          </a:prstGeom>
          <a:noFill/>
        </p:spPr>
        <p:txBody>
          <a:bodyPr wrap="none" rtlCol="0">
            <a:spAutoFit/>
          </a:bodyPr>
          <a:lstStyle/>
          <a:p>
            <a:r>
              <a:rPr lang="en-US" dirty="0"/>
              <a:t>An example with much more sophisticated function for support vector machine learning from </a:t>
            </a:r>
            <a:r>
              <a:rPr lang="en-US" dirty="0" err="1"/>
              <a:t>kernlab</a:t>
            </a:r>
            <a:r>
              <a:rPr lang="en-US" dirty="0"/>
              <a:t> library</a:t>
            </a:r>
          </a:p>
        </p:txBody>
      </p:sp>
      <p:sp>
        <p:nvSpPr>
          <p:cNvPr id="19" name="TextBox 18">
            <a:extLst>
              <a:ext uri="{FF2B5EF4-FFF2-40B4-BE49-F238E27FC236}">
                <a16:creationId xmlns:a16="http://schemas.microsoft.com/office/drawing/2014/main" id="{2708D38B-635B-4F0F-AFB3-145C72241A21}"/>
              </a:ext>
            </a:extLst>
          </p:cNvPr>
          <p:cNvSpPr txBox="1"/>
          <p:nvPr/>
        </p:nvSpPr>
        <p:spPr>
          <a:xfrm>
            <a:off x="7601274" y="2805532"/>
            <a:ext cx="3454400" cy="923330"/>
          </a:xfrm>
          <a:prstGeom prst="rect">
            <a:avLst/>
          </a:prstGeom>
          <a:noFill/>
        </p:spPr>
        <p:txBody>
          <a:bodyPr wrap="square" rtlCol="0">
            <a:spAutoFit/>
          </a:bodyPr>
          <a:lstStyle/>
          <a:p>
            <a:r>
              <a:rPr lang="en-US" dirty="0">
                <a:solidFill>
                  <a:srgbClr val="FF0000"/>
                </a:solidFill>
              </a:rPr>
              <a:t>Note: ‘library’ is R command for loading a package/module/library to your script</a:t>
            </a:r>
          </a:p>
        </p:txBody>
      </p:sp>
    </p:spTree>
    <p:extLst>
      <p:ext uri="{BB962C8B-B14F-4D97-AF65-F5344CB8AC3E}">
        <p14:creationId xmlns:p14="http://schemas.microsoft.com/office/powerpoint/2010/main" val="17434185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260501" y="251209"/>
            <a:ext cx="3468706" cy="523220"/>
          </a:xfrm>
          <a:prstGeom prst="rect">
            <a:avLst/>
          </a:prstGeom>
          <a:noFill/>
        </p:spPr>
        <p:txBody>
          <a:bodyPr wrap="none" rtlCol="0">
            <a:spAutoFit/>
          </a:bodyPr>
          <a:lstStyle/>
          <a:p>
            <a:r>
              <a:rPr lang="en-US" sz="2800" dirty="0"/>
              <a:t>R - regular expressions</a:t>
            </a:r>
          </a:p>
        </p:txBody>
      </p:sp>
      <p:sp>
        <p:nvSpPr>
          <p:cNvPr id="4" name="TextBox 3">
            <a:extLst>
              <a:ext uri="{FF2B5EF4-FFF2-40B4-BE49-F238E27FC236}">
                <a16:creationId xmlns:a16="http://schemas.microsoft.com/office/drawing/2014/main" id="{D5AAE8B3-5189-49E1-A268-0AA12EC1BA6B}"/>
              </a:ext>
            </a:extLst>
          </p:cNvPr>
          <p:cNvSpPr txBox="1"/>
          <p:nvPr/>
        </p:nvSpPr>
        <p:spPr>
          <a:xfrm>
            <a:off x="3806196" y="2966641"/>
            <a:ext cx="4579607" cy="1477328"/>
          </a:xfrm>
          <a:prstGeom prst="rect">
            <a:avLst/>
          </a:prstGeom>
          <a:noFill/>
          <a:ln>
            <a:solidFill>
              <a:schemeClr val="tx1"/>
            </a:solidFill>
          </a:ln>
        </p:spPr>
        <p:txBody>
          <a:bodyPr wrap="square">
            <a:spAutoFit/>
          </a:bodyPr>
          <a:lstStyle/>
          <a:p>
            <a:r>
              <a:rPr lang="en-US" b="0" i="0" dirty="0">
                <a:solidFill>
                  <a:srgbClr val="0000CD"/>
                </a:solidFill>
                <a:effectLst/>
                <a:latin typeface="Consolas" panose="020B0609020204030204" pitchFamily="49" charset="0"/>
              </a:rPr>
              <a:t>str</a:t>
            </a:r>
            <a:r>
              <a:rPr lang="en-US" b="0" i="0" dirty="0">
                <a:solidFill>
                  <a:srgbClr val="000000"/>
                </a:solidFill>
                <a:effectLst/>
                <a:latin typeface="Consolas" panose="020B0609020204030204" pitchFamily="49" charset="0"/>
              </a:rPr>
              <a:t> &lt;- </a:t>
            </a:r>
            <a:r>
              <a:rPr lang="en-US" b="0" i="0" dirty="0">
                <a:solidFill>
                  <a:srgbClr val="A52A2A"/>
                </a:solidFill>
                <a:effectLst/>
                <a:latin typeface="Consolas" panose="020B0609020204030204" pitchFamily="49" charset="0"/>
              </a:rPr>
              <a:t>" Hello, World!"</a:t>
            </a:r>
            <a:r>
              <a:rPr lang="en-US" dirty="0"/>
              <a:t/>
            </a:r>
            <a:br>
              <a:rPr lang="en-US" dirty="0"/>
            </a:br>
            <a:r>
              <a:rPr lang="en-US" dirty="0"/>
              <a:t/>
            </a:r>
            <a:br>
              <a:rPr lang="en-US" dirty="0"/>
            </a:br>
            <a:r>
              <a:rPr lang="en-US" b="0" i="0" dirty="0" err="1">
                <a:solidFill>
                  <a:srgbClr val="000000"/>
                </a:solidFill>
                <a:effectLst/>
                <a:latin typeface="Consolas" panose="020B0609020204030204" pitchFamily="49" charset="0"/>
              </a:rPr>
              <a:t>grepl</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str</a:t>
            </a:r>
            <a:r>
              <a:rPr lang="en-US" b="0" i="0" dirty="0">
                <a:solidFill>
                  <a:srgbClr val="000000"/>
                </a:solidFill>
                <a:effectLst/>
                <a:latin typeface="Consolas" panose="020B0609020204030204" pitchFamily="49" charset="0"/>
              </a:rPr>
              <a:t>)</a:t>
            </a:r>
            <a:r>
              <a:rPr lang="en-US" dirty="0"/>
              <a:t/>
            </a:r>
            <a:br>
              <a:rPr lang="en-US" dirty="0"/>
            </a:br>
            <a:r>
              <a:rPr lang="en-US" b="0" i="0" dirty="0" err="1">
                <a:solidFill>
                  <a:srgbClr val="000000"/>
                </a:solidFill>
                <a:effectLst/>
                <a:latin typeface="Consolas" panose="020B0609020204030204" pitchFamily="49" charset="0"/>
              </a:rPr>
              <a:t>grepl</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"Hello"</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str</a:t>
            </a:r>
            <a:r>
              <a:rPr lang="en-US" b="0" i="0" dirty="0">
                <a:solidFill>
                  <a:srgbClr val="000000"/>
                </a:solidFill>
                <a:effectLst/>
                <a:latin typeface="Consolas" panose="020B0609020204030204" pitchFamily="49" charset="0"/>
              </a:rPr>
              <a:t>)</a:t>
            </a:r>
            <a:r>
              <a:rPr lang="en-US" dirty="0"/>
              <a:t/>
            </a:r>
            <a:br>
              <a:rPr lang="en-US" dirty="0"/>
            </a:br>
            <a:r>
              <a:rPr lang="en-US" b="0" i="0" dirty="0" err="1">
                <a:solidFill>
                  <a:srgbClr val="000000"/>
                </a:solidFill>
                <a:effectLst/>
                <a:latin typeface="Consolas" panose="020B0609020204030204" pitchFamily="49" charset="0"/>
              </a:rPr>
              <a:t>grepl</a:t>
            </a:r>
            <a:r>
              <a:rPr lang="en-US" b="0" i="0" dirty="0">
                <a:solidFill>
                  <a:srgbClr val="000000"/>
                </a:solidFill>
                <a:effectLst/>
                <a:latin typeface="Consolas" panose="020B0609020204030204" pitchFamily="49" charset="0"/>
              </a:rPr>
              <a:t>(</a:t>
            </a:r>
            <a:r>
              <a:rPr lang="en-US" b="0" i="0" dirty="0">
                <a:solidFill>
                  <a:srgbClr val="A52A2A"/>
                </a:solidFill>
                <a:effectLst/>
                <a:latin typeface="Consolas" panose="020B0609020204030204" pitchFamily="49" charset="0"/>
              </a:rPr>
              <a:t>"X"</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str</a:t>
            </a:r>
            <a:r>
              <a:rPr lang="en-US" b="0" i="0" dirty="0">
                <a:solidFill>
                  <a:srgbClr val="000000"/>
                </a:solidFill>
                <a:effectLst/>
                <a:latin typeface="Consolas" panose="020B0609020204030204" pitchFamily="49" charset="0"/>
              </a:rPr>
              <a:t>)</a:t>
            </a:r>
            <a:endParaRPr lang="en-US" dirty="0"/>
          </a:p>
        </p:txBody>
      </p:sp>
      <p:sp>
        <p:nvSpPr>
          <p:cNvPr id="3" name="TextBox 2">
            <a:extLst>
              <a:ext uri="{FF2B5EF4-FFF2-40B4-BE49-F238E27FC236}">
                <a16:creationId xmlns:a16="http://schemas.microsoft.com/office/drawing/2014/main" id="{B5DC62F6-607A-42F1-8AD9-2922B7397EFF}"/>
              </a:ext>
            </a:extLst>
          </p:cNvPr>
          <p:cNvSpPr txBox="1"/>
          <p:nvPr/>
        </p:nvSpPr>
        <p:spPr>
          <a:xfrm>
            <a:off x="3476596" y="2016991"/>
            <a:ext cx="5238806" cy="369332"/>
          </a:xfrm>
          <a:prstGeom prst="rect">
            <a:avLst/>
          </a:prstGeom>
          <a:noFill/>
        </p:spPr>
        <p:txBody>
          <a:bodyPr wrap="none" rtlCol="0">
            <a:spAutoFit/>
          </a:bodyPr>
          <a:lstStyle/>
          <a:p>
            <a:r>
              <a:rPr lang="en-US" dirty="0"/>
              <a:t>R has no </a:t>
            </a:r>
            <a:r>
              <a:rPr lang="en-US" dirty="0" err="1"/>
              <a:t>RegEx</a:t>
            </a:r>
            <a:r>
              <a:rPr lang="en-US" dirty="0"/>
              <a:t>, but can use simple grep to find match</a:t>
            </a:r>
          </a:p>
        </p:txBody>
      </p:sp>
    </p:spTree>
    <p:extLst>
      <p:ext uri="{BB962C8B-B14F-4D97-AF65-F5344CB8AC3E}">
        <p14:creationId xmlns:p14="http://schemas.microsoft.com/office/powerpoint/2010/main" val="1581974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D3C69C3-2E81-4117-B0CF-770092337A5F}"/>
              </a:ext>
            </a:extLst>
          </p:cNvPr>
          <p:cNvSpPr txBox="1"/>
          <p:nvPr/>
        </p:nvSpPr>
        <p:spPr>
          <a:xfrm>
            <a:off x="4942766" y="414635"/>
            <a:ext cx="2007281" cy="523220"/>
          </a:xfrm>
          <a:prstGeom prst="rect">
            <a:avLst/>
          </a:prstGeom>
          <a:noFill/>
        </p:spPr>
        <p:txBody>
          <a:bodyPr wrap="none" rtlCol="0">
            <a:spAutoFit/>
          </a:bodyPr>
          <a:lstStyle/>
          <a:p>
            <a:r>
              <a:rPr lang="en-US" sz="2800" dirty="0"/>
              <a:t>R – basic I/O</a:t>
            </a:r>
          </a:p>
        </p:txBody>
      </p:sp>
      <p:sp>
        <p:nvSpPr>
          <p:cNvPr id="14" name="TextBox 13">
            <a:extLst>
              <a:ext uri="{FF2B5EF4-FFF2-40B4-BE49-F238E27FC236}">
                <a16:creationId xmlns:a16="http://schemas.microsoft.com/office/drawing/2014/main" id="{B6694B26-6A39-4E12-AA24-6E9D2DBF9E61}"/>
              </a:ext>
            </a:extLst>
          </p:cNvPr>
          <p:cNvSpPr txBox="1"/>
          <p:nvPr/>
        </p:nvSpPr>
        <p:spPr>
          <a:xfrm>
            <a:off x="8532358" y="4075717"/>
            <a:ext cx="3420808" cy="369332"/>
          </a:xfrm>
          <a:prstGeom prst="rect">
            <a:avLst/>
          </a:prstGeom>
          <a:noFill/>
        </p:spPr>
        <p:txBody>
          <a:bodyPr wrap="none" rtlCol="0">
            <a:spAutoFit/>
          </a:bodyPr>
          <a:lstStyle/>
          <a:p>
            <a:r>
              <a:rPr lang="en-US" dirty="0">
                <a:solidFill>
                  <a:srgbClr val="FF0000"/>
                </a:solidFill>
              </a:rPr>
              <a:t>there is also a write table function</a:t>
            </a:r>
          </a:p>
        </p:txBody>
      </p:sp>
      <p:sp>
        <p:nvSpPr>
          <p:cNvPr id="17" name="TextBox 16">
            <a:extLst>
              <a:ext uri="{FF2B5EF4-FFF2-40B4-BE49-F238E27FC236}">
                <a16:creationId xmlns:a16="http://schemas.microsoft.com/office/drawing/2014/main" id="{AAA28CF1-097A-4A32-B062-EFEE4DAB02CE}"/>
              </a:ext>
            </a:extLst>
          </p:cNvPr>
          <p:cNvSpPr txBox="1"/>
          <p:nvPr/>
        </p:nvSpPr>
        <p:spPr>
          <a:xfrm>
            <a:off x="749300" y="1166842"/>
            <a:ext cx="7223922" cy="4524315"/>
          </a:xfrm>
          <a:prstGeom prst="rect">
            <a:avLst/>
          </a:prstGeom>
          <a:noFill/>
          <a:ln>
            <a:solidFill>
              <a:schemeClr val="tx1"/>
            </a:solidFill>
          </a:ln>
        </p:spPr>
        <p:txBody>
          <a:bodyPr wrap="square">
            <a:spAutoFit/>
          </a:bodyPr>
          <a:lstStyle/>
          <a:p>
            <a:r>
              <a:rPr lang="en-US" dirty="0"/>
              <a:t>data=</a:t>
            </a:r>
            <a:r>
              <a:rPr lang="en-US" dirty="0" err="1"/>
              <a:t>read.table</a:t>
            </a:r>
            <a:r>
              <a:rPr lang="en-US" dirty="0"/>
              <a:t>("/home/</a:t>
            </a:r>
            <a:r>
              <a:rPr lang="en-US" dirty="0" err="1"/>
              <a:t>microcarbon</a:t>
            </a:r>
            <a:r>
              <a:rPr lang="en-US" dirty="0"/>
              <a:t>/Desktop/</a:t>
            </a:r>
            <a:r>
              <a:rPr lang="en-US" dirty="0" err="1"/>
              <a:t>iris_tab.txt",header</a:t>
            </a:r>
            <a:r>
              <a:rPr lang="en-US" dirty="0"/>
              <a:t>=TRUE)</a:t>
            </a:r>
          </a:p>
          <a:p>
            <a:r>
              <a:rPr lang="en-US" dirty="0" err="1"/>
              <a:t>sepal_length</a:t>
            </a:r>
            <a:r>
              <a:rPr lang="en-US" dirty="0"/>
              <a:t>=</a:t>
            </a:r>
            <a:r>
              <a:rPr lang="en-US" dirty="0" err="1"/>
              <a:t>data$sepal_length</a:t>
            </a:r>
            <a:endParaRPr lang="en-US" dirty="0"/>
          </a:p>
          <a:p>
            <a:r>
              <a:rPr lang="en-US" dirty="0" err="1"/>
              <a:t>sepal_width</a:t>
            </a:r>
            <a:r>
              <a:rPr lang="en-US" dirty="0"/>
              <a:t>=</a:t>
            </a:r>
            <a:r>
              <a:rPr lang="en-US" dirty="0" err="1"/>
              <a:t>data$sepal_width</a:t>
            </a:r>
            <a:endParaRPr lang="en-US" dirty="0"/>
          </a:p>
          <a:p>
            <a:r>
              <a:rPr lang="en-US" dirty="0" err="1"/>
              <a:t>petal_length</a:t>
            </a:r>
            <a:r>
              <a:rPr lang="en-US" dirty="0"/>
              <a:t>=</a:t>
            </a:r>
            <a:r>
              <a:rPr lang="en-US" dirty="0" err="1"/>
              <a:t>data$petal_length</a:t>
            </a:r>
            <a:endParaRPr lang="en-US" dirty="0"/>
          </a:p>
          <a:p>
            <a:r>
              <a:rPr lang="en-US" dirty="0" err="1"/>
              <a:t>petal_width</a:t>
            </a:r>
            <a:r>
              <a:rPr lang="en-US" dirty="0"/>
              <a:t>=</a:t>
            </a:r>
            <a:r>
              <a:rPr lang="en-US" dirty="0" err="1"/>
              <a:t>data$petal_width</a:t>
            </a:r>
            <a:endParaRPr lang="en-US" dirty="0"/>
          </a:p>
          <a:p>
            <a:r>
              <a:rPr lang="en-US" dirty="0"/>
              <a:t>species=</a:t>
            </a:r>
            <a:r>
              <a:rPr lang="en-US" dirty="0" err="1"/>
              <a:t>data$species</a:t>
            </a:r>
            <a:endParaRPr lang="en-US" dirty="0"/>
          </a:p>
          <a:p>
            <a:endParaRPr lang="en-US" dirty="0"/>
          </a:p>
          <a:p>
            <a:r>
              <a:rPr lang="en-US" dirty="0" err="1"/>
              <a:t>iris.data</a:t>
            </a:r>
            <a:r>
              <a:rPr lang="en-US" dirty="0"/>
              <a:t>&lt;-</a:t>
            </a:r>
            <a:r>
              <a:rPr lang="en-US" dirty="0" err="1"/>
              <a:t>data.frame</a:t>
            </a:r>
            <a:r>
              <a:rPr lang="en-US" dirty="0"/>
              <a:t>(</a:t>
            </a:r>
          </a:p>
          <a:p>
            <a:r>
              <a:rPr lang="en-US" dirty="0"/>
              <a:t>  </a:t>
            </a:r>
            <a:r>
              <a:rPr lang="en-US" dirty="0" err="1"/>
              <a:t>sepal_length</a:t>
            </a:r>
            <a:r>
              <a:rPr lang="en-US" dirty="0"/>
              <a:t>,</a:t>
            </a:r>
          </a:p>
          <a:p>
            <a:r>
              <a:rPr lang="en-US" dirty="0"/>
              <a:t>  </a:t>
            </a:r>
            <a:r>
              <a:rPr lang="en-US" dirty="0" err="1"/>
              <a:t>sepal_width</a:t>
            </a:r>
            <a:r>
              <a:rPr lang="en-US" dirty="0"/>
              <a:t>,</a:t>
            </a:r>
          </a:p>
          <a:p>
            <a:r>
              <a:rPr lang="en-US" dirty="0"/>
              <a:t>  </a:t>
            </a:r>
            <a:r>
              <a:rPr lang="en-US" dirty="0" err="1"/>
              <a:t>petal_length</a:t>
            </a:r>
            <a:r>
              <a:rPr lang="en-US" dirty="0"/>
              <a:t>,</a:t>
            </a:r>
          </a:p>
          <a:p>
            <a:r>
              <a:rPr lang="en-US" dirty="0"/>
              <a:t>  </a:t>
            </a:r>
            <a:r>
              <a:rPr lang="en-US" dirty="0" err="1"/>
              <a:t>petal_width</a:t>
            </a:r>
            <a:r>
              <a:rPr lang="en-US" dirty="0"/>
              <a:t>,</a:t>
            </a:r>
          </a:p>
          <a:p>
            <a:r>
              <a:rPr lang="en-US" dirty="0"/>
              <a:t>  species</a:t>
            </a:r>
          </a:p>
          <a:p>
            <a:r>
              <a:rPr lang="en-US" dirty="0"/>
              <a:t>)</a:t>
            </a:r>
          </a:p>
          <a:p>
            <a:r>
              <a:rPr lang="en-US" dirty="0"/>
              <a:t>print(</a:t>
            </a:r>
            <a:r>
              <a:rPr lang="en-US" dirty="0" err="1"/>
              <a:t>iris.data</a:t>
            </a:r>
            <a:r>
              <a:rPr lang="en-US" dirty="0"/>
              <a:t>)</a:t>
            </a:r>
          </a:p>
          <a:p>
            <a:r>
              <a:rPr lang="en-US" dirty="0"/>
              <a:t>print(summary(</a:t>
            </a:r>
            <a:r>
              <a:rPr lang="en-US" dirty="0" err="1"/>
              <a:t>iris.data</a:t>
            </a:r>
            <a:r>
              <a:rPr lang="en-US" dirty="0"/>
              <a:t>))</a:t>
            </a:r>
          </a:p>
        </p:txBody>
      </p:sp>
      <p:sp>
        <p:nvSpPr>
          <p:cNvPr id="4" name="TextBox 3">
            <a:extLst>
              <a:ext uri="{FF2B5EF4-FFF2-40B4-BE49-F238E27FC236}">
                <a16:creationId xmlns:a16="http://schemas.microsoft.com/office/drawing/2014/main" id="{EDA20DAB-67A5-450F-AA59-892490F11D6E}"/>
              </a:ext>
            </a:extLst>
          </p:cNvPr>
          <p:cNvSpPr txBox="1"/>
          <p:nvPr/>
        </p:nvSpPr>
        <p:spPr>
          <a:xfrm>
            <a:off x="8532358" y="2006600"/>
            <a:ext cx="2286000" cy="1200329"/>
          </a:xfrm>
          <a:prstGeom prst="rect">
            <a:avLst/>
          </a:prstGeom>
          <a:noFill/>
        </p:spPr>
        <p:txBody>
          <a:bodyPr wrap="square" rtlCol="0">
            <a:spAutoFit/>
          </a:bodyPr>
          <a:lstStyle/>
          <a:p>
            <a:r>
              <a:rPr lang="en-US" dirty="0">
                <a:solidFill>
                  <a:srgbClr val="FF0000"/>
                </a:solidFill>
              </a:rPr>
              <a:t>$ subsets each column by its header and later is used to create new data frame</a:t>
            </a:r>
          </a:p>
        </p:txBody>
      </p:sp>
      <p:sp>
        <p:nvSpPr>
          <p:cNvPr id="16" name="TextBox 15">
            <a:hlinkClick r:id="rId2"/>
            <a:extLst>
              <a:ext uri="{FF2B5EF4-FFF2-40B4-BE49-F238E27FC236}">
                <a16:creationId xmlns:a16="http://schemas.microsoft.com/office/drawing/2014/main" id="{E27C1B1F-FC44-4EB0-A8BC-031E45652A8C}"/>
              </a:ext>
            </a:extLst>
          </p:cNvPr>
          <p:cNvSpPr txBox="1"/>
          <p:nvPr/>
        </p:nvSpPr>
        <p:spPr>
          <a:xfrm>
            <a:off x="2298700" y="6112274"/>
            <a:ext cx="8394700" cy="646331"/>
          </a:xfrm>
          <a:prstGeom prst="rect">
            <a:avLst/>
          </a:prstGeom>
          <a:noFill/>
        </p:spPr>
        <p:txBody>
          <a:bodyPr wrap="square">
            <a:spAutoFit/>
          </a:bodyPr>
          <a:lstStyle/>
          <a:p>
            <a:r>
              <a:rPr lang="en-US" dirty="0">
                <a:hlinkClick r:id="rId2"/>
              </a:rPr>
              <a:t>https://www.rdocumentation.org/packages/utils/versions/3.6.2/topics/read.table</a:t>
            </a:r>
            <a:endParaRPr lang="en-US" dirty="0"/>
          </a:p>
          <a:p>
            <a:endParaRPr lang="en-US" dirty="0"/>
          </a:p>
        </p:txBody>
      </p:sp>
    </p:spTree>
    <p:extLst>
      <p:ext uri="{BB962C8B-B14F-4D97-AF65-F5344CB8AC3E}">
        <p14:creationId xmlns:p14="http://schemas.microsoft.com/office/powerpoint/2010/main" val="11137245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D3C69C3-2E81-4117-B0CF-770092337A5F}"/>
              </a:ext>
            </a:extLst>
          </p:cNvPr>
          <p:cNvSpPr txBox="1"/>
          <p:nvPr/>
        </p:nvSpPr>
        <p:spPr>
          <a:xfrm>
            <a:off x="4942766" y="414635"/>
            <a:ext cx="2007281" cy="523220"/>
          </a:xfrm>
          <a:prstGeom prst="rect">
            <a:avLst/>
          </a:prstGeom>
          <a:noFill/>
        </p:spPr>
        <p:txBody>
          <a:bodyPr wrap="none" rtlCol="0">
            <a:spAutoFit/>
          </a:bodyPr>
          <a:lstStyle/>
          <a:p>
            <a:r>
              <a:rPr lang="en-US" sz="2800" dirty="0"/>
              <a:t>R – basic I/O</a:t>
            </a:r>
          </a:p>
        </p:txBody>
      </p:sp>
      <p:sp>
        <p:nvSpPr>
          <p:cNvPr id="4" name="TextBox 3">
            <a:extLst>
              <a:ext uri="{FF2B5EF4-FFF2-40B4-BE49-F238E27FC236}">
                <a16:creationId xmlns:a16="http://schemas.microsoft.com/office/drawing/2014/main" id="{EDA20DAB-67A5-450F-AA59-892490F11D6E}"/>
              </a:ext>
            </a:extLst>
          </p:cNvPr>
          <p:cNvSpPr txBox="1"/>
          <p:nvPr/>
        </p:nvSpPr>
        <p:spPr>
          <a:xfrm>
            <a:off x="7910058" y="2606763"/>
            <a:ext cx="2286000" cy="1200329"/>
          </a:xfrm>
          <a:prstGeom prst="rect">
            <a:avLst/>
          </a:prstGeom>
          <a:noFill/>
        </p:spPr>
        <p:txBody>
          <a:bodyPr wrap="square" rtlCol="0">
            <a:spAutoFit/>
          </a:bodyPr>
          <a:lstStyle/>
          <a:p>
            <a:r>
              <a:rPr lang="en-US" dirty="0">
                <a:solidFill>
                  <a:srgbClr val="FF0000"/>
                </a:solidFill>
              </a:rPr>
              <a:t>Sink() function can be used to divert output to the R console to be stored in a text file </a:t>
            </a:r>
          </a:p>
        </p:txBody>
      </p:sp>
      <p:sp>
        <p:nvSpPr>
          <p:cNvPr id="7" name="TextBox 6">
            <a:extLst>
              <a:ext uri="{FF2B5EF4-FFF2-40B4-BE49-F238E27FC236}">
                <a16:creationId xmlns:a16="http://schemas.microsoft.com/office/drawing/2014/main" id="{A9B60633-8A32-4EAD-ACB0-F843331C66A8}"/>
              </a:ext>
            </a:extLst>
          </p:cNvPr>
          <p:cNvSpPr txBox="1"/>
          <p:nvPr/>
        </p:nvSpPr>
        <p:spPr>
          <a:xfrm>
            <a:off x="1028700" y="1914267"/>
            <a:ext cx="6096000" cy="2585323"/>
          </a:xfrm>
          <a:prstGeom prst="rect">
            <a:avLst/>
          </a:prstGeom>
          <a:noFill/>
          <a:ln>
            <a:solidFill>
              <a:schemeClr val="tx1"/>
            </a:solidFill>
          </a:ln>
        </p:spPr>
        <p:txBody>
          <a:bodyPr wrap="square">
            <a:spAutoFit/>
          </a:bodyPr>
          <a:lstStyle/>
          <a:p>
            <a:r>
              <a:rPr lang="en-US" dirty="0">
                <a:solidFill>
                  <a:schemeClr val="accent6">
                    <a:lumMod val="75000"/>
                  </a:schemeClr>
                </a:solidFill>
              </a:rPr>
              <a:t># print means, ANOVA test, and summary to external file</a:t>
            </a:r>
          </a:p>
          <a:p>
            <a:r>
              <a:rPr lang="en-US" dirty="0"/>
              <a:t>sink(file = '/home/</a:t>
            </a:r>
            <a:r>
              <a:rPr lang="en-US" dirty="0" err="1"/>
              <a:t>microcarbon</a:t>
            </a:r>
            <a:r>
              <a:rPr lang="en-US" dirty="0"/>
              <a:t>/Desktop/meansIRIS.txt')</a:t>
            </a:r>
          </a:p>
          <a:p>
            <a:r>
              <a:rPr lang="en-US" dirty="0"/>
              <a:t>print(</a:t>
            </a:r>
            <a:r>
              <a:rPr lang="en-US" dirty="0" err="1"/>
              <a:t>iris.means</a:t>
            </a:r>
            <a:r>
              <a:rPr lang="en-US" dirty="0"/>
              <a:t>)</a:t>
            </a:r>
          </a:p>
          <a:p>
            <a:r>
              <a:rPr lang="en-US" dirty="0"/>
              <a:t>print(summary(</a:t>
            </a:r>
            <a:r>
              <a:rPr lang="en-US" dirty="0" err="1"/>
              <a:t>iris.means</a:t>
            </a:r>
            <a:r>
              <a:rPr lang="en-US" dirty="0"/>
              <a:t>))</a:t>
            </a:r>
          </a:p>
          <a:p>
            <a:r>
              <a:rPr lang="en-US" dirty="0"/>
              <a:t>print(</a:t>
            </a:r>
            <a:r>
              <a:rPr lang="en-US" dirty="0" err="1"/>
              <a:t>sepal_length.anova</a:t>
            </a:r>
            <a:r>
              <a:rPr lang="en-US" dirty="0"/>
              <a:t>)</a:t>
            </a:r>
          </a:p>
          <a:p>
            <a:r>
              <a:rPr lang="en-US" dirty="0"/>
              <a:t>print(</a:t>
            </a:r>
            <a:r>
              <a:rPr lang="en-US" dirty="0" err="1"/>
              <a:t>sepal_width.anova</a:t>
            </a:r>
            <a:r>
              <a:rPr lang="en-US" dirty="0"/>
              <a:t>)</a:t>
            </a:r>
          </a:p>
          <a:p>
            <a:r>
              <a:rPr lang="en-US" dirty="0"/>
              <a:t>print(</a:t>
            </a:r>
            <a:r>
              <a:rPr lang="en-US" dirty="0" err="1"/>
              <a:t>petal_length.anova</a:t>
            </a:r>
            <a:r>
              <a:rPr lang="en-US" dirty="0"/>
              <a:t>)</a:t>
            </a:r>
          </a:p>
          <a:p>
            <a:r>
              <a:rPr lang="en-US" dirty="0"/>
              <a:t>print(</a:t>
            </a:r>
            <a:r>
              <a:rPr lang="en-US" dirty="0" err="1"/>
              <a:t>petal_width.anova</a:t>
            </a:r>
            <a:r>
              <a:rPr lang="en-US" dirty="0"/>
              <a:t>)</a:t>
            </a:r>
          </a:p>
          <a:p>
            <a:r>
              <a:rPr lang="en-US" dirty="0"/>
              <a:t>sink()</a:t>
            </a:r>
          </a:p>
        </p:txBody>
      </p:sp>
    </p:spTree>
    <p:extLst>
      <p:ext uri="{BB962C8B-B14F-4D97-AF65-F5344CB8AC3E}">
        <p14:creationId xmlns:p14="http://schemas.microsoft.com/office/powerpoint/2010/main" val="18101439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685836" y="823317"/>
            <a:ext cx="4617867" cy="523220"/>
          </a:xfrm>
          <a:prstGeom prst="rect">
            <a:avLst/>
          </a:prstGeom>
          <a:noFill/>
        </p:spPr>
        <p:txBody>
          <a:bodyPr wrap="none" rtlCol="0">
            <a:spAutoFit/>
          </a:bodyPr>
          <a:lstStyle/>
          <a:p>
            <a:r>
              <a:rPr lang="en-US" sz="2800" dirty="0"/>
              <a:t>R – anatomy of a basic R script</a:t>
            </a:r>
          </a:p>
        </p:txBody>
      </p:sp>
      <p:sp>
        <p:nvSpPr>
          <p:cNvPr id="8" name="TextBox 7">
            <a:hlinkClick r:id="rId2"/>
            <a:extLst>
              <a:ext uri="{FF2B5EF4-FFF2-40B4-BE49-F238E27FC236}">
                <a16:creationId xmlns:a16="http://schemas.microsoft.com/office/drawing/2014/main" id="{507A534A-E36F-4240-AEBF-00401B706F35}"/>
              </a:ext>
            </a:extLst>
          </p:cNvPr>
          <p:cNvSpPr txBox="1"/>
          <p:nvPr/>
        </p:nvSpPr>
        <p:spPr>
          <a:xfrm>
            <a:off x="2679002" y="1823303"/>
            <a:ext cx="7442200" cy="646331"/>
          </a:xfrm>
          <a:prstGeom prst="rect">
            <a:avLst/>
          </a:prstGeom>
          <a:noFill/>
        </p:spPr>
        <p:txBody>
          <a:bodyPr wrap="square">
            <a:spAutoFit/>
          </a:bodyPr>
          <a:lstStyle/>
          <a:p>
            <a:r>
              <a:rPr lang="en-US" dirty="0">
                <a:hlinkClick r:id="rId2"/>
              </a:rPr>
              <a:t>https://github.com/gbabbitt/RocASAsamples/blob/main/iris_code.R</a:t>
            </a:r>
            <a:endParaRPr lang="en-US" dirty="0"/>
          </a:p>
          <a:p>
            <a:endParaRPr lang="en-US" dirty="0"/>
          </a:p>
        </p:txBody>
      </p:sp>
      <p:sp>
        <p:nvSpPr>
          <p:cNvPr id="10" name="TextBox 9">
            <a:hlinkClick r:id="rId3"/>
            <a:extLst>
              <a:ext uri="{FF2B5EF4-FFF2-40B4-BE49-F238E27FC236}">
                <a16:creationId xmlns:a16="http://schemas.microsoft.com/office/drawing/2014/main" id="{5F18CFE3-901F-4D49-9BB0-0796D6D87C22}"/>
              </a:ext>
            </a:extLst>
          </p:cNvPr>
          <p:cNvSpPr txBox="1"/>
          <p:nvPr/>
        </p:nvSpPr>
        <p:spPr>
          <a:xfrm>
            <a:off x="3740171" y="3053834"/>
            <a:ext cx="4509198" cy="646331"/>
          </a:xfrm>
          <a:prstGeom prst="rect">
            <a:avLst/>
          </a:prstGeom>
          <a:noFill/>
        </p:spPr>
        <p:txBody>
          <a:bodyPr wrap="square">
            <a:spAutoFit/>
          </a:bodyPr>
          <a:lstStyle/>
          <a:p>
            <a:r>
              <a:rPr lang="en-US" dirty="0">
                <a:hlinkClick r:id="rId3"/>
              </a:rPr>
              <a:t>https://gbabbitt.github.io/RocASAsamples/</a:t>
            </a:r>
            <a:endParaRPr lang="en-US" dirty="0"/>
          </a:p>
          <a:p>
            <a:endParaRPr lang="en-US" dirty="0"/>
          </a:p>
        </p:txBody>
      </p:sp>
      <p:sp>
        <p:nvSpPr>
          <p:cNvPr id="11" name="TextBox 10">
            <a:extLst>
              <a:ext uri="{FF2B5EF4-FFF2-40B4-BE49-F238E27FC236}">
                <a16:creationId xmlns:a16="http://schemas.microsoft.com/office/drawing/2014/main" id="{B9C16F4F-04D3-4930-8609-A1B60DFB4DF2}"/>
              </a:ext>
            </a:extLst>
          </p:cNvPr>
          <p:cNvSpPr txBox="1"/>
          <p:nvPr/>
        </p:nvSpPr>
        <p:spPr>
          <a:xfrm>
            <a:off x="4269578" y="2577068"/>
            <a:ext cx="3119444" cy="369332"/>
          </a:xfrm>
          <a:prstGeom prst="rect">
            <a:avLst/>
          </a:prstGeom>
          <a:noFill/>
        </p:spPr>
        <p:txBody>
          <a:bodyPr wrap="none" rtlCol="0">
            <a:spAutoFit/>
          </a:bodyPr>
          <a:lstStyle/>
          <a:p>
            <a:r>
              <a:rPr lang="en-US" dirty="0">
                <a:solidFill>
                  <a:srgbClr val="FF0000"/>
                </a:solidFill>
              </a:rPr>
              <a:t>Dr Babbitt’s starter code library</a:t>
            </a:r>
          </a:p>
        </p:txBody>
      </p:sp>
      <p:sp>
        <p:nvSpPr>
          <p:cNvPr id="12" name="TextBox 11">
            <a:extLst>
              <a:ext uri="{FF2B5EF4-FFF2-40B4-BE49-F238E27FC236}">
                <a16:creationId xmlns:a16="http://schemas.microsoft.com/office/drawing/2014/main" id="{D382DA10-528F-452B-888C-89A58A8BBB53}"/>
              </a:ext>
            </a:extLst>
          </p:cNvPr>
          <p:cNvSpPr txBox="1"/>
          <p:nvPr/>
        </p:nvSpPr>
        <p:spPr>
          <a:xfrm>
            <a:off x="3740171" y="1346537"/>
            <a:ext cx="4675704" cy="369332"/>
          </a:xfrm>
          <a:prstGeom prst="rect">
            <a:avLst/>
          </a:prstGeom>
          <a:noFill/>
        </p:spPr>
        <p:txBody>
          <a:bodyPr wrap="none" rtlCol="0">
            <a:spAutoFit/>
          </a:bodyPr>
          <a:lstStyle/>
          <a:p>
            <a:r>
              <a:rPr lang="en-US" dirty="0">
                <a:solidFill>
                  <a:srgbClr val="FF0000"/>
                </a:solidFill>
              </a:rPr>
              <a:t>Starter code example for anatomy of an R script</a:t>
            </a:r>
          </a:p>
        </p:txBody>
      </p:sp>
    </p:spTree>
    <p:extLst>
      <p:ext uri="{BB962C8B-B14F-4D97-AF65-F5344CB8AC3E}">
        <p14:creationId xmlns:p14="http://schemas.microsoft.com/office/powerpoint/2010/main" val="21449686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2532185" y="391886"/>
            <a:ext cx="8289385" cy="523220"/>
          </a:xfrm>
          <a:prstGeom prst="rect">
            <a:avLst/>
          </a:prstGeom>
          <a:noFill/>
        </p:spPr>
        <p:txBody>
          <a:bodyPr wrap="none" rtlCol="0">
            <a:spAutoFit/>
          </a:bodyPr>
          <a:lstStyle/>
          <a:p>
            <a:r>
              <a:rPr lang="en-US" sz="2800" dirty="0"/>
              <a:t>Ruby – popular libraries/packages/archives/resources</a:t>
            </a:r>
          </a:p>
        </p:txBody>
      </p:sp>
      <p:sp>
        <p:nvSpPr>
          <p:cNvPr id="4" name="TextBox 3">
            <a:hlinkClick r:id="rId2"/>
            <a:extLst>
              <a:ext uri="{FF2B5EF4-FFF2-40B4-BE49-F238E27FC236}">
                <a16:creationId xmlns:a16="http://schemas.microsoft.com/office/drawing/2014/main" id="{CF9AEFFF-EB76-4292-B917-5D67913DEA5E}"/>
              </a:ext>
            </a:extLst>
          </p:cNvPr>
          <p:cNvSpPr txBox="1"/>
          <p:nvPr/>
        </p:nvSpPr>
        <p:spPr>
          <a:xfrm>
            <a:off x="3949700" y="5708134"/>
            <a:ext cx="6096000" cy="646331"/>
          </a:xfrm>
          <a:prstGeom prst="rect">
            <a:avLst/>
          </a:prstGeom>
          <a:noFill/>
        </p:spPr>
        <p:txBody>
          <a:bodyPr wrap="square">
            <a:spAutoFit/>
          </a:bodyPr>
          <a:lstStyle/>
          <a:p>
            <a:r>
              <a:rPr lang="en-US" dirty="0">
                <a:hlinkClick r:id="rId2"/>
              </a:rPr>
              <a:t>https://www.tutorialspoint.com/ruby/index.htm</a:t>
            </a:r>
            <a:endParaRPr lang="en-US" dirty="0"/>
          </a:p>
          <a:p>
            <a:endParaRPr lang="en-US" dirty="0"/>
          </a:p>
        </p:txBody>
      </p:sp>
      <p:sp>
        <p:nvSpPr>
          <p:cNvPr id="6" name="TextBox 5">
            <a:hlinkClick r:id="rId3"/>
            <a:extLst>
              <a:ext uri="{FF2B5EF4-FFF2-40B4-BE49-F238E27FC236}">
                <a16:creationId xmlns:a16="http://schemas.microsoft.com/office/drawing/2014/main" id="{1DC09278-038A-4F39-B54F-49355A227419}"/>
              </a:ext>
            </a:extLst>
          </p:cNvPr>
          <p:cNvSpPr txBox="1"/>
          <p:nvPr/>
        </p:nvSpPr>
        <p:spPr>
          <a:xfrm>
            <a:off x="5016500" y="1924658"/>
            <a:ext cx="2908300" cy="646331"/>
          </a:xfrm>
          <a:prstGeom prst="rect">
            <a:avLst/>
          </a:prstGeom>
          <a:noFill/>
        </p:spPr>
        <p:txBody>
          <a:bodyPr wrap="square">
            <a:spAutoFit/>
          </a:bodyPr>
          <a:lstStyle/>
          <a:p>
            <a:r>
              <a:rPr lang="en-US" dirty="0">
                <a:hlinkClick r:id="rId3"/>
              </a:rPr>
              <a:t>https://rubygems.org/</a:t>
            </a:r>
            <a:endParaRPr lang="en-US" dirty="0"/>
          </a:p>
          <a:p>
            <a:endParaRPr lang="en-US" dirty="0"/>
          </a:p>
        </p:txBody>
      </p:sp>
      <p:sp>
        <p:nvSpPr>
          <p:cNvPr id="7" name="TextBox 6">
            <a:extLst>
              <a:ext uri="{FF2B5EF4-FFF2-40B4-BE49-F238E27FC236}">
                <a16:creationId xmlns:a16="http://schemas.microsoft.com/office/drawing/2014/main" id="{615A286F-C8D8-443D-98D5-700FC56B9C78}"/>
              </a:ext>
            </a:extLst>
          </p:cNvPr>
          <p:cNvSpPr txBox="1"/>
          <p:nvPr/>
        </p:nvSpPr>
        <p:spPr>
          <a:xfrm>
            <a:off x="4343400" y="1380704"/>
            <a:ext cx="3902543" cy="369332"/>
          </a:xfrm>
          <a:prstGeom prst="rect">
            <a:avLst/>
          </a:prstGeom>
          <a:noFill/>
        </p:spPr>
        <p:txBody>
          <a:bodyPr wrap="none" rtlCol="0">
            <a:spAutoFit/>
          </a:bodyPr>
          <a:lstStyle/>
          <a:p>
            <a:r>
              <a:rPr lang="en-US" dirty="0">
                <a:solidFill>
                  <a:srgbClr val="FF0000"/>
                </a:solidFill>
              </a:rPr>
              <a:t>Libraries and packages are called ‘gems’</a:t>
            </a:r>
          </a:p>
        </p:txBody>
      </p:sp>
      <p:sp>
        <p:nvSpPr>
          <p:cNvPr id="9" name="TextBox 8">
            <a:hlinkClick r:id="rId4"/>
            <a:extLst>
              <a:ext uri="{FF2B5EF4-FFF2-40B4-BE49-F238E27FC236}">
                <a16:creationId xmlns:a16="http://schemas.microsoft.com/office/drawing/2014/main" id="{1EB3D628-4396-434C-85F7-02980FA63EEE}"/>
              </a:ext>
            </a:extLst>
          </p:cNvPr>
          <p:cNvSpPr txBox="1"/>
          <p:nvPr/>
        </p:nvSpPr>
        <p:spPr>
          <a:xfrm>
            <a:off x="3422650" y="4319211"/>
            <a:ext cx="6096000" cy="646331"/>
          </a:xfrm>
          <a:prstGeom prst="rect">
            <a:avLst/>
          </a:prstGeom>
          <a:noFill/>
        </p:spPr>
        <p:txBody>
          <a:bodyPr wrap="square">
            <a:spAutoFit/>
          </a:bodyPr>
          <a:lstStyle/>
          <a:p>
            <a:r>
              <a:rPr lang="en-US" dirty="0">
                <a:hlinkClick r:id="rId4"/>
              </a:rPr>
              <a:t>https://www.tutorialspoint.com/ruby-on-rails/index.htm</a:t>
            </a:r>
            <a:endParaRPr lang="en-US" dirty="0"/>
          </a:p>
          <a:p>
            <a:endParaRPr lang="en-US" dirty="0"/>
          </a:p>
        </p:txBody>
      </p:sp>
      <p:sp>
        <p:nvSpPr>
          <p:cNvPr id="10" name="TextBox 9">
            <a:extLst>
              <a:ext uri="{FF2B5EF4-FFF2-40B4-BE49-F238E27FC236}">
                <a16:creationId xmlns:a16="http://schemas.microsoft.com/office/drawing/2014/main" id="{DCF9E337-0C6A-40FF-A187-E12559544F17}"/>
              </a:ext>
            </a:extLst>
          </p:cNvPr>
          <p:cNvSpPr txBox="1"/>
          <p:nvPr/>
        </p:nvSpPr>
        <p:spPr>
          <a:xfrm>
            <a:off x="3614647" y="3719041"/>
            <a:ext cx="4962705" cy="369332"/>
          </a:xfrm>
          <a:prstGeom prst="rect">
            <a:avLst/>
          </a:prstGeom>
          <a:noFill/>
        </p:spPr>
        <p:txBody>
          <a:bodyPr wrap="none" rtlCol="0">
            <a:spAutoFit/>
          </a:bodyPr>
          <a:lstStyle/>
          <a:p>
            <a:r>
              <a:rPr lang="en-US" dirty="0">
                <a:solidFill>
                  <a:srgbClr val="FF0000"/>
                </a:solidFill>
              </a:rPr>
              <a:t>Ruby on Rails – famous Web application framework</a:t>
            </a:r>
          </a:p>
        </p:txBody>
      </p:sp>
      <p:sp>
        <p:nvSpPr>
          <p:cNvPr id="11" name="TextBox 10">
            <a:extLst>
              <a:ext uri="{FF2B5EF4-FFF2-40B4-BE49-F238E27FC236}">
                <a16:creationId xmlns:a16="http://schemas.microsoft.com/office/drawing/2014/main" id="{536C017D-C578-49E5-9FC5-844678975F3A}"/>
              </a:ext>
            </a:extLst>
          </p:cNvPr>
          <p:cNvSpPr txBox="1"/>
          <p:nvPr/>
        </p:nvSpPr>
        <p:spPr>
          <a:xfrm>
            <a:off x="5486400" y="5107964"/>
            <a:ext cx="1411925" cy="369332"/>
          </a:xfrm>
          <a:prstGeom prst="rect">
            <a:avLst/>
          </a:prstGeom>
          <a:noFill/>
        </p:spPr>
        <p:txBody>
          <a:bodyPr wrap="none" rtlCol="0">
            <a:spAutoFit/>
          </a:bodyPr>
          <a:lstStyle/>
          <a:p>
            <a:r>
              <a:rPr lang="en-US" dirty="0"/>
              <a:t>Main tutorial</a:t>
            </a:r>
          </a:p>
        </p:txBody>
      </p:sp>
      <p:sp>
        <p:nvSpPr>
          <p:cNvPr id="12" name="TextBox 11">
            <a:extLst>
              <a:ext uri="{FF2B5EF4-FFF2-40B4-BE49-F238E27FC236}">
                <a16:creationId xmlns:a16="http://schemas.microsoft.com/office/drawing/2014/main" id="{A2FD6B27-6922-4D7C-8F0D-12F28DFCD369}"/>
              </a:ext>
            </a:extLst>
          </p:cNvPr>
          <p:cNvSpPr txBox="1"/>
          <p:nvPr/>
        </p:nvSpPr>
        <p:spPr>
          <a:xfrm>
            <a:off x="1156789" y="2365990"/>
            <a:ext cx="9490290" cy="369332"/>
          </a:xfrm>
          <a:prstGeom prst="rect">
            <a:avLst/>
          </a:prstGeom>
          <a:noFill/>
        </p:spPr>
        <p:txBody>
          <a:bodyPr wrap="none" rtlCol="0">
            <a:spAutoFit/>
          </a:bodyPr>
          <a:lstStyle/>
          <a:p>
            <a:r>
              <a:rPr lang="en-US" dirty="0"/>
              <a:t>Ruby uses the word ‘require’ to load a ‘gem’ into your script   as in   </a:t>
            </a:r>
            <a:r>
              <a:rPr lang="en-US" dirty="0">
                <a:solidFill>
                  <a:schemeClr val="accent6">
                    <a:lumMod val="75000"/>
                  </a:schemeClr>
                </a:solidFill>
              </a:rPr>
              <a:t>require gem   </a:t>
            </a:r>
            <a:r>
              <a:rPr lang="en-US" dirty="0"/>
              <a:t>or </a:t>
            </a:r>
            <a:r>
              <a:rPr lang="en-US" dirty="0">
                <a:solidFill>
                  <a:schemeClr val="accent6">
                    <a:lumMod val="75000"/>
                  </a:schemeClr>
                </a:solidFill>
              </a:rPr>
              <a:t>require module</a:t>
            </a:r>
          </a:p>
        </p:txBody>
      </p:sp>
      <p:sp>
        <p:nvSpPr>
          <p:cNvPr id="13" name="TextBox 12">
            <a:extLst>
              <a:ext uri="{FF2B5EF4-FFF2-40B4-BE49-F238E27FC236}">
                <a16:creationId xmlns:a16="http://schemas.microsoft.com/office/drawing/2014/main" id="{95CC9ABC-CBB7-4C48-BB91-854D148987E9}"/>
              </a:ext>
            </a:extLst>
          </p:cNvPr>
          <p:cNvSpPr txBox="1"/>
          <p:nvPr/>
        </p:nvSpPr>
        <p:spPr>
          <a:xfrm>
            <a:off x="1587500" y="2857849"/>
            <a:ext cx="8908785" cy="369332"/>
          </a:xfrm>
          <a:prstGeom prst="rect">
            <a:avLst/>
          </a:prstGeom>
          <a:noFill/>
        </p:spPr>
        <p:txBody>
          <a:bodyPr wrap="none" rtlCol="0">
            <a:spAutoFit/>
          </a:bodyPr>
          <a:lstStyle/>
          <a:p>
            <a:r>
              <a:rPr lang="en-US" dirty="0"/>
              <a:t>Is language equivalent to </a:t>
            </a:r>
            <a:r>
              <a:rPr lang="en-US" dirty="0">
                <a:solidFill>
                  <a:schemeClr val="accent6">
                    <a:lumMod val="75000"/>
                  </a:schemeClr>
                </a:solidFill>
              </a:rPr>
              <a:t>use package  </a:t>
            </a:r>
            <a:r>
              <a:rPr lang="en-US" dirty="0"/>
              <a:t>in </a:t>
            </a:r>
            <a:r>
              <a:rPr lang="en-US" dirty="0" err="1"/>
              <a:t>perl</a:t>
            </a:r>
            <a:r>
              <a:rPr lang="en-US" dirty="0"/>
              <a:t>,  </a:t>
            </a:r>
            <a:r>
              <a:rPr lang="en-US" dirty="0">
                <a:solidFill>
                  <a:schemeClr val="accent6">
                    <a:lumMod val="75000"/>
                  </a:schemeClr>
                </a:solidFill>
              </a:rPr>
              <a:t>import module </a:t>
            </a:r>
            <a:r>
              <a:rPr lang="en-US" dirty="0"/>
              <a:t>in python, </a:t>
            </a:r>
            <a:r>
              <a:rPr lang="en-US" dirty="0">
                <a:solidFill>
                  <a:schemeClr val="accent6">
                    <a:lumMod val="75000"/>
                  </a:schemeClr>
                </a:solidFill>
              </a:rPr>
              <a:t>library(package) </a:t>
            </a:r>
            <a:r>
              <a:rPr lang="en-US" dirty="0"/>
              <a:t>in R</a:t>
            </a:r>
          </a:p>
        </p:txBody>
      </p:sp>
    </p:spTree>
    <p:extLst>
      <p:ext uri="{BB962C8B-B14F-4D97-AF65-F5344CB8AC3E}">
        <p14:creationId xmlns:p14="http://schemas.microsoft.com/office/powerpoint/2010/main" val="582244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642339" y="281354"/>
            <a:ext cx="3026149" cy="523220"/>
          </a:xfrm>
          <a:prstGeom prst="rect">
            <a:avLst/>
          </a:prstGeom>
          <a:noFill/>
        </p:spPr>
        <p:txBody>
          <a:bodyPr wrap="none" rtlCol="0">
            <a:spAutoFit/>
          </a:bodyPr>
          <a:lstStyle/>
          <a:p>
            <a:r>
              <a:rPr lang="en-US" sz="2800" dirty="0"/>
              <a:t>Perl 5 - basic syntax</a:t>
            </a:r>
          </a:p>
        </p:txBody>
      </p:sp>
      <p:sp>
        <p:nvSpPr>
          <p:cNvPr id="4" name="Rectangle 3"/>
          <p:cNvSpPr/>
          <p:nvPr/>
        </p:nvSpPr>
        <p:spPr>
          <a:xfrm>
            <a:off x="7045036" y="804574"/>
            <a:ext cx="4897582" cy="1754326"/>
          </a:xfrm>
          <a:prstGeom prst="rect">
            <a:avLst/>
          </a:prstGeom>
          <a:ln>
            <a:solidFill>
              <a:schemeClr val="tx1"/>
            </a:solidFill>
          </a:ln>
        </p:spPr>
        <p:txBody>
          <a:bodyPr wrap="square">
            <a:spAutoFit/>
          </a:bodyPr>
          <a:lstStyle/>
          <a:p>
            <a:r>
              <a:rPr lang="en-US" dirty="0"/>
              <a:t>$age = 25;             # An integer assignment</a:t>
            </a:r>
          </a:p>
          <a:p>
            <a:r>
              <a:rPr lang="en-US" dirty="0"/>
              <a:t>$name = "John Paul";   # A string </a:t>
            </a:r>
          </a:p>
          <a:p>
            <a:r>
              <a:rPr lang="en-US" dirty="0"/>
              <a:t>$salary = 1445.50;     # A floating point</a:t>
            </a:r>
          </a:p>
          <a:p>
            <a:r>
              <a:rPr lang="en-US" dirty="0"/>
              <a:t>print "Age = $age\n";</a:t>
            </a:r>
          </a:p>
          <a:p>
            <a:r>
              <a:rPr lang="en-US" dirty="0"/>
              <a:t>print "Name = $name\n";</a:t>
            </a:r>
          </a:p>
          <a:p>
            <a:r>
              <a:rPr lang="en-US" dirty="0"/>
              <a:t>print "Salary = $salary\n";</a:t>
            </a:r>
          </a:p>
        </p:txBody>
      </p:sp>
      <p:sp>
        <p:nvSpPr>
          <p:cNvPr id="6" name="Rectangle 5"/>
          <p:cNvSpPr/>
          <p:nvPr/>
        </p:nvSpPr>
        <p:spPr>
          <a:xfrm>
            <a:off x="7045036" y="2751057"/>
            <a:ext cx="4648200" cy="2308324"/>
          </a:xfrm>
          <a:prstGeom prst="rect">
            <a:avLst/>
          </a:prstGeom>
          <a:ln>
            <a:solidFill>
              <a:schemeClr val="tx1"/>
            </a:solidFill>
          </a:ln>
        </p:spPr>
        <p:txBody>
          <a:bodyPr wrap="square">
            <a:spAutoFit/>
          </a:bodyPr>
          <a:lstStyle/>
          <a:p>
            <a:r>
              <a:rPr lang="en-US" dirty="0"/>
              <a:t>@ages = (25, 30, 40);             </a:t>
            </a:r>
          </a:p>
          <a:p>
            <a:r>
              <a:rPr lang="en-US" dirty="0"/>
              <a:t>@names = ("John Paul", "Lisa", "Kumar");</a:t>
            </a:r>
          </a:p>
          <a:p>
            <a:r>
              <a:rPr lang="en-US" dirty="0"/>
              <a:t>print "\$ages[0] = $ages[0]\n";</a:t>
            </a:r>
          </a:p>
          <a:p>
            <a:r>
              <a:rPr lang="en-US" dirty="0"/>
              <a:t>print "\$ages[1] = $ages[1]\n";</a:t>
            </a:r>
          </a:p>
          <a:p>
            <a:r>
              <a:rPr lang="en-US" dirty="0"/>
              <a:t>print "\$ages[2] = $ages[2]\n";</a:t>
            </a:r>
          </a:p>
          <a:p>
            <a:r>
              <a:rPr lang="en-US" dirty="0"/>
              <a:t>print "\$names[0] = $names[0]\n";</a:t>
            </a:r>
          </a:p>
          <a:p>
            <a:r>
              <a:rPr lang="en-US" dirty="0"/>
              <a:t>print "\$names[1] = $names[1]\n";</a:t>
            </a:r>
          </a:p>
          <a:p>
            <a:r>
              <a:rPr lang="en-US" dirty="0"/>
              <a:t>print "\$names[2] = $names[2]\n";</a:t>
            </a:r>
          </a:p>
        </p:txBody>
      </p:sp>
      <p:sp>
        <p:nvSpPr>
          <p:cNvPr id="7" name="Rectangle 6"/>
          <p:cNvSpPr/>
          <p:nvPr/>
        </p:nvSpPr>
        <p:spPr>
          <a:xfrm>
            <a:off x="7045036" y="5251538"/>
            <a:ext cx="4897582" cy="1200329"/>
          </a:xfrm>
          <a:prstGeom prst="rect">
            <a:avLst/>
          </a:prstGeom>
          <a:ln>
            <a:solidFill>
              <a:schemeClr val="tx1"/>
            </a:solidFill>
          </a:ln>
        </p:spPr>
        <p:txBody>
          <a:bodyPr wrap="square">
            <a:spAutoFit/>
          </a:bodyPr>
          <a:lstStyle/>
          <a:p>
            <a:r>
              <a:rPr lang="en-US" dirty="0"/>
              <a:t>%data = ('John Paul', 45, 'Lisa', 30, 'Kumar', 40);</a:t>
            </a:r>
          </a:p>
          <a:p>
            <a:r>
              <a:rPr lang="en-US" dirty="0"/>
              <a:t>print "\$data{'John Paul'} = $data{'John Paul'}\n";</a:t>
            </a:r>
          </a:p>
          <a:p>
            <a:r>
              <a:rPr lang="en-US" dirty="0"/>
              <a:t>print "\$data{'Lisa'} = $data{'Lisa'}\n";</a:t>
            </a:r>
          </a:p>
          <a:p>
            <a:r>
              <a:rPr lang="en-US" dirty="0"/>
              <a:t>print "\$data{'Kumar'} = $data{'Kumar'}\n";</a:t>
            </a:r>
          </a:p>
        </p:txBody>
      </p:sp>
      <p:graphicFrame>
        <p:nvGraphicFramePr>
          <p:cNvPr id="8" name="Table 7"/>
          <p:cNvGraphicFramePr>
            <a:graphicFrameLocks noGrp="1"/>
          </p:cNvGraphicFramePr>
          <p:nvPr>
            <p:extLst>
              <p:ext uri="{D42A27DB-BD31-4B8C-83A1-F6EECF244321}">
                <p14:modId xmlns:p14="http://schemas.microsoft.com/office/powerpoint/2010/main" val="409237553"/>
              </p:ext>
            </p:extLst>
          </p:nvPr>
        </p:nvGraphicFramePr>
        <p:xfrm>
          <a:off x="1833098" y="1543357"/>
          <a:ext cx="4702783" cy="4308345"/>
        </p:xfrm>
        <a:graphic>
          <a:graphicData uri="http://schemas.openxmlformats.org/drawingml/2006/table">
            <a:tbl>
              <a:tblPr/>
              <a:tblGrid>
                <a:gridCol w="1002504">
                  <a:extLst>
                    <a:ext uri="{9D8B030D-6E8A-4147-A177-3AD203B41FA5}">
                      <a16:colId xmlns:a16="http://schemas.microsoft.com/office/drawing/2014/main" val="2300751425"/>
                    </a:ext>
                  </a:extLst>
                </a:gridCol>
                <a:gridCol w="3700279">
                  <a:extLst>
                    <a:ext uri="{9D8B030D-6E8A-4147-A177-3AD203B41FA5}">
                      <a16:colId xmlns:a16="http://schemas.microsoft.com/office/drawing/2014/main" val="2932450435"/>
                    </a:ext>
                  </a:extLst>
                </a:gridCol>
              </a:tblGrid>
              <a:tr h="238628">
                <a:tc>
                  <a:txBody>
                    <a:bodyPr/>
                    <a:lstStyle/>
                    <a:p>
                      <a:pPr algn="ctr" fontAlgn="t"/>
                      <a:r>
                        <a:rPr lang="en-US" sz="1400">
                          <a:effectLst/>
                        </a:rPr>
                        <a:t>Sr.No.</a:t>
                      </a:r>
                    </a:p>
                  </a:txBody>
                  <a:tcPr marL="37512" marR="37512" marT="37512" marB="375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Types &amp; Description</a:t>
                      </a:r>
                    </a:p>
                  </a:txBody>
                  <a:tcPr marL="37512" marR="37512" marT="37512" marB="375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748202048"/>
                  </a:ext>
                </a:extLst>
              </a:tr>
              <a:tr h="1560259">
                <a:tc>
                  <a:txBody>
                    <a:bodyPr/>
                    <a:lstStyle/>
                    <a:p>
                      <a:pPr fontAlgn="t"/>
                      <a:r>
                        <a:rPr lang="en-US" sz="1400">
                          <a:effectLst/>
                        </a:rPr>
                        <a:t>1</a:t>
                      </a:r>
                    </a:p>
                  </a:txBody>
                  <a:tcPr marL="37512" marR="37512" marT="37512" marB="375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rPr>
                        <a:t>Scalar</a:t>
                      </a:r>
                      <a:endParaRPr lang="en-US" sz="1400">
                        <a:solidFill>
                          <a:srgbClr val="000000"/>
                        </a:solidFill>
                        <a:effectLst/>
                      </a:endParaRPr>
                    </a:p>
                    <a:p>
                      <a:pPr algn="just" fontAlgn="t"/>
                      <a:r>
                        <a:rPr lang="en-US" sz="1400">
                          <a:solidFill>
                            <a:srgbClr val="000000"/>
                          </a:solidFill>
                          <a:effectLst/>
                        </a:rPr>
                        <a:t>Scalars are simple variables. They are preceded by a dollar sign ($). A scalar is either a number, a string, or a reference. A reference is actually an address of a variable, which we will see in the upcoming chapters.</a:t>
                      </a:r>
                    </a:p>
                  </a:txBody>
                  <a:tcPr marL="37512" marR="37512" marT="37512" marB="375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8105248"/>
                  </a:ext>
                </a:extLst>
              </a:tr>
              <a:tr h="1229851">
                <a:tc>
                  <a:txBody>
                    <a:bodyPr/>
                    <a:lstStyle/>
                    <a:p>
                      <a:pPr fontAlgn="t"/>
                      <a:r>
                        <a:rPr lang="en-US" sz="1400">
                          <a:effectLst/>
                        </a:rPr>
                        <a:t>2</a:t>
                      </a:r>
                    </a:p>
                  </a:txBody>
                  <a:tcPr marL="37512" marR="37512" marT="37512" marB="375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Arrays</a:t>
                      </a:r>
                      <a:endParaRPr lang="en-US" sz="1400" dirty="0">
                        <a:solidFill>
                          <a:srgbClr val="000000"/>
                        </a:solidFill>
                        <a:effectLst/>
                      </a:endParaRPr>
                    </a:p>
                    <a:p>
                      <a:pPr algn="just" fontAlgn="t"/>
                      <a:r>
                        <a:rPr lang="en-US" sz="1400" dirty="0">
                          <a:solidFill>
                            <a:srgbClr val="000000"/>
                          </a:solidFill>
                          <a:effectLst/>
                        </a:rPr>
                        <a:t>Arrays are ordered lists of scalars that you access with a numeric index, which starts with 0. They are preceded by an "at" sign (@).</a:t>
                      </a:r>
                    </a:p>
                  </a:txBody>
                  <a:tcPr marL="37512" marR="37512" marT="37512" marB="375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08833213"/>
                  </a:ext>
                </a:extLst>
              </a:tr>
              <a:tr h="1229851">
                <a:tc>
                  <a:txBody>
                    <a:bodyPr/>
                    <a:lstStyle/>
                    <a:p>
                      <a:pPr fontAlgn="t"/>
                      <a:r>
                        <a:rPr lang="en-US" sz="1400">
                          <a:effectLst/>
                        </a:rPr>
                        <a:t>3</a:t>
                      </a:r>
                    </a:p>
                  </a:txBody>
                  <a:tcPr marL="37512" marR="37512" marT="37512" marB="375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a:solidFill>
                            <a:srgbClr val="000000"/>
                          </a:solidFill>
                          <a:effectLst/>
                        </a:rPr>
                        <a:t>Hashes</a:t>
                      </a:r>
                      <a:endParaRPr lang="en-US" sz="1400" dirty="0">
                        <a:solidFill>
                          <a:srgbClr val="000000"/>
                        </a:solidFill>
                        <a:effectLst/>
                      </a:endParaRPr>
                    </a:p>
                    <a:p>
                      <a:pPr algn="just" fontAlgn="t"/>
                      <a:r>
                        <a:rPr lang="en-US" sz="1400" dirty="0">
                          <a:solidFill>
                            <a:srgbClr val="000000"/>
                          </a:solidFill>
                          <a:effectLst/>
                        </a:rPr>
                        <a:t>Hashes are unordered sets of key/value pairs that you access using the keys as subscripts. They are preceded by a percent sign (%).</a:t>
                      </a:r>
                    </a:p>
                  </a:txBody>
                  <a:tcPr marL="37512" marR="37512" marT="37512" marB="37512">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62644357"/>
                  </a:ext>
                </a:extLst>
              </a:tr>
            </a:tbl>
          </a:graphicData>
        </a:graphic>
      </p:graphicFrame>
      <p:sp>
        <p:nvSpPr>
          <p:cNvPr id="9" name="Rectangle 2"/>
          <p:cNvSpPr>
            <a:spLocks noChangeArrowheads="1"/>
          </p:cNvSpPr>
          <p:nvPr/>
        </p:nvSpPr>
        <p:spPr bwMode="auto">
          <a:xfrm>
            <a:off x="718848" y="1336206"/>
            <a:ext cx="159291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2184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4863402" y="281354"/>
            <a:ext cx="2932213" cy="523220"/>
          </a:xfrm>
          <a:prstGeom prst="rect">
            <a:avLst/>
          </a:prstGeom>
          <a:noFill/>
        </p:spPr>
        <p:txBody>
          <a:bodyPr wrap="none" rtlCol="0">
            <a:spAutoFit/>
          </a:bodyPr>
          <a:lstStyle/>
          <a:p>
            <a:r>
              <a:rPr lang="en-US" sz="2800" dirty="0"/>
              <a:t>Ruby - basic syntax</a:t>
            </a:r>
          </a:p>
        </p:txBody>
      </p:sp>
      <p:sp>
        <p:nvSpPr>
          <p:cNvPr id="5" name="TextBox 4">
            <a:extLst>
              <a:ext uri="{FF2B5EF4-FFF2-40B4-BE49-F238E27FC236}">
                <a16:creationId xmlns:a16="http://schemas.microsoft.com/office/drawing/2014/main" id="{4E4EDEE5-33C7-46ED-B569-70D9A71C5B74}"/>
              </a:ext>
            </a:extLst>
          </p:cNvPr>
          <p:cNvSpPr txBox="1"/>
          <p:nvPr/>
        </p:nvSpPr>
        <p:spPr>
          <a:xfrm>
            <a:off x="469900" y="1120676"/>
            <a:ext cx="3975100" cy="2308324"/>
          </a:xfrm>
          <a:prstGeom prst="rect">
            <a:avLst/>
          </a:prstGeom>
          <a:noFill/>
          <a:ln>
            <a:solidFill>
              <a:schemeClr val="tx1"/>
            </a:solidFill>
          </a:ln>
        </p:spPr>
        <p:txBody>
          <a:bodyPr wrap="square">
            <a:spAutoFit/>
          </a:bodyPr>
          <a:lstStyle/>
          <a:p>
            <a:r>
              <a:rPr lang="en-US" dirty="0"/>
              <a:t>puts "This is main Ruby Program"</a:t>
            </a:r>
          </a:p>
          <a:p>
            <a:endParaRPr lang="en-US" dirty="0"/>
          </a:p>
          <a:p>
            <a:r>
              <a:rPr lang="en-US" dirty="0"/>
              <a:t>END {</a:t>
            </a:r>
          </a:p>
          <a:p>
            <a:r>
              <a:rPr lang="en-US" dirty="0"/>
              <a:t>   puts "Terminating Ruby Program"</a:t>
            </a:r>
          </a:p>
          <a:p>
            <a:r>
              <a:rPr lang="en-US" dirty="0"/>
              <a:t>}</a:t>
            </a:r>
          </a:p>
          <a:p>
            <a:r>
              <a:rPr lang="en-US" dirty="0"/>
              <a:t>BEGIN {</a:t>
            </a:r>
          </a:p>
          <a:p>
            <a:r>
              <a:rPr lang="en-US" dirty="0"/>
              <a:t>   puts "Initializing Ruby Program"</a:t>
            </a:r>
          </a:p>
          <a:p>
            <a:r>
              <a:rPr lang="en-US" dirty="0"/>
              <a:t>}</a:t>
            </a:r>
          </a:p>
        </p:txBody>
      </p:sp>
      <p:sp>
        <p:nvSpPr>
          <p:cNvPr id="6" name="TextBox 5">
            <a:extLst>
              <a:ext uri="{FF2B5EF4-FFF2-40B4-BE49-F238E27FC236}">
                <a16:creationId xmlns:a16="http://schemas.microsoft.com/office/drawing/2014/main" id="{FCAF693F-35D0-4531-B3FE-D1A03F578FD3}"/>
              </a:ext>
            </a:extLst>
          </p:cNvPr>
          <p:cNvSpPr txBox="1"/>
          <p:nvPr/>
        </p:nvSpPr>
        <p:spPr>
          <a:xfrm>
            <a:off x="5920937" y="1711671"/>
            <a:ext cx="4491807" cy="369332"/>
          </a:xfrm>
          <a:prstGeom prst="rect">
            <a:avLst/>
          </a:prstGeom>
          <a:noFill/>
        </p:spPr>
        <p:txBody>
          <a:bodyPr wrap="none" rtlCol="0">
            <a:spAutoFit/>
          </a:bodyPr>
          <a:lstStyle/>
          <a:p>
            <a:r>
              <a:rPr lang="en-US" dirty="0">
                <a:solidFill>
                  <a:srgbClr val="FF0000"/>
                </a:solidFill>
              </a:rPr>
              <a:t>‘puts’ is ‘print’ with automatic new line at end</a:t>
            </a:r>
          </a:p>
        </p:txBody>
      </p:sp>
      <p:sp>
        <p:nvSpPr>
          <p:cNvPr id="7" name="TextBox 6">
            <a:extLst>
              <a:ext uri="{FF2B5EF4-FFF2-40B4-BE49-F238E27FC236}">
                <a16:creationId xmlns:a16="http://schemas.microsoft.com/office/drawing/2014/main" id="{3361DE16-9793-4774-B993-F795FF23AABF}"/>
              </a:ext>
            </a:extLst>
          </p:cNvPr>
          <p:cNvSpPr txBox="1"/>
          <p:nvPr/>
        </p:nvSpPr>
        <p:spPr>
          <a:xfrm>
            <a:off x="5394468" y="2521903"/>
            <a:ext cx="5630196" cy="369332"/>
          </a:xfrm>
          <a:prstGeom prst="rect">
            <a:avLst/>
          </a:prstGeom>
          <a:noFill/>
        </p:spPr>
        <p:txBody>
          <a:bodyPr wrap="none" rtlCol="0">
            <a:spAutoFit/>
          </a:bodyPr>
          <a:lstStyle/>
          <a:p>
            <a:r>
              <a:rPr lang="en-US" dirty="0">
                <a:solidFill>
                  <a:srgbClr val="FF0000"/>
                </a:solidFill>
              </a:rPr>
              <a:t>BEGIN and END code blocks used to initiate and terminate</a:t>
            </a:r>
          </a:p>
        </p:txBody>
      </p:sp>
      <p:sp>
        <p:nvSpPr>
          <p:cNvPr id="9" name="TextBox 8">
            <a:extLst>
              <a:ext uri="{FF2B5EF4-FFF2-40B4-BE49-F238E27FC236}">
                <a16:creationId xmlns:a16="http://schemas.microsoft.com/office/drawing/2014/main" id="{36329F44-2598-499F-9902-B67583DF11A4}"/>
              </a:ext>
            </a:extLst>
          </p:cNvPr>
          <p:cNvSpPr txBox="1"/>
          <p:nvPr/>
        </p:nvSpPr>
        <p:spPr>
          <a:xfrm>
            <a:off x="1206500" y="4139337"/>
            <a:ext cx="2070100" cy="1754326"/>
          </a:xfrm>
          <a:prstGeom prst="rect">
            <a:avLst/>
          </a:prstGeom>
          <a:noFill/>
          <a:ln>
            <a:solidFill>
              <a:schemeClr val="tx1"/>
            </a:solidFill>
          </a:ln>
        </p:spPr>
        <p:txBody>
          <a:bodyPr wrap="square">
            <a:spAutoFit/>
          </a:bodyPr>
          <a:lstStyle/>
          <a:p>
            <a:r>
              <a:rPr lang="en-US" dirty="0"/>
              <a:t>class Sample</a:t>
            </a:r>
          </a:p>
          <a:p>
            <a:r>
              <a:rPr lang="en-US" dirty="0"/>
              <a:t>   def function</a:t>
            </a:r>
          </a:p>
          <a:p>
            <a:r>
              <a:rPr lang="en-US" dirty="0"/>
              <a:t>      statement 1</a:t>
            </a:r>
          </a:p>
          <a:p>
            <a:r>
              <a:rPr lang="en-US" dirty="0"/>
              <a:t>      statement 2</a:t>
            </a:r>
          </a:p>
          <a:p>
            <a:r>
              <a:rPr lang="en-US" dirty="0"/>
              <a:t>   end</a:t>
            </a:r>
          </a:p>
          <a:p>
            <a:r>
              <a:rPr lang="en-US" dirty="0"/>
              <a:t>end</a:t>
            </a:r>
          </a:p>
        </p:txBody>
      </p:sp>
      <p:sp>
        <p:nvSpPr>
          <p:cNvPr id="10" name="TextBox 9">
            <a:extLst>
              <a:ext uri="{FF2B5EF4-FFF2-40B4-BE49-F238E27FC236}">
                <a16:creationId xmlns:a16="http://schemas.microsoft.com/office/drawing/2014/main" id="{28C1B5DE-E1AF-4FCF-A5A0-5E3B3B8D9E8F}"/>
              </a:ext>
            </a:extLst>
          </p:cNvPr>
          <p:cNvSpPr txBox="1"/>
          <p:nvPr/>
        </p:nvSpPr>
        <p:spPr>
          <a:xfrm>
            <a:off x="3928875" y="4873862"/>
            <a:ext cx="3743987" cy="646331"/>
          </a:xfrm>
          <a:prstGeom prst="rect">
            <a:avLst/>
          </a:prstGeom>
          <a:noFill/>
        </p:spPr>
        <p:txBody>
          <a:bodyPr wrap="square" rtlCol="0">
            <a:spAutoFit/>
          </a:bodyPr>
          <a:lstStyle/>
          <a:p>
            <a:r>
              <a:rPr lang="en-US" dirty="0">
                <a:solidFill>
                  <a:srgbClr val="FF0000"/>
                </a:solidFill>
              </a:rPr>
              <a:t>code blocks are defined with indentation and an end statement</a:t>
            </a:r>
          </a:p>
        </p:txBody>
      </p:sp>
      <p:sp>
        <p:nvSpPr>
          <p:cNvPr id="11" name="TextBox 10">
            <a:extLst>
              <a:ext uri="{FF2B5EF4-FFF2-40B4-BE49-F238E27FC236}">
                <a16:creationId xmlns:a16="http://schemas.microsoft.com/office/drawing/2014/main" id="{DDEBFF6D-DAFA-4DB4-B13E-641060C3BA58}"/>
              </a:ext>
            </a:extLst>
          </p:cNvPr>
          <p:cNvSpPr txBox="1"/>
          <p:nvPr/>
        </p:nvSpPr>
        <p:spPr>
          <a:xfrm>
            <a:off x="3522475" y="4336097"/>
            <a:ext cx="3809313" cy="369332"/>
          </a:xfrm>
          <a:prstGeom prst="rect">
            <a:avLst/>
          </a:prstGeom>
          <a:noFill/>
        </p:spPr>
        <p:txBody>
          <a:bodyPr wrap="none" rtlCol="0">
            <a:spAutoFit/>
          </a:bodyPr>
          <a:lstStyle/>
          <a:p>
            <a:r>
              <a:rPr lang="en-US" dirty="0">
                <a:solidFill>
                  <a:srgbClr val="FF0000"/>
                </a:solidFill>
              </a:rPr>
              <a:t>In Ruby, functions are called ‘methods’</a:t>
            </a:r>
          </a:p>
        </p:txBody>
      </p:sp>
      <p:sp>
        <p:nvSpPr>
          <p:cNvPr id="12" name="TextBox 11">
            <a:extLst>
              <a:ext uri="{FF2B5EF4-FFF2-40B4-BE49-F238E27FC236}">
                <a16:creationId xmlns:a16="http://schemas.microsoft.com/office/drawing/2014/main" id="{366A5E6A-AB97-47C7-9C0B-DDA589945C87}"/>
              </a:ext>
            </a:extLst>
          </p:cNvPr>
          <p:cNvSpPr txBox="1"/>
          <p:nvPr/>
        </p:nvSpPr>
        <p:spPr>
          <a:xfrm>
            <a:off x="4991100" y="1085753"/>
            <a:ext cx="6351482" cy="369332"/>
          </a:xfrm>
          <a:prstGeom prst="rect">
            <a:avLst/>
          </a:prstGeom>
          <a:noFill/>
        </p:spPr>
        <p:txBody>
          <a:bodyPr wrap="none" rtlCol="0">
            <a:spAutoFit/>
          </a:bodyPr>
          <a:lstStyle/>
          <a:p>
            <a:r>
              <a:rPr lang="en-US" dirty="0">
                <a:solidFill>
                  <a:srgbClr val="FF0000"/>
                </a:solidFill>
              </a:rPr>
              <a:t>Ruby is always object-oriented using classes, objects and methods</a:t>
            </a:r>
          </a:p>
        </p:txBody>
      </p:sp>
      <p:sp>
        <p:nvSpPr>
          <p:cNvPr id="14" name="TextBox 13">
            <a:extLst>
              <a:ext uri="{FF2B5EF4-FFF2-40B4-BE49-F238E27FC236}">
                <a16:creationId xmlns:a16="http://schemas.microsoft.com/office/drawing/2014/main" id="{73FA7A01-9C99-4051-AE2B-196AB3557478}"/>
              </a:ext>
            </a:extLst>
          </p:cNvPr>
          <p:cNvSpPr txBox="1"/>
          <p:nvPr/>
        </p:nvSpPr>
        <p:spPr>
          <a:xfrm>
            <a:off x="8219234" y="4139337"/>
            <a:ext cx="2346468" cy="1477328"/>
          </a:xfrm>
          <a:prstGeom prst="rect">
            <a:avLst/>
          </a:prstGeom>
          <a:noFill/>
          <a:ln>
            <a:solidFill>
              <a:schemeClr val="tx1"/>
            </a:solidFill>
          </a:ln>
        </p:spPr>
        <p:txBody>
          <a:bodyPr wrap="square">
            <a:spAutoFit/>
          </a:bodyPr>
          <a:lstStyle/>
          <a:p>
            <a:r>
              <a:rPr lang="en-US" dirty="0"/>
              <a:t>class Sample</a:t>
            </a:r>
          </a:p>
          <a:p>
            <a:r>
              <a:rPr lang="en-US" dirty="0"/>
              <a:t>   def hello</a:t>
            </a:r>
          </a:p>
          <a:p>
            <a:r>
              <a:rPr lang="en-US" dirty="0"/>
              <a:t>      puts "Hello Ruby!"</a:t>
            </a:r>
          </a:p>
          <a:p>
            <a:r>
              <a:rPr lang="en-US" dirty="0"/>
              <a:t>   end</a:t>
            </a:r>
          </a:p>
          <a:p>
            <a:r>
              <a:rPr lang="en-US" dirty="0"/>
              <a:t>end</a:t>
            </a:r>
          </a:p>
        </p:txBody>
      </p:sp>
    </p:spTree>
    <p:extLst>
      <p:ext uri="{BB962C8B-B14F-4D97-AF65-F5344CB8AC3E}">
        <p14:creationId xmlns:p14="http://schemas.microsoft.com/office/powerpoint/2010/main" val="20671801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165230" y="381837"/>
            <a:ext cx="6267485" cy="523220"/>
          </a:xfrm>
          <a:prstGeom prst="rect">
            <a:avLst/>
          </a:prstGeom>
          <a:noFill/>
        </p:spPr>
        <p:txBody>
          <a:bodyPr wrap="none" rtlCol="0">
            <a:spAutoFit/>
          </a:bodyPr>
          <a:lstStyle/>
          <a:p>
            <a:r>
              <a:rPr lang="en-US" sz="2800" dirty="0"/>
              <a:t>Ruby - commenting and style conventions</a:t>
            </a:r>
          </a:p>
        </p:txBody>
      </p:sp>
      <p:sp>
        <p:nvSpPr>
          <p:cNvPr id="6" name="TextBox 5">
            <a:extLst>
              <a:ext uri="{FF2B5EF4-FFF2-40B4-BE49-F238E27FC236}">
                <a16:creationId xmlns:a16="http://schemas.microsoft.com/office/drawing/2014/main" id="{9D64E537-61D4-4CC6-82F3-6D448224645F}"/>
              </a:ext>
            </a:extLst>
          </p:cNvPr>
          <p:cNvSpPr txBox="1"/>
          <p:nvPr/>
        </p:nvSpPr>
        <p:spPr>
          <a:xfrm>
            <a:off x="361107" y="3890840"/>
            <a:ext cx="3390900" cy="2585323"/>
          </a:xfrm>
          <a:prstGeom prst="rect">
            <a:avLst/>
          </a:prstGeom>
          <a:noFill/>
          <a:ln>
            <a:solidFill>
              <a:schemeClr val="tx1"/>
            </a:solidFill>
          </a:ln>
        </p:spPr>
        <p:txBody>
          <a:bodyPr wrap="square">
            <a:spAutoFit/>
          </a:bodyPr>
          <a:lstStyle/>
          <a:p>
            <a:r>
              <a:rPr lang="en-US" dirty="0"/>
              <a:t># This is a single line comment.</a:t>
            </a:r>
          </a:p>
          <a:p>
            <a:endParaRPr lang="en-US" dirty="0"/>
          </a:p>
          <a:p>
            <a:r>
              <a:rPr lang="en-US" dirty="0"/>
              <a:t># below is a multi-line comment</a:t>
            </a:r>
          </a:p>
          <a:p>
            <a:r>
              <a:rPr lang="en-US" dirty="0"/>
              <a:t>=begin</a:t>
            </a:r>
          </a:p>
          <a:p>
            <a:r>
              <a:rPr lang="en-US" dirty="0"/>
              <a:t>This is a comment.</a:t>
            </a:r>
          </a:p>
          <a:p>
            <a:r>
              <a:rPr lang="en-US" dirty="0"/>
              <a:t>This is a comment, too.</a:t>
            </a:r>
          </a:p>
          <a:p>
            <a:r>
              <a:rPr lang="en-US" dirty="0"/>
              <a:t>This is a comment, too.</a:t>
            </a:r>
          </a:p>
          <a:p>
            <a:r>
              <a:rPr lang="en-US" dirty="0"/>
              <a:t>I said that already.</a:t>
            </a:r>
          </a:p>
          <a:p>
            <a:r>
              <a:rPr lang="en-US" dirty="0"/>
              <a:t>=end</a:t>
            </a:r>
          </a:p>
        </p:txBody>
      </p:sp>
      <p:sp>
        <p:nvSpPr>
          <p:cNvPr id="8" name="TextBox 7">
            <a:extLst>
              <a:ext uri="{FF2B5EF4-FFF2-40B4-BE49-F238E27FC236}">
                <a16:creationId xmlns:a16="http://schemas.microsoft.com/office/drawing/2014/main" id="{D1CAD23E-BD10-4F18-9956-4C887C4FA722}"/>
              </a:ext>
            </a:extLst>
          </p:cNvPr>
          <p:cNvSpPr txBox="1"/>
          <p:nvPr/>
        </p:nvSpPr>
        <p:spPr>
          <a:xfrm>
            <a:off x="8052933" y="4136186"/>
            <a:ext cx="3390900" cy="2308324"/>
          </a:xfrm>
          <a:prstGeom prst="rect">
            <a:avLst/>
          </a:prstGeom>
          <a:noFill/>
          <a:ln>
            <a:solidFill>
              <a:schemeClr val="tx1"/>
            </a:solidFill>
          </a:ln>
        </p:spPr>
        <p:txBody>
          <a:bodyPr wrap="square">
            <a:spAutoFit/>
          </a:bodyPr>
          <a:lstStyle/>
          <a:p>
            <a:r>
              <a:rPr lang="en-US" dirty="0"/>
              <a:t>class Customer</a:t>
            </a:r>
          </a:p>
          <a:p>
            <a:r>
              <a:rPr lang="en-US" dirty="0"/>
              <a:t>   @@no_of_customers = 0</a:t>
            </a:r>
          </a:p>
          <a:p>
            <a:r>
              <a:rPr lang="en-US" dirty="0"/>
              <a:t>   def initialize(id, name, </a:t>
            </a:r>
            <a:r>
              <a:rPr lang="en-US" dirty="0" err="1"/>
              <a:t>addr</a:t>
            </a:r>
            <a:r>
              <a:rPr lang="en-US" dirty="0"/>
              <a:t>)</a:t>
            </a:r>
          </a:p>
          <a:p>
            <a:r>
              <a:rPr lang="en-US" dirty="0"/>
              <a:t>      @cust_id = id</a:t>
            </a:r>
          </a:p>
          <a:p>
            <a:r>
              <a:rPr lang="en-US" dirty="0"/>
              <a:t>      @cust_name = name</a:t>
            </a:r>
          </a:p>
          <a:p>
            <a:r>
              <a:rPr lang="en-US" dirty="0"/>
              <a:t>      @cust_addr = </a:t>
            </a:r>
            <a:r>
              <a:rPr lang="en-US" dirty="0" err="1"/>
              <a:t>addr</a:t>
            </a:r>
            <a:endParaRPr lang="en-US" dirty="0"/>
          </a:p>
          <a:p>
            <a:r>
              <a:rPr lang="en-US" dirty="0"/>
              <a:t>   end</a:t>
            </a:r>
          </a:p>
          <a:p>
            <a:r>
              <a:rPr lang="en-US" dirty="0"/>
              <a:t>end</a:t>
            </a:r>
          </a:p>
        </p:txBody>
      </p:sp>
      <p:sp>
        <p:nvSpPr>
          <p:cNvPr id="10" name="TextBox 9">
            <a:extLst>
              <a:ext uri="{FF2B5EF4-FFF2-40B4-BE49-F238E27FC236}">
                <a16:creationId xmlns:a16="http://schemas.microsoft.com/office/drawing/2014/main" id="{DDE6FDFA-9334-4E25-9D5B-96C5AC2E476E}"/>
              </a:ext>
            </a:extLst>
          </p:cNvPr>
          <p:cNvSpPr txBox="1"/>
          <p:nvPr/>
        </p:nvSpPr>
        <p:spPr>
          <a:xfrm>
            <a:off x="5519268" y="1535925"/>
            <a:ext cx="5295146" cy="2308324"/>
          </a:xfrm>
          <a:prstGeom prst="rect">
            <a:avLst/>
          </a:prstGeom>
          <a:noFill/>
          <a:ln>
            <a:solidFill>
              <a:schemeClr val="tx1"/>
            </a:solidFill>
          </a:ln>
        </p:spPr>
        <p:txBody>
          <a:bodyPr wrap="square">
            <a:spAutoFit/>
          </a:bodyPr>
          <a:lstStyle/>
          <a:p>
            <a:r>
              <a:rPr lang="en-US" dirty="0"/>
              <a:t>$</a:t>
            </a:r>
            <a:r>
              <a:rPr lang="en-US" dirty="0" err="1"/>
              <a:t>global_variable</a:t>
            </a:r>
            <a:r>
              <a:rPr lang="en-US" dirty="0"/>
              <a:t> = 10</a:t>
            </a:r>
          </a:p>
          <a:p>
            <a:r>
              <a:rPr lang="en-US" dirty="0"/>
              <a:t>class Class1</a:t>
            </a:r>
          </a:p>
          <a:p>
            <a:r>
              <a:rPr lang="en-US" dirty="0"/>
              <a:t>   def </a:t>
            </a:r>
            <a:r>
              <a:rPr lang="en-US" dirty="0" err="1"/>
              <a:t>print_global</a:t>
            </a:r>
            <a:endParaRPr lang="en-US" dirty="0"/>
          </a:p>
          <a:p>
            <a:r>
              <a:rPr lang="en-US" dirty="0"/>
              <a:t>      puts "Global variable in Class1 is #$global_variable"</a:t>
            </a:r>
          </a:p>
          <a:p>
            <a:r>
              <a:rPr lang="en-US" dirty="0"/>
              <a:t>   end</a:t>
            </a:r>
          </a:p>
          <a:p>
            <a:r>
              <a:rPr lang="en-US" dirty="0"/>
              <a:t>end</a:t>
            </a:r>
          </a:p>
          <a:p>
            <a:r>
              <a:rPr lang="en-US" dirty="0"/>
              <a:t>class1obj = Class1.new</a:t>
            </a:r>
          </a:p>
          <a:p>
            <a:r>
              <a:rPr lang="en-US" dirty="0"/>
              <a:t>class1obj.print_global</a:t>
            </a:r>
          </a:p>
        </p:txBody>
      </p:sp>
      <p:sp>
        <p:nvSpPr>
          <p:cNvPr id="11" name="TextBox 10">
            <a:extLst>
              <a:ext uri="{FF2B5EF4-FFF2-40B4-BE49-F238E27FC236}">
                <a16:creationId xmlns:a16="http://schemas.microsoft.com/office/drawing/2014/main" id="{9A755BAC-78C9-438A-8EEE-35DE3EB6EB8B}"/>
              </a:ext>
            </a:extLst>
          </p:cNvPr>
          <p:cNvSpPr txBox="1"/>
          <p:nvPr/>
        </p:nvSpPr>
        <p:spPr>
          <a:xfrm>
            <a:off x="4481102" y="4340836"/>
            <a:ext cx="3229795" cy="1754326"/>
          </a:xfrm>
          <a:prstGeom prst="rect">
            <a:avLst/>
          </a:prstGeom>
          <a:noFill/>
        </p:spPr>
        <p:txBody>
          <a:bodyPr wrap="none" rtlCol="0">
            <a:spAutoFit/>
          </a:bodyPr>
          <a:lstStyle/>
          <a:p>
            <a:r>
              <a:rPr lang="en-US" b="1" u="sng" dirty="0">
                <a:solidFill>
                  <a:srgbClr val="FF0000"/>
                </a:solidFill>
              </a:rPr>
              <a:t>variable scoping examples</a:t>
            </a:r>
          </a:p>
          <a:p>
            <a:r>
              <a:rPr lang="en-US" dirty="0">
                <a:solidFill>
                  <a:srgbClr val="FF0000"/>
                </a:solidFill>
              </a:rPr>
              <a:t>$var is global </a:t>
            </a:r>
          </a:p>
          <a:p>
            <a:r>
              <a:rPr lang="en-US" dirty="0">
                <a:solidFill>
                  <a:srgbClr val="FF0000"/>
                </a:solidFill>
              </a:rPr>
              <a:t>_var is local defined in a method</a:t>
            </a:r>
          </a:p>
          <a:p>
            <a:r>
              <a:rPr lang="en-US" dirty="0">
                <a:solidFill>
                  <a:srgbClr val="FF0000"/>
                </a:solidFill>
              </a:rPr>
              <a:t>@var is local defined in a object</a:t>
            </a:r>
          </a:p>
          <a:p>
            <a:r>
              <a:rPr lang="en-US" dirty="0">
                <a:solidFill>
                  <a:srgbClr val="FF0000"/>
                </a:solidFill>
              </a:rPr>
              <a:t>@@var is belonging to a class</a:t>
            </a:r>
          </a:p>
          <a:p>
            <a:endParaRPr lang="en-US" dirty="0">
              <a:solidFill>
                <a:srgbClr val="FF0000"/>
              </a:solidFill>
            </a:endParaRPr>
          </a:p>
        </p:txBody>
      </p:sp>
      <p:sp>
        <p:nvSpPr>
          <p:cNvPr id="13" name="TextBox 12">
            <a:extLst>
              <a:ext uri="{FF2B5EF4-FFF2-40B4-BE49-F238E27FC236}">
                <a16:creationId xmlns:a16="http://schemas.microsoft.com/office/drawing/2014/main" id="{1550A348-F25E-443C-8B7A-6B93B5071848}"/>
              </a:ext>
            </a:extLst>
          </p:cNvPr>
          <p:cNvSpPr txBox="1"/>
          <p:nvPr/>
        </p:nvSpPr>
        <p:spPr>
          <a:xfrm>
            <a:off x="697018" y="1951672"/>
            <a:ext cx="4360782" cy="1200329"/>
          </a:xfrm>
          <a:prstGeom prst="rect">
            <a:avLst/>
          </a:prstGeom>
          <a:noFill/>
        </p:spPr>
        <p:txBody>
          <a:bodyPr wrap="square" rtlCol="0">
            <a:spAutoFit/>
          </a:bodyPr>
          <a:lstStyle/>
          <a:p>
            <a:r>
              <a:rPr lang="en-US" dirty="0">
                <a:solidFill>
                  <a:srgbClr val="FF0000"/>
                </a:solidFill>
              </a:rPr>
              <a:t>Functions=methods are called on objects using the </a:t>
            </a:r>
            <a:r>
              <a:rPr lang="en-US" b="1" dirty="0" err="1">
                <a:solidFill>
                  <a:srgbClr val="FF0000"/>
                </a:solidFill>
              </a:rPr>
              <a:t>object.method</a:t>
            </a:r>
            <a:r>
              <a:rPr lang="en-US" b="1" dirty="0">
                <a:solidFill>
                  <a:srgbClr val="FF0000"/>
                </a:solidFill>
              </a:rPr>
              <a:t> </a:t>
            </a:r>
            <a:r>
              <a:rPr lang="en-US" dirty="0">
                <a:solidFill>
                  <a:srgbClr val="FF0000"/>
                </a:solidFill>
              </a:rPr>
              <a:t>convention</a:t>
            </a:r>
          </a:p>
          <a:p>
            <a:r>
              <a:rPr lang="en-US" dirty="0">
                <a:solidFill>
                  <a:srgbClr val="FF0000"/>
                </a:solidFill>
              </a:rPr>
              <a:t>.new is a built-in method</a:t>
            </a:r>
          </a:p>
          <a:p>
            <a:r>
              <a:rPr lang="en-US" dirty="0">
                <a:solidFill>
                  <a:srgbClr val="FF0000"/>
                </a:solidFill>
              </a:rPr>
              <a:t>.</a:t>
            </a:r>
            <a:r>
              <a:rPr lang="en-US" dirty="0" err="1">
                <a:solidFill>
                  <a:srgbClr val="FF0000"/>
                </a:solidFill>
              </a:rPr>
              <a:t>print_global</a:t>
            </a:r>
            <a:r>
              <a:rPr lang="en-US" dirty="0">
                <a:solidFill>
                  <a:srgbClr val="FF0000"/>
                </a:solidFill>
              </a:rPr>
              <a:t> is user defined method</a:t>
            </a:r>
          </a:p>
        </p:txBody>
      </p:sp>
    </p:spTree>
    <p:extLst>
      <p:ext uri="{BB962C8B-B14F-4D97-AF65-F5344CB8AC3E}">
        <p14:creationId xmlns:p14="http://schemas.microsoft.com/office/powerpoint/2010/main" val="28262903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160018" y="271306"/>
            <a:ext cx="4204549" cy="523220"/>
          </a:xfrm>
          <a:prstGeom prst="rect">
            <a:avLst/>
          </a:prstGeom>
          <a:noFill/>
        </p:spPr>
        <p:txBody>
          <a:bodyPr wrap="none" rtlCol="0">
            <a:spAutoFit/>
          </a:bodyPr>
          <a:lstStyle/>
          <a:p>
            <a:r>
              <a:rPr lang="en-US" sz="2800" dirty="0"/>
              <a:t>Ruby - methods and classes</a:t>
            </a:r>
          </a:p>
        </p:txBody>
      </p:sp>
      <p:sp>
        <p:nvSpPr>
          <p:cNvPr id="4" name="TextBox 3">
            <a:extLst>
              <a:ext uri="{FF2B5EF4-FFF2-40B4-BE49-F238E27FC236}">
                <a16:creationId xmlns:a16="http://schemas.microsoft.com/office/drawing/2014/main" id="{839D9CF2-B617-46ED-8972-F2F73DB8E124}"/>
              </a:ext>
            </a:extLst>
          </p:cNvPr>
          <p:cNvSpPr txBox="1"/>
          <p:nvPr/>
        </p:nvSpPr>
        <p:spPr>
          <a:xfrm>
            <a:off x="1956992" y="1055638"/>
            <a:ext cx="8610600" cy="1569660"/>
          </a:xfrm>
          <a:prstGeom prst="rect">
            <a:avLst/>
          </a:prstGeom>
          <a:noFill/>
        </p:spPr>
        <p:txBody>
          <a:bodyPr wrap="square">
            <a:spAutoFit/>
          </a:bodyPr>
          <a:lstStyle/>
          <a:p>
            <a:pPr algn="just"/>
            <a:r>
              <a:rPr lang="en-US" sz="1600" b="0" i="0" dirty="0">
                <a:solidFill>
                  <a:srgbClr val="FF0000"/>
                </a:solidFill>
                <a:effectLst/>
                <a:latin typeface="Arial" panose="020B0604020202020204" pitchFamily="34" charset="0"/>
              </a:rPr>
              <a:t>You can pass parameters to method </a:t>
            </a:r>
            <a:r>
              <a:rPr lang="en-US" sz="1600" b="0" i="1" dirty="0">
                <a:solidFill>
                  <a:srgbClr val="FF0000"/>
                </a:solidFill>
                <a:effectLst/>
                <a:latin typeface="Arial" panose="020B0604020202020204" pitchFamily="34" charset="0"/>
              </a:rPr>
              <a:t>new</a:t>
            </a:r>
            <a:r>
              <a:rPr lang="en-US" sz="1600" b="0" i="0" dirty="0">
                <a:solidFill>
                  <a:srgbClr val="FF0000"/>
                </a:solidFill>
                <a:effectLst/>
                <a:latin typeface="Arial" panose="020B0604020202020204" pitchFamily="34" charset="0"/>
              </a:rPr>
              <a:t> and those parameters can be used to initialize class variables.</a:t>
            </a:r>
          </a:p>
          <a:p>
            <a:pPr algn="just"/>
            <a:r>
              <a:rPr lang="en-US" sz="1600" b="0" i="0" dirty="0">
                <a:solidFill>
                  <a:srgbClr val="FF0000"/>
                </a:solidFill>
                <a:effectLst/>
                <a:latin typeface="Arial" panose="020B0604020202020204" pitchFamily="34" charset="0"/>
              </a:rPr>
              <a:t>When you plan to declare the </a:t>
            </a:r>
            <a:r>
              <a:rPr lang="en-US" sz="1600" b="0" i="1" dirty="0">
                <a:solidFill>
                  <a:srgbClr val="FF0000"/>
                </a:solidFill>
                <a:effectLst/>
                <a:latin typeface="Arial" panose="020B0604020202020204" pitchFamily="34" charset="0"/>
              </a:rPr>
              <a:t>new</a:t>
            </a:r>
            <a:r>
              <a:rPr lang="en-US" sz="1600" b="0" i="0" dirty="0">
                <a:solidFill>
                  <a:srgbClr val="FF0000"/>
                </a:solidFill>
                <a:effectLst/>
                <a:latin typeface="Arial" panose="020B0604020202020204" pitchFamily="34" charset="0"/>
              </a:rPr>
              <a:t> method with parameters, you need to declare the method </a:t>
            </a:r>
            <a:r>
              <a:rPr lang="en-US" sz="1600" b="0" i="1" dirty="0">
                <a:solidFill>
                  <a:srgbClr val="FF0000"/>
                </a:solidFill>
                <a:effectLst/>
                <a:latin typeface="Arial" panose="020B0604020202020204" pitchFamily="34" charset="0"/>
              </a:rPr>
              <a:t>initialize</a:t>
            </a:r>
            <a:r>
              <a:rPr lang="en-US" sz="1600" b="0" i="0" dirty="0">
                <a:solidFill>
                  <a:srgbClr val="FF0000"/>
                </a:solidFill>
                <a:effectLst/>
                <a:latin typeface="Arial" panose="020B0604020202020204" pitchFamily="34" charset="0"/>
              </a:rPr>
              <a:t> at the time of the class creation.</a:t>
            </a:r>
          </a:p>
          <a:p>
            <a:pPr algn="just"/>
            <a:r>
              <a:rPr lang="en-US" sz="1600" b="0" i="0" dirty="0">
                <a:solidFill>
                  <a:srgbClr val="FF0000"/>
                </a:solidFill>
                <a:effectLst/>
                <a:latin typeface="Arial" panose="020B0604020202020204" pitchFamily="34" charset="0"/>
              </a:rPr>
              <a:t>The </a:t>
            </a:r>
            <a:r>
              <a:rPr lang="en-US" sz="1600" b="0" i="1" dirty="0">
                <a:solidFill>
                  <a:srgbClr val="FF0000"/>
                </a:solidFill>
                <a:effectLst/>
                <a:latin typeface="Arial" panose="020B0604020202020204" pitchFamily="34" charset="0"/>
              </a:rPr>
              <a:t>initialize</a:t>
            </a:r>
            <a:r>
              <a:rPr lang="en-US" sz="1600" b="0" i="0" dirty="0">
                <a:solidFill>
                  <a:srgbClr val="FF0000"/>
                </a:solidFill>
                <a:effectLst/>
                <a:latin typeface="Arial" panose="020B0604020202020204" pitchFamily="34" charset="0"/>
              </a:rPr>
              <a:t> method is a special type of method, which will be executed when the </a:t>
            </a:r>
            <a:r>
              <a:rPr lang="en-US" sz="1600" b="0" i="1" dirty="0">
                <a:solidFill>
                  <a:srgbClr val="FF0000"/>
                </a:solidFill>
                <a:effectLst/>
                <a:latin typeface="Arial" panose="020B0604020202020204" pitchFamily="34" charset="0"/>
              </a:rPr>
              <a:t>new</a:t>
            </a:r>
            <a:r>
              <a:rPr lang="en-US" sz="1600" b="0" i="0" dirty="0">
                <a:solidFill>
                  <a:srgbClr val="FF0000"/>
                </a:solidFill>
                <a:effectLst/>
                <a:latin typeface="Arial" panose="020B0604020202020204" pitchFamily="34" charset="0"/>
              </a:rPr>
              <a:t> method of the class is called with parameters</a:t>
            </a:r>
          </a:p>
        </p:txBody>
      </p:sp>
      <p:sp>
        <p:nvSpPr>
          <p:cNvPr id="6" name="TextBox 5">
            <a:extLst>
              <a:ext uri="{FF2B5EF4-FFF2-40B4-BE49-F238E27FC236}">
                <a16:creationId xmlns:a16="http://schemas.microsoft.com/office/drawing/2014/main" id="{66EBA655-2A2B-4961-8980-BCD22EA5119B}"/>
              </a:ext>
            </a:extLst>
          </p:cNvPr>
          <p:cNvSpPr txBox="1"/>
          <p:nvPr/>
        </p:nvSpPr>
        <p:spPr>
          <a:xfrm>
            <a:off x="514946" y="2886410"/>
            <a:ext cx="3211908" cy="2308324"/>
          </a:xfrm>
          <a:prstGeom prst="rect">
            <a:avLst/>
          </a:prstGeom>
          <a:noFill/>
          <a:ln>
            <a:solidFill>
              <a:schemeClr val="tx1"/>
            </a:solidFill>
          </a:ln>
        </p:spPr>
        <p:txBody>
          <a:bodyPr wrap="square">
            <a:spAutoFit/>
          </a:bodyPr>
          <a:lstStyle/>
          <a:p>
            <a:r>
              <a:rPr lang="en-US" dirty="0"/>
              <a:t>class Customer</a:t>
            </a:r>
          </a:p>
          <a:p>
            <a:r>
              <a:rPr lang="en-US" dirty="0"/>
              <a:t>   @@no_of_customers = 0</a:t>
            </a:r>
          </a:p>
          <a:p>
            <a:r>
              <a:rPr lang="en-US" dirty="0"/>
              <a:t>   def initialize(id, name, </a:t>
            </a:r>
            <a:r>
              <a:rPr lang="en-US" dirty="0" err="1"/>
              <a:t>addr</a:t>
            </a:r>
            <a:r>
              <a:rPr lang="en-US" dirty="0"/>
              <a:t>)</a:t>
            </a:r>
          </a:p>
          <a:p>
            <a:r>
              <a:rPr lang="en-US" dirty="0"/>
              <a:t>      @cust_id = id</a:t>
            </a:r>
          </a:p>
          <a:p>
            <a:r>
              <a:rPr lang="en-US" dirty="0"/>
              <a:t>      @cust_name = name</a:t>
            </a:r>
          </a:p>
          <a:p>
            <a:r>
              <a:rPr lang="en-US" dirty="0"/>
              <a:t>      @cust_addr = </a:t>
            </a:r>
            <a:r>
              <a:rPr lang="en-US" dirty="0" err="1"/>
              <a:t>addr</a:t>
            </a:r>
            <a:endParaRPr lang="en-US" dirty="0"/>
          </a:p>
          <a:p>
            <a:r>
              <a:rPr lang="en-US" dirty="0"/>
              <a:t>   end</a:t>
            </a:r>
          </a:p>
          <a:p>
            <a:r>
              <a:rPr lang="en-US" dirty="0"/>
              <a:t>end</a:t>
            </a:r>
          </a:p>
        </p:txBody>
      </p:sp>
      <p:sp>
        <p:nvSpPr>
          <p:cNvPr id="8" name="TextBox 7">
            <a:extLst>
              <a:ext uri="{FF2B5EF4-FFF2-40B4-BE49-F238E27FC236}">
                <a16:creationId xmlns:a16="http://schemas.microsoft.com/office/drawing/2014/main" id="{415F5253-2B4B-4BCB-95EE-6638AC44212B}"/>
              </a:ext>
            </a:extLst>
          </p:cNvPr>
          <p:cNvSpPr txBox="1"/>
          <p:nvPr/>
        </p:nvSpPr>
        <p:spPr>
          <a:xfrm>
            <a:off x="4471592" y="2886410"/>
            <a:ext cx="7326708" cy="1569660"/>
          </a:xfrm>
          <a:prstGeom prst="rect">
            <a:avLst/>
          </a:prstGeom>
          <a:noFill/>
        </p:spPr>
        <p:txBody>
          <a:bodyPr wrap="square">
            <a:spAutoFit/>
          </a:bodyPr>
          <a:lstStyle/>
          <a:p>
            <a:pPr algn="just"/>
            <a:r>
              <a:rPr lang="en-US" sz="1600" b="0" i="0" dirty="0">
                <a:solidFill>
                  <a:srgbClr val="FF0000"/>
                </a:solidFill>
                <a:effectLst/>
                <a:latin typeface="Arial" panose="020B0604020202020204" pitchFamily="34" charset="0"/>
              </a:rPr>
              <a:t>In this example, you declare the </a:t>
            </a:r>
            <a:r>
              <a:rPr lang="en-US" sz="1600" b="0" i="1" dirty="0">
                <a:solidFill>
                  <a:srgbClr val="FF0000"/>
                </a:solidFill>
                <a:effectLst/>
                <a:latin typeface="Arial" panose="020B0604020202020204" pitchFamily="34" charset="0"/>
              </a:rPr>
              <a:t>initialize</a:t>
            </a:r>
            <a:r>
              <a:rPr lang="en-US" sz="1600" b="0" i="0" dirty="0">
                <a:solidFill>
                  <a:srgbClr val="FF0000"/>
                </a:solidFill>
                <a:effectLst/>
                <a:latin typeface="Arial" panose="020B0604020202020204" pitchFamily="34" charset="0"/>
              </a:rPr>
              <a:t> method with </a:t>
            </a:r>
            <a:r>
              <a:rPr lang="en-US" sz="1600" b="1" i="0" dirty="0">
                <a:solidFill>
                  <a:srgbClr val="FF0000"/>
                </a:solidFill>
                <a:effectLst/>
                <a:latin typeface="Arial" panose="020B0604020202020204" pitchFamily="34" charset="0"/>
              </a:rPr>
              <a:t>id, name</a:t>
            </a:r>
            <a:r>
              <a:rPr lang="en-US" sz="1600" b="0" i="0" dirty="0">
                <a:solidFill>
                  <a:srgbClr val="FF0000"/>
                </a:solidFill>
                <a:effectLst/>
                <a:latin typeface="Arial" panose="020B0604020202020204" pitchFamily="34" charset="0"/>
              </a:rPr>
              <a:t>, and </a:t>
            </a:r>
            <a:r>
              <a:rPr lang="en-US" sz="1600" b="1" i="0" dirty="0" err="1">
                <a:solidFill>
                  <a:srgbClr val="FF0000"/>
                </a:solidFill>
                <a:effectLst/>
                <a:latin typeface="Arial" panose="020B0604020202020204" pitchFamily="34" charset="0"/>
              </a:rPr>
              <a:t>addr</a:t>
            </a:r>
            <a:r>
              <a:rPr lang="en-US" sz="1600" b="0" i="0" dirty="0">
                <a:solidFill>
                  <a:srgbClr val="FF0000"/>
                </a:solidFill>
                <a:effectLst/>
                <a:latin typeface="Arial" panose="020B0604020202020204" pitchFamily="34" charset="0"/>
              </a:rPr>
              <a:t> as local variables. Here, </a:t>
            </a:r>
            <a:r>
              <a:rPr lang="en-US" sz="1600" b="0" i="1" dirty="0">
                <a:solidFill>
                  <a:srgbClr val="FF0000"/>
                </a:solidFill>
                <a:effectLst/>
                <a:latin typeface="Arial" panose="020B0604020202020204" pitchFamily="34" charset="0"/>
              </a:rPr>
              <a:t>def</a:t>
            </a:r>
            <a:r>
              <a:rPr lang="en-US" sz="1600" b="0" i="0" dirty="0">
                <a:solidFill>
                  <a:srgbClr val="FF0000"/>
                </a:solidFill>
                <a:effectLst/>
                <a:latin typeface="Arial" panose="020B0604020202020204" pitchFamily="34" charset="0"/>
              </a:rPr>
              <a:t> and </a:t>
            </a:r>
            <a:r>
              <a:rPr lang="en-US" sz="1600" b="0" i="1" dirty="0">
                <a:solidFill>
                  <a:srgbClr val="FF0000"/>
                </a:solidFill>
                <a:effectLst/>
                <a:latin typeface="Arial" panose="020B0604020202020204" pitchFamily="34" charset="0"/>
              </a:rPr>
              <a:t>end</a:t>
            </a:r>
            <a:r>
              <a:rPr lang="en-US" sz="1600" b="0" i="0" dirty="0">
                <a:solidFill>
                  <a:srgbClr val="FF0000"/>
                </a:solidFill>
                <a:effectLst/>
                <a:latin typeface="Arial" panose="020B0604020202020204" pitchFamily="34" charset="0"/>
              </a:rPr>
              <a:t> are used to define a Ruby method </a:t>
            </a:r>
            <a:r>
              <a:rPr lang="en-US" sz="1600" b="0" i="1" dirty="0">
                <a:solidFill>
                  <a:srgbClr val="FF0000"/>
                </a:solidFill>
                <a:effectLst/>
                <a:latin typeface="Arial" panose="020B0604020202020204" pitchFamily="34" charset="0"/>
              </a:rPr>
              <a:t>initialize</a:t>
            </a:r>
            <a:r>
              <a:rPr lang="en-US" sz="1600" b="0" i="0" dirty="0">
                <a:solidFill>
                  <a:srgbClr val="FF0000"/>
                </a:solidFill>
                <a:effectLst/>
                <a:latin typeface="Arial" panose="020B0604020202020204" pitchFamily="34" charset="0"/>
              </a:rPr>
              <a:t>. </a:t>
            </a:r>
          </a:p>
          <a:p>
            <a:pPr algn="just"/>
            <a:r>
              <a:rPr lang="en-US" sz="1600" b="0" i="0" dirty="0">
                <a:solidFill>
                  <a:srgbClr val="FF0000"/>
                </a:solidFill>
                <a:effectLst/>
                <a:latin typeface="Arial" panose="020B0604020202020204" pitchFamily="34" charset="0"/>
              </a:rPr>
              <a:t>In the </a:t>
            </a:r>
            <a:r>
              <a:rPr lang="en-US" sz="1600" b="0" i="1" dirty="0">
                <a:solidFill>
                  <a:srgbClr val="FF0000"/>
                </a:solidFill>
                <a:effectLst/>
                <a:latin typeface="Arial" panose="020B0604020202020204" pitchFamily="34" charset="0"/>
              </a:rPr>
              <a:t>initialize</a:t>
            </a:r>
            <a:r>
              <a:rPr lang="en-US" sz="1600" b="0" i="0" dirty="0">
                <a:solidFill>
                  <a:srgbClr val="FF0000"/>
                </a:solidFill>
                <a:effectLst/>
                <a:latin typeface="Arial" panose="020B0604020202020204" pitchFamily="34" charset="0"/>
              </a:rPr>
              <a:t> method, you pass on the values of these local variables to the instance variables @cust_id, @cust_name, and @cust_addr. Here local variables hold the values that are passed along with the new method.</a:t>
            </a:r>
          </a:p>
          <a:p>
            <a:pPr algn="just"/>
            <a:r>
              <a:rPr lang="en-US" sz="1600" b="0" i="0" dirty="0">
                <a:solidFill>
                  <a:srgbClr val="FF0000"/>
                </a:solidFill>
                <a:effectLst/>
                <a:latin typeface="Arial" panose="020B0604020202020204" pitchFamily="34" charset="0"/>
              </a:rPr>
              <a:t>Now, you can create objects as follows −</a:t>
            </a:r>
          </a:p>
        </p:txBody>
      </p:sp>
      <p:sp>
        <p:nvSpPr>
          <p:cNvPr id="10" name="TextBox 9">
            <a:extLst>
              <a:ext uri="{FF2B5EF4-FFF2-40B4-BE49-F238E27FC236}">
                <a16:creationId xmlns:a16="http://schemas.microsoft.com/office/drawing/2014/main" id="{B5632E64-3418-4553-997A-2B5F538E879F}"/>
              </a:ext>
            </a:extLst>
          </p:cNvPr>
          <p:cNvSpPr txBox="1"/>
          <p:nvPr/>
        </p:nvSpPr>
        <p:spPr>
          <a:xfrm>
            <a:off x="4381500" y="4548403"/>
            <a:ext cx="7162800" cy="646331"/>
          </a:xfrm>
          <a:prstGeom prst="rect">
            <a:avLst/>
          </a:prstGeom>
          <a:noFill/>
          <a:ln>
            <a:solidFill>
              <a:schemeClr val="tx1"/>
            </a:solidFill>
          </a:ln>
        </p:spPr>
        <p:txBody>
          <a:bodyPr wrap="square">
            <a:spAutoFit/>
          </a:bodyPr>
          <a:lstStyle/>
          <a:p>
            <a:r>
              <a:rPr lang="en-US" dirty="0"/>
              <a:t>cust1 = </a:t>
            </a:r>
            <a:r>
              <a:rPr lang="en-US" dirty="0" err="1"/>
              <a:t>Customer.new</a:t>
            </a:r>
            <a:r>
              <a:rPr lang="en-US" dirty="0"/>
              <a:t>("1", "John", "Wisdom Apartments, </a:t>
            </a:r>
            <a:r>
              <a:rPr lang="en-US" dirty="0" err="1"/>
              <a:t>Ludhiya</a:t>
            </a:r>
            <a:r>
              <a:rPr lang="en-US" dirty="0"/>
              <a:t>")</a:t>
            </a:r>
          </a:p>
          <a:p>
            <a:r>
              <a:rPr lang="en-US" dirty="0"/>
              <a:t>cust2 = </a:t>
            </a:r>
            <a:r>
              <a:rPr lang="en-US" dirty="0" err="1"/>
              <a:t>Customer.new</a:t>
            </a:r>
            <a:r>
              <a:rPr lang="en-US" dirty="0"/>
              <a:t>("2", "</a:t>
            </a:r>
            <a:r>
              <a:rPr lang="en-US" dirty="0" err="1"/>
              <a:t>Poul</a:t>
            </a:r>
            <a:r>
              <a:rPr lang="en-US" dirty="0"/>
              <a:t>", "New Empire road, </a:t>
            </a:r>
            <a:r>
              <a:rPr lang="en-US" dirty="0" err="1"/>
              <a:t>Khandala</a:t>
            </a:r>
            <a:r>
              <a:rPr lang="en-US" dirty="0"/>
              <a:t>")</a:t>
            </a:r>
          </a:p>
        </p:txBody>
      </p:sp>
      <p:sp>
        <p:nvSpPr>
          <p:cNvPr id="11" name="TextBox 10">
            <a:extLst>
              <a:ext uri="{FF2B5EF4-FFF2-40B4-BE49-F238E27FC236}">
                <a16:creationId xmlns:a16="http://schemas.microsoft.com/office/drawing/2014/main" id="{EE3C9708-162C-4928-A870-4A6B2F476501}"/>
              </a:ext>
            </a:extLst>
          </p:cNvPr>
          <p:cNvSpPr txBox="1"/>
          <p:nvPr/>
        </p:nvSpPr>
        <p:spPr>
          <a:xfrm>
            <a:off x="2780185" y="5617696"/>
            <a:ext cx="6964214" cy="369332"/>
          </a:xfrm>
          <a:prstGeom prst="rect">
            <a:avLst/>
          </a:prstGeom>
          <a:noFill/>
        </p:spPr>
        <p:txBody>
          <a:bodyPr wrap="none" rtlCol="0">
            <a:spAutoFit/>
          </a:bodyPr>
          <a:lstStyle/>
          <a:p>
            <a:r>
              <a:rPr lang="en-US" dirty="0">
                <a:solidFill>
                  <a:srgbClr val="FF0000"/>
                </a:solidFill>
              </a:rPr>
              <a:t>You can probably see how this language would be useful on a webserver</a:t>
            </a:r>
          </a:p>
        </p:txBody>
      </p:sp>
    </p:spTree>
    <p:extLst>
      <p:ext uri="{BB962C8B-B14F-4D97-AF65-F5344CB8AC3E}">
        <p14:creationId xmlns:p14="http://schemas.microsoft.com/office/powerpoint/2010/main" val="5864703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395965" y="281354"/>
            <a:ext cx="1659300" cy="523220"/>
          </a:xfrm>
          <a:prstGeom prst="rect">
            <a:avLst/>
          </a:prstGeom>
          <a:noFill/>
        </p:spPr>
        <p:txBody>
          <a:bodyPr wrap="none" rtlCol="0">
            <a:spAutoFit/>
          </a:bodyPr>
          <a:lstStyle/>
          <a:p>
            <a:r>
              <a:rPr lang="en-US" sz="2800" dirty="0"/>
              <a:t>Ruby - I/O</a:t>
            </a:r>
          </a:p>
        </p:txBody>
      </p:sp>
      <p:sp>
        <p:nvSpPr>
          <p:cNvPr id="4" name="TextBox 3">
            <a:extLst>
              <a:ext uri="{FF2B5EF4-FFF2-40B4-BE49-F238E27FC236}">
                <a16:creationId xmlns:a16="http://schemas.microsoft.com/office/drawing/2014/main" id="{89B25CE1-E23B-4577-9465-9D403036C208}"/>
              </a:ext>
            </a:extLst>
          </p:cNvPr>
          <p:cNvSpPr txBox="1"/>
          <p:nvPr/>
        </p:nvSpPr>
        <p:spPr>
          <a:xfrm>
            <a:off x="7055265" y="2374037"/>
            <a:ext cx="3695700" cy="1754326"/>
          </a:xfrm>
          <a:prstGeom prst="rect">
            <a:avLst/>
          </a:prstGeom>
          <a:noFill/>
          <a:ln>
            <a:solidFill>
              <a:schemeClr val="tx1"/>
            </a:solidFill>
          </a:ln>
        </p:spPr>
        <p:txBody>
          <a:bodyPr wrap="square">
            <a:spAutoFit/>
          </a:bodyPr>
          <a:lstStyle/>
          <a:p>
            <a:r>
              <a:rPr lang="en-US" dirty="0" err="1"/>
              <a:t>aFile</a:t>
            </a:r>
            <a:r>
              <a:rPr lang="en-US" dirty="0"/>
              <a:t> = </a:t>
            </a:r>
            <a:r>
              <a:rPr lang="en-US" dirty="0" err="1"/>
              <a:t>File.new</a:t>
            </a:r>
            <a:r>
              <a:rPr lang="en-US" dirty="0"/>
              <a:t>("input.txt", "r+")</a:t>
            </a:r>
          </a:p>
          <a:p>
            <a:r>
              <a:rPr lang="en-US" dirty="0"/>
              <a:t>if </a:t>
            </a:r>
            <a:r>
              <a:rPr lang="en-US" dirty="0" err="1"/>
              <a:t>aFile</a:t>
            </a:r>
            <a:endParaRPr lang="en-US" dirty="0"/>
          </a:p>
          <a:p>
            <a:r>
              <a:rPr lang="en-US" dirty="0"/>
              <a:t>   </a:t>
            </a:r>
            <a:r>
              <a:rPr lang="en-US" dirty="0" err="1"/>
              <a:t>aFile.syswrite</a:t>
            </a:r>
            <a:r>
              <a:rPr lang="en-US" dirty="0"/>
              <a:t>("ABCDEF")</a:t>
            </a:r>
          </a:p>
          <a:p>
            <a:r>
              <a:rPr lang="en-US" dirty="0"/>
              <a:t>else</a:t>
            </a:r>
          </a:p>
          <a:p>
            <a:r>
              <a:rPr lang="en-US" dirty="0"/>
              <a:t>   puts "Unable to open file!"</a:t>
            </a:r>
          </a:p>
          <a:p>
            <a:r>
              <a:rPr lang="en-US" dirty="0"/>
              <a:t>end</a:t>
            </a:r>
          </a:p>
        </p:txBody>
      </p:sp>
      <p:sp>
        <p:nvSpPr>
          <p:cNvPr id="6" name="TextBox 5">
            <a:extLst>
              <a:ext uri="{FF2B5EF4-FFF2-40B4-BE49-F238E27FC236}">
                <a16:creationId xmlns:a16="http://schemas.microsoft.com/office/drawing/2014/main" id="{F9A96821-3689-4637-9737-EB7CE6885FC6}"/>
              </a:ext>
            </a:extLst>
          </p:cNvPr>
          <p:cNvSpPr txBox="1"/>
          <p:nvPr/>
        </p:nvSpPr>
        <p:spPr>
          <a:xfrm>
            <a:off x="1700265" y="2360474"/>
            <a:ext cx="3695700" cy="2031325"/>
          </a:xfrm>
          <a:prstGeom prst="rect">
            <a:avLst/>
          </a:prstGeom>
          <a:noFill/>
          <a:ln>
            <a:solidFill>
              <a:schemeClr val="tx1"/>
            </a:solidFill>
          </a:ln>
        </p:spPr>
        <p:txBody>
          <a:bodyPr wrap="square">
            <a:spAutoFit/>
          </a:bodyPr>
          <a:lstStyle/>
          <a:p>
            <a:r>
              <a:rPr lang="en-US" dirty="0" err="1"/>
              <a:t>aFile</a:t>
            </a:r>
            <a:r>
              <a:rPr lang="en-US" dirty="0"/>
              <a:t> = </a:t>
            </a:r>
            <a:r>
              <a:rPr lang="en-US" dirty="0" err="1"/>
              <a:t>File.new</a:t>
            </a:r>
            <a:r>
              <a:rPr lang="en-US" dirty="0"/>
              <a:t>("input.txt", "r")</a:t>
            </a:r>
          </a:p>
          <a:p>
            <a:r>
              <a:rPr lang="en-US" dirty="0"/>
              <a:t>if </a:t>
            </a:r>
            <a:r>
              <a:rPr lang="en-US" dirty="0" err="1"/>
              <a:t>aFile</a:t>
            </a:r>
            <a:endParaRPr lang="en-US" dirty="0"/>
          </a:p>
          <a:p>
            <a:r>
              <a:rPr lang="en-US" dirty="0"/>
              <a:t>   content = </a:t>
            </a:r>
            <a:r>
              <a:rPr lang="en-US" dirty="0" err="1"/>
              <a:t>aFile.sysread</a:t>
            </a:r>
            <a:r>
              <a:rPr lang="en-US" dirty="0"/>
              <a:t>(20)</a:t>
            </a:r>
          </a:p>
          <a:p>
            <a:r>
              <a:rPr lang="en-US" dirty="0"/>
              <a:t>   puts content</a:t>
            </a:r>
          </a:p>
          <a:p>
            <a:r>
              <a:rPr lang="en-US" dirty="0"/>
              <a:t>else</a:t>
            </a:r>
          </a:p>
          <a:p>
            <a:r>
              <a:rPr lang="en-US" dirty="0"/>
              <a:t>   puts "Unable to open file!"</a:t>
            </a:r>
          </a:p>
          <a:p>
            <a:r>
              <a:rPr lang="en-US" dirty="0"/>
              <a:t>end</a:t>
            </a:r>
          </a:p>
        </p:txBody>
      </p:sp>
      <p:sp>
        <p:nvSpPr>
          <p:cNvPr id="7" name="TextBox 6">
            <a:extLst>
              <a:ext uri="{FF2B5EF4-FFF2-40B4-BE49-F238E27FC236}">
                <a16:creationId xmlns:a16="http://schemas.microsoft.com/office/drawing/2014/main" id="{E222E6AB-5CED-4731-A000-F139C25D31C8}"/>
              </a:ext>
            </a:extLst>
          </p:cNvPr>
          <p:cNvSpPr txBox="1"/>
          <p:nvPr/>
        </p:nvSpPr>
        <p:spPr>
          <a:xfrm>
            <a:off x="7696200" y="1714500"/>
            <a:ext cx="2432012" cy="369332"/>
          </a:xfrm>
          <a:prstGeom prst="rect">
            <a:avLst/>
          </a:prstGeom>
          <a:noFill/>
        </p:spPr>
        <p:txBody>
          <a:bodyPr wrap="none" rtlCol="0">
            <a:spAutoFit/>
          </a:bodyPr>
          <a:lstStyle/>
          <a:p>
            <a:r>
              <a:rPr lang="en-US" dirty="0">
                <a:solidFill>
                  <a:srgbClr val="FF0000"/>
                </a:solidFill>
              </a:rPr>
              <a:t>Write “ABCDEF” to a file</a:t>
            </a:r>
          </a:p>
        </p:txBody>
      </p:sp>
      <p:sp>
        <p:nvSpPr>
          <p:cNvPr id="8" name="TextBox 7">
            <a:extLst>
              <a:ext uri="{FF2B5EF4-FFF2-40B4-BE49-F238E27FC236}">
                <a16:creationId xmlns:a16="http://schemas.microsoft.com/office/drawing/2014/main" id="{9B14CA2E-C0B1-49BA-808C-8E6B0E14650A}"/>
              </a:ext>
            </a:extLst>
          </p:cNvPr>
          <p:cNvSpPr txBox="1"/>
          <p:nvPr/>
        </p:nvSpPr>
        <p:spPr>
          <a:xfrm>
            <a:off x="1981500" y="1714500"/>
            <a:ext cx="3133230" cy="369332"/>
          </a:xfrm>
          <a:prstGeom prst="rect">
            <a:avLst/>
          </a:prstGeom>
          <a:noFill/>
        </p:spPr>
        <p:txBody>
          <a:bodyPr wrap="none" rtlCol="0">
            <a:spAutoFit/>
          </a:bodyPr>
          <a:lstStyle/>
          <a:p>
            <a:r>
              <a:rPr lang="en-US" dirty="0">
                <a:solidFill>
                  <a:srgbClr val="FF0000"/>
                </a:solidFill>
              </a:rPr>
              <a:t>Read first 20 characters of a file</a:t>
            </a:r>
          </a:p>
        </p:txBody>
      </p:sp>
      <p:sp>
        <p:nvSpPr>
          <p:cNvPr id="9" name="TextBox 8">
            <a:extLst>
              <a:ext uri="{FF2B5EF4-FFF2-40B4-BE49-F238E27FC236}">
                <a16:creationId xmlns:a16="http://schemas.microsoft.com/office/drawing/2014/main" id="{1AD824B9-5C1D-45E6-AD26-7EA671455CAE}"/>
              </a:ext>
            </a:extLst>
          </p:cNvPr>
          <p:cNvSpPr txBox="1"/>
          <p:nvPr/>
        </p:nvSpPr>
        <p:spPr>
          <a:xfrm>
            <a:off x="4897036" y="1022181"/>
            <a:ext cx="2799164" cy="369332"/>
          </a:xfrm>
          <a:prstGeom prst="rect">
            <a:avLst/>
          </a:prstGeom>
          <a:noFill/>
        </p:spPr>
        <p:txBody>
          <a:bodyPr wrap="none" rtlCol="0">
            <a:spAutoFit/>
          </a:bodyPr>
          <a:lstStyle/>
          <a:p>
            <a:r>
              <a:rPr lang="en-US" dirty="0"/>
              <a:t>Use </a:t>
            </a:r>
            <a:r>
              <a:rPr lang="en-US" dirty="0" err="1"/>
              <a:t>sysread</a:t>
            </a:r>
            <a:r>
              <a:rPr lang="en-US" dirty="0"/>
              <a:t>() and </a:t>
            </a:r>
            <a:r>
              <a:rPr lang="en-US" dirty="0" err="1"/>
              <a:t>syswrite</a:t>
            </a:r>
            <a:r>
              <a:rPr lang="en-US" dirty="0"/>
              <a:t>()</a:t>
            </a:r>
          </a:p>
        </p:txBody>
      </p:sp>
    </p:spTree>
    <p:extLst>
      <p:ext uri="{BB962C8B-B14F-4D97-AF65-F5344CB8AC3E}">
        <p14:creationId xmlns:p14="http://schemas.microsoft.com/office/powerpoint/2010/main" val="3320238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149970" y="281354"/>
            <a:ext cx="3991542" cy="523220"/>
          </a:xfrm>
          <a:prstGeom prst="rect">
            <a:avLst/>
          </a:prstGeom>
          <a:noFill/>
        </p:spPr>
        <p:txBody>
          <a:bodyPr wrap="none" rtlCol="0">
            <a:spAutoFit/>
          </a:bodyPr>
          <a:lstStyle/>
          <a:p>
            <a:r>
              <a:rPr lang="en-US" sz="2800" dirty="0"/>
              <a:t>Ruby - string interpolation</a:t>
            </a:r>
          </a:p>
        </p:txBody>
      </p:sp>
      <p:sp>
        <p:nvSpPr>
          <p:cNvPr id="4" name="TextBox 3">
            <a:extLst>
              <a:ext uri="{FF2B5EF4-FFF2-40B4-BE49-F238E27FC236}">
                <a16:creationId xmlns:a16="http://schemas.microsoft.com/office/drawing/2014/main" id="{628CB731-97BF-428C-AB2F-39FFDF042A1C}"/>
              </a:ext>
            </a:extLst>
          </p:cNvPr>
          <p:cNvSpPr txBox="1"/>
          <p:nvPr/>
        </p:nvSpPr>
        <p:spPr>
          <a:xfrm>
            <a:off x="6667500" y="2228670"/>
            <a:ext cx="3797300" cy="1200329"/>
          </a:xfrm>
          <a:prstGeom prst="rect">
            <a:avLst/>
          </a:prstGeom>
          <a:noFill/>
          <a:ln>
            <a:solidFill>
              <a:schemeClr val="tx1"/>
            </a:solidFill>
          </a:ln>
        </p:spPr>
        <p:txBody>
          <a:bodyPr wrap="square">
            <a:spAutoFit/>
          </a:bodyPr>
          <a:lstStyle/>
          <a:p>
            <a:r>
              <a:rPr lang="en-US" dirty="0" err="1"/>
              <a:t>myStr</a:t>
            </a:r>
            <a:r>
              <a:rPr lang="en-US" dirty="0"/>
              <a:t> = </a:t>
            </a:r>
            <a:r>
              <a:rPr lang="en-US" dirty="0" err="1"/>
              <a:t>String.new</a:t>
            </a:r>
            <a:r>
              <a:rPr lang="en-US" dirty="0"/>
              <a:t>("THIS IS TEST")</a:t>
            </a:r>
          </a:p>
          <a:p>
            <a:r>
              <a:rPr lang="en-US" dirty="0"/>
              <a:t>foo = </a:t>
            </a:r>
            <a:r>
              <a:rPr lang="en-US" dirty="0" err="1"/>
              <a:t>myStr.downcase</a:t>
            </a:r>
            <a:endParaRPr lang="en-US" dirty="0"/>
          </a:p>
          <a:p>
            <a:endParaRPr lang="en-US" dirty="0"/>
          </a:p>
          <a:p>
            <a:r>
              <a:rPr lang="en-US" dirty="0"/>
              <a:t>puts "#{foo}"</a:t>
            </a:r>
          </a:p>
        </p:txBody>
      </p:sp>
      <p:sp>
        <p:nvSpPr>
          <p:cNvPr id="6" name="TextBox 5">
            <a:extLst>
              <a:ext uri="{FF2B5EF4-FFF2-40B4-BE49-F238E27FC236}">
                <a16:creationId xmlns:a16="http://schemas.microsoft.com/office/drawing/2014/main" id="{0153799E-DEB5-493B-8CAB-0F158E0069F1}"/>
              </a:ext>
            </a:extLst>
          </p:cNvPr>
          <p:cNvSpPr txBox="1"/>
          <p:nvPr/>
        </p:nvSpPr>
        <p:spPr>
          <a:xfrm>
            <a:off x="927100" y="2228671"/>
            <a:ext cx="4292600" cy="1200329"/>
          </a:xfrm>
          <a:prstGeom prst="rect">
            <a:avLst/>
          </a:prstGeom>
          <a:noFill/>
          <a:ln>
            <a:solidFill>
              <a:schemeClr val="tx1"/>
            </a:solidFill>
          </a:ln>
        </p:spPr>
        <p:txBody>
          <a:bodyPr wrap="square">
            <a:spAutoFit/>
          </a:bodyPr>
          <a:lstStyle/>
          <a:p>
            <a:r>
              <a:rPr lang="en-US" dirty="0"/>
              <a:t>x, y, z = 12, 36, 72</a:t>
            </a:r>
          </a:p>
          <a:p>
            <a:r>
              <a:rPr lang="en-US" dirty="0"/>
              <a:t>puts "The value of x is #{ x }."</a:t>
            </a:r>
          </a:p>
          <a:p>
            <a:r>
              <a:rPr lang="en-US" dirty="0"/>
              <a:t>puts "The sum of x and y is #{ x + y }."</a:t>
            </a:r>
          </a:p>
          <a:p>
            <a:r>
              <a:rPr lang="en-US" dirty="0"/>
              <a:t>puts "The average was #{ (x + y + z)/3 }."</a:t>
            </a:r>
          </a:p>
        </p:txBody>
      </p:sp>
      <p:sp>
        <p:nvSpPr>
          <p:cNvPr id="7" name="TextBox 6">
            <a:extLst>
              <a:ext uri="{FF2B5EF4-FFF2-40B4-BE49-F238E27FC236}">
                <a16:creationId xmlns:a16="http://schemas.microsoft.com/office/drawing/2014/main" id="{4A173CCC-02CE-41B0-9599-43B90F17E6DB}"/>
              </a:ext>
            </a:extLst>
          </p:cNvPr>
          <p:cNvSpPr txBox="1"/>
          <p:nvPr/>
        </p:nvSpPr>
        <p:spPr>
          <a:xfrm>
            <a:off x="4105118" y="1331956"/>
            <a:ext cx="4081245" cy="369332"/>
          </a:xfrm>
          <a:prstGeom prst="rect">
            <a:avLst/>
          </a:prstGeom>
          <a:noFill/>
        </p:spPr>
        <p:txBody>
          <a:bodyPr wrap="none" rtlCol="0">
            <a:spAutoFit/>
          </a:bodyPr>
          <a:lstStyle/>
          <a:p>
            <a:r>
              <a:rPr lang="en-US" dirty="0">
                <a:solidFill>
                  <a:srgbClr val="FF0000"/>
                </a:solidFill>
              </a:rPr>
              <a:t>Use #{ } to interpolate output expressions</a:t>
            </a:r>
          </a:p>
        </p:txBody>
      </p:sp>
    </p:spTree>
    <p:extLst>
      <p:ext uri="{BB962C8B-B14F-4D97-AF65-F5344CB8AC3E}">
        <p14:creationId xmlns:p14="http://schemas.microsoft.com/office/powerpoint/2010/main" val="31191771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093916" y="397190"/>
            <a:ext cx="6335709" cy="523220"/>
          </a:xfrm>
          <a:prstGeom prst="rect">
            <a:avLst/>
          </a:prstGeom>
          <a:noFill/>
        </p:spPr>
        <p:txBody>
          <a:bodyPr wrap="none" rtlCol="0">
            <a:spAutoFit/>
          </a:bodyPr>
          <a:lstStyle/>
          <a:p>
            <a:r>
              <a:rPr lang="en-US" sz="2800" dirty="0"/>
              <a:t>Ruby – statements, conditionals and loops</a:t>
            </a:r>
          </a:p>
        </p:txBody>
      </p:sp>
      <p:sp>
        <p:nvSpPr>
          <p:cNvPr id="4" name="TextBox 3">
            <a:extLst>
              <a:ext uri="{FF2B5EF4-FFF2-40B4-BE49-F238E27FC236}">
                <a16:creationId xmlns:a16="http://schemas.microsoft.com/office/drawing/2014/main" id="{079D4F40-6EE1-418C-A2FC-1432E7AD0615}"/>
              </a:ext>
            </a:extLst>
          </p:cNvPr>
          <p:cNvSpPr txBox="1"/>
          <p:nvPr/>
        </p:nvSpPr>
        <p:spPr>
          <a:xfrm>
            <a:off x="4902200" y="1368339"/>
            <a:ext cx="3048000" cy="1754326"/>
          </a:xfrm>
          <a:prstGeom prst="rect">
            <a:avLst/>
          </a:prstGeom>
          <a:noFill/>
          <a:ln>
            <a:solidFill>
              <a:schemeClr val="tx1"/>
            </a:solidFill>
          </a:ln>
        </p:spPr>
        <p:txBody>
          <a:bodyPr wrap="square">
            <a:spAutoFit/>
          </a:bodyPr>
          <a:lstStyle/>
          <a:p>
            <a:r>
              <a:rPr lang="en-US" dirty="0"/>
              <a:t>x = 1 </a:t>
            </a:r>
          </a:p>
          <a:p>
            <a:r>
              <a:rPr lang="en-US" dirty="0"/>
              <a:t>unless x&gt;=2</a:t>
            </a:r>
          </a:p>
          <a:p>
            <a:r>
              <a:rPr lang="en-US" dirty="0"/>
              <a:t>   puts "x is less than 2"</a:t>
            </a:r>
          </a:p>
          <a:p>
            <a:r>
              <a:rPr lang="en-US" dirty="0"/>
              <a:t> else</a:t>
            </a:r>
          </a:p>
          <a:p>
            <a:r>
              <a:rPr lang="en-US" dirty="0"/>
              <a:t>   puts "x is greater than 2"</a:t>
            </a:r>
          </a:p>
          <a:p>
            <a:r>
              <a:rPr lang="en-US" dirty="0"/>
              <a:t>end</a:t>
            </a:r>
          </a:p>
        </p:txBody>
      </p:sp>
      <p:sp>
        <p:nvSpPr>
          <p:cNvPr id="6" name="TextBox 5">
            <a:extLst>
              <a:ext uri="{FF2B5EF4-FFF2-40B4-BE49-F238E27FC236}">
                <a16:creationId xmlns:a16="http://schemas.microsoft.com/office/drawing/2014/main" id="{360463DF-4B6A-4C58-A330-B547B4D2812C}"/>
              </a:ext>
            </a:extLst>
          </p:cNvPr>
          <p:cNvSpPr txBox="1"/>
          <p:nvPr/>
        </p:nvSpPr>
        <p:spPr>
          <a:xfrm>
            <a:off x="381000" y="1091340"/>
            <a:ext cx="3822700" cy="2308324"/>
          </a:xfrm>
          <a:prstGeom prst="rect">
            <a:avLst/>
          </a:prstGeom>
          <a:noFill/>
          <a:ln>
            <a:solidFill>
              <a:schemeClr val="tx1"/>
            </a:solidFill>
          </a:ln>
        </p:spPr>
        <p:txBody>
          <a:bodyPr wrap="square">
            <a:spAutoFit/>
          </a:bodyPr>
          <a:lstStyle/>
          <a:p>
            <a:r>
              <a:rPr lang="en-US" dirty="0"/>
              <a:t>x = 1</a:t>
            </a:r>
          </a:p>
          <a:p>
            <a:r>
              <a:rPr lang="en-US" dirty="0"/>
              <a:t>if x &gt; 2</a:t>
            </a:r>
          </a:p>
          <a:p>
            <a:r>
              <a:rPr lang="en-US" dirty="0"/>
              <a:t>   puts "x is greater than 2"</a:t>
            </a:r>
          </a:p>
          <a:p>
            <a:r>
              <a:rPr lang="en-US" dirty="0" err="1"/>
              <a:t>elsif</a:t>
            </a:r>
            <a:r>
              <a:rPr lang="en-US" dirty="0"/>
              <a:t> x &lt;= 2 and x!=0</a:t>
            </a:r>
          </a:p>
          <a:p>
            <a:r>
              <a:rPr lang="en-US" dirty="0"/>
              <a:t>   puts "x is 1"</a:t>
            </a:r>
          </a:p>
          <a:p>
            <a:r>
              <a:rPr lang="en-US" dirty="0"/>
              <a:t>else</a:t>
            </a:r>
          </a:p>
          <a:p>
            <a:r>
              <a:rPr lang="en-US" dirty="0"/>
              <a:t>   puts "I can't guess the number"</a:t>
            </a:r>
          </a:p>
          <a:p>
            <a:r>
              <a:rPr lang="en-US" dirty="0"/>
              <a:t>end</a:t>
            </a:r>
          </a:p>
        </p:txBody>
      </p:sp>
      <p:sp>
        <p:nvSpPr>
          <p:cNvPr id="7" name="TextBox 6">
            <a:extLst>
              <a:ext uri="{FF2B5EF4-FFF2-40B4-BE49-F238E27FC236}">
                <a16:creationId xmlns:a16="http://schemas.microsoft.com/office/drawing/2014/main" id="{50D0C007-6E48-4DE3-9BC0-881410A94DFD}"/>
              </a:ext>
            </a:extLst>
          </p:cNvPr>
          <p:cNvSpPr txBox="1"/>
          <p:nvPr/>
        </p:nvSpPr>
        <p:spPr>
          <a:xfrm>
            <a:off x="4320608" y="920410"/>
            <a:ext cx="3347583" cy="369332"/>
          </a:xfrm>
          <a:prstGeom prst="rect">
            <a:avLst/>
          </a:prstGeom>
          <a:noFill/>
        </p:spPr>
        <p:txBody>
          <a:bodyPr wrap="none" rtlCol="0">
            <a:spAutoFit/>
          </a:bodyPr>
          <a:lstStyle/>
          <a:p>
            <a:r>
              <a:rPr lang="en-US" dirty="0">
                <a:solidFill>
                  <a:srgbClr val="FF0000"/>
                </a:solidFill>
              </a:rPr>
              <a:t>Unless executes statement if false</a:t>
            </a:r>
          </a:p>
        </p:txBody>
      </p:sp>
      <p:sp>
        <p:nvSpPr>
          <p:cNvPr id="9" name="TextBox 8">
            <a:extLst>
              <a:ext uri="{FF2B5EF4-FFF2-40B4-BE49-F238E27FC236}">
                <a16:creationId xmlns:a16="http://schemas.microsoft.com/office/drawing/2014/main" id="{E60B63DD-6535-45BB-8C2F-B1FF1477279F}"/>
              </a:ext>
            </a:extLst>
          </p:cNvPr>
          <p:cNvSpPr txBox="1"/>
          <p:nvPr/>
        </p:nvSpPr>
        <p:spPr>
          <a:xfrm>
            <a:off x="576211" y="3893228"/>
            <a:ext cx="3432278" cy="2031325"/>
          </a:xfrm>
          <a:prstGeom prst="rect">
            <a:avLst/>
          </a:prstGeom>
          <a:noFill/>
          <a:ln>
            <a:solidFill>
              <a:schemeClr val="tx1"/>
            </a:solidFill>
          </a:ln>
        </p:spPr>
        <p:txBody>
          <a:bodyPr wrap="square">
            <a:spAutoFit/>
          </a:bodyPr>
          <a:lstStyle/>
          <a:p>
            <a:r>
              <a:rPr lang="en-US" dirty="0"/>
              <a:t>$</a:t>
            </a:r>
            <a:r>
              <a:rPr lang="en-US" dirty="0" err="1"/>
              <a:t>i</a:t>
            </a:r>
            <a:r>
              <a:rPr lang="en-US" dirty="0"/>
              <a:t> = 0</a:t>
            </a:r>
          </a:p>
          <a:p>
            <a:r>
              <a:rPr lang="en-US" dirty="0"/>
              <a:t>$num = 5</a:t>
            </a:r>
          </a:p>
          <a:p>
            <a:endParaRPr lang="en-US" dirty="0"/>
          </a:p>
          <a:p>
            <a:r>
              <a:rPr lang="en-US" dirty="0"/>
              <a:t>while $</a:t>
            </a:r>
            <a:r>
              <a:rPr lang="en-US" dirty="0" err="1"/>
              <a:t>i</a:t>
            </a:r>
            <a:r>
              <a:rPr lang="en-US" dirty="0"/>
              <a:t> &lt; $num  do</a:t>
            </a:r>
          </a:p>
          <a:p>
            <a:r>
              <a:rPr lang="en-US" dirty="0"/>
              <a:t>   puts("Inside the loop </a:t>
            </a:r>
            <a:r>
              <a:rPr lang="en-US" dirty="0" err="1"/>
              <a:t>i</a:t>
            </a:r>
            <a:r>
              <a:rPr lang="en-US" dirty="0"/>
              <a:t> = #$i" )</a:t>
            </a:r>
          </a:p>
          <a:p>
            <a:r>
              <a:rPr lang="en-US" dirty="0"/>
              <a:t>   $</a:t>
            </a:r>
            <a:r>
              <a:rPr lang="en-US" dirty="0" err="1"/>
              <a:t>i</a:t>
            </a:r>
            <a:r>
              <a:rPr lang="en-US" dirty="0"/>
              <a:t> +=1</a:t>
            </a:r>
          </a:p>
          <a:p>
            <a:r>
              <a:rPr lang="en-US" dirty="0"/>
              <a:t>end</a:t>
            </a:r>
          </a:p>
        </p:txBody>
      </p:sp>
      <p:sp>
        <p:nvSpPr>
          <p:cNvPr id="10" name="TextBox 9">
            <a:extLst>
              <a:ext uri="{FF2B5EF4-FFF2-40B4-BE49-F238E27FC236}">
                <a16:creationId xmlns:a16="http://schemas.microsoft.com/office/drawing/2014/main" id="{008B996F-6DCC-4291-9A82-3554AE58C6E4}"/>
              </a:ext>
            </a:extLst>
          </p:cNvPr>
          <p:cNvSpPr txBox="1"/>
          <p:nvPr/>
        </p:nvSpPr>
        <p:spPr>
          <a:xfrm>
            <a:off x="4902200" y="3385928"/>
            <a:ext cx="4999317" cy="369332"/>
          </a:xfrm>
          <a:prstGeom prst="rect">
            <a:avLst/>
          </a:prstGeom>
          <a:noFill/>
        </p:spPr>
        <p:txBody>
          <a:bodyPr wrap="none" rtlCol="0">
            <a:spAutoFit/>
          </a:bodyPr>
          <a:lstStyle/>
          <a:p>
            <a:r>
              <a:rPr lang="en-US" dirty="0">
                <a:solidFill>
                  <a:srgbClr val="FF0000"/>
                </a:solidFill>
              </a:rPr>
              <a:t>Ruby makes heavy use of ‘do’ and ‘until’ in its loops</a:t>
            </a:r>
          </a:p>
        </p:txBody>
      </p:sp>
      <p:sp>
        <p:nvSpPr>
          <p:cNvPr id="12" name="TextBox 11">
            <a:extLst>
              <a:ext uri="{FF2B5EF4-FFF2-40B4-BE49-F238E27FC236}">
                <a16:creationId xmlns:a16="http://schemas.microsoft.com/office/drawing/2014/main" id="{1A5C1738-E9AF-48AA-9FBB-5B6ABC97FC82}"/>
              </a:ext>
            </a:extLst>
          </p:cNvPr>
          <p:cNvSpPr txBox="1"/>
          <p:nvPr/>
        </p:nvSpPr>
        <p:spPr>
          <a:xfrm>
            <a:off x="8047317" y="3893228"/>
            <a:ext cx="3708400" cy="923330"/>
          </a:xfrm>
          <a:prstGeom prst="rect">
            <a:avLst/>
          </a:prstGeom>
          <a:noFill/>
          <a:ln>
            <a:solidFill>
              <a:schemeClr val="tx1"/>
            </a:solidFill>
          </a:ln>
        </p:spPr>
        <p:txBody>
          <a:bodyPr wrap="square">
            <a:spAutoFit/>
          </a:bodyPr>
          <a:lstStyle/>
          <a:p>
            <a:r>
              <a:rPr lang="en-US" dirty="0"/>
              <a:t>for </a:t>
            </a:r>
            <a:r>
              <a:rPr lang="en-US" dirty="0" err="1"/>
              <a:t>i</a:t>
            </a:r>
            <a:r>
              <a:rPr lang="en-US" dirty="0"/>
              <a:t> in 0..5</a:t>
            </a:r>
          </a:p>
          <a:p>
            <a:r>
              <a:rPr lang="en-US" dirty="0"/>
              <a:t>   puts "Value of local variable is #{i}"</a:t>
            </a:r>
          </a:p>
          <a:p>
            <a:r>
              <a:rPr lang="en-US" dirty="0"/>
              <a:t>end</a:t>
            </a:r>
          </a:p>
        </p:txBody>
      </p:sp>
      <p:sp>
        <p:nvSpPr>
          <p:cNvPr id="14" name="TextBox 13">
            <a:extLst>
              <a:ext uri="{FF2B5EF4-FFF2-40B4-BE49-F238E27FC236}">
                <a16:creationId xmlns:a16="http://schemas.microsoft.com/office/drawing/2014/main" id="{7EC4B71A-4B72-45E4-B070-D0FD6E0E377C}"/>
              </a:ext>
            </a:extLst>
          </p:cNvPr>
          <p:cNvSpPr txBox="1"/>
          <p:nvPr/>
        </p:nvSpPr>
        <p:spPr>
          <a:xfrm>
            <a:off x="4320608" y="3893228"/>
            <a:ext cx="3347583" cy="2031325"/>
          </a:xfrm>
          <a:prstGeom prst="rect">
            <a:avLst/>
          </a:prstGeom>
          <a:noFill/>
          <a:ln>
            <a:solidFill>
              <a:schemeClr val="tx1"/>
            </a:solidFill>
          </a:ln>
        </p:spPr>
        <p:txBody>
          <a:bodyPr wrap="square">
            <a:spAutoFit/>
          </a:bodyPr>
          <a:lstStyle/>
          <a:p>
            <a:r>
              <a:rPr lang="en-US" dirty="0"/>
              <a:t>$</a:t>
            </a:r>
            <a:r>
              <a:rPr lang="en-US" dirty="0" err="1"/>
              <a:t>i</a:t>
            </a:r>
            <a:r>
              <a:rPr lang="en-US" dirty="0"/>
              <a:t> = 0</a:t>
            </a:r>
          </a:p>
          <a:p>
            <a:r>
              <a:rPr lang="en-US" dirty="0"/>
              <a:t>$num = 5</a:t>
            </a:r>
          </a:p>
          <a:p>
            <a:endParaRPr lang="en-US" dirty="0"/>
          </a:p>
          <a:p>
            <a:r>
              <a:rPr lang="en-US" dirty="0"/>
              <a:t>until $</a:t>
            </a:r>
            <a:r>
              <a:rPr lang="en-US" dirty="0" err="1"/>
              <a:t>i</a:t>
            </a:r>
            <a:r>
              <a:rPr lang="en-US" dirty="0"/>
              <a:t> &gt; $num  do</a:t>
            </a:r>
          </a:p>
          <a:p>
            <a:r>
              <a:rPr lang="en-US" dirty="0"/>
              <a:t>   puts("Inside the loop </a:t>
            </a:r>
            <a:r>
              <a:rPr lang="en-US" dirty="0" err="1"/>
              <a:t>i</a:t>
            </a:r>
            <a:r>
              <a:rPr lang="en-US" dirty="0"/>
              <a:t> = #$i" )</a:t>
            </a:r>
          </a:p>
          <a:p>
            <a:r>
              <a:rPr lang="en-US" dirty="0"/>
              <a:t>   $</a:t>
            </a:r>
            <a:r>
              <a:rPr lang="en-US" dirty="0" err="1"/>
              <a:t>i</a:t>
            </a:r>
            <a:r>
              <a:rPr lang="en-US" dirty="0"/>
              <a:t> +=1;</a:t>
            </a:r>
          </a:p>
          <a:p>
            <a:r>
              <a:rPr lang="en-US" dirty="0"/>
              <a:t>end</a:t>
            </a:r>
          </a:p>
        </p:txBody>
      </p:sp>
      <p:sp>
        <p:nvSpPr>
          <p:cNvPr id="16" name="TextBox 15">
            <a:extLst>
              <a:ext uri="{FF2B5EF4-FFF2-40B4-BE49-F238E27FC236}">
                <a16:creationId xmlns:a16="http://schemas.microsoft.com/office/drawing/2014/main" id="{3BFEC194-8521-4382-8876-93AD765A4C50}"/>
              </a:ext>
            </a:extLst>
          </p:cNvPr>
          <p:cNvSpPr txBox="1"/>
          <p:nvPr/>
        </p:nvSpPr>
        <p:spPr>
          <a:xfrm>
            <a:off x="8047317" y="4942689"/>
            <a:ext cx="3822700" cy="1754326"/>
          </a:xfrm>
          <a:prstGeom prst="rect">
            <a:avLst/>
          </a:prstGeom>
          <a:noFill/>
          <a:ln>
            <a:solidFill>
              <a:schemeClr val="tx1"/>
            </a:solidFill>
          </a:ln>
        </p:spPr>
        <p:txBody>
          <a:bodyPr wrap="square">
            <a:spAutoFit/>
          </a:bodyPr>
          <a:lstStyle/>
          <a:p>
            <a:r>
              <a:rPr lang="en-US" dirty="0"/>
              <a:t>for </a:t>
            </a:r>
            <a:r>
              <a:rPr lang="en-US" dirty="0" err="1"/>
              <a:t>i</a:t>
            </a:r>
            <a:r>
              <a:rPr lang="en-US" dirty="0"/>
              <a:t> in 0..5</a:t>
            </a:r>
          </a:p>
          <a:p>
            <a:r>
              <a:rPr lang="en-US" dirty="0"/>
              <a:t>   if </a:t>
            </a:r>
            <a:r>
              <a:rPr lang="en-US" dirty="0" err="1"/>
              <a:t>i</a:t>
            </a:r>
            <a:r>
              <a:rPr lang="en-US" dirty="0"/>
              <a:t> &lt; 2 then</a:t>
            </a:r>
          </a:p>
          <a:p>
            <a:r>
              <a:rPr lang="en-US" dirty="0"/>
              <a:t>      next</a:t>
            </a:r>
          </a:p>
          <a:p>
            <a:r>
              <a:rPr lang="en-US" dirty="0"/>
              <a:t>   end</a:t>
            </a:r>
          </a:p>
          <a:p>
            <a:r>
              <a:rPr lang="en-US" dirty="0"/>
              <a:t>   puts "Value of local variable is #{i}"</a:t>
            </a:r>
          </a:p>
          <a:p>
            <a:r>
              <a:rPr lang="en-US" dirty="0"/>
              <a:t>end</a:t>
            </a:r>
          </a:p>
        </p:txBody>
      </p:sp>
      <p:sp>
        <p:nvSpPr>
          <p:cNvPr id="18" name="TextBox 17">
            <a:extLst>
              <a:ext uri="{FF2B5EF4-FFF2-40B4-BE49-F238E27FC236}">
                <a16:creationId xmlns:a16="http://schemas.microsoft.com/office/drawing/2014/main" id="{56BB069B-816D-4614-881B-C7E76EB4A46A}"/>
              </a:ext>
            </a:extLst>
          </p:cNvPr>
          <p:cNvSpPr txBox="1"/>
          <p:nvPr/>
        </p:nvSpPr>
        <p:spPr>
          <a:xfrm>
            <a:off x="8166100" y="1368339"/>
            <a:ext cx="3949700" cy="1754326"/>
          </a:xfrm>
          <a:prstGeom prst="rect">
            <a:avLst/>
          </a:prstGeom>
          <a:noFill/>
          <a:ln>
            <a:solidFill>
              <a:schemeClr val="tx1"/>
            </a:solidFill>
          </a:ln>
        </p:spPr>
        <p:txBody>
          <a:bodyPr wrap="square">
            <a:spAutoFit/>
          </a:bodyPr>
          <a:lstStyle/>
          <a:p>
            <a:r>
              <a:rPr lang="en-US" dirty="0"/>
              <a:t>$</a:t>
            </a:r>
            <a:r>
              <a:rPr lang="en-US" dirty="0" err="1"/>
              <a:t>i</a:t>
            </a:r>
            <a:r>
              <a:rPr lang="en-US" dirty="0"/>
              <a:t> = 0</a:t>
            </a:r>
          </a:p>
          <a:p>
            <a:r>
              <a:rPr lang="en-US" dirty="0"/>
              <a:t>$num = 5</a:t>
            </a:r>
          </a:p>
          <a:p>
            <a:r>
              <a:rPr lang="en-US" dirty="0"/>
              <a:t>begin</a:t>
            </a:r>
          </a:p>
          <a:p>
            <a:r>
              <a:rPr lang="en-US" dirty="0"/>
              <a:t>   puts("Inside the loop </a:t>
            </a:r>
            <a:r>
              <a:rPr lang="en-US" dirty="0" err="1"/>
              <a:t>i</a:t>
            </a:r>
            <a:r>
              <a:rPr lang="en-US" dirty="0"/>
              <a:t> = #$i" )</a:t>
            </a:r>
          </a:p>
          <a:p>
            <a:r>
              <a:rPr lang="en-US" dirty="0"/>
              <a:t>   $</a:t>
            </a:r>
            <a:r>
              <a:rPr lang="en-US" dirty="0" err="1"/>
              <a:t>i</a:t>
            </a:r>
            <a:r>
              <a:rPr lang="en-US" dirty="0"/>
              <a:t> +=1;</a:t>
            </a:r>
          </a:p>
          <a:p>
            <a:r>
              <a:rPr lang="en-US" dirty="0"/>
              <a:t>end until $</a:t>
            </a:r>
            <a:r>
              <a:rPr lang="en-US" dirty="0" err="1"/>
              <a:t>i</a:t>
            </a:r>
            <a:r>
              <a:rPr lang="en-US" dirty="0"/>
              <a:t> &gt; $num</a:t>
            </a:r>
          </a:p>
        </p:txBody>
      </p:sp>
      <p:sp>
        <p:nvSpPr>
          <p:cNvPr id="19" name="TextBox 18">
            <a:extLst>
              <a:ext uri="{FF2B5EF4-FFF2-40B4-BE49-F238E27FC236}">
                <a16:creationId xmlns:a16="http://schemas.microsoft.com/office/drawing/2014/main" id="{41DE06F1-BB67-462D-8A02-4B4F8786331A}"/>
              </a:ext>
            </a:extLst>
          </p:cNvPr>
          <p:cNvSpPr txBox="1"/>
          <p:nvPr/>
        </p:nvSpPr>
        <p:spPr>
          <a:xfrm>
            <a:off x="8385437" y="920410"/>
            <a:ext cx="3511026" cy="369332"/>
          </a:xfrm>
          <a:prstGeom prst="rect">
            <a:avLst/>
          </a:prstGeom>
          <a:noFill/>
        </p:spPr>
        <p:txBody>
          <a:bodyPr wrap="none" rtlCol="0">
            <a:spAutoFit/>
          </a:bodyPr>
          <a:lstStyle/>
          <a:p>
            <a:r>
              <a:rPr lang="en-US" dirty="0">
                <a:solidFill>
                  <a:srgbClr val="FF0000"/>
                </a:solidFill>
              </a:rPr>
              <a:t>begin and end as weird way to loop</a:t>
            </a:r>
          </a:p>
        </p:txBody>
      </p:sp>
    </p:spTree>
    <p:extLst>
      <p:ext uri="{BB962C8B-B14F-4D97-AF65-F5344CB8AC3E}">
        <p14:creationId xmlns:p14="http://schemas.microsoft.com/office/powerpoint/2010/main" val="8315057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260501" y="251209"/>
            <a:ext cx="4007187" cy="523220"/>
          </a:xfrm>
          <a:prstGeom prst="rect">
            <a:avLst/>
          </a:prstGeom>
          <a:noFill/>
        </p:spPr>
        <p:txBody>
          <a:bodyPr wrap="none" rtlCol="0">
            <a:spAutoFit/>
          </a:bodyPr>
          <a:lstStyle/>
          <a:p>
            <a:r>
              <a:rPr lang="en-US" sz="2800" dirty="0"/>
              <a:t>Ruby - regular expressions</a:t>
            </a:r>
          </a:p>
        </p:txBody>
      </p:sp>
      <p:sp>
        <p:nvSpPr>
          <p:cNvPr id="4" name="TextBox 3">
            <a:extLst>
              <a:ext uri="{FF2B5EF4-FFF2-40B4-BE49-F238E27FC236}">
                <a16:creationId xmlns:a16="http://schemas.microsoft.com/office/drawing/2014/main" id="{7BD05EE0-A11B-4F17-8FDF-ED494AA520D5}"/>
              </a:ext>
            </a:extLst>
          </p:cNvPr>
          <p:cNvSpPr txBox="1"/>
          <p:nvPr/>
        </p:nvSpPr>
        <p:spPr>
          <a:xfrm>
            <a:off x="6591300" y="2263339"/>
            <a:ext cx="4445000" cy="2585323"/>
          </a:xfrm>
          <a:prstGeom prst="rect">
            <a:avLst/>
          </a:prstGeom>
          <a:noFill/>
          <a:ln>
            <a:solidFill>
              <a:schemeClr val="tx1"/>
            </a:solidFill>
          </a:ln>
        </p:spPr>
        <p:txBody>
          <a:bodyPr wrap="square">
            <a:spAutoFit/>
          </a:bodyPr>
          <a:lstStyle/>
          <a:p>
            <a:r>
              <a:rPr lang="en-US" dirty="0"/>
              <a:t>line1 = "Cats are smarter than dogs";</a:t>
            </a:r>
          </a:p>
          <a:p>
            <a:r>
              <a:rPr lang="en-US" dirty="0"/>
              <a:t>line2 = "Dogs also like meat";</a:t>
            </a:r>
          </a:p>
          <a:p>
            <a:endParaRPr lang="en-US" dirty="0"/>
          </a:p>
          <a:p>
            <a:r>
              <a:rPr lang="en-US" dirty="0"/>
              <a:t>if ( line1 =~ /Cats(.*)/ )</a:t>
            </a:r>
          </a:p>
          <a:p>
            <a:r>
              <a:rPr lang="en-US" dirty="0"/>
              <a:t>   puts "Line1 contains Cats"</a:t>
            </a:r>
          </a:p>
          <a:p>
            <a:r>
              <a:rPr lang="en-US" dirty="0"/>
              <a:t>end</a:t>
            </a:r>
          </a:p>
          <a:p>
            <a:r>
              <a:rPr lang="en-US" dirty="0"/>
              <a:t>if ( line2 =~ /Cats(.*)/ )</a:t>
            </a:r>
          </a:p>
          <a:p>
            <a:r>
              <a:rPr lang="en-US" dirty="0"/>
              <a:t>   puts "Line2 contains  Dogs"</a:t>
            </a:r>
          </a:p>
          <a:p>
            <a:r>
              <a:rPr lang="en-US" dirty="0"/>
              <a:t>end</a:t>
            </a:r>
          </a:p>
        </p:txBody>
      </p:sp>
      <p:sp>
        <p:nvSpPr>
          <p:cNvPr id="3" name="TextBox 2">
            <a:extLst>
              <a:ext uri="{FF2B5EF4-FFF2-40B4-BE49-F238E27FC236}">
                <a16:creationId xmlns:a16="http://schemas.microsoft.com/office/drawing/2014/main" id="{40A97FE8-241B-4C2A-8B38-29F8E4C56605}"/>
              </a:ext>
            </a:extLst>
          </p:cNvPr>
          <p:cNvSpPr txBox="1"/>
          <p:nvPr/>
        </p:nvSpPr>
        <p:spPr>
          <a:xfrm>
            <a:off x="2501900" y="2720539"/>
            <a:ext cx="2947345" cy="1200329"/>
          </a:xfrm>
          <a:prstGeom prst="rect">
            <a:avLst/>
          </a:prstGeom>
          <a:noFill/>
        </p:spPr>
        <p:txBody>
          <a:bodyPr wrap="none" rtlCol="0">
            <a:spAutoFit/>
          </a:bodyPr>
          <a:lstStyle/>
          <a:p>
            <a:r>
              <a:rPr lang="en-US" dirty="0" err="1">
                <a:solidFill>
                  <a:srgbClr val="FF0000"/>
                </a:solidFill>
              </a:rPr>
              <a:t>RegEx</a:t>
            </a:r>
            <a:r>
              <a:rPr lang="en-US" dirty="0">
                <a:solidFill>
                  <a:srgbClr val="FF0000"/>
                </a:solidFill>
              </a:rPr>
              <a:t> in ruby is very like </a:t>
            </a:r>
            <a:r>
              <a:rPr lang="en-US" dirty="0" err="1">
                <a:solidFill>
                  <a:srgbClr val="FF0000"/>
                </a:solidFill>
              </a:rPr>
              <a:t>perl</a:t>
            </a:r>
            <a:r>
              <a:rPr lang="en-US" dirty="0">
                <a:solidFill>
                  <a:srgbClr val="FF0000"/>
                </a:solidFill>
              </a:rPr>
              <a:t> </a:t>
            </a:r>
          </a:p>
          <a:p>
            <a:endParaRPr lang="en-US" dirty="0">
              <a:solidFill>
                <a:srgbClr val="FF0000"/>
              </a:solidFill>
            </a:endParaRPr>
          </a:p>
          <a:p>
            <a:endParaRPr lang="en-US" dirty="0">
              <a:solidFill>
                <a:srgbClr val="FF0000"/>
              </a:solidFill>
            </a:endParaRPr>
          </a:p>
          <a:p>
            <a:r>
              <a:rPr lang="en-US" dirty="0">
                <a:solidFill>
                  <a:srgbClr val="FF0000"/>
                </a:solidFill>
              </a:rPr>
              <a:t>Here a simple match search</a:t>
            </a:r>
          </a:p>
        </p:txBody>
      </p:sp>
    </p:spTree>
    <p:extLst>
      <p:ext uri="{BB962C8B-B14F-4D97-AF65-F5344CB8AC3E}">
        <p14:creationId xmlns:p14="http://schemas.microsoft.com/office/powerpoint/2010/main" val="21397041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431323" y="221064"/>
            <a:ext cx="3863686" cy="523220"/>
          </a:xfrm>
          <a:prstGeom prst="rect">
            <a:avLst/>
          </a:prstGeom>
          <a:noFill/>
        </p:spPr>
        <p:txBody>
          <a:bodyPr wrap="none" rtlCol="0">
            <a:spAutoFit/>
          </a:bodyPr>
          <a:lstStyle/>
          <a:p>
            <a:r>
              <a:rPr lang="en-US" sz="2800" dirty="0"/>
              <a:t>Ruby – arrays and hashes</a:t>
            </a:r>
          </a:p>
        </p:txBody>
      </p:sp>
      <p:sp>
        <p:nvSpPr>
          <p:cNvPr id="4" name="TextBox 3">
            <a:extLst>
              <a:ext uri="{FF2B5EF4-FFF2-40B4-BE49-F238E27FC236}">
                <a16:creationId xmlns:a16="http://schemas.microsoft.com/office/drawing/2014/main" id="{0F1A9F34-F012-4AB1-A057-3A0DA1E60F62}"/>
              </a:ext>
            </a:extLst>
          </p:cNvPr>
          <p:cNvSpPr txBox="1"/>
          <p:nvPr/>
        </p:nvSpPr>
        <p:spPr>
          <a:xfrm>
            <a:off x="3872096" y="2782669"/>
            <a:ext cx="2476500" cy="646331"/>
          </a:xfrm>
          <a:prstGeom prst="rect">
            <a:avLst/>
          </a:prstGeom>
          <a:noFill/>
          <a:ln>
            <a:solidFill>
              <a:schemeClr val="tx1"/>
            </a:solidFill>
          </a:ln>
        </p:spPr>
        <p:txBody>
          <a:bodyPr wrap="square">
            <a:spAutoFit/>
          </a:bodyPr>
          <a:lstStyle/>
          <a:p>
            <a:r>
              <a:rPr lang="en-US" dirty="0"/>
              <a:t>digits = Array(0..9)</a:t>
            </a:r>
          </a:p>
          <a:p>
            <a:r>
              <a:rPr lang="en-US" dirty="0"/>
              <a:t>puts "#{digits}"</a:t>
            </a:r>
          </a:p>
        </p:txBody>
      </p:sp>
      <p:sp>
        <p:nvSpPr>
          <p:cNvPr id="6" name="TextBox 5">
            <a:extLst>
              <a:ext uri="{FF2B5EF4-FFF2-40B4-BE49-F238E27FC236}">
                <a16:creationId xmlns:a16="http://schemas.microsoft.com/office/drawing/2014/main" id="{750C9605-8E9C-459E-B9F1-73E91D2A85E4}"/>
              </a:ext>
            </a:extLst>
          </p:cNvPr>
          <p:cNvSpPr txBox="1"/>
          <p:nvPr/>
        </p:nvSpPr>
        <p:spPr>
          <a:xfrm>
            <a:off x="3448168" y="1817470"/>
            <a:ext cx="3048000" cy="646331"/>
          </a:xfrm>
          <a:prstGeom prst="rect">
            <a:avLst/>
          </a:prstGeom>
          <a:noFill/>
          <a:ln>
            <a:solidFill>
              <a:schemeClr val="tx1"/>
            </a:solidFill>
          </a:ln>
        </p:spPr>
        <p:txBody>
          <a:bodyPr wrap="square">
            <a:spAutoFit/>
          </a:bodyPr>
          <a:lstStyle/>
          <a:p>
            <a:r>
              <a:rPr lang="en-US" dirty="0"/>
              <a:t>names = </a:t>
            </a:r>
            <a:r>
              <a:rPr lang="en-US" dirty="0" err="1"/>
              <a:t>Array.new</a:t>
            </a:r>
            <a:r>
              <a:rPr lang="en-US" dirty="0"/>
              <a:t>(4, "mac")</a:t>
            </a:r>
          </a:p>
          <a:p>
            <a:r>
              <a:rPr lang="en-US" dirty="0"/>
              <a:t>puts "#{names}</a:t>
            </a:r>
          </a:p>
        </p:txBody>
      </p:sp>
      <p:sp>
        <p:nvSpPr>
          <p:cNvPr id="7" name="TextBox 6">
            <a:extLst>
              <a:ext uri="{FF2B5EF4-FFF2-40B4-BE49-F238E27FC236}">
                <a16:creationId xmlns:a16="http://schemas.microsoft.com/office/drawing/2014/main" id="{E05C8B83-9983-42B3-910A-E41C56E1EEB9}"/>
              </a:ext>
            </a:extLst>
          </p:cNvPr>
          <p:cNvSpPr txBox="1"/>
          <p:nvPr/>
        </p:nvSpPr>
        <p:spPr>
          <a:xfrm>
            <a:off x="6837047" y="1955969"/>
            <a:ext cx="2985497" cy="369332"/>
          </a:xfrm>
          <a:prstGeom prst="rect">
            <a:avLst/>
          </a:prstGeom>
          <a:noFill/>
        </p:spPr>
        <p:txBody>
          <a:bodyPr wrap="none" rtlCol="0">
            <a:spAutoFit/>
          </a:bodyPr>
          <a:lstStyle/>
          <a:p>
            <a:r>
              <a:rPr lang="en-US" dirty="0">
                <a:solidFill>
                  <a:srgbClr val="FF0000"/>
                </a:solidFill>
              </a:rPr>
              <a:t>Creates [mac, mac, mac, mac]</a:t>
            </a:r>
          </a:p>
        </p:txBody>
      </p:sp>
      <p:sp>
        <p:nvSpPr>
          <p:cNvPr id="8" name="TextBox 7">
            <a:extLst>
              <a:ext uri="{FF2B5EF4-FFF2-40B4-BE49-F238E27FC236}">
                <a16:creationId xmlns:a16="http://schemas.microsoft.com/office/drawing/2014/main" id="{C4F3BB37-FE58-412F-A47B-09109CDF105E}"/>
              </a:ext>
            </a:extLst>
          </p:cNvPr>
          <p:cNvSpPr txBox="1"/>
          <p:nvPr/>
        </p:nvSpPr>
        <p:spPr>
          <a:xfrm>
            <a:off x="6705600" y="2921168"/>
            <a:ext cx="3248390" cy="369332"/>
          </a:xfrm>
          <a:prstGeom prst="rect">
            <a:avLst/>
          </a:prstGeom>
          <a:noFill/>
        </p:spPr>
        <p:txBody>
          <a:bodyPr wrap="none" rtlCol="0">
            <a:spAutoFit/>
          </a:bodyPr>
          <a:lstStyle/>
          <a:p>
            <a:r>
              <a:rPr lang="en-US" dirty="0">
                <a:solidFill>
                  <a:srgbClr val="FF0000"/>
                </a:solidFill>
              </a:rPr>
              <a:t>Creates [0, 1, 2, 3, 4, 5, 6, 7, 8, 9]</a:t>
            </a:r>
          </a:p>
        </p:txBody>
      </p:sp>
      <p:sp>
        <p:nvSpPr>
          <p:cNvPr id="10" name="TextBox 9">
            <a:extLst>
              <a:ext uri="{FF2B5EF4-FFF2-40B4-BE49-F238E27FC236}">
                <a16:creationId xmlns:a16="http://schemas.microsoft.com/office/drawing/2014/main" id="{D87F9955-7BF8-40D7-B8D7-87C1F5538E75}"/>
              </a:ext>
            </a:extLst>
          </p:cNvPr>
          <p:cNvSpPr txBox="1"/>
          <p:nvPr/>
        </p:nvSpPr>
        <p:spPr>
          <a:xfrm>
            <a:off x="1879600" y="4071033"/>
            <a:ext cx="4826000" cy="1754326"/>
          </a:xfrm>
          <a:prstGeom prst="rect">
            <a:avLst/>
          </a:prstGeom>
          <a:noFill/>
          <a:ln>
            <a:solidFill>
              <a:schemeClr val="tx1"/>
            </a:solidFill>
          </a:ln>
        </p:spPr>
        <p:txBody>
          <a:bodyPr wrap="square">
            <a:spAutoFit/>
          </a:bodyPr>
          <a:lstStyle/>
          <a:p>
            <a:r>
              <a:rPr lang="en-US" dirty="0"/>
              <a:t>$, = ", "</a:t>
            </a:r>
          </a:p>
          <a:p>
            <a:r>
              <a:rPr lang="en-US" dirty="0"/>
              <a:t>months = </a:t>
            </a:r>
            <a:r>
              <a:rPr lang="en-US" dirty="0" err="1"/>
              <a:t>Hash.new</a:t>
            </a:r>
            <a:r>
              <a:rPr lang="en-US" dirty="0"/>
              <a:t>( "month" )</a:t>
            </a:r>
          </a:p>
          <a:p>
            <a:r>
              <a:rPr lang="en-US" dirty="0"/>
              <a:t>months = {"1" =&gt; "January", "2" =&gt; "February"}</a:t>
            </a:r>
          </a:p>
          <a:p>
            <a:endParaRPr lang="en-US" dirty="0"/>
          </a:p>
          <a:p>
            <a:r>
              <a:rPr lang="en-US" dirty="0"/>
              <a:t>keys = </a:t>
            </a:r>
            <a:r>
              <a:rPr lang="en-US" dirty="0" err="1"/>
              <a:t>months.keys</a:t>
            </a:r>
            <a:endParaRPr lang="en-US" dirty="0"/>
          </a:p>
          <a:p>
            <a:r>
              <a:rPr lang="en-US" dirty="0"/>
              <a:t>puts "#{keys}"</a:t>
            </a:r>
          </a:p>
        </p:txBody>
      </p:sp>
      <p:sp>
        <p:nvSpPr>
          <p:cNvPr id="11" name="TextBox 10">
            <a:extLst>
              <a:ext uri="{FF2B5EF4-FFF2-40B4-BE49-F238E27FC236}">
                <a16:creationId xmlns:a16="http://schemas.microsoft.com/office/drawing/2014/main" id="{A80033B8-441E-47EC-8265-70F4FE2FB2EC}"/>
              </a:ext>
            </a:extLst>
          </p:cNvPr>
          <p:cNvSpPr txBox="1"/>
          <p:nvPr/>
        </p:nvSpPr>
        <p:spPr>
          <a:xfrm>
            <a:off x="7258507" y="4948196"/>
            <a:ext cx="1789785" cy="369332"/>
          </a:xfrm>
          <a:prstGeom prst="rect">
            <a:avLst/>
          </a:prstGeom>
          <a:noFill/>
        </p:spPr>
        <p:txBody>
          <a:bodyPr wrap="none" rtlCol="0">
            <a:spAutoFit/>
          </a:bodyPr>
          <a:lstStyle/>
          <a:p>
            <a:r>
              <a:rPr lang="en-US" dirty="0">
                <a:solidFill>
                  <a:srgbClr val="FF0000"/>
                </a:solidFill>
              </a:rPr>
              <a:t>Creates [“1”, “2”]</a:t>
            </a:r>
          </a:p>
        </p:txBody>
      </p:sp>
    </p:spTree>
    <p:extLst>
      <p:ext uri="{BB962C8B-B14F-4D97-AF65-F5344CB8AC3E}">
        <p14:creationId xmlns:p14="http://schemas.microsoft.com/office/powerpoint/2010/main" val="33591690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r>
              <a:rPr lang="en"/>
              <a:t>Overview</a:t>
            </a:r>
          </a:p>
        </p:txBody>
      </p:sp>
      <p:sp>
        <p:nvSpPr>
          <p:cNvPr id="58" name="Shape 58"/>
          <p:cNvSpPr txBox="1">
            <a:spLocks noGrp="1"/>
          </p:cNvSpPr>
          <p:nvPr>
            <p:ph type="body" idx="1"/>
          </p:nvPr>
        </p:nvSpPr>
        <p:spPr>
          <a:xfrm>
            <a:off x="415601" y="1536633"/>
            <a:ext cx="11360799" cy="4555200"/>
          </a:xfrm>
          <a:prstGeom prst="rect">
            <a:avLst/>
          </a:prstGeom>
        </p:spPr>
        <p:txBody>
          <a:bodyPr vert="horz" lIns="121900" tIns="121900" rIns="121900" bIns="121900" rtlCol="0" anchor="t" anchorCtr="0">
            <a:noAutofit/>
          </a:bodyPr>
          <a:lstStyle/>
          <a:p>
            <a:pPr marL="609585" indent="-304792">
              <a:buChar char="●"/>
            </a:pPr>
            <a:r>
              <a:rPr lang="en"/>
              <a:t>“Julia is a high-level, high-performance dynamic programing language”</a:t>
            </a:r>
          </a:p>
          <a:p>
            <a:pPr marL="1219170" lvl="1" indent="-304792">
              <a:buChar char="○"/>
            </a:pPr>
            <a:r>
              <a:rPr lang="en"/>
              <a:t>Its design is for technical computing</a:t>
            </a:r>
          </a:p>
          <a:p>
            <a:pPr marL="1828754" lvl="2" indent="-304792">
              <a:buChar char="■"/>
            </a:pPr>
            <a:r>
              <a:rPr lang="en"/>
              <a:t>Technical computing, according to Wikipedia, is the application of the mathematical and computational principles of scientific computing</a:t>
            </a:r>
          </a:p>
          <a:p>
            <a:pPr marL="609585" indent="-304792">
              <a:buChar char="●"/>
            </a:pPr>
            <a:r>
              <a:rPr lang="en"/>
              <a:t>Julia’s programming domain is imperative</a:t>
            </a:r>
          </a:p>
          <a:p>
            <a:pPr marL="609585" indent="-304792">
              <a:buChar char="●"/>
            </a:pPr>
            <a:r>
              <a:rPr lang="en"/>
              <a:t>It is open-source, so it can be extended and optimized by anyone</a:t>
            </a:r>
          </a:p>
          <a:p>
            <a:pPr marL="609585" indent="-304792">
              <a:buChar char="●"/>
            </a:pPr>
            <a:r>
              <a:rPr lang="en"/>
              <a:t>Julia can be ran on an interpreter, but has the capabilities to be statically compiled</a:t>
            </a:r>
          </a:p>
          <a:p>
            <a:pPr marL="609585" indent="-304792">
              <a:buChar char="●"/>
            </a:pPr>
            <a:r>
              <a:rPr lang="en"/>
              <a:t>Can easily call methods defined in C and Python</a:t>
            </a:r>
          </a:p>
          <a:p>
            <a:pPr>
              <a:buNone/>
            </a:pPr>
            <a:endParaRPr/>
          </a:p>
        </p:txBody>
      </p:sp>
      <p:pic>
        <p:nvPicPr>
          <p:cNvPr id="4" name="Shape 51"/>
          <p:cNvPicPr preferRelativeResize="0"/>
          <p:nvPr/>
        </p:nvPicPr>
        <p:blipFill>
          <a:blip r:embed="rId3">
            <a:alphaModFix/>
          </a:blip>
          <a:stretch>
            <a:fillRect/>
          </a:stretch>
        </p:blipFill>
        <p:spPr>
          <a:xfrm>
            <a:off x="7940514" y="0"/>
            <a:ext cx="2855305" cy="1584077"/>
          </a:xfrm>
          <a:prstGeom prst="rect">
            <a:avLst/>
          </a:prstGeom>
          <a:noFill/>
          <a:ln>
            <a:noFill/>
          </a:ln>
        </p:spPr>
      </p:pic>
    </p:spTree>
    <p:extLst>
      <p:ext uri="{BB962C8B-B14F-4D97-AF65-F5344CB8AC3E}">
        <p14:creationId xmlns:p14="http://schemas.microsoft.com/office/powerpoint/2010/main" val="3779556900"/>
      </p:ext>
    </p:extLst>
  </p:cSld>
  <p:clrMapOvr>
    <a:masterClrMapping/>
  </p:clrMapOvr>
  <p:transition spd="slow">
    <p:cu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pPr>
              <a:buClr>
                <a:schemeClr val="dk1"/>
              </a:buClr>
              <a:buSzPct val="39285"/>
            </a:pPr>
            <a:r>
              <a:rPr lang="en"/>
              <a:t>Variables</a:t>
            </a:r>
          </a:p>
          <a:p>
            <a:endParaRPr/>
          </a:p>
        </p:txBody>
      </p:sp>
      <p:grpSp>
        <p:nvGrpSpPr>
          <p:cNvPr id="64" name="Shape 64"/>
          <p:cNvGrpSpPr/>
          <p:nvPr/>
        </p:nvGrpSpPr>
        <p:grpSpPr>
          <a:xfrm>
            <a:off x="8189533" y="3843900"/>
            <a:ext cx="2888600" cy="2113933"/>
            <a:chOff x="5917625" y="2910900"/>
            <a:chExt cx="2166450" cy="1585450"/>
          </a:xfrm>
        </p:grpSpPr>
        <p:sp>
          <p:nvSpPr>
            <p:cNvPr id="65" name="Shape 65"/>
            <p:cNvSpPr/>
            <p:nvPr/>
          </p:nvSpPr>
          <p:spPr>
            <a:xfrm>
              <a:off x="5917625" y="2970375"/>
              <a:ext cx="2166450" cy="1525975"/>
            </a:xfrm>
            <a:prstGeom prst="flowChartProcess">
              <a:avLst/>
            </a:prstGeom>
            <a:solidFill>
              <a:srgbClr val="EA9999"/>
            </a:solidFill>
            <a:ln>
              <a:noFill/>
            </a:ln>
          </p:spPr>
          <p:txBody>
            <a:bodyPr lIns="121900" tIns="121900" rIns="121900" bIns="121900" anchor="ctr" anchorCtr="0">
              <a:noAutofit/>
            </a:bodyPr>
            <a:lstStyle/>
            <a:p>
              <a:endParaRPr sz="2400"/>
            </a:p>
          </p:txBody>
        </p:sp>
        <p:sp>
          <p:nvSpPr>
            <p:cNvPr id="66" name="Shape 66"/>
            <p:cNvSpPr txBox="1"/>
            <p:nvPr/>
          </p:nvSpPr>
          <p:spPr>
            <a:xfrm>
              <a:off x="5917625" y="2910900"/>
              <a:ext cx="1262699" cy="624899"/>
            </a:xfrm>
            <a:prstGeom prst="rect">
              <a:avLst/>
            </a:prstGeom>
            <a:noFill/>
            <a:ln>
              <a:noFill/>
            </a:ln>
          </p:spPr>
          <p:txBody>
            <a:bodyPr lIns="121900" tIns="121900" rIns="121900" bIns="121900" anchor="t" anchorCtr="0">
              <a:noAutofit/>
            </a:bodyPr>
            <a:lstStyle/>
            <a:p>
              <a:r>
                <a:rPr lang="en" sz="2400" b="1"/>
                <a:t>Execution 2</a:t>
              </a:r>
            </a:p>
          </p:txBody>
        </p:sp>
        <p:pic>
          <p:nvPicPr>
            <p:cNvPr id="67" name="Shape 67"/>
            <p:cNvPicPr preferRelativeResize="0"/>
            <p:nvPr/>
          </p:nvPicPr>
          <p:blipFill rotWithShape="1">
            <a:blip r:embed="rId3">
              <a:alphaModFix/>
            </a:blip>
            <a:srcRect t="75060" r="30651"/>
            <a:stretch/>
          </p:blipFill>
          <p:spPr>
            <a:xfrm>
              <a:off x="5998775" y="3288150"/>
              <a:ext cx="1981550" cy="1073724"/>
            </a:xfrm>
            <a:prstGeom prst="rect">
              <a:avLst/>
            </a:prstGeom>
            <a:noFill/>
            <a:ln>
              <a:noFill/>
            </a:ln>
          </p:spPr>
        </p:pic>
      </p:grpSp>
      <p:grpSp>
        <p:nvGrpSpPr>
          <p:cNvPr id="68" name="Shape 68"/>
          <p:cNvGrpSpPr/>
          <p:nvPr/>
        </p:nvGrpSpPr>
        <p:grpSpPr>
          <a:xfrm>
            <a:off x="8189533" y="1467000"/>
            <a:ext cx="2888600" cy="2029067"/>
            <a:chOff x="5917625" y="1398750"/>
            <a:chExt cx="2166450" cy="1521800"/>
          </a:xfrm>
        </p:grpSpPr>
        <p:sp>
          <p:nvSpPr>
            <p:cNvPr id="69" name="Shape 69"/>
            <p:cNvSpPr/>
            <p:nvPr/>
          </p:nvSpPr>
          <p:spPr>
            <a:xfrm>
              <a:off x="5917625" y="1456425"/>
              <a:ext cx="2166450" cy="1464125"/>
            </a:xfrm>
            <a:prstGeom prst="flowChartProcess">
              <a:avLst/>
            </a:prstGeom>
            <a:solidFill>
              <a:srgbClr val="A4C2F4"/>
            </a:solidFill>
            <a:ln>
              <a:noFill/>
            </a:ln>
          </p:spPr>
          <p:txBody>
            <a:bodyPr lIns="121900" tIns="121900" rIns="121900" bIns="121900" anchor="ctr" anchorCtr="0">
              <a:noAutofit/>
            </a:bodyPr>
            <a:lstStyle/>
            <a:p>
              <a:endParaRPr sz="2400"/>
            </a:p>
          </p:txBody>
        </p:sp>
        <p:sp>
          <p:nvSpPr>
            <p:cNvPr id="70" name="Shape 70"/>
            <p:cNvSpPr txBox="1"/>
            <p:nvPr/>
          </p:nvSpPr>
          <p:spPr>
            <a:xfrm>
              <a:off x="5917625" y="1398750"/>
              <a:ext cx="1262699" cy="624899"/>
            </a:xfrm>
            <a:prstGeom prst="rect">
              <a:avLst/>
            </a:prstGeom>
            <a:noFill/>
            <a:ln>
              <a:noFill/>
            </a:ln>
          </p:spPr>
          <p:txBody>
            <a:bodyPr lIns="121900" tIns="121900" rIns="121900" bIns="121900" anchor="t" anchorCtr="0">
              <a:noAutofit/>
            </a:bodyPr>
            <a:lstStyle/>
            <a:p>
              <a:r>
                <a:rPr lang="en" sz="2400" b="1"/>
                <a:t>Execution 1</a:t>
              </a:r>
            </a:p>
          </p:txBody>
        </p:sp>
        <p:pic>
          <p:nvPicPr>
            <p:cNvPr id="71" name="Shape 71"/>
            <p:cNvPicPr preferRelativeResize="0"/>
            <p:nvPr/>
          </p:nvPicPr>
          <p:blipFill rotWithShape="1">
            <a:blip r:embed="rId4">
              <a:alphaModFix/>
            </a:blip>
            <a:srcRect t="80227" r="17129"/>
            <a:stretch/>
          </p:blipFill>
          <p:spPr>
            <a:xfrm>
              <a:off x="5960550" y="1813075"/>
              <a:ext cx="2068074" cy="945425"/>
            </a:xfrm>
            <a:prstGeom prst="rect">
              <a:avLst/>
            </a:prstGeom>
            <a:noFill/>
            <a:ln>
              <a:noFill/>
            </a:ln>
          </p:spPr>
        </p:pic>
      </p:grpSp>
      <p:grpSp>
        <p:nvGrpSpPr>
          <p:cNvPr id="72" name="Shape 72"/>
          <p:cNvGrpSpPr/>
          <p:nvPr/>
        </p:nvGrpSpPr>
        <p:grpSpPr>
          <a:xfrm>
            <a:off x="385368" y="1255367"/>
            <a:ext cx="2888633" cy="5471367"/>
            <a:chOff x="289025" y="941525"/>
            <a:chExt cx="2166475" cy="4103525"/>
          </a:xfrm>
        </p:grpSpPr>
        <p:sp>
          <p:nvSpPr>
            <p:cNvPr id="73" name="Shape 73"/>
            <p:cNvSpPr/>
            <p:nvPr/>
          </p:nvSpPr>
          <p:spPr>
            <a:xfrm>
              <a:off x="289025" y="941525"/>
              <a:ext cx="2166450" cy="4103525"/>
            </a:xfrm>
            <a:prstGeom prst="flowChartProcess">
              <a:avLst/>
            </a:prstGeom>
            <a:solidFill>
              <a:srgbClr val="A4C2F4"/>
            </a:solidFill>
            <a:ln>
              <a:noFill/>
            </a:ln>
          </p:spPr>
          <p:txBody>
            <a:bodyPr lIns="121900" tIns="121900" rIns="121900" bIns="121900" anchor="ctr" anchorCtr="0">
              <a:noAutofit/>
            </a:bodyPr>
            <a:lstStyle/>
            <a:p>
              <a:endParaRPr sz="2400"/>
            </a:p>
          </p:txBody>
        </p:sp>
        <p:pic>
          <p:nvPicPr>
            <p:cNvPr id="74" name="Shape 74"/>
            <p:cNvPicPr preferRelativeResize="0"/>
            <p:nvPr/>
          </p:nvPicPr>
          <p:blipFill rotWithShape="1">
            <a:blip r:embed="rId4">
              <a:alphaModFix/>
            </a:blip>
            <a:srcRect b="22720"/>
            <a:stretch/>
          </p:blipFill>
          <p:spPr>
            <a:xfrm>
              <a:off x="389200" y="1454550"/>
              <a:ext cx="1846799" cy="2734524"/>
            </a:xfrm>
            <a:prstGeom prst="rect">
              <a:avLst/>
            </a:prstGeom>
            <a:noFill/>
            <a:ln>
              <a:noFill/>
            </a:ln>
          </p:spPr>
        </p:pic>
        <p:sp>
          <p:nvSpPr>
            <p:cNvPr id="75" name="Shape 75"/>
            <p:cNvSpPr txBox="1"/>
            <p:nvPr/>
          </p:nvSpPr>
          <p:spPr>
            <a:xfrm>
              <a:off x="441425" y="1069625"/>
              <a:ext cx="1185000" cy="624899"/>
            </a:xfrm>
            <a:prstGeom prst="rect">
              <a:avLst/>
            </a:prstGeom>
            <a:noFill/>
            <a:ln>
              <a:noFill/>
            </a:ln>
          </p:spPr>
          <p:txBody>
            <a:bodyPr lIns="121900" tIns="121900" rIns="121900" bIns="121900" anchor="t" anchorCtr="0">
              <a:noAutofit/>
            </a:bodyPr>
            <a:lstStyle/>
            <a:p>
              <a:r>
                <a:rPr lang="en" sz="2400" b="1"/>
                <a:t>Code 1</a:t>
              </a:r>
            </a:p>
          </p:txBody>
        </p:sp>
        <p:sp>
          <p:nvSpPr>
            <p:cNvPr id="76" name="Shape 76"/>
            <p:cNvSpPr txBox="1"/>
            <p:nvPr/>
          </p:nvSpPr>
          <p:spPr>
            <a:xfrm>
              <a:off x="311700" y="4249150"/>
              <a:ext cx="2143800" cy="736199"/>
            </a:xfrm>
            <a:prstGeom prst="rect">
              <a:avLst/>
            </a:prstGeom>
            <a:noFill/>
            <a:ln>
              <a:noFill/>
            </a:ln>
          </p:spPr>
          <p:txBody>
            <a:bodyPr lIns="121900" tIns="121900" rIns="121900" bIns="121900" anchor="t" anchorCtr="0">
              <a:noAutofit/>
            </a:bodyPr>
            <a:lstStyle/>
            <a:p>
              <a:pPr algn="ctr"/>
              <a:r>
                <a:rPr lang="en" sz="2400"/>
                <a:t>There is no local declaration of x for the function foo()</a:t>
              </a:r>
            </a:p>
          </p:txBody>
        </p:sp>
      </p:grpSp>
      <p:grpSp>
        <p:nvGrpSpPr>
          <p:cNvPr id="77" name="Shape 77"/>
          <p:cNvGrpSpPr/>
          <p:nvPr/>
        </p:nvGrpSpPr>
        <p:grpSpPr>
          <a:xfrm>
            <a:off x="3463633" y="1255367"/>
            <a:ext cx="3285467" cy="5471367"/>
            <a:chOff x="2790700" y="941525"/>
            <a:chExt cx="2464100" cy="4103525"/>
          </a:xfrm>
        </p:grpSpPr>
        <p:sp>
          <p:nvSpPr>
            <p:cNvPr id="78" name="Shape 78"/>
            <p:cNvSpPr/>
            <p:nvPr/>
          </p:nvSpPr>
          <p:spPr>
            <a:xfrm>
              <a:off x="2790700" y="941525"/>
              <a:ext cx="2464100" cy="4103525"/>
            </a:xfrm>
            <a:prstGeom prst="flowChartProcess">
              <a:avLst/>
            </a:prstGeom>
            <a:solidFill>
              <a:srgbClr val="EA9999"/>
            </a:solidFill>
            <a:ln>
              <a:noFill/>
            </a:ln>
          </p:spPr>
          <p:txBody>
            <a:bodyPr lIns="121900" tIns="121900" rIns="121900" bIns="121900" anchor="ctr" anchorCtr="0">
              <a:noAutofit/>
            </a:bodyPr>
            <a:lstStyle/>
            <a:p>
              <a:endParaRPr sz="2400"/>
            </a:p>
          </p:txBody>
        </p:sp>
        <p:pic>
          <p:nvPicPr>
            <p:cNvPr id="79" name="Shape 79"/>
            <p:cNvPicPr preferRelativeResize="0"/>
            <p:nvPr/>
          </p:nvPicPr>
          <p:blipFill rotWithShape="1">
            <a:blip r:embed="rId3">
              <a:alphaModFix/>
            </a:blip>
            <a:srcRect b="24299"/>
            <a:stretch/>
          </p:blipFill>
          <p:spPr>
            <a:xfrm>
              <a:off x="2866900" y="1454550"/>
              <a:ext cx="2242850" cy="2734525"/>
            </a:xfrm>
            <a:prstGeom prst="rect">
              <a:avLst/>
            </a:prstGeom>
            <a:noFill/>
            <a:ln>
              <a:noFill/>
            </a:ln>
          </p:spPr>
        </p:pic>
        <p:sp>
          <p:nvSpPr>
            <p:cNvPr id="80" name="Shape 80"/>
            <p:cNvSpPr txBox="1"/>
            <p:nvPr/>
          </p:nvSpPr>
          <p:spPr>
            <a:xfrm>
              <a:off x="2945200" y="1069625"/>
              <a:ext cx="1185000" cy="624899"/>
            </a:xfrm>
            <a:prstGeom prst="rect">
              <a:avLst/>
            </a:prstGeom>
            <a:noFill/>
            <a:ln>
              <a:noFill/>
            </a:ln>
          </p:spPr>
          <p:txBody>
            <a:bodyPr lIns="121900" tIns="121900" rIns="121900" bIns="121900" anchor="t" anchorCtr="0">
              <a:noAutofit/>
            </a:bodyPr>
            <a:lstStyle/>
            <a:p>
              <a:r>
                <a:rPr lang="en" sz="2400" b="1"/>
                <a:t>Code 2</a:t>
              </a:r>
            </a:p>
          </p:txBody>
        </p:sp>
        <p:sp>
          <p:nvSpPr>
            <p:cNvPr id="81" name="Shape 81"/>
            <p:cNvSpPr txBox="1"/>
            <p:nvPr/>
          </p:nvSpPr>
          <p:spPr>
            <a:xfrm>
              <a:off x="2905175" y="4343950"/>
              <a:ext cx="2166300" cy="624899"/>
            </a:xfrm>
            <a:prstGeom prst="rect">
              <a:avLst/>
            </a:prstGeom>
            <a:noFill/>
            <a:ln>
              <a:noFill/>
            </a:ln>
          </p:spPr>
          <p:txBody>
            <a:bodyPr lIns="121900" tIns="121900" rIns="121900" bIns="121900" anchor="t" anchorCtr="0">
              <a:noAutofit/>
            </a:bodyPr>
            <a:lstStyle/>
            <a:p>
              <a:pPr algn="ctr"/>
              <a:r>
                <a:rPr lang="en" sz="2400"/>
                <a:t>x is locally defined to 1 for the function foo()</a:t>
              </a:r>
            </a:p>
          </p:txBody>
        </p:sp>
      </p:grpSp>
    </p:spTree>
    <p:extLst>
      <p:ext uri="{BB962C8B-B14F-4D97-AF65-F5344CB8AC3E}">
        <p14:creationId xmlns:p14="http://schemas.microsoft.com/office/powerpoint/2010/main" val="2797332114"/>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3165230" y="381837"/>
            <a:ext cx="6096925" cy="523220"/>
          </a:xfrm>
          <a:prstGeom prst="rect">
            <a:avLst/>
          </a:prstGeom>
          <a:noFill/>
        </p:spPr>
        <p:txBody>
          <a:bodyPr wrap="none" rtlCol="0">
            <a:spAutoFit/>
          </a:bodyPr>
          <a:lstStyle/>
          <a:p>
            <a:r>
              <a:rPr lang="en-US" sz="2800" dirty="0"/>
              <a:t>Perl - commenting and style conventions</a:t>
            </a:r>
          </a:p>
        </p:txBody>
      </p:sp>
      <p:sp>
        <p:nvSpPr>
          <p:cNvPr id="3" name="Rectangle 2"/>
          <p:cNvSpPr/>
          <p:nvPr/>
        </p:nvSpPr>
        <p:spPr>
          <a:xfrm>
            <a:off x="3892062" y="1844938"/>
            <a:ext cx="6096000" cy="2585323"/>
          </a:xfrm>
          <a:prstGeom prst="rect">
            <a:avLst/>
          </a:prstGeom>
          <a:ln>
            <a:solidFill>
              <a:schemeClr val="tx1"/>
            </a:solidFill>
          </a:ln>
        </p:spPr>
        <p:txBody>
          <a:bodyPr>
            <a:spAutoFit/>
          </a:bodyPr>
          <a:lstStyle/>
          <a:p>
            <a:r>
              <a:rPr lang="en-US" dirty="0"/>
              <a:t># This is a single line comment</a:t>
            </a:r>
          </a:p>
          <a:p>
            <a:r>
              <a:rPr lang="en-US" dirty="0"/>
              <a:t>print "Hello, world\n";</a:t>
            </a:r>
          </a:p>
          <a:p>
            <a:endParaRPr lang="en-US" dirty="0"/>
          </a:p>
          <a:p>
            <a:r>
              <a:rPr lang="en-US" dirty="0"/>
              <a:t>=begin comment</a:t>
            </a:r>
          </a:p>
          <a:p>
            <a:r>
              <a:rPr lang="en-US" dirty="0"/>
              <a:t>This is all part of multiline comment.</a:t>
            </a:r>
          </a:p>
          <a:p>
            <a:r>
              <a:rPr lang="en-US" dirty="0"/>
              <a:t>You can use as many lines as you like</a:t>
            </a:r>
          </a:p>
          <a:p>
            <a:r>
              <a:rPr lang="en-US" dirty="0"/>
              <a:t>These comments will be ignored by the </a:t>
            </a:r>
          </a:p>
          <a:p>
            <a:r>
              <a:rPr lang="en-US" dirty="0"/>
              <a:t>compiler until the next =cut is encountered.</a:t>
            </a:r>
          </a:p>
          <a:p>
            <a:r>
              <a:rPr lang="en-US" dirty="0"/>
              <a:t>=cut</a:t>
            </a:r>
          </a:p>
        </p:txBody>
      </p:sp>
      <p:sp>
        <p:nvSpPr>
          <p:cNvPr id="4" name="TextBox 3"/>
          <p:cNvSpPr txBox="1"/>
          <p:nvPr/>
        </p:nvSpPr>
        <p:spPr>
          <a:xfrm>
            <a:off x="2773345" y="5144755"/>
            <a:ext cx="6716582" cy="369332"/>
          </a:xfrm>
          <a:prstGeom prst="rect">
            <a:avLst/>
          </a:prstGeom>
          <a:noFill/>
        </p:spPr>
        <p:txBody>
          <a:bodyPr wrap="none" rtlCol="0">
            <a:spAutoFit/>
          </a:bodyPr>
          <a:lstStyle/>
          <a:p>
            <a:r>
              <a:rPr lang="en-US" dirty="0">
                <a:solidFill>
                  <a:srgbClr val="FF0000"/>
                </a:solidFill>
              </a:rPr>
              <a:t>Perl is the wild west (little to no convention and large lexical flexibility)</a:t>
            </a:r>
          </a:p>
        </p:txBody>
      </p:sp>
    </p:spTree>
    <p:extLst>
      <p:ext uri="{BB962C8B-B14F-4D97-AF65-F5344CB8AC3E}">
        <p14:creationId xmlns:p14="http://schemas.microsoft.com/office/powerpoint/2010/main" val="23109151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pPr>
              <a:buClr>
                <a:schemeClr val="dk1"/>
              </a:buClr>
              <a:buSzPct val="39285"/>
            </a:pPr>
            <a:r>
              <a:rPr lang="en"/>
              <a:t>Variables</a:t>
            </a:r>
          </a:p>
          <a:p>
            <a:endParaRPr/>
          </a:p>
        </p:txBody>
      </p:sp>
      <p:sp>
        <p:nvSpPr>
          <p:cNvPr id="87" name="Shape 87"/>
          <p:cNvSpPr/>
          <p:nvPr/>
        </p:nvSpPr>
        <p:spPr>
          <a:xfrm>
            <a:off x="7267234" y="1536633"/>
            <a:ext cx="4509167" cy="4808000"/>
          </a:xfrm>
          <a:prstGeom prst="flowChartProcess">
            <a:avLst/>
          </a:prstGeom>
          <a:solidFill>
            <a:srgbClr val="EA9999"/>
          </a:solidFill>
          <a:ln>
            <a:noFill/>
          </a:ln>
        </p:spPr>
        <p:txBody>
          <a:bodyPr lIns="121900" tIns="121900" rIns="121900" bIns="121900" anchor="ctr" anchorCtr="0">
            <a:noAutofit/>
          </a:bodyPr>
          <a:lstStyle/>
          <a:p>
            <a:endParaRPr sz="2400"/>
          </a:p>
        </p:txBody>
      </p:sp>
      <p:pic>
        <p:nvPicPr>
          <p:cNvPr id="88" name="Shape 88"/>
          <p:cNvPicPr preferRelativeResize="0"/>
          <p:nvPr/>
        </p:nvPicPr>
        <p:blipFill>
          <a:blip r:embed="rId3">
            <a:alphaModFix/>
          </a:blip>
          <a:stretch>
            <a:fillRect/>
          </a:stretch>
        </p:blipFill>
        <p:spPr>
          <a:xfrm>
            <a:off x="7432567" y="1661767"/>
            <a:ext cx="4135599" cy="3490799"/>
          </a:xfrm>
          <a:prstGeom prst="rect">
            <a:avLst/>
          </a:prstGeom>
          <a:noFill/>
          <a:ln>
            <a:noFill/>
          </a:ln>
        </p:spPr>
      </p:pic>
      <p:sp>
        <p:nvSpPr>
          <p:cNvPr id="89" name="Shape 89"/>
          <p:cNvSpPr txBox="1"/>
          <p:nvPr/>
        </p:nvSpPr>
        <p:spPr>
          <a:xfrm>
            <a:off x="7432500" y="5228633"/>
            <a:ext cx="4135600" cy="1116000"/>
          </a:xfrm>
          <a:prstGeom prst="rect">
            <a:avLst/>
          </a:prstGeom>
          <a:noFill/>
          <a:ln>
            <a:noFill/>
          </a:ln>
        </p:spPr>
        <p:txBody>
          <a:bodyPr lIns="121900" tIns="121900" rIns="121900" bIns="121900" anchor="t" anchorCtr="0">
            <a:noAutofit/>
          </a:bodyPr>
          <a:lstStyle/>
          <a:p>
            <a:pPr algn="ctr"/>
            <a:r>
              <a:rPr lang="en" sz="2400"/>
              <a:t>Variable names can be functions and the variable stores the value of the function</a:t>
            </a:r>
          </a:p>
        </p:txBody>
      </p:sp>
      <p:sp>
        <p:nvSpPr>
          <p:cNvPr id="90" name="Shape 90"/>
          <p:cNvSpPr/>
          <p:nvPr/>
        </p:nvSpPr>
        <p:spPr>
          <a:xfrm>
            <a:off x="616234" y="1333433"/>
            <a:ext cx="5554900" cy="5011200"/>
          </a:xfrm>
          <a:prstGeom prst="flowChartProcess">
            <a:avLst/>
          </a:prstGeom>
          <a:solidFill>
            <a:srgbClr val="A4C2F4"/>
          </a:solidFill>
          <a:ln>
            <a:noFill/>
          </a:ln>
        </p:spPr>
        <p:txBody>
          <a:bodyPr lIns="121900" tIns="121900" rIns="121900" bIns="121900" anchor="ctr" anchorCtr="0">
            <a:noAutofit/>
          </a:bodyPr>
          <a:lstStyle/>
          <a:p>
            <a:endParaRPr sz="2400"/>
          </a:p>
        </p:txBody>
      </p:sp>
      <p:pic>
        <p:nvPicPr>
          <p:cNvPr id="91" name="Shape 91"/>
          <p:cNvPicPr preferRelativeResize="0"/>
          <p:nvPr/>
        </p:nvPicPr>
        <p:blipFill>
          <a:blip r:embed="rId4">
            <a:alphaModFix/>
          </a:blip>
          <a:stretch>
            <a:fillRect/>
          </a:stretch>
        </p:blipFill>
        <p:spPr>
          <a:xfrm>
            <a:off x="921033" y="1451376"/>
            <a:ext cx="4546600" cy="2277755"/>
          </a:xfrm>
          <a:prstGeom prst="rect">
            <a:avLst/>
          </a:prstGeom>
          <a:noFill/>
          <a:ln>
            <a:noFill/>
          </a:ln>
        </p:spPr>
      </p:pic>
      <p:pic>
        <p:nvPicPr>
          <p:cNvPr id="92" name="Shape 92"/>
          <p:cNvPicPr preferRelativeResize="0"/>
          <p:nvPr/>
        </p:nvPicPr>
        <p:blipFill>
          <a:blip r:embed="rId5">
            <a:alphaModFix/>
          </a:blip>
          <a:stretch>
            <a:fillRect/>
          </a:stretch>
        </p:blipFill>
        <p:spPr>
          <a:xfrm>
            <a:off x="717833" y="3778420"/>
            <a:ext cx="5334000" cy="1838669"/>
          </a:xfrm>
          <a:prstGeom prst="rect">
            <a:avLst/>
          </a:prstGeom>
          <a:noFill/>
          <a:ln>
            <a:noFill/>
          </a:ln>
        </p:spPr>
      </p:pic>
      <p:sp>
        <p:nvSpPr>
          <p:cNvPr id="93" name="Shape 93"/>
          <p:cNvSpPr txBox="1"/>
          <p:nvPr/>
        </p:nvSpPr>
        <p:spPr>
          <a:xfrm>
            <a:off x="616300" y="5727633"/>
            <a:ext cx="5554800" cy="592000"/>
          </a:xfrm>
          <a:prstGeom prst="rect">
            <a:avLst/>
          </a:prstGeom>
          <a:noFill/>
          <a:ln>
            <a:noFill/>
          </a:ln>
        </p:spPr>
        <p:txBody>
          <a:bodyPr lIns="121900" tIns="121900" rIns="121900" bIns="121900" anchor="t" anchorCtr="0">
            <a:noAutofit/>
          </a:bodyPr>
          <a:lstStyle/>
          <a:p>
            <a:pPr algn="ctr"/>
            <a:r>
              <a:rPr lang="en" sz="2400"/>
              <a:t>List comprehension creates a new local scope</a:t>
            </a:r>
          </a:p>
        </p:txBody>
      </p:sp>
    </p:spTree>
    <p:extLst>
      <p:ext uri="{BB962C8B-B14F-4D97-AF65-F5344CB8AC3E}">
        <p14:creationId xmlns:p14="http://schemas.microsoft.com/office/powerpoint/2010/main" val="1346971347"/>
      </p:ext>
    </p:extLst>
  </p:cSld>
  <p:clrMapOvr>
    <a:masterClrMapping/>
  </p:clrMapOvr>
  <p:transition spd="slow">
    <p:cu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97"/>
        <p:cNvGrpSpPr/>
        <p:nvPr/>
      </p:nvGrpSpPr>
      <p:grpSpPr>
        <a:xfrm>
          <a:off x="0" y="0"/>
          <a:ext cx="0" cy="0"/>
          <a:chOff x="0" y="0"/>
          <a:chExt cx="0" cy="0"/>
        </a:xfrm>
      </p:grpSpPr>
      <p:sp>
        <p:nvSpPr>
          <p:cNvPr id="98" name="Shape 98"/>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pPr>
              <a:buClr>
                <a:schemeClr val="dk1"/>
              </a:buClr>
              <a:buSzPct val="39285"/>
            </a:pPr>
            <a:r>
              <a:rPr lang="en"/>
              <a:t>Ternary Operators</a:t>
            </a:r>
          </a:p>
        </p:txBody>
      </p:sp>
      <p:sp>
        <p:nvSpPr>
          <p:cNvPr id="99" name="Shape 99"/>
          <p:cNvSpPr/>
          <p:nvPr/>
        </p:nvSpPr>
        <p:spPr>
          <a:xfrm>
            <a:off x="424967" y="1511833"/>
            <a:ext cx="5554900" cy="2097000"/>
          </a:xfrm>
          <a:prstGeom prst="flowChartProcess">
            <a:avLst/>
          </a:prstGeom>
          <a:solidFill>
            <a:srgbClr val="A4C2F4"/>
          </a:solidFill>
          <a:ln>
            <a:noFill/>
          </a:ln>
        </p:spPr>
        <p:txBody>
          <a:bodyPr lIns="121900" tIns="121900" rIns="121900" bIns="121900" anchor="ctr" anchorCtr="0">
            <a:noAutofit/>
          </a:bodyPr>
          <a:lstStyle/>
          <a:p>
            <a:endParaRPr sz="2400"/>
          </a:p>
        </p:txBody>
      </p:sp>
      <p:sp>
        <p:nvSpPr>
          <p:cNvPr id="100" name="Shape 100"/>
          <p:cNvSpPr txBox="1"/>
          <p:nvPr/>
        </p:nvSpPr>
        <p:spPr>
          <a:xfrm>
            <a:off x="424967" y="2438301"/>
            <a:ext cx="5554800" cy="1091199"/>
          </a:xfrm>
          <a:prstGeom prst="rect">
            <a:avLst/>
          </a:prstGeom>
          <a:noFill/>
          <a:ln>
            <a:noFill/>
          </a:ln>
        </p:spPr>
        <p:txBody>
          <a:bodyPr lIns="121900" tIns="121900" rIns="121900" bIns="121900" anchor="t" anchorCtr="0">
            <a:noAutofit/>
          </a:bodyPr>
          <a:lstStyle/>
          <a:p>
            <a:r>
              <a:rPr lang="en" sz="2400"/>
              <a:t>if x = 1 and y = 2 then “less than” is printed</a:t>
            </a:r>
          </a:p>
          <a:p>
            <a:endParaRPr sz="2400"/>
          </a:p>
          <a:p>
            <a:r>
              <a:rPr lang="en" sz="2400"/>
              <a:t>if x = 2 and y = 1 then “not less than” is printed</a:t>
            </a:r>
          </a:p>
        </p:txBody>
      </p:sp>
      <p:pic>
        <p:nvPicPr>
          <p:cNvPr id="101" name="Shape 101"/>
          <p:cNvPicPr preferRelativeResize="0"/>
          <p:nvPr/>
        </p:nvPicPr>
        <p:blipFill rotWithShape="1">
          <a:blip r:embed="rId3">
            <a:alphaModFix/>
          </a:blip>
          <a:srcRect b="52749"/>
          <a:stretch/>
        </p:blipFill>
        <p:spPr>
          <a:xfrm>
            <a:off x="526567" y="1918233"/>
            <a:ext cx="5346467" cy="360800"/>
          </a:xfrm>
          <a:prstGeom prst="rect">
            <a:avLst/>
          </a:prstGeom>
          <a:noFill/>
          <a:ln>
            <a:noFill/>
          </a:ln>
        </p:spPr>
      </p:pic>
      <p:sp>
        <p:nvSpPr>
          <p:cNvPr id="102" name="Shape 102"/>
          <p:cNvSpPr/>
          <p:nvPr/>
        </p:nvSpPr>
        <p:spPr>
          <a:xfrm>
            <a:off x="830850" y="3870401"/>
            <a:ext cx="10530300" cy="2362367"/>
          </a:xfrm>
          <a:prstGeom prst="flowChartProcess">
            <a:avLst/>
          </a:prstGeom>
          <a:solidFill>
            <a:srgbClr val="EA9999"/>
          </a:solidFill>
          <a:ln>
            <a:noFill/>
          </a:ln>
        </p:spPr>
        <p:txBody>
          <a:bodyPr lIns="121900" tIns="121900" rIns="121900" bIns="121900" anchor="ctr" anchorCtr="0">
            <a:noAutofit/>
          </a:bodyPr>
          <a:lstStyle/>
          <a:p>
            <a:endParaRPr sz="2400"/>
          </a:p>
        </p:txBody>
      </p:sp>
      <p:pic>
        <p:nvPicPr>
          <p:cNvPr id="103" name="Shape 103"/>
          <p:cNvPicPr preferRelativeResize="0"/>
          <p:nvPr/>
        </p:nvPicPr>
        <p:blipFill>
          <a:blip r:embed="rId4">
            <a:alphaModFix/>
          </a:blip>
          <a:stretch>
            <a:fillRect/>
          </a:stretch>
        </p:blipFill>
        <p:spPr>
          <a:xfrm>
            <a:off x="1118050" y="4335167"/>
            <a:ext cx="10159113" cy="763600"/>
          </a:xfrm>
          <a:prstGeom prst="rect">
            <a:avLst/>
          </a:prstGeom>
          <a:noFill/>
          <a:ln>
            <a:noFill/>
          </a:ln>
        </p:spPr>
      </p:pic>
      <p:sp>
        <p:nvSpPr>
          <p:cNvPr id="104" name="Shape 104"/>
          <p:cNvSpPr txBox="1"/>
          <p:nvPr/>
        </p:nvSpPr>
        <p:spPr>
          <a:xfrm>
            <a:off x="1034067" y="5098767"/>
            <a:ext cx="7143199" cy="1091199"/>
          </a:xfrm>
          <a:prstGeom prst="rect">
            <a:avLst/>
          </a:prstGeom>
          <a:noFill/>
          <a:ln>
            <a:noFill/>
          </a:ln>
        </p:spPr>
        <p:txBody>
          <a:bodyPr lIns="121900" tIns="121900" rIns="121900" bIns="121900" anchor="t" anchorCtr="0">
            <a:noAutofit/>
          </a:bodyPr>
          <a:lstStyle/>
          <a:p>
            <a:r>
              <a:rPr lang="en" sz="2400"/>
              <a:t>if x = 1 and y = 2 then “x is less than y” is printed</a:t>
            </a:r>
          </a:p>
          <a:p>
            <a:endParaRPr sz="2400"/>
          </a:p>
          <a:p>
            <a:r>
              <a:rPr lang="en" sz="2400"/>
              <a:t>if x = 2 and y = 1 then “x is greater than y” is printed</a:t>
            </a:r>
          </a:p>
        </p:txBody>
      </p:sp>
      <p:sp>
        <p:nvSpPr>
          <p:cNvPr id="105" name="Shape 105"/>
          <p:cNvSpPr txBox="1"/>
          <p:nvPr/>
        </p:nvSpPr>
        <p:spPr>
          <a:xfrm>
            <a:off x="1118067" y="3897534"/>
            <a:ext cx="7041600" cy="437599"/>
          </a:xfrm>
          <a:prstGeom prst="rect">
            <a:avLst/>
          </a:prstGeom>
          <a:noFill/>
          <a:ln>
            <a:noFill/>
          </a:ln>
        </p:spPr>
        <p:txBody>
          <a:bodyPr lIns="121900" tIns="121900" rIns="121900" bIns="121900" anchor="t" anchorCtr="0">
            <a:noAutofit/>
          </a:bodyPr>
          <a:lstStyle/>
          <a:p>
            <a:pPr>
              <a:buClr>
                <a:schemeClr val="dk1"/>
              </a:buClr>
            </a:pPr>
            <a:r>
              <a:rPr lang="en" sz="2400">
                <a:solidFill>
                  <a:schemeClr val="dk1"/>
                </a:solidFill>
              </a:rPr>
              <a:t>Chain of multiple ternary operators</a:t>
            </a:r>
          </a:p>
        </p:txBody>
      </p:sp>
      <p:sp>
        <p:nvSpPr>
          <p:cNvPr id="106" name="Shape 106"/>
          <p:cNvSpPr txBox="1"/>
          <p:nvPr/>
        </p:nvSpPr>
        <p:spPr>
          <a:xfrm>
            <a:off x="424900" y="1483401"/>
            <a:ext cx="5554800" cy="833199"/>
          </a:xfrm>
          <a:prstGeom prst="rect">
            <a:avLst/>
          </a:prstGeom>
          <a:noFill/>
          <a:ln>
            <a:noFill/>
          </a:ln>
        </p:spPr>
        <p:txBody>
          <a:bodyPr lIns="121900" tIns="121900" rIns="121900" bIns="121900" anchor="t" anchorCtr="0">
            <a:noAutofit/>
          </a:bodyPr>
          <a:lstStyle/>
          <a:p>
            <a:pPr>
              <a:buClr>
                <a:schemeClr val="dk1"/>
              </a:buClr>
            </a:pPr>
            <a:r>
              <a:rPr lang="en" sz="2400">
                <a:solidFill>
                  <a:schemeClr val="dk1"/>
                </a:solidFill>
              </a:rPr>
              <a:t>Single ternary operator</a:t>
            </a:r>
          </a:p>
        </p:txBody>
      </p:sp>
    </p:spTree>
    <p:extLst>
      <p:ext uri="{BB962C8B-B14F-4D97-AF65-F5344CB8AC3E}">
        <p14:creationId xmlns:p14="http://schemas.microsoft.com/office/powerpoint/2010/main" val="2564486671"/>
      </p:ext>
    </p:extLst>
  </p:cSld>
  <p:clrMapOvr>
    <a:masterClrMapping/>
  </p:clrMapOvr>
  <p:transition spd="slow">
    <p:cu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r>
              <a:rPr lang="en"/>
              <a:t>Julia By Example, Dot Product</a:t>
            </a:r>
          </a:p>
        </p:txBody>
      </p:sp>
      <p:pic>
        <p:nvPicPr>
          <p:cNvPr id="138" name="Shape 138"/>
          <p:cNvPicPr preferRelativeResize="0"/>
          <p:nvPr/>
        </p:nvPicPr>
        <p:blipFill>
          <a:blip r:embed="rId3">
            <a:alphaModFix/>
          </a:blip>
          <a:stretch>
            <a:fillRect/>
          </a:stretch>
        </p:blipFill>
        <p:spPr>
          <a:xfrm>
            <a:off x="415609" y="1356967"/>
            <a:ext cx="4057532" cy="4831300"/>
          </a:xfrm>
          <a:prstGeom prst="rect">
            <a:avLst/>
          </a:prstGeom>
          <a:noFill/>
          <a:ln>
            <a:noFill/>
          </a:ln>
        </p:spPr>
      </p:pic>
      <p:pic>
        <p:nvPicPr>
          <p:cNvPr id="139" name="Shape 139"/>
          <p:cNvPicPr preferRelativeResize="0"/>
          <p:nvPr/>
        </p:nvPicPr>
        <p:blipFill>
          <a:blip r:embed="rId4">
            <a:alphaModFix/>
          </a:blip>
          <a:stretch>
            <a:fillRect/>
          </a:stretch>
        </p:blipFill>
        <p:spPr>
          <a:xfrm>
            <a:off x="7402772" y="1356967"/>
            <a:ext cx="4373627" cy="4831300"/>
          </a:xfrm>
          <a:prstGeom prst="rect">
            <a:avLst/>
          </a:prstGeom>
          <a:noFill/>
          <a:ln>
            <a:noFill/>
          </a:ln>
        </p:spPr>
      </p:pic>
      <p:sp>
        <p:nvSpPr>
          <p:cNvPr id="140" name="Shape 140"/>
          <p:cNvSpPr txBox="1"/>
          <p:nvPr/>
        </p:nvSpPr>
        <p:spPr>
          <a:xfrm>
            <a:off x="5822216" y="1480967"/>
            <a:ext cx="1192800" cy="1054399"/>
          </a:xfrm>
          <a:prstGeom prst="rect">
            <a:avLst/>
          </a:prstGeom>
          <a:noFill/>
          <a:ln>
            <a:noFill/>
          </a:ln>
        </p:spPr>
        <p:txBody>
          <a:bodyPr lIns="121900" tIns="121900" rIns="121900" bIns="121900" anchor="t" anchorCtr="0">
            <a:noAutofit/>
          </a:bodyPr>
          <a:lstStyle/>
          <a:p>
            <a:r>
              <a:rPr lang="en" sz="2400"/>
              <a:t>Serial</a:t>
            </a:r>
          </a:p>
        </p:txBody>
      </p:sp>
      <p:sp>
        <p:nvSpPr>
          <p:cNvPr id="141" name="Shape 141"/>
          <p:cNvSpPr txBox="1"/>
          <p:nvPr/>
        </p:nvSpPr>
        <p:spPr>
          <a:xfrm>
            <a:off x="4867900" y="5421501"/>
            <a:ext cx="1192800" cy="1054399"/>
          </a:xfrm>
          <a:prstGeom prst="rect">
            <a:avLst/>
          </a:prstGeom>
          <a:noFill/>
          <a:ln>
            <a:noFill/>
          </a:ln>
        </p:spPr>
        <p:txBody>
          <a:bodyPr lIns="121900" tIns="121900" rIns="121900" bIns="121900" anchor="t" anchorCtr="0">
            <a:noAutofit/>
          </a:bodyPr>
          <a:lstStyle/>
          <a:p>
            <a:r>
              <a:rPr lang="en" sz="2400"/>
              <a:t>Parallel</a:t>
            </a:r>
          </a:p>
        </p:txBody>
      </p:sp>
      <p:cxnSp>
        <p:nvCxnSpPr>
          <p:cNvPr id="142" name="Shape 142"/>
          <p:cNvCxnSpPr/>
          <p:nvPr/>
        </p:nvCxnSpPr>
        <p:spPr>
          <a:xfrm rot="10800000">
            <a:off x="3138634" y="1742067"/>
            <a:ext cx="2683599" cy="15599"/>
          </a:xfrm>
          <a:prstGeom prst="straightConnector1">
            <a:avLst/>
          </a:prstGeom>
          <a:noFill/>
          <a:ln w="38100" cap="flat" cmpd="sng">
            <a:solidFill>
              <a:srgbClr val="00FFFF"/>
            </a:solidFill>
            <a:prstDash val="solid"/>
            <a:round/>
            <a:headEnd type="none" w="lg" len="lg"/>
            <a:tailEnd type="stealth" w="lg" len="lg"/>
          </a:ln>
        </p:spPr>
      </p:cxnSp>
      <p:cxnSp>
        <p:nvCxnSpPr>
          <p:cNvPr id="143" name="Shape 143"/>
          <p:cNvCxnSpPr/>
          <p:nvPr/>
        </p:nvCxnSpPr>
        <p:spPr>
          <a:xfrm>
            <a:off x="5979167" y="5696700"/>
            <a:ext cx="1867599" cy="0"/>
          </a:xfrm>
          <a:prstGeom prst="straightConnector1">
            <a:avLst/>
          </a:prstGeom>
          <a:noFill/>
          <a:ln w="38100" cap="flat" cmpd="sng">
            <a:solidFill>
              <a:srgbClr val="00FFFF"/>
            </a:solidFill>
            <a:prstDash val="solid"/>
            <a:round/>
            <a:headEnd type="none" w="lg" len="lg"/>
            <a:tailEnd type="stealth" w="lg" len="lg"/>
          </a:ln>
        </p:spPr>
      </p:cxnSp>
    </p:spTree>
    <p:extLst>
      <p:ext uri="{BB962C8B-B14F-4D97-AF65-F5344CB8AC3E}">
        <p14:creationId xmlns:p14="http://schemas.microsoft.com/office/powerpoint/2010/main" val="169765656"/>
      </p:ext>
    </p:extLst>
  </p:cSld>
  <p:clrMapOvr>
    <a:masterClrMapping/>
  </p:clrMapOvr>
  <p:transition spd="slow">
    <p:cu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r>
              <a:rPr lang="en"/>
              <a:t>Julia By Example, Derivatives</a:t>
            </a:r>
          </a:p>
        </p:txBody>
      </p:sp>
      <p:pic>
        <p:nvPicPr>
          <p:cNvPr id="149" name="Shape 149"/>
          <p:cNvPicPr preferRelativeResize="0"/>
          <p:nvPr/>
        </p:nvPicPr>
        <p:blipFill>
          <a:blip r:embed="rId3">
            <a:alphaModFix/>
          </a:blip>
          <a:stretch>
            <a:fillRect/>
          </a:stretch>
        </p:blipFill>
        <p:spPr>
          <a:xfrm>
            <a:off x="1885950" y="1668200"/>
            <a:ext cx="8420100" cy="4550032"/>
          </a:xfrm>
          <a:prstGeom prst="rect">
            <a:avLst/>
          </a:prstGeom>
          <a:noFill/>
          <a:ln>
            <a:noFill/>
          </a:ln>
        </p:spPr>
      </p:pic>
    </p:spTree>
    <p:extLst>
      <p:ext uri="{BB962C8B-B14F-4D97-AF65-F5344CB8AC3E}">
        <p14:creationId xmlns:p14="http://schemas.microsoft.com/office/powerpoint/2010/main" val="318120729"/>
      </p:ext>
    </p:extLst>
  </p:cSld>
  <p:clrMapOvr>
    <a:masterClrMapping/>
  </p:clrMapOvr>
  <p:transition spd="slow">
    <p:cut/>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r>
              <a:rPr lang="en"/>
              <a:t>Julia By</a:t>
            </a:r>
          </a:p>
          <a:p>
            <a:r>
              <a:rPr lang="en"/>
              <a:t>Example</a:t>
            </a:r>
          </a:p>
          <a:p>
            <a:endParaRPr/>
          </a:p>
          <a:p>
            <a:r>
              <a:rPr lang="en"/>
              <a:t>Plotted</a:t>
            </a:r>
          </a:p>
          <a:p>
            <a:r>
              <a:rPr lang="en"/>
              <a:t>Results</a:t>
            </a:r>
          </a:p>
        </p:txBody>
      </p:sp>
      <p:pic>
        <p:nvPicPr>
          <p:cNvPr id="155" name="Shape 155"/>
          <p:cNvPicPr preferRelativeResize="0"/>
          <p:nvPr/>
        </p:nvPicPr>
        <p:blipFill>
          <a:blip r:embed="rId3">
            <a:alphaModFix/>
          </a:blip>
          <a:stretch>
            <a:fillRect/>
          </a:stretch>
        </p:blipFill>
        <p:spPr>
          <a:xfrm>
            <a:off x="3265034" y="593368"/>
            <a:ext cx="8511365" cy="6047833"/>
          </a:xfrm>
          <a:prstGeom prst="rect">
            <a:avLst/>
          </a:prstGeom>
          <a:noFill/>
          <a:ln>
            <a:noFill/>
          </a:ln>
        </p:spPr>
      </p:pic>
    </p:spTree>
    <p:extLst>
      <p:ext uri="{BB962C8B-B14F-4D97-AF65-F5344CB8AC3E}">
        <p14:creationId xmlns:p14="http://schemas.microsoft.com/office/powerpoint/2010/main" val="3239099071"/>
      </p:ext>
    </p:extLst>
  </p:cSld>
  <p:clrMapOvr>
    <a:masterClrMapping/>
  </p:clrMapOvr>
  <p:transition spd="slow">
    <p:cut/>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r>
              <a:rPr lang="en"/>
              <a:t>Language Comparison</a:t>
            </a:r>
          </a:p>
        </p:txBody>
      </p:sp>
      <p:pic>
        <p:nvPicPr>
          <p:cNvPr id="161" name="Shape 161"/>
          <p:cNvPicPr preferRelativeResize="0"/>
          <p:nvPr/>
        </p:nvPicPr>
        <p:blipFill>
          <a:blip r:embed="rId3">
            <a:alphaModFix/>
          </a:blip>
          <a:stretch>
            <a:fillRect/>
          </a:stretch>
        </p:blipFill>
        <p:spPr>
          <a:xfrm>
            <a:off x="0" y="2147996"/>
            <a:ext cx="12191997" cy="4011365"/>
          </a:xfrm>
          <a:prstGeom prst="rect">
            <a:avLst/>
          </a:prstGeom>
          <a:noFill/>
          <a:ln>
            <a:noFill/>
          </a:ln>
        </p:spPr>
      </p:pic>
    </p:spTree>
    <p:extLst>
      <p:ext uri="{BB962C8B-B14F-4D97-AF65-F5344CB8AC3E}">
        <p14:creationId xmlns:p14="http://schemas.microsoft.com/office/powerpoint/2010/main" val="2631707215"/>
      </p:ext>
    </p:extLst>
  </p:cSld>
  <p:clrMapOvr>
    <a:masterClrMapping/>
  </p:clrMapOvr>
  <p:transition spd="slow">
    <p:cut/>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415601" y="593367"/>
            <a:ext cx="11360799" cy="763599"/>
          </a:xfrm>
          <a:prstGeom prst="rect">
            <a:avLst/>
          </a:prstGeom>
        </p:spPr>
        <p:txBody>
          <a:bodyPr vert="horz" lIns="121900" tIns="121900" rIns="121900" bIns="121900" rtlCol="0" anchor="t" anchorCtr="0">
            <a:noAutofit/>
          </a:bodyPr>
          <a:lstStyle/>
          <a:p>
            <a:pPr algn="ctr"/>
            <a:r>
              <a:rPr lang="en" dirty="0"/>
              <a:t>References</a:t>
            </a:r>
          </a:p>
        </p:txBody>
      </p:sp>
      <p:sp>
        <p:nvSpPr>
          <p:cNvPr id="167" name="Shape 167"/>
          <p:cNvSpPr txBox="1">
            <a:spLocks noGrp="1"/>
          </p:cNvSpPr>
          <p:nvPr>
            <p:ph type="body" idx="1"/>
          </p:nvPr>
        </p:nvSpPr>
        <p:spPr>
          <a:xfrm>
            <a:off x="415601" y="1536633"/>
            <a:ext cx="11360799" cy="4555200"/>
          </a:xfrm>
          <a:prstGeom prst="rect">
            <a:avLst/>
          </a:prstGeom>
        </p:spPr>
        <p:txBody>
          <a:bodyPr vert="horz" lIns="121900" tIns="121900" rIns="121900" bIns="121900" rtlCol="0" anchor="t" anchorCtr="0">
            <a:noAutofit/>
          </a:bodyPr>
          <a:lstStyle/>
          <a:p>
            <a:pPr marL="380990" indent="-380990"/>
            <a:r>
              <a:rPr lang="en" dirty="0" smtClean="0">
                <a:hlinkClick r:id="rId3"/>
              </a:rPr>
              <a:t>www.julialang.org/</a:t>
            </a:r>
            <a:endParaRPr lang="en" dirty="0"/>
          </a:p>
          <a:p>
            <a:pPr marL="380990" indent="-380990"/>
            <a:r>
              <a:rPr lang="en" u="sng" dirty="0" smtClean="0">
                <a:solidFill>
                  <a:schemeClr val="hlink"/>
                </a:solidFill>
                <a:hlinkClick r:id="rId4"/>
              </a:rPr>
              <a:t>http</a:t>
            </a:r>
            <a:r>
              <a:rPr lang="en" u="sng" dirty="0">
                <a:solidFill>
                  <a:schemeClr val="hlink"/>
                </a:solidFill>
                <a:hlinkClick r:id="rId4"/>
              </a:rPr>
              <a:t>://</a:t>
            </a:r>
            <a:r>
              <a:rPr lang="en" u="sng" dirty="0" smtClean="0">
                <a:solidFill>
                  <a:schemeClr val="hlink"/>
                </a:solidFill>
                <a:hlinkClick r:id="rId4"/>
              </a:rPr>
              <a:t>www.infoworld.com/article/2616709/application-development/new-julia-language-seeks-to-be-the-c-for-scientists.html</a:t>
            </a:r>
            <a:endParaRPr lang="en" u="sng" dirty="0" smtClean="0">
              <a:solidFill>
                <a:schemeClr val="hlink"/>
              </a:solidFill>
            </a:endParaRPr>
          </a:p>
          <a:p>
            <a:pPr marL="380990" indent="-380990"/>
            <a:r>
              <a:rPr lang="en" u="sng" dirty="0" smtClean="0">
                <a:solidFill>
                  <a:schemeClr val="hlink"/>
                </a:solidFill>
                <a:hlinkClick r:id="rId5"/>
              </a:rPr>
              <a:t>http</a:t>
            </a:r>
            <a:r>
              <a:rPr lang="en" u="sng" dirty="0">
                <a:solidFill>
                  <a:schemeClr val="hlink"/>
                </a:solidFill>
                <a:hlinkClick r:id="rId5"/>
              </a:rPr>
              <a:t>://</a:t>
            </a:r>
            <a:r>
              <a:rPr lang="en" u="sng" dirty="0" smtClean="0">
                <a:solidFill>
                  <a:schemeClr val="hlink"/>
                </a:solidFill>
                <a:hlinkClick r:id="rId5"/>
              </a:rPr>
              <a:t>www.wired.com/2014/02/julia/</a:t>
            </a:r>
            <a:endParaRPr lang="en" u="sng" dirty="0" smtClean="0">
              <a:solidFill>
                <a:schemeClr val="hlink"/>
              </a:solidFill>
            </a:endParaRPr>
          </a:p>
          <a:p>
            <a:pPr marL="380990" indent="-380990"/>
            <a:r>
              <a:rPr lang="en" dirty="0" smtClean="0"/>
              <a:t>http</a:t>
            </a:r>
            <a:r>
              <a:rPr lang="en" dirty="0"/>
              <a:t>://julialang.org/blog/2012/02/why-we-created-julia/</a:t>
            </a:r>
          </a:p>
          <a:p>
            <a:pPr>
              <a:buNone/>
            </a:pPr>
            <a:endParaRPr lang="en" dirty="0"/>
          </a:p>
        </p:txBody>
      </p:sp>
    </p:spTree>
    <p:extLst>
      <p:ext uri="{BB962C8B-B14F-4D97-AF65-F5344CB8AC3E}">
        <p14:creationId xmlns:p14="http://schemas.microsoft.com/office/powerpoint/2010/main" val="2194089743"/>
      </p:ext>
    </p:extLst>
  </p:cSld>
  <p:clrMapOvr>
    <a:masterClrMapping/>
  </p:clrMapOvr>
  <p:transition spd="slow">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XJZB_E4Qgc"/>
          <p:cNvPicPr>
            <a:picLocks noRot="1" noChangeAspect="1"/>
          </p:cNvPicPr>
          <p:nvPr>
            <a:videoFile r:link="rId1"/>
          </p:nvPr>
        </p:nvPicPr>
        <p:blipFill>
          <a:blip r:embed="rId3"/>
          <a:stretch>
            <a:fillRect/>
          </a:stretch>
        </p:blipFill>
        <p:spPr>
          <a:xfrm>
            <a:off x="1411705" y="794084"/>
            <a:ext cx="9004969" cy="5065295"/>
          </a:xfrm>
          <a:prstGeom prst="rect">
            <a:avLst/>
          </a:prstGeom>
        </p:spPr>
      </p:pic>
      <p:sp>
        <p:nvSpPr>
          <p:cNvPr id="5" name="Rectangle 4">
            <a:hlinkClick r:id="rId4"/>
          </p:cNvPr>
          <p:cNvSpPr/>
          <p:nvPr/>
        </p:nvSpPr>
        <p:spPr>
          <a:xfrm>
            <a:off x="4091061" y="6131913"/>
            <a:ext cx="3841436" cy="369332"/>
          </a:xfrm>
          <a:prstGeom prst="rect">
            <a:avLst/>
          </a:prstGeom>
        </p:spPr>
        <p:txBody>
          <a:bodyPr wrap="none">
            <a:spAutoFit/>
          </a:bodyPr>
          <a:lstStyle/>
          <a:p>
            <a:r>
              <a:rPr lang="en-US" dirty="0"/>
              <a:t>https://www.intercaloninterstates.org/</a:t>
            </a:r>
          </a:p>
        </p:txBody>
      </p:sp>
    </p:spTree>
    <p:extLst>
      <p:ext uri="{BB962C8B-B14F-4D97-AF65-F5344CB8AC3E}">
        <p14:creationId xmlns:p14="http://schemas.microsoft.com/office/powerpoint/2010/main" val="1670639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vcFBwt1nu2U"/>
          <p:cNvPicPr>
            <a:picLocks noRot="1" noChangeAspect="1"/>
          </p:cNvPicPr>
          <p:nvPr>
            <a:videoFile r:link="rId1"/>
          </p:nvPr>
        </p:nvPicPr>
        <p:blipFill>
          <a:blip r:embed="rId3"/>
          <a:stretch>
            <a:fillRect/>
          </a:stretch>
        </p:blipFill>
        <p:spPr>
          <a:xfrm>
            <a:off x="589547" y="331620"/>
            <a:ext cx="10618536" cy="5972927"/>
          </a:xfrm>
          <a:prstGeom prst="rect">
            <a:avLst/>
          </a:prstGeom>
        </p:spPr>
      </p:pic>
    </p:spTree>
    <p:extLst>
      <p:ext uri="{BB962C8B-B14F-4D97-AF65-F5344CB8AC3E}">
        <p14:creationId xmlns:p14="http://schemas.microsoft.com/office/powerpoint/2010/main" val="1289780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TextBox 2"/>
          <p:cNvSpPr txBox="1"/>
          <p:nvPr/>
        </p:nvSpPr>
        <p:spPr>
          <a:xfrm>
            <a:off x="5395965" y="281354"/>
            <a:ext cx="1488741" cy="523220"/>
          </a:xfrm>
          <a:prstGeom prst="rect">
            <a:avLst/>
          </a:prstGeom>
          <a:noFill/>
        </p:spPr>
        <p:txBody>
          <a:bodyPr wrap="none" rtlCol="0">
            <a:spAutoFit/>
          </a:bodyPr>
          <a:lstStyle/>
          <a:p>
            <a:r>
              <a:rPr lang="en-US" sz="2800" dirty="0"/>
              <a:t>Perl - I/O</a:t>
            </a:r>
          </a:p>
        </p:txBody>
      </p:sp>
      <p:sp>
        <p:nvSpPr>
          <p:cNvPr id="2" name="Rectangle 1"/>
          <p:cNvSpPr/>
          <p:nvPr/>
        </p:nvSpPr>
        <p:spPr>
          <a:xfrm>
            <a:off x="5665798" y="4540148"/>
            <a:ext cx="6096000" cy="1477328"/>
          </a:xfrm>
          <a:prstGeom prst="rect">
            <a:avLst/>
          </a:prstGeom>
          <a:ln>
            <a:solidFill>
              <a:schemeClr val="tx1"/>
            </a:solidFill>
          </a:ln>
        </p:spPr>
        <p:txBody>
          <a:bodyPr>
            <a:spAutoFit/>
          </a:bodyPr>
          <a:lstStyle/>
          <a:p>
            <a:r>
              <a:rPr lang="en-US" dirty="0"/>
              <a:t>open(DATA, "&lt;file.txt") or die "Couldn't open file file.txt, $!";</a:t>
            </a:r>
          </a:p>
          <a:p>
            <a:r>
              <a:rPr lang="en-US" dirty="0"/>
              <a:t>while(&lt;DATA&gt;) {</a:t>
            </a:r>
          </a:p>
          <a:p>
            <a:r>
              <a:rPr lang="en-US" dirty="0"/>
              <a:t>   print "$_";</a:t>
            </a:r>
          </a:p>
          <a:p>
            <a:r>
              <a:rPr lang="en-US" dirty="0"/>
              <a:t>}</a:t>
            </a:r>
          </a:p>
          <a:p>
            <a:r>
              <a:rPr lang="en-US" dirty="0"/>
              <a:t>close DATA;</a:t>
            </a:r>
          </a:p>
        </p:txBody>
      </p:sp>
      <p:sp>
        <p:nvSpPr>
          <p:cNvPr id="4" name="TextBox 3"/>
          <p:cNvSpPr txBox="1"/>
          <p:nvPr/>
        </p:nvSpPr>
        <p:spPr>
          <a:xfrm>
            <a:off x="2248961" y="4909480"/>
            <a:ext cx="1075936" cy="369332"/>
          </a:xfrm>
          <a:prstGeom prst="rect">
            <a:avLst/>
          </a:prstGeom>
          <a:noFill/>
        </p:spPr>
        <p:txBody>
          <a:bodyPr wrap="none" rtlCol="0">
            <a:spAutoFit/>
          </a:bodyPr>
          <a:lstStyle/>
          <a:p>
            <a:r>
              <a:rPr lang="en-US" dirty="0"/>
              <a:t>EXAMPLE</a:t>
            </a:r>
          </a:p>
        </p:txBody>
      </p:sp>
      <p:sp>
        <p:nvSpPr>
          <p:cNvPr id="5" name="Rectangle 4"/>
          <p:cNvSpPr/>
          <p:nvPr/>
        </p:nvSpPr>
        <p:spPr>
          <a:xfrm>
            <a:off x="5665798" y="2202874"/>
            <a:ext cx="5824287" cy="369332"/>
          </a:xfrm>
          <a:prstGeom prst="rect">
            <a:avLst/>
          </a:prstGeom>
          <a:ln>
            <a:solidFill>
              <a:schemeClr val="tx1"/>
            </a:solidFill>
          </a:ln>
        </p:spPr>
        <p:txBody>
          <a:bodyPr wrap="none">
            <a:spAutoFit/>
          </a:bodyPr>
          <a:lstStyle/>
          <a:p>
            <a:r>
              <a:rPr lang="en-US" dirty="0"/>
              <a:t>open(DATA, "&gt;file.txt") or die "Couldn't open file file.txt, $!";</a:t>
            </a:r>
          </a:p>
        </p:txBody>
      </p:sp>
      <p:sp>
        <p:nvSpPr>
          <p:cNvPr id="6" name="TextBox 5"/>
          <p:cNvSpPr txBox="1"/>
          <p:nvPr/>
        </p:nvSpPr>
        <p:spPr>
          <a:xfrm>
            <a:off x="2370896" y="1356528"/>
            <a:ext cx="695127" cy="369332"/>
          </a:xfrm>
          <a:prstGeom prst="rect">
            <a:avLst/>
          </a:prstGeom>
          <a:noFill/>
        </p:spPr>
        <p:txBody>
          <a:bodyPr wrap="none" rtlCol="0">
            <a:spAutoFit/>
          </a:bodyPr>
          <a:lstStyle/>
          <a:p>
            <a:r>
              <a:rPr lang="en-US" dirty="0"/>
              <a:t>READ</a:t>
            </a:r>
          </a:p>
        </p:txBody>
      </p:sp>
      <p:sp>
        <p:nvSpPr>
          <p:cNvPr id="7" name="TextBox 6"/>
          <p:cNvSpPr txBox="1"/>
          <p:nvPr/>
        </p:nvSpPr>
        <p:spPr>
          <a:xfrm>
            <a:off x="2327325" y="2202874"/>
            <a:ext cx="797013" cy="369332"/>
          </a:xfrm>
          <a:prstGeom prst="rect">
            <a:avLst/>
          </a:prstGeom>
          <a:noFill/>
        </p:spPr>
        <p:txBody>
          <a:bodyPr wrap="none" rtlCol="0">
            <a:spAutoFit/>
          </a:bodyPr>
          <a:lstStyle/>
          <a:p>
            <a:r>
              <a:rPr lang="en-US" dirty="0"/>
              <a:t>WRITE</a:t>
            </a:r>
          </a:p>
        </p:txBody>
      </p:sp>
      <p:sp>
        <p:nvSpPr>
          <p:cNvPr id="8" name="TextBox 7"/>
          <p:cNvSpPr txBox="1"/>
          <p:nvPr/>
        </p:nvSpPr>
        <p:spPr>
          <a:xfrm>
            <a:off x="2370896" y="3930495"/>
            <a:ext cx="591829" cy="369332"/>
          </a:xfrm>
          <a:prstGeom prst="rect">
            <a:avLst/>
          </a:prstGeom>
          <a:noFill/>
        </p:spPr>
        <p:txBody>
          <a:bodyPr wrap="none" rtlCol="0">
            <a:spAutoFit/>
          </a:bodyPr>
          <a:lstStyle/>
          <a:p>
            <a:r>
              <a:rPr lang="en-US" dirty="0"/>
              <a:t>PIPE</a:t>
            </a:r>
          </a:p>
        </p:txBody>
      </p:sp>
      <p:sp>
        <p:nvSpPr>
          <p:cNvPr id="9" name="Rectangle 8"/>
          <p:cNvSpPr/>
          <p:nvPr/>
        </p:nvSpPr>
        <p:spPr>
          <a:xfrm>
            <a:off x="5665798" y="1354900"/>
            <a:ext cx="5824287" cy="369332"/>
          </a:xfrm>
          <a:prstGeom prst="rect">
            <a:avLst/>
          </a:prstGeom>
          <a:ln>
            <a:solidFill>
              <a:schemeClr val="tx1"/>
            </a:solidFill>
          </a:ln>
        </p:spPr>
        <p:txBody>
          <a:bodyPr wrap="none">
            <a:spAutoFit/>
          </a:bodyPr>
          <a:lstStyle/>
          <a:p>
            <a:r>
              <a:rPr lang="en-US" dirty="0"/>
              <a:t>open(DATA, “&lt;file.txt") or die "Couldn't open file file.txt, $!";</a:t>
            </a:r>
          </a:p>
        </p:txBody>
      </p:sp>
      <p:sp>
        <p:nvSpPr>
          <p:cNvPr id="11" name="Rectangle 10"/>
          <p:cNvSpPr/>
          <p:nvPr/>
        </p:nvSpPr>
        <p:spPr>
          <a:xfrm>
            <a:off x="5665798" y="3822612"/>
            <a:ext cx="5719707" cy="369332"/>
          </a:xfrm>
          <a:prstGeom prst="rect">
            <a:avLst/>
          </a:prstGeom>
          <a:ln>
            <a:solidFill>
              <a:schemeClr val="tx1"/>
            </a:solidFill>
          </a:ln>
        </p:spPr>
        <p:txBody>
          <a:bodyPr wrap="none">
            <a:spAutoFit/>
          </a:bodyPr>
          <a:lstStyle/>
          <a:p>
            <a:r>
              <a:rPr lang="en-US" dirty="0"/>
              <a:t>open(DATA, “| R.exe") or die "Couldn't open R program\n";</a:t>
            </a:r>
          </a:p>
        </p:txBody>
      </p:sp>
      <p:sp>
        <p:nvSpPr>
          <p:cNvPr id="12" name="Rectangle 11"/>
          <p:cNvSpPr/>
          <p:nvPr/>
        </p:nvSpPr>
        <p:spPr>
          <a:xfrm>
            <a:off x="5665798" y="3105076"/>
            <a:ext cx="5939703" cy="369332"/>
          </a:xfrm>
          <a:prstGeom prst="rect">
            <a:avLst/>
          </a:prstGeom>
          <a:ln>
            <a:solidFill>
              <a:schemeClr val="tx1"/>
            </a:solidFill>
          </a:ln>
        </p:spPr>
        <p:txBody>
          <a:bodyPr wrap="none">
            <a:spAutoFit/>
          </a:bodyPr>
          <a:lstStyle/>
          <a:p>
            <a:r>
              <a:rPr lang="en-US" dirty="0"/>
              <a:t>open(DATA, "&gt;&gt;file.txt") or die "Couldn't open file file.txt, $!";</a:t>
            </a:r>
          </a:p>
        </p:txBody>
      </p:sp>
      <p:sp>
        <p:nvSpPr>
          <p:cNvPr id="13" name="TextBox 12"/>
          <p:cNvSpPr txBox="1"/>
          <p:nvPr/>
        </p:nvSpPr>
        <p:spPr>
          <a:xfrm>
            <a:off x="2327325" y="3105076"/>
            <a:ext cx="958917" cy="369332"/>
          </a:xfrm>
          <a:prstGeom prst="rect">
            <a:avLst/>
          </a:prstGeom>
          <a:noFill/>
        </p:spPr>
        <p:txBody>
          <a:bodyPr wrap="none" rtlCol="0">
            <a:spAutoFit/>
          </a:bodyPr>
          <a:lstStyle/>
          <a:p>
            <a:r>
              <a:rPr lang="en-US" dirty="0"/>
              <a:t>APPEND</a:t>
            </a:r>
          </a:p>
        </p:txBody>
      </p:sp>
    </p:spTree>
    <p:extLst>
      <p:ext uri="{BB962C8B-B14F-4D97-AF65-F5344CB8AC3E}">
        <p14:creationId xmlns:p14="http://schemas.microsoft.com/office/powerpoint/2010/main" val="83344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TextBox 4"/>
          <p:cNvSpPr txBox="1"/>
          <p:nvPr/>
        </p:nvSpPr>
        <p:spPr>
          <a:xfrm>
            <a:off x="4149970" y="281354"/>
            <a:ext cx="3820982" cy="523220"/>
          </a:xfrm>
          <a:prstGeom prst="rect">
            <a:avLst/>
          </a:prstGeom>
          <a:noFill/>
        </p:spPr>
        <p:txBody>
          <a:bodyPr wrap="none" rtlCol="0">
            <a:spAutoFit/>
          </a:bodyPr>
          <a:lstStyle/>
          <a:p>
            <a:r>
              <a:rPr lang="en-US" sz="2800" dirty="0"/>
              <a:t>Perl - string interpolation</a:t>
            </a:r>
          </a:p>
        </p:txBody>
      </p:sp>
      <p:sp>
        <p:nvSpPr>
          <p:cNvPr id="2" name="Rectangle 1"/>
          <p:cNvSpPr/>
          <p:nvPr/>
        </p:nvSpPr>
        <p:spPr>
          <a:xfrm>
            <a:off x="3269064" y="1380535"/>
            <a:ext cx="6096000" cy="2308324"/>
          </a:xfrm>
          <a:prstGeom prst="rect">
            <a:avLst/>
          </a:prstGeom>
          <a:ln>
            <a:solidFill>
              <a:schemeClr val="tx1"/>
            </a:solidFill>
          </a:ln>
        </p:spPr>
        <p:txBody>
          <a:bodyPr>
            <a:spAutoFit/>
          </a:bodyPr>
          <a:lstStyle/>
          <a:p>
            <a:r>
              <a:rPr lang="en-US" dirty="0"/>
              <a:t>$</a:t>
            </a:r>
            <a:r>
              <a:rPr lang="en-US" dirty="0" err="1"/>
              <a:t>var</a:t>
            </a:r>
            <a:r>
              <a:rPr lang="en-US" dirty="0"/>
              <a:t> = "This is string scalar!";</a:t>
            </a:r>
          </a:p>
          <a:p>
            <a:r>
              <a:rPr lang="en-US" dirty="0"/>
              <a:t>$quote = 'I m inside single quote - $</a:t>
            </a:r>
            <a:r>
              <a:rPr lang="en-US" dirty="0" err="1"/>
              <a:t>var</a:t>
            </a:r>
            <a:r>
              <a:rPr lang="en-US" dirty="0"/>
              <a:t>';</a:t>
            </a:r>
          </a:p>
          <a:p>
            <a:r>
              <a:rPr lang="en-US" dirty="0"/>
              <a:t>$double = "This is inside single quote - $</a:t>
            </a:r>
            <a:r>
              <a:rPr lang="en-US" dirty="0" err="1"/>
              <a:t>var</a:t>
            </a:r>
            <a:r>
              <a:rPr lang="en-US" dirty="0"/>
              <a:t>";</a:t>
            </a:r>
          </a:p>
          <a:p>
            <a:r>
              <a:rPr lang="en-US" dirty="0"/>
              <a:t>$escape = "This example of escape -\</a:t>
            </a:r>
            <a:r>
              <a:rPr lang="en-US" dirty="0" err="1"/>
              <a:t>tHello</a:t>
            </a:r>
            <a:r>
              <a:rPr lang="en-US" dirty="0"/>
              <a:t>, World!";</a:t>
            </a:r>
          </a:p>
          <a:p>
            <a:r>
              <a:rPr lang="en-US" dirty="0"/>
              <a:t>print "</a:t>
            </a:r>
            <a:r>
              <a:rPr lang="en-US" dirty="0" err="1"/>
              <a:t>var</a:t>
            </a:r>
            <a:r>
              <a:rPr lang="en-US" dirty="0"/>
              <a:t> = $</a:t>
            </a:r>
            <a:r>
              <a:rPr lang="en-US" dirty="0" err="1"/>
              <a:t>var</a:t>
            </a:r>
            <a:r>
              <a:rPr lang="en-US" dirty="0"/>
              <a:t>\n";</a:t>
            </a:r>
          </a:p>
          <a:p>
            <a:r>
              <a:rPr lang="en-US" dirty="0"/>
              <a:t>print "quote = $quote\n";</a:t>
            </a:r>
          </a:p>
          <a:p>
            <a:r>
              <a:rPr lang="en-US" dirty="0"/>
              <a:t>print "double = $double\n";</a:t>
            </a:r>
          </a:p>
          <a:p>
            <a:r>
              <a:rPr lang="en-US" dirty="0"/>
              <a:t>print "escape = $escape\n";</a:t>
            </a:r>
          </a:p>
        </p:txBody>
      </p:sp>
      <p:sp>
        <p:nvSpPr>
          <p:cNvPr id="3" name="Rectangle 2"/>
          <p:cNvSpPr/>
          <p:nvPr/>
        </p:nvSpPr>
        <p:spPr>
          <a:xfrm>
            <a:off x="3269064" y="4818409"/>
            <a:ext cx="6096000" cy="1200329"/>
          </a:xfrm>
          <a:prstGeom prst="rect">
            <a:avLst/>
          </a:prstGeom>
          <a:ln>
            <a:solidFill>
              <a:schemeClr val="tx1"/>
            </a:solidFill>
          </a:ln>
        </p:spPr>
        <p:txBody>
          <a:bodyPr>
            <a:spAutoFit/>
          </a:bodyPr>
          <a:lstStyle/>
          <a:p>
            <a:r>
              <a:rPr lang="en-US" dirty="0" err="1"/>
              <a:t>var</a:t>
            </a:r>
            <a:r>
              <a:rPr lang="en-US" dirty="0"/>
              <a:t> = This is string scalar!</a:t>
            </a:r>
          </a:p>
          <a:p>
            <a:r>
              <a:rPr lang="en-US" dirty="0"/>
              <a:t>quote = I m inside single quote - $</a:t>
            </a:r>
            <a:r>
              <a:rPr lang="en-US" dirty="0" err="1"/>
              <a:t>var</a:t>
            </a:r>
            <a:endParaRPr lang="en-US" dirty="0"/>
          </a:p>
          <a:p>
            <a:r>
              <a:rPr lang="en-US" dirty="0"/>
              <a:t>double = This is inside single quote - This is string scalar!</a:t>
            </a:r>
          </a:p>
          <a:p>
            <a:r>
              <a:rPr lang="en-US" dirty="0"/>
              <a:t>escape = This example of escape -       Hello, World</a:t>
            </a:r>
          </a:p>
        </p:txBody>
      </p:sp>
      <p:sp>
        <p:nvSpPr>
          <p:cNvPr id="4" name="TextBox 3"/>
          <p:cNvSpPr txBox="1"/>
          <p:nvPr/>
        </p:nvSpPr>
        <p:spPr>
          <a:xfrm>
            <a:off x="3269064" y="4068968"/>
            <a:ext cx="1549911" cy="369332"/>
          </a:xfrm>
          <a:prstGeom prst="rect">
            <a:avLst/>
          </a:prstGeom>
          <a:noFill/>
        </p:spPr>
        <p:txBody>
          <a:bodyPr wrap="none" rtlCol="0">
            <a:spAutoFit/>
          </a:bodyPr>
          <a:lstStyle/>
          <a:p>
            <a:r>
              <a:rPr lang="en-US" dirty="0">
                <a:solidFill>
                  <a:srgbClr val="FF0000"/>
                </a:solidFill>
              </a:rPr>
              <a:t>will produce …</a:t>
            </a:r>
          </a:p>
        </p:txBody>
      </p:sp>
    </p:spTree>
    <p:extLst>
      <p:ext uri="{BB962C8B-B14F-4D97-AF65-F5344CB8AC3E}">
        <p14:creationId xmlns:p14="http://schemas.microsoft.com/office/powerpoint/2010/main" val="3287844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10533</Words>
  <Application>Microsoft Office PowerPoint</Application>
  <PresentationFormat>Widescreen</PresentationFormat>
  <Paragraphs>1015</Paragraphs>
  <Slides>78</Slides>
  <Notes>9</Notes>
  <HiddenSlides>0</HiddenSlides>
  <MMClips>2</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78</vt:i4>
      </vt:variant>
    </vt:vector>
  </HeadingPairs>
  <TitlesOfParts>
    <vt:vector size="89" baseType="lpstr">
      <vt:lpstr>Arial</vt:lpstr>
      <vt:lpstr>Calibri</vt:lpstr>
      <vt:lpstr>Calibri Light</vt:lpstr>
      <vt:lpstr>Consolas</vt:lpstr>
      <vt:lpstr>Courier New</vt:lpstr>
      <vt:lpstr>Lato</vt:lpstr>
      <vt:lpstr>Open Sans</vt:lpstr>
      <vt:lpstr>Roboto</vt:lpstr>
      <vt:lpstr>Segoe UI</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Variables </vt:lpstr>
      <vt:lpstr>Variables </vt:lpstr>
      <vt:lpstr>Ternary Operators</vt:lpstr>
      <vt:lpstr>Julia By Example, Dot Product</vt:lpstr>
      <vt:lpstr>Julia By Example, Derivatives</vt:lpstr>
      <vt:lpstr>Julia By Example  Plotted Results</vt:lpstr>
      <vt:lpstr>Language Comparison</vt:lpstr>
      <vt:lpstr>References</vt:lpstr>
      <vt:lpstr>PowerPoint Presentation</vt:lpstr>
      <vt:lpstr>PowerPoint Presentation</vt:lpstr>
    </vt:vector>
  </TitlesOfParts>
  <Company>Rochester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Babbitt</dc:creator>
  <cp:lastModifiedBy>Gregory Babbitt</cp:lastModifiedBy>
  <cp:revision>124</cp:revision>
  <dcterms:created xsi:type="dcterms:W3CDTF">2021-01-11T20:31:07Z</dcterms:created>
  <dcterms:modified xsi:type="dcterms:W3CDTF">2022-06-10T18:57:28Z</dcterms:modified>
</cp:coreProperties>
</file>