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8997" r:id="rId3"/>
    <p:sldId id="8938" r:id="rId4"/>
    <p:sldId id="8939" r:id="rId5"/>
    <p:sldId id="2076136899" r:id="rId6"/>
    <p:sldId id="2076136889" r:id="rId7"/>
    <p:sldId id="2076136898" r:id="rId8"/>
    <p:sldId id="2076136890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32D92C-4110-47AD-BFE5-B768F81098E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3BC99C-219C-4532-9EF8-1D00F5B350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Automated upgrades, patches</a:t>
          </a:r>
        </a:p>
      </dgm:t>
    </dgm:pt>
    <dgm:pt modelId="{FC8BCB1B-5546-4AAD-9558-4483B55552DB}" type="parTrans" cxnId="{709EDD6C-7BCA-4ACA-8F0D-ADE5438C2C86}">
      <dgm:prSet/>
      <dgm:spPr/>
      <dgm:t>
        <a:bodyPr/>
        <a:lstStyle/>
        <a:p>
          <a:endParaRPr lang="en-US"/>
        </a:p>
      </dgm:t>
    </dgm:pt>
    <dgm:pt modelId="{F0372F81-D299-4B65-9660-F9BC145BC761}" type="sibTrans" cxnId="{709EDD6C-7BCA-4ACA-8F0D-ADE5438C2C86}">
      <dgm:prSet/>
      <dgm:spPr/>
      <dgm:t>
        <a:bodyPr/>
        <a:lstStyle/>
        <a:p>
          <a:endParaRPr lang="en-US"/>
        </a:p>
      </dgm:t>
    </dgm:pt>
    <dgm:pt modelId="{1E747AA0-8400-4FAF-A60E-C76F4301E4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 reliability, availability </a:t>
          </a:r>
        </a:p>
      </dgm:t>
    </dgm:pt>
    <dgm:pt modelId="{8DEFC743-EF33-4FC4-8304-18E4114BEF32}" type="parTrans" cxnId="{38112AB1-7DD2-4343-817A-522D6371346C}">
      <dgm:prSet/>
      <dgm:spPr/>
      <dgm:t>
        <a:bodyPr/>
        <a:lstStyle/>
        <a:p>
          <a:endParaRPr lang="en-US"/>
        </a:p>
      </dgm:t>
    </dgm:pt>
    <dgm:pt modelId="{D56F665F-2BBC-40B6-A43D-66731C1B4B40}" type="sibTrans" cxnId="{38112AB1-7DD2-4343-817A-522D6371346C}">
      <dgm:prSet/>
      <dgm:spPr/>
      <dgm:t>
        <a:bodyPr/>
        <a:lstStyle/>
        <a:p>
          <a:endParaRPr lang="en-US"/>
        </a:p>
      </dgm:t>
    </dgm:pt>
    <dgm:pt modelId="{AA912FBF-B610-4396-8EA7-DF4120F8F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Easy, secure cluster scaling</a:t>
          </a:r>
        </a:p>
      </dgm:t>
    </dgm:pt>
    <dgm:pt modelId="{4D1B60E8-862B-4FDB-8D87-C64630B4259D}" type="parTrans" cxnId="{CAD8BF4C-769D-4529-A491-E0242011214C}">
      <dgm:prSet/>
      <dgm:spPr/>
      <dgm:t>
        <a:bodyPr/>
        <a:lstStyle/>
        <a:p>
          <a:endParaRPr lang="en-US"/>
        </a:p>
      </dgm:t>
    </dgm:pt>
    <dgm:pt modelId="{005EEEAD-8C56-4117-8F95-1C8786040506}" type="sibTrans" cxnId="{CAD8BF4C-769D-4529-A491-E0242011214C}">
      <dgm:prSet/>
      <dgm:spPr/>
      <dgm:t>
        <a:bodyPr/>
        <a:lstStyle/>
        <a:p>
          <a:endParaRPr lang="en-US"/>
        </a:p>
      </dgm:t>
    </dgm:pt>
    <dgm:pt modelId="{547C775E-1E26-4F27-BE07-F50B1462DF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Self-healing </a:t>
          </a:r>
        </a:p>
      </dgm:t>
    </dgm:pt>
    <dgm:pt modelId="{73E95A31-8C44-4B26-BAF7-A68FD0FD4A26}" type="parTrans" cxnId="{49689149-858A-4540-8573-FD5BADCE1A07}">
      <dgm:prSet/>
      <dgm:spPr/>
      <dgm:t>
        <a:bodyPr/>
        <a:lstStyle/>
        <a:p>
          <a:endParaRPr lang="en-US"/>
        </a:p>
      </dgm:t>
    </dgm:pt>
    <dgm:pt modelId="{6304D427-EC8E-4F1D-B781-3CB614B6BED5}" type="sibTrans" cxnId="{49689149-858A-4540-8573-FD5BADCE1A07}">
      <dgm:prSet/>
      <dgm:spPr/>
      <dgm:t>
        <a:bodyPr/>
        <a:lstStyle/>
        <a:p>
          <a:endParaRPr lang="en-US"/>
        </a:p>
      </dgm:t>
    </dgm:pt>
    <dgm:pt modelId="{5A24A22B-7B13-4099-98B4-53C9D27C37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API server monitoring</a:t>
          </a:r>
        </a:p>
      </dgm:t>
    </dgm:pt>
    <dgm:pt modelId="{3B32A7F6-A026-4914-9DDD-031879502D5C}" type="parTrans" cxnId="{8D5CF689-5C27-4057-A91A-AE7DD26BE305}">
      <dgm:prSet/>
      <dgm:spPr/>
      <dgm:t>
        <a:bodyPr/>
        <a:lstStyle/>
        <a:p>
          <a:endParaRPr lang="en-US"/>
        </a:p>
      </dgm:t>
    </dgm:pt>
    <dgm:pt modelId="{866AABAB-4080-47EA-BEA4-1C86FFA6CEF4}" type="sibTrans" cxnId="{8D5CF689-5C27-4057-A91A-AE7DD26BE305}">
      <dgm:prSet/>
      <dgm:spPr/>
      <dgm:t>
        <a:bodyPr/>
        <a:lstStyle/>
        <a:p>
          <a:endParaRPr lang="en-US"/>
        </a:p>
      </dgm:t>
    </dgm:pt>
    <dgm:pt modelId="{EB0B4773-B9F1-45F4-8D6D-BB76734F79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 no charge</a:t>
          </a:r>
        </a:p>
      </dgm:t>
    </dgm:pt>
    <dgm:pt modelId="{9F744CAC-B774-4445-BC08-C4CB85D9EB4E}" type="parTrans" cxnId="{84655E26-F777-4B4F-B1E7-A0239B4D49E3}">
      <dgm:prSet/>
      <dgm:spPr/>
      <dgm:t>
        <a:bodyPr/>
        <a:lstStyle/>
        <a:p>
          <a:endParaRPr lang="en-US"/>
        </a:p>
      </dgm:t>
    </dgm:pt>
    <dgm:pt modelId="{32E19C17-8FE7-49DD-8F09-1B3224A5A683}" type="sibTrans" cxnId="{84655E26-F777-4B4F-B1E7-A0239B4D49E3}">
      <dgm:prSet/>
      <dgm:spPr/>
      <dgm:t>
        <a:bodyPr/>
        <a:lstStyle/>
        <a:p>
          <a:endParaRPr lang="en-US"/>
        </a:p>
      </dgm:t>
    </dgm:pt>
    <dgm:pt modelId="{668B8987-772F-42E3-9887-BA1A48D00E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 Scaling of Nodes</a:t>
          </a:r>
        </a:p>
      </dgm:t>
    </dgm:pt>
    <dgm:pt modelId="{8F09BEB3-0285-48D9-852E-8DB51B42BFBA}" type="parTrans" cxnId="{F27ECCD0-CF8C-4C2F-AF60-FCC02687289E}">
      <dgm:prSet/>
      <dgm:spPr/>
      <dgm:t>
        <a:bodyPr/>
        <a:lstStyle/>
        <a:p>
          <a:endParaRPr lang="en-US"/>
        </a:p>
      </dgm:t>
    </dgm:pt>
    <dgm:pt modelId="{B6B76201-6816-4006-919E-8002DAE2E587}" type="sibTrans" cxnId="{F27ECCD0-CF8C-4C2F-AF60-FCC02687289E}">
      <dgm:prSet/>
      <dgm:spPr/>
      <dgm:t>
        <a:bodyPr/>
        <a:lstStyle/>
        <a:p>
          <a:endParaRPr lang="en-US"/>
        </a:p>
      </dgm:t>
    </dgm:pt>
    <dgm:pt modelId="{6E47D139-1BC4-4729-B95D-8808185C1D07}" type="pres">
      <dgm:prSet presAssocID="{6532D92C-4110-47AD-BFE5-B768F81098EF}" presName="root" presStyleCnt="0">
        <dgm:presLayoutVars>
          <dgm:dir/>
          <dgm:resizeHandles val="exact"/>
        </dgm:presLayoutVars>
      </dgm:prSet>
      <dgm:spPr/>
    </dgm:pt>
    <dgm:pt modelId="{08D11DA5-4E43-4F0E-B585-46E172A41645}" type="pres">
      <dgm:prSet presAssocID="{033BC99C-219C-4532-9EF8-1D00F5B350AE}" presName="compNode" presStyleCnt="0"/>
      <dgm:spPr/>
    </dgm:pt>
    <dgm:pt modelId="{CB35172B-476B-4656-B1B5-DF2571056C64}" type="pres">
      <dgm:prSet presAssocID="{033BC99C-219C-4532-9EF8-1D00F5B350AE}" presName="bgRect" presStyleLbl="bgShp" presStyleIdx="0" presStyleCnt="7"/>
      <dgm:spPr/>
    </dgm:pt>
    <dgm:pt modelId="{4363DD98-9775-4E8B-B925-160113BF2922}" type="pres">
      <dgm:prSet presAssocID="{033BC99C-219C-4532-9EF8-1D00F5B350A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0EC9378-F09E-40C5-92D8-6AEBA471CF73}" type="pres">
      <dgm:prSet presAssocID="{033BC99C-219C-4532-9EF8-1D00F5B350AE}" presName="spaceRect" presStyleCnt="0"/>
      <dgm:spPr/>
    </dgm:pt>
    <dgm:pt modelId="{AED21F6F-89BF-44C8-907D-2207ABFEE83A}" type="pres">
      <dgm:prSet presAssocID="{033BC99C-219C-4532-9EF8-1D00F5B350AE}" presName="parTx" presStyleLbl="revTx" presStyleIdx="0" presStyleCnt="7">
        <dgm:presLayoutVars>
          <dgm:chMax val="0"/>
          <dgm:chPref val="0"/>
        </dgm:presLayoutVars>
      </dgm:prSet>
      <dgm:spPr/>
    </dgm:pt>
    <dgm:pt modelId="{6E0DF1F4-2E55-4BC0-B8F3-3996B3E27359}" type="pres">
      <dgm:prSet presAssocID="{F0372F81-D299-4B65-9660-F9BC145BC761}" presName="sibTrans" presStyleCnt="0"/>
      <dgm:spPr/>
    </dgm:pt>
    <dgm:pt modelId="{94997E9C-B925-4299-9D30-28108E64A6CD}" type="pres">
      <dgm:prSet presAssocID="{1E747AA0-8400-4FAF-A60E-C76F4301E4DF}" presName="compNode" presStyleCnt="0"/>
      <dgm:spPr/>
    </dgm:pt>
    <dgm:pt modelId="{23531D26-5DBE-4462-9010-9B8F693A4DF3}" type="pres">
      <dgm:prSet presAssocID="{1E747AA0-8400-4FAF-A60E-C76F4301E4DF}" presName="bgRect" presStyleLbl="bgShp" presStyleIdx="1" presStyleCnt="7"/>
      <dgm:spPr/>
    </dgm:pt>
    <dgm:pt modelId="{133B4D4C-AF84-40FE-AC6C-E4BCA64314C7}" type="pres">
      <dgm:prSet presAssocID="{1E747AA0-8400-4FAF-A60E-C76F4301E4D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DE67BCCE-BDE0-480D-976D-83D1E4382CB2}" type="pres">
      <dgm:prSet presAssocID="{1E747AA0-8400-4FAF-A60E-C76F4301E4DF}" presName="spaceRect" presStyleCnt="0"/>
      <dgm:spPr/>
    </dgm:pt>
    <dgm:pt modelId="{4F5718C5-4AB6-477E-A5C7-82908FA853C2}" type="pres">
      <dgm:prSet presAssocID="{1E747AA0-8400-4FAF-A60E-C76F4301E4DF}" presName="parTx" presStyleLbl="revTx" presStyleIdx="1" presStyleCnt="7">
        <dgm:presLayoutVars>
          <dgm:chMax val="0"/>
          <dgm:chPref val="0"/>
        </dgm:presLayoutVars>
      </dgm:prSet>
      <dgm:spPr/>
    </dgm:pt>
    <dgm:pt modelId="{DDE8FB97-1594-4E10-A767-4F26D3A4C592}" type="pres">
      <dgm:prSet presAssocID="{D56F665F-2BBC-40B6-A43D-66731C1B4B40}" presName="sibTrans" presStyleCnt="0"/>
      <dgm:spPr/>
    </dgm:pt>
    <dgm:pt modelId="{848A9588-6827-4A5E-82E9-EE49035FA264}" type="pres">
      <dgm:prSet presAssocID="{AA912FBF-B610-4396-8EA7-DF4120F8F4C3}" presName="compNode" presStyleCnt="0"/>
      <dgm:spPr/>
    </dgm:pt>
    <dgm:pt modelId="{59890877-FADC-4275-947A-35CE1615EA98}" type="pres">
      <dgm:prSet presAssocID="{AA912FBF-B610-4396-8EA7-DF4120F8F4C3}" presName="bgRect" presStyleLbl="bgShp" presStyleIdx="2" presStyleCnt="7"/>
      <dgm:spPr/>
    </dgm:pt>
    <dgm:pt modelId="{7CCBE85D-47DD-4823-8D65-80A1D0C1AEBD}" type="pres">
      <dgm:prSet presAssocID="{AA912FBF-B610-4396-8EA7-DF4120F8F4C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9DA0E6B-7743-4683-8EA9-2B7B00909850}" type="pres">
      <dgm:prSet presAssocID="{AA912FBF-B610-4396-8EA7-DF4120F8F4C3}" presName="spaceRect" presStyleCnt="0"/>
      <dgm:spPr/>
    </dgm:pt>
    <dgm:pt modelId="{825374EA-F1AD-4EFF-A57E-5800E945D889}" type="pres">
      <dgm:prSet presAssocID="{AA912FBF-B610-4396-8EA7-DF4120F8F4C3}" presName="parTx" presStyleLbl="revTx" presStyleIdx="2" presStyleCnt="7">
        <dgm:presLayoutVars>
          <dgm:chMax val="0"/>
          <dgm:chPref val="0"/>
        </dgm:presLayoutVars>
      </dgm:prSet>
      <dgm:spPr/>
    </dgm:pt>
    <dgm:pt modelId="{B2BEEBDC-EF71-4097-8DE0-F31B400DB333}" type="pres">
      <dgm:prSet presAssocID="{005EEEAD-8C56-4117-8F95-1C8786040506}" presName="sibTrans" presStyleCnt="0"/>
      <dgm:spPr/>
    </dgm:pt>
    <dgm:pt modelId="{52712709-7AB2-43B0-AAA9-B70A427CAD1E}" type="pres">
      <dgm:prSet presAssocID="{547C775E-1E26-4F27-BE07-F50B1462DF7D}" presName="compNode" presStyleCnt="0"/>
      <dgm:spPr/>
    </dgm:pt>
    <dgm:pt modelId="{BACE0A03-8B66-4F37-94BC-295AD280D912}" type="pres">
      <dgm:prSet presAssocID="{547C775E-1E26-4F27-BE07-F50B1462DF7D}" presName="bgRect" presStyleLbl="bgShp" presStyleIdx="3" presStyleCnt="7"/>
      <dgm:spPr/>
    </dgm:pt>
    <dgm:pt modelId="{F86C5FBC-D60E-4B60-A6D3-5EE5C25CFE6D}" type="pres">
      <dgm:prSet presAssocID="{547C775E-1E26-4F27-BE07-F50B1462DF7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559D5549-FF3A-45F7-8ADC-84D55236FC92}" type="pres">
      <dgm:prSet presAssocID="{547C775E-1E26-4F27-BE07-F50B1462DF7D}" presName="spaceRect" presStyleCnt="0"/>
      <dgm:spPr/>
    </dgm:pt>
    <dgm:pt modelId="{C1C13665-E99D-4EE5-8BA4-64F9F5AC727B}" type="pres">
      <dgm:prSet presAssocID="{547C775E-1E26-4F27-BE07-F50B1462DF7D}" presName="parTx" presStyleLbl="revTx" presStyleIdx="3" presStyleCnt="7">
        <dgm:presLayoutVars>
          <dgm:chMax val="0"/>
          <dgm:chPref val="0"/>
        </dgm:presLayoutVars>
      </dgm:prSet>
      <dgm:spPr/>
    </dgm:pt>
    <dgm:pt modelId="{380BD89E-9D39-4816-8B16-1DD6A928238B}" type="pres">
      <dgm:prSet presAssocID="{6304D427-EC8E-4F1D-B781-3CB614B6BED5}" presName="sibTrans" presStyleCnt="0"/>
      <dgm:spPr/>
    </dgm:pt>
    <dgm:pt modelId="{486678BB-0585-4614-B07E-2DC66A485512}" type="pres">
      <dgm:prSet presAssocID="{5A24A22B-7B13-4099-98B4-53C9D27C379B}" presName="compNode" presStyleCnt="0"/>
      <dgm:spPr/>
    </dgm:pt>
    <dgm:pt modelId="{3CDC0E30-2A51-4639-AF06-BABE7EBB4DE2}" type="pres">
      <dgm:prSet presAssocID="{5A24A22B-7B13-4099-98B4-53C9D27C379B}" presName="bgRect" presStyleLbl="bgShp" presStyleIdx="4" presStyleCnt="7"/>
      <dgm:spPr/>
    </dgm:pt>
    <dgm:pt modelId="{FC682D28-E580-4D12-98AF-5ACCD5E6A1CC}" type="pres">
      <dgm:prSet presAssocID="{5A24A22B-7B13-4099-98B4-53C9D27C379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241ECB5-126D-40E3-AEE3-DD7DC1CA434F}" type="pres">
      <dgm:prSet presAssocID="{5A24A22B-7B13-4099-98B4-53C9D27C379B}" presName="spaceRect" presStyleCnt="0"/>
      <dgm:spPr/>
    </dgm:pt>
    <dgm:pt modelId="{7FD67895-BF3B-4D15-8356-5965DBDC3667}" type="pres">
      <dgm:prSet presAssocID="{5A24A22B-7B13-4099-98B4-53C9D27C379B}" presName="parTx" presStyleLbl="revTx" presStyleIdx="4" presStyleCnt="7">
        <dgm:presLayoutVars>
          <dgm:chMax val="0"/>
          <dgm:chPref val="0"/>
        </dgm:presLayoutVars>
      </dgm:prSet>
      <dgm:spPr/>
    </dgm:pt>
    <dgm:pt modelId="{7DC73FC1-2C0D-4A69-88A3-BE71F5BF7A74}" type="pres">
      <dgm:prSet presAssocID="{866AABAB-4080-47EA-BEA4-1C86FFA6CEF4}" presName="sibTrans" presStyleCnt="0"/>
      <dgm:spPr/>
    </dgm:pt>
    <dgm:pt modelId="{22977220-B585-4BF5-B92B-A97EB954B8CE}" type="pres">
      <dgm:prSet presAssocID="{EB0B4773-B9F1-45F4-8D6D-BB76734F79BC}" presName="compNode" presStyleCnt="0"/>
      <dgm:spPr/>
    </dgm:pt>
    <dgm:pt modelId="{DEE8C981-2E33-4BD3-85B7-33002805388F}" type="pres">
      <dgm:prSet presAssocID="{EB0B4773-B9F1-45F4-8D6D-BB76734F79BC}" presName="bgRect" presStyleLbl="bgShp" presStyleIdx="5" presStyleCnt="7"/>
      <dgm:spPr/>
    </dgm:pt>
    <dgm:pt modelId="{0E2D062B-4553-4497-A5BE-311C3314E90C}" type="pres">
      <dgm:prSet presAssocID="{EB0B4773-B9F1-45F4-8D6D-BB76734F79B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ty Battery"/>
        </a:ext>
      </dgm:extLst>
    </dgm:pt>
    <dgm:pt modelId="{169AD82D-F3E8-4AD3-AA9E-AA7CDF484D9E}" type="pres">
      <dgm:prSet presAssocID="{EB0B4773-B9F1-45F4-8D6D-BB76734F79BC}" presName="spaceRect" presStyleCnt="0"/>
      <dgm:spPr/>
    </dgm:pt>
    <dgm:pt modelId="{8F13B64C-8551-4596-B8BF-E5795368C307}" type="pres">
      <dgm:prSet presAssocID="{EB0B4773-B9F1-45F4-8D6D-BB76734F79BC}" presName="parTx" presStyleLbl="revTx" presStyleIdx="5" presStyleCnt="7">
        <dgm:presLayoutVars>
          <dgm:chMax val="0"/>
          <dgm:chPref val="0"/>
        </dgm:presLayoutVars>
      </dgm:prSet>
      <dgm:spPr/>
    </dgm:pt>
    <dgm:pt modelId="{95E0CB41-9EBF-4C38-8510-4DCCE49D28F3}" type="pres">
      <dgm:prSet presAssocID="{32E19C17-8FE7-49DD-8F09-1B3224A5A683}" presName="sibTrans" presStyleCnt="0"/>
      <dgm:spPr/>
    </dgm:pt>
    <dgm:pt modelId="{D664EBEE-DEDB-4483-8A15-A20A7CB4F647}" type="pres">
      <dgm:prSet presAssocID="{668B8987-772F-42E3-9887-BA1A48D00EDB}" presName="compNode" presStyleCnt="0"/>
      <dgm:spPr/>
    </dgm:pt>
    <dgm:pt modelId="{93F089F9-A6B5-4D9C-A005-18299175B118}" type="pres">
      <dgm:prSet presAssocID="{668B8987-772F-42E3-9887-BA1A48D00EDB}" presName="bgRect" presStyleLbl="bgShp" presStyleIdx="6" presStyleCnt="7"/>
      <dgm:spPr/>
    </dgm:pt>
    <dgm:pt modelId="{A601A5C3-177D-4B61-B58D-80928EFC625D}" type="pres">
      <dgm:prSet presAssocID="{668B8987-772F-42E3-9887-BA1A48D00ED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3977A66-A34B-4BC8-B4A2-D66E5DF27EAF}" type="pres">
      <dgm:prSet presAssocID="{668B8987-772F-42E3-9887-BA1A48D00EDB}" presName="spaceRect" presStyleCnt="0"/>
      <dgm:spPr/>
    </dgm:pt>
    <dgm:pt modelId="{24CDED0E-56F2-4D67-B68E-AE3D6EB6317F}" type="pres">
      <dgm:prSet presAssocID="{668B8987-772F-42E3-9887-BA1A48D00ED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D0ED2304-FE99-4606-8A8F-D34040E537FE}" type="presOf" srcId="{AA912FBF-B610-4396-8EA7-DF4120F8F4C3}" destId="{825374EA-F1AD-4EFF-A57E-5800E945D889}" srcOrd="0" destOrd="0" presId="urn:microsoft.com/office/officeart/2018/2/layout/IconVerticalSolidList"/>
    <dgm:cxn modelId="{84655E26-F777-4B4F-B1E7-A0239B4D49E3}" srcId="{6532D92C-4110-47AD-BFE5-B768F81098EF}" destId="{EB0B4773-B9F1-45F4-8D6D-BB76734F79BC}" srcOrd="5" destOrd="0" parTransId="{9F744CAC-B774-4445-BC08-C4CB85D9EB4E}" sibTransId="{32E19C17-8FE7-49DD-8F09-1B3224A5A683}"/>
    <dgm:cxn modelId="{0466A926-BFCF-42F3-8DD8-CFFFFA4464D3}" type="presOf" srcId="{EB0B4773-B9F1-45F4-8D6D-BB76734F79BC}" destId="{8F13B64C-8551-4596-B8BF-E5795368C307}" srcOrd="0" destOrd="0" presId="urn:microsoft.com/office/officeart/2018/2/layout/IconVerticalSolidList"/>
    <dgm:cxn modelId="{49689149-858A-4540-8573-FD5BADCE1A07}" srcId="{6532D92C-4110-47AD-BFE5-B768F81098EF}" destId="{547C775E-1E26-4F27-BE07-F50B1462DF7D}" srcOrd="3" destOrd="0" parTransId="{73E95A31-8C44-4B26-BAF7-A68FD0FD4A26}" sibTransId="{6304D427-EC8E-4F1D-B781-3CB614B6BED5}"/>
    <dgm:cxn modelId="{CAD8BF4C-769D-4529-A491-E0242011214C}" srcId="{6532D92C-4110-47AD-BFE5-B768F81098EF}" destId="{AA912FBF-B610-4396-8EA7-DF4120F8F4C3}" srcOrd="2" destOrd="0" parTransId="{4D1B60E8-862B-4FDB-8D87-C64630B4259D}" sibTransId="{005EEEAD-8C56-4117-8F95-1C8786040506}"/>
    <dgm:cxn modelId="{709EDD6C-7BCA-4ACA-8F0D-ADE5438C2C86}" srcId="{6532D92C-4110-47AD-BFE5-B768F81098EF}" destId="{033BC99C-219C-4532-9EF8-1D00F5B350AE}" srcOrd="0" destOrd="0" parTransId="{FC8BCB1B-5546-4AAD-9558-4483B55552DB}" sibTransId="{F0372F81-D299-4B65-9660-F9BC145BC761}"/>
    <dgm:cxn modelId="{572E6551-E344-4B0D-B123-3707442789E8}" type="presOf" srcId="{547C775E-1E26-4F27-BE07-F50B1462DF7D}" destId="{C1C13665-E99D-4EE5-8BA4-64F9F5AC727B}" srcOrd="0" destOrd="0" presId="urn:microsoft.com/office/officeart/2018/2/layout/IconVerticalSolidList"/>
    <dgm:cxn modelId="{647CF652-AFC5-44DE-9D76-E164BFC591B7}" type="presOf" srcId="{1E747AA0-8400-4FAF-A60E-C76F4301E4DF}" destId="{4F5718C5-4AB6-477E-A5C7-82908FA853C2}" srcOrd="0" destOrd="0" presId="urn:microsoft.com/office/officeart/2018/2/layout/IconVerticalSolidList"/>
    <dgm:cxn modelId="{8D5CF689-5C27-4057-A91A-AE7DD26BE305}" srcId="{6532D92C-4110-47AD-BFE5-B768F81098EF}" destId="{5A24A22B-7B13-4099-98B4-53C9D27C379B}" srcOrd="4" destOrd="0" parTransId="{3B32A7F6-A026-4914-9DDD-031879502D5C}" sibTransId="{866AABAB-4080-47EA-BEA4-1C86FFA6CEF4}"/>
    <dgm:cxn modelId="{E13A099F-BA40-45B3-AF3F-CB986112DFD9}" type="presOf" srcId="{5A24A22B-7B13-4099-98B4-53C9D27C379B}" destId="{7FD67895-BF3B-4D15-8356-5965DBDC3667}" srcOrd="0" destOrd="0" presId="urn:microsoft.com/office/officeart/2018/2/layout/IconVerticalSolidList"/>
    <dgm:cxn modelId="{C56958A8-303D-47E7-A7F9-997419F647FD}" type="presOf" srcId="{668B8987-772F-42E3-9887-BA1A48D00EDB}" destId="{24CDED0E-56F2-4D67-B68E-AE3D6EB6317F}" srcOrd="0" destOrd="0" presId="urn:microsoft.com/office/officeart/2018/2/layout/IconVerticalSolidList"/>
    <dgm:cxn modelId="{1403B4AD-D284-4770-A37E-AD4B1DFE81A4}" type="presOf" srcId="{033BC99C-219C-4532-9EF8-1D00F5B350AE}" destId="{AED21F6F-89BF-44C8-907D-2207ABFEE83A}" srcOrd="0" destOrd="0" presId="urn:microsoft.com/office/officeart/2018/2/layout/IconVerticalSolidList"/>
    <dgm:cxn modelId="{38112AB1-7DD2-4343-817A-522D6371346C}" srcId="{6532D92C-4110-47AD-BFE5-B768F81098EF}" destId="{1E747AA0-8400-4FAF-A60E-C76F4301E4DF}" srcOrd="1" destOrd="0" parTransId="{8DEFC743-EF33-4FC4-8304-18E4114BEF32}" sibTransId="{D56F665F-2BBC-40B6-A43D-66731C1B4B40}"/>
    <dgm:cxn modelId="{8C0300C0-F0AD-4591-912A-BC018AA7BBCB}" type="presOf" srcId="{6532D92C-4110-47AD-BFE5-B768F81098EF}" destId="{6E47D139-1BC4-4729-B95D-8808185C1D07}" srcOrd="0" destOrd="0" presId="urn:microsoft.com/office/officeart/2018/2/layout/IconVerticalSolidList"/>
    <dgm:cxn modelId="{F27ECCD0-CF8C-4C2F-AF60-FCC02687289E}" srcId="{6532D92C-4110-47AD-BFE5-B768F81098EF}" destId="{668B8987-772F-42E3-9887-BA1A48D00EDB}" srcOrd="6" destOrd="0" parTransId="{8F09BEB3-0285-48D9-852E-8DB51B42BFBA}" sibTransId="{B6B76201-6816-4006-919E-8002DAE2E587}"/>
    <dgm:cxn modelId="{F6797453-EC63-42B8-9962-52F9AD0936D1}" type="presParOf" srcId="{6E47D139-1BC4-4729-B95D-8808185C1D07}" destId="{08D11DA5-4E43-4F0E-B585-46E172A41645}" srcOrd="0" destOrd="0" presId="urn:microsoft.com/office/officeart/2018/2/layout/IconVerticalSolidList"/>
    <dgm:cxn modelId="{AE54C428-5B62-4AC7-985A-DF960362095E}" type="presParOf" srcId="{08D11DA5-4E43-4F0E-B585-46E172A41645}" destId="{CB35172B-476B-4656-B1B5-DF2571056C64}" srcOrd="0" destOrd="0" presId="urn:microsoft.com/office/officeart/2018/2/layout/IconVerticalSolidList"/>
    <dgm:cxn modelId="{AB16D00B-C0A1-47C4-BA1F-04A1EE5BFC96}" type="presParOf" srcId="{08D11DA5-4E43-4F0E-B585-46E172A41645}" destId="{4363DD98-9775-4E8B-B925-160113BF2922}" srcOrd="1" destOrd="0" presId="urn:microsoft.com/office/officeart/2018/2/layout/IconVerticalSolidList"/>
    <dgm:cxn modelId="{1A70F00C-4EE7-4A5D-A491-E468EBCC6966}" type="presParOf" srcId="{08D11DA5-4E43-4F0E-B585-46E172A41645}" destId="{F0EC9378-F09E-40C5-92D8-6AEBA471CF73}" srcOrd="2" destOrd="0" presId="urn:microsoft.com/office/officeart/2018/2/layout/IconVerticalSolidList"/>
    <dgm:cxn modelId="{39FC880F-E99C-4998-A05E-20A3DCCC4CBE}" type="presParOf" srcId="{08D11DA5-4E43-4F0E-B585-46E172A41645}" destId="{AED21F6F-89BF-44C8-907D-2207ABFEE83A}" srcOrd="3" destOrd="0" presId="urn:microsoft.com/office/officeart/2018/2/layout/IconVerticalSolidList"/>
    <dgm:cxn modelId="{DF3094D6-FE0A-476D-8904-E962057C065B}" type="presParOf" srcId="{6E47D139-1BC4-4729-B95D-8808185C1D07}" destId="{6E0DF1F4-2E55-4BC0-B8F3-3996B3E27359}" srcOrd="1" destOrd="0" presId="urn:microsoft.com/office/officeart/2018/2/layout/IconVerticalSolidList"/>
    <dgm:cxn modelId="{6BD5245A-A75B-43DB-8206-643006CEFCFB}" type="presParOf" srcId="{6E47D139-1BC4-4729-B95D-8808185C1D07}" destId="{94997E9C-B925-4299-9D30-28108E64A6CD}" srcOrd="2" destOrd="0" presId="urn:microsoft.com/office/officeart/2018/2/layout/IconVerticalSolidList"/>
    <dgm:cxn modelId="{E14A5070-D57F-4590-AAE2-97CE9D899D24}" type="presParOf" srcId="{94997E9C-B925-4299-9D30-28108E64A6CD}" destId="{23531D26-5DBE-4462-9010-9B8F693A4DF3}" srcOrd="0" destOrd="0" presId="urn:microsoft.com/office/officeart/2018/2/layout/IconVerticalSolidList"/>
    <dgm:cxn modelId="{AD893BB6-7C9E-4DD2-A1BC-51336E09CF40}" type="presParOf" srcId="{94997E9C-B925-4299-9D30-28108E64A6CD}" destId="{133B4D4C-AF84-40FE-AC6C-E4BCA64314C7}" srcOrd="1" destOrd="0" presId="urn:microsoft.com/office/officeart/2018/2/layout/IconVerticalSolidList"/>
    <dgm:cxn modelId="{C0F05544-2BA1-457E-B417-C89043DCF52F}" type="presParOf" srcId="{94997E9C-B925-4299-9D30-28108E64A6CD}" destId="{DE67BCCE-BDE0-480D-976D-83D1E4382CB2}" srcOrd="2" destOrd="0" presId="urn:microsoft.com/office/officeart/2018/2/layout/IconVerticalSolidList"/>
    <dgm:cxn modelId="{DBEDEC75-F11A-4EBC-83A2-BCA6BC97EE6A}" type="presParOf" srcId="{94997E9C-B925-4299-9D30-28108E64A6CD}" destId="{4F5718C5-4AB6-477E-A5C7-82908FA853C2}" srcOrd="3" destOrd="0" presId="urn:microsoft.com/office/officeart/2018/2/layout/IconVerticalSolidList"/>
    <dgm:cxn modelId="{C7301BD8-FF72-4F8D-844D-D0F93937A780}" type="presParOf" srcId="{6E47D139-1BC4-4729-B95D-8808185C1D07}" destId="{DDE8FB97-1594-4E10-A767-4F26D3A4C592}" srcOrd="3" destOrd="0" presId="urn:microsoft.com/office/officeart/2018/2/layout/IconVerticalSolidList"/>
    <dgm:cxn modelId="{1C079B04-231A-4073-BC8C-8C6C6B89CDF5}" type="presParOf" srcId="{6E47D139-1BC4-4729-B95D-8808185C1D07}" destId="{848A9588-6827-4A5E-82E9-EE49035FA264}" srcOrd="4" destOrd="0" presId="urn:microsoft.com/office/officeart/2018/2/layout/IconVerticalSolidList"/>
    <dgm:cxn modelId="{9A3B7766-7B1B-43FB-A2A1-0E2AFA4AECDA}" type="presParOf" srcId="{848A9588-6827-4A5E-82E9-EE49035FA264}" destId="{59890877-FADC-4275-947A-35CE1615EA98}" srcOrd="0" destOrd="0" presId="urn:microsoft.com/office/officeart/2018/2/layout/IconVerticalSolidList"/>
    <dgm:cxn modelId="{9243007E-AFCB-4037-B54F-257D2175E3E5}" type="presParOf" srcId="{848A9588-6827-4A5E-82E9-EE49035FA264}" destId="{7CCBE85D-47DD-4823-8D65-80A1D0C1AEBD}" srcOrd="1" destOrd="0" presId="urn:microsoft.com/office/officeart/2018/2/layout/IconVerticalSolidList"/>
    <dgm:cxn modelId="{97A822A2-EB72-404D-9843-757CCC562857}" type="presParOf" srcId="{848A9588-6827-4A5E-82E9-EE49035FA264}" destId="{C9DA0E6B-7743-4683-8EA9-2B7B00909850}" srcOrd="2" destOrd="0" presId="urn:microsoft.com/office/officeart/2018/2/layout/IconVerticalSolidList"/>
    <dgm:cxn modelId="{5E620CCA-96E3-4601-B0A2-ADBF9F404A1A}" type="presParOf" srcId="{848A9588-6827-4A5E-82E9-EE49035FA264}" destId="{825374EA-F1AD-4EFF-A57E-5800E945D889}" srcOrd="3" destOrd="0" presId="urn:microsoft.com/office/officeart/2018/2/layout/IconVerticalSolidList"/>
    <dgm:cxn modelId="{125D6ABE-6F8A-4B3C-8137-ED9C89C11D20}" type="presParOf" srcId="{6E47D139-1BC4-4729-B95D-8808185C1D07}" destId="{B2BEEBDC-EF71-4097-8DE0-F31B400DB333}" srcOrd="5" destOrd="0" presId="urn:microsoft.com/office/officeart/2018/2/layout/IconVerticalSolidList"/>
    <dgm:cxn modelId="{E14B530C-A01F-4BC3-9089-C5D3DB9E7E56}" type="presParOf" srcId="{6E47D139-1BC4-4729-B95D-8808185C1D07}" destId="{52712709-7AB2-43B0-AAA9-B70A427CAD1E}" srcOrd="6" destOrd="0" presId="urn:microsoft.com/office/officeart/2018/2/layout/IconVerticalSolidList"/>
    <dgm:cxn modelId="{EFB9FC8A-430F-450E-8B11-CAB9282A29EC}" type="presParOf" srcId="{52712709-7AB2-43B0-AAA9-B70A427CAD1E}" destId="{BACE0A03-8B66-4F37-94BC-295AD280D912}" srcOrd="0" destOrd="0" presId="urn:microsoft.com/office/officeart/2018/2/layout/IconVerticalSolidList"/>
    <dgm:cxn modelId="{1FE46ED6-5668-4BAE-93F7-EC9EB2231BCC}" type="presParOf" srcId="{52712709-7AB2-43B0-AAA9-B70A427CAD1E}" destId="{F86C5FBC-D60E-4B60-A6D3-5EE5C25CFE6D}" srcOrd="1" destOrd="0" presId="urn:microsoft.com/office/officeart/2018/2/layout/IconVerticalSolidList"/>
    <dgm:cxn modelId="{D2D43624-B2C6-4655-ADDC-1C283FD1B91F}" type="presParOf" srcId="{52712709-7AB2-43B0-AAA9-B70A427CAD1E}" destId="{559D5549-FF3A-45F7-8ADC-84D55236FC92}" srcOrd="2" destOrd="0" presId="urn:microsoft.com/office/officeart/2018/2/layout/IconVerticalSolidList"/>
    <dgm:cxn modelId="{8467F6D0-74EF-4DBB-9945-A9F0ADF7427F}" type="presParOf" srcId="{52712709-7AB2-43B0-AAA9-B70A427CAD1E}" destId="{C1C13665-E99D-4EE5-8BA4-64F9F5AC727B}" srcOrd="3" destOrd="0" presId="urn:microsoft.com/office/officeart/2018/2/layout/IconVerticalSolidList"/>
    <dgm:cxn modelId="{D86EDDBF-A8DF-4992-82A9-596107072208}" type="presParOf" srcId="{6E47D139-1BC4-4729-B95D-8808185C1D07}" destId="{380BD89E-9D39-4816-8B16-1DD6A928238B}" srcOrd="7" destOrd="0" presId="urn:microsoft.com/office/officeart/2018/2/layout/IconVerticalSolidList"/>
    <dgm:cxn modelId="{7970F699-1F0F-4B65-9D8D-CCEB09D1F1C0}" type="presParOf" srcId="{6E47D139-1BC4-4729-B95D-8808185C1D07}" destId="{486678BB-0585-4614-B07E-2DC66A485512}" srcOrd="8" destOrd="0" presId="urn:microsoft.com/office/officeart/2018/2/layout/IconVerticalSolidList"/>
    <dgm:cxn modelId="{1050A350-6233-4717-B276-6E012978644F}" type="presParOf" srcId="{486678BB-0585-4614-B07E-2DC66A485512}" destId="{3CDC0E30-2A51-4639-AF06-BABE7EBB4DE2}" srcOrd="0" destOrd="0" presId="urn:microsoft.com/office/officeart/2018/2/layout/IconVerticalSolidList"/>
    <dgm:cxn modelId="{61578645-5E39-458B-902D-1D804694FB86}" type="presParOf" srcId="{486678BB-0585-4614-B07E-2DC66A485512}" destId="{FC682D28-E580-4D12-98AF-5ACCD5E6A1CC}" srcOrd="1" destOrd="0" presId="urn:microsoft.com/office/officeart/2018/2/layout/IconVerticalSolidList"/>
    <dgm:cxn modelId="{FD832B44-3975-4DA2-B1AD-0B42F1848F45}" type="presParOf" srcId="{486678BB-0585-4614-B07E-2DC66A485512}" destId="{F241ECB5-126D-40E3-AEE3-DD7DC1CA434F}" srcOrd="2" destOrd="0" presId="urn:microsoft.com/office/officeart/2018/2/layout/IconVerticalSolidList"/>
    <dgm:cxn modelId="{7969BD08-A0CE-4FA9-9431-61B4E429D7E0}" type="presParOf" srcId="{486678BB-0585-4614-B07E-2DC66A485512}" destId="{7FD67895-BF3B-4D15-8356-5965DBDC3667}" srcOrd="3" destOrd="0" presId="urn:microsoft.com/office/officeart/2018/2/layout/IconVerticalSolidList"/>
    <dgm:cxn modelId="{A6AB3386-CF3A-4BE0-A3F5-12EA388F552C}" type="presParOf" srcId="{6E47D139-1BC4-4729-B95D-8808185C1D07}" destId="{7DC73FC1-2C0D-4A69-88A3-BE71F5BF7A74}" srcOrd="9" destOrd="0" presId="urn:microsoft.com/office/officeart/2018/2/layout/IconVerticalSolidList"/>
    <dgm:cxn modelId="{1BBFE185-36EF-4EF6-B22D-DEC5A699DE86}" type="presParOf" srcId="{6E47D139-1BC4-4729-B95D-8808185C1D07}" destId="{22977220-B585-4BF5-B92B-A97EB954B8CE}" srcOrd="10" destOrd="0" presId="urn:microsoft.com/office/officeart/2018/2/layout/IconVerticalSolidList"/>
    <dgm:cxn modelId="{B1647DCC-06A6-4FF9-ACF4-66B0606A5E31}" type="presParOf" srcId="{22977220-B585-4BF5-B92B-A97EB954B8CE}" destId="{DEE8C981-2E33-4BD3-85B7-33002805388F}" srcOrd="0" destOrd="0" presId="urn:microsoft.com/office/officeart/2018/2/layout/IconVerticalSolidList"/>
    <dgm:cxn modelId="{636726F1-8F23-4615-880D-8F1F137A0AD2}" type="presParOf" srcId="{22977220-B585-4BF5-B92B-A97EB954B8CE}" destId="{0E2D062B-4553-4497-A5BE-311C3314E90C}" srcOrd="1" destOrd="0" presId="urn:microsoft.com/office/officeart/2018/2/layout/IconVerticalSolidList"/>
    <dgm:cxn modelId="{EBDC29A0-A202-448D-9ACC-F36DC0CF3011}" type="presParOf" srcId="{22977220-B585-4BF5-B92B-A97EB954B8CE}" destId="{169AD82D-F3E8-4AD3-AA9E-AA7CDF484D9E}" srcOrd="2" destOrd="0" presId="urn:microsoft.com/office/officeart/2018/2/layout/IconVerticalSolidList"/>
    <dgm:cxn modelId="{C345D17E-79D6-4DA1-90F0-9C4744667A0A}" type="presParOf" srcId="{22977220-B585-4BF5-B92B-A97EB954B8CE}" destId="{8F13B64C-8551-4596-B8BF-E5795368C307}" srcOrd="3" destOrd="0" presId="urn:microsoft.com/office/officeart/2018/2/layout/IconVerticalSolidList"/>
    <dgm:cxn modelId="{33DB515C-39F7-43BC-B5B2-59D18DF94EFB}" type="presParOf" srcId="{6E47D139-1BC4-4729-B95D-8808185C1D07}" destId="{95E0CB41-9EBF-4C38-8510-4DCCE49D28F3}" srcOrd="11" destOrd="0" presId="urn:microsoft.com/office/officeart/2018/2/layout/IconVerticalSolidList"/>
    <dgm:cxn modelId="{0FAF764B-D0D7-44E1-A1DD-3C7D4554B6EB}" type="presParOf" srcId="{6E47D139-1BC4-4729-B95D-8808185C1D07}" destId="{D664EBEE-DEDB-4483-8A15-A20A7CB4F647}" srcOrd="12" destOrd="0" presId="urn:microsoft.com/office/officeart/2018/2/layout/IconVerticalSolidList"/>
    <dgm:cxn modelId="{12A2AD3C-1897-4051-995D-E871F6A8D450}" type="presParOf" srcId="{D664EBEE-DEDB-4483-8A15-A20A7CB4F647}" destId="{93F089F9-A6B5-4D9C-A005-18299175B118}" srcOrd="0" destOrd="0" presId="urn:microsoft.com/office/officeart/2018/2/layout/IconVerticalSolidList"/>
    <dgm:cxn modelId="{8048B8C4-955C-4297-8085-3932F670ADDA}" type="presParOf" srcId="{D664EBEE-DEDB-4483-8A15-A20A7CB4F647}" destId="{A601A5C3-177D-4B61-B58D-80928EFC625D}" srcOrd="1" destOrd="0" presId="urn:microsoft.com/office/officeart/2018/2/layout/IconVerticalSolidList"/>
    <dgm:cxn modelId="{E24A4FBB-CB63-4DFC-9B54-A251D59B54A7}" type="presParOf" srcId="{D664EBEE-DEDB-4483-8A15-A20A7CB4F647}" destId="{83977A66-A34B-4BC8-B4A2-D66E5DF27EAF}" srcOrd="2" destOrd="0" presId="urn:microsoft.com/office/officeart/2018/2/layout/IconVerticalSolidList"/>
    <dgm:cxn modelId="{A16B1EC1-49FA-44B2-A2C2-C5EE06EC0335}" type="presParOf" srcId="{D664EBEE-DEDB-4483-8A15-A20A7CB4F647}" destId="{24CDED0E-56F2-4D67-B68E-AE3D6EB631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5172B-476B-4656-B1B5-DF2571056C64}">
      <dsp:nvSpPr>
        <dsp:cNvPr id="0" name=""/>
        <dsp:cNvSpPr/>
      </dsp:nvSpPr>
      <dsp:spPr>
        <a:xfrm>
          <a:off x="0" y="301"/>
          <a:ext cx="4949701" cy="4156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3DD98-9775-4E8B-B925-160113BF2922}">
      <dsp:nvSpPr>
        <dsp:cNvPr id="0" name=""/>
        <dsp:cNvSpPr/>
      </dsp:nvSpPr>
      <dsp:spPr>
        <a:xfrm>
          <a:off x="125721" y="93813"/>
          <a:ext cx="228584" cy="2285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21F6F-89BF-44C8-907D-2207ABFEE83A}">
      <dsp:nvSpPr>
        <dsp:cNvPr id="0" name=""/>
        <dsp:cNvSpPr/>
      </dsp:nvSpPr>
      <dsp:spPr>
        <a:xfrm>
          <a:off x="480027" y="301"/>
          <a:ext cx="4469673" cy="415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985" tIns="43985" rIns="43985" bIns="4398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Automated upgrades, patches</a:t>
          </a:r>
        </a:p>
      </dsp:txBody>
      <dsp:txXfrm>
        <a:off x="480027" y="301"/>
        <a:ext cx="4469673" cy="415608"/>
      </dsp:txXfrm>
    </dsp:sp>
    <dsp:sp modelId="{23531D26-5DBE-4462-9010-9B8F693A4DF3}">
      <dsp:nvSpPr>
        <dsp:cNvPr id="0" name=""/>
        <dsp:cNvSpPr/>
      </dsp:nvSpPr>
      <dsp:spPr>
        <a:xfrm>
          <a:off x="0" y="519812"/>
          <a:ext cx="4949701" cy="4156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B4D4C-AF84-40FE-AC6C-E4BCA64314C7}">
      <dsp:nvSpPr>
        <dsp:cNvPr id="0" name=""/>
        <dsp:cNvSpPr/>
      </dsp:nvSpPr>
      <dsp:spPr>
        <a:xfrm>
          <a:off x="125721" y="613324"/>
          <a:ext cx="228584" cy="2285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718C5-4AB6-477E-A5C7-82908FA853C2}">
      <dsp:nvSpPr>
        <dsp:cNvPr id="0" name=""/>
        <dsp:cNvSpPr/>
      </dsp:nvSpPr>
      <dsp:spPr>
        <a:xfrm>
          <a:off x="480027" y="519812"/>
          <a:ext cx="4469673" cy="415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985" tIns="43985" rIns="43985" bIns="4398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High reliability, availability </a:t>
          </a:r>
        </a:p>
      </dsp:txBody>
      <dsp:txXfrm>
        <a:off x="480027" y="519812"/>
        <a:ext cx="4469673" cy="415608"/>
      </dsp:txXfrm>
    </dsp:sp>
    <dsp:sp modelId="{59890877-FADC-4275-947A-35CE1615EA98}">
      <dsp:nvSpPr>
        <dsp:cNvPr id="0" name=""/>
        <dsp:cNvSpPr/>
      </dsp:nvSpPr>
      <dsp:spPr>
        <a:xfrm>
          <a:off x="0" y="1039322"/>
          <a:ext cx="4949701" cy="4156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BE85D-47DD-4823-8D65-80A1D0C1AEBD}">
      <dsp:nvSpPr>
        <dsp:cNvPr id="0" name=""/>
        <dsp:cNvSpPr/>
      </dsp:nvSpPr>
      <dsp:spPr>
        <a:xfrm>
          <a:off x="125721" y="1132834"/>
          <a:ext cx="228584" cy="2285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374EA-F1AD-4EFF-A57E-5800E945D889}">
      <dsp:nvSpPr>
        <dsp:cNvPr id="0" name=""/>
        <dsp:cNvSpPr/>
      </dsp:nvSpPr>
      <dsp:spPr>
        <a:xfrm>
          <a:off x="480027" y="1039322"/>
          <a:ext cx="4469673" cy="415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985" tIns="43985" rIns="43985" bIns="4398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Easy, secure cluster scaling</a:t>
          </a:r>
        </a:p>
      </dsp:txBody>
      <dsp:txXfrm>
        <a:off x="480027" y="1039322"/>
        <a:ext cx="4469673" cy="415608"/>
      </dsp:txXfrm>
    </dsp:sp>
    <dsp:sp modelId="{BACE0A03-8B66-4F37-94BC-295AD280D912}">
      <dsp:nvSpPr>
        <dsp:cNvPr id="0" name=""/>
        <dsp:cNvSpPr/>
      </dsp:nvSpPr>
      <dsp:spPr>
        <a:xfrm>
          <a:off x="0" y="1558833"/>
          <a:ext cx="4949701" cy="4156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C5FBC-D60E-4B60-A6D3-5EE5C25CFE6D}">
      <dsp:nvSpPr>
        <dsp:cNvPr id="0" name=""/>
        <dsp:cNvSpPr/>
      </dsp:nvSpPr>
      <dsp:spPr>
        <a:xfrm>
          <a:off x="125721" y="1652345"/>
          <a:ext cx="228584" cy="2285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13665-E99D-4EE5-8BA4-64F9F5AC727B}">
      <dsp:nvSpPr>
        <dsp:cNvPr id="0" name=""/>
        <dsp:cNvSpPr/>
      </dsp:nvSpPr>
      <dsp:spPr>
        <a:xfrm>
          <a:off x="480027" y="1558833"/>
          <a:ext cx="4469673" cy="415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985" tIns="43985" rIns="43985" bIns="4398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Self-healing </a:t>
          </a:r>
        </a:p>
      </dsp:txBody>
      <dsp:txXfrm>
        <a:off x="480027" y="1558833"/>
        <a:ext cx="4469673" cy="415608"/>
      </dsp:txXfrm>
    </dsp:sp>
    <dsp:sp modelId="{3CDC0E30-2A51-4639-AF06-BABE7EBB4DE2}">
      <dsp:nvSpPr>
        <dsp:cNvPr id="0" name=""/>
        <dsp:cNvSpPr/>
      </dsp:nvSpPr>
      <dsp:spPr>
        <a:xfrm>
          <a:off x="0" y="2078343"/>
          <a:ext cx="4949701" cy="4156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682D28-E580-4D12-98AF-5ACCD5E6A1CC}">
      <dsp:nvSpPr>
        <dsp:cNvPr id="0" name=""/>
        <dsp:cNvSpPr/>
      </dsp:nvSpPr>
      <dsp:spPr>
        <a:xfrm>
          <a:off x="125721" y="2171855"/>
          <a:ext cx="228584" cy="2285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67895-BF3B-4D15-8356-5965DBDC3667}">
      <dsp:nvSpPr>
        <dsp:cNvPr id="0" name=""/>
        <dsp:cNvSpPr/>
      </dsp:nvSpPr>
      <dsp:spPr>
        <a:xfrm>
          <a:off x="480027" y="2078343"/>
          <a:ext cx="4469673" cy="415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985" tIns="43985" rIns="43985" bIns="4398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API server monitoring</a:t>
          </a:r>
        </a:p>
      </dsp:txBody>
      <dsp:txXfrm>
        <a:off x="480027" y="2078343"/>
        <a:ext cx="4469673" cy="415608"/>
      </dsp:txXfrm>
    </dsp:sp>
    <dsp:sp modelId="{DEE8C981-2E33-4BD3-85B7-33002805388F}">
      <dsp:nvSpPr>
        <dsp:cNvPr id="0" name=""/>
        <dsp:cNvSpPr/>
      </dsp:nvSpPr>
      <dsp:spPr>
        <a:xfrm>
          <a:off x="0" y="2597854"/>
          <a:ext cx="4949701" cy="4156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D062B-4553-4497-A5BE-311C3314E90C}">
      <dsp:nvSpPr>
        <dsp:cNvPr id="0" name=""/>
        <dsp:cNvSpPr/>
      </dsp:nvSpPr>
      <dsp:spPr>
        <a:xfrm>
          <a:off x="125721" y="2691366"/>
          <a:ext cx="228584" cy="2285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3B64C-8551-4596-B8BF-E5795368C307}">
      <dsp:nvSpPr>
        <dsp:cNvPr id="0" name=""/>
        <dsp:cNvSpPr/>
      </dsp:nvSpPr>
      <dsp:spPr>
        <a:xfrm>
          <a:off x="480027" y="2597854"/>
          <a:ext cx="4469673" cy="415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985" tIns="43985" rIns="43985" bIns="4398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At no charge</a:t>
          </a:r>
        </a:p>
      </dsp:txBody>
      <dsp:txXfrm>
        <a:off x="480027" y="2597854"/>
        <a:ext cx="4469673" cy="415608"/>
      </dsp:txXfrm>
    </dsp:sp>
    <dsp:sp modelId="{93F089F9-A6B5-4D9C-A005-18299175B118}">
      <dsp:nvSpPr>
        <dsp:cNvPr id="0" name=""/>
        <dsp:cNvSpPr/>
      </dsp:nvSpPr>
      <dsp:spPr>
        <a:xfrm>
          <a:off x="0" y="3117364"/>
          <a:ext cx="4949701" cy="4156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1A5C3-177D-4B61-B58D-80928EFC625D}">
      <dsp:nvSpPr>
        <dsp:cNvPr id="0" name=""/>
        <dsp:cNvSpPr/>
      </dsp:nvSpPr>
      <dsp:spPr>
        <a:xfrm>
          <a:off x="125721" y="3210876"/>
          <a:ext cx="228584" cy="22858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DED0E-56F2-4D67-B68E-AE3D6EB6317F}">
      <dsp:nvSpPr>
        <dsp:cNvPr id="0" name=""/>
        <dsp:cNvSpPr/>
      </dsp:nvSpPr>
      <dsp:spPr>
        <a:xfrm>
          <a:off x="480027" y="3117364"/>
          <a:ext cx="4469673" cy="415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985" tIns="43985" rIns="43985" bIns="4398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Auto Scaling of Nodes</a:t>
          </a:r>
        </a:p>
      </dsp:txBody>
      <dsp:txXfrm>
        <a:off x="480027" y="3117364"/>
        <a:ext cx="4469673" cy="415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EEDF5-8737-40F3-B87A-26194914753B}" type="datetimeFigureOut">
              <a:rPr lang="LID4096" smtClean="0"/>
              <a:t>09/07/2021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11AB8-14A6-4CFB-8707-9F62A6BBBE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40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EE4ECC-137D-4C2F-9930-F038E44999A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17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4ECC-137D-4C2F-9930-F038E44999A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931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4ECC-137D-4C2F-9930-F038E44999A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341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https://docs.microsoft.com/en-us/azure/architecture/operator-guides/aks/aks-upgrade-practices</a:t>
            </a:r>
          </a:p>
          <a:p>
            <a:endParaRPr lang="en-US" dirty="0"/>
          </a:p>
          <a:p>
            <a:r>
              <a:rPr lang="en-US" dirty="0"/>
              <a:t>Node image version:</a:t>
            </a:r>
          </a:p>
          <a:p>
            <a:pPr marL="171450" indent="-171450">
              <a:buFontTx/>
              <a:buChar char="-"/>
            </a:pPr>
            <a:r>
              <a:rPr lang="en-US" dirty="0"/>
              <a:t>see https://docs.microsoft.com/en-us/azure/aks/node-image-upgrade</a:t>
            </a:r>
          </a:p>
          <a:p>
            <a:pPr marL="171450" indent="-171450">
              <a:buFontTx/>
              <a:buChar char="-"/>
            </a:pPr>
            <a:r>
              <a:rPr lang="en-US" dirty="0"/>
              <a:t>AKS provides one new image per week with latest updates (win &amp; 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you can upgrade the node images WITHOUT upgrading the version of Kubernetes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requires </a:t>
            </a:r>
            <a:r>
              <a:rPr lang="en-US" b="1" dirty="0"/>
              <a:t>VMSS</a:t>
            </a:r>
            <a:endParaRPr lang="en-US" b="0" dirty="0"/>
          </a:p>
          <a:p>
            <a:pPr marL="171450" indent="-171450">
              <a:buFontTx/>
              <a:buChar char="-"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0" dirty="0"/>
              <a:t>How:</a:t>
            </a:r>
          </a:p>
          <a:p>
            <a:pPr marL="0" indent="0">
              <a:buFontTx/>
              <a:buNone/>
            </a:pPr>
            <a:endParaRPr lang="en-US" b="0" dirty="0"/>
          </a:p>
          <a:p>
            <a:pPr marL="0" indent="0">
              <a:buFontTx/>
              <a:buNone/>
            </a:pP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aks</a:t>
            </a:r>
            <a:r>
              <a:rPr lang="en-GB" dirty="0"/>
              <a:t> upgrade \</a:t>
            </a:r>
          </a:p>
          <a:p>
            <a:pPr marL="0" indent="0">
              <a:buFontTx/>
              <a:buNone/>
            </a:pPr>
            <a:r>
              <a:rPr lang="en-GB" dirty="0"/>
              <a:t>    --resource-group </a:t>
            </a:r>
            <a:r>
              <a:rPr lang="en-GB" dirty="0" err="1"/>
              <a:t>myResourceGroup</a:t>
            </a:r>
            <a:r>
              <a:rPr lang="en-GB" dirty="0"/>
              <a:t> \</a:t>
            </a:r>
          </a:p>
          <a:p>
            <a:pPr marL="0" indent="0">
              <a:buFontTx/>
              <a:buNone/>
            </a:pPr>
            <a:r>
              <a:rPr lang="en-GB" dirty="0"/>
              <a:t>    --name </a:t>
            </a:r>
            <a:r>
              <a:rPr lang="en-GB" dirty="0" err="1"/>
              <a:t>myAKSCluster</a:t>
            </a:r>
            <a:r>
              <a:rPr lang="en-GB" dirty="0"/>
              <a:t> \</a:t>
            </a:r>
          </a:p>
          <a:p>
            <a:pPr marL="0" indent="0">
              <a:buFontTx/>
              <a:buNone/>
            </a:pPr>
            <a:r>
              <a:rPr lang="en-GB" dirty="0"/>
              <a:t>    --</a:t>
            </a:r>
            <a:r>
              <a:rPr lang="en-GB" b="1" dirty="0"/>
              <a:t>node-image-only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US" dirty="0"/>
              <a:t>This does all nodes in all pools; can also be done for a specific node pool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Use –max-surge to upgrade faster (not one node at a time)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This can also be done with a GitHub Action (e.g. on a schedule): https://docs.microsoft.com/en-us/azure/aks/node-upgrade-github-actions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EA1DE-4E01-4FD1-BF86-8ABA6463FCB4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0053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8EA1DE-4E01-4FD1-BF86-8ABA6463FCB4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57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F457-E62F-4531-8F3C-1EF370851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74BD5-1456-4095-8F9C-28CBB2AF1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008FC-C014-4A65-BFF1-F6FA6AFD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9980-2591-4B0B-B4F7-C8E223A428C3}" type="datetimeFigureOut">
              <a:rPr lang="LID4096" smtClean="0"/>
              <a:t>09/07/2021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B744B-6533-4126-9BB2-ABC2025B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DBD6F-BF30-4164-87F0-68100743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826-156F-43FD-B3E7-A175E7ABC2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377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138D-27A5-470C-815E-219BC5AD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858FB-3222-4B14-BE0E-1117A518F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0C4C-98AB-4696-8F0F-0D1BA7BB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9980-2591-4B0B-B4F7-C8E223A428C3}" type="datetimeFigureOut">
              <a:rPr lang="LID4096" smtClean="0"/>
              <a:t>09/07/2021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B08D3-6D17-42C2-99A5-FC514B35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00F53-D158-444E-B81A-789C5B73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826-156F-43FD-B3E7-A175E7ABC2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999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28969-7F70-4169-812B-62AF5F164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90ED9-56E1-47A4-88ED-EAC5E5C0F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A5043-8A80-4A92-9AC0-6BF2F77C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9980-2591-4B0B-B4F7-C8E223A428C3}" type="datetimeFigureOut">
              <a:rPr lang="LID4096" smtClean="0"/>
              <a:t>09/07/2021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22D66-8537-433D-B62A-AAFD2615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E158A-22CA-47A0-83EC-2E28CB66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826-156F-43FD-B3E7-A175E7ABC2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5972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B225-9D1A-46D1-AD46-3A1724105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243CD-FFF1-4617-BEFC-109EC07E7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BDBDB-4FE7-49FF-A9FF-ADE82DEC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D77C-3A80-4827-8A29-456CB167C2B5}" type="datetimeFigureOut">
              <a:rPr lang="LID4096" smtClean="0"/>
              <a:t>09/07/2021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2DAAE-6136-4D4A-8093-568CF0BF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08DD-52F8-4C78-87A3-9657C974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B12-D63E-4771-99B1-1E9A73F09A0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1258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5379-A9BC-4F0E-AEBA-4305A560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CFF0-C91A-4E6D-A218-F2B8839F8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F467B-223C-4021-8383-0FF51E12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D77C-3A80-4827-8A29-456CB167C2B5}" type="datetimeFigureOut">
              <a:rPr lang="LID4096" smtClean="0"/>
              <a:t>09/07/2021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5EE93-8434-4981-83CA-084265D9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BBC6C-D2F5-48C2-AD86-7E3E13B3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B12-D63E-4771-99B1-1E9A73F09A0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1757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A985-8763-4378-B091-9A729F76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22168-8B02-4E26-974C-D8DC78C40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6BBE2-5057-4555-94EA-EC26BB99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D77C-3A80-4827-8A29-456CB167C2B5}" type="datetimeFigureOut">
              <a:rPr lang="LID4096" smtClean="0"/>
              <a:t>09/07/2021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A9166-6345-4C01-93AF-74834182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AD86C-7ED4-4B0A-89C7-28C13D6B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B12-D63E-4771-99B1-1E9A73F09A0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5129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8CFD-3D88-4533-87F3-8F5DB814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8B3E-567F-4E1B-B35B-44DF2BA88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C1F91-BBB2-4ECE-B19E-B73B5DA7B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6B4AD-2D94-4ADC-9829-B7B4D77D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D77C-3A80-4827-8A29-456CB167C2B5}" type="datetimeFigureOut">
              <a:rPr lang="LID4096" smtClean="0"/>
              <a:t>09/07/2021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711AB-049D-4768-9276-30324871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BBF0D-3F33-48B1-9FEE-B734C188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B12-D63E-4771-99B1-1E9A73F09A0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0775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51FB-85F1-4CDD-B81E-87680D51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01D53-3174-4000-AA01-F2DAA6B95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54F5E-6D6E-42B1-A768-56E69D5A0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BE2C4-F346-4C0B-A0CD-BBE027ADC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964A8-9E19-4A20-8510-E3ACF2275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920A8-D81F-468F-A138-578271A8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D77C-3A80-4827-8A29-456CB167C2B5}" type="datetimeFigureOut">
              <a:rPr lang="LID4096" smtClean="0"/>
              <a:t>09/07/2021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A28F7-C840-41D7-97CA-2FDEE240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02F95-9E41-4736-B2E3-9BB4FAAD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B12-D63E-4771-99B1-1E9A73F09A0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3144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B91A-881D-4D34-9060-B668EE41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8D602-A493-46A2-B721-84E8A629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D77C-3A80-4827-8A29-456CB167C2B5}" type="datetimeFigureOut">
              <a:rPr lang="LID4096" smtClean="0"/>
              <a:t>09/07/2021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B17B8-BA87-4F53-A052-F7538DEB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EF825-723B-4718-993F-5A220987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B12-D63E-4771-99B1-1E9A73F09A0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8899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03744-21D6-49AB-B2DE-C5441545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D77C-3A80-4827-8A29-456CB167C2B5}" type="datetimeFigureOut">
              <a:rPr lang="LID4096" smtClean="0"/>
              <a:t>09/07/2021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FAE5A-2AEA-4E1B-BFE9-20D002C2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120DE-0A70-4BFB-A829-A2CB2456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B12-D63E-4771-99B1-1E9A73F09A0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711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66A1-03D1-487F-BF87-2ECCCBF9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C827-2A62-4524-AE88-49D119DA3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CF8EE-A5B7-44E1-BC99-60BF6C1F2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48B5A-6275-4445-B057-0D11E9AB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D77C-3A80-4827-8A29-456CB167C2B5}" type="datetimeFigureOut">
              <a:rPr lang="LID4096" smtClean="0"/>
              <a:t>09/07/2021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18DBC-E0D7-45DC-BE54-319FDF09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1FC55-CAF6-4F34-96EF-D808F7A8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B12-D63E-4771-99B1-1E9A73F09A0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615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F48C-DED7-4DE6-BFCD-3276F537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1315-1C2C-4AEB-AA1D-811CFC907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EA2C3-BC10-4365-BA9E-536373B5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9980-2591-4B0B-B4F7-C8E223A428C3}" type="datetimeFigureOut">
              <a:rPr lang="LID4096" smtClean="0"/>
              <a:t>09/07/2021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DEE70-5E4C-40C0-A92E-973C8357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23619-55A5-4F3C-8A13-04D26731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826-156F-43FD-B3E7-A175E7ABC2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8517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6417-2582-4C51-BF7B-7FB72140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E5AED-6AD6-4F71-BD3D-A5B846258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7C206-5B2D-442C-B862-B0AD6B341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DE518-3C27-4C5D-B29B-EF22FBCC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D77C-3A80-4827-8A29-456CB167C2B5}" type="datetimeFigureOut">
              <a:rPr lang="LID4096" smtClean="0"/>
              <a:t>09/07/2021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14095-5718-4FF1-B478-C43BBE76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C07AC-F265-4745-A943-30485C23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B12-D63E-4771-99B1-1E9A73F09A0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9792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5195-3784-4468-ADFD-2ED0C1A4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D497B-F831-4DE7-A563-4A05C7134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861A8-EB3C-4341-AA59-AB8AC21C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D77C-3A80-4827-8A29-456CB167C2B5}" type="datetimeFigureOut">
              <a:rPr lang="LID4096" smtClean="0"/>
              <a:t>09/07/2021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1270C-3FA4-43D2-8FE4-306BB7AD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01681-4A01-4C51-969B-0B20C6C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B12-D63E-4771-99B1-1E9A73F09A0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8998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59861-F669-449F-BC1A-D1DA629AA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2B475-E6E6-4792-8D62-5CEF8CAE5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1061E-4DA4-44F6-B2C3-D11F81A5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D77C-3A80-4827-8A29-456CB167C2B5}" type="datetimeFigureOut">
              <a:rPr lang="LID4096" smtClean="0"/>
              <a:t>09/07/2021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8A63F-AC0A-4503-B14C-C6F67457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39635-F5AD-44FE-A1ED-B7A87403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B12-D63E-4771-99B1-1E9A73F09A0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103724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6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11463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6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24603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6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39961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6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87242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6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38734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6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83164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69"/>
            <a:ext cx="11018520" cy="1612768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12" indent="0">
              <a:buNone/>
              <a:defRPr/>
            </a:lvl2pPr>
            <a:lvl3pPr marL="457025" indent="0">
              <a:buNone/>
              <a:defRPr/>
            </a:lvl3pPr>
            <a:lvl4pPr marL="685537" indent="0">
              <a:buNone/>
              <a:defRPr/>
            </a:lvl4pPr>
            <a:lvl5pPr marL="91404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92734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4420-E18C-407E-8491-DE8E8E30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40D81-2A3F-46F2-A514-BC5A91FA9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E57AF-1D51-478C-9D65-47F303A1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9980-2591-4B0B-B4F7-C8E223A428C3}" type="datetimeFigureOut">
              <a:rPr lang="LID4096" smtClean="0"/>
              <a:t>09/07/2021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E6D6C-CA94-4C8A-98E4-BFB3BA28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0ADE1-C5DB-4E82-AF13-55396A00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826-156F-43FD-B3E7-A175E7ABC2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86039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6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3738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6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27422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92ED-A98A-4BD0-868F-CDB06759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ABA5-2040-418F-88FF-4F5F3FDBA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922BD-6006-4D77-B705-C0A867C99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2B909-90F8-48B5-A1CD-537DF96F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9980-2591-4B0B-B4F7-C8E223A428C3}" type="datetimeFigureOut">
              <a:rPr lang="LID4096" smtClean="0"/>
              <a:t>09/07/2021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85166-0253-4378-9B2F-4CBC0A67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64EC5-F159-44F3-B554-D4EECBF7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826-156F-43FD-B3E7-A175E7ABC2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9621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DAAA-5DC4-494C-BAA1-81AD23A9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FD364-0819-4C99-97C9-FC9E0DC36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CDFD7-AD6E-4BF6-9B29-FD7953E4B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40EE8-B746-4818-8F78-C39E5EA44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FD734-76D9-4EE3-9E0B-8F6B199FA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0C172-2ECC-406A-AF9F-BE887709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9980-2591-4B0B-B4F7-C8E223A428C3}" type="datetimeFigureOut">
              <a:rPr lang="LID4096" smtClean="0"/>
              <a:t>09/07/2021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1A252-0D39-4913-88EE-841707D3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BA564-310F-49B8-BAB9-C23260D8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826-156F-43FD-B3E7-A175E7ABC2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771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D911-A4B5-4E2A-AC6B-799BDA04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59ECD-1EBF-4BB4-8105-C7298A8B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9980-2591-4B0B-B4F7-C8E223A428C3}" type="datetimeFigureOut">
              <a:rPr lang="LID4096" smtClean="0"/>
              <a:t>09/07/2021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E09D3-4A48-4394-A392-1947E45E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3D0E0-5BE6-4991-8B96-FC160118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826-156F-43FD-B3E7-A175E7ABC2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801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85828-20C9-45B9-AC93-F14DF8E7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9980-2591-4B0B-B4F7-C8E223A428C3}" type="datetimeFigureOut">
              <a:rPr lang="LID4096" smtClean="0"/>
              <a:t>09/07/2021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66921-FE1C-40BA-99E2-FEA9BF34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E95B3-B73A-40AC-A893-8D5A6708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826-156F-43FD-B3E7-A175E7ABC2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58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2C6A-C982-425D-8FF7-FE4159CE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93960-E5A1-4EEC-B4E2-ED97140D2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E0D28-77D7-432B-A6C1-D639360BF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39A24-8B0D-40F0-86CF-14C1F421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9980-2591-4B0B-B4F7-C8E223A428C3}" type="datetimeFigureOut">
              <a:rPr lang="LID4096" smtClean="0"/>
              <a:t>09/07/2021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C9AFB-D8DD-4AF7-B119-B3B4C048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61169-38EB-4201-A458-A1DAFB26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826-156F-43FD-B3E7-A175E7ABC2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386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16E8-D81E-4283-ACD5-B14EC707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6AE96-F9AD-45B0-85C3-4AEB4D0E9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531FE-5BF9-479B-B053-454FD8406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EE627-611A-4A32-984D-82C44EEB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9980-2591-4B0B-B4F7-C8E223A428C3}" type="datetimeFigureOut">
              <a:rPr lang="LID4096" smtClean="0"/>
              <a:t>09/07/2021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E6676-488C-42AF-8D66-6D9632A5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6A9E2-C4E2-45EC-9E64-89EAF2BA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826-156F-43FD-B3E7-A175E7ABC2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137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F00E4-DF94-4272-9283-B2CDBC1B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0FF13-296D-4AE9-9A1A-33EB1E199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6FB3-62EF-46D8-906F-AE1DF2CDB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C9980-2591-4B0B-B4F7-C8E223A428C3}" type="datetimeFigureOut">
              <a:rPr lang="LID4096" smtClean="0"/>
              <a:t>09/07/2021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C9201-DBE6-459D-B273-5FB906909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8C663-CE0D-4149-B67E-297EA4A13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F9826-156F-43FD-B3E7-A175E7ABC2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975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74BCC-CC27-4D2E-A5F4-73CFF331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AF122-1E85-43F2-ABEA-91745FECE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CE6B5-8073-4FA3-8F27-D6FAF65E9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D77C-3A80-4827-8A29-456CB167C2B5}" type="datetimeFigureOut">
              <a:rPr lang="LID4096" smtClean="0"/>
              <a:t>09/07/2021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CC41A-5786-467E-9EC3-26F35EF3D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BA205-8DD2-40EB-B9F7-C2DAD315F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5B12-D63E-4771-99B1-1E9A73F09A0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839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better-programming/why-kubernetes-bbb7d66fccf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264">
            <a:extLst>
              <a:ext uri="{FF2B5EF4-FFF2-40B4-BE49-F238E27FC236}">
                <a16:creationId xmlns:a16="http://schemas.microsoft.com/office/drawing/2014/main" id="{1635FADB-FAA2-4779-BB00-9A6C6EBF36C1}"/>
              </a:ext>
            </a:extLst>
          </p:cNvPr>
          <p:cNvGrpSpPr/>
          <p:nvPr/>
        </p:nvGrpSpPr>
        <p:grpSpPr>
          <a:xfrm>
            <a:off x="2239648" y="375611"/>
            <a:ext cx="8235910" cy="6106777"/>
            <a:chOff x="2468087" y="544127"/>
            <a:chExt cx="8475397" cy="6271877"/>
          </a:xfrm>
        </p:grpSpPr>
        <p:sp>
          <p:nvSpPr>
            <p:cNvPr id="52" name="Title 1">
              <a:extLst>
                <a:ext uri="{FF2B5EF4-FFF2-40B4-BE49-F238E27FC236}">
                  <a16:creationId xmlns:a16="http://schemas.microsoft.com/office/drawing/2014/main" id="{C1251D29-83E5-4B36-BD4B-8F8C03FB63DF}"/>
                </a:ext>
              </a:extLst>
            </p:cNvPr>
            <p:cNvSpPr txBox="1">
              <a:spLocks/>
            </p:cNvSpPr>
            <p:nvPr/>
          </p:nvSpPr>
          <p:spPr>
            <a:xfrm>
              <a:off x="2468087" y="2566154"/>
              <a:ext cx="1697171" cy="15388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Master node</a:t>
              </a: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86B52EB-65A8-46AE-AF29-C8823B442365}"/>
                </a:ext>
              </a:extLst>
            </p:cNvPr>
            <p:cNvCxnSpPr>
              <a:cxnSpLocks/>
            </p:cNvCxnSpPr>
            <p:nvPr/>
          </p:nvCxnSpPr>
          <p:spPr>
            <a:xfrm>
              <a:off x="5721129" y="1140172"/>
              <a:ext cx="0" cy="5550048"/>
            </a:xfrm>
            <a:prstGeom prst="line">
              <a:avLst/>
            </a:prstGeom>
            <a:ln w="285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E9817D41-F416-4DC9-AD42-4A2F8BECC84D}"/>
                </a:ext>
              </a:extLst>
            </p:cNvPr>
            <p:cNvSpPr/>
            <p:nvPr/>
          </p:nvSpPr>
          <p:spPr bwMode="auto">
            <a:xfrm>
              <a:off x="2468087" y="2762470"/>
              <a:ext cx="2363527" cy="2420946"/>
            </a:xfrm>
            <a:prstGeom prst="roundRect">
              <a:avLst>
                <a:gd name="adj" fmla="val 3125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6E255DB-316A-443D-B335-D34A0380FDEB}"/>
                </a:ext>
              </a:extLst>
            </p:cNvPr>
            <p:cNvGrpSpPr/>
            <p:nvPr/>
          </p:nvGrpSpPr>
          <p:grpSpPr>
            <a:xfrm>
              <a:off x="3248984" y="1160302"/>
              <a:ext cx="822960" cy="1184981"/>
              <a:chOff x="10070502" y="1600600"/>
              <a:chExt cx="822960" cy="1184981"/>
            </a:xfrm>
          </p:grpSpPr>
          <p:sp>
            <p:nvSpPr>
              <p:cNvPr id="145" name="Title 1">
                <a:extLst>
                  <a:ext uri="{FF2B5EF4-FFF2-40B4-BE49-F238E27FC236}">
                    <a16:creationId xmlns:a16="http://schemas.microsoft.com/office/drawing/2014/main" id="{EDAAADF8-F205-452F-AE6C-A7C3ED0CA8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23192" y="1600600"/>
                <a:ext cx="717581" cy="307777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1419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Kubernetes control</a:t>
                </a:r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6564CD95-E1B8-4DA4-BC73-97CB002A0D89}"/>
                  </a:ext>
                </a:extLst>
              </p:cNvPr>
              <p:cNvSpPr/>
              <p:nvPr/>
            </p:nvSpPr>
            <p:spPr bwMode="auto">
              <a:xfrm>
                <a:off x="10070502" y="1962621"/>
                <a:ext cx="822960" cy="822960"/>
              </a:xfrm>
              <a:prstGeom prst="roundRect">
                <a:avLst>
                  <a:gd name="adj" fmla="val 3125"/>
                </a:avLst>
              </a:prstGeom>
              <a:solidFill>
                <a:srgbClr val="0078D4">
                  <a:alpha val="1000"/>
                </a:srgbClr>
              </a:solidFill>
              <a:ln w="12700">
                <a:solidFill>
                  <a:srgbClr val="0078D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0EFA0D56-04FF-4272-A3CC-13C65B0328D3}"/>
                  </a:ext>
                </a:extLst>
              </p:cNvPr>
              <p:cNvGrpSpPr/>
              <p:nvPr/>
            </p:nvGrpSpPr>
            <p:grpSpPr>
              <a:xfrm>
                <a:off x="10227777" y="2133941"/>
                <a:ext cx="508410" cy="480321"/>
                <a:chOff x="3172902" y="4132385"/>
                <a:chExt cx="355417" cy="335781"/>
              </a:xfrm>
            </p:grpSpPr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613F9CBD-B88B-42DE-9F98-CCCF59BEC5A0}"/>
                    </a:ext>
                  </a:extLst>
                </p:cNvPr>
                <p:cNvGrpSpPr/>
                <p:nvPr/>
              </p:nvGrpSpPr>
              <p:grpSpPr>
                <a:xfrm>
                  <a:off x="3234030" y="4132385"/>
                  <a:ext cx="233160" cy="110531"/>
                  <a:chOff x="3234867" y="4132385"/>
                  <a:chExt cx="233160" cy="11053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2C988462-9CE1-450F-8133-B6B375D78596}"/>
                      </a:ext>
                    </a:extLst>
                  </p:cNvPr>
                  <p:cNvSpPr/>
                  <p:nvPr/>
                </p:nvSpPr>
                <p:spPr>
                  <a:xfrm>
                    <a:off x="3234867" y="4132385"/>
                    <a:ext cx="100857" cy="110531"/>
                  </a:xfrm>
                  <a:custGeom>
                    <a:avLst/>
                    <a:gdLst>
                      <a:gd name="connsiteX0" fmla="*/ 543418 w 543418"/>
                      <a:gd name="connsiteY0" fmla="*/ 149230 h 595539"/>
                      <a:gd name="connsiteX1" fmla="*/ 543418 w 543418"/>
                      <a:gd name="connsiteY1" fmla="*/ 446971 h 595539"/>
                      <a:gd name="connsiteX2" fmla="*/ 271403 w 543418"/>
                      <a:gd name="connsiteY2" fmla="*/ 595539 h 595539"/>
                      <a:gd name="connsiteX3" fmla="*/ 271403 w 543418"/>
                      <a:gd name="connsiteY3" fmla="*/ 297798 h 595539"/>
                      <a:gd name="connsiteX4" fmla="*/ 0 w 543418"/>
                      <a:gd name="connsiteY4" fmla="*/ 149230 h 595539"/>
                      <a:gd name="connsiteX5" fmla="*/ 271403 w 543418"/>
                      <a:gd name="connsiteY5" fmla="*/ 297798 h 595539"/>
                      <a:gd name="connsiteX6" fmla="*/ 271403 w 543418"/>
                      <a:gd name="connsiteY6" fmla="*/ 595539 h 595539"/>
                      <a:gd name="connsiteX7" fmla="*/ 0 w 543418"/>
                      <a:gd name="connsiteY7" fmla="*/ 446971 h 595539"/>
                      <a:gd name="connsiteX8" fmla="*/ 271403 w 543418"/>
                      <a:gd name="connsiteY8" fmla="*/ 0 h 595539"/>
                      <a:gd name="connsiteX9" fmla="*/ 543418 w 543418"/>
                      <a:gd name="connsiteY9" fmla="*/ 148567 h 595539"/>
                      <a:gd name="connsiteX10" fmla="*/ 271403 w 543418"/>
                      <a:gd name="connsiteY10" fmla="*/ 297134 h 595539"/>
                      <a:gd name="connsiteX11" fmla="*/ 0 w 543418"/>
                      <a:gd name="connsiteY11" fmla="*/ 148567 h 595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3418" h="595539">
                        <a:moveTo>
                          <a:pt x="543418" y="149230"/>
                        </a:moveTo>
                        <a:lnTo>
                          <a:pt x="543418" y="446971"/>
                        </a:lnTo>
                        <a:lnTo>
                          <a:pt x="271403" y="595539"/>
                        </a:lnTo>
                        <a:lnTo>
                          <a:pt x="271403" y="297798"/>
                        </a:lnTo>
                        <a:close/>
                        <a:moveTo>
                          <a:pt x="0" y="149230"/>
                        </a:moveTo>
                        <a:lnTo>
                          <a:pt x="271403" y="297798"/>
                        </a:lnTo>
                        <a:lnTo>
                          <a:pt x="271403" y="595539"/>
                        </a:lnTo>
                        <a:lnTo>
                          <a:pt x="0" y="446971"/>
                        </a:lnTo>
                        <a:close/>
                        <a:moveTo>
                          <a:pt x="271403" y="0"/>
                        </a:moveTo>
                        <a:lnTo>
                          <a:pt x="543418" y="148567"/>
                        </a:lnTo>
                        <a:lnTo>
                          <a:pt x="271403" y="297134"/>
                        </a:lnTo>
                        <a:lnTo>
                          <a:pt x="0" y="148567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rgbClr val="0078D4"/>
                    </a:solidFill>
                    <a:prstDash val="solid"/>
                    <a:round/>
                  </a:ln>
                </p:spPr>
                <p:txBody>
                  <a:bodyPr wrap="square">
                    <a:noAutofit/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A34BAC26-89A3-49F2-A3DD-DEA1BA00EEBA}"/>
                      </a:ext>
                    </a:extLst>
                  </p:cNvPr>
                  <p:cNvSpPr/>
                  <p:nvPr/>
                </p:nvSpPr>
                <p:spPr>
                  <a:xfrm>
                    <a:off x="3367170" y="4132385"/>
                    <a:ext cx="100857" cy="110531"/>
                  </a:xfrm>
                  <a:custGeom>
                    <a:avLst/>
                    <a:gdLst>
                      <a:gd name="connsiteX0" fmla="*/ 543418 w 543418"/>
                      <a:gd name="connsiteY0" fmla="*/ 149230 h 595539"/>
                      <a:gd name="connsiteX1" fmla="*/ 543418 w 543418"/>
                      <a:gd name="connsiteY1" fmla="*/ 446971 h 595539"/>
                      <a:gd name="connsiteX2" fmla="*/ 271403 w 543418"/>
                      <a:gd name="connsiteY2" fmla="*/ 595539 h 595539"/>
                      <a:gd name="connsiteX3" fmla="*/ 271403 w 543418"/>
                      <a:gd name="connsiteY3" fmla="*/ 297798 h 595539"/>
                      <a:gd name="connsiteX4" fmla="*/ 0 w 543418"/>
                      <a:gd name="connsiteY4" fmla="*/ 149230 h 595539"/>
                      <a:gd name="connsiteX5" fmla="*/ 271403 w 543418"/>
                      <a:gd name="connsiteY5" fmla="*/ 297798 h 595539"/>
                      <a:gd name="connsiteX6" fmla="*/ 271403 w 543418"/>
                      <a:gd name="connsiteY6" fmla="*/ 595539 h 595539"/>
                      <a:gd name="connsiteX7" fmla="*/ 0 w 543418"/>
                      <a:gd name="connsiteY7" fmla="*/ 446971 h 595539"/>
                      <a:gd name="connsiteX8" fmla="*/ 271403 w 543418"/>
                      <a:gd name="connsiteY8" fmla="*/ 0 h 595539"/>
                      <a:gd name="connsiteX9" fmla="*/ 543418 w 543418"/>
                      <a:gd name="connsiteY9" fmla="*/ 148567 h 595539"/>
                      <a:gd name="connsiteX10" fmla="*/ 271403 w 543418"/>
                      <a:gd name="connsiteY10" fmla="*/ 297134 h 595539"/>
                      <a:gd name="connsiteX11" fmla="*/ 0 w 543418"/>
                      <a:gd name="connsiteY11" fmla="*/ 148567 h 595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3418" h="595539">
                        <a:moveTo>
                          <a:pt x="543418" y="149230"/>
                        </a:moveTo>
                        <a:lnTo>
                          <a:pt x="543418" y="446971"/>
                        </a:lnTo>
                        <a:lnTo>
                          <a:pt x="271403" y="595539"/>
                        </a:lnTo>
                        <a:lnTo>
                          <a:pt x="271403" y="297798"/>
                        </a:lnTo>
                        <a:close/>
                        <a:moveTo>
                          <a:pt x="0" y="149230"/>
                        </a:moveTo>
                        <a:lnTo>
                          <a:pt x="271403" y="297798"/>
                        </a:lnTo>
                        <a:lnTo>
                          <a:pt x="271403" y="595539"/>
                        </a:lnTo>
                        <a:lnTo>
                          <a:pt x="0" y="446971"/>
                        </a:lnTo>
                        <a:close/>
                        <a:moveTo>
                          <a:pt x="271403" y="0"/>
                        </a:moveTo>
                        <a:lnTo>
                          <a:pt x="543418" y="148567"/>
                        </a:lnTo>
                        <a:lnTo>
                          <a:pt x="271403" y="297134"/>
                        </a:lnTo>
                        <a:lnTo>
                          <a:pt x="0" y="148567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rgbClr val="0078D4"/>
                    </a:solidFill>
                    <a:prstDash val="solid"/>
                    <a:round/>
                  </a:ln>
                </p:spPr>
                <p:txBody>
                  <a:bodyPr wrap="square">
                    <a:noAutofit/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419373A2-3199-4398-BC0B-6F4DE9EF4DD1}"/>
                    </a:ext>
                  </a:extLst>
                </p:cNvPr>
                <p:cNvGrpSpPr/>
                <p:nvPr/>
              </p:nvGrpSpPr>
              <p:grpSpPr>
                <a:xfrm>
                  <a:off x="3172902" y="4245010"/>
                  <a:ext cx="355417" cy="110531"/>
                  <a:chOff x="3172902" y="4244590"/>
                  <a:chExt cx="355417" cy="110531"/>
                </a:xfrm>
              </p:grpSpPr>
              <p:sp>
                <p:nvSpPr>
                  <p:cNvPr id="153" name="Freeform: Shape 152">
                    <a:extLst>
                      <a:ext uri="{FF2B5EF4-FFF2-40B4-BE49-F238E27FC236}">
                        <a16:creationId xmlns:a16="http://schemas.microsoft.com/office/drawing/2014/main" id="{9D7D45BF-76AA-41C5-BE95-E85C5090129C}"/>
                      </a:ext>
                    </a:extLst>
                  </p:cNvPr>
                  <p:cNvSpPr/>
                  <p:nvPr/>
                </p:nvSpPr>
                <p:spPr>
                  <a:xfrm>
                    <a:off x="3172902" y="4244590"/>
                    <a:ext cx="100857" cy="110531"/>
                  </a:xfrm>
                  <a:custGeom>
                    <a:avLst/>
                    <a:gdLst>
                      <a:gd name="connsiteX0" fmla="*/ 543418 w 543418"/>
                      <a:gd name="connsiteY0" fmla="*/ 149230 h 595539"/>
                      <a:gd name="connsiteX1" fmla="*/ 543418 w 543418"/>
                      <a:gd name="connsiteY1" fmla="*/ 446971 h 595539"/>
                      <a:gd name="connsiteX2" fmla="*/ 271403 w 543418"/>
                      <a:gd name="connsiteY2" fmla="*/ 595539 h 595539"/>
                      <a:gd name="connsiteX3" fmla="*/ 271403 w 543418"/>
                      <a:gd name="connsiteY3" fmla="*/ 297798 h 595539"/>
                      <a:gd name="connsiteX4" fmla="*/ 0 w 543418"/>
                      <a:gd name="connsiteY4" fmla="*/ 149230 h 595539"/>
                      <a:gd name="connsiteX5" fmla="*/ 271403 w 543418"/>
                      <a:gd name="connsiteY5" fmla="*/ 297798 h 595539"/>
                      <a:gd name="connsiteX6" fmla="*/ 271403 w 543418"/>
                      <a:gd name="connsiteY6" fmla="*/ 595539 h 595539"/>
                      <a:gd name="connsiteX7" fmla="*/ 0 w 543418"/>
                      <a:gd name="connsiteY7" fmla="*/ 446971 h 595539"/>
                      <a:gd name="connsiteX8" fmla="*/ 271403 w 543418"/>
                      <a:gd name="connsiteY8" fmla="*/ 0 h 595539"/>
                      <a:gd name="connsiteX9" fmla="*/ 543418 w 543418"/>
                      <a:gd name="connsiteY9" fmla="*/ 148567 h 595539"/>
                      <a:gd name="connsiteX10" fmla="*/ 271403 w 543418"/>
                      <a:gd name="connsiteY10" fmla="*/ 297134 h 595539"/>
                      <a:gd name="connsiteX11" fmla="*/ 0 w 543418"/>
                      <a:gd name="connsiteY11" fmla="*/ 148567 h 595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3418" h="595539">
                        <a:moveTo>
                          <a:pt x="543418" y="149230"/>
                        </a:moveTo>
                        <a:lnTo>
                          <a:pt x="543418" y="446971"/>
                        </a:lnTo>
                        <a:lnTo>
                          <a:pt x="271403" y="595539"/>
                        </a:lnTo>
                        <a:lnTo>
                          <a:pt x="271403" y="297798"/>
                        </a:lnTo>
                        <a:close/>
                        <a:moveTo>
                          <a:pt x="0" y="149230"/>
                        </a:moveTo>
                        <a:lnTo>
                          <a:pt x="271403" y="297798"/>
                        </a:lnTo>
                        <a:lnTo>
                          <a:pt x="271403" y="595539"/>
                        </a:lnTo>
                        <a:lnTo>
                          <a:pt x="0" y="446971"/>
                        </a:lnTo>
                        <a:close/>
                        <a:moveTo>
                          <a:pt x="271403" y="0"/>
                        </a:moveTo>
                        <a:lnTo>
                          <a:pt x="543418" y="148567"/>
                        </a:lnTo>
                        <a:lnTo>
                          <a:pt x="271403" y="297134"/>
                        </a:lnTo>
                        <a:lnTo>
                          <a:pt x="0" y="148567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rgbClr val="0078D4"/>
                    </a:solidFill>
                    <a:prstDash val="solid"/>
                    <a:round/>
                  </a:ln>
                </p:spPr>
                <p:txBody>
                  <a:bodyPr wrap="square">
                    <a:noAutofit/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" name="Freeform: Shape 153">
                    <a:extLst>
                      <a:ext uri="{FF2B5EF4-FFF2-40B4-BE49-F238E27FC236}">
                        <a16:creationId xmlns:a16="http://schemas.microsoft.com/office/drawing/2014/main" id="{19E49A78-EE55-4416-AA0B-AE166DA065DD}"/>
                      </a:ext>
                    </a:extLst>
                  </p:cNvPr>
                  <p:cNvSpPr/>
                  <p:nvPr/>
                </p:nvSpPr>
                <p:spPr>
                  <a:xfrm>
                    <a:off x="3300182" y="4244590"/>
                    <a:ext cx="100857" cy="110531"/>
                  </a:xfrm>
                  <a:custGeom>
                    <a:avLst/>
                    <a:gdLst>
                      <a:gd name="connsiteX0" fmla="*/ 543418 w 543418"/>
                      <a:gd name="connsiteY0" fmla="*/ 149230 h 595539"/>
                      <a:gd name="connsiteX1" fmla="*/ 543418 w 543418"/>
                      <a:gd name="connsiteY1" fmla="*/ 446971 h 595539"/>
                      <a:gd name="connsiteX2" fmla="*/ 271403 w 543418"/>
                      <a:gd name="connsiteY2" fmla="*/ 595539 h 595539"/>
                      <a:gd name="connsiteX3" fmla="*/ 271403 w 543418"/>
                      <a:gd name="connsiteY3" fmla="*/ 297798 h 595539"/>
                      <a:gd name="connsiteX4" fmla="*/ 0 w 543418"/>
                      <a:gd name="connsiteY4" fmla="*/ 149230 h 595539"/>
                      <a:gd name="connsiteX5" fmla="*/ 271403 w 543418"/>
                      <a:gd name="connsiteY5" fmla="*/ 297798 h 595539"/>
                      <a:gd name="connsiteX6" fmla="*/ 271403 w 543418"/>
                      <a:gd name="connsiteY6" fmla="*/ 595539 h 595539"/>
                      <a:gd name="connsiteX7" fmla="*/ 0 w 543418"/>
                      <a:gd name="connsiteY7" fmla="*/ 446971 h 595539"/>
                      <a:gd name="connsiteX8" fmla="*/ 271403 w 543418"/>
                      <a:gd name="connsiteY8" fmla="*/ 0 h 595539"/>
                      <a:gd name="connsiteX9" fmla="*/ 543418 w 543418"/>
                      <a:gd name="connsiteY9" fmla="*/ 148567 h 595539"/>
                      <a:gd name="connsiteX10" fmla="*/ 271403 w 543418"/>
                      <a:gd name="connsiteY10" fmla="*/ 297134 h 595539"/>
                      <a:gd name="connsiteX11" fmla="*/ 0 w 543418"/>
                      <a:gd name="connsiteY11" fmla="*/ 148567 h 595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3418" h="595539">
                        <a:moveTo>
                          <a:pt x="543418" y="149230"/>
                        </a:moveTo>
                        <a:lnTo>
                          <a:pt x="543418" y="446971"/>
                        </a:lnTo>
                        <a:lnTo>
                          <a:pt x="271403" y="595539"/>
                        </a:lnTo>
                        <a:lnTo>
                          <a:pt x="271403" y="297798"/>
                        </a:lnTo>
                        <a:close/>
                        <a:moveTo>
                          <a:pt x="0" y="149230"/>
                        </a:moveTo>
                        <a:lnTo>
                          <a:pt x="271403" y="297798"/>
                        </a:lnTo>
                        <a:lnTo>
                          <a:pt x="271403" y="595539"/>
                        </a:lnTo>
                        <a:lnTo>
                          <a:pt x="0" y="446971"/>
                        </a:lnTo>
                        <a:close/>
                        <a:moveTo>
                          <a:pt x="271403" y="0"/>
                        </a:moveTo>
                        <a:lnTo>
                          <a:pt x="543418" y="148567"/>
                        </a:lnTo>
                        <a:lnTo>
                          <a:pt x="271403" y="297134"/>
                        </a:lnTo>
                        <a:lnTo>
                          <a:pt x="0" y="148567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rgbClr val="0078D4"/>
                    </a:solidFill>
                    <a:prstDash val="solid"/>
                    <a:round/>
                  </a:ln>
                </p:spPr>
                <p:txBody>
                  <a:bodyPr wrap="square">
                    <a:noAutofit/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" name="Freeform: Shape 154">
                    <a:extLst>
                      <a:ext uri="{FF2B5EF4-FFF2-40B4-BE49-F238E27FC236}">
                        <a16:creationId xmlns:a16="http://schemas.microsoft.com/office/drawing/2014/main" id="{2B9BE3C2-CACF-4A5D-B290-65E804BE330A}"/>
                      </a:ext>
                    </a:extLst>
                  </p:cNvPr>
                  <p:cNvSpPr/>
                  <p:nvPr/>
                </p:nvSpPr>
                <p:spPr>
                  <a:xfrm>
                    <a:off x="3427462" y="4244590"/>
                    <a:ext cx="100857" cy="110531"/>
                  </a:xfrm>
                  <a:custGeom>
                    <a:avLst/>
                    <a:gdLst>
                      <a:gd name="connsiteX0" fmla="*/ 543418 w 543418"/>
                      <a:gd name="connsiteY0" fmla="*/ 149230 h 595539"/>
                      <a:gd name="connsiteX1" fmla="*/ 543418 w 543418"/>
                      <a:gd name="connsiteY1" fmla="*/ 446971 h 595539"/>
                      <a:gd name="connsiteX2" fmla="*/ 271403 w 543418"/>
                      <a:gd name="connsiteY2" fmla="*/ 595539 h 595539"/>
                      <a:gd name="connsiteX3" fmla="*/ 271403 w 543418"/>
                      <a:gd name="connsiteY3" fmla="*/ 297798 h 595539"/>
                      <a:gd name="connsiteX4" fmla="*/ 0 w 543418"/>
                      <a:gd name="connsiteY4" fmla="*/ 149230 h 595539"/>
                      <a:gd name="connsiteX5" fmla="*/ 271403 w 543418"/>
                      <a:gd name="connsiteY5" fmla="*/ 297798 h 595539"/>
                      <a:gd name="connsiteX6" fmla="*/ 271403 w 543418"/>
                      <a:gd name="connsiteY6" fmla="*/ 595539 h 595539"/>
                      <a:gd name="connsiteX7" fmla="*/ 0 w 543418"/>
                      <a:gd name="connsiteY7" fmla="*/ 446971 h 595539"/>
                      <a:gd name="connsiteX8" fmla="*/ 271403 w 543418"/>
                      <a:gd name="connsiteY8" fmla="*/ 0 h 595539"/>
                      <a:gd name="connsiteX9" fmla="*/ 543418 w 543418"/>
                      <a:gd name="connsiteY9" fmla="*/ 148567 h 595539"/>
                      <a:gd name="connsiteX10" fmla="*/ 271403 w 543418"/>
                      <a:gd name="connsiteY10" fmla="*/ 297134 h 595539"/>
                      <a:gd name="connsiteX11" fmla="*/ 0 w 543418"/>
                      <a:gd name="connsiteY11" fmla="*/ 148567 h 595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3418" h="595539">
                        <a:moveTo>
                          <a:pt x="543418" y="149230"/>
                        </a:moveTo>
                        <a:lnTo>
                          <a:pt x="543418" y="446971"/>
                        </a:lnTo>
                        <a:lnTo>
                          <a:pt x="271403" y="595539"/>
                        </a:lnTo>
                        <a:lnTo>
                          <a:pt x="271403" y="297798"/>
                        </a:lnTo>
                        <a:close/>
                        <a:moveTo>
                          <a:pt x="0" y="149230"/>
                        </a:moveTo>
                        <a:lnTo>
                          <a:pt x="271403" y="297798"/>
                        </a:lnTo>
                        <a:lnTo>
                          <a:pt x="271403" y="595539"/>
                        </a:lnTo>
                        <a:lnTo>
                          <a:pt x="0" y="446971"/>
                        </a:lnTo>
                        <a:close/>
                        <a:moveTo>
                          <a:pt x="271403" y="0"/>
                        </a:moveTo>
                        <a:lnTo>
                          <a:pt x="543418" y="148567"/>
                        </a:lnTo>
                        <a:lnTo>
                          <a:pt x="271403" y="297134"/>
                        </a:lnTo>
                        <a:lnTo>
                          <a:pt x="0" y="148567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rgbClr val="0078D4"/>
                    </a:solidFill>
                    <a:prstDash val="solid"/>
                    <a:round/>
                  </a:ln>
                </p:spPr>
                <p:txBody>
                  <a:bodyPr wrap="square">
                    <a:noAutofit/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1EA00054-191F-408D-A34C-6FA1115584C6}"/>
                    </a:ext>
                  </a:extLst>
                </p:cNvPr>
                <p:cNvGrpSpPr/>
                <p:nvPr/>
              </p:nvGrpSpPr>
              <p:grpSpPr>
                <a:xfrm>
                  <a:off x="3234030" y="4357635"/>
                  <a:ext cx="233160" cy="110531"/>
                  <a:chOff x="3234867" y="4132385"/>
                  <a:chExt cx="233160" cy="110531"/>
                </a:xfrm>
              </p:grpSpPr>
              <p:sp>
                <p:nvSpPr>
                  <p:cNvPr id="151" name="Freeform: Shape 150">
                    <a:extLst>
                      <a:ext uri="{FF2B5EF4-FFF2-40B4-BE49-F238E27FC236}">
                        <a16:creationId xmlns:a16="http://schemas.microsoft.com/office/drawing/2014/main" id="{11DC5E63-611B-4FAB-ACFB-FF64F1C95487}"/>
                      </a:ext>
                    </a:extLst>
                  </p:cNvPr>
                  <p:cNvSpPr/>
                  <p:nvPr/>
                </p:nvSpPr>
                <p:spPr>
                  <a:xfrm>
                    <a:off x="3234867" y="4132385"/>
                    <a:ext cx="100857" cy="110531"/>
                  </a:xfrm>
                  <a:custGeom>
                    <a:avLst/>
                    <a:gdLst>
                      <a:gd name="connsiteX0" fmla="*/ 543418 w 543418"/>
                      <a:gd name="connsiteY0" fmla="*/ 149230 h 595539"/>
                      <a:gd name="connsiteX1" fmla="*/ 543418 w 543418"/>
                      <a:gd name="connsiteY1" fmla="*/ 446971 h 595539"/>
                      <a:gd name="connsiteX2" fmla="*/ 271403 w 543418"/>
                      <a:gd name="connsiteY2" fmla="*/ 595539 h 595539"/>
                      <a:gd name="connsiteX3" fmla="*/ 271403 w 543418"/>
                      <a:gd name="connsiteY3" fmla="*/ 297798 h 595539"/>
                      <a:gd name="connsiteX4" fmla="*/ 0 w 543418"/>
                      <a:gd name="connsiteY4" fmla="*/ 149230 h 595539"/>
                      <a:gd name="connsiteX5" fmla="*/ 271403 w 543418"/>
                      <a:gd name="connsiteY5" fmla="*/ 297798 h 595539"/>
                      <a:gd name="connsiteX6" fmla="*/ 271403 w 543418"/>
                      <a:gd name="connsiteY6" fmla="*/ 595539 h 595539"/>
                      <a:gd name="connsiteX7" fmla="*/ 0 w 543418"/>
                      <a:gd name="connsiteY7" fmla="*/ 446971 h 595539"/>
                      <a:gd name="connsiteX8" fmla="*/ 271403 w 543418"/>
                      <a:gd name="connsiteY8" fmla="*/ 0 h 595539"/>
                      <a:gd name="connsiteX9" fmla="*/ 543418 w 543418"/>
                      <a:gd name="connsiteY9" fmla="*/ 148567 h 595539"/>
                      <a:gd name="connsiteX10" fmla="*/ 271403 w 543418"/>
                      <a:gd name="connsiteY10" fmla="*/ 297134 h 595539"/>
                      <a:gd name="connsiteX11" fmla="*/ 0 w 543418"/>
                      <a:gd name="connsiteY11" fmla="*/ 148567 h 595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3418" h="595539">
                        <a:moveTo>
                          <a:pt x="543418" y="149230"/>
                        </a:moveTo>
                        <a:lnTo>
                          <a:pt x="543418" y="446971"/>
                        </a:lnTo>
                        <a:lnTo>
                          <a:pt x="271403" y="595539"/>
                        </a:lnTo>
                        <a:lnTo>
                          <a:pt x="271403" y="297798"/>
                        </a:lnTo>
                        <a:close/>
                        <a:moveTo>
                          <a:pt x="0" y="149230"/>
                        </a:moveTo>
                        <a:lnTo>
                          <a:pt x="271403" y="297798"/>
                        </a:lnTo>
                        <a:lnTo>
                          <a:pt x="271403" y="595539"/>
                        </a:lnTo>
                        <a:lnTo>
                          <a:pt x="0" y="446971"/>
                        </a:lnTo>
                        <a:close/>
                        <a:moveTo>
                          <a:pt x="271403" y="0"/>
                        </a:moveTo>
                        <a:lnTo>
                          <a:pt x="543418" y="148567"/>
                        </a:lnTo>
                        <a:lnTo>
                          <a:pt x="271403" y="297134"/>
                        </a:lnTo>
                        <a:lnTo>
                          <a:pt x="0" y="148567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rgbClr val="0078D4"/>
                    </a:solidFill>
                    <a:prstDash val="solid"/>
                    <a:round/>
                  </a:ln>
                </p:spPr>
                <p:txBody>
                  <a:bodyPr wrap="square">
                    <a:noAutofit/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2" name="Freeform: Shape 151">
                    <a:extLst>
                      <a:ext uri="{FF2B5EF4-FFF2-40B4-BE49-F238E27FC236}">
                        <a16:creationId xmlns:a16="http://schemas.microsoft.com/office/drawing/2014/main" id="{B962CA67-4BFC-48D4-942F-58753684FEB2}"/>
                      </a:ext>
                    </a:extLst>
                  </p:cNvPr>
                  <p:cNvSpPr/>
                  <p:nvPr/>
                </p:nvSpPr>
                <p:spPr>
                  <a:xfrm>
                    <a:off x="3367170" y="4132385"/>
                    <a:ext cx="100857" cy="110531"/>
                  </a:xfrm>
                  <a:custGeom>
                    <a:avLst/>
                    <a:gdLst>
                      <a:gd name="connsiteX0" fmla="*/ 543418 w 543418"/>
                      <a:gd name="connsiteY0" fmla="*/ 149230 h 595539"/>
                      <a:gd name="connsiteX1" fmla="*/ 543418 w 543418"/>
                      <a:gd name="connsiteY1" fmla="*/ 446971 h 595539"/>
                      <a:gd name="connsiteX2" fmla="*/ 271403 w 543418"/>
                      <a:gd name="connsiteY2" fmla="*/ 595539 h 595539"/>
                      <a:gd name="connsiteX3" fmla="*/ 271403 w 543418"/>
                      <a:gd name="connsiteY3" fmla="*/ 297798 h 595539"/>
                      <a:gd name="connsiteX4" fmla="*/ 0 w 543418"/>
                      <a:gd name="connsiteY4" fmla="*/ 149230 h 595539"/>
                      <a:gd name="connsiteX5" fmla="*/ 271403 w 543418"/>
                      <a:gd name="connsiteY5" fmla="*/ 297798 h 595539"/>
                      <a:gd name="connsiteX6" fmla="*/ 271403 w 543418"/>
                      <a:gd name="connsiteY6" fmla="*/ 595539 h 595539"/>
                      <a:gd name="connsiteX7" fmla="*/ 0 w 543418"/>
                      <a:gd name="connsiteY7" fmla="*/ 446971 h 595539"/>
                      <a:gd name="connsiteX8" fmla="*/ 271403 w 543418"/>
                      <a:gd name="connsiteY8" fmla="*/ 0 h 595539"/>
                      <a:gd name="connsiteX9" fmla="*/ 543418 w 543418"/>
                      <a:gd name="connsiteY9" fmla="*/ 148567 h 595539"/>
                      <a:gd name="connsiteX10" fmla="*/ 271403 w 543418"/>
                      <a:gd name="connsiteY10" fmla="*/ 297134 h 595539"/>
                      <a:gd name="connsiteX11" fmla="*/ 0 w 543418"/>
                      <a:gd name="connsiteY11" fmla="*/ 148567 h 595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3418" h="595539">
                        <a:moveTo>
                          <a:pt x="543418" y="149230"/>
                        </a:moveTo>
                        <a:lnTo>
                          <a:pt x="543418" y="446971"/>
                        </a:lnTo>
                        <a:lnTo>
                          <a:pt x="271403" y="595539"/>
                        </a:lnTo>
                        <a:lnTo>
                          <a:pt x="271403" y="297798"/>
                        </a:lnTo>
                        <a:close/>
                        <a:moveTo>
                          <a:pt x="0" y="149230"/>
                        </a:moveTo>
                        <a:lnTo>
                          <a:pt x="271403" y="297798"/>
                        </a:lnTo>
                        <a:lnTo>
                          <a:pt x="271403" y="595539"/>
                        </a:lnTo>
                        <a:lnTo>
                          <a:pt x="0" y="446971"/>
                        </a:lnTo>
                        <a:close/>
                        <a:moveTo>
                          <a:pt x="271403" y="0"/>
                        </a:moveTo>
                        <a:lnTo>
                          <a:pt x="543418" y="148567"/>
                        </a:lnTo>
                        <a:lnTo>
                          <a:pt x="271403" y="297134"/>
                        </a:lnTo>
                        <a:lnTo>
                          <a:pt x="0" y="148567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rgbClr val="0078D4"/>
                    </a:solidFill>
                    <a:prstDash val="solid"/>
                    <a:round/>
                  </a:ln>
                </p:spPr>
                <p:txBody>
                  <a:bodyPr wrap="square">
                    <a:noAutofit/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CBA701A9-69FA-4FA0-A190-9EBFEF4E0697}"/>
                </a:ext>
              </a:extLst>
            </p:cNvPr>
            <p:cNvGrpSpPr/>
            <p:nvPr/>
          </p:nvGrpSpPr>
          <p:grpSpPr>
            <a:xfrm>
              <a:off x="3349107" y="2957949"/>
              <a:ext cx="601487" cy="718562"/>
              <a:chOff x="5225756" y="3062906"/>
              <a:chExt cx="601487" cy="718562"/>
            </a:xfrm>
          </p:grpSpPr>
          <p:sp>
            <p:nvSpPr>
              <p:cNvPr id="159" name="Title 1">
                <a:extLst>
                  <a:ext uri="{FF2B5EF4-FFF2-40B4-BE49-F238E27FC236}">
                    <a16:creationId xmlns:a16="http://schemas.microsoft.com/office/drawing/2014/main" id="{C8BB71B1-A775-4FC2-BF26-610BB2D209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25756" y="3062906"/>
                <a:ext cx="601487" cy="138499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API</a:t>
                </a:r>
                <a:r>
                  <a:rPr kumimoji="0" lang="en-US" sz="800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 server</a:t>
                </a:r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23DA2392-C3C8-428A-925F-8BC9B9802390}"/>
                  </a:ext>
                </a:extLst>
              </p:cNvPr>
              <p:cNvSpPr/>
              <p:nvPr/>
            </p:nvSpPr>
            <p:spPr bwMode="auto">
              <a:xfrm>
                <a:off x="5259976" y="3247879"/>
                <a:ext cx="533589" cy="533589"/>
              </a:xfrm>
              <a:prstGeom prst="roundRect">
                <a:avLst>
                  <a:gd name="adj" fmla="val 3125"/>
                </a:avLst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161" name="plug" title="Icon of a power plug showing an A to B connection">
                <a:extLst>
                  <a:ext uri="{FF2B5EF4-FFF2-40B4-BE49-F238E27FC236}">
                    <a16:creationId xmlns:a16="http://schemas.microsoft.com/office/drawing/2014/main" id="{79BB2366-A2AC-4BB6-AA90-128C249D2EA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373193" y="3369100"/>
                <a:ext cx="307154" cy="291146"/>
              </a:xfrm>
              <a:custGeom>
                <a:avLst/>
                <a:gdLst>
                  <a:gd name="T0" fmla="*/ 169 w 346"/>
                  <a:gd name="T1" fmla="*/ 90 h 328"/>
                  <a:gd name="T2" fmla="*/ 199 w 346"/>
                  <a:gd name="T3" fmla="*/ 61 h 328"/>
                  <a:gd name="T4" fmla="*/ 279 w 346"/>
                  <a:gd name="T5" fmla="*/ 63 h 328"/>
                  <a:gd name="T6" fmla="*/ 279 w 346"/>
                  <a:gd name="T7" fmla="*/ 63 h 328"/>
                  <a:gd name="T8" fmla="*/ 277 w 346"/>
                  <a:gd name="T9" fmla="*/ 143 h 328"/>
                  <a:gd name="T10" fmla="*/ 247 w 346"/>
                  <a:gd name="T11" fmla="*/ 172 h 328"/>
                  <a:gd name="T12" fmla="*/ 169 w 346"/>
                  <a:gd name="T13" fmla="*/ 90 h 328"/>
                  <a:gd name="T14" fmla="*/ 279 w 346"/>
                  <a:gd name="T15" fmla="*/ 63 h 328"/>
                  <a:gd name="T16" fmla="*/ 346 w 346"/>
                  <a:gd name="T17" fmla="*/ 0 h 328"/>
                  <a:gd name="T18" fmla="*/ 99 w 346"/>
                  <a:gd name="T19" fmla="*/ 156 h 328"/>
                  <a:gd name="T20" fmla="*/ 69 w 346"/>
                  <a:gd name="T21" fmla="*/ 185 h 328"/>
                  <a:gd name="T22" fmla="*/ 67 w 346"/>
                  <a:gd name="T23" fmla="*/ 265 h 328"/>
                  <a:gd name="T24" fmla="*/ 67 w 346"/>
                  <a:gd name="T25" fmla="*/ 265 h 328"/>
                  <a:gd name="T26" fmla="*/ 147 w 346"/>
                  <a:gd name="T27" fmla="*/ 267 h 328"/>
                  <a:gd name="T28" fmla="*/ 177 w 346"/>
                  <a:gd name="T29" fmla="*/ 238 h 328"/>
                  <a:gd name="T30" fmla="*/ 99 w 346"/>
                  <a:gd name="T31" fmla="*/ 156 h 328"/>
                  <a:gd name="T32" fmla="*/ 67 w 346"/>
                  <a:gd name="T33" fmla="*/ 265 h 328"/>
                  <a:gd name="T34" fmla="*/ 0 w 346"/>
                  <a:gd name="T35" fmla="*/ 328 h 328"/>
                  <a:gd name="T36" fmla="*/ 157 w 346"/>
                  <a:gd name="T37" fmla="*/ 143 h 328"/>
                  <a:gd name="T38" fmla="*/ 120 w 346"/>
                  <a:gd name="T39" fmla="*/ 178 h 328"/>
                  <a:gd name="T40" fmla="*/ 193 w 346"/>
                  <a:gd name="T41" fmla="*/ 181 h 328"/>
                  <a:gd name="T42" fmla="*/ 156 w 346"/>
                  <a:gd name="T43" fmla="*/ 216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6" h="328">
                    <a:moveTo>
                      <a:pt x="169" y="90"/>
                    </a:moveTo>
                    <a:cubicBezTo>
                      <a:pt x="199" y="61"/>
                      <a:pt x="199" y="61"/>
                      <a:pt x="199" y="61"/>
                    </a:cubicBezTo>
                    <a:cubicBezTo>
                      <a:pt x="222" y="40"/>
                      <a:pt x="258" y="41"/>
                      <a:pt x="279" y="63"/>
                    </a:cubicBezTo>
                    <a:cubicBezTo>
                      <a:pt x="279" y="63"/>
                      <a:pt x="279" y="63"/>
                      <a:pt x="279" y="63"/>
                    </a:cubicBezTo>
                    <a:cubicBezTo>
                      <a:pt x="300" y="86"/>
                      <a:pt x="300" y="122"/>
                      <a:pt x="277" y="143"/>
                    </a:cubicBezTo>
                    <a:cubicBezTo>
                      <a:pt x="247" y="172"/>
                      <a:pt x="247" y="172"/>
                      <a:pt x="247" y="172"/>
                    </a:cubicBezTo>
                    <a:lnTo>
                      <a:pt x="169" y="90"/>
                    </a:lnTo>
                    <a:close/>
                    <a:moveTo>
                      <a:pt x="279" y="63"/>
                    </a:moveTo>
                    <a:cubicBezTo>
                      <a:pt x="346" y="0"/>
                      <a:pt x="346" y="0"/>
                      <a:pt x="346" y="0"/>
                    </a:cubicBezTo>
                    <a:moveTo>
                      <a:pt x="99" y="156"/>
                    </a:moveTo>
                    <a:cubicBezTo>
                      <a:pt x="69" y="185"/>
                      <a:pt x="69" y="185"/>
                      <a:pt x="69" y="185"/>
                    </a:cubicBezTo>
                    <a:cubicBezTo>
                      <a:pt x="46" y="206"/>
                      <a:pt x="46" y="242"/>
                      <a:pt x="67" y="265"/>
                    </a:cubicBezTo>
                    <a:cubicBezTo>
                      <a:pt x="67" y="265"/>
                      <a:pt x="67" y="265"/>
                      <a:pt x="67" y="265"/>
                    </a:cubicBezTo>
                    <a:cubicBezTo>
                      <a:pt x="88" y="287"/>
                      <a:pt x="124" y="288"/>
                      <a:pt x="147" y="267"/>
                    </a:cubicBezTo>
                    <a:cubicBezTo>
                      <a:pt x="177" y="238"/>
                      <a:pt x="177" y="238"/>
                      <a:pt x="177" y="238"/>
                    </a:cubicBezTo>
                    <a:lnTo>
                      <a:pt x="99" y="156"/>
                    </a:lnTo>
                    <a:close/>
                    <a:moveTo>
                      <a:pt x="67" y="265"/>
                    </a:moveTo>
                    <a:cubicBezTo>
                      <a:pt x="0" y="328"/>
                      <a:pt x="0" y="328"/>
                      <a:pt x="0" y="328"/>
                    </a:cubicBezTo>
                    <a:moveTo>
                      <a:pt x="157" y="143"/>
                    </a:moveTo>
                    <a:cubicBezTo>
                      <a:pt x="120" y="178"/>
                      <a:pt x="120" y="178"/>
                      <a:pt x="120" y="178"/>
                    </a:cubicBezTo>
                    <a:moveTo>
                      <a:pt x="193" y="181"/>
                    </a:moveTo>
                    <a:cubicBezTo>
                      <a:pt x="156" y="216"/>
                      <a:pt x="156" y="216"/>
                      <a:pt x="156" y="216"/>
                    </a:cubicBezTo>
                  </a:path>
                </a:pathLst>
              </a:custGeom>
              <a:noFill/>
              <a:ln w="1270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DF83C16-EF2F-4F0C-8C31-15E8BAC3ED25}"/>
                </a:ext>
              </a:extLst>
            </p:cNvPr>
            <p:cNvGrpSpPr/>
            <p:nvPr/>
          </p:nvGrpSpPr>
          <p:grpSpPr>
            <a:xfrm>
              <a:off x="2532435" y="3923999"/>
              <a:ext cx="1110459" cy="1152140"/>
              <a:chOff x="4871241" y="3929896"/>
              <a:chExt cx="1110459" cy="1152140"/>
            </a:xfrm>
          </p:grpSpPr>
          <p:sp>
            <p:nvSpPr>
              <p:cNvPr id="163" name="Title 1">
                <a:extLst>
                  <a:ext uri="{FF2B5EF4-FFF2-40B4-BE49-F238E27FC236}">
                    <a16:creationId xmlns:a16="http://schemas.microsoft.com/office/drawing/2014/main" id="{B9C83335-9FB9-44BF-A257-A0DB0EF436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1241" y="4835815"/>
                <a:ext cx="1110459" cy="246221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Segoe UI Semibold" panose="020B0702040204020203" pitchFamily="34" charset="0"/>
                  </a:rPr>
                  <a:t>replication, namespace, serviceaccounts, etc.</a:t>
                </a:r>
              </a:p>
            </p:txBody>
          </p: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46F85DFB-15B0-4E90-866B-4DF7B3F9CC7A}"/>
                  </a:ext>
                </a:extLst>
              </p:cNvPr>
              <p:cNvGrpSpPr/>
              <p:nvPr/>
            </p:nvGrpSpPr>
            <p:grpSpPr>
              <a:xfrm>
                <a:off x="5125453" y="3929896"/>
                <a:ext cx="601487" cy="857062"/>
                <a:chOff x="5175257" y="3929896"/>
                <a:chExt cx="601487" cy="857062"/>
              </a:xfrm>
            </p:grpSpPr>
            <p:sp>
              <p:nvSpPr>
                <p:cNvPr id="165" name="Title 1">
                  <a:extLst>
                    <a:ext uri="{FF2B5EF4-FFF2-40B4-BE49-F238E27FC236}">
                      <a16:creationId xmlns:a16="http://schemas.microsoft.com/office/drawing/2014/main" id="{9CAC9AFD-3FD0-42FE-9DF4-D6D546F881E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175257" y="3929896"/>
                  <a:ext cx="601487" cy="276999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b">
                  <a:spAutoFit/>
                </a:bodyPr>
                <a:lstStyle>
                  <a:lvl1pPr algn="l" defTabSz="932742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lang="en-US" sz="5400" b="0" kern="1200" cap="none" spc="-102" baseline="0">
                      <a:ln w="3175">
                        <a:noFill/>
                      </a:ln>
                      <a:gradFill>
                        <a:gsLst>
                          <a:gs pos="2655">
                            <a:schemeClr val="tx1"/>
                          </a:gs>
                          <a:gs pos="31000">
                            <a:schemeClr val="tx1"/>
                          </a:gs>
                        </a:gsLst>
                        <a:lin ang="5400000" scaled="0"/>
                      </a:gradFill>
                      <a:effectLst/>
                      <a:latin typeface="+mj-lt"/>
                      <a:ea typeface="+mn-ea"/>
                      <a:cs typeface="Segoe UI" pitchFamily="34" charset="0"/>
                    </a:defRPr>
                  </a:lvl1pPr>
                </a:lstStyle>
                <a:p>
                  <a:pPr marL="0" marR="0" lvl="0" indent="0" algn="ctr" defTabSz="932742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1200" cap="none" spc="0" normalizeH="0" baseline="0" noProof="0" dirty="0">
                      <a:ln w="3175"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-controller-manager</a:t>
                  </a:r>
                </a:p>
              </p:txBody>
            </p:sp>
            <p:sp>
              <p:nvSpPr>
                <p:cNvPr id="166" name="Rectangle: Rounded Corners 165">
                  <a:extLst>
                    <a:ext uri="{FF2B5EF4-FFF2-40B4-BE49-F238E27FC236}">
                      <a16:creationId xmlns:a16="http://schemas.microsoft.com/office/drawing/2014/main" id="{2BF18290-CD3C-4EB5-AD07-42A6192C6FB4}"/>
                    </a:ext>
                  </a:extLst>
                </p:cNvPr>
                <p:cNvSpPr/>
                <p:nvPr/>
              </p:nvSpPr>
              <p:spPr bwMode="auto">
                <a:xfrm>
                  <a:off x="5209477" y="4253369"/>
                  <a:ext cx="533589" cy="533589"/>
                </a:xfrm>
                <a:prstGeom prst="roundRect">
                  <a:avLst>
                    <a:gd name="adj" fmla="val 3125"/>
                  </a:avLst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67" name="remote" title="Icon of a remote control">
                  <a:extLst>
                    <a:ext uri="{FF2B5EF4-FFF2-40B4-BE49-F238E27FC236}">
                      <a16:creationId xmlns:a16="http://schemas.microsoft.com/office/drawing/2014/main" id="{333C42AF-9499-4C3F-8DC1-D7C4631E3A7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5399859" y="4337283"/>
                  <a:ext cx="152825" cy="365760"/>
                </a:xfrm>
                <a:custGeom>
                  <a:avLst/>
                  <a:gdLst>
                    <a:gd name="T0" fmla="*/ 87 w 107"/>
                    <a:gd name="T1" fmla="*/ 188 h 261"/>
                    <a:gd name="T2" fmla="*/ 71 w 107"/>
                    <a:gd name="T3" fmla="*/ 261 h 261"/>
                    <a:gd name="T4" fmla="*/ 19 w 107"/>
                    <a:gd name="T5" fmla="*/ 245 h 261"/>
                    <a:gd name="T6" fmla="*/ 0 w 107"/>
                    <a:gd name="T7" fmla="*/ 110 h 261"/>
                    <a:gd name="T8" fmla="*/ 18 w 107"/>
                    <a:gd name="T9" fmla="*/ 0 h 261"/>
                    <a:gd name="T10" fmla="*/ 107 w 107"/>
                    <a:gd name="T11" fmla="*/ 18 h 261"/>
                    <a:gd name="T12" fmla="*/ 54 w 107"/>
                    <a:gd name="T13" fmla="*/ 35 h 261"/>
                    <a:gd name="T14" fmla="*/ 52 w 107"/>
                    <a:gd name="T15" fmla="*/ 36 h 261"/>
                    <a:gd name="T16" fmla="*/ 54 w 107"/>
                    <a:gd name="T17" fmla="*/ 35 h 261"/>
                    <a:gd name="T18" fmla="*/ 70 w 107"/>
                    <a:gd name="T19" fmla="*/ 52 h 261"/>
                    <a:gd name="T20" fmla="*/ 72 w 107"/>
                    <a:gd name="T21" fmla="*/ 54 h 261"/>
                    <a:gd name="T22" fmla="*/ 37 w 107"/>
                    <a:gd name="T23" fmla="*/ 52 h 261"/>
                    <a:gd name="T24" fmla="*/ 35 w 107"/>
                    <a:gd name="T25" fmla="*/ 54 h 261"/>
                    <a:gd name="T26" fmla="*/ 37 w 107"/>
                    <a:gd name="T27" fmla="*/ 52 h 261"/>
                    <a:gd name="T28" fmla="*/ 70 w 107"/>
                    <a:gd name="T29" fmla="*/ 86 h 261"/>
                    <a:gd name="T30" fmla="*/ 72 w 107"/>
                    <a:gd name="T31" fmla="*/ 88 h 261"/>
                    <a:gd name="T32" fmla="*/ 37 w 107"/>
                    <a:gd name="T33" fmla="*/ 86 h 261"/>
                    <a:gd name="T34" fmla="*/ 35 w 107"/>
                    <a:gd name="T35" fmla="*/ 88 h 261"/>
                    <a:gd name="T36" fmla="*/ 37 w 107"/>
                    <a:gd name="T37" fmla="*/ 86 h 261"/>
                    <a:gd name="T38" fmla="*/ 70 w 107"/>
                    <a:gd name="T39" fmla="*/ 121 h 261"/>
                    <a:gd name="T40" fmla="*/ 72 w 107"/>
                    <a:gd name="T41" fmla="*/ 123 h 261"/>
                    <a:gd name="T42" fmla="*/ 37 w 107"/>
                    <a:gd name="T43" fmla="*/ 121 h 261"/>
                    <a:gd name="T44" fmla="*/ 35 w 107"/>
                    <a:gd name="T45" fmla="*/ 123 h 261"/>
                    <a:gd name="T46" fmla="*/ 37 w 107"/>
                    <a:gd name="T47" fmla="*/ 121 h 261"/>
                    <a:gd name="T48" fmla="*/ 52 w 107"/>
                    <a:gd name="T49" fmla="*/ 69 h 261"/>
                    <a:gd name="T50" fmla="*/ 54 w 107"/>
                    <a:gd name="T51" fmla="*/ 71 h 261"/>
                    <a:gd name="T52" fmla="*/ 54 w 107"/>
                    <a:gd name="T53" fmla="*/ 156 h 261"/>
                    <a:gd name="T54" fmla="*/ 52 w 107"/>
                    <a:gd name="T55" fmla="*/ 158 h 261"/>
                    <a:gd name="T56" fmla="*/ 54 w 107"/>
                    <a:gd name="T57" fmla="*/ 156 h 261"/>
                    <a:gd name="T58" fmla="*/ 52 w 107"/>
                    <a:gd name="T59" fmla="*/ 191 h 261"/>
                    <a:gd name="T60" fmla="*/ 54 w 107"/>
                    <a:gd name="T61" fmla="*/ 192 h 261"/>
                    <a:gd name="T62" fmla="*/ 54 w 107"/>
                    <a:gd name="T63" fmla="*/ 226 h 261"/>
                    <a:gd name="T64" fmla="*/ 52 w 107"/>
                    <a:gd name="T65" fmla="*/ 227 h 261"/>
                    <a:gd name="T66" fmla="*/ 54 w 107"/>
                    <a:gd name="T67" fmla="*/ 226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07" h="261">
                      <a:moveTo>
                        <a:pt x="106" y="110"/>
                      </a:moveTo>
                      <a:cubicBezTo>
                        <a:pt x="87" y="188"/>
                        <a:pt x="87" y="188"/>
                        <a:pt x="87" y="188"/>
                      </a:cubicBezTo>
                      <a:cubicBezTo>
                        <a:pt x="87" y="245"/>
                        <a:pt x="87" y="245"/>
                        <a:pt x="87" y="245"/>
                      </a:cubicBezTo>
                      <a:cubicBezTo>
                        <a:pt x="87" y="254"/>
                        <a:pt x="80" y="261"/>
                        <a:pt x="71" y="261"/>
                      </a:cubicBezTo>
                      <a:cubicBezTo>
                        <a:pt x="35" y="261"/>
                        <a:pt x="35" y="261"/>
                        <a:pt x="35" y="261"/>
                      </a:cubicBezTo>
                      <a:cubicBezTo>
                        <a:pt x="26" y="261"/>
                        <a:pt x="19" y="254"/>
                        <a:pt x="19" y="245"/>
                      </a:cubicBezTo>
                      <a:cubicBezTo>
                        <a:pt x="19" y="188"/>
                        <a:pt x="19" y="188"/>
                        <a:pt x="19" y="188"/>
                      </a:cubicBezTo>
                      <a:cubicBezTo>
                        <a:pt x="0" y="110"/>
                        <a:pt x="0" y="110"/>
                        <a:pt x="0" y="11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99" y="0"/>
                        <a:pt x="107" y="8"/>
                        <a:pt x="107" y="18"/>
                      </a:cubicBezTo>
                      <a:lnTo>
                        <a:pt x="106" y="110"/>
                      </a:lnTo>
                      <a:close/>
                      <a:moveTo>
                        <a:pt x="54" y="35"/>
                      </a:moveTo>
                      <a:cubicBezTo>
                        <a:pt x="52" y="35"/>
                        <a:pt x="52" y="35"/>
                        <a:pt x="52" y="35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4" y="36"/>
                        <a:pt x="54" y="36"/>
                        <a:pt x="54" y="36"/>
                      </a:cubicBezTo>
                      <a:lnTo>
                        <a:pt x="54" y="35"/>
                      </a:lnTo>
                      <a:close/>
                      <a:moveTo>
                        <a:pt x="72" y="52"/>
                      </a:moveTo>
                      <a:cubicBezTo>
                        <a:pt x="70" y="52"/>
                        <a:pt x="70" y="52"/>
                        <a:pt x="70" y="52"/>
                      </a:cubicBezTo>
                      <a:cubicBezTo>
                        <a:pt x="70" y="54"/>
                        <a:pt x="70" y="54"/>
                        <a:pt x="70" y="54"/>
                      </a:cubicBezTo>
                      <a:cubicBezTo>
                        <a:pt x="72" y="54"/>
                        <a:pt x="72" y="54"/>
                        <a:pt x="72" y="54"/>
                      </a:cubicBezTo>
                      <a:lnTo>
                        <a:pt x="72" y="52"/>
                      </a:lnTo>
                      <a:close/>
                      <a:moveTo>
                        <a:pt x="37" y="52"/>
                      </a:moveTo>
                      <a:cubicBezTo>
                        <a:pt x="35" y="52"/>
                        <a:pt x="35" y="52"/>
                        <a:pt x="35" y="52"/>
                      </a:cubicBezTo>
                      <a:cubicBezTo>
                        <a:pt x="35" y="54"/>
                        <a:pt x="35" y="54"/>
                        <a:pt x="35" y="54"/>
                      </a:cubicBezTo>
                      <a:cubicBezTo>
                        <a:pt x="37" y="54"/>
                        <a:pt x="37" y="54"/>
                        <a:pt x="37" y="54"/>
                      </a:cubicBezTo>
                      <a:lnTo>
                        <a:pt x="37" y="52"/>
                      </a:lnTo>
                      <a:close/>
                      <a:moveTo>
                        <a:pt x="72" y="86"/>
                      </a:moveTo>
                      <a:cubicBezTo>
                        <a:pt x="70" y="86"/>
                        <a:pt x="70" y="86"/>
                        <a:pt x="70" y="86"/>
                      </a:cubicBezTo>
                      <a:cubicBezTo>
                        <a:pt x="70" y="88"/>
                        <a:pt x="70" y="88"/>
                        <a:pt x="70" y="88"/>
                      </a:cubicBezTo>
                      <a:cubicBezTo>
                        <a:pt x="72" y="88"/>
                        <a:pt x="72" y="88"/>
                        <a:pt x="72" y="88"/>
                      </a:cubicBezTo>
                      <a:lnTo>
                        <a:pt x="72" y="86"/>
                      </a:lnTo>
                      <a:close/>
                      <a:moveTo>
                        <a:pt x="37" y="86"/>
                      </a:moveTo>
                      <a:cubicBezTo>
                        <a:pt x="35" y="86"/>
                        <a:pt x="35" y="86"/>
                        <a:pt x="35" y="86"/>
                      </a:cubicBezTo>
                      <a:cubicBezTo>
                        <a:pt x="35" y="88"/>
                        <a:pt x="35" y="88"/>
                        <a:pt x="35" y="88"/>
                      </a:cubicBezTo>
                      <a:cubicBezTo>
                        <a:pt x="37" y="88"/>
                        <a:pt x="37" y="88"/>
                        <a:pt x="37" y="88"/>
                      </a:cubicBezTo>
                      <a:lnTo>
                        <a:pt x="37" y="86"/>
                      </a:lnTo>
                      <a:close/>
                      <a:moveTo>
                        <a:pt x="72" y="121"/>
                      </a:moveTo>
                      <a:cubicBezTo>
                        <a:pt x="70" y="121"/>
                        <a:pt x="70" y="121"/>
                        <a:pt x="70" y="121"/>
                      </a:cubicBezTo>
                      <a:cubicBezTo>
                        <a:pt x="70" y="123"/>
                        <a:pt x="70" y="123"/>
                        <a:pt x="70" y="123"/>
                      </a:cubicBezTo>
                      <a:cubicBezTo>
                        <a:pt x="72" y="123"/>
                        <a:pt x="72" y="123"/>
                        <a:pt x="72" y="123"/>
                      </a:cubicBezTo>
                      <a:lnTo>
                        <a:pt x="72" y="121"/>
                      </a:lnTo>
                      <a:close/>
                      <a:moveTo>
                        <a:pt x="37" y="121"/>
                      </a:moveTo>
                      <a:cubicBezTo>
                        <a:pt x="35" y="121"/>
                        <a:pt x="35" y="121"/>
                        <a:pt x="35" y="121"/>
                      </a:cubicBezTo>
                      <a:cubicBezTo>
                        <a:pt x="35" y="123"/>
                        <a:pt x="35" y="123"/>
                        <a:pt x="35" y="123"/>
                      </a:cubicBezTo>
                      <a:cubicBezTo>
                        <a:pt x="37" y="123"/>
                        <a:pt x="37" y="123"/>
                        <a:pt x="37" y="123"/>
                      </a:cubicBezTo>
                      <a:lnTo>
                        <a:pt x="37" y="121"/>
                      </a:lnTo>
                      <a:close/>
                      <a:moveTo>
                        <a:pt x="54" y="69"/>
                      </a:moveTo>
                      <a:cubicBezTo>
                        <a:pt x="52" y="69"/>
                        <a:pt x="52" y="69"/>
                        <a:pt x="52" y="69"/>
                      </a:cubicBezTo>
                      <a:cubicBezTo>
                        <a:pt x="52" y="71"/>
                        <a:pt x="52" y="71"/>
                        <a:pt x="52" y="71"/>
                      </a:cubicBezTo>
                      <a:cubicBezTo>
                        <a:pt x="54" y="71"/>
                        <a:pt x="54" y="71"/>
                        <a:pt x="54" y="71"/>
                      </a:cubicBezTo>
                      <a:lnTo>
                        <a:pt x="54" y="69"/>
                      </a:lnTo>
                      <a:close/>
                      <a:moveTo>
                        <a:pt x="54" y="156"/>
                      </a:moveTo>
                      <a:cubicBezTo>
                        <a:pt x="52" y="156"/>
                        <a:pt x="52" y="156"/>
                        <a:pt x="52" y="156"/>
                      </a:cubicBezTo>
                      <a:cubicBezTo>
                        <a:pt x="52" y="158"/>
                        <a:pt x="52" y="158"/>
                        <a:pt x="52" y="158"/>
                      </a:cubicBezTo>
                      <a:cubicBezTo>
                        <a:pt x="54" y="158"/>
                        <a:pt x="54" y="158"/>
                        <a:pt x="54" y="158"/>
                      </a:cubicBezTo>
                      <a:lnTo>
                        <a:pt x="54" y="156"/>
                      </a:lnTo>
                      <a:close/>
                      <a:moveTo>
                        <a:pt x="54" y="191"/>
                      </a:moveTo>
                      <a:cubicBezTo>
                        <a:pt x="52" y="191"/>
                        <a:pt x="52" y="191"/>
                        <a:pt x="52" y="191"/>
                      </a:cubicBezTo>
                      <a:cubicBezTo>
                        <a:pt x="52" y="192"/>
                        <a:pt x="52" y="192"/>
                        <a:pt x="52" y="192"/>
                      </a:cubicBezTo>
                      <a:cubicBezTo>
                        <a:pt x="54" y="192"/>
                        <a:pt x="54" y="192"/>
                        <a:pt x="54" y="192"/>
                      </a:cubicBezTo>
                      <a:lnTo>
                        <a:pt x="54" y="191"/>
                      </a:lnTo>
                      <a:close/>
                      <a:moveTo>
                        <a:pt x="54" y="226"/>
                      </a:moveTo>
                      <a:cubicBezTo>
                        <a:pt x="52" y="226"/>
                        <a:pt x="52" y="226"/>
                        <a:pt x="52" y="226"/>
                      </a:cubicBezTo>
                      <a:cubicBezTo>
                        <a:pt x="52" y="227"/>
                        <a:pt x="52" y="227"/>
                        <a:pt x="52" y="227"/>
                      </a:cubicBezTo>
                      <a:cubicBezTo>
                        <a:pt x="54" y="227"/>
                        <a:pt x="54" y="227"/>
                        <a:pt x="54" y="227"/>
                      </a:cubicBezTo>
                      <a:lnTo>
                        <a:pt x="54" y="226"/>
                      </a:lnTo>
                      <a:close/>
                    </a:path>
                  </a:pathLst>
                </a:custGeom>
                <a:noFill/>
                <a:ln w="12700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CBFD89A7-94F6-488E-A145-3AB7FFD8C54D}"/>
                </a:ext>
              </a:extLst>
            </p:cNvPr>
            <p:cNvGrpSpPr/>
            <p:nvPr/>
          </p:nvGrpSpPr>
          <p:grpSpPr>
            <a:xfrm>
              <a:off x="3911566" y="4061309"/>
              <a:ext cx="601487" cy="718562"/>
              <a:chOff x="6300176" y="4067206"/>
              <a:chExt cx="601487" cy="718562"/>
            </a:xfrm>
          </p:grpSpPr>
          <p:sp>
            <p:nvSpPr>
              <p:cNvPr id="169" name="Title 1">
                <a:extLst>
                  <a:ext uri="{FF2B5EF4-FFF2-40B4-BE49-F238E27FC236}">
                    <a16:creationId xmlns:a16="http://schemas.microsoft.com/office/drawing/2014/main" id="{D60B4BB2-C9D8-4528-9857-5751D55F7F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0176" y="4067206"/>
                <a:ext cx="601487" cy="138499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-scheduler</a:t>
                </a:r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1980EEF5-84FC-42A2-9211-2CD967752BB7}"/>
                  </a:ext>
                </a:extLst>
              </p:cNvPr>
              <p:cNvSpPr/>
              <p:nvPr/>
            </p:nvSpPr>
            <p:spPr bwMode="auto">
              <a:xfrm>
                <a:off x="6334396" y="4252179"/>
                <a:ext cx="533589" cy="533589"/>
              </a:xfrm>
              <a:prstGeom prst="roundRect">
                <a:avLst>
                  <a:gd name="adj" fmla="val 3125"/>
                </a:avLst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171" name="Calendar" title="Icon of a calendar">
                <a:extLst>
                  <a:ext uri="{FF2B5EF4-FFF2-40B4-BE49-F238E27FC236}">
                    <a16:creationId xmlns:a16="http://schemas.microsoft.com/office/drawing/2014/main" id="{4275A429-6925-42B2-B5B1-676A7AFC481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437177" y="4361816"/>
                <a:ext cx="328027" cy="314314"/>
              </a:xfrm>
              <a:custGeom>
                <a:avLst/>
                <a:gdLst>
                  <a:gd name="T0" fmla="*/ 598 w 598"/>
                  <a:gd name="T1" fmla="*/ 573 h 573"/>
                  <a:gd name="T2" fmla="*/ 0 w 598"/>
                  <a:gd name="T3" fmla="*/ 59 h 573"/>
                  <a:gd name="T4" fmla="*/ 598 w 598"/>
                  <a:gd name="T5" fmla="*/ 341 h 573"/>
                  <a:gd name="T6" fmla="*/ 598 w 598"/>
                  <a:gd name="T7" fmla="*/ 176 h 573"/>
                  <a:gd name="T8" fmla="*/ 120 w 598"/>
                  <a:gd name="T9" fmla="*/ 121 h 573"/>
                  <a:gd name="T10" fmla="*/ 477 w 598"/>
                  <a:gd name="T11" fmla="*/ 121 h 573"/>
                  <a:gd name="T12" fmla="*/ 246 w 598"/>
                  <a:gd name="T13" fmla="*/ 252 h 573"/>
                  <a:gd name="T14" fmla="*/ 232 w 598"/>
                  <a:gd name="T15" fmla="*/ 266 h 573"/>
                  <a:gd name="T16" fmla="*/ 246 w 598"/>
                  <a:gd name="T17" fmla="*/ 259 h 573"/>
                  <a:gd name="T18" fmla="*/ 365 w 598"/>
                  <a:gd name="T19" fmla="*/ 252 h 573"/>
                  <a:gd name="T20" fmla="*/ 351 w 598"/>
                  <a:gd name="T21" fmla="*/ 266 h 573"/>
                  <a:gd name="T22" fmla="*/ 365 w 598"/>
                  <a:gd name="T23" fmla="*/ 257 h 573"/>
                  <a:gd name="T24" fmla="*/ 484 w 598"/>
                  <a:gd name="T25" fmla="*/ 252 h 573"/>
                  <a:gd name="T26" fmla="*/ 470 w 598"/>
                  <a:gd name="T27" fmla="*/ 266 h 573"/>
                  <a:gd name="T28" fmla="*/ 484 w 598"/>
                  <a:gd name="T29" fmla="*/ 259 h 573"/>
                  <a:gd name="T30" fmla="*/ 246 w 598"/>
                  <a:gd name="T31" fmla="*/ 332 h 573"/>
                  <a:gd name="T32" fmla="*/ 232 w 598"/>
                  <a:gd name="T33" fmla="*/ 344 h 573"/>
                  <a:gd name="T34" fmla="*/ 246 w 598"/>
                  <a:gd name="T35" fmla="*/ 339 h 573"/>
                  <a:gd name="T36" fmla="*/ 365 w 598"/>
                  <a:gd name="T37" fmla="*/ 332 h 573"/>
                  <a:gd name="T38" fmla="*/ 351 w 598"/>
                  <a:gd name="T39" fmla="*/ 344 h 573"/>
                  <a:gd name="T40" fmla="*/ 365 w 598"/>
                  <a:gd name="T41" fmla="*/ 337 h 573"/>
                  <a:gd name="T42" fmla="*/ 484 w 598"/>
                  <a:gd name="T43" fmla="*/ 332 h 573"/>
                  <a:gd name="T44" fmla="*/ 470 w 598"/>
                  <a:gd name="T45" fmla="*/ 344 h 573"/>
                  <a:gd name="T46" fmla="*/ 484 w 598"/>
                  <a:gd name="T47" fmla="*/ 339 h 573"/>
                  <a:gd name="T48" fmla="*/ 127 w 598"/>
                  <a:gd name="T49" fmla="*/ 332 h 573"/>
                  <a:gd name="T50" fmla="*/ 113 w 598"/>
                  <a:gd name="T51" fmla="*/ 344 h 573"/>
                  <a:gd name="T52" fmla="*/ 127 w 598"/>
                  <a:gd name="T53" fmla="*/ 337 h 573"/>
                  <a:gd name="T54" fmla="*/ 246 w 598"/>
                  <a:gd name="T55" fmla="*/ 410 h 573"/>
                  <a:gd name="T56" fmla="*/ 232 w 598"/>
                  <a:gd name="T57" fmla="*/ 424 h 573"/>
                  <a:gd name="T58" fmla="*/ 246 w 598"/>
                  <a:gd name="T59" fmla="*/ 417 h 573"/>
                  <a:gd name="T60" fmla="*/ 365 w 598"/>
                  <a:gd name="T61" fmla="*/ 410 h 573"/>
                  <a:gd name="T62" fmla="*/ 351 w 598"/>
                  <a:gd name="T63" fmla="*/ 424 h 573"/>
                  <a:gd name="T64" fmla="*/ 365 w 598"/>
                  <a:gd name="T65" fmla="*/ 417 h 573"/>
                  <a:gd name="T66" fmla="*/ 484 w 598"/>
                  <a:gd name="T67" fmla="*/ 410 h 573"/>
                  <a:gd name="T68" fmla="*/ 470 w 598"/>
                  <a:gd name="T69" fmla="*/ 424 h 573"/>
                  <a:gd name="T70" fmla="*/ 484 w 598"/>
                  <a:gd name="T71" fmla="*/ 417 h 573"/>
                  <a:gd name="T72" fmla="*/ 127 w 598"/>
                  <a:gd name="T73" fmla="*/ 410 h 573"/>
                  <a:gd name="T74" fmla="*/ 113 w 598"/>
                  <a:gd name="T75" fmla="*/ 424 h 573"/>
                  <a:gd name="T76" fmla="*/ 127 w 598"/>
                  <a:gd name="T77" fmla="*/ 417 h 573"/>
                  <a:gd name="T78" fmla="*/ 246 w 598"/>
                  <a:gd name="T79" fmla="*/ 490 h 573"/>
                  <a:gd name="T80" fmla="*/ 232 w 598"/>
                  <a:gd name="T81" fmla="*/ 504 h 573"/>
                  <a:gd name="T82" fmla="*/ 246 w 598"/>
                  <a:gd name="T83" fmla="*/ 497 h 573"/>
                  <a:gd name="T84" fmla="*/ 365 w 598"/>
                  <a:gd name="T85" fmla="*/ 490 h 573"/>
                  <a:gd name="T86" fmla="*/ 351 w 598"/>
                  <a:gd name="T87" fmla="*/ 504 h 573"/>
                  <a:gd name="T88" fmla="*/ 365 w 598"/>
                  <a:gd name="T89" fmla="*/ 497 h 573"/>
                  <a:gd name="T90" fmla="*/ 127 w 598"/>
                  <a:gd name="T91" fmla="*/ 490 h 573"/>
                  <a:gd name="T92" fmla="*/ 113 w 598"/>
                  <a:gd name="T93" fmla="*/ 504 h 573"/>
                  <a:gd name="T94" fmla="*/ 127 w 598"/>
                  <a:gd name="T95" fmla="*/ 495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98" h="573">
                    <a:moveTo>
                      <a:pt x="598" y="341"/>
                    </a:moveTo>
                    <a:lnTo>
                      <a:pt x="598" y="573"/>
                    </a:lnTo>
                    <a:lnTo>
                      <a:pt x="0" y="573"/>
                    </a:lnTo>
                    <a:lnTo>
                      <a:pt x="0" y="59"/>
                    </a:lnTo>
                    <a:lnTo>
                      <a:pt x="598" y="59"/>
                    </a:lnTo>
                    <a:lnTo>
                      <a:pt x="598" y="341"/>
                    </a:lnTo>
                    <a:moveTo>
                      <a:pt x="0" y="176"/>
                    </a:moveTo>
                    <a:lnTo>
                      <a:pt x="598" y="176"/>
                    </a:lnTo>
                    <a:moveTo>
                      <a:pt x="120" y="0"/>
                    </a:moveTo>
                    <a:lnTo>
                      <a:pt x="120" y="121"/>
                    </a:lnTo>
                    <a:moveTo>
                      <a:pt x="477" y="0"/>
                    </a:moveTo>
                    <a:lnTo>
                      <a:pt x="477" y="121"/>
                    </a:lnTo>
                    <a:moveTo>
                      <a:pt x="246" y="259"/>
                    </a:moveTo>
                    <a:lnTo>
                      <a:pt x="246" y="252"/>
                    </a:lnTo>
                    <a:lnTo>
                      <a:pt x="232" y="252"/>
                    </a:lnTo>
                    <a:lnTo>
                      <a:pt x="232" y="266"/>
                    </a:lnTo>
                    <a:lnTo>
                      <a:pt x="246" y="266"/>
                    </a:lnTo>
                    <a:lnTo>
                      <a:pt x="246" y="259"/>
                    </a:lnTo>
                    <a:moveTo>
                      <a:pt x="365" y="257"/>
                    </a:moveTo>
                    <a:lnTo>
                      <a:pt x="365" y="252"/>
                    </a:lnTo>
                    <a:lnTo>
                      <a:pt x="351" y="252"/>
                    </a:lnTo>
                    <a:lnTo>
                      <a:pt x="351" y="266"/>
                    </a:lnTo>
                    <a:lnTo>
                      <a:pt x="365" y="266"/>
                    </a:lnTo>
                    <a:lnTo>
                      <a:pt x="365" y="257"/>
                    </a:lnTo>
                    <a:moveTo>
                      <a:pt x="484" y="259"/>
                    </a:moveTo>
                    <a:lnTo>
                      <a:pt x="484" y="252"/>
                    </a:lnTo>
                    <a:lnTo>
                      <a:pt x="470" y="252"/>
                    </a:lnTo>
                    <a:lnTo>
                      <a:pt x="470" y="266"/>
                    </a:lnTo>
                    <a:lnTo>
                      <a:pt x="484" y="266"/>
                    </a:lnTo>
                    <a:lnTo>
                      <a:pt x="484" y="259"/>
                    </a:lnTo>
                    <a:moveTo>
                      <a:pt x="246" y="339"/>
                    </a:moveTo>
                    <a:lnTo>
                      <a:pt x="246" y="332"/>
                    </a:lnTo>
                    <a:lnTo>
                      <a:pt x="232" y="332"/>
                    </a:lnTo>
                    <a:lnTo>
                      <a:pt x="232" y="344"/>
                    </a:lnTo>
                    <a:lnTo>
                      <a:pt x="246" y="344"/>
                    </a:lnTo>
                    <a:lnTo>
                      <a:pt x="246" y="339"/>
                    </a:lnTo>
                    <a:moveTo>
                      <a:pt x="365" y="337"/>
                    </a:moveTo>
                    <a:lnTo>
                      <a:pt x="365" y="332"/>
                    </a:lnTo>
                    <a:lnTo>
                      <a:pt x="351" y="332"/>
                    </a:lnTo>
                    <a:lnTo>
                      <a:pt x="351" y="344"/>
                    </a:lnTo>
                    <a:lnTo>
                      <a:pt x="365" y="344"/>
                    </a:lnTo>
                    <a:lnTo>
                      <a:pt x="365" y="337"/>
                    </a:lnTo>
                    <a:moveTo>
                      <a:pt x="484" y="339"/>
                    </a:moveTo>
                    <a:lnTo>
                      <a:pt x="484" y="332"/>
                    </a:lnTo>
                    <a:lnTo>
                      <a:pt x="470" y="332"/>
                    </a:lnTo>
                    <a:lnTo>
                      <a:pt x="470" y="344"/>
                    </a:lnTo>
                    <a:lnTo>
                      <a:pt x="484" y="344"/>
                    </a:lnTo>
                    <a:lnTo>
                      <a:pt x="484" y="339"/>
                    </a:lnTo>
                    <a:moveTo>
                      <a:pt x="127" y="337"/>
                    </a:moveTo>
                    <a:lnTo>
                      <a:pt x="127" y="332"/>
                    </a:lnTo>
                    <a:lnTo>
                      <a:pt x="113" y="332"/>
                    </a:lnTo>
                    <a:lnTo>
                      <a:pt x="113" y="344"/>
                    </a:lnTo>
                    <a:lnTo>
                      <a:pt x="127" y="344"/>
                    </a:lnTo>
                    <a:lnTo>
                      <a:pt x="127" y="337"/>
                    </a:lnTo>
                    <a:moveTo>
                      <a:pt x="246" y="417"/>
                    </a:moveTo>
                    <a:lnTo>
                      <a:pt x="246" y="410"/>
                    </a:lnTo>
                    <a:lnTo>
                      <a:pt x="232" y="410"/>
                    </a:lnTo>
                    <a:lnTo>
                      <a:pt x="232" y="424"/>
                    </a:lnTo>
                    <a:lnTo>
                      <a:pt x="246" y="424"/>
                    </a:lnTo>
                    <a:lnTo>
                      <a:pt x="246" y="417"/>
                    </a:lnTo>
                    <a:moveTo>
                      <a:pt x="365" y="417"/>
                    </a:moveTo>
                    <a:lnTo>
                      <a:pt x="365" y="410"/>
                    </a:lnTo>
                    <a:lnTo>
                      <a:pt x="351" y="410"/>
                    </a:lnTo>
                    <a:lnTo>
                      <a:pt x="351" y="424"/>
                    </a:lnTo>
                    <a:lnTo>
                      <a:pt x="365" y="424"/>
                    </a:lnTo>
                    <a:lnTo>
                      <a:pt x="365" y="417"/>
                    </a:lnTo>
                    <a:moveTo>
                      <a:pt x="484" y="417"/>
                    </a:moveTo>
                    <a:lnTo>
                      <a:pt x="484" y="410"/>
                    </a:lnTo>
                    <a:lnTo>
                      <a:pt x="470" y="410"/>
                    </a:lnTo>
                    <a:lnTo>
                      <a:pt x="470" y="424"/>
                    </a:lnTo>
                    <a:lnTo>
                      <a:pt x="484" y="424"/>
                    </a:lnTo>
                    <a:lnTo>
                      <a:pt x="484" y="417"/>
                    </a:lnTo>
                    <a:moveTo>
                      <a:pt x="127" y="417"/>
                    </a:moveTo>
                    <a:lnTo>
                      <a:pt x="127" y="410"/>
                    </a:lnTo>
                    <a:lnTo>
                      <a:pt x="113" y="410"/>
                    </a:lnTo>
                    <a:lnTo>
                      <a:pt x="113" y="424"/>
                    </a:lnTo>
                    <a:lnTo>
                      <a:pt x="127" y="424"/>
                    </a:lnTo>
                    <a:lnTo>
                      <a:pt x="127" y="417"/>
                    </a:lnTo>
                    <a:moveTo>
                      <a:pt x="246" y="497"/>
                    </a:moveTo>
                    <a:lnTo>
                      <a:pt x="246" y="490"/>
                    </a:lnTo>
                    <a:lnTo>
                      <a:pt x="232" y="490"/>
                    </a:lnTo>
                    <a:lnTo>
                      <a:pt x="232" y="504"/>
                    </a:lnTo>
                    <a:lnTo>
                      <a:pt x="246" y="504"/>
                    </a:lnTo>
                    <a:lnTo>
                      <a:pt x="246" y="497"/>
                    </a:lnTo>
                    <a:moveTo>
                      <a:pt x="365" y="497"/>
                    </a:moveTo>
                    <a:lnTo>
                      <a:pt x="365" y="490"/>
                    </a:lnTo>
                    <a:lnTo>
                      <a:pt x="351" y="490"/>
                    </a:lnTo>
                    <a:lnTo>
                      <a:pt x="351" y="504"/>
                    </a:lnTo>
                    <a:lnTo>
                      <a:pt x="365" y="504"/>
                    </a:lnTo>
                    <a:lnTo>
                      <a:pt x="365" y="497"/>
                    </a:lnTo>
                    <a:moveTo>
                      <a:pt x="127" y="495"/>
                    </a:moveTo>
                    <a:lnTo>
                      <a:pt x="127" y="490"/>
                    </a:lnTo>
                    <a:lnTo>
                      <a:pt x="113" y="490"/>
                    </a:lnTo>
                    <a:lnTo>
                      <a:pt x="113" y="504"/>
                    </a:lnTo>
                    <a:lnTo>
                      <a:pt x="127" y="504"/>
                    </a:lnTo>
                    <a:lnTo>
                      <a:pt x="127" y="495"/>
                    </a:lnTo>
                  </a:path>
                </a:pathLst>
              </a:custGeom>
              <a:noFill/>
              <a:ln w="1270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29D04A7C-D271-4715-81B5-EB9AFC2811A3}"/>
                </a:ext>
              </a:extLst>
            </p:cNvPr>
            <p:cNvCxnSpPr>
              <a:cxnSpLocks/>
              <a:endCxn id="159" idx="0"/>
            </p:cNvCxnSpPr>
            <p:nvPr/>
          </p:nvCxnSpPr>
          <p:spPr>
            <a:xfrm>
              <a:off x="3649850" y="2357787"/>
              <a:ext cx="1" cy="600162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or: Elbow 172">
              <a:extLst>
                <a:ext uri="{FF2B5EF4-FFF2-40B4-BE49-F238E27FC236}">
                  <a16:creationId xmlns:a16="http://schemas.microsoft.com/office/drawing/2014/main" id="{E9E45F9C-0CC1-4729-BEF5-8EF9DB594C06}"/>
                </a:ext>
              </a:extLst>
            </p:cNvPr>
            <p:cNvCxnSpPr>
              <a:stCxn id="166" idx="3"/>
              <a:endCxn id="160" idx="2"/>
            </p:cNvCxnSpPr>
            <p:nvPr/>
          </p:nvCxnSpPr>
          <p:spPr>
            <a:xfrm flipV="1">
              <a:off x="3354456" y="3676511"/>
              <a:ext cx="182880" cy="837756"/>
            </a:xfrm>
            <a:prstGeom prst="bentConnector2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or: Elbow 173">
              <a:extLst>
                <a:ext uri="{FF2B5EF4-FFF2-40B4-BE49-F238E27FC236}">
                  <a16:creationId xmlns:a16="http://schemas.microsoft.com/office/drawing/2014/main" id="{F6F498E5-CF43-49A0-B050-385D43F3CC3C}"/>
                </a:ext>
              </a:extLst>
            </p:cNvPr>
            <p:cNvCxnSpPr>
              <a:cxnSpLocks/>
              <a:stCxn id="170" idx="1"/>
              <a:endCxn id="160" idx="2"/>
            </p:cNvCxnSpPr>
            <p:nvPr/>
          </p:nvCxnSpPr>
          <p:spPr>
            <a:xfrm rot="10800000">
              <a:off x="3762906" y="3676511"/>
              <a:ext cx="182880" cy="836566"/>
            </a:xfrm>
            <a:prstGeom prst="bentConnector2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FC12533B-419E-4734-8F33-45F33B392D0A}"/>
                </a:ext>
              </a:extLst>
            </p:cNvPr>
            <p:cNvGrpSpPr/>
            <p:nvPr/>
          </p:nvGrpSpPr>
          <p:grpSpPr>
            <a:xfrm>
              <a:off x="3952478" y="4933173"/>
              <a:ext cx="533589" cy="716973"/>
              <a:chOff x="8440124" y="4230410"/>
              <a:chExt cx="533589" cy="716973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185DE995-5557-430E-A366-9FCB20B2093D}"/>
                  </a:ext>
                </a:extLst>
              </p:cNvPr>
              <p:cNvGrpSpPr/>
              <p:nvPr/>
            </p:nvGrpSpPr>
            <p:grpSpPr>
              <a:xfrm>
                <a:off x="8440124" y="4413794"/>
                <a:ext cx="533589" cy="533589"/>
                <a:chOff x="9475351" y="4318420"/>
                <a:chExt cx="533589" cy="533589"/>
              </a:xfrm>
            </p:grpSpPr>
            <p:sp>
              <p:nvSpPr>
                <p:cNvPr id="178" name="Rectangle: Rounded Corners 177">
                  <a:extLst>
                    <a:ext uri="{FF2B5EF4-FFF2-40B4-BE49-F238E27FC236}">
                      <a16:creationId xmlns:a16="http://schemas.microsoft.com/office/drawing/2014/main" id="{61E93336-09A6-4EE8-93A4-50FE6058283D}"/>
                    </a:ext>
                  </a:extLst>
                </p:cNvPr>
                <p:cNvSpPr/>
                <p:nvPr/>
              </p:nvSpPr>
              <p:spPr bwMode="auto">
                <a:xfrm>
                  <a:off x="9475351" y="4318420"/>
                  <a:ext cx="533589" cy="533589"/>
                </a:xfrm>
                <a:prstGeom prst="roundRect">
                  <a:avLst>
                    <a:gd name="adj" fmla="val 3125"/>
                  </a:avLst>
                </a:prstGeom>
                <a:solidFill>
                  <a:schemeClr val="bg1">
                    <a:alpha val="1000"/>
                  </a:schemeClr>
                </a:solidFill>
                <a:ln w="7620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79" name="Rectangle: Rounded Corners 178">
                  <a:extLst>
                    <a:ext uri="{FF2B5EF4-FFF2-40B4-BE49-F238E27FC236}">
                      <a16:creationId xmlns:a16="http://schemas.microsoft.com/office/drawing/2014/main" id="{43C44A83-2B3B-4254-A651-7059C0FFE76B}"/>
                    </a:ext>
                  </a:extLst>
                </p:cNvPr>
                <p:cNvSpPr/>
                <p:nvPr/>
              </p:nvSpPr>
              <p:spPr bwMode="auto">
                <a:xfrm>
                  <a:off x="9476969" y="4320038"/>
                  <a:ext cx="530352" cy="530352"/>
                </a:xfrm>
                <a:prstGeom prst="roundRect">
                  <a:avLst>
                    <a:gd name="adj" fmla="val 4203"/>
                  </a:avLst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80" name="Database_EFC7" title="Icon of a cylinder">
                  <a:extLst>
                    <a:ext uri="{FF2B5EF4-FFF2-40B4-BE49-F238E27FC236}">
                      <a16:creationId xmlns:a16="http://schemas.microsoft.com/office/drawing/2014/main" id="{1365CC4E-6311-4BCE-AC25-5FC9248CC44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621044" y="4427802"/>
                  <a:ext cx="242202" cy="314824"/>
                </a:xfrm>
                <a:custGeom>
                  <a:avLst/>
                  <a:gdLst>
                    <a:gd name="T0" fmla="*/ 2470 w 2511"/>
                    <a:gd name="T1" fmla="*/ 627 h 3264"/>
                    <a:gd name="T2" fmla="*/ 2511 w 2511"/>
                    <a:gd name="T3" fmla="*/ 627 h 3264"/>
                    <a:gd name="T4" fmla="*/ 2511 w 2511"/>
                    <a:gd name="T5" fmla="*/ 2762 h 3264"/>
                    <a:gd name="T6" fmla="*/ 1255 w 2511"/>
                    <a:gd name="T7" fmla="*/ 3264 h 3264"/>
                    <a:gd name="T8" fmla="*/ 0 w 2511"/>
                    <a:gd name="T9" fmla="*/ 2762 h 3264"/>
                    <a:gd name="T10" fmla="*/ 0 w 2511"/>
                    <a:gd name="T11" fmla="*/ 627 h 3264"/>
                    <a:gd name="T12" fmla="*/ 41 w 2511"/>
                    <a:gd name="T13" fmla="*/ 627 h 3264"/>
                    <a:gd name="T14" fmla="*/ 1255 w 2511"/>
                    <a:gd name="T15" fmla="*/ 1004 h 3264"/>
                    <a:gd name="T16" fmla="*/ 2470 w 2511"/>
                    <a:gd name="T17" fmla="*/ 627 h 3264"/>
                    <a:gd name="T18" fmla="*/ 1255 w 2511"/>
                    <a:gd name="T19" fmla="*/ 0 h 3264"/>
                    <a:gd name="T20" fmla="*/ 0 w 2511"/>
                    <a:gd name="T21" fmla="*/ 502 h 3264"/>
                    <a:gd name="T22" fmla="*/ 1255 w 2511"/>
                    <a:gd name="T23" fmla="*/ 1004 h 3264"/>
                    <a:gd name="T24" fmla="*/ 2511 w 2511"/>
                    <a:gd name="T25" fmla="*/ 502 h 3264"/>
                    <a:gd name="T26" fmla="*/ 1255 w 2511"/>
                    <a:gd name="T27" fmla="*/ 0 h 3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511" h="3264">
                      <a:moveTo>
                        <a:pt x="2470" y="627"/>
                      </a:moveTo>
                      <a:cubicBezTo>
                        <a:pt x="2511" y="627"/>
                        <a:pt x="2511" y="627"/>
                        <a:pt x="2511" y="627"/>
                      </a:cubicBezTo>
                      <a:cubicBezTo>
                        <a:pt x="2511" y="2762"/>
                        <a:pt x="2511" y="2762"/>
                        <a:pt x="2511" y="2762"/>
                      </a:cubicBezTo>
                      <a:cubicBezTo>
                        <a:pt x="2511" y="3040"/>
                        <a:pt x="1949" y="3264"/>
                        <a:pt x="1255" y="3264"/>
                      </a:cubicBezTo>
                      <a:cubicBezTo>
                        <a:pt x="562" y="3264"/>
                        <a:pt x="0" y="3040"/>
                        <a:pt x="0" y="2762"/>
                      </a:cubicBez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41" y="627"/>
                        <a:pt x="41" y="627"/>
                        <a:pt x="41" y="627"/>
                      </a:cubicBezTo>
                      <a:cubicBezTo>
                        <a:pt x="180" y="844"/>
                        <a:pt x="671" y="1004"/>
                        <a:pt x="1255" y="1004"/>
                      </a:cubicBezTo>
                      <a:cubicBezTo>
                        <a:pt x="1840" y="1004"/>
                        <a:pt x="2330" y="844"/>
                        <a:pt x="2470" y="627"/>
                      </a:cubicBezTo>
                      <a:close/>
                      <a:moveTo>
                        <a:pt x="1255" y="0"/>
                      </a:moveTo>
                      <a:cubicBezTo>
                        <a:pt x="562" y="0"/>
                        <a:pt x="0" y="224"/>
                        <a:pt x="0" y="502"/>
                      </a:cubicBezTo>
                      <a:cubicBezTo>
                        <a:pt x="0" y="779"/>
                        <a:pt x="562" y="1004"/>
                        <a:pt x="1255" y="1004"/>
                      </a:cubicBezTo>
                      <a:cubicBezTo>
                        <a:pt x="1949" y="1004"/>
                        <a:pt x="2511" y="779"/>
                        <a:pt x="2511" y="502"/>
                      </a:cubicBezTo>
                      <a:cubicBezTo>
                        <a:pt x="2511" y="224"/>
                        <a:pt x="1949" y="0"/>
                        <a:pt x="125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" name="Title 1">
                <a:extLst>
                  <a:ext uri="{FF2B5EF4-FFF2-40B4-BE49-F238E27FC236}">
                    <a16:creationId xmlns:a16="http://schemas.microsoft.com/office/drawing/2014/main" id="{A9651EBF-8E57-4AD9-921F-FA8048929C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24599" y="4230410"/>
                <a:ext cx="364639" cy="138499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etcd</a:t>
                </a:r>
                <a:endParaRPr kumimoji="0" lang="en-US" sz="900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2FA4406-5754-452C-97DE-29CE061DA0ED}"/>
                </a:ext>
              </a:extLst>
            </p:cNvPr>
            <p:cNvGrpSpPr/>
            <p:nvPr/>
          </p:nvGrpSpPr>
          <p:grpSpPr>
            <a:xfrm>
              <a:off x="4226803" y="5354393"/>
              <a:ext cx="533589" cy="533589"/>
              <a:chOff x="9475351" y="4318420"/>
              <a:chExt cx="533589" cy="533589"/>
            </a:xfrm>
          </p:grpSpPr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F50BA636-70AE-4EC3-B3B3-1820E8B9DFDD}"/>
                  </a:ext>
                </a:extLst>
              </p:cNvPr>
              <p:cNvSpPr/>
              <p:nvPr/>
            </p:nvSpPr>
            <p:spPr bwMode="auto">
              <a:xfrm>
                <a:off x="9475351" y="4318420"/>
                <a:ext cx="533589" cy="533589"/>
              </a:xfrm>
              <a:prstGeom prst="roundRect">
                <a:avLst>
                  <a:gd name="adj" fmla="val 3125"/>
                </a:avLst>
              </a:prstGeom>
              <a:solidFill>
                <a:schemeClr val="bg1">
                  <a:alpha val="1000"/>
                </a:schemeClr>
              </a:solidFill>
              <a:ln w="762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183" name="Rectangle: Rounded Corners 182">
                <a:extLst>
                  <a:ext uri="{FF2B5EF4-FFF2-40B4-BE49-F238E27FC236}">
                    <a16:creationId xmlns:a16="http://schemas.microsoft.com/office/drawing/2014/main" id="{D266CD60-A241-4C8E-A65E-A80E691976F4}"/>
                  </a:ext>
                </a:extLst>
              </p:cNvPr>
              <p:cNvSpPr/>
              <p:nvPr/>
            </p:nvSpPr>
            <p:spPr bwMode="auto">
              <a:xfrm>
                <a:off x="9476969" y="4320038"/>
                <a:ext cx="530352" cy="530352"/>
              </a:xfrm>
              <a:prstGeom prst="roundRect">
                <a:avLst>
                  <a:gd name="adj" fmla="val 4203"/>
                </a:avLst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4" name="Database_EFC7" title="Icon of a cylinder">
                <a:extLst>
                  <a:ext uri="{FF2B5EF4-FFF2-40B4-BE49-F238E27FC236}">
                    <a16:creationId xmlns:a16="http://schemas.microsoft.com/office/drawing/2014/main" id="{71F4ECF7-6E10-4C12-BEE6-F6170FB04EB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621044" y="4427802"/>
                <a:ext cx="242202" cy="314824"/>
              </a:xfrm>
              <a:custGeom>
                <a:avLst/>
                <a:gdLst>
                  <a:gd name="T0" fmla="*/ 2470 w 2511"/>
                  <a:gd name="T1" fmla="*/ 627 h 3264"/>
                  <a:gd name="T2" fmla="*/ 2511 w 2511"/>
                  <a:gd name="T3" fmla="*/ 627 h 3264"/>
                  <a:gd name="T4" fmla="*/ 2511 w 2511"/>
                  <a:gd name="T5" fmla="*/ 2762 h 3264"/>
                  <a:gd name="T6" fmla="*/ 1255 w 2511"/>
                  <a:gd name="T7" fmla="*/ 3264 h 3264"/>
                  <a:gd name="T8" fmla="*/ 0 w 2511"/>
                  <a:gd name="T9" fmla="*/ 2762 h 3264"/>
                  <a:gd name="T10" fmla="*/ 0 w 2511"/>
                  <a:gd name="T11" fmla="*/ 627 h 3264"/>
                  <a:gd name="T12" fmla="*/ 41 w 2511"/>
                  <a:gd name="T13" fmla="*/ 627 h 3264"/>
                  <a:gd name="T14" fmla="*/ 1255 w 2511"/>
                  <a:gd name="T15" fmla="*/ 1004 h 3264"/>
                  <a:gd name="T16" fmla="*/ 2470 w 2511"/>
                  <a:gd name="T17" fmla="*/ 627 h 3264"/>
                  <a:gd name="T18" fmla="*/ 1255 w 2511"/>
                  <a:gd name="T19" fmla="*/ 0 h 3264"/>
                  <a:gd name="T20" fmla="*/ 0 w 2511"/>
                  <a:gd name="T21" fmla="*/ 502 h 3264"/>
                  <a:gd name="T22" fmla="*/ 1255 w 2511"/>
                  <a:gd name="T23" fmla="*/ 1004 h 3264"/>
                  <a:gd name="T24" fmla="*/ 2511 w 2511"/>
                  <a:gd name="T25" fmla="*/ 502 h 3264"/>
                  <a:gd name="T26" fmla="*/ 1255 w 2511"/>
                  <a:gd name="T27" fmla="*/ 0 h 3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11" h="3264">
                    <a:moveTo>
                      <a:pt x="2470" y="627"/>
                    </a:moveTo>
                    <a:cubicBezTo>
                      <a:pt x="2511" y="627"/>
                      <a:pt x="2511" y="627"/>
                      <a:pt x="2511" y="627"/>
                    </a:cubicBezTo>
                    <a:cubicBezTo>
                      <a:pt x="2511" y="2762"/>
                      <a:pt x="2511" y="2762"/>
                      <a:pt x="2511" y="2762"/>
                    </a:cubicBezTo>
                    <a:cubicBezTo>
                      <a:pt x="2511" y="3040"/>
                      <a:pt x="1949" y="3264"/>
                      <a:pt x="1255" y="3264"/>
                    </a:cubicBezTo>
                    <a:cubicBezTo>
                      <a:pt x="562" y="3264"/>
                      <a:pt x="0" y="3040"/>
                      <a:pt x="0" y="276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41" y="627"/>
                      <a:pt x="41" y="627"/>
                      <a:pt x="41" y="627"/>
                    </a:cubicBezTo>
                    <a:cubicBezTo>
                      <a:pt x="180" y="844"/>
                      <a:pt x="671" y="1004"/>
                      <a:pt x="1255" y="1004"/>
                    </a:cubicBezTo>
                    <a:cubicBezTo>
                      <a:pt x="1840" y="1004"/>
                      <a:pt x="2330" y="844"/>
                      <a:pt x="2470" y="627"/>
                    </a:cubicBezTo>
                    <a:close/>
                    <a:moveTo>
                      <a:pt x="1255" y="0"/>
                    </a:moveTo>
                    <a:cubicBezTo>
                      <a:pt x="562" y="0"/>
                      <a:pt x="0" y="224"/>
                      <a:pt x="0" y="502"/>
                    </a:cubicBezTo>
                    <a:cubicBezTo>
                      <a:pt x="0" y="779"/>
                      <a:pt x="562" y="1004"/>
                      <a:pt x="1255" y="1004"/>
                    </a:cubicBezTo>
                    <a:cubicBezTo>
                      <a:pt x="1949" y="1004"/>
                      <a:pt x="2511" y="779"/>
                      <a:pt x="2511" y="502"/>
                    </a:cubicBezTo>
                    <a:cubicBezTo>
                      <a:pt x="2511" y="224"/>
                      <a:pt x="1949" y="0"/>
                      <a:pt x="12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D90F92AA-623C-4110-A914-5A66BC914834}"/>
                </a:ext>
              </a:extLst>
            </p:cNvPr>
            <p:cNvGrpSpPr/>
            <p:nvPr/>
          </p:nvGrpSpPr>
          <p:grpSpPr>
            <a:xfrm>
              <a:off x="4501128" y="5592228"/>
              <a:ext cx="533589" cy="533589"/>
              <a:chOff x="9475351" y="4318420"/>
              <a:chExt cx="533589" cy="533589"/>
            </a:xfrm>
          </p:grpSpPr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4FBE0088-271C-40BD-B5E2-3D59EF016741}"/>
                  </a:ext>
                </a:extLst>
              </p:cNvPr>
              <p:cNvSpPr/>
              <p:nvPr/>
            </p:nvSpPr>
            <p:spPr bwMode="auto">
              <a:xfrm>
                <a:off x="9475351" y="4318420"/>
                <a:ext cx="533589" cy="533589"/>
              </a:xfrm>
              <a:prstGeom prst="roundRect">
                <a:avLst>
                  <a:gd name="adj" fmla="val 3125"/>
                </a:avLst>
              </a:prstGeom>
              <a:solidFill>
                <a:schemeClr val="bg1">
                  <a:alpha val="1000"/>
                </a:schemeClr>
              </a:solidFill>
              <a:ln w="762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CE263D88-DE1B-4D0E-AAD2-1747C1DF8966}"/>
                  </a:ext>
                </a:extLst>
              </p:cNvPr>
              <p:cNvSpPr/>
              <p:nvPr/>
            </p:nvSpPr>
            <p:spPr bwMode="auto">
              <a:xfrm>
                <a:off x="9476969" y="4320038"/>
                <a:ext cx="530352" cy="530352"/>
              </a:xfrm>
              <a:prstGeom prst="roundRect">
                <a:avLst>
                  <a:gd name="adj" fmla="val 4203"/>
                </a:avLst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8" name="Database_EFC7" title="Icon of a cylinder">
                <a:extLst>
                  <a:ext uri="{FF2B5EF4-FFF2-40B4-BE49-F238E27FC236}">
                    <a16:creationId xmlns:a16="http://schemas.microsoft.com/office/drawing/2014/main" id="{4B7B2259-D3A0-40BE-BCE9-8CD70300B3A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621044" y="4427802"/>
                <a:ext cx="242202" cy="314824"/>
              </a:xfrm>
              <a:custGeom>
                <a:avLst/>
                <a:gdLst>
                  <a:gd name="T0" fmla="*/ 2470 w 2511"/>
                  <a:gd name="T1" fmla="*/ 627 h 3264"/>
                  <a:gd name="T2" fmla="*/ 2511 w 2511"/>
                  <a:gd name="T3" fmla="*/ 627 h 3264"/>
                  <a:gd name="T4" fmla="*/ 2511 w 2511"/>
                  <a:gd name="T5" fmla="*/ 2762 h 3264"/>
                  <a:gd name="T6" fmla="*/ 1255 w 2511"/>
                  <a:gd name="T7" fmla="*/ 3264 h 3264"/>
                  <a:gd name="T8" fmla="*/ 0 w 2511"/>
                  <a:gd name="T9" fmla="*/ 2762 h 3264"/>
                  <a:gd name="T10" fmla="*/ 0 w 2511"/>
                  <a:gd name="T11" fmla="*/ 627 h 3264"/>
                  <a:gd name="T12" fmla="*/ 41 w 2511"/>
                  <a:gd name="T13" fmla="*/ 627 h 3264"/>
                  <a:gd name="T14" fmla="*/ 1255 w 2511"/>
                  <a:gd name="T15" fmla="*/ 1004 h 3264"/>
                  <a:gd name="T16" fmla="*/ 2470 w 2511"/>
                  <a:gd name="T17" fmla="*/ 627 h 3264"/>
                  <a:gd name="T18" fmla="*/ 1255 w 2511"/>
                  <a:gd name="T19" fmla="*/ 0 h 3264"/>
                  <a:gd name="T20" fmla="*/ 0 w 2511"/>
                  <a:gd name="T21" fmla="*/ 502 h 3264"/>
                  <a:gd name="T22" fmla="*/ 1255 w 2511"/>
                  <a:gd name="T23" fmla="*/ 1004 h 3264"/>
                  <a:gd name="T24" fmla="*/ 2511 w 2511"/>
                  <a:gd name="T25" fmla="*/ 502 h 3264"/>
                  <a:gd name="T26" fmla="*/ 1255 w 2511"/>
                  <a:gd name="T27" fmla="*/ 0 h 3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11" h="3264">
                    <a:moveTo>
                      <a:pt x="2470" y="627"/>
                    </a:moveTo>
                    <a:cubicBezTo>
                      <a:pt x="2511" y="627"/>
                      <a:pt x="2511" y="627"/>
                      <a:pt x="2511" y="627"/>
                    </a:cubicBezTo>
                    <a:cubicBezTo>
                      <a:pt x="2511" y="2762"/>
                      <a:pt x="2511" y="2762"/>
                      <a:pt x="2511" y="2762"/>
                    </a:cubicBezTo>
                    <a:cubicBezTo>
                      <a:pt x="2511" y="3040"/>
                      <a:pt x="1949" y="3264"/>
                      <a:pt x="1255" y="3264"/>
                    </a:cubicBezTo>
                    <a:cubicBezTo>
                      <a:pt x="562" y="3264"/>
                      <a:pt x="0" y="3040"/>
                      <a:pt x="0" y="276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41" y="627"/>
                      <a:pt x="41" y="627"/>
                      <a:pt x="41" y="627"/>
                    </a:cubicBezTo>
                    <a:cubicBezTo>
                      <a:pt x="180" y="844"/>
                      <a:pt x="671" y="1004"/>
                      <a:pt x="1255" y="1004"/>
                    </a:cubicBezTo>
                    <a:cubicBezTo>
                      <a:pt x="1840" y="1004"/>
                      <a:pt x="2330" y="844"/>
                      <a:pt x="2470" y="627"/>
                    </a:cubicBezTo>
                    <a:close/>
                    <a:moveTo>
                      <a:pt x="1255" y="0"/>
                    </a:moveTo>
                    <a:cubicBezTo>
                      <a:pt x="562" y="0"/>
                      <a:pt x="0" y="224"/>
                      <a:pt x="0" y="502"/>
                    </a:cubicBezTo>
                    <a:cubicBezTo>
                      <a:pt x="0" y="779"/>
                      <a:pt x="562" y="1004"/>
                      <a:pt x="1255" y="1004"/>
                    </a:cubicBezTo>
                    <a:cubicBezTo>
                      <a:pt x="1949" y="1004"/>
                      <a:pt x="2511" y="779"/>
                      <a:pt x="2511" y="502"/>
                    </a:cubicBezTo>
                    <a:cubicBezTo>
                      <a:pt x="2511" y="224"/>
                      <a:pt x="1949" y="0"/>
                      <a:pt x="12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cxnSp>
          <p:nvCxnSpPr>
            <p:cNvPr id="189" name="Connector: Elbow 188">
              <a:extLst>
                <a:ext uri="{FF2B5EF4-FFF2-40B4-BE49-F238E27FC236}">
                  <a16:creationId xmlns:a16="http://schemas.microsoft.com/office/drawing/2014/main" id="{A61A9914-394E-43C9-B7CA-E753673D19D6}"/>
                </a:ext>
              </a:extLst>
            </p:cNvPr>
            <p:cNvCxnSpPr>
              <a:stCxn id="160" idx="3"/>
              <a:endCxn id="182" idx="0"/>
            </p:cNvCxnSpPr>
            <p:nvPr/>
          </p:nvCxnSpPr>
          <p:spPr>
            <a:xfrm>
              <a:off x="3916916" y="3409717"/>
              <a:ext cx="731520" cy="1944676"/>
            </a:xfrm>
            <a:prstGeom prst="bentConnector2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itle 1">
              <a:extLst>
                <a:ext uri="{FF2B5EF4-FFF2-40B4-BE49-F238E27FC236}">
                  <a16:creationId xmlns:a16="http://schemas.microsoft.com/office/drawing/2014/main" id="{34145EDB-1FDD-48E1-A519-C58D7185F02F}"/>
                </a:ext>
              </a:extLst>
            </p:cNvPr>
            <p:cNvSpPr txBox="1">
              <a:spLocks/>
            </p:cNvSpPr>
            <p:nvPr/>
          </p:nvSpPr>
          <p:spPr>
            <a:xfrm>
              <a:off x="2468087" y="2566154"/>
              <a:ext cx="1697171" cy="15388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Master node</a:t>
              </a:r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9DB28B78-926B-4816-85FB-74CE483D8789}"/>
                </a:ext>
              </a:extLst>
            </p:cNvPr>
            <p:cNvSpPr/>
            <p:nvPr/>
          </p:nvSpPr>
          <p:spPr bwMode="auto">
            <a:xfrm>
              <a:off x="8377295" y="1463574"/>
              <a:ext cx="2566189" cy="2319105"/>
            </a:xfrm>
            <a:prstGeom prst="roundRect">
              <a:avLst>
                <a:gd name="adj" fmla="val 3125"/>
              </a:avLst>
            </a:prstGeom>
            <a:solidFill>
              <a:schemeClr val="bg1">
                <a:alpha val="2000"/>
              </a:schemeClr>
            </a:solidFill>
            <a:ln w="12700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92" name="Title 1">
              <a:extLst>
                <a:ext uri="{FF2B5EF4-FFF2-40B4-BE49-F238E27FC236}">
                  <a16:creationId xmlns:a16="http://schemas.microsoft.com/office/drawing/2014/main" id="{2AA92088-DD3F-411F-A02D-CF6F016148A8}"/>
                </a:ext>
              </a:extLst>
            </p:cNvPr>
            <p:cNvSpPr txBox="1">
              <a:spLocks/>
            </p:cNvSpPr>
            <p:nvPr/>
          </p:nvSpPr>
          <p:spPr>
            <a:xfrm>
              <a:off x="8377295" y="1267258"/>
              <a:ext cx="1697171" cy="15388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Worker node</a:t>
              </a: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ACBA3734-691C-49D6-91CE-F851AC5D5E18}"/>
                </a:ext>
              </a:extLst>
            </p:cNvPr>
            <p:cNvGrpSpPr/>
            <p:nvPr/>
          </p:nvGrpSpPr>
          <p:grpSpPr>
            <a:xfrm>
              <a:off x="8858748" y="1541130"/>
              <a:ext cx="601487" cy="718562"/>
              <a:chOff x="8858748" y="1541130"/>
              <a:chExt cx="601487" cy="718562"/>
            </a:xfrm>
          </p:grpSpPr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3141F473-942D-4663-87DA-C49CBA4B1A21}"/>
                  </a:ext>
                </a:extLst>
              </p:cNvPr>
              <p:cNvSpPr/>
              <p:nvPr/>
            </p:nvSpPr>
            <p:spPr bwMode="auto">
              <a:xfrm>
                <a:off x="8892968" y="1726103"/>
                <a:ext cx="533589" cy="533589"/>
              </a:xfrm>
              <a:prstGeom prst="roundRect">
                <a:avLst>
                  <a:gd name="adj" fmla="val 3125"/>
                </a:avLst>
              </a:prstGeom>
              <a:solidFill>
                <a:srgbClr val="0078D4">
                  <a:alpha val="1000"/>
                </a:srgbClr>
              </a:solidFill>
              <a:ln w="12700">
                <a:solidFill>
                  <a:srgbClr val="0078D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195" name="IoT_Hub" title="Icon of circles connecting to a center circle surrounded by brackets">
                <a:extLst>
                  <a:ext uri="{FF2B5EF4-FFF2-40B4-BE49-F238E27FC236}">
                    <a16:creationId xmlns:a16="http://schemas.microsoft.com/office/drawing/2014/main" id="{D4EE107F-7437-461D-9F4D-49CB54BF6DC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958029" y="1791164"/>
                <a:ext cx="403466" cy="403466"/>
              </a:xfrm>
              <a:custGeom>
                <a:avLst/>
                <a:gdLst>
                  <a:gd name="T0" fmla="*/ 274 w 360"/>
                  <a:gd name="T1" fmla="*/ 0 h 360"/>
                  <a:gd name="T2" fmla="*/ 360 w 360"/>
                  <a:gd name="T3" fmla="*/ 0 h 360"/>
                  <a:gd name="T4" fmla="*/ 360 w 360"/>
                  <a:gd name="T5" fmla="*/ 85 h 360"/>
                  <a:gd name="T6" fmla="*/ 0 w 360"/>
                  <a:gd name="T7" fmla="*/ 275 h 360"/>
                  <a:gd name="T8" fmla="*/ 0 w 360"/>
                  <a:gd name="T9" fmla="*/ 360 h 360"/>
                  <a:gd name="T10" fmla="*/ 85 w 360"/>
                  <a:gd name="T11" fmla="*/ 360 h 360"/>
                  <a:gd name="T12" fmla="*/ 196 w 360"/>
                  <a:gd name="T13" fmla="*/ 176 h 360"/>
                  <a:gd name="T14" fmla="*/ 235 w 360"/>
                  <a:gd name="T15" fmla="*/ 215 h 360"/>
                  <a:gd name="T16" fmla="*/ 274 w 360"/>
                  <a:gd name="T17" fmla="*/ 176 h 360"/>
                  <a:gd name="T18" fmla="*/ 235 w 360"/>
                  <a:gd name="T19" fmla="*/ 137 h 360"/>
                  <a:gd name="T20" fmla="*/ 196 w 360"/>
                  <a:gd name="T21" fmla="*/ 176 h 360"/>
                  <a:gd name="T22" fmla="*/ 263 w 360"/>
                  <a:gd name="T23" fmla="*/ 260 h 360"/>
                  <a:gd name="T24" fmla="*/ 290 w 360"/>
                  <a:gd name="T25" fmla="*/ 286 h 360"/>
                  <a:gd name="T26" fmla="*/ 316 w 360"/>
                  <a:gd name="T27" fmla="*/ 260 h 360"/>
                  <a:gd name="T28" fmla="*/ 290 w 360"/>
                  <a:gd name="T29" fmla="*/ 233 h 360"/>
                  <a:gd name="T30" fmla="*/ 263 w 360"/>
                  <a:gd name="T31" fmla="*/ 260 h 360"/>
                  <a:gd name="T32" fmla="*/ 123 w 360"/>
                  <a:gd name="T33" fmla="*/ 258 h 360"/>
                  <a:gd name="T34" fmla="*/ 144 w 360"/>
                  <a:gd name="T35" fmla="*/ 279 h 360"/>
                  <a:gd name="T36" fmla="*/ 165 w 360"/>
                  <a:gd name="T37" fmla="*/ 258 h 360"/>
                  <a:gd name="T38" fmla="*/ 144 w 360"/>
                  <a:gd name="T39" fmla="*/ 236 h 360"/>
                  <a:gd name="T40" fmla="*/ 123 w 360"/>
                  <a:gd name="T41" fmla="*/ 258 h 360"/>
                  <a:gd name="T42" fmla="*/ 32 w 360"/>
                  <a:gd name="T43" fmla="*/ 170 h 360"/>
                  <a:gd name="T44" fmla="*/ 59 w 360"/>
                  <a:gd name="T45" fmla="*/ 196 h 360"/>
                  <a:gd name="T46" fmla="*/ 85 w 360"/>
                  <a:gd name="T47" fmla="*/ 170 h 360"/>
                  <a:gd name="T48" fmla="*/ 59 w 360"/>
                  <a:gd name="T49" fmla="*/ 143 h 360"/>
                  <a:gd name="T50" fmla="*/ 32 w 360"/>
                  <a:gd name="T51" fmla="*/ 170 h 360"/>
                  <a:gd name="T52" fmla="*/ 133 w 360"/>
                  <a:gd name="T53" fmla="*/ 74 h 360"/>
                  <a:gd name="T54" fmla="*/ 160 w 360"/>
                  <a:gd name="T55" fmla="*/ 100 h 360"/>
                  <a:gd name="T56" fmla="*/ 187 w 360"/>
                  <a:gd name="T57" fmla="*/ 74 h 360"/>
                  <a:gd name="T58" fmla="*/ 160 w 360"/>
                  <a:gd name="T59" fmla="*/ 47 h 360"/>
                  <a:gd name="T60" fmla="*/ 133 w 360"/>
                  <a:gd name="T61" fmla="*/ 74 h 360"/>
                  <a:gd name="T62" fmla="*/ 176 w 360"/>
                  <a:gd name="T63" fmla="*/ 95 h 360"/>
                  <a:gd name="T64" fmla="*/ 214 w 360"/>
                  <a:gd name="T65" fmla="*/ 143 h 360"/>
                  <a:gd name="T66" fmla="*/ 274 w 360"/>
                  <a:gd name="T67" fmla="*/ 238 h 360"/>
                  <a:gd name="T68" fmla="*/ 256 w 360"/>
                  <a:gd name="T69" fmla="*/ 211 h 360"/>
                  <a:gd name="T70" fmla="*/ 161 w 360"/>
                  <a:gd name="T71" fmla="*/ 245 h 360"/>
                  <a:gd name="T72" fmla="*/ 208 w 360"/>
                  <a:gd name="T73" fmla="*/ 204 h 360"/>
                  <a:gd name="T74" fmla="*/ 85 w 360"/>
                  <a:gd name="T75" fmla="*/ 173 h 360"/>
                  <a:gd name="T76" fmla="*/ 196 w 360"/>
                  <a:gd name="T77" fmla="*/ 176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0" h="360">
                    <a:moveTo>
                      <a:pt x="274" y="0"/>
                    </a:moveTo>
                    <a:cubicBezTo>
                      <a:pt x="360" y="0"/>
                      <a:pt x="360" y="0"/>
                      <a:pt x="360" y="0"/>
                    </a:cubicBezTo>
                    <a:cubicBezTo>
                      <a:pt x="360" y="85"/>
                      <a:pt x="360" y="85"/>
                      <a:pt x="360" y="85"/>
                    </a:cubicBezTo>
                    <a:moveTo>
                      <a:pt x="0" y="275"/>
                    </a:moveTo>
                    <a:cubicBezTo>
                      <a:pt x="0" y="360"/>
                      <a:pt x="0" y="360"/>
                      <a:pt x="0" y="360"/>
                    </a:cubicBezTo>
                    <a:cubicBezTo>
                      <a:pt x="85" y="360"/>
                      <a:pt x="85" y="360"/>
                      <a:pt x="85" y="360"/>
                    </a:cubicBezTo>
                    <a:moveTo>
                      <a:pt x="196" y="176"/>
                    </a:moveTo>
                    <a:cubicBezTo>
                      <a:pt x="196" y="198"/>
                      <a:pt x="213" y="215"/>
                      <a:pt x="235" y="215"/>
                    </a:cubicBezTo>
                    <a:cubicBezTo>
                      <a:pt x="256" y="215"/>
                      <a:pt x="274" y="198"/>
                      <a:pt x="274" y="176"/>
                    </a:cubicBezTo>
                    <a:cubicBezTo>
                      <a:pt x="274" y="155"/>
                      <a:pt x="256" y="137"/>
                      <a:pt x="235" y="137"/>
                    </a:cubicBezTo>
                    <a:cubicBezTo>
                      <a:pt x="213" y="137"/>
                      <a:pt x="196" y="155"/>
                      <a:pt x="196" y="176"/>
                    </a:cubicBezTo>
                    <a:close/>
                    <a:moveTo>
                      <a:pt x="263" y="260"/>
                    </a:moveTo>
                    <a:cubicBezTo>
                      <a:pt x="263" y="274"/>
                      <a:pt x="275" y="286"/>
                      <a:pt x="290" y="286"/>
                    </a:cubicBezTo>
                    <a:cubicBezTo>
                      <a:pt x="304" y="286"/>
                      <a:pt x="316" y="274"/>
                      <a:pt x="316" y="260"/>
                    </a:cubicBezTo>
                    <a:cubicBezTo>
                      <a:pt x="316" y="245"/>
                      <a:pt x="304" y="233"/>
                      <a:pt x="290" y="233"/>
                    </a:cubicBezTo>
                    <a:cubicBezTo>
                      <a:pt x="275" y="233"/>
                      <a:pt x="263" y="245"/>
                      <a:pt x="263" y="260"/>
                    </a:cubicBezTo>
                    <a:close/>
                    <a:moveTo>
                      <a:pt x="123" y="258"/>
                    </a:moveTo>
                    <a:cubicBezTo>
                      <a:pt x="123" y="270"/>
                      <a:pt x="132" y="279"/>
                      <a:pt x="144" y="279"/>
                    </a:cubicBezTo>
                    <a:cubicBezTo>
                      <a:pt x="156" y="279"/>
                      <a:pt x="165" y="270"/>
                      <a:pt x="165" y="258"/>
                    </a:cubicBezTo>
                    <a:cubicBezTo>
                      <a:pt x="165" y="246"/>
                      <a:pt x="156" y="236"/>
                      <a:pt x="144" y="236"/>
                    </a:cubicBezTo>
                    <a:cubicBezTo>
                      <a:pt x="132" y="236"/>
                      <a:pt x="123" y="246"/>
                      <a:pt x="123" y="258"/>
                    </a:cubicBezTo>
                    <a:close/>
                    <a:moveTo>
                      <a:pt x="32" y="170"/>
                    </a:moveTo>
                    <a:cubicBezTo>
                      <a:pt x="32" y="184"/>
                      <a:pt x="44" y="196"/>
                      <a:pt x="59" y="196"/>
                    </a:cubicBezTo>
                    <a:cubicBezTo>
                      <a:pt x="73" y="196"/>
                      <a:pt x="85" y="184"/>
                      <a:pt x="85" y="170"/>
                    </a:cubicBezTo>
                    <a:cubicBezTo>
                      <a:pt x="85" y="155"/>
                      <a:pt x="73" y="143"/>
                      <a:pt x="59" y="143"/>
                    </a:cubicBezTo>
                    <a:cubicBezTo>
                      <a:pt x="44" y="143"/>
                      <a:pt x="32" y="155"/>
                      <a:pt x="32" y="170"/>
                    </a:cubicBezTo>
                    <a:close/>
                    <a:moveTo>
                      <a:pt x="133" y="74"/>
                    </a:moveTo>
                    <a:cubicBezTo>
                      <a:pt x="133" y="88"/>
                      <a:pt x="145" y="100"/>
                      <a:pt x="160" y="100"/>
                    </a:cubicBezTo>
                    <a:cubicBezTo>
                      <a:pt x="175" y="100"/>
                      <a:pt x="187" y="88"/>
                      <a:pt x="187" y="74"/>
                    </a:cubicBezTo>
                    <a:cubicBezTo>
                      <a:pt x="187" y="59"/>
                      <a:pt x="175" y="47"/>
                      <a:pt x="160" y="47"/>
                    </a:cubicBezTo>
                    <a:cubicBezTo>
                      <a:pt x="145" y="47"/>
                      <a:pt x="133" y="59"/>
                      <a:pt x="133" y="74"/>
                    </a:cubicBezTo>
                    <a:close/>
                    <a:moveTo>
                      <a:pt x="176" y="95"/>
                    </a:moveTo>
                    <a:cubicBezTo>
                      <a:pt x="214" y="143"/>
                      <a:pt x="214" y="143"/>
                      <a:pt x="214" y="143"/>
                    </a:cubicBezTo>
                    <a:moveTo>
                      <a:pt x="274" y="238"/>
                    </a:moveTo>
                    <a:cubicBezTo>
                      <a:pt x="256" y="211"/>
                      <a:pt x="256" y="211"/>
                      <a:pt x="256" y="211"/>
                    </a:cubicBezTo>
                    <a:moveTo>
                      <a:pt x="161" y="245"/>
                    </a:moveTo>
                    <a:cubicBezTo>
                      <a:pt x="208" y="204"/>
                      <a:pt x="208" y="204"/>
                      <a:pt x="208" y="204"/>
                    </a:cubicBezTo>
                    <a:moveTo>
                      <a:pt x="85" y="173"/>
                    </a:moveTo>
                    <a:cubicBezTo>
                      <a:pt x="196" y="176"/>
                      <a:pt x="196" y="176"/>
                      <a:pt x="196" y="176"/>
                    </a:cubicBezTo>
                  </a:path>
                </a:pathLst>
              </a:custGeom>
              <a:noFill/>
              <a:ln w="12700" cap="sq">
                <a:solidFill>
                  <a:srgbClr val="0078D4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6" name="Title 1">
                <a:extLst>
                  <a:ext uri="{FF2B5EF4-FFF2-40B4-BE49-F238E27FC236}">
                    <a16:creationId xmlns:a16="http://schemas.microsoft.com/office/drawing/2014/main" id="{C085A70F-ECFF-40C2-8EB5-D002F7106F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8748" y="1541130"/>
                <a:ext cx="601487" cy="138499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kubelet</a:t>
                </a:r>
                <a:endParaRPr kumimoji="0" lang="en-US" sz="900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6064319C-5D4F-4B61-ABE0-BC23BDA51B32}"/>
                </a:ext>
              </a:extLst>
            </p:cNvPr>
            <p:cNvSpPr/>
            <p:nvPr/>
          </p:nvSpPr>
          <p:spPr bwMode="auto">
            <a:xfrm>
              <a:off x="9244697" y="1763198"/>
              <a:ext cx="143010" cy="160345"/>
            </a:xfrm>
            <a:prstGeom prst="rect">
              <a:avLst/>
            </a:prstGeom>
            <a:solidFill>
              <a:srgbClr val="FCFDF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E2FB570F-0939-4DB2-A666-C55E50FBD293}"/>
                </a:ext>
              </a:extLst>
            </p:cNvPr>
            <p:cNvSpPr/>
            <p:nvPr/>
          </p:nvSpPr>
          <p:spPr bwMode="auto">
            <a:xfrm>
              <a:off x="8933396" y="2067276"/>
              <a:ext cx="143010" cy="160345"/>
            </a:xfrm>
            <a:prstGeom prst="rect">
              <a:avLst/>
            </a:prstGeom>
            <a:solidFill>
              <a:srgbClr val="FCFDF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3D3656C6-D5D6-4DF8-8B35-C6D2211C79F2}"/>
                </a:ext>
              </a:extLst>
            </p:cNvPr>
            <p:cNvGrpSpPr/>
            <p:nvPr/>
          </p:nvGrpSpPr>
          <p:grpSpPr>
            <a:xfrm>
              <a:off x="9860544" y="1541130"/>
              <a:ext cx="601487" cy="718562"/>
              <a:chOff x="9860544" y="1541130"/>
              <a:chExt cx="601487" cy="718562"/>
            </a:xfrm>
          </p:grpSpPr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0F372B89-191E-4834-B0BC-7CAE4F13F065}"/>
                  </a:ext>
                </a:extLst>
              </p:cNvPr>
              <p:cNvSpPr/>
              <p:nvPr/>
            </p:nvSpPr>
            <p:spPr bwMode="auto">
              <a:xfrm>
                <a:off x="9894764" y="1726103"/>
                <a:ext cx="533589" cy="533589"/>
              </a:xfrm>
              <a:prstGeom prst="roundRect">
                <a:avLst>
                  <a:gd name="adj" fmla="val 3125"/>
                </a:avLst>
              </a:prstGeom>
              <a:solidFill>
                <a:srgbClr val="0078D4">
                  <a:alpha val="1000"/>
                </a:srgbClr>
              </a:solidFill>
              <a:ln w="12700">
                <a:solidFill>
                  <a:srgbClr val="0078D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01" name="Move_E7C2" title="Icon of four arrows pointing away from eachother">
                <a:extLst>
                  <a:ext uri="{FF2B5EF4-FFF2-40B4-BE49-F238E27FC236}">
                    <a16:creationId xmlns:a16="http://schemas.microsoft.com/office/drawing/2014/main" id="{FDB213A8-82D8-4B78-B8CC-DA0D618AF5A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998469" y="1829768"/>
                <a:ext cx="326178" cy="326259"/>
              </a:xfrm>
              <a:custGeom>
                <a:avLst/>
                <a:gdLst>
                  <a:gd name="T0" fmla="*/ 736 w 3999"/>
                  <a:gd name="T1" fmla="*/ 2737 h 4000"/>
                  <a:gd name="T2" fmla="*/ 0 w 3999"/>
                  <a:gd name="T3" fmla="*/ 2001 h 4000"/>
                  <a:gd name="T4" fmla="*/ 736 w 3999"/>
                  <a:gd name="T5" fmla="*/ 1264 h 4000"/>
                  <a:gd name="T6" fmla="*/ 86 w 3999"/>
                  <a:gd name="T7" fmla="*/ 2001 h 4000"/>
                  <a:gd name="T8" fmla="*/ 1264 w 3999"/>
                  <a:gd name="T9" fmla="*/ 2001 h 4000"/>
                  <a:gd name="T10" fmla="*/ 1264 w 3999"/>
                  <a:gd name="T11" fmla="*/ 3265 h 4000"/>
                  <a:gd name="T12" fmla="*/ 2000 w 3999"/>
                  <a:gd name="T13" fmla="*/ 4000 h 4000"/>
                  <a:gd name="T14" fmla="*/ 2735 w 3999"/>
                  <a:gd name="T15" fmla="*/ 3265 h 4000"/>
                  <a:gd name="T16" fmla="*/ 2000 w 3999"/>
                  <a:gd name="T17" fmla="*/ 3915 h 4000"/>
                  <a:gd name="T18" fmla="*/ 2000 w 3999"/>
                  <a:gd name="T19" fmla="*/ 2737 h 4000"/>
                  <a:gd name="T20" fmla="*/ 3264 w 3999"/>
                  <a:gd name="T21" fmla="*/ 2737 h 4000"/>
                  <a:gd name="T22" fmla="*/ 3999 w 3999"/>
                  <a:gd name="T23" fmla="*/ 2001 h 4000"/>
                  <a:gd name="T24" fmla="*/ 3264 w 3999"/>
                  <a:gd name="T25" fmla="*/ 1264 h 4000"/>
                  <a:gd name="T26" fmla="*/ 3913 w 3999"/>
                  <a:gd name="T27" fmla="*/ 2001 h 4000"/>
                  <a:gd name="T28" fmla="*/ 2735 w 3999"/>
                  <a:gd name="T29" fmla="*/ 2001 h 4000"/>
                  <a:gd name="T30" fmla="*/ 2735 w 3999"/>
                  <a:gd name="T31" fmla="*/ 736 h 4000"/>
                  <a:gd name="T32" fmla="*/ 2000 w 3999"/>
                  <a:gd name="T33" fmla="*/ 0 h 4000"/>
                  <a:gd name="T34" fmla="*/ 1264 w 3999"/>
                  <a:gd name="T35" fmla="*/ 736 h 4000"/>
                  <a:gd name="T36" fmla="*/ 2000 w 3999"/>
                  <a:gd name="T37" fmla="*/ 86 h 4000"/>
                  <a:gd name="T38" fmla="*/ 2000 w 3999"/>
                  <a:gd name="T39" fmla="*/ 1264 h 4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99" h="4000">
                    <a:moveTo>
                      <a:pt x="736" y="2737"/>
                    </a:moveTo>
                    <a:lnTo>
                      <a:pt x="0" y="2001"/>
                    </a:lnTo>
                    <a:lnTo>
                      <a:pt x="736" y="1264"/>
                    </a:lnTo>
                    <a:moveTo>
                      <a:pt x="86" y="2001"/>
                    </a:moveTo>
                    <a:lnTo>
                      <a:pt x="1264" y="2001"/>
                    </a:lnTo>
                    <a:moveTo>
                      <a:pt x="1264" y="3265"/>
                    </a:moveTo>
                    <a:lnTo>
                      <a:pt x="2000" y="4000"/>
                    </a:lnTo>
                    <a:lnTo>
                      <a:pt x="2735" y="3265"/>
                    </a:lnTo>
                    <a:moveTo>
                      <a:pt x="2000" y="3915"/>
                    </a:moveTo>
                    <a:lnTo>
                      <a:pt x="2000" y="2737"/>
                    </a:lnTo>
                    <a:moveTo>
                      <a:pt x="3264" y="2737"/>
                    </a:moveTo>
                    <a:lnTo>
                      <a:pt x="3999" y="2001"/>
                    </a:lnTo>
                    <a:lnTo>
                      <a:pt x="3264" y="1264"/>
                    </a:lnTo>
                    <a:moveTo>
                      <a:pt x="3913" y="2001"/>
                    </a:moveTo>
                    <a:lnTo>
                      <a:pt x="2735" y="2001"/>
                    </a:lnTo>
                    <a:moveTo>
                      <a:pt x="2735" y="736"/>
                    </a:moveTo>
                    <a:lnTo>
                      <a:pt x="2000" y="0"/>
                    </a:lnTo>
                    <a:lnTo>
                      <a:pt x="1264" y="736"/>
                    </a:lnTo>
                    <a:moveTo>
                      <a:pt x="2000" y="86"/>
                    </a:moveTo>
                    <a:lnTo>
                      <a:pt x="2000" y="1264"/>
                    </a:lnTo>
                  </a:path>
                </a:pathLst>
              </a:custGeom>
              <a:noFill/>
              <a:ln w="12700" cap="sq">
                <a:solidFill>
                  <a:srgbClr val="0078D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2" name="Title 1">
                <a:extLst>
                  <a:ext uri="{FF2B5EF4-FFF2-40B4-BE49-F238E27FC236}">
                    <a16:creationId xmlns:a16="http://schemas.microsoft.com/office/drawing/2014/main" id="{F38B77CB-0EB5-4BBF-A40D-EC513628C3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60544" y="1541130"/>
                <a:ext cx="601487" cy="138499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kube</a:t>
                </a:r>
                <a:r>
                  <a:rPr kumimoji="0" lang="en-US" sz="900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-proxy</a:t>
                </a:r>
                <a:endParaRPr kumimoji="0" lang="en-US" sz="800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EA3D42C9-DF72-4970-968C-9800E4E6F372}"/>
                </a:ext>
              </a:extLst>
            </p:cNvPr>
            <p:cNvGrpSpPr/>
            <p:nvPr/>
          </p:nvGrpSpPr>
          <p:grpSpPr>
            <a:xfrm>
              <a:off x="8509832" y="2442985"/>
              <a:ext cx="2301114" cy="1183682"/>
              <a:chOff x="8509832" y="2442985"/>
              <a:chExt cx="2301114" cy="1183682"/>
            </a:xfrm>
          </p:grpSpPr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B0E2BE87-E27A-4C3E-A822-A4546E44408C}"/>
                  </a:ext>
                </a:extLst>
              </p:cNvPr>
              <p:cNvSpPr/>
              <p:nvPr/>
            </p:nvSpPr>
            <p:spPr bwMode="auto">
              <a:xfrm>
                <a:off x="8509832" y="2616928"/>
                <a:ext cx="2301114" cy="1009739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05" name="Title 1">
                <a:extLst>
                  <a:ext uri="{FF2B5EF4-FFF2-40B4-BE49-F238E27FC236}">
                    <a16:creationId xmlns:a16="http://schemas.microsoft.com/office/drawing/2014/main" id="{04D3D915-2BFF-4E59-A554-211563D620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09832" y="2442985"/>
                <a:ext cx="601487" cy="123111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Docker</a:t>
                </a:r>
              </a:p>
            </p:txBody>
          </p:sp>
          <p:sp>
            <p:nvSpPr>
              <p:cNvPr id="206" name="Rectangle: Rounded Corners 205">
                <a:extLst>
                  <a:ext uri="{FF2B5EF4-FFF2-40B4-BE49-F238E27FC236}">
                    <a16:creationId xmlns:a16="http://schemas.microsoft.com/office/drawing/2014/main" id="{F0B7DB18-BEA3-4CBF-9C25-0B6D5A4B77DC}"/>
                  </a:ext>
                </a:extLst>
              </p:cNvPr>
              <p:cNvSpPr/>
              <p:nvPr/>
            </p:nvSpPr>
            <p:spPr bwMode="auto">
              <a:xfrm>
                <a:off x="8629910" y="2935029"/>
                <a:ext cx="968156" cy="546759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C865331C-8EC1-4C76-BEA9-7DE122BDAE3E}"/>
                  </a:ext>
                </a:extLst>
              </p:cNvPr>
              <p:cNvSpPr/>
              <p:nvPr/>
            </p:nvSpPr>
            <p:spPr bwMode="auto">
              <a:xfrm>
                <a:off x="9722713" y="2935029"/>
                <a:ext cx="968156" cy="546759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08" name="Title 1">
                <a:extLst>
                  <a:ext uri="{FF2B5EF4-FFF2-40B4-BE49-F238E27FC236}">
                    <a16:creationId xmlns:a16="http://schemas.microsoft.com/office/drawing/2014/main" id="{D77844B8-360A-405B-931C-2C7FADE76A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29910" y="2746419"/>
                <a:ext cx="601487" cy="138499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Pod</a:t>
                </a:r>
                <a:endParaRPr kumimoji="0" lang="en-US" sz="800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09" name="Title 1">
                <a:extLst>
                  <a:ext uri="{FF2B5EF4-FFF2-40B4-BE49-F238E27FC236}">
                    <a16:creationId xmlns:a16="http://schemas.microsoft.com/office/drawing/2014/main" id="{41D19A0B-8C9B-4928-A919-DC4E2E9380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22713" y="2746419"/>
                <a:ext cx="601487" cy="138499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Pod</a:t>
                </a:r>
                <a:endParaRPr kumimoji="0" lang="en-US" sz="800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10" name="Title 1">
                <a:extLst>
                  <a:ext uri="{FF2B5EF4-FFF2-40B4-BE49-F238E27FC236}">
                    <a16:creationId xmlns:a16="http://schemas.microsoft.com/office/drawing/2014/main" id="{A27A848F-49B7-45A1-965E-77440AEC29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13245" y="2987880"/>
                <a:ext cx="601487" cy="123111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Containers</a:t>
                </a:r>
              </a:p>
            </p:txBody>
          </p:sp>
          <p:sp>
            <p:nvSpPr>
              <p:cNvPr id="211" name="Title 1">
                <a:extLst>
                  <a:ext uri="{FF2B5EF4-FFF2-40B4-BE49-F238E27FC236}">
                    <a16:creationId xmlns:a16="http://schemas.microsoft.com/office/drawing/2014/main" id="{D1F425B4-4AD8-47EF-B2DC-16AB2CF44A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48" y="2987880"/>
                <a:ext cx="601487" cy="123111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Containers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91240D81-96BA-485B-ABDD-D0CA8761A018}"/>
                  </a:ext>
                </a:extLst>
              </p:cNvPr>
              <p:cNvGrpSpPr/>
              <p:nvPr/>
            </p:nvGrpSpPr>
            <p:grpSpPr>
              <a:xfrm>
                <a:off x="8776968" y="3171978"/>
                <a:ext cx="674040" cy="200439"/>
                <a:chOff x="8773830" y="4177977"/>
                <a:chExt cx="757312" cy="225202"/>
              </a:xfrm>
            </p:grpSpPr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86F67B14-B1B7-434E-828D-BEC2F1F6B8A4}"/>
                    </a:ext>
                  </a:extLst>
                </p:cNvPr>
                <p:cNvSpPr/>
                <p:nvPr/>
              </p:nvSpPr>
              <p:spPr>
                <a:xfrm>
                  <a:off x="877383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0708D0B6-1A00-4751-9BE6-60738F1B63FF}"/>
                    </a:ext>
                  </a:extLst>
                </p:cNvPr>
                <p:cNvSpPr/>
                <p:nvPr/>
              </p:nvSpPr>
              <p:spPr>
                <a:xfrm>
                  <a:off x="904974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C7A4712F-7A2F-4826-9934-67A43F286B6A}"/>
                    </a:ext>
                  </a:extLst>
                </p:cNvPr>
                <p:cNvSpPr/>
                <p:nvPr/>
              </p:nvSpPr>
              <p:spPr>
                <a:xfrm>
                  <a:off x="932565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80284C70-55F2-4291-B3B2-663B63EF677B}"/>
                  </a:ext>
                </a:extLst>
              </p:cNvPr>
              <p:cNvGrpSpPr/>
              <p:nvPr/>
            </p:nvGrpSpPr>
            <p:grpSpPr>
              <a:xfrm>
                <a:off x="9869771" y="3171978"/>
                <a:ext cx="674040" cy="200439"/>
                <a:chOff x="8773830" y="4177977"/>
                <a:chExt cx="757312" cy="225202"/>
              </a:xfrm>
            </p:grpSpPr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929E7039-C532-45C0-9A2A-CBF2372EE2C5}"/>
                    </a:ext>
                  </a:extLst>
                </p:cNvPr>
                <p:cNvSpPr/>
                <p:nvPr/>
              </p:nvSpPr>
              <p:spPr>
                <a:xfrm>
                  <a:off x="877383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363ED010-67BE-439B-A49A-0BF933889408}"/>
                    </a:ext>
                  </a:extLst>
                </p:cNvPr>
                <p:cNvSpPr/>
                <p:nvPr/>
              </p:nvSpPr>
              <p:spPr>
                <a:xfrm>
                  <a:off x="904974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017DA822-5575-4CC6-A5C2-631A0FE8506F}"/>
                    </a:ext>
                  </a:extLst>
                </p:cNvPr>
                <p:cNvSpPr/>
                <p:nvPr/>
              </p:nvSpPr>
              <p:spPr>
                <a:xfrm>
                  <a:off x="932565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AFCE2525-E329-4588-B4C2-E85C63AC17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8517" y="2259692"/>
              <a:ext cx="1" cy="731520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C6269F86-9A1E-4BE0-A846-A0FF363849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63349" y="2259692"/>
              <a:ext cx="1" cy="634589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ctor: Elbow 221">
              <a:extLst>
                <a:ext uri="{FF2B5EF4-FFF2-40B4-BE49-F238E27FC236}">
                  <a16:creationId xmlns:a16="http://schemas.microsoft.com/office/drawing/2014/main" id="{662F1C12-854C-4371-BAE4-1D5EDEC3138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239153" y="2180301"/>
              <a:ext cx="728188" cy="886968"/>
            </a:xfrm>
            <a:prstGeom prst="bentConnector3">
              <a:avLst>
                <a:gd name="adj1" fmla="val 37502"/>
              </a:avLst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ctor: Elbow 222">
              <a:extLst>
                <a:ext uri="{FF2B5EF4-FFF2-40B4-BE49-F238E27FC236}">
                  <a16:creationId xmlns:a16="http://schemas.microsoft.com/office/drawing/2014/main" id="{FA450B6F-285E-48DF-A11A-43CF94AF7F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401173" y="2131676"/>
              <a:ext cx="630936" cy="886968"/>
            </a:xfrm>
            <a:prstGeom prst="bentConnector3">
              <a:avLst>
                <a:gd name="adj1" fmla="val 21704"/>
              </a:avLst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07A9D946-86B5-46F1-8D2D-0348C2D3E77C}"/>
                </a:ext>
              </a:extLst>
            </p:cNvPr>
            <p:cNvSpPr/>
            <p:nvPr/>
          </p:nvSpPr>
          <p:spPr bwMode="auto">
            <a:xfrm>
              <a:off x="8377295" y="4371115"/>
              <a:ext cx="2566189" cy="2319105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25" name="Title 1">
              <a:extLst>
                <a:ext uri="{FF2B5EF4-FFF2-40B4-BE49-F238E27FC236}">
                  <a16:creationId xmlns:a16="http://schemas.microsoft.com/office/drawing/2014/main" id="{F15043AD-D9B1-4181-9030-E770C30FFDBF}"/>
                </a:ext>
              </a:extLst>
            </p:cNvPr>
            <p:cNvSpPr txBox="1">
              <a:spLocks/>
            </p:cNvSpPr>
            <p:nvPr/>
          </p:nvSpPr>
          <p:spPr>
            <a:xfrm>
              <a:off x="8377295" y="4174799"/>
              <a:ext cx="1697171" cy="15388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Worker node</a:t>
              </a:r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45D997EA-EB7D-4B82-9017-95981B2B1EA2}"/>
                </a:ext>
              </a:extLst>
            </p:cNvPr>
            <p:cNvGrpSpPr/>
            <p:nvPr/>
          </p:nvGrpSpPr>
          <p:grpSpPr>
            <a:xfrm>
              <a:off x="8858748" y="4448671"/>
              <a:ext cx="601487" cy="718562"/>
              <a:chOff x="8858748" y="4448671"/>
              <a:chExt cx="601487" cy="718562"/>
            </a:xfrm>
          </p:grpSpPr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7C7E015E-642B-487F-BE0F-F042F6EB25C2}"/>
                  </a:ext>
                </a:extLst>
              </p:cNvPr>
              <p:cNvSpPr/>
              <p:nvPr/>
            </p:nvSpPr>
            <p:spPr bwMode="auto">
              <a:xfrm>
                <a:off x="8892968" y="4633644"/>
                <a:ext cx="533589" cy="533589"/>
              </a:xfrm>
              <a:prstGeom prst="roundRect">
                <a:avLst>
                  <a:gd name="adj" fmla="val 3125"/>
                </a:avLst>
              </a:prstGeom>
              <a:solidFill>
                <a:srgbClr val="0078D4">
                  <a:alpha val="1000"/>
                </a:srgbClr>
              </a:solidFill>
              <a:ln w="12700">
                <a:solidFill>
                  <a:srgbClr val="0078D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28" name="IoT_Hub" title="Icon of circles connecting to a center circle surrounded by brackets">
                <a:extLst>
                  <a:ext uri="{FF2B5EF4-FFF2-40B4-BE49-F238E27FC236}">
                    <a16:creationId xmlns:a16="http://schemas.microsoft.com/office/drawing/2014/main" id="{12F87A4F-DF89-4B5A-8A7F-C0038E9AB32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958029" y="4698705"/>
                <a:ext cx="403466" cy="403466"/>
              </a:xfrm>
              <a:custGeom>
                <a:avLst/>
                <a:gdLst>
                  <a:gd name="T0" fmla="*/ 274 w 360"/>
                  <a:gd name="T1" fmla="*/ 0 h 360"/>
                  <a:gd name="T2" fmla="*/ 360 w 360"/>
                  <a:gd name="T3" fmla="*/ 0 h 360"/>
                  <a:gd name="T4" fmla="*/ 360 w 360"/>
                  <a:gd name="T5" fmla="*/ 85 h 360"/>
                  <a:gd name="T6" fmla="*/ 0 w 360"/>
                  <a:gd name="T7" fmla="*/ 275 h 360"/>
                  <a:gd name="T8" fmla="*/ 0 w 360"/>
                  <a:gd name="T9" fmla="*/ 360 h 360"/>
                  <a:gd name="T10" fmla="*/ 85 w 360"/>
                  <a:gd name="T11" fmla="*/ 360 h 360"/>
                  <a:gd name="T12" fmla="*/ 196 w 360"/>
                  <a:gd name="T13" fmla="*/ 176 h 360"/>
                  <a:gd name="T14" fmla="*/ 235 w 360"/>
                  <a:gd name="T15" fmla="*/ 215 h 360"/>
                  <a:gd name="T16" fmla="*/ 274 w 360"/>
                  <a:gd name="T17" fmla="*/ 176 h 360"/>
                  <a:gd name="T18" fmla="*/ 235 w 360"/>
                  <a:gd name="T19" fmla="*/ 137 h 360"/>
                  <a:gd name="T20" fmla="*/ 196 w 360"/>
                  <a:gd name="T21" fmla="*/ 176 h 360"/>
                  <a:gd name="T22" fmla="*/ 263 w 360"/>
                  <a:gd name="T23" fmla="*/ 260 h 360"/>
                  <a:gd name="T24" fmla="*/ 290 w 360"/>
                  <a:gd name="T25" fmla="*/ 286 h 360"/>
                  <a:gd name="T26" fmla="*/ 316 w 360"/>
                  <a:gd name="T27" fmla="*/ 260 h 360"/>
                  <a:gd name="T28" fmla="*/ 290 w 360"/>
                  <a:gd name="T29" fmla="*/ 233 h 360"/>
                  <a:gd name="T30" fmla="*/ 263 w 360"/>
                  <a:gd name="T31" fmla="*/ 260 h 360"/>
                  <a:gd name="T32" fmla="*/ 123 w 360"/>
                  <a:gd name="T33" fmla="*/ 258 h 360"/>
                  <a:gd name="T34" fmla="*/ 144 w 360"/>
                  <a:gd name="T35" fmla="*/ 279 h 360"/>
                  <a:gd name="T36" fmla="*/ 165 w 360"/>
                  <a:gd name="T37" fmla="*/ 258 h 360"/>
                  <a:gd name="T38" fmla="*/ 144 w 360"/>
                  <a:gd name="T39" fmla="*/ 236 h 360"/>
                  <a:gd name="T40" fmla="*/ 123 w 360"/>
                  <a:gd name="T41" fmla="*/ 258 h 360"/>
                  <a:gd name="T42" fmla="*/ 32 w 360"/>
                  <a:gd name="T43" fmla="*/ 170 h 360"/>
                  <a:gd name="T44" fmla="*/ 59 w 360"/>
                  <a:gd name="T45" fmla="*/ 196 h 360"/>
                  <a:gd name="T46" fmla="*/ 85 w 360"/>
                  <a:gd name="T47" fmla="*/ 170 h 360"/>
                  <a:gd name="T48" fmla="*/ 59 w 360"/>
                  <a:gd name="T49" fmla="*/ 143 h 360"/>
                  <a:gd name="T50" fmla="*/ 32 w 360"/>
                  <a:gd name="T51" fmla="*/ 170 h 360"/>
                  <a:gd name="T52" fmla="*/ 133 w 360"/>
                  <a:gd name="T53" fmla="*/ 74 h 360"/>
                  <a:gd name="T54" fmla="*/ 160 w 360"/>
                  <a:gd name="T55" fmla="*/ 100 h 360"/>
                  <a:gd name="T56" fmla="*/ 187 w 360"/>
                  <a:gd name="T57" fmla="*/ 74 h 360"/>
                  <a:gd name="T58" fmla="*/ 160 w 360"/>
                  <a:gd name="T59" fmla="*/ 47 h 360"/>
                  <a:gd name="T60" fmla="*/ 133 w 360"/>
                  <a:gd name="T61" fmla="*/ 74 h 360"/>
                  <a:gd name="T62" fmla="*/ 176 w 360"/>
                  <a:gd name="T63" fmla="*/ 95 h 360"/>
                  <a:gd name="T64" fmla="*/ 214 w 360"/>
                  <a:gd name="T65" fmla="*/ 143 h 360"/>
                  <a:gd name="T66" fmla="*/ 274 w 360"/>
                  <a:gd name="T67" fmla="*/ 238 h 360"/>
                  <a:gd name="T68" fmla="*/ 256 w 360"/>
                  <a:gd name="T69" fmla="*/ 211 h 360"/>
                  <a:gd name="T70" fmla="*/ 161 w 360"/>
                  <a:gd name="T71" fmla="*/ 245 h 360"/>
                  <a:gd name="T72" fmla="*/ 208 w 360"/>
                  <a:gd name="T73" fmla="*/ 204 h 360"/>
                  <a:gd name="T74" fmla="*/ 85 w 360"/>
                  <a:gd name="T75" fmla="*/ 173 h 360"/>
                  <a:gd name="T76" fmla="*/ 196 w 360"/>
                  <a:gd name="T77" fmla="*/ 176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0" h="360">
                    <a:moveTo>
                      <a:pt x="274" y="0"/>
                    </a:moveTo>
                    <a:cubicBezTo>
                      <a:pt x="360" y="0"/>
                      <a:pt x="360" y="0"/>
                      <a:pt x="360" y="0"/>
                    </a:cubicBezTo>
                    <a:cubicBezTo>
                      <a:pt x="360" y="85"/>
                      <a:pt x="360" y="85"/>
                      <a:pt x="360" y="85"/>
                    </a:cubicBezTo>
                    <a:moveTo>
                      <a:pt x="0" y="275"/>
                    </a:moveTo>
                    <a:cubicBezTo>
                      <a:pt x="0" y="360"/>
                      <a:pt x="0" y="360"/>
                      <a:pt x="0" y="360"/>
                    </a:cubicBezTo>
                    <a:cubicBezTo>
                      <a:pt x="85" y="360"/>
                      <a:pt x="85" y="360"/>
                      <a:pt x="85" y="360"/>
                    </a:cubicBezTo>
                    <a:moveTo>
                      <a:pt x="196" y="176"/>
                    </a:moveTo>
                    <a:cubicBezTo>
                      <a:pt x="196" y="198"/>
                      <a:pt x="213" y="215"/>
                      <a:pt x="235" y="215"/>
                    </a:cubicBezTo>
                    <a:cubicBezTo>
                      <a:pt x="256" y="215"/>
                      <a:pt x="274" y="198"/>
                      <a:pt x="274" y="176"/>
                    </a:cubicBezTo>
                    <a:cubicBezTo>
                      <a:pt x="274" y="155"/>
                      <a:pt x="256" y="137"/>
                      <a:pt x="235" y="137"/>
                    </a:cubicBezTo>
                    <a:cubicBezTo>
                      <a:pt x="213" y="137"/>
                      <a:pt x="196" y="155"/>
                      <a:pt x="196" y="176"/>
                    </a:cubicBezTo>
                    <a:close/>
                    <a:moveTo>
                      <a:pt x="263" y="260"/>
                    </a:moveTo>
                    <a:cubicBezTo>
                      <a:pt x="263" y="274"/>
                      <a:pt x="275" y="286"/>
                      <a:pt x="290" y="286"/>
                    </a:cubicBezTo>
                    <a:cubicBezTo>
                      <a:pt x="304" y="286"/>
                      <a:pt x="316" y="274"/>
                      <a:pt x="316" y="260"/>
                    </a:cubicBezTo>
                    <a:cubicBezTo>
                      <a:pt x="316" y="245"/>
                      <a:pt x="304" y="233"/>
                      <a:pt x="290" y="233"/>
                    </a:cubicBezTo>
                    <a:cubicBezTo>
                      <a:pt x="275" y="233"/>
                      <a:pt x="263" y="245"/>
                      <a:pt x="263" y="260"/>
                    </a:cubicBezTo>
                    <a:close/>
                    <a:moveTo>
                      <a:pt x="123" y="258"/>
                    </a:moveTo>
                    <a:cubicBezTo>
                      <a:pt x="123" y="270"/>
                      <a:pt x="132" y="279"/>
                      <a:pt x="144" y="279"/>
                    </a:cubicBezTo>
                    <a:cubicBezTo>
                      <a:pt x="156" y="279"/>
                      <a:pt x="165" y="270"/>
                      <a:pt x="165" y="258"/>
                    </a:cubicBezTo>
                    <a:cubicBezTo>
                      <a:pt x="165" y="246"/>
                      <a:pt x="156" y="236"/>
                      <a:pt x="144" y="236"/>
                    </a:cubicBezTo>
                    <a:cubicBezTo>
                      <a:pt x="132" y="236"/>
                      <a:pt x="123" y="246"/>
                      <a:pt x="123" y="258"/>
                    </a:cubicBezTo>
                    <a:close/>
                    <a:moveTo>
                      <a:pt x="32" y="170"/>
                    </a:moveTo>
                    <a:cubicBezTo>
                      <a:pt x="32" y="184"/>
                      <a:pt x="44" y="196"/>
                      <a:pt x="59" y="196"/>
                    </a:cubicBezTo>
                    <a:cubicBezTo>
                      <a:pt x="73" y="196"/>
                      <a:pt x="85" y="184"/>
                      <a:pt x="85" y="170"/>
                    </a:cubicBezTo>
                    <a:cubicBezTo>
                      <a:pt x="85" y="155"/>
                      <a:pt x="73" y="143"/>
                      <a:pt x="59" y="143"/>
                    </a:cubicBezTo>
                    <a:cubicBezTo>
                      <a:pt x="44" y="143"/>
                      <a:pt x="32" y="155"/>
                      <a:pt x="32" y="170"/>
                    </a:cubicBezTo>
                    <a:close/>
                    <a:moveTo>
                      <a:pt x="133" y="74"/>
                    </a:moveTo>
                    <a:cubicBezTo>
                      <a:pt x="133" y="88"/>
                      <a:pt x="145" y="100"/>
                      <a:pt x="160" y="100"/>
                    </a:cubicBezTo>
                    <a:cubicBezTo>
                      <a:pt x="175" y="100"/>
                      <a:pt x="187" y="88"/>
                      <a:pt x="187" y="74"/>
                    </a:cubicBezTo>
                    <a:cubicBezTo>
                      <a:pt x="187" y="59"/>
                      <a:pt x="175" y="47"/>
                      <a:pt x="160" y="47"/>
                    </a:cubicBezTo>
                    <a:cubicBezTo>
                      <a:pt x="145" y="47"/>
                      <a:pt x="133" y="59"/>
                      <a:pt x="133" y="74"/>
                    </a:cubicBezTo>
                    <a:close/>
                    <a:moveTo>
                      <a:pt x="176" y="95"/>
                    </a:moveTo>
                    <a:cubicBezTo>
                      <a:pt x="214" y="143"/>
                      <a:pt x="214" y="143"/>
                      <a:pt x="214" y="143"/>
                    </a:cubicBezTo>
                    <a:moveTo>
                      <a:pt x="274" y="238"/>
                    </a:moveTo>
                    <a:cubicBezTo>
                      <a:pt x="256" y="211"/>
                      <a:pt x="256" y="211"/>
                      <a:pt x="256" y="211"/>
                    </a:cubicBezTo>
                    <a:moveTo>
                      <a:pt x="161" y="245"/>
                    </a:moveTo>
                    <a:cubicBezTo>
                      <a:pt x="208" y="204"/>
                      <a:pt x="208" y="204"/>
                      <a:pt x="208" y="204"/>
                    </a:cubicBezTo>
                    <a:moveTo>
                      <a:pt x="85" y="173"/>
                    </a:moveTo>
                    <a:cubicBezTo>
                      <a:pt x="196" y="176"/>
                      <a:pt x="196" y="176"/>
                      <a:pt x="196" y="176"/>
                    </a:cubicBezTo>
                  </a:path>
                </a:pathLst>
              </a:custGeom>
              <a:noFill/>
              <a:ln w="12700" cap="sq">
                <a:solidFill>
                  <a:srgbClr val="0078D4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9" name="Title 1">
                <a:extLst>
                  <a:ext uri="{FF2B5EF4-FFF2-40B4-BE49-F238E27FC236}">
                    <a16:creationId xmlns:a16="http://schemas.microsoft.com/office/drawing/2014/main" id="{3369A4F4-06D0-4407-B108-1C35EA7DB9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8748" y="4448671"/>
                <a:ext cx="601487" cy="138499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kubelet</a:t>
                </a:r>
                <a:endParaRPr kumimoji="0" lang="en-US" sz="800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AB7572E3-1B29-429E-B9DC-142C5A37C8A8}"/>
                </a:ext>
              </a:extLst>
            </p:cNvPr>
            <p:cNvSpPr/>
            <p:nvPr/>
          </p:nvSpPr>
          <p:spPr bwMode="auto">
            <a:xfrm>
              <a:off x="9244697" y="4670739"/>
              <a:ext cx="143010" cy="160345"/>
            </a:xfrm>
            <a:prstGeom prst="rect">
              <a:avLst/>
            </a:prstGeom>
            <a:solidFill>
              <a:srgbClr val="F9FAFB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189CF12C-C03C-412F-8626-ACA9AEFC89D8}"/>
                </a:ext>
              </a:extLst>
            </p:cNvPr>
            <p:cNvSpPr/>
            <p:nvPr/>
          </p:nvSpPr>
          <p:spPr bwMode="auto">
            <a:xfrm>
              <a:off x="8933396" y="4974817"/>
              <a:ext cx="143010" cy="160345"/>
            </a:xfrm>
            <a:prstGeom prst="rect">
              <a:avLst/>
            </a:prstGeom>
            <a:solidFill>
              <a:srgbClr val="F9FAFB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163111A3-0272-4F6C-8556-F55E923746B0}"/>
                </a:ext>
              </a:extLst>
            </p:cNvPr>
            <p:cNvGrpSpPr/>
            <p:nvPr/>
          </p:nvGrpSpPr>
          <p:grpSpPr>
            <a:xfrm>
              <a:off x="9860544" y="4448671"/>
              <a:ext cx="601487" cy="718562"/>
              <a:chOff x="9860544" y="4448671"/>
              <a:chExt cx="601487" cy="718562"/>
            </a:xfrm>
          </p:grpSpPr>
          <p:sp>
            <p:nvSpPr>
              <p:cNvPr id="233" name="Rectangle: Rounded Corners 232">
                <a:extLst>
                  <a:ext uri="{FF2B5EF4-FFF2-40B4-BE49-F238E27FC236}">
                    <a16:creationId xmlns:a16="http://schemas.microsoft.com/office/drawing/2014/main" id="{8BB27A22-1DEA-4BEE-9E48-5DAE0A899BFB}"/>
                  </a:ext>
                </a:extLst>
              </p:cNvPr>
              <p:cNvSpPr/>
              <p:nvPr/>
            </p:nvSpPr>
            <p:spPr bwMode="auto">
              <a:xfrm>
                <a:off x="9894764" y="4633644"/>
                <a:ext cx="533589" cy="533589"/>
              </a:xfrm>
              <a:prstGeom prst="roundRect">
                <a:avLst>
                  <a:gd name="adj" fmla="val 3125"/>
                </a:avLst>
              </a:prstGeom>
              <a:solidFill>
                <a:srgbClr val="0078D4">
                  <a:alpha val="1000"/>
                </a:srgbClr>
              </a:solidFill>
              <a:ln w="12700">
                <a:solidFill>
                  <a:srgbClr val="0078D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34" name="Move_E7C2" title="Icon of four arrows pointing away from eachother">
                <a:extLst>
                  <a:ext uri="{FF2B5EF4-FFF2-40B4-BE49-F238E27FC236}">
                    <a16:creationId xmlns:a16="http://schemas.microsoft.com/office/drawing/2014/main" id="{0C321B08-EE71-4259-9EA9-6D2806374E5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998469" y="4737309"/>
                <a:ext cx="326178" cy="326259"/>
              </a:xfrm>
              <a:custGeom>
                <a:avLst/>
                <a:gdLst>
                  <a:gd name="T0" fmla="*/ 736 w 3999"/>
                  <a:gd name="T1" fmla="*/ 2737 h 4000"/>
                  <a:gd name="T2" fmla="*/ 0 w 3999"/>
                  <a:gd name="T3" fmla="*/ 2001 h 4000"/>
                  <a:gd name="T4" fmla="*/ 736 w 3999"/>
                  <a:gd name="T5" fmla="*/ 1264 h 4000"/>
                  <a:gd name="T6" fmla="*/ 86 w 3999"/>
                  <a:gd name="T7" fmla="*/ 2001 h 4000"/>
                  <a:gd name="T8" fmla="*/ 1264 w 3999"/>
                  <a:gd name="T9" fmla="*/ 2001 h 4000"/>
                  <a:gd name="T10" fmla="*/ 1264 w 3999"/>
                  <a:gd name="T11" fmla="*/ 3265 h 4000"/>
                  <a:gd name="T12" fmla="*/ 2000 w 3999"/>
                  <a:gd name="T13" fmla="*/ 4000 h 4000"/>
                  <a:gd name="T14" fmla="*/ 2735 w 3999"/>
                  <a:gd name="T15" fmla="*/ 3265 h 4000"/>
                  <a:gd name="T16" fmla="*/ 2000 w 3999"/>
                  <a:gd name="T17" fmla="*/ 3915 h 4000"/>
                  <a:gd name="T18" fmla="*/ 2000 w 3999"/>
                  <a:gd name="T19" fmla="*/ 2737 h 4000"/>
                  <a:gd name="T20" fmla="*/ 3264 w 3999"/>
                  <a:gd name="T21" fmla="*/ 2737 h 4000"/>
                  <a:gd name="T22" fmla="*/ 3999 w 3999"/>
                  <a:gd name="T23" fmla="*/ 2001 h 4000"/>
                  <a:gd name="T24" fmla="*/ 3264 w 3999"/>
                  <a:gd name="T25" fmla="*/ 1264 h 4000"/>
                  <a:gd name="T26" fmla="*/ 3913 w 3999"/>
                  <a:gd name="T27" fmla="*/ 2001 h 4000"/>
                  <a:gd name="T28" fmla="*/ 2735 w 3999"/>
                  <a:gd name="T29" fmla="*/ 2001 h 4000"/>
                  <a:gd name="T30" fmla="*/ 2735 w 3999"/>
                  <a:gd name="T31" fmla="*/ 736 h 4000"/>
                  <a:gd name="T32" fmla="*/ 2000 w 3999"/>
                  <a:gd name="T33" fmla="*/ 0 h 4000"/>
                  <a:gd name="T34" fmla="*/ 1264 w 3999"/>
                  <a:gd name="T35" fmla="*/ 736 h 4000"/>
                  <a:gd name="T36" fmla="*/ 2000 w 3999"/>
                  <a:gd name="T37" fmla="*/ 86 h 4000"/>
                  <a:gd name="T38" fmla="*/ 2000 w 3999"/>
                  <a:gd name="T39" fmla="*/ 1264 h 4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99" h="4000">
                    <a:moveTo>
                      <a:pt x="736" y="2737"/>
                    </a:moveTo>
                    <a:lnTo>
                      <a:pt x="0" y="2001"/>
                    </a:lnTo>
                    <a:lnTo>
                      <a:pt x="736" y="1264"/>
                    </a:lnTo>
                    <a:moveTo>
                      <a:pt x="86" y="2001"/>
                    </a:moveTo>
                    <a:lnTo>
                      <a:pt x="1264" y="2001"/>
                    </a:lnTo>
                    <a:moveTo>
                      <a:pt x="1264" y="3265"/>
                    </a:moveTo>
                    <a:lnTo>
                      <a:pt x="2000" y="4000"/>
                    </a:lnTo>
                    <a:lnTo>
                      <a:pt x="2735" y="3265"/>
                    </a:lnTo>
                    <a:moveTo>
                      <a:pt x="2000" y="3915"/>
                    </a:moveTo>
                    <a:lnTo>
                      <a:pt x="2000" y="2737"/>
                    </a:lnTo>
                    <a:moveTo>
                      <a:pt x="3264" y="2737"/>
                    </a:moveTo>
                    <a:lnTo>
                      <a:pt x="3999" y="2001"/>
                    </a:lnTo>
                    <a:lnTo>
                      <a:pt x="3264" y="1264"/>
                    </a:lnTo>
                    <a:moveTo>
                      <a:pt x="3913" y="2001"/>
                    </a:moveTo>
                    <a:lnTo>
                      <a:pt x="2735" y="2001"/>
                    </a:lnTo>
                    <a:moveTo>
                      <a:pt x="2735" y="736"/>
                    </a:moveTo>
                    <a:lnTo>
                      <a:pt x="2000" y="0"/>
                    </a:lnTo>
                    <a:lnTo>
                      <a:pt x="1264" y="736"/>
                    </a:lnTo>
                    <a:moveTo>
                      <a:pt x="2000" y="86"/>
                    </a:moveTo>
                    <a:lnTo>
                      <a:pt x="2000" y="1264"/>
                    </a:lnTo>
                  </a:path>
                </a:pathLst>
              </a:custGeom>
              <a:noFill/>
              <a:ln w="12700" cap="sq">
                <a:solidFill>
                  <a:srgbClr val="0078D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5" name="Title 1">
                <a:extLst>
                  <a:ext uri="{FF2B5EF4-FFF2-40B4-BE49-F238E27FC236}">
                    <a16:creationId xmlns:a16="http://schemas.microsoft.com/office/drawing/2014/main" id="{6FE5F21F-2585-48CD-A88E-30983FD69C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60544" y="4448671"/>
                <a:ext cx="601487" cy="138499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err="1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kube</a:t>
                </a:r>
                <a:r>
                  <a:rPr kumimoji="0" lang="en-US" sz="900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-proxy</a:t>
                </a: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528FD637-A687-41AF-9924-9762EE9F53E9}"/>
                </a:ext>
              </a:extLst>
            </p:cNvPr>
            <p:cNvGrpSpPr/>
            <p:nvPr/>
          </p:nvGrpSpPr>
          <p:grpSpPr>
            <a:xfrm>
              <a:off x="8509832" y="5350526"/>
              <a:ext cx="2301114" cy="1183682"/>
              <a:chOff x="8509832" y="5350526"/>
              <a:chExt cx="2301114" cy="1183682"/>
            </a:xfrm>
          </p:grpSpPr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51ABB0D6-9F89-4775-9142-87923775F319}"/>
                  </a:ext>
                </a:extLst>
              </p:cNvPr>
              <p:cNvSpPr/>
              <p:nvPr/>
            </p:nvSpPr>
            <p:spPr bwMode="auto">
              <a:xfrm>
                <a:off x="8509832" y="5524469"/>
                <a:ext cx="2301114" cy="1009739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38" name="Title 1">
                <a:extLst>
                  <a:ext uri="{FF2B5EF4-FFF2-40B4-BE49-F238E27FC236}">
                    <a16:creationId xmlns:a16="http://schemas.microsoft.com/office/drawing/2014/main" id="{6957AC45-F917-4F93-8AE3-A021AB23B5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09832" y="5350526"/>
                <a:ext cx="601487" cy="123111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Docker</a:t>
                </a:r>
              </a:p>
            </p:txBody>
          </p:sp>
          <p:sp>
            <p:nvSpPr>
              <p:cNvPr id="239" name="Rectangle: Rounded Corners 238">
                <a:extLst>
                  <a:ext uri="{FF2B5EF4-FFF2-40B4-BE49-F238E27FC236}">
                    <a16:creationId xmlns:a16="http://schemas.microsoft.com/office/drawing/2014/main" id="{8E8F2315-D62B-4403-8860-E99B670D0B0A}"/>
                  </a:ext>
                </a:extLst>
              </p:cNvPr>
              <p:cNvSpPr/>
              <p:nvPr/>
            </p:nvSpPr>
            <p:spPr bwMode="auto">
              <a:xfrm>
                <a:off x="8629910" y="5842570"/>
                <a:ext cx="968156" cy="546759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40" name="Rectangle: Rounded Corners 239">
                <a:extLst>
                  <a:ext uri="{FF2B5EF4-FFF2-40B4-BE49-F238E27FC236}">
                    <a16:creationId xmlns:a16="http://schemas.microsoft.com/office/drawing/2014/main" id="{CB3C2CC0-5E27-4EA0-8591-81E59C387046}"/>
                  </a:ext>
                </a:extLst>
              </p:cNvPr>
              <p:cNvSpPr/>
              <p:nvPr/>
            </p:nvSpPr>
            <p:spPr bwMode="auto">
              <a:xfrm>
                <a:off x="9722713" y="5842570"/>
                <a:ext cx="968156" cy="546759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41" name="Title 1">
                <a:extLst>
                  <a:ext uri="{FF2B5EF4-FFF2-40B4-BE49-F238E27FC236}">
                    <a16:creationId xmlns:a16="http://schemas.microsoft.com/office/drawing/2014/main" id="{8AAFA863-9B29-4775-964C-6C26568A4A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29910" y="5653960"/>
                <a:ext cx="601487" cy="138499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Pod</a:t>
                </a:r>
                <a:endParaRPr kumimoji="0" lang="en-US" sz="800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42" name="Title 1">
                <a:extLst>
                  <a:ext uri="{FF2B5EF4-FFF2-40B4-BE49-F238E27FC236}">
                    <a16:creationId xmlns:a16="http://schemas.microsoft.com/office/drawing/2014/main" id="{D68349EB-AB98-485A-8A1B-D17877B879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22713" y="5653960"/>
                <a:ext cx="601487" cy="138499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Pod</a:t>
                </a:r>
                <a:endParaRPr kumimoji="0" lang="en-US" sz="800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43" name="Title 1">
                <a:extLst>
                  <a:ext uri="{FF2B5EF4-FFF2-40B4-BE49-F238E27FC236}">
                    <a16:creationId xmlns:a16="http://schemas.microsoft.com/office/drawing/2014/main" id="{5401107B-4084-4869-9E25-0A416E9E45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13245" y="5895421"/>
                <a:ext cx="601487" cy="123111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Containers</a:t>
                </a:r>
              </a:p>
            </p:txBody>
          </p:sp>
          <p:sp>
            <p:nvSpPr>
              <p:cNvPr id="244" name="Title 1">
                <a:extLst>
                  <a:ext uri="{FF2B5EF4-FFF2-40B4-BE49-F238E27FC236}">
                    <a16:creationId xmlns:a16="http://schemas.microsoft.com/office/drawing/2014/main" id="{1F80EC56-7E74-45AB-A0C6-44EABD85EF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48" y="5895421"/>
                <a:ext cx="601487" cy="123111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Containers</a:t>
                </a:r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D3D5481D-5FD0-435C-9CDA-39EBD1C7F78A}"/>
                  </a:ext>
                </a:extLst>
              </p:cNvPr>
              <p:cNvGrpSpPr/>
              <p:nvPr/>
            </p:nvGrpSpPr>
            <p:grpSpPr>
              <a:xfrm>
                <a:off x="8776968" y="6079519"/>
                <a:ext cx="674040" cy="200439"/>
                <a:chOff x="8773830" y="4177977"/>
                <a:chExt cx="757312" cy="225202"/>
              </a:xfrm>
            </p:grpSpPr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2B9E6E80-B3BA-458C-9DA9-DCAFCAA3559A}"/>
                    </a:ext>
                  </a:extLst>
                </p:cNvPr>
                <p:cNvSpPr/>
                <p:nvPr/>
              </p:nvSpPr>
              <p:spPr>
                <a:xfrm>
                  <a:off x="877383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id="{AC566D2E-5883-4CA4-BBEC-B47DB3F2B029}"/>
                    </a:ext>
                  </a:extLst>
                </p:cNvPr>
                <p:cNvSpPr/>
                <p:nvPr/>
              </p:nvSpPr>
              <p:spPr>
                <a:xfrm>
                  <a:off x="904974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075C839D-00B8-4940-B6B0-687888ACEB37}"/>
                    </a:ext>
                  </a:extLst>
                </p:cNvPr>
                <p:cNvSpPr/>
                <p:nvPr/>
              </p:nvSpPr>
              <p:spPr>
                <a:xfrm>
                  <a:off x="932565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61914D4F-EB8E-46B3-BB75-646F4689B17C}"/>
                  </a:ext>
                </a:extLst>
              </p:cNvPr>
              <p:cNvGrpSpPr/>
              <p:nvPr/>
            </p:nvGrpSpPr>
            <p:grpSpPr>
              <a:xfrm>
                <a:off x="9869771" y="6079519"/>
                <a:ext cx="674040" cy="200439"/>
                <a:chOff x="8773830" y="4177977"/>
                <a:chExt cx="757312" cy="225202"/>
              </a:xfrm>
            </p:grpSpPr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CDAA2E2E-58F5-4638-8F54-91E500DD7ABC}"/>
                    </a:ext>
                  </a:extLst>
                </p:cNvPr>
                <p:cNvSpPr/>
                <p:nvPr/>
              </p:nvSpPr>
              <p:spPr>
                <a:xfrm>
                  <a:off x="877383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D074AE59-BFA9-4C38-ACA2-BA601FDE7A76}"/>
                    </a:ext>
                  </a:extLst>
                </p:cNvPr>
                <p:cNvSpPr/>
                <p:nvPr/>
              </p:nvSpPr>
              <p:spPr>
                <a:xfrm>
                  <a:off x="904974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B7C69E9A-A551-4E5E-B33D-CECB290BFB13}"/>
                    </a:ext>
                  </a:extLst>
                </p:cNvPr>
                <p:cNvSpPr/>
                <p:nvPr/>
              </p:nvSpPr>
              <p:spPr>
                <a:xfrm>
                  <a:off x="932565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578E25C9-5052-422E-AF43-A98271D21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8517" y="5167233"/>
              <a:ext cx="1" cy="731520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D28F86A3-4D61-49D7-8C6B-E9E99A456A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63349" y="5167233"/>
              <a:ext cx="1" cy="634589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ctor: Elbow 254">
              <a:extLst>
                <a:ext uri="{FF2B5EF4-FFF2-40B4-BE49-F238E27FC236}">
                  <a16:creationId xmlns:a16="http://schemas.microsoft.com/office/drawing/2014/main" id="{8FB4C84F-8BA2-4E1D-AC2C-4E9A9A0656C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239153" y="5087842"/>
              <a:ext cx="728188" cy="886968"/>
            </a:xfrm>
            <a:prstGeom prst="bentConnector3">
              <a:avLst>
                <a:gd name="adj1" fmla="val 37502"/>
              </a:avLst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ctor: Elbow 255">
              <a:extLst>
                <a:ext uri="{FF2B5EF4-FFF2-40B4-BE49-F238E27FC236}">
                  <a16:creationId xmlns:a16="http://schemas.microsoft.com/office/drawing/2014/main" id="{C048762C-795D-41E5-B062-4FF45202C2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401173" y="5039217"/>
              <a:ext cx="630936" cy="886968"/>
            </a:xfrm>
            <a:prstGeom prst="bentConnector3">
              <a:avLst>
                <a:gd name="adj1" fmla="val 21704"/>
              </a:avLst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ctor: Elbow 256">
              <a:extLst>
                <a:ext uri="{FF2B5EF4-FFF2-40B4-BE49-F238E27FC236}">
                  <a16:creationId xmlns:a16="http://schemas.microsoft.com/office/drawing/2014/main" id="{B4FF8031-F5F7-45C3-923E-DF1DBA5BF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1566" y="2002135"/>
              <a:ext cx="4981402" cy="1254243"/>
            </a:xfrm>
            <a:prstGeom prst="bentConnector3">
              <a:avLst/>
            </a:prstGeom>
            <a:ln w="12700">
              <a:solidFill>
                <a:srgbClr val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ctor: Elbow 257">
              <a:extLst>
                <a:ext uri="{FF2B5EF4-FFF2-40B4-BE49-F238E27FC236}">
                  <a16:creationId xmlns:a16="http://schemas.microsoft.com/office/drawing/2014/main" id="{A31282F3-8D99-4AA7-948E-241E87BB59D0}"/>
                </a:ext>
              </a:extLst>
            </p:cNvPr>
            <p:cNvCxnSpPr>
              <a:cxnSpLocks/>
            </p:cNvCxnSpPr>
            <p:nvPr/>
          </p:nvCxnSpPr>
          <p:spPr>
            <a:xfrm>
              <a:off x="3914669" y="3540174"/>
              <a:ext cx="4978299" cy="1364394"/>
            </a:xfrm>
            <a:prstGeom prst="bentConnector3">
              <a:avLst/>
            </a:prstGeom>
            <a:ln w="12700">
              <a:solidFill>
                <a:srgbClr val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3B20DDB2-99AE-4F9E-A229-655534430057}"/>
                </a:ext>
              </a:extLst>
            </p:cNvPr>
            <p:cNvCxnSpPr>
              <a:cxnSpLocks/>
              <a:stCxn id="261" idx="3"/>
            </p:cNvCxnSpPr>
            <p:nvPr/>
          </p:nvCxnSpPr>
          <p:spPr>
            <a:xfrm flipH="1">
              <a:off x="10161288" y="1112496"/>
              <a:ext cx="545" cy="451642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09ED7BDE-35D8-4B8E-B80E-0A3785C50319}"/>
                </a:ext>
              </a:extLst>
            </p:cNvPr>
            <p:cNvGrpSpPr/>
            <p:nvPr/>
          </p:nvGrpSpPr>
          <p:grpSpPr>
            <a:xfrm>
              <a:off x="9703384" y="544127"/>
              <a:ext cx="914400" cy="568369"/>
              <a:chOff x="9197760" y="536507"/>
              <a:chExt cx="914400" cy="568369"/>
            </a:xfrm>
          </p:grpSpPr>
          <p:sp>
            <p:nvSpPr>
              <p:cNvPr id="261" name="globe_2" title="Icon of a sphere made of lines">
                <a:extLst>
                  <a:ext uri="{FF2B5EF4-FFF2-40B4-BE49-F238E27FC236}">
                    <a16:creationId xmlns:a16="http://schemas.microsoft.com/office/drawing/2014/main" id="{9A0006A0-26A7-4693-9334-DFA19DB7F53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472783" y="739116"/>
                <a:ext cx="365760" cy="365760"/>
              </a:xfrm>
              <a:custGeom>
                <a:avLst/>
                <a:gdLst>
                  <a:gd name="T0" fmla="*/ 0 w 335"/>
                  <a:gd name="T1" fmla="*/ 168 h 335"/>
                  <a:gd name="T2" fmla="*/ 168 w 335"/>
                  <a:gd name="T3" fmla="*/ 0 h 335"/>
                  <a:gd name="T4" fmla="*/ 335 w 335"/>
                  <a:gd name="T5" fmla="*/ 168 h 335"/>
                  <a:gd name="T6" fmla="*/ 168 w 335"/>
                  <a:gd name="T7" fmla="*/ 335 h 335"/>
                  <a:gd name="T8" fmla="*/ 0 w 335"/>
                  <a:gd name="T9" fmla="*/ 168 h 335"/>
                  <a:gd name="T10" fmla="*/ 168 w 335"/>
                  <a:gd name="T11" fmla="*/ 335 h 335"/>
                  <a:gd name="T12" fmla="*/ 253 w 335"/>
                  <a:gd name="T13" fmla="*/ 168 h 335"/>
                  <a:gd name="T14" fmla="*/ 168 w 335"/>
                  <a:gd name="T15" fmla="*/ 0 h 335"/>
                  <a:gd name="T16" fmla="*/ 82 w 335"/>
                  <a:gd name="T17" fmla="*/ 168 h 335"/>
                  <a:gd name="T18" fmla="*/ 168 w 335"/>
                  <a:gd name="T19" fmla="*/ 335 h 335"/>
                  <a:gd name="T20" fmla="*/ 8 w 335"/>
                  <a:gd name="T21" fmla="*/ 116 h 335"/>
                  <a:gd name="T22" fmla="*/ 327 w 335"/>
                  <a:gd name="T23" fmla="*/ 116 h 335"/>
                  <a:gd name="T24" fmla="*/ 9 w 335"/>
                  <a:gd name="T25" fmla="*/ 221 h 335"/>
                  <a:gd name="T26" fmla="*/ 326 w 335"/>
                  <a:gd name="T27" fmla="*/ 221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5" h="335">
                    <a:moveTo>
                      <a:pt x="0" y="168"/>
                    </a:moveTo>
                    <a:cubicBezTo>
                      <a:pt x="0" y="75"/>
                      <a:pt x="75" y="0"/>
                      <a:pt x="168" y="0"/>
                    </a:cubicBezTo>
                    <a:cubicBezTo>
                      <a:pt x="260" y="0"/>
                      <a:pt x="335" y="75"/>
                      <a:pt x="335" y="168"/>
                    </a:cubicBezTo>
                    <a:cubicBezTo>
                      <a:pt x="335" y="260"/>
                      <a:pt x="260" y="335"/>
                      <a:pt x="168" y="335"/>
                    </a:cubicBezTo>
                    <a:cubicBezTo>
                      <a:pt x="75" y="335"/>
                      <a:pt x="0" y="260"/>
                      <a:pt x="0" y="168"/>
                    </a:cubicBezTo>
                    <a:close/>
                    <a:moveTo>
                      <a:pt x="168" y="335"/>
                    </a:moveTo>
                    <a:cubicBezTo>
                      <a:pt x="215" y="335"/>
                      <a:pt x="253" y="260"/>
                      <a:pt x="253" y="168"/>
                    </a:cubicBezTo>
                    <a:cubicBezTo>
                      <a:pt x="253" y="75"/>
                      <a:pt x="215" y="0"/>
                      <a:pt x="168" y="0"/>
                    </a:cubicBezTo>
                    <a:cubicBezTo>
                      <a:pt x="120" y="0"/>
                      <a:pt x="82" y="75"/>
                      <a:pt x="82" y="168"/>
                    </a:cubicBezTo>
                    <a:cubicBezTo>
                      <a:pt x="82" y="260"/>
                      <a:pt x="120" y="335"/>
                      <a:pt x="168" y="335"/>
                    </a:cubicBezTo>
                    <a:close/>
                    <a:moveTo>
                      <a:pt x="8" y="116"/>
                    </a:moveTo>
                    <a:cubicBezTo>
                      <a:pt x="327" y="116"/>
                      <a:pt x="327" y="116"/>
                      <a:pt x="327" y="116"/>
                    </a:cubicBezTo>
                    <a:moveTo>
                      <a:pt x="9" y="221"/>
                    </a:moveTo>
                    <a:cubicBezTo>
                      <a:pt x="326" y="221"/>
                      <a:pt x="326" y="221"/>
                      <a:pt x="326" y="221"/>
                    </a:cubicBezTo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2" name="Title 1">
                <a:extLst>
                  <a:ext uri="{FF2B5EF4-FFF2-40B4-BE49-F238E27FC236}">
                    <a16:creationId xmlns:a16="http://schemas.microsoft.com/office/drawing/2014/main" id="{1C3D9D62-884D-4035-8059-D70C93B5B8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97760" y="536507"/>
                <a:ext cx="914400" cy="153888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Internet</a:t>
                </a:r>
              </a:p>
            </p:txBody>
          </p:sp>
        </p:grp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AA05F191-05C3-4726-9539-93ECF279102F}"/>
                </a:ext>
              </a:extLst>
            </p:cNvPr>
            <p:cNvSpPr txBox="1"/>
            <p:nvPr/>
          </p:nvSpPr>
          <p:spPr>
            <a:xfrm>
              <a:off x="3222060" y="6316766"/>
              <a:ext cx="2166938" cy="496711"/>
            </a:xfrm>
            <a:prstGeom prst="rect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wrap="square" lIns="146304" tIns="143366" rIns="146304" bIns="143366" rtlCol="0" anchor="ctr" anchorCtr="0">
              <a:noAutofit/>
            </a:bodyPr>
            <a:lstStyle/>
            <a:p>
              <a:pPr marL="0" marR="0" lvl="0" indent="0" algn="ctr" defTabSz="914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 Semilight" panose="020B0402040204020203" pitchFamily="34" charset="0"/>
                </a:rPr>
                <a:t>master</a:t>
              </a:r>
              <a:b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 Semilight" panose="020B0402040204020203" pitchFamily="34" charset="0"/>
                </a:rPr>
              </a:b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 Semilight" panose="020B0402040204020203" pitchFamily="34" charset="0"/>
                </a:rPr>
                <a:t>components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C66246D8-2CB7-44C5-B2E0-DD28E419B475}"/>
                </a:ext>
              </a:extLst>
            </p:cNvPr>
            <p:cNvSpPr txBox="1"/>
            <p:nvPr/>
          </p:nvSpPr>
          <p:spPr>
            <a:xfrm>
              <a:off x="6053261" y="6319292"/>
              <a:ext cx="2166938" cy="496712"/>
            </a:xfrm>
            <a:prstGeom prst="rect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wrap="square" lIns="146304" tIns="143366" rIns="146304" bIns="143366" rtlCol="0" anchor="ctr" anchorCtr="0">
              <a:noAutofit/>
            </a:bodyPr>
            <a:lstStyle/>
            <a:p>
              <a:pPr marL="0" marR="0" lvl="0" indent="0" algn="ctr" defTabSz="914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 Semilight" panose="020B0402040204020203" pitchFamily="34" charset="0"/>
                </a:rPr>
                <a:t>node</a:t>
              </a:r>
              <a:b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 Semilight" panose="020B0402040204020203" pitchFamily="34" charset="0"/>
                </a:rPr>
              </a:b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 Semilight" panose="020B0402040204020203" pitchFamily="34" charset="0"/>
                </a:rPr>
                <a:t>components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220679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D9C1C8D-586B-482F-BF47-616182E82D4E}"/>
              </a:ext>
            </a:extLst>
          </p:cNvPr>
          <p:cNvGrpSpPr/>
          <p:nvPr/>
        </p:nvGrpSpPr>
        <p:grpSpPr>
          <a:xfrm>
            <a:off x="1031665" y="590125"/>
            <a:ext cx="9340315" cy="5677749"/>
            <a:chOff x="653929" y="544127"/>
            <a:chExt cx="10289555" cy="628817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8933DDB-1750-446A-B67B-C7DF8654A150}"/>
                </a:ext>
              </a:extLst>
            </p:cNvPr>
            <p:cNvSpPr/>
            <p:nvPr/>
          </p:nvSpPr>
          <p:spPr bwMode="auto">
            <a:xfrm>
              <a:off x="2335549" y="2525331"/>
              <a:ext cx="2363527" cy="2420946"/>
            </a:xfrm>
            <a:prstGeom prst="roundRect">
              <a:avLst>
                <a:gd name="adj" fmla="val 3125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0AD5F29-7580-4789-A858-9A007B5386DE}"/>
                </a:ext>
              </a:extLst>
            </p:cNvPr>
            <p:cNvSpPr/>
            <p:nvPr/>
          </p:nvSpPr>
          <p:spPr bwMode="auto">
            <a:xfrm>
              <a:off x="2468087" y="2762470"/>
              <a:ext cx="2363527" cy="2420946"/>
            </a:xfrm>
            <a:prstGeom prst="roundRect">
              <a:avLst>
                <a:gd name="adj" fmla="val 3125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9AA6A09-9A40-4129-BF57-747DC838738D}"/>
                </a:ext>
              </a:extLst>
            </p:cNvPr>
            <p:cNvGrpSpPr/>
            <p:nvPr/>
          </p:nvGrpSpPr>
          <p:grpSpPr>
            <a:xfrm>
              <a:off x="3248984" y="1160302"/>
              <a:ext cx="822960" cy="1184981"/>
              <a:chOff x="10070502" y="1600600"/>
              <a:chExt cx="822960" cy="1184981"/>
            </a:xfrm>
          </p:grpSpPr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2336C3BD-D947-476C-BD3B-9D2F1E1EB8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23192" y="1600600"/>
                <a:ext cx="717581" cy="307777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1419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Kubernetes control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4C57CB6-0F1D-4611-83E1-ED84F7EC094C}"/>
                  </a:ext>
                </a:extLst>
              </p:cNvPr>
              <p:cNvSpPr/>
              <p:nvPr/>
            </p:nvSpPr>
            <p:spPr bwMode="auto">
              <a:xfrm>
                <a:off x="10070502" y="1962621"/>
                <a:ext cx="822960" cy="822960"/>
              </a:xfrm>
              <a:prstGeom prst="roundRect">
                <a:avLst>
                  <a:gd name="adj" fmla="val 3125"/>
                </a:avLst>
              </a:prstGeom>
              <a:solidFill>
                <a:srgbClr val="0078D4">
                  <a:alpha val="1000"/>
                </a:srgbClr>
              </a:solidFill>
              <a:ln w="12700">
                <a:solidFill>
                  <a:srgbClr val="0078D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F4BB31B-9A7E-4B19-815E-5EBE7C10A64C}"/>
                  </a:ext>
                </a:extLst>
              </p:cNvPr>
              <p:cNvGrpSpPr/>
              <p:nvPr/>
            </p:nvGrpSpPr>
            <p:grpSpPr>
              <a:xfrm>
                <a:off x="10227777" y="2133941"/>
                <a:ext cx="508410" cy="480321"/>
                <a:chOff x="3172902" y="4132385"/>
                <a:chExt cx="355417" cy="335781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B2B704E1-BCDB-4467-BF3C-F7F5A8F782A8}"/>
                    </a:ext>
                  </a:extLst>
                </p:cNvPr>
                <p:cNvGrpSpPr/>
                <p:nvPr/>
              </p:nvGrpSpPr>
              <p:grpSpPr>
                <a:xfrm>
                  <a:off x="3234030" y="4132385"/>
                  <a:ext cx="233160" cy="110531"/>
                  <a:chOff x="3234867" y="4132385"/>
                  <a:chExt cx="233160" cy="110531"/>
                </a:xfrm>
              </p:grpSpPr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E298CA7D-03B1-4473-9946-CB6002CF44CB}"/>
                      </a:ext>
                    </a:extLst>
                  </p:cNvPr>
                  <p:cNvSpPr/>
                  <p:nvPr/>
                </p:nvSpPr>
                <p:spPr>
                  <a:xfrm>
                    <a:off x="3234867" y="4132385"/>
                    <a:ext cx="100857" cy="110531"/>
                  </a:xfrm>
                  <a:custGeom>
                    <a:avLst/>
                    <a:gdLst>
                      <a:gd name="connsiteX0" fmla="*/ 543418 w 543418"/>
                      <a:gd name="connsiteY0" fmla="*/ 149230 h 595539"/>
                      <a:gd name="connsiteX1" fmla="*/ 543418 w 543418"/>
                      <a:gd name="connsiteY1" fmla="*/ 446971 h 595539"/>
                      <a:gd name="connsiteX2" fmla="*/ 271403 w 543418"/>
                      <a:gd name="connsiteY2" fmla="*/ 595539 h 595539"/>
                      <a:gd name="connsiteX3" fmla="*/ 271403 w 543418"/>
                      <a:gd name="connsiteY3" fmla="*/ 297798 h 595539"/>
                      <a:gd name="connsiteX4" fmla="*/ 0 w 543418"/>
                      <a:gd name="connsiteY4" fmla="*/ 149230 h 595539"/>
                      <a:gd name="connsiteX5" fmla="*/ 271403 w 543418"/>
                      <a:gd name="connsiteY5" fmla="*/ 297798 h 595539"/>
                      <a:gd name="connsiteX6" fmla="*/ 271403 w 543418"/>
                      <a:gd name="connsiteY6" fmla="*/ 595539 h 595539"/>
                      <a:gd name="connsiteX7" fmla="*/ 0 w 543418"/>
                      <a:gd name="connsiteY7" fmla="*/ 446971 h 595539"/>
                      <a:gd name="connsiteX8" fmla="*/ 271403 w 543418"/>
                      <a:gd name="connsiteY8" fmla="*/ 0 h 595539"/>
                      <a:gd name="connsiteX9" fmla="*/ 543418 w 543418"/>
                      <a:gd name="connsiteY9" fmla="*/ 148567 h 595539"/>
                      <a:gd name="connsiteX10" fmla="*/ 271403 w 543418"/>
                      <a:gd name="connsiteY10" fmla="*/ 297134 h 595539"/>
                      <a:gd name="connsiteX11" fmla="*/ 0 w 543418"/>
                      <a:gd name="connsiteY11" fmla="*/ 148567 h 595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3418" h="595539">
                        <a:moveTo>
                          <a:pt x="543418" y="149230"/>
                        </a:moveTo>
                        <a:lnTo>
                          <a:pt x="543418" y="446971"/>
                        </a:lnTo>
                        <a:lnTo>
                          <a:pt x="271403" y="595539"/>
                        </a:lnTo>
                        <a:lnTo>
                          <a:pt x="271403" y="297798"/>
                        </a:lnTo>
                        <a:close/>
                        <a:moveTo>
                          <a:pt x="0" y="149230"/>
                        </a:moveTo>
                        <a:lnTo>
                          <a:pt x="271403" y="297798"/>
                        </a:lnTo>
                        <a:lnTo>
                          <a:pt x="271403" y="595539"/>
                        </a:lnTo>
                        <a:lnTo>
                          <a:pt x="0" y="446971"/>
                        </a:lnTo>
                        <a:close/>
                        <a:moveTo>
                          <a:pt x="271403" y="0"/>
                        </a:moveTo>
                        <a:lnTo>
                          <a:pt x="543418" y="148567"/>
                        </a:lnTo>
                        <a:lnTo>
                          <a:pt x="271403" y="297134"/>
                        </a:lnTo>
                        <a:lnTo>
                          <a:pt x="0" y="148567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rgbClr val="0078D4"/>
                    </a:solidFill>
                    <a:prstDash val="solid"/>
                    <a:round/>
                  </a:ln>
                </p:spPr>
                <p:txBody>
                  <a:bodyPr wrap="square">
                    <a:noAutofit/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D858F3CC-02D4-47FB-90D1-E8BC36B9D638}"/>
                      </a:ext>
                    </a:extLst>
                  </p:cNvPr>
                  <p:cNvSpPr/>
                  <p:nvPr/>
                </p:nvSpPr>
                <p:spPr>
                  <a:xfrm>
                    <a:off x="3367170" y="4132385"/>
                    <a:ext cx="100857" cy="110531"/>
                  </a:xfrm>
                  <a:custGeom>
                    <a:avLst/>
                    <a:gdLst>
                      <a:gd name="connsiteX0" fmla="*/ 543418 w 543418"/>
                      <a:gd name="connsiteY0" fmla="*/ 149230 h 595539"/>
                      <a:gd name="connsiteX1" fmla="*/ 543418 w 543418"/>
                      <a:gd name="connsiteY1" fmla="*/ 446971 h 595539"/>
                      <a:gd name="connsiteX2" fmla="*/ 271403 w 543418"/>
                      <a:gd name="connsiteY2" fmla="*/ 595539 h 595539"/>
                      <a:gd name="connsiteX3" fmla="*/ 271403 w 543418"/>
                      <a:gd name="connsiteY3" fmla="*/ 297798 h 595539"/>
                      <a:gd name="connsiteX4" fmla="*/ 0 w 543418"/>
                      <a:gd name="connsiteY4" fmla="*/ 149230 h 595539"/>
                      <a:gd name="connsiteX5" fmla="*/ 271403 w 543418"/>
                      <a:gd name="connsiteY5" fmla="*/ 297798 h 595539"/>
                      <a:gd name="connsiteX6" fmla="*/ 271403 w 543418"/>
                      <a:gd name="connsiteY6" fmla="*/ 595539 h 595539"/>
                      <a:gd name="connsiteX7" fmla="*/ 0 w 543418"/>
                      <a:gd name="connsiteY7" fmla="*/ 446971 h 595539"/>
                      <a:gd name="connsiteX8" fmla="*/ 271403 w 543418"/>
                      <a:gd name="connsiteY8" fmla="*/ 0 h 595539"/>
                      <a:gd name="connsiteX9" fmla="*/ 543418 w 543418"/>
                      <a:gd name="connsiteY9" fmla="*/ 148567 h 595539"/>
                      <a:gd name="connsiteX10" fmla="*/ 271403 w 543418"/>
                      <a:gd name="connsiteY10" fmla="*/ 297134 h 595539"/>
                      <a:gd name="connsiteX11" fmla="*/ 0 w 543418"/>
                      <a:gd name="connsiteY11" fmla="*/ 148567 h 595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3418" h="595539">
                        <a:moveTo>
                          <a:pt x="543418" y="149230"/>
                        </a:moveTo>
                        <a:lnTo>
                          <a:pt x="543418" y="446971"/>
                        </a:lnTo>
                        <a:lnTo>
                          <a:pt x="271403" y="595539"/>
                        </a:lnTo>
                        <a:lnTo>
                          <a:pt x="271403" y="297798"/>
                        </a:lnTo>
                        <a:close/>
                        <a:moveTo>
                          <a:pt x="0" y="149230"/>
                        </a:moveTo>
                        <a:lnTo>
                          <a:pt x="271403" y="297798"/>
                        </a:lnTo>
                        <a:lnTo>
                          <a:pt x="271403" y="595539"/>
                        </a:lnTo>
                        <a:lnTo>
                          <a:pt x="0" y="446971"/>
                        </a:lnTo>
                        <a:close/>
                        <a:moveTo>
                          <a:pt x="271403" y="0"/>
                        </a:moveTo>
                        <a:lnTo>
                          <a:pt x="543418" y="148567"/>
                        </a:lnTo>
                        <a:lnTo>
                          <a:pt x="271403" y="297134"/>
                        </a:lnTo>
                        <a:lnTo>
                          <a:pt x="0" y="148567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rgbClr val="0078D4"/>
                    </a:solidFill>
                    <a:prstDash val="solid"/>
                    <a:round/>
                  </a:ln>
                </p:spPr>
                <p:txBody>
                  <a:bodyPr wrap="square">
                    <a:noAutofit/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6EA9B635-64BE-448F-AB77-6958F4E28E73}"/>
                    </a:ext>
                  </a:extLst>
                </p:cNvPr>
                <p:cNvGrpSpPr/>
                <p:nvPr/>
              </p:nvGrpSpPr>
              <p:grpSpPr>
                <a:xfrm>
                  <a:off x="3172902" y="4245010"/>
                  <a:ext cx="355417" cy="110531"/>
                  <a:chOff x="3172902" y="4244590"/>
                  <a:chExt cx="355417" cy="110531"/>
                </a:xfrm>
              </p:grpSpPr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1E4546A4-7438-4E01-B461-631689017944}"/>
                      </a:ext>
                    </a:extLst>
                  </p:cNvPr>
                  <p:cNvSpPr/>
                  <p:nvPr/>
                </p:nvSpPr>
                <p:spPr>
                  <a:xfrm>
                    <a:off x="3172902" y="4244590"/>
                    <a:ext cx="100857" cy="110531"/>
                  </a:xfrm>
                  <a:custGeom>
                    <a:avLst/>
                    <a:gdLst>
                      <a:gd name="connsiteX0" fmla="*/ 543418 w 543418"/>
                      <a:gd name="connsiteY0" fmla="*/ 149230 h 595539"/>
                      <a:gd name="connsiteX1" fmla="*/ 543418 w 543418"/>
                      <a:gd name="connsiteY1" fmla="*/ 446971 h 595539"/>
                      <a:gd name="connsiteX2" fmla="*/ 271403 w 543418"/>
                      <a:gd name="connsiteY2" fmla="*/ 595539 h 595539"/>
                      <a:gd name="connsiteX3" fmla="*/ 271403 w 543418"/>
                      <a:gd name="connsiteY3" fmla="*/ 297798 h 595539"/>
                      <a:gd name="connsiteX4" fmla="*/ 0 w 543418"/>
                      <a:gd name="connsiteY4" fmla="*/ 149230 h 595539"/>
                      <a:gd name="connsiteX5" fmla="*/ 271403 w 543418"/>
                      <a:gd name="connsiteY5" fmla="*/ 297798 h 595539"/>
                      <a:gd name="connsiteX6" fmla="*/ 271403 w 543418"/>
                      <a:gd name="connsiteY6" fmla="*/ 595539 h 595539"/>
                      <a:gd name="connsiteX7" fmla="*/ 0 w 543418"/>
                      <a:gd name="connsiteY7" fmla="*/ 446971 h 595539"/>
                      <a:gd name="connsiteX8" fmla="*/ 271403 w 543418"/>
                      <a:gd name="connsiteY8" fmla="*/ 0 h 595539"/>
                      <a:gd name="connsiteX9" fmla="*/ 543418 w 543418"/>
                      <a:gd name="connsiteY9" fmla="*/ 148567 h 595539"/>
                      <a:gd name="connsiteX10" fmla="*/ 271403 w 543418"/>
                      <a:gd name="connsiteY10" fmla="*/ 297134 h 595539"/>
                      <a:gd name="connsiteX11" fmla="*/ 0 w 543418"/>
                      <a:gd name="connsiteY11" fmla="*/ 148567 h 595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3418" h="595539">
                        <a:moveTo>
                          <a:pt x="543418" y="149230"/>
                        </a:moveTo>
                        <a:lnTo>
                          <a:pt x="543418" y="446971"/>
                        </a:lnTo>
                        <a:lnTo>
                          <a:pt x="271403" y="595539"/>
                        </a:lnTo>
                        <a:lnTo>
                          <a:pt x="271403" y="297798"/>
                        </a:lnTo>
                        <a:close/>
                        <a:moveTo>
                          <a:pt x="0" y="149230"/>
                        </a:moveTo>
                        <a:lnTo>
                          <a:pt x="271403" y="297798"/>
                        </a:lnTo>
                        <a:lnTo>
                          <a:pt x="271403" y="595539"/>
                        </a:lnTo>
                        <a:lnTo>
                          <a:pt x="0" y="446971"/>
                        </a:lnTo>
                        <a:close/>
                        <a:moveTo>
                          <a:pt x="271403" y="0"/>
                        </a:moveTo>
                        <a:lnTo>
                          <a:pt x="543418" y="148567"/>
                        </a:lnTo>
                        <a:lnTo>
                          <a:pt x="271403" y="297134"/>
                        </a:lnTo>
                        <a:lnTo>
                          <a:pt x="0" y="148567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rgbClr val="0078D4"/>
                    </a:solidFill>
                    <a:prstDash val="solid"/>
                    <a:round/>
                  </a:ln>
                </p:spPr>
                <p:txBody>
                  <a:bodyPr wrap="square">
                    <a:noAutofit/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0DC60105-A062-4ACC-988E-A74601B41FC8}"/>
                      </a:ext>
                    </a:extLst>
                  </p:cNvPr>
                  <p:cNvSpPr/>
                  <p:nvPr/>
                </p:nvSpPr>
                <p:spPr>
                  <a:xfrm>
                    <a:off x="3300182" y="4244590"/>
                    <a:ext cx="100857" cy="110531"/>
                  </a:xfrm>
                  <a:custGeom>
                    <a:avLst/>
                    <a:gdLst>
                      <a:gd name="connsiteX0" fmla="*/ 543418 w 543418"/>
                      <a:gd name="connsiteY0" fmla="*/ 149230 h 595539"/>
                      <a:gd name="connsiteX1" fmla="*/ 543418 w 543418"/>
                      <a:gd name="connsiteY1" fmla="*/ 446971 h 595539"/>
                      <a:gd name="connsiteX2" fmla="*/ 271403 w 543418"/>
                      <a:gd name="connsiteY2" fmla="*/ 595539 h 595539"/>
                      <a:gd name="connsiteX3" fmla="*/ 271403 w 543418"/>
                      <a:gd name="connsiteY3" fmla="*/ 297798 h 595539"/>
                      <a:gd name="connsiteX4" fmla="*/ 0 w 543418"/>
                      <a:gd name="connsiteY4" fmla="*/ 149230 h 595539"/>
                      <a:gd name="connsiteX5" fmla="*/ 271403 w 543418"/>
                      <a:gd name="connsiteY5" fmla="*/ 297798 h 595539"/>
                      <a:gd name="connsiteX6" fmla="*/ 271403 w 543418"/>
                      <a:gd name="connsiteY6" fmla="*/ 595539 h 595539"/>
                      <a:gd name="connsiteX7" fmla="*/ 0 w 543418"/>
                      <a:gd name="connsiteY7" fmla="*/ 446971 h 595539"/>
                      <a:gd name="connsiteX8" fmla="*/ 271403 w 543418"/>
                      <a:gd name="connsiteY8" fmla="*/ 0 h 595539"/>
                      <a:gd name="connsiteX9" fmla="*/ 543418 w 543418"/>
                      <a:gd name="connsiteY9" fmla="*/ 148567 h 595539"/>
                      <a:gd name="connsiteX10" fmla="*/ 271403 w 543418"/>
                      <a:gd name="connsiteY10" fmla="*/ 297134 h 595539"/>
                      <a:gd name="connsiteX11" fmla="*/ 0 w 543418"/>
                      <a:gd name="connsiteY11" fmla="*/ 148567 h 595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3418" h="595539">
                        <a:moveTo>
                          <a:pt x="543418" y="149230"/>
                        </a:moveTo>
                        <a:lnTo>
                          <a:pt x="543418" y="446971"/>
                        </a:lnTo>
                        <a:lnTo>
                          <a:pt x="271403" y="595539"/>
                        </a:lnTo>
                        <a:lnTo>
                          <a:pt x="271403" y="297798"/>
                        </a:lnTo>
                        <a:close/>
                        <a:moveTo>
                          <a:pt x="0" y="149230"/>
                        </a:moveTo>
                        <a:lnTo>
                          <a:pt x="271403" y="297798"/>
                        </a:lnTo>
                        <a:lnTo>
                          <a:pt x="271403" y="595539"/>
                        </a:lnTo>
                        <a:lnTo>
                          <a:pt x="0" y="446971"/>
                        </a:lnTo>
                        <a:close/>
                        <a:moveTo>
                          <a:pt x="271403" y="0"/>
                        </a:moveTo>
                        <a:lnTo>
                          <a:pt x="543418" y="148567"/>
                        </a:lnTo>
                        <a:lnTo>
                          <a:pt x="271403" y="297134"/>
                        </a:lnTo>
                        <a:lnTo>
                          <a:pt x="0" y="148567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rgbClr val="0078D4"/>
                    </a:solidFill>
                    <a:prstDash val="solid"/>
                    <a:round/>
                  </a:ln>
                </p:spPr>
                <p:txBody>
                  <a:bodyPr wrap="square">
                    <a:noAutofit/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BB3C01DE-572C-4476-9871-95A84A52659F}"/>
                      </a:ext>
                    </a:extLst>
                  </p:cNvPr>
                  <p:cNvSpPr/>
                  <p:nvPr/>
                </p:nvSpPr>
                <p:spPr>
                  <a:xfrm>
                    <a:off x="3427462" y="4244590"/>
                    <a:ext cx="100857" cy="110531"/>
                  </a:xfrm>
                  <a:custGeom>
                    <a:avLst/>
                    <a:gdLst>
                      <a:gd name="connsiteX0" fmla="*/ 543418 w 543418"/>
                      <a:gd name="connsiteY0" fmla="*/ 149230 h 595539"/>
                      <a:gd name="connsiteX1" fmla="*/ 543418 w 543418"/>
                      <a:gd name="connsiteY1" fmla="*/ 446971 h 595539"/>
                      <a:gd name="connsiteX2" fmla="*/ 271403 w 543418"/>
                      <a:gd name="connsiteY2" fmla="*/ 595539 h 595539"/>
                      <a:gd name="connsiteX3" fmla="*/ 271403 w 543418"/>
                      <a:gd name="connsiteY3" fmla="*/ 297798 h 595539"/>
                      <a:gd name="connsiteX4" fmla="*/ 0 w 543418"/>
                      <a:gd name="connsiteY4" fmla="*/ 149230 h 595539"/>
                      <a:gd name="connsiteX5" fmla="*/ 271403 w 543418"/>
                      <a:gd name="connsiteY5" fmla="*/ 297798 h 595539"/>
                      <a:gd name="connsiteX6" fmla="*/ 271403 w 543418"/>
                      <a:gd name="connsiteY6" fmla="*/ 595539 h 595539"/>
                      <a:gd name="connsiteX7" fmla="*/ 0 w 543418"/>
                      <a:gd name="connsiteY7" fmla="*/ 446971 h 595539"/>
                      <a:gd name="connsiteX8" fmla="*/ 271403 w 543418"/>
                      <a:gd name="connsiteY8" fmla="*/ 0 h 595539"/>
                      <a:gd name="connsiteX9" fmla="*/ 543418 w 543418"/>
                      <a:gd name="connsiteY9" fmla="*/ 148567 h 595539"/>
                      <a:gd name="connsiteX10" fmla="*/ 271403 w 543418"/>
                      <a:gd name="connsiteY10" fmla="*/ 297134 h 595539"/>
                      <a:gd name="connsiteX11" fmla="*/ 0 w 543418"/>
                      <a:gd name="connsiteY11" fmla="*/ 148567 h 595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3418" h="595539">
                        <a:moveTo>
                          <a:pt x="543418" y="149230"/>
                        </a:moveTo>
                        <a:lnTo>
                          <a:pt x="543418" y="446971"/>
                        </a:lnTo>
                        <a:lnTo>
                          <a:pt x="271403" y="595539"/>
                        </a:lnTo>
                        <a:lnTo>
                          <a:pt x="271403" y="297798"/>
                        </a:lnTo>
                        <a:close/>
                        <a:moveTo>
                          <a:pt x="0" y="149230"/>
                        </a:moveTo>
                        <a:lnTo>
                          <a:pt x="271403" y="297798"/>
                        </a:lnTo>
                        <a:lnTo>
                          <a:pt x="271403" y="595539"/>
                        </a:lnTo>
                        <a:lnTo>
                          <a:pt x="0" y="446971"/>
                        </a:lnTo>
                        <a:close/>
                        <a:moveTo>
                          <a:pt x="271403" y="0"/>
                        </a:moveTo>
                        <a:lnTo>
                          <a:pt x="543418" y="148567"/>
                        </a:lnTo>
                        <a:lnTo>
                          <a:pt x="271403" y="297134"/>
                        </a:lnTo>
                        <a:lnTo>
                          <a:pt x="0" y="148567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rgbClr val="0078D4"/>
                    </a:solidFill>
                    <a:prstDash val="solid"/>
                    <a:round/>
                  </a:ln>
                </p:spPr>
                <p:txBody>
                  <a:bodyPr wrap="square">
                    <a:noAutofit/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7FEC4E85-0220-434B-932A-A88F0EB7FB01}"/>
                    </a:ext>
                  </a:extLst>
                </p:cNvPr>
                <p:cNvGrpSpPr/>
                <p:nvPr/>
              </p:nvGrpSpPr>
              <p:grpSpPr>
                <a:xfrm>
                  <a:off x="3234030" y="4357635"/>
                  <a:ext cx="233160" cy="110531"/>
                  <a:chOff x="3234867" y="4132385"/>
                  <a:chExt cx="233160" cy="110531"/>
                </a:xfrm>
              </p:grpSpPr>
              <p:sp>
                <p:nvSpPr>
                  <p:cNvPr id="13" name="Freeform: Shape 12">
                    <a:extLst>
                      <a:ext uri="{FF2B5EF4-FFF2-40B4-BE49-F238E27FC236}">
                        <a16:creationId xmlns:a16="http://schemas.microsoft.com/office/drawing/2014/main" id="{2F32DA77-8390-4B19-8CA2-3C121C40005C}"/>
                      </a:ext>
                    </a:extLst>
                  </p:cNvPr>
                  <p:cNvSpPr/>
                  <p:nvPr/>
                </p:nvSpPr>
                <p:spPr>
                  <a:xfrm>
                    <a:off x="3234867" y="4132385"/>
                    <a:ext cx="100857" cy="110531"/>
                  </a:xfrm>
                  <a:custGeom>
                    <a:avLst/>
                    <a:gdLst>
                      <a:gd name="connsiteX0" fmla="*/ 543418 w 543418"/>
                      <a:gd name="connsiteY0" fmla="*/ 149230 h 595539"/>
                      <a:gd name="connsiteX1" fmla="*/ 543418 w 543418"/>
                      <a:gd name="connsiteY1" fmla="*/ 446971 h 595539"/>
                      <a:gd name="connsiteX2" fmla="*/ 271403 w 543418"/>
                      <a:gd name="connsiteY2" fmla="*/ 595539 h 595539"/>
                      <a:gd name="connsiteX3" fmla="*/ 271403 w 543418"/>
                      <a:gd name="connsiteY3" fmla="*/ 297798 h 595539"/>
                      <a:gd name="connsiteX4" fmla="*/ 0 w 543418"/>
                      <a:gd name="connsiteY4" fmla="*/ 149230 h 595539"/>
                      <a:gd name="connsiteX5" fmla="*/ 271403 w 543418"/>
                      <a:gd name="connsiteY5" fmla="*/ 297798 h 595539"/>
                      <a:gd name="connsiteX6" fmla="*/ 271403 w 543418"/>
                      <a:gd name="connsiteY6" fmla="*/ 595539 h 595539"/>
                      <a:gd name="connsiteX7" fmla="*/ 0 w 543418"/>
                      <a:gd name="connsiteY7" fmla="*/ 446971 h 595539"/>
                      <a:gd name="connsiteX8" fmla="*/ 271403 w 543418"/>
                      <a:gd name="connsiteY8" fmla="*/ 0 h 595539"/>
                      <a:gd name="connsiteX9" fmla="*/ 543418 w 543418"/>
                      <a:gd name="connsiteY9" fmla="*/ 148567 h 595539"/>
                      <a:gd name="connsiteX10" fmla="*/ 271403 w 543418"/>
                      <a:gd name="connsiteY10" fmla="*/ 297134 h 595539"/>
                      <a:gd name="connsiteX11" fmla="*/ 0 w 543418"/>
                      <a:gd name="connsiteY11" fmla="*/ 148567 h 595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3418" h="595539">
                        <a:moveTo>
                          <a:pt x="543418" y="149230"/>
                        </a:moveTo>
                        <a:lnTo>
                          <a:pt x="543418" y="446971"/>
                        </a:lnTo>
                        <a:lnTo>
                          <a:pt x="271403" y="595539"/>
                        </a:lnTo>
                        <a:lnTo>
                          <a:pt x="271403" y="297798"/>
                        </a:lnTo>
                        <a:close/>
                        <a:moveTo>
                          <a:pt x="0" y="149230"/>
                        </a:moveTo>
                        <a:lnTo>
                          <a:pt x="271403" y="297798"/>
                        </a:lnTo>
                        <a:lnTo>
                          <a:pt x="271403" y="595539"/>
                        </a:lnTo>
                        <a:lnTo>
                          <a:pt x="0" y="446971"/>
                        </a:lnTo>
                        <a:close/>
                        <a:moveTo>
                          <a:pt x="271403" y="0"/>
                        </a:moveTo>
                        <a:lnTo>
                          <a:pt x="543418" y="148567"/>
                        </a:lnTo>
                        <a:lnTo>
                          <a:pt x="271403" y="297134"/>
                        </a:lnTo>
                        <a:lnTo>
                          <a:pt x="0" y="148567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rgbClr val="0078D4"/>
                    </a:solidFill>
                    <a:prstDash val="solid"/>
                    <a:round/>
                  </a:ln>
                </p:spPr>
                <p:txBody>
                  <a:bodyPr wrap="square">
                    <a:noAutofit/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59713EEC-25A5-485D-A8CA-37AA2E3595B6}"/>
                      </a:ext>
                    </a:extLst>
                  </p:cNvPr>
                  <p:cNvSpPr/>
                  <p:nvPr/>
                </p:nvSpPr>
                <p:spPr>
                  <a:xfrm>
                    <a:off x="3367170" y="4132385"/>
                    <a:ext cx="100857" cy="110531"/>
                  </a:xfrm>
                  <a:custGeom>
                    <a:avLst/>
                    <a:gdLst>
                      <a:gd name="connsiteX0" fmla="*/ 543418 w 543418"/>
                      <a:gd name="connsiteY0" fmla="*/ 149230 h 595539"/>
                      <a:gd name="connsiteX1" fmla="*/ 543418 w 543418"/>
                      <a:gd name="connsiteY1" fmla="*/ 446971 h 595539"/>
                      <a:gd name="connsiteX2" fmla="*/ 271403 w 543418"/>
                      <a:gd name="connsiteY2" fmla="*/ 595539 h 595539"/>
                      <a:gd name="connsiteX3" fmla="*/ 271403 w 543418"/>
                      <a:gd name="connsiteY3" fmla="*/ 297798 h 595539"/>
                      <a:gd name="connsiteX4" fmla="*/ 0 w 543418"/>
                      <a:gd name="connsiteY4" fmla="*/ 149230 h 595539"/>
                      <a:gd name="connsiteX5" fmla="*/ 271403 w 543418"/>
                      <a:gd name="connsiteY5" fmla="*/ 297798 h 595539"/>
                      <a:gd name="connsiteX6" fmla="*/ 271403 w 543418"/>
                      <a:gd name="connsiteY6" fmla="*/ 595539 h 595539"/>
                      <a:gd name="connsiteX7" fmla="*/ 0 w 543418"/>
                      <a:gd name="connsiteY7" fmla="*/ 446971 h 595539"/>
                      <a:gd name="connsiteX8" fmla="*/ 271403 w 543418"/>
                      <a:gd name="connsiteY8" fmla="*/ 0 h 595539"/>
                      <a:gd name="connsiteX9" fmla="*/ 543418 w 543418"/>
                      <a:gd name="connsiteY9" fmla="*/ 148567 h 595539"/>
                      <a:gd name="connsiteX10" fmla="*/ 271403 w 543418"/>
                      <a:gd name="connsiteY10" fmla="*/ 297134 h 595539"/>
                      <a:gd name="connsiteX11" fmla="*/ 0 w 543418"/>
                      <a:gd name="connsiteY11" fmla="*/ 148567 h 595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3418" h="595539">
                        <a:moveTo>
                          <a:pt x="543418" y="149230"/>
                        </a:moveTo>
                        <a:lnTo>
                          <a:pt x="543418" y="446971"/>
                        </a:lnTo>
                        <a:lnTo>
                          <a:pt x="271403" y="595539"/>
                        </a:lnTo>
                        <a:lnTo>
                          <a:pt x="271403" y="297798"/>
                        </a:lnTo>
                        <a:close/>
                        <a:moveTo>
                          <a:pt x="0" y="149230"/>
                        </a:moveTo>
                        <a:lnTo>
                          <a:pt x="271403" y="297798"/>
                        </a:lnTo>
                        <a:lnTo>
                          <a:pt x="271403" y="595539"/>
                        </a:lnTo>
                        <a:lnTo>
                          <a:pt x="0" y="446971"/>
                        </a:lnTo>
                        <a:close/>
                        <a:moveTo>
                          <a:pt x="271403" y="0"/>
                        </a:moveTo>
                        <a:lnTo>
                          <a:pt x="543418" y="148567"/>
                        </a:lnTo>
                        <a:lnTo>
                          <a:pt x="271403" y="297134"/>
                        </a:lnTo>
                        <a:lnTo>
                          <a:pt x="0" y="148567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rgbClr val="0078D4"/>
                    </a:solidFill>
                    <a:prstDash val="solid"/>
                    <a:round/>
                  </a:ln>
                </p:spPr>
                <p:txBody>
                  <a:bodyPr wrap="square">
                    <a:noAutofit/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B67DC5F-8E6E-4C18-83AB-44DAC0B10FFF}"/>
                </a:ext>
              </a:extLst>
            </p:cNvPr>
            <p:cNvGrpSpPr/>
            <p:nvPr/>
          </p:nvGrpSpPr>
          <p:grpSpPr>
            <a:xfrm>
              <a:off x="3349107" y="2973337"/>
              <a:ext cx="601487" cy="703174"/>
              <a:chOff x="5225756" y="3078294"/>
              <a:chExt cx="601487" cy="703174"/>
            </a:xfrm>
          </p:grpSpPr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0494D8AF-46A1-46DA-AC07-B05C0E341F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25756" y="3078294"/>
                <a:ext cx="601487" cy="123111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API server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648360EB-C2A4-4EC5-B560-EE074FF6E7BE}"/>
                  </a:ext>
                </a:extLst>
              </p:cNvPr>
              <p:cNvSpPr/>
              <p:nvPr/>
            </p:nvSpPr>
            <p:spPr bwMode="auto">
              <a:xfrm>
                <a:off x="5259976" y="3247879"/>
                <a:ext cx="533589" cy="533589"/>
              </a:xfrm>
              <a:prstGeom prst="roundRect">
                <a:avLst>
                  <a:gd name="adj" fmla="val 3125"/>
                </a:avLst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3" name="plug" title="Icon of a power plug showing an A to B connection">
                <a:extLst>
                  <a:ext uri="{FF2B5EF4-FFF2-40B4-BE49-F238E27FC236}">
                    <a16:creationId xmlns:a16="http://schemas.microsoft.com/office/drawing/2014/main" id="{09ED7176-BB03-40A0-BE05-AFF9B132412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373193" y="3369100"/>
                <a:ext cx="307154" cy="291146"/>
              </a:xfrm>
              <a:custGeom>
                <a:avLst/>
                <a:gdLst>
                  <a:gd name="T0" fmla="*/ 169 w 346"/>
                  <a:gd name="T1" fmla="*/ 90 h 328"/>
                  <a:gd name="T2" fmla="*/ 199 w 346"/>
                  <a:gd name="T3" fmla="*/ 61 h 328"/>
                  <a:gd name="T4" fmla="*/ 279 w 346"/>
                  <a:gd name="T5" fmla="*/ 63 h 328"/>
                  <a:gd name="T6" fmla="*/ 279 w 346"/>
                  <a:gd name="T7" fmla="*/ 63 h 328"/>
                  <a:gd name="T8" fmla="*/ 277 w 346"/>
                  <a:gd name="T9" fmla="*/ 143 h 328"/>
                  <a:gd name="T10" fmla="*/ 247 w 346"/>
                  <a:gd name="T11" fmla="*/ 172 h 328"/>
                  <a:gd name="T12" fmla="*/ 169 w 346"/>
                  <a:gd name="T13" fmla="*/ 90 h 328"/>
                  <a:gd name="T14" fmla="*/ 279 w 346"/>
                  <a:gd name="T15" fmla="*/ 63 h 328"/>
                  <a:gd name="T16" fmla="*/ 346 w 346"/>
                  <a:gd name="T17" fmla="*/ 0 h 328"/>
                  <a:gd name="T18" fmla="*/ 99 w 346"/>
                  <a:gd name="T19" fmla="*/ 156 h 328"/>
                  <a:gd name="T20" fmla="*/ 69 w 346"/>
                  <a:gd name="T21" fmla="*/ 185 h 328"/>
                  <a:gd name="T22" fmla="*/ 67 w 346"/>
                  <a:gd name="T23" fmla="*/ 265 h 328"/>
                  <a:gd name="T24" fmla="*/ 67 w 346"/>
                  <a:gd name="T25" fmla="*/ 265 h 328"/>
                  <a:gd name="T26" fmla="*/ 147 w 346"/>
                  <a:gd name="T27" fmla="*/ 267 h 328"/>
                  <a:gd name="T28" fmla="*/ 177 w 346"/>
                  <a:gd name="T29" fmla="*/ 238 h 328"/>
                  <a:gd name="T30" fmla="*/ 99 w 346"/>
                  <a:gd name="T31" fmla="*/ 156 h 328"/>
                  <a:gd name="T32" fmla="*/ 67 w 346"/>
                  <a:gd name="T33" fmla="*/ 265 h 328"/>
                  <a:gd name="T34" fmla="*/ 0 w 346"/>
                  <a:gd name="T35" fmla="*/ 328 h 328"/>
                  <a:gd name="T36" fmla="*/ 157 w 346"/>
                  <a:gd name="T37" fmla="*/ 143 h 328"/>
                  <a:gd name="T38" fmla="*/ 120 w 346"/>
                  <a:gd name="T39" fmla="*/ 178 h 328"/>
                  <a:gd name="T40" fmla="*/ 193 w 346"/>
                  <a:gd name="T41" fmla="*/ 181 h 328"/>
                  <a:gd name="T42" fmla="*/ 156 w 346"/>
                  <a:gd name="T43" fmla="*/ 216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6" h="328">
                    <a:moveTo>
                      <a:pt x="169" y="90"/>
                    </a:moveTo>
                    <a:cubicBezTo>
                      <a:pt x="199" y="61"/>
                      <a:pt x="199" y="61"/>
                      <a:pt x="199" y="61"/>
                    </a:cubicBezTo>
                    <a:cubicBezTo>
                      <a:pt x="222" y="40"/>
                      <a:pt x="258" y="41"/>
                      <a:pt x="279" y="63"/>
                    </a:cubicBezTo>
                    <a:cubicBezTo>
                      <a:pt x="279" y="63"/>
                      <a:pt x="279" y="63"/>
                      <a:pt x="279" y="63"/>
                    </a:cubicBezTo>
                    <a:cubicBezTo>
                      <a:pt x="300" y="86"/>
                      <a:pt x="300" y="122"/>
                      <a:pt x="277" y="143"/>
                    </a:cubicBezTo>
                    <a:cubicBezTo>
                      <a:pt x="247" y="172"/>
                      <a:pt x="247" y="172"/>
                      <a:pt x="247" y="172"/>
                    </a:cubicBezTo>
                    <a:lnTo>
                      <a:pt x="169" y="90"/>
                    </a:lnTo>
                    <a:close/>
                    <a:moveTo>
                      <a:pt x="279" y="63"/>
                    </a:moveTo>
                    <a:cubicBezTo>
                      <a:pt x="346" y="0"/>
                      <a:pt x="346" y="0"/>
                      <a:pt x="346" y="0"/>
                    </a:cubicBezTo>
                    <a:moveTo>
                      <a:pt x="99" y="156"/>
                    </a:moveTo>
                    <a:cubicBezTo>
                      <a:pt x="69" y="185"/>
                      <a:pt x="69" y="185"/>
                      <a:pt x="69" y="185"/>
                    </a:cubicBezTo>
                    <a:cubicBezTo>
                      <a:pt x="46" y="206"/>
                      <a:pt x="46" y="242"/>
                      <a:pt x="67" y="265"/>
                    </a:cubicBezTo>
                    <a:cubicBezTo>
                      <a:pt x="67" y="265"/>
                      <a:pt x="67" y="265"/>
                      <a:pt x="67" y="265"/>
                    </a:cubicBezTo>
                    <a:cubicBezTo>
                      <a:pt x="88" y="287"/>
                      <a:pt x="124" y="288"/>
                      <a:pt x="147" y="267"/>
                    </a:cubicBezTo>
                    <a:cubicBezTo>
                      <a:pt x="177" y="238"/>
                      <a:pt x="177" y="238"/>
                      <a:pt x="177" y="238"/>
                    </a:cubicBezTo>
                    <a:lnTo>
                      <a:pt x="99" y="156"/>
                    </a:lnTo>
                    <a:close/>
                    <a:moveTo>
                      <a:pt x="67" y="265"/>
                    </a:moveTo>
                    <a:cubicBezTo>
                      <a:pt x="0" y="328"/>
                      <a:pt x="0" y="328"/>
                      <a:pt x="0" y="328"/>
                    </a:cubicBezTo>
                    <a:moveTo>
                      <a:pt x="157" y="143"/>
                    </a:moveTo>
                    <a:cubicBezTo>
                      <a:pt x="120" y="178"/>
                      <a:pt x="120" y="178"/>
                      <a:pt x="120" y="178"/>
                    </a:cubicBezTo>
                    <a:moveTo>
                      <a:pt x="193" y="181"/>
                    </a:moveTo>
                    <a:cubicBezTo>
                      <a:pt x="156" y="216"/>
                      <a:pt x="156" y="216"/>
                      <a:pt x="156" y="216"/>
                    </a:cubicBezTo>
                  </a:path>
                </a:pathLst>
              </a:custGeom>
              <a:noFill/>
              <a:ln w="1270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9CA735-EA09-47F3-9526-6721DBEC88E5}"/>
                </a:ext>
              </a:extLst>
            </p:cNvPr>
            <p:cNvGrpSpPr/>
            <p:nvPr/>
          </p:nvGrpSpPr>
          <p:grpSpPr>
            <a:xfrm>
              <a:off x="2532435" y="3954777"/>
              <a:ext cx="1110459" cy="1121362"/>
              <a:chOff x="4871241" y="3960674"/>
              <a:chExt cx="1110459" cy="1121362"/>
            </a:xfrm>
          </p:grpSpPr>
          <p:sp>
            <p:nvSpPr>
              <p:cNvPr id="25" name="Title 1">
                <a:extLst>
                  <a:ext uri="{FF2B5EF4-FFF2-40B4-BE49-F238E27FC236}">
                    <a16:creationId xmlns:a16="http://schemas.microsoft.com/office/drawing/2014/main" id="{B5D4D5F3-173F-4BEA-8BF1-FE60694035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1241" y="4835815"/>
                <a:ext cx="1110459" cy="246221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Segoe UI Semibold" panose="020B0702040204020203" pitchFamily="34" charset="0"/>
                  </a:rPr>
                  <a:t>replication, namespace, serviceaccounts, etc.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68308E9-3976-4DD4-B7AD-BF7630500DC1}"/>
                  </a:ext>
                </a:extLst>
              </p:cNvPr>
              <p:cNvGrpSpPr/>
              <p:nvPr/>
            </p:nvGrpSpPr>
            <p:grpSpPr>
              <a:xfrm>
                <a:off x="5125453" y="3960674"/>
                <a:ext cx="601487" cy="826284"/>
                <a:chOff x="5175257" y="3960674"/>
                <a:chExt cx="601487" cy="826284"/>
              </a:xfrm>
            </p:grpSpPr>
            <p:sp>
              <p:nvSpPr>
                <p:cNvPr id="27" name="Title 1">
                  <a:extLst>
                    <a:ext uri="{FF2B5EF4-FFF2-40B4-BE49-F238E27FC236}">
                      <a16:creationId xmlns:a16="http://schemas.microsoft.com/office/drawing/2014/main" id="{74D08845-5417-47F5-9FBB-3AB43C916CF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175257" y="3960674"/>
                  <a:ext cx="601487" cy="246221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b">
                  <a:spAutoFit/>
                </a:bodyPr>
                <a:lstStyle>
                  <a:lvl1pPr algn="l" defTabSz="932742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lang="en-US" sz="5400" b="0" kern="1200" cap="none" spc="-102" baseline="0">
                      <a:ln w="3175">
                        <a:noFill/>
                      </a:ln>
                      <a:gradFill>
                        <a:gsLst>
                          <a:gs pos="2655">
                            <a:schemeClr val="tx1"/>
                          </a:gs>
                          <a:gs pos="31000">
                            <a:schemeClr val="tx1"/>
                          </a:gs>
                        </a:gsLst>
                        <a:lin ang="5400000" scaled="0"/>
                      </a:gradFill>
                      <a:effectLst/>
                      <a:latin typeface="+mj-lt"/>
                      <a:ea typeface="+mn-ea"/>
                      <a:cs typeface="Segoe UI" pitchFamily="34" charset="0"/>
                    </a:defRPr>
                  </a:lvl1pPr>
                </a:lstStyle>
                <a:p>
                  <a:pPr marL="0" marR="0" lvl="0" indent="0" algn="ctr" defTabSz="932742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>
                      <a:ln w="3175"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-controller-manager</a:t>
                  </a: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DC1F5773-C8A4-4DFC-AAEE-95C3ADDF721E}"/>
                    </a:ext>
                  </a:extLst>
                </p:cNvPr>
                <p:cNvSpPr/>
                <p:nvPr/>
              </p:nvSpPr>
              <p:spPr bwMode="auto">
                <a:xfrm>
                  <a:off x="5209477" y="4253369"/>
                  <a:ext cx="533589" cy="533589"/>
                </a:xfrm>
                <a:prstGeom prst="roundRect">
                  <a:avLst>
                    <a:gd name="adj" fmla="val 3125"/>
                  </a:avLst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9" name="remote" title="Icon of a remote control">
                  <a:extLst>
                    <a:ext uri="{FF2B5EF4-FFF2-40B4-BE49-F238E27FC236}">
                      <a16:creationId xmlns:a16="http://schemas.microsoft.com/office/drawing/2014/main" id="{05D4B4F0-FA64-42CD-A1B4-AF29D6002A1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5399859" y="4337283"/>
                  <a:ext cx="152825" cy="365760"/>
                </a:xfrm>
                <a:custGeom>
                  <a:avLst/>
                  <a:gdLst>
                    <a:gd name="T0" fmla="*/ 87 w 107"/>
                    <a:gd name="T1" fmla="*/ 188 h 261"/>
                    <a:gd name="T2" fmla="*/ 71 w 107"/>
                    <a:gd name="T3" fmla="*/ 261 h 261"/>
                    <a:gd name="T4" fmla="*/ 19 w 107"/>
                    <a:gd name="T5" fmla="*/ 245 h 261"/>
                    <a:gd name="T6" fmla="*/ 0 w 107"/>
                    <a:gd name="T7" fmla="*/ 110 h 261"/>
                    <a:gd name="T8" fmla="*/ 18 w 107"/>
                    <a:gd name="T9" fmla="*/ 0 h 261"/>
                    <a:gd name="T10" fmla="*/ 107 w 107"/>
                    <a:gd name="T11" fmla="*/ 18 h 261"/>
                    <a:gd name="T12" fmla="*/ 54 w 107"/>
                    <a:gd name="T13" fmla="*/ 35 h 261"/>
                    <a:gd name="T14" fmla="*/ 52 w 107"/>
                    <a:gd name="T15" fmla="*/ 36 h 261"/>
                    <a:gd name="T16" fmla="*/ 54 w 107"/>
                    <a:gd name="T17" fmla="*/ 35 h 261"/>
                    <a:gd name="T18" fmla="*/ 70 w 107"/>
                    <a:gd name="T19" fmla="*/ 52 h 261"/>
                    <a:gd name="T20" fmla="*/ 72 w 107"/>
                    <a:gd name="T21" fmla="*/ 54 h 261"/>
                    <a:gd name="T22" fmla="*/ 37 w 107"/>
                    <a:gd name="T23" fmla="*/ 52 h 261"/>
                    <a:gd name="T24" fmla="*/ 35 w 107"/>
                    <a:gd name="T25" fmla="*/ 54 h 261"/>
                    <a:gd name="T26" fmla="*/ 37 w 107"/>
                    <a:gd name="T27" fmla="*/ 52 h 261"/>
                    <a:gd name="T28" fmla="*/ 70 w 107"/>
                    <a:gd name="T29" fmla="*/ 86 h 261"/>
                    <a:gd name="T30" fmla="*/ 72 w 107"/>
                    <a:gd name="T31" fmla="*/ 88 h 261"/>
                    <a:gd name="T32" fmla="*/ 37 w 107"/>
                    <a:gd name="T33" fmla="*/ 86 h 261"/>
                    <a:gd name="T34" fmla="*/ 35 w 107"/>
                    <a:gd name="T35" fmla="*/ 88 h 261"/>
                    <a:gd name="T36" fmla="*/ 37 w 107"/>
                    <a:gd name="T37" fmla="*/ 86 h 261"/>
                    <a:gd name="T38" fmla="*/ 70 w 107"/>
                    <a:gd name="T39" fmla="*/ 121 h 261"/>
                    <a:gd name="T40" fmla="*/ 72 w 107"/>
                    <a:gd name="T41" fmla="*/ 123 h 261"/>
                    <a:gd name="T42" fmla="*/ 37 w 107"/>
                    <a:gd name="T43" fmla="*/ 121 h 261"/>
                    <a:gd name="T44" fmla="*/ 35 w 107"/>
                    <a:gd name="T45" fmla="*/ 123 h 261"/>
                    <a:gd name="T46" fmla="*/ 37 w 107"/>
                    <a:gd name="T47" fmla="*/ 121 h 261"/>
                    <a:gd name="T48" fmla="*/ 52 w 107"/>
                    <a:gd name="T49" fmla="*/ 69 h 261"/>
                    <a:gd name="T50" fmla="*/ 54 w 107"/>
                    <a:gd name="T51" fmla="*/ 71 h 261"/>
                    <a:gd name="T52" fmla="*/ 54 w 107"/>
                    <a:gd name="T53" fmla="*/ 156 h 261"/>
                    <a:gd name="T54" fmla="*/ 52 w 107"/>
                    <a:gd name="T55" fmla="*/ 158 h 261"/>
                    <a:gd name="T56" fmla="*/ 54 w 107"/>
                    <a:gd name="T57" fmla="*/ 156 h 261"/>
                    <a:gd name="T58" fmla="*/ 52 w 107"/>
                    <a:gd name="T59" fmla="*/ 191 h 261"/>
                    <a:gd name="T60" fmla="*/ 54 w 107"/>
                    <a:gd name="T61" fmla="*/ 192 h 261"/>
                    <a:gd name="T62" fmla="*/ 54 w 107"/>
                    <a:gd name="T63" fmla="*/ 226 h 261"/>
                    <a:gd name="T64" fmla="*/ 52 w 107"/>
                    <a:gd name="T65" fmla="*/ 227 h 261"/>
                    <a:gd name="T66" fmla="*/ 54 w 107"/>
                    <a:gd name="T67" fmla="*/ 226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07" h="261">
                      <a:moveTo>
                        <a:pt x="106" y="110"/>
                      </a:moveTo>
                      <a:cubicBezTo>
                        <a:pt x="87" y="188"/>
                        <a:pt x="87" y="188"/>
                        <a:pt x="87" y="188"/>
                      </a:cubicBezTo>
                      <a:cubicBezTo>
                        <a:pt x="87" y="245"/>
                        <a:pt x="87" y="245"/>
                        <a:pt x="87" y="245"/>
                      </a:cubicBezTo>
                      <a:cubicBezTo>
                        <a:pt x="87" y="254"/>
                        <a:pt x="80" y="261"/>
                        <a:pt x="71" y="261"/>
                      </a:cubicBezTo>
                      <a:cubicBezTo>
                        <a:pt x="35" y="261"/>
                        <a:pt x="35" y="261"/>
                        <a:pt x="35" y="261"/>
                      </a:cubicBezTo>
                      <a:cubicBezTo>
                        <a:pt x="26" y="261"/>
                        <a:pt x="19" y="254"/>
                        <a:pt x="19" y="245"/>
                      </a:cubicBezTo>
                      <a:cubicBezTo>
                        <a:pt x="19" y="188"/>
                        <a:pt x="19" y="188"/>
                        <a:pt x="19" y="188"/>
                      </a:cubicBezTo>
                      <a:cubicBezTo>
                        <a:pt x="0" y="110"/>
                        <a:pt x="0" y="110"/>
                        <a:pt x="0" y="11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99" y="0"/>
                        <a:pt x="107" y="8"/>
                        <a:pt x="107" y="18"/>
                      </a:cubicBezTo>
                      <a:lnTo>
                        <a:pt x="106" y="110"/>
                      </a:lnTo>
                      <a:close/>
                      <a:moveTo>
                        <a:pt x="54" y="35"/>
                      </a:moveTo>
                      <a:cubicBezTo>
                        <a:pt x="52" y="35"/>
                        <a:pt x="52" y="35"/>
                        <a:pt x="52" y="35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4" y="36"/>
                        <a:pt x="54" y="36"/>
                        <a:pt x="54" y="36"/>
                      </a:cubicBezTo>
                      <a:lnTo>
                        <a:pt x="54" y="35"/>
                      </a:lnTo>
                      <a:close/>
                      <a:moveTo>
                        <a:pt x="72" y="52"/>
                      </a:moveTo>
                      <a:cubicBezTo>
                        <a:pt x="70" y="52"/>
                        <a:pt x="70" y="52"/>
                        <a:pt x="70" y="52"/>
                      </a:cubicBezTo>
                      <a:cubicBezTo>
                        <a:pt x="70" y="54"/>
                        <a:pt x="70" y="54"/>
                        <a:pt x="70" y="54"/>
                      </a:cubicBezTo>
                      <a:cubicBezTo>
                        <a:pt x="72" y="54"/>
                        <a:pt x="72" y="54"/>
                        <a:pt x="72" y="54"/>
                      </a:cubicBezTo>
                      <a:lnTo>
                        <a:pt x="72" y="52"/>
                      </a:lnTo>
                      <a:close/>
                      <a:moveTo>
                        <a:pt x="37" y="52"/>
                      </a:moveTo>
                      <a:cubicBezTo>
                        <a:pt x="35" y="52"/>
                        <a:pt x="35" y="52"/>
                        <a:pt x="35" y="52"/>
                      </a:cubicBezTo>
                      <a:cubicBezTo>
                        <a:pt x="35" y="54"/>
                        <a:pt x="35" y="54"/>
                        <a:pt x="35" y="54"/>
                      </a:cubicBezTo>
                      <a:cubicBezTo>
                        <a:pt x="37" y="54"/>
                        <a:pt x="37" y="54"/>
                        <a:pt x="37" y="54"/>
                      </a:cubicBezTo>
                      <a:lnTo>
                        <a:pt x="37" y="52"/>
                      </a:lnTo>
                      <a:close/>
                      <a:moveTo>
                        <a:pt x="72" y="86"/>
                      </a:moveTo>
                      <a:cubicBezTo>
                        <a:pt x="70" y="86"/>
                        <a:pt x="70" y="86"/>
                        <a:pt x="70" y="86"/>
                      </a:cubicBezTo>
                      <a:cubicBezTo>
                        <a:pt x="70" y="88"/>
                        <a:pt x="70" y="88"/>
                        <a:pt x="70" y="88"/>
                      </a:cubicBezTo>
                      <a:cubicBezTo>
                        <a:pt x="72" y="88"/>
                        <a:pt x="72" y="88"/>
                        <a:pt x="72" y="88"/>
                      </a:cubicBezTo>
                      <a:lnTo>
                        <a:pt x="72" y="86"/>
                      </a:lnTo>
                      <a:close/>
                      <a:moveTo>
                        <a:pt x="37" y="86"/>
                      </a:moveTo>
                      <a:cubicBezTo>
                        <a:pt x="35" y="86"/>
                        <a:pt x="35" y="86"/>
                        <a:pt x="35" y="86"/>
                      </a:cubicBezTo>
                      <a:cubicBezTo>
                        <a:pt x="35" y="88"/>
                        <a:pt x="35" y="88"/>
                        <a:pt x="35" y="88"/>
                      </a:cubicBezTo>
                      <a:cubicBezTo>
                        <a:pt x="37" y="88"/>
                        <a:pt x="37" y="88"/>
                        <a:pt x="37" y="88"/>
                      </a:cubicBezTo>
                      <a:lnTo>
                        <a:pt x="37" y="86"/>
                      </a:lnTo>
                      <a:close/>
                      <a:moveTo>
                        <a:pt x="72" y="121"/>
                      </a:moveTo>
                      <a:cubicBezTo>
                        <a:pt x="70" y="121"/>
                        <a:pt x="70" y="121"/>
                        <a:pt x="70" y="121"/>
                      </a:cubicBezTo>
                      <a:cubicBezTo>
                        <a:pt x="70" y="123"/>
                        <a:pt x="70" y="123"/>
                        <a:pt x="70" y="123"/>
                      </a:cubicBezTo>
                      <a:cubicBezTo>
                        <a:pt x="72" y="123"/>
                        <a:pt x="72" y="123"/>
                        <a:pt x="72" y="123"/>
                      </a:cubicBezTo>
                      <a:lnTo>
                        <a:pt x="72" y="121"/>
                      </a:lnTo>
                      <a:close/>
                      <a:moveTo>
                        <a:pt x="37" y="121"/>
                      </a:moveTo>
                      <a:cubicBezTo>
                        <a:pt x="35" y="121"/>
                        <a:pt x="35" y="121"/>
                        <a:pt x="35" y="121"/>
                      </a:cubicBezTo>
                      <a:cubicBezTo>
                        <a:pt x="35" y="123"/>
                        <a:pt x="35" y="123"/>
                        <a:pt x="35" y="123"/>
                      </a:cubicBezTo>
                      <a:cubicBezTo>
                        <a:pt x="37" y="123"/>
                        <a:pt x="37" y="123"/>
                        <a:pt x="37" y="123"/>
                      </a:cubicBezTo>
                      <a:lnTo>
                        <a:pt x="37" y="121"/>
                      </a:lnTo>
                      <a:close/>
                      <a:moveTo>
                        <a:pt x="54" y="69"/>
                      </a:moveTo>
                      <a:cubicBezTo>
                        <a:pt x="52" y="69"/>
                        <a:pt x="52" y="69"/>
                        <a:pt x="52" y="69"/>
                      </a:cubicBezTo>
                      <a:cubicBezTo>
                        <a:pt x="52" y="71"/>
                        <a:pt x="52" y="71"/>
                        <a:pt x="52" y="71"/>
                      </a:cubicBezTo>
                      <a:cubicBezTo>
                        <a:pt x="54" y="71"/>
                        <a:pt x="54" y="71"/>
                        <a:pt x="54" y="71"/>
                      </a:cubicBezTo>
                      <a:lnTo>
                        <a:pt x="54" y="69"/>
                      </a:lnTo>
                      <a:close/>
                      <a:moveTo>
                        <a:pt x="54" y="156"/>
                      </a:moveTo>
                      <a:cubicBezTo>
                        <a:pt x="52" y="156"/>
                        <a:pt x="52" y="156"/>
                        <a:pt x="52" y="156"/>
                      </a:cubicBezTo>
                      <a:cubicBezTo>
                        <a:pt x="52" y="158"/>
                        <a:pt x="52" y="158"/>
                        <a:pt x="52" y="158"/>
                      </a:cubicBezTo>
                      <a:cubicBezTo>
                        <a:pt x="54" y="158"/>
                        <a:pt x="54" y="158"/>
                        <a:pt x="54" y="158"/>
                      </a:cubicBezTo>
                      <a:lnTo>
                        <a:pt x="54" y="156"/>
                      </a:lnTo>
                      <a:close/>
                      <a:moveTo>
                        <a:pt x="54" y="191"/>
                      </a:moveTo>
                      <a:cubicBezTo>
                        <a:pt x="52" y="191"/>
                        <a:pt x="52" y="191"/>
                        <a:pt x="52" y="191"/>
                      </a:cubicBezTo>
                      <a:cubicBezTo>
                        <a:pt x="52" y="192"/>
                        <a:pt x="52" y="192"/>
                        <a:pt x="52" y="192"/>
                      </a:cubicBezTo>
                      <a:cubicBezTo>
                        <a:pt x="54" y="192"/>
                        <a:pt x="54" y="192"/>
                        <a:pt x="54" y="192"/>
                      </a:cubicBezTo>
                      <a:lnTo>
                        <a:pt x="54" y="191"/>
                      </a:lnTo>
                      <a:close/>
                      <a:moveTo>
                        <a:pt x="54" y="226"/>
                      </a:moveTo>
                      <a:cubicBezTo>
                        <a:pt x="52" y="226"/>
                        <a:pt x="52" y="226"/>
                        <a:pt x="52" y="226"/>
                      </a:cubicBezTo>
                      <a:cubicBezTo>
                        <a:pt x="52" y="227"/>
                        <a:pt x="52" y="227"/>
                        <a:pt x="52" y="227"/>
                      </a:cubicBezTo>
                      <a:cubicBezTo>
                        <a:pt x="54" y="227"/>
                        <a:pt x="54" y="227"/>
                        <a:pt x="54" y="227"/>
                      </a:cubicBezTo>
                      <a:lnTo>
                        <a:pt x="54" y="226"/>
                      </a:lnTo>
                      <a:close/>
                    </a:path>
                  </a:pathLst>
                </a:custGeom>
                <a:noFill/>
                <a:ln w="12700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8A51260-05BF-4EBE-BBB6-D9F002A1A2DA}"/>
                </a:ext>
              </a:extLst>
            </p:cNvPr>
            <p:cNvGrpSpPr/>
            <p:nvPr/>
          </p:nvGrpSpPr>
          <p:grpSpPr>
            <a:xfrm>
              <a:off x="3911566" y="4076697"/>
              <a:ext cx="601487" cy="703174"/>
              <a:chOff x="6300176" y="4082594"/>
              <a:chExt cx="601487" cy="703174"/>
            </a:xfrm>
          </p:grpSpPr>
          <p:sp>
            <p:nvSpPr>
              <p:cNvPr id="31" name="Title 1">
                <a:extLst>
                  <a:ext uri="{FF2B5EF4-FFF2-40B4-BE49-F238E27FC236}">
                    <a16:creationId xmlns:a16="http://schemas.microsoft.com/office/drawing/2014/main" id="{941D1664-90D7-4FCA-8E59-8D0D742E5F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0176" y="4082594"/>
                <a:ext cx="601487" cy="123111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-scheduler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3AAEC1E-AF23-4F4F-B5A2-806BF88D0265}"/>
                  </a:ext>
                </a:extLst>
              </p:cNvPr>
              <p:cNvSpPr/>
              <p:nvPr/>
            </p:nvSpPr>
            <p:spPr bwMode="auto">
              <a:xfrm>
                <a:off x="6334396" y="4252179"/>
                <a:ext cx="533589" cy="533589"/>
              </a:xfrm>
              <a:prstGeom prst="roundRect">
                <a:avLst>
                  <a:gd name="adj" fmla="val 3125"/>
                </a:avLst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33" name="Calendar" title="Icon of a calendar">
                <a:extLst>
                  <a:ext uri="{FF2B5EF4-FFF2-40B4-BE49-F238E27FC236}">
                    <a16:creationId xmlns:a16="http://schemas.microsoft.com/office/drawing/2014/main" id="{D799F9F6-E2A3-4E88-91E0-D12C567071C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437177" y="4361816"/>
                <a:ext cx="328027" cy="314314"/>
              </a:xfrm>
              <a:custGeom>
                <a:avLst/>
                <a:gdLst>
                  <a:gd name="T0" fmla="*/ 598 w 598"/>
                  <a:gd name="T1" fmla="*/ 573 h 573"/>
                  <a:gd name="T2" fmla="*/ 0 w 598"/>
                  <a:gd name="T3" fmla="*/ 59 h 573"/>
                  <a:gd name="T4" fmla="*/ 598 w 598"/>
                  <a:gd name="T5" fmla="*/ 341 h 573"/>
                  <a:gd name="T6" fmla="*/ 598 w 598"/>
                  <a:gd name="T7" fmla="*/ 176 h 573"/>
                  <a:gd name="T8" fmla="*/ 120 w 598"/>
                  <a:gd name="T9" fmla="*/ 121 h 573"/>
                  <a:gd name="T10" fmla="*/ 477 w 598"/>
                  <a:gd name="T11" fmla="*/ 121 h 573"/>
                  <a:gd name="T12" fmla="*/ 246 w 598"/>
                  <a:gd name="T13" fmla="*/ 252 h 573"/>
                  <a:gd name="T14" fmla="*/ 232 w 598"/>
                  <a:gd name="T15" fmla="*/ 266 h 573"/>
                  <a:gd name="T16" fmla="*/ 246 w 598"/>
                  <a:gd name="T17" fmla="*/ 259 h 573"/>
                  <a:gd name="T18" fmla="*/ 365 w 598"/>
                  <a:gd name="T19" fmla="*/ 252 h 573"/>
                  <a:gd name="T20" fmla="*/ 351 w 598"/>
                  <a:gd name="T21" fmla="*/ 266 h 573"/>
                  <a:gd name="T22" fmla="*/ 365 w 598"/>
                  <a:gd name="T23" fmla="*/ 257 h 573"/>
                  <a:gd name="T24" fmla="*/ 484 w 598"/>
                  <a:gd name="T25" fmla="*/ 252 h 573"/>
                  <a:gd name="T26" fmla="*/ 470 w 598"/>
                  <a:gd name="T27" fmla="*/ 266 h 573"/>
                  <a:gd name="T28" fmla="*/ 484 w 598"/>
                  <a:gd name="T29" fmla="*/ 259 h 573"/>
                  <a:gd name="T30" fmla="*/ 246 w 598"/>
                  <a:gd name="T31" fmla="*/ 332 h 573"/>
                  <a:gd name="T32" fmla="*/ 232 w 598"/>
                  <a:gd name="T33" fmla="*/ 344 h 573"/>
                  <a:gd name="T34" fmla="*/ 246 w 598"/>
                  <a:gd name="T35" fmla="*/ 339 h 573"/>
                  <a:gd name="T36" fmla="*/ 365 w 598"/>
                  <a:gd name="T37" fmla="*/ 332 h 573"/>
                  <a:gd name="T38" fmla="*/ 351 w 598"/>
                  <a:gd name="T39" fmla="*/ 344 h 573"/>
                  <a:gd name="T40" fmla="*/ 365 w 598"/>
                  <a:gd name="T41" fmla="*/ 337 h 573"/>
                  <a:gd name="T42" fmla="*/ 484 w 598"/>
                  <a:gd name="T43" fmla="*/ 332 h 573"/>
                  <a:gd name="T44" fmla="*/ 470 w 598"/>
                  <a:gd name="T45" fmla="*/ 344 h 573"/>
                  <a:gd name="T46" fmla="*/ 484 w 598"/>
                  <a:gd name="T47" fmla="*/ 339 h 573"/>
                  <a:gd name="T48" fmla="*/ 127 w 598"/>
                  <a:gd name="T49" fmla="*/ 332 h 573"/>
                  <a:gd name="T50" fmla="*/ 113 w 598"/>
                  <a:gd name="T51" fmla="*/ 344 h 573"/>
                  <a:gd name="T52" fmla="*/ 127 w 598"/>
                  <a:gd name="T53" fmla="*/ 337 h 573"/>
                  <a:gd name="T54" fmla="*/ 246 w 598"/>
                  <a:gd name="T55" fmla="*/ 410 h 573"/>
                  <a:gd name="T56" fmla="*/ 232 w 598"/>
                  <a:gd name="T57" fmla="*/ 424 h 573"/>
                  <a:gd name="T58" fmla="*/ 246 w 598"/>
                  <a:gd name="T59" fmla="*/ 417 h 573"/>
                  <a:gd name="T60" fmla="*/ 365 w 598"/>
                  <a:gd name="T61" fmla="*/ 410 h 573"/>
                  <a:gd name="T62" fmla="*/ 351 w 598"/>
                  <a:gd name="T63" fmla="*/ 424 h 573"/>
                  <a:gd name="T64" fmla="*/ 365 w 598"/>
                  <a:gd name="T65" fmla="*/ 417 h 573"/>
                  <a:gd name="T66" fmla="*/ 484 w 598"/>
                  <a:gd name="T67" fmla="*/ 410 h 573"/>
                  <a:gd name="T68" fmla="*/ 470 w 598"/>
                  <a:gd name="T69" fmla="*/ 424 h 573"/>
                  <a:gd name="T70" fmla="*/ 484 w 598"/>
                  <a:gd name="T71" fmla="*/ 417 h 573"/>
                  <a:gd name="T72" fmla="*/ 127 w 598"/>
                  <a:gd name="T73" fmla="*/ 410 h 573"/>
                  <a:gd name="T74" fmla="*/ 113 w 598"/>
                  <a:gd name="T75" fmla="*/ 424 h 573"/>
                  <a:gd name="T76" fmla="*/ 127 w 598"/>
                  <a:gd name="T77" fmla="*/ 417 h 573"/>
                  <a:gd name="T78" fmla="*/ 246 w 598"/>
                  <a:gd name="T79" fmla="*/ 490 h 573"/>
                  <a:gd name="T80" fmla="*/ 232 w 598"/>
                  <a:gd name="T81" fmla="*/ 504 h 573"/>
                  <a:gd name="T82" fmla="*/ 246 w 598"/>
                  <a:gd name="T83" fmla="*/ 497 h 573"/>
                  <a:gd name="T84" fmla="*/ 365 w 598"/>
                  <a:gd name="T85" fmla="*/ 490 h 573"/>
                  <a:gd name="T86" fmla="*/ 351 w 598"/>
                  <a:gd name="T87" fmla="*/ 504 h 573"/>
                  <a:gd name="T88" fmla="*/ 365 w 598"/>
                  <a:gd name="T89" fmla="*/ 497 h 573"/>
                  <a:gd name="T90" fmla="*/ 127 w 598"/>
                  <a:gd name="T91" fmla="*/ 490 h 573"/>
                  <a:gd name="T92" fmla="*/ 113 w 598"/>
                  <a:gd name="T93" fmla="*/ 504 h 573"/>
                  <a:gd name="T94" fmla="*/ 127 w 598"/>
                  <a:gd name="T95" fmla="*/ 495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98" h="573">
                    <a:moveTo>
                      <a:pt x="598" y="341"/>
                    </a:moveTo>
                    <a:lnTo>
                      <a:pt x="598" y="573"/>
                    </a:lnTo>
                    <a:lnTo>
                      <a:pt x="0" y="573"/>
                    </a:lnTo>
                    <a:lnTo>
                      <a:pt x="0" y="59"/>
                    </a:lnTo>
                    <a:lnTo>
                      <a:pt x="598" y="59"/>
                    </a:lnTo>
                    <a:lnTo>
                      <a:pt x="598" y="341"/>
                    </a:lnTo>
                    <a:moveTo>
                      <a:pt x="0" y="176"/>
                    </a:moveTo>
                    <a:lnTo>
                      <a:pt x="598" y="176"/>
                    </a:lnTo>
                    <a:moveTo>
                      <a:pt x="120" y="0"/>
                    </a:moveTo>
                    <a:lnTo>
                      <a:pt x="120" y="121"/>
                    </a:lnTo>
                    <a:moveTo>
                      <a:pt x="477" y="0"/>
                    </a:moveTo>
                    <a:lnTo>
                      <a:pt x="477" y="121"/>
                    </a:lnTo>
                    <a:moveTo>
                      <a:pt x="246" y="259"/>
                    </a:moveTo>
                    <a:lnTo>
                      <a:pt x="246" y="252"/>
                    </a:lnTo>
                    <a:lnTo>
                      <a:pt x="232" y="252"/>
                    </a:lnTo>
                    <a:lnTo>
                      <a:pt x="232" y="266"/>
                    </a:lnTo>
                    <a:lnTo>
                      <a:pt x="246" y="266"/>
                    </a:lnTo>
                    <a:lnTo>
                      <a:pt x="246" y="259"/>
                    </a:lnTo>
                    <a:moveTo>
                      <a:pt x="365" y="257"/>
                    </a:moveTo>
                    <a:lnTo>
                      <a:pt x="365" y="252"/>
                    </a:lnTo>
                    <a:lnTo>
                      <a:pt x="351" y="252"/>
                    </a:lnTo>
                    <a:lnTo>
                      <a:pt x="351" y="266"/>
                    </a:lnTo>
                    <a:lnTo>
                      <a:pt x="365" y="266"/>
                    </a:lnTo>
                    <a:lnTo>
                      <a:pt x="365" y="257"/>
                    </a:lnTo>
                    <a:moveTo>
                      <a:pt x="484" y="259"/>
                    </a:moveTo>
                    <a:lnTo>
                      <a:pt x="484" y="252"/>
                    </a:lnTo>
                    <a:lnTo>
                      <a:pt x="470" y="252"/>
                    </a:lnTo>
                    <a:lnTo>
                      <a:pt x="470" y="266"/>
                    </a:lnTo>
                    <a:lnTo>
                      <a:pt x="484" y="266"/>
                    </a:lnTo>
                    <a:lnTo>
                      <a:pt x="484" y="259"/>
                    </a:lnTo>
                    <a:moveTo>
                      <a:pt x="246" y="339"/>
                    </a:moveTo>
                    <a:lnTo>
                      <a:pt x="246" y="332"/>
                    </a:lnTo>
                    <a:lnTo>
                      <a:pt x="232" y="332"/>
                    </a:lnTo>
                    <a:lnTo>
                      <a:pt x="232" y="344"/>
                    </a:lnTo>
                    <a:lnTo>
                      <a:pt x="246" y="344"/>
                    </a:lnTo>
                    <a:lnTo>
                      <a:pt x="246" y="339"/>
                    </a:lnTo>
                    <a:moveTo>
                      <a:pt x="365" y="337"/>
                    </a:moveTo>
                    <a:lnTo>
                      <a:pt x="365" y="332"/>
                    </a:lnTo>
                    <a:lnTo>
                      <a:pt x="351" y="332"/>
                    </a:lnTo>
                    <a:lnTo>
                      <a:pt x="351" y="344"/>
                    </a:lnTo>
                    <a:lnTo>
                      <a:pt x="365" y="344"/>
                    </a:lnTo>
                    <a:lnTo>
                      <a:pt x="365" y="337"/>
                    </a:lnTo>
                    <a:moveTo>
                      <a:pt x="484" y="339"/>
                    </a:moveTo>
                    <a:lnTo>
                      <a:pt x="484" y="332"/>
                    </a:lnTo>
                    <a:lnTo>
                      <a:pt x="470" y="332"/>
                    </a:lnTo>
                    <a:lnTo>
                      <a:pt x="470" y="344"/>
                    </a:lnTo>
                    <a:lnTo>
                      <a:pt x="484" y="344"/>
                    </a:lnTo>
                    <a:lnTo>
                      <a:pt x="484" y="339"/>
                    </a:lnTo>
                    <a:moveTo>
                      <a:pt x="127" y="337"/>
                    </a:moveTo>
                    <a:lnTo>
                      <a:pt x="127" y="332"/>
                    </a:lnTo>
                    <a:lnTo>
                      <a:pt x="113" y="332"/>
                    </a:lnTo>
                    <a:lnTo>
                      <a:pt x="113" y="344"/>
                    </a:lnTo>
                    <a:lnTo>
                      <a:pt x="127" y="344"/>
                    </a:lnTo>
                    <a:lnTo>
                      <a:pt x="127" y="337"/>
                    </a:lnTo>
                    <a:moveTo>
                      <a:pt x="246" y="417"/>
                    </a:moveTo>
                    <a:lnTo>
                      <a:pt x="246" y="410"/>
                    </a:lnTo>
                    <a:lnTo>
                      <a:pt x="232" y="410"/>
                    </a:lnTo>
                    <a:lnTo>
                      <a:pt x="232" y="424"/>
                    </a:lnTo>
                    <a:lnTo>
                      <a:pt x="246" y="424"/>
                    </a:lnTo>
                    <a:lnTo>
                      <a:pt x="246" y="417"/>
                    </a:lnTo>
                    <a:moveTo>
                      <a:pt x="365" y="417"/>
                    </a:moveTo>
                    <a:lnTo>
                      <a:pt x="365" y="410"/>
                    </a:lnTo>
                    <a:lnTo>
                      <a:pt x="351" y="410"/>
                    </a:lnTo>
                    <a:lnTo>
                      <a:pt x="351" y="424"/>
                    </a:lnTo>
                    <a:lnTo>
                      <a:pt x="365" y="424"/>
                    </a:lnTo>
                    <a:lnTo>
                      <a:pt x="365" y="417"/>
                    </a:lnTo>
                    <a:moveTo>
                      <a:pt x="484" y="417"/>
                    </a:moveTo>
                    <a:lnTo>
                      <a:pt x="484" y="410"/>
                    </a:lnTo>
                    <a:lnTo>
                      <a:pt x="470" y="410"/>
                    </a:lnTo>
                    <a:lnTo>
                      <a:pt x="470" y="424"/>
                    </a:lnTo>
                    <a:lnTo>
                      <a:pt x="484" y="424"/>
                    </a:lnTo>
                    <a:lnTo>
                      <a:pt x="484" y="417"/>
                    </a:lnTo>
                    <a:moveTo>
                      <a:pt x="127" y="417"/>
                    </a:moveTo>
                    <a:lnTo>
                      <a:pt x="127" y="410"/>
                    </a:lnTo>
                    <a:lnTo>
                      <a:pt x="113" y="410"/>
                    </a:lnTo>
                    <a:lnTo>
                      <a:pt x="113" y="424"/>
                    </a:lnTo>
                    <a:lnTo>
                      <a:pt x="127" y="424"/>
                    </a:lnTo>
                    <a:lnTo>
                      <a:pt x="127" y="417"/>
                    </a:lnTo>
                    <a:moveTo>
                      <a:pt x="246" y="497"/>
                    </a:moveTo>
                    <a:lnTo>
                      <a:pt x="246" y="490"/>
                    </a:lnTo>
                    <a:lnTo>
                      <a:pt x="232" y="490"/>
                    </a:lnTo>
                    <a:lnTo>
                      <a:pt x="232" y="504"/>
                    </a:lnTo>
                    <a:lnTo>
                      <a:pt x="246" y="504"/>
                    </a:lnTo>
                    <a:lnTo>
                      <a:pt x="246" y="497"/>
                    </a:lnTo>
                    <a:moveTo>
                      <a:pt x="365" y="497"/>
                    </a:moveTo>
                    <a:lnTo>
                      <a:pt x="365" y="490"/>
                    </a:lnTo>
                    <a:lnTo>
                      <a:pt x="351" y="490"/>
                    </a:lnTo>
                    <a:lnTo>
                      <a:pt x="351" y="504"/>
                    </a:lnTo>
                    <a:lnTo>
                      <a:pt x="365" y="504"/>
                    </a:lnTo>
                    <a:lnTo>
                      <a:pt x="365" y="497"/>
                    </a:lnTo>
                    <a:moveTo>
                      <a:pt x="127" y="495"/>
                    </a:moveTo>
                    <a:lnTo>
                      <a:pt x="127" y="490"/>
                    </a:lnTo>
                    <a:lnTo>
                      <a:pt x="113" y="490"/>
                    </a:lnTo>
                    <a:lnTo>
                      <a:pt x="113" y="504"/>
                    </a:lnTo>
                    <a:lnTo>
                      <a:pt x="127" y="504"/>
                    </a:lnTo>
                    <a:lnTo>
                      <a:pt x="127" y="495"/>
                    </a:lnTo>
                  </a:path>
                </a:pathLst>
              </a:custGeom>
              <a:noFill/>
              <a:ln w="1270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D9B9E9A-D995-4C1D-80AC-1957A5207EC8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3649850" y="2357787"/>
              <a:ext cx="1" cy="615550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BA4EE33D-FF98-4952-AADB-142791598243}"/>
                </a:ext>
              </a:extLst>
            </p:cNvPr>
            <p:cNvCxnSpPr>
              <a:stCxn id="28" idx="3"/>
              <a:endCxn id="22" idx="2"/>
            </p:cNvCxnSpPr>
            <p:nvPr/>
          </p:nvCxnSpPr>
          <p:spPr>
            <a:xfrm flipV="1">
              <a:off x="3354456" y="3676511"/>
              <a:ext cx="182880" cy="837756"/>
            </a:xfrm>
            <a:prstGeom prst="bentConnector2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BF799367-3566-49BB-913D-6FAFA569A673}"/>
                </a:ext>
              </a:extLst>
            </p:cNvPr>
            <p:cNvCxnSpPr>
              <a:cxnSpLocks/>
              <a:stCxn id="32" idx="1"/>
              <a:endCxn id="22" idx="2"/>
            </p:cNvCxnSpPr>
            <p:nvPr/>
          </p:nvCxnSpPr>
          <p:spPr>
            <a:xfrm rot="10800000">
              <a:off x="3762906" y="3676511"/>
              <a:ext cx="182880" cy="836566"/>
            </a:xfrm>
            <a:prstGeom prst="bentConnector2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770E8CD-E3D9-4DEE-A52C-DFB7D9EA0696}"/>
                </a:ext>
              </a:extLst>
            </p:cNvPr>
            <p:cNvGrpSpPr/>
            <p:nvPr/>
          </p:nvGrpSpPr>
          <p:grpSpPr>
            <a:xfrm>
              <a:off x="3952478" y="4948561"/>
              <a:ext cx="533589" cy="701585"/>
              <a:chOff x="8440124" y="4245798"/>
              <a:chExt cx="533589" cy="701585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E83973C-4610-466C-8E12-FAF3B44139D3}"/>
                  </a:ext>
                </a:extLst>
              </p:cNvPr>
              <p:cNvGrpSpPr/>
              <p:nvPr/>
            </p:nvGrpSpPr>
            <p:grpSpPr>
              <a:xfrm>
                <a:off x="8440124" y="4413794"/>
                <a:ext cx="533589" cy="533589"/>
                <a:chOff x="9475351" y="4318420"/>
                <a:chExt cx="533589" cy="533589"/>
              </a:xfrm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0BEB4C59-88AE-445D-BD19-6CD1E5079F0E}"/>
                    </a:ext>
                  </a:extLst>
                </p:cNvPr>
                <p:cNvSpPr/>
                <p:nvPr/>
              </p:nvSpPr>
              <p:spPr bwMode="auto">
                <a:xfrm>
                  <a:off x="9475351" y="4318420"/>
                  <a:ext cx="533589" cy="533589"/>
                </a:xfrm>
                <a:prstGeom prst="roundRect">
                  <a:avLst>
                    <a:gd name="adj" fmla="val 3125"/>
                  </a:avLst>
                </a:prstGeom>
                <a:solidFill>
                  <a:schemeClr val="bg1">
                    <a:alpha val="1000"/>
                  </a:schemeClr>
                </a:solidFill>
                <a:ln w="7620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E3189AB1-106C-4CAB-A8E0-6F7A33694B9C}"/>
                    </a:ext>
                  </a:extLst>
                </p:cNvPr>
                <p:cNvSpPr/>
                <p:nvPr/>
              </p:nvSpPr>
              <p:spPr bwMode="auto">
                <a:xfrm>
                  <a:off x="9476969" y="4320038"/>
                  <a:ext cx="530352" cy="530352"/>
                </a:xfrm>
                <a:prstGeom prst="roundRect">
                  <a:avLst>
                    <a:gd name="adj" fmla="val 4203"/>
                  </a:avLst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Database_EFC7" title="Icon of a cylinder">
                  <a:extLst>
                    <a:ext uri="{FF2B5EF4-FFF2-40B4-BE49-F238E27FC236}">
                      <a16:creationId xmlns:a16="http://schemas.microsoft.com/office/drawing/2014/main" id="{58322E86-44E4-4B15-9B20-C4AFA2C21A8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621044" y="4427802"/>
                  <a:ext cx="242202" cy="314824"/>
                </a:xfrm>
                <a:custGeom>
                  <a:avLst/>
                  <a:gdLst>
                    <a:gd name="T0" fmla="*/ 2470 w 2511"/>
                    <a:gd name="T1" fmla="*/ 627 h 3264"/>
                    <a:gd name="T2" fmla="*/ 2511 w 2511"/>
                    <a:gd name="T3" fmla="*/ 627 h 3264"/>
                    <a:gd name="T4" fmla="*/ 2511 w 2511"/>
                    <a:gd name="T5" fmla="*/ 2762 h 3264"/>
                    <a:gd name="T6" fmla="*/ 1255 w 2511"/>
                    <a:gd name="T7" fmla="*/ 3264 h 3264"/>
                    <a:gd name="T8" fmla="*/ 0 w 2511"/>
                    <a:gd name="T9" fmla="*/ 2762 h 3264"/>
                    <a:gd name="T10" fmla="*/ 0 w 2511"/>
                    <a:gd name="T11" fmla="*/ 627 h 3264"/>
                    <a:gd name="T12" fmla="*/ 41 w 2511"/>
                    <a:gd name="T13" fmla="*/ 627 h 3264"/>
                    <a:gd name="T14" fmla="*/ 1255 w 2511"/>
                    <a:gd name="T15" fmla="*/ 1004 h 3264"/>
                    <a:gd name="T16" fmla="*/ 2470 w 2511"/>
                    <a:gd name="T17" fmla="*/ 627 h 3264"/>
                    <a:gd name="T18" fmla="*/ 1255 w 2511"/>
                    <a:gd name="T19" fmla="*/ 0 h 3264"/>
                    <a:gd name="T20" fmla="*/ 0 w 2511"/>
                    <a:gd name="T21" fmla="*/ 502 h 3264"/>
                    <a:gd name="T22" fmla="*/ 1255 w 2511"/>
                    <a:gd name="T23" fmla="*/ 1004 h 3264"/>
                    <a:gd name="T24" fmla="*/ 2511 w 2511"/>
                    <a:gd name="T25" fmla="*/ 502 h 3264"/>
                    <a:gd name="T26" fmla="*/ 1255 w 2511"/>
                    <a:gd name="T27" fmla="*/ 0 h 3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511" h="3264">
                      <a:moveTo>
                        <a:pt x="2470" y="627"/>
                      </a:moveTo>
                      <a:cubicBezTo>
                        <a:pt x="2511" y="627"/>
                        <a:pt x="2511" y="627"/>
                        <a:pt x="2511" y="627"/>
                      </a:cubicBezTo>
                      <a:cubicBezTo>
                        <a:pt x="2511" y="2762"/>
                        <a:pt x="2511" y="2762"/>
                        <a:pt x="2511" y="2762"/>
                      </a:cubicBezTo>
                      <a:cubicBezTo>
                        <a:pt x="2511" y="3040"/>
                        <a:pt x="1949" y="3264"/>
                        <a:pt x="1255" y="3264"/>
                      </a:cubicBezTo>
                      <a:cubicBezTo>
                        <a:pt x="562" y="3264"/>
                        <a:pt x="0" y="3040"/>
                        <a:pt x="0" y="2762"/>
                      </a:cubicBez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41" y="627"/>
                        <a:pt x="41" y="627"/>
                        <a:pt x="41" y="627"/>
                      </a:cubicBezTo>
                      <a:cubicBezTo>
                        <a:pt x="180" y="844"/>
                        <a:pt x="671" y="1004"/>
                        <a:pt x="1255" y="1004"/>
                      </a:cubicBezTo>
                      <a:cubicBezTo>
                        <a:pt x="1840" y="1004"/>
                        <a:pt x="2330" y="844"/>
                        <a:pt x="2470" y="627"/>
                      </a:cubicBezTo>
                      <a:close/>
                      <a:moveTo>
                        <a:pt x="1255" y="0"/>
                      </a:moveTo>
                      <a:cubicBezTo>
                        <a:pt x="562" y="0"/>
                        <a:pt x="0" y="224"/>
                        <a:pt x="0" y="502"/>
                      </a:cubicBezTo>
                      <a:cubicBezTo>
                        <a:pt x="0" y="779"/>
                        <a:pt x="562" y="1004"/>
                        <a:pt x="1255" y="1004"/>
                      </a:cubicBezTo>
                      <a:cubicBezTo>
                        <a:pt x="1949" y="1004"/>
                        <a:pt x="2511" y="779"/>
                        <a:pt x="2511" y="502"/>
                      </a:cubicBezTo>
                      <a:cubicBezTo>
                        <a:pt x="2511" y="224"/>
                        <a:pt x="1949" y="0"/>
                        <a:pt x="125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" name="Title 1">
                <a:extLst>
                  <a:ext uri="{FF2B5EF4-FFF2-40B4-BE49-F238E27FC236}">
                    <a16:creationId xmlns:a16="http://schemas.microsoft.com/office/drawing/2014/main" id="{D98461DD-E4BA-482A-B04F-E9B7A70710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24599" y="4245798"/>
                <a:ext cx="364639" cy="123111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etcd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A09497-8524-4F31-BB4A-10BDFB35487A}"/>
                </a:ext>
              </a:extLst>
            </p:cNvPr>
            <p:cNvGrpSpPr/>
            <p:nvPr/>
          </p:nvGrpSpPr>
          <p:grpSpPr>
            <a:xfrm>
              <a:off x="4226803" y="5354393"/>
              <a:ext cx="533589" cy="533589"/>
              <a:chOff x="9475351" y="4318420"/>
              <a:chExt cx="533589" cy="533589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43003EAE-7440-4A21-8640-F8CA27E50A49}"/>
                  </a:ext>
                </a:extLst>
              </p:cNvPr>
              <p:cNvSpPr/>
              <p:nvPr/>
            </p:nvSpPr>
            <p:spPr bwMode="auto">
              <a:xfrm>
                <a:off x="9475351" y="4318420"/>
                <a:ext cx="533589" cy="533589"/>
              </a:xfrm>
              <a:prstGeom prst="roundRect">
                <a:avLst>
                  <a:gd name="adj" fmla="val 3125"/>
                </a:avLst>
              </a:prstGeom>
              <a:solidFill>
                <a:schemeClr val="bg1">
                  <a:alpha val="1000"/>
                </a:schemeClr>
              </a:solidFill>
              <a:ln w="762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67CA08F8-9F6C-4EA1-8CEA-F0D70E37DE70}"/>
                  </a:ext>
                </a:extLst>
              </p:cNvPr>
              <p:cNvSpPr/>
              <p:nvPr/>
            </p:nvSpPr>
            <p:spPr bwMode="auto">
              <a:xfrm>
                <a:off x="9476969" y="4320038"/>
                <a:ext cx="530352" cy="530352"/>
              </a:xfrm>
              <a:prstGeom prst="roundRect">
                <a:avLst>
                  <a:gd name="adj" fmla="val 4203"/>
                </a:avLst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Database_EFC7" title="Icon of a cylinder">
                <a:extLst>
                  <a:ext uri="{FF2B5EF4-FFF2-40B4-BE49-F238E27FC236}">
                    <a16:creationId xmlns:a16="http://schemas.microsoft.com/office/drawing/2014/main" id="{8131E2F6-C535-4409-92E6-D098334DF79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621044" y="4427802"/>
                <a:ext cx="242202" cy="314824"/>
              </a:xfrm>
              <a:custGeom>
                <a:avLst/>
                <a:gdLst>
                  <a:gd name="T0" fmla="*/ 2470 w 2511"/>
                  <a:gd name="T1" fmla="*/ 627 h 3264"/>
                  <a:gd name="T2" fmla="*/ 2511 w 2511"/>
                  <a:gd name="T3" fmla="*/ 627 h 3264"/>
                  <a:gd name="T4" fmla="*/ 2511 w 2511"/>
                  <a:gd name="T5" fmla="*/ 2762 h 3264"/>
                  <a:gd name="T6" fmla="*/ 1255 w 2511"/>
                  <a:gd name="T7" fmla="*/ 3264 h 3264"/>
                  <a:gd name="T8" fmla="*/ 0 w 2511"/>
                  <a:gd name="T9" fmla="*/ 2762 h 3264"/>
                  <a:gd name="T10" fmla="*/ 0 w 2511"/>
                  <a:gd name="T11" fmla="*/ 627 h 3264"/>
                  <a:gd name="T12" fmla="*/ 41 w 2511"/>
                  <a:gd name="T13" fmla="*/ 627 h 3264"/>
                  <a:gd name="T14" fmla="*/ 1255 w 2511"/>
                  <a:gd name="T15" fmla="*/ 1004 h 3264"/>
                  <a:gd name="T16" fmla="*/ 2470 w 2511"/>
                  <a:gd name="T17" fmla="*/ 627 h 3264"/>
                  <a:gd name="T18" fmla="*/ 1255 w 2511"/>
                  <a:gd name="T19" fmla="*/ 0 h 3264"/>
                  <a:gd name="T20" fmla="*/ 0 w 2511"/>
                  <a:gd name="T21" fmla="*/ 502 h 3264"/>
                  <a:gd name="T22" fmla="*/ 1255 w 2511"/>
                  <a:gd name="T23" fmla="*/ 1004 h 3264"/>
                  <a:gd name="T24" fmla="*/ 2511 w 2511"/>
                  <a:gd name="T25" fmla="*/ 502 h 3264"/>
                  <a:gd name="T26" fmla="*/ 1255 w 2511"/>
                  <a:gd name="T27" fmla="*/ 0 h 3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11" h="3264">
                    <a:moveTo>
                      <a:pt x="2470" y="627"/>
                    </a:moveTo>
                    <a:cubicBezTo>
                      <a:pt x="2511" y="627"/>
                      <a:pt x="2511" y="627"/>
                      <a:pt x="2511" y="627"/>
                    </a:cubicBezTo>
                    <a:cubicBezTo>
                      <a:pt x="2511" y="2762"/>
                      <a:pt x="2511" y="2762"/>
                      <a:pt x="2511" y="2762"/>
                    </a:cubicBezTo>
                    <a:cubicBezTo>
                      <a:pt x="2511" y="3040"/>
                      <a:pt x="1949" y="3264"/>
                      <a:pt x="1255" y="3264"/>
                    </a:cubicBezTo>
                    <a:cubicBezTo>
                      <a:pt x="562" y="3264"/>
                      <a:pt x="0" y="3040"/>
                      <a:pt x="0" y="276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41" y="627"/>
                      <a:pt x="41" y="627"/>
                      <a:pt x="41" y="627"/>
                    </a:cubicBezTo>
                    <a:cubicBezTo>
                      <a:pt x="180" y="844"/>
                      <a:pt x="671" y="1004"/>
                      <a:pt x="1255" y="1004"/>
                    </a:cubicBezTo>
                    <a:cubicBezTo>
                      <a:pt x="1840" y="1004"/>
                      <a:pt x="2330" y="844"/>
                      <a:pt x="2470" y="627"/>
                    </a:cubicBezTo>
                    <a:close/>
                    <a:moveTo>
                      <a:pt x="1255" y="0"/>
                    </a:moveTo>
                    <a:cubicBezTo>
                      <a:pt x="562" y="0"/>
                      <a:pt x="0" y="224"/>
                      <a:pt x="0" y="502"/>
                    </a:cubicBezTo>
                    <a:cubicBezTo>
                      <a:pt x="0" y="779"/>
                      <a:pt x="562" y="1004"/>
                      <a:pt x="1255" y="1004"/>
                    </a:cubicBezTo>
                    <a:cubicBezTo>
                      <a:pt x="1949" y="1004"/>
                      <a:pt x="2511" y="779"/>
                      <a:pt x="2511" y="502"/>
                    </a:cubicBezTo>
                    <a:cubicBezTo>
                      <a:pt x="2511" y="224"/>
                      <a:pt x="1949" y="0"/>
                      <a:pt x="12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FC02553-B9B9-41C5-BF94-CE38F1471AE4}"/>
                </a:ext>
              </a:extLst>
            </p:cNvPr>
            <p:cNvGrpSpPr/>
            <p:nvPr/>
          </p:nvGrpSpPr>
          <p:grpSpPr>
            <a:xfrm>
              <a:off x="4501128" y="5592228"/>
              <a:ext cx="533589" cy="533589"/>
              <a:chOff x="9475351" y="4318420"/>
              <a:chExt cx="533589" cy="533589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A1134669-C3C6-4580-B1B6-CE8F6BD1C388}"/>
                  </a:ext>
                </a:extLst>
              </p:cNvPr>
              <p:cNvSpPr/>
              <p:nvPr/>
            </p:nvSpPr>
            <p:spPr bwMode="auto">
              <a:xfrm>
                <a:off x="9475351" y="4318420"/>
                <a:ext cx="533589" cy="533589"/>
              </a:xfrm>
              <a:prstGeom prst="roundRect">
                <a:avLst>
                  <a:gd name="adj" fmla="val 3125"/>
                </a:avLst>
              </a:prstGeom>
              <a:solidFill>
                <a:schemeClr val="bg1">
                  <a:alpha val="1000"/>
                </a:schemeClr>
              </a:solidFill>
              <a:ln w="762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06446083-8687-49DD-97A6-C459D1F85052}"/>
                  </a:ext>
                </a:extLst>
              </p:cNvPr>
              <p:cNvSpPr/>
              <p:nvPr/>
            </p:nvSpPr>
            <p:spPr bwMode="auto">
              <a:xfrm>
                <a:off x="9476969" y="4320038"/>
                <a:ext cx="530352" cy="530352"/>
              </a:xfrm>
              <a:prstGeom prst="roundRect">
                <a:avLst>
                  <a:gd name="adj" fmla="val 4203"/>
                </a:avLst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Database_EFC7" title="Icon of a cylinder">
                <a:extLst>
                  <a:ext uri="{FF2B5EF4-FFF2-40B4-BE49-F238E27FC236}">
                    <a16:creationId xmlns:a16="http://schemas.microsoft.com/office/drawing/2014/main" id="{1016B38C-4B75-49A3-934C-13B08D2D5C7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621044" y="4427802"/>
                <a:ext cx="242202" cy="314824"/>
              </a:xfrm>
              <a:custGeom>
                <a:avLst/>
                <a:gdLst>
                  <a:gd name="T0" fmla="*/ 2470 w 2511"/>
                  <a:gd name="T1" fmla="*/ 627 h 3264"/>
                  <a:gd name="T2" fmla="*/ 2511 w 2511"/>
                  <a:gd name="T3" fmla="*/ 627 h 3264"/>
                  <a:gd name="T4" fmla="*/ 2511 w 2511"/>
                  <a:gd name="T5" fmla="*/ 2762 h 3264"/>
                  <a:gd name="T6" fmla="*/ 1255 w 2511"/>
                  <a:gd name="T7" fmla="*/ 3264 h 3264"/>
                  <a:gd name="T8" fmla="*/ 0 w 2511"/>
                  <a:gd name="T9" fmla="*/ 2762 h 3264"/>
                  <a:gd name="T10" fmla="*/ 0 w 2511"/>
                  <a:gd name="T11" fmla="*/ 627 h 3264"/>
                  <a:gd name="T12" fmla="*/ 41 w 2511"/>
                  <a:gd name="T13" fmla="*/ 627 h 3264"/>
                  <a:gd name="T14" fmla="*/ 1255 w 2511"/>
                  <a:gd name="T15" fmla="*/ 1004 h 3264"/>
                  <a:gd name="T16" fmla="*/ 2470 w 2511"/>
                  <a:gd name="T17" fmla="*/ 627 h 3264"/>
                  <a:gd name="T18" fmla="*/ 1255 w 2511"/>
                  <a:gd name="T19" fmla="*/ 0 h 3264"/>
                  <a:gd name="T20" fmla="*/ 0 w 2511"/>
                  <a:gd name="T21" fmla="*/ 502 h 3264"/>
                  <a:gd name="T22" fmla="*/ 1255 w 2511"/>
                  <a:gd name="T23" fmla="*/ 1004 h 3264"/>
                  <a:gd name="T24" fmla="*/ 2511 w 2511"/>
                  <a:gd name="T25" fmla="*/ 502 h 3264"/>
                  <a:gd name="T26" fmla="*/ 1255 w 2511"/>
                  <a:gd name="T27" fmla="*/ 0 h 3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11" h="3264">
                    <a:moveTo>
                      <a:pt x="2470" y="627"/>
                    </a:moveTo>
                    <a:cubicBezTo>
                      <a:pt x="2511" y="627"/>
                      <a:pt x="2511" y="627"/>
                      <a:pt x="2511" y="627"/>
                    </a:cubicBezTo>
                    <a:cubicBezTo>
                      <a:pt x="2511" y="2762"/>
                      <a:pt x="2511" y="2762"/>
                      <a:pt x="2511" y="2762"/>
                    </a:cubicBezTo>
                    <a:cubicBezTo>
                      <a:pt x="2511" y="3040"/>
                      <a:pt x="1949" y="3264"/>
                      <a:pt x="1255" y="3264"/>
                    </a:cubicBezTo>
                    <a:cubicBezTo>
                      <a:pt x="562" y="3264"/>
                      <a:pt x="0" y="3040"/>
                      <a:pt x="0" y="276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41" y="627"/>
                      <a:pt x="41" y="627"/>
                      <a:pt x="41" y="627"/>
                    </a:cubicBezTo>
                    <a:cubicBezTo>
                      <a:pt x="180" y="844"/>
                      <a:pt x="671" y="1004"/>
                      <a:pt x="1255" y="1004"/>
                    </a:cubicBezTo>
                    <a:cubicBezTo>
                      <a:pt x="1840" y="1004"/>
                      <a:pt x="2330" y="844"/>
                      <a:pt x="2470" y="627"/>
                    </a:cubicBezTo>
                    <a:close/>
                    <a:moveTo>
                      <a:pt x="1255" y="0"/>
                    </a:moveTo>
                    <a:cubicBezTo>
                      <a:pt x="562" y="0"/>
                      <a:pt x="0" y="224"/>
                      <a:pt x="0" y="502"/>
                    </a:cubicBezTo>
                    <a:cubicBezTo>
                      <a:pt x="0" y="779"/>
                      <a:pt x="562" y="1004"/>
                      <a:pt x="1255" y="1004"/>
                    </a:cubicBezTo>
                    <a:cubicBezTo>
                      <a:pt x="1949" y="1004"/>
                      <a:pt x="2511" y="779"/>
                      <a:pt x="2511" y="502"/>
                    </a:cubicBezTo>
                    <a:cubicBezTo>
                      <a:pt x="2511" y="224"/>
                      <a:pt x="1949" y="0"/>
                      <a:pt x="12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F9A36F14-148D-44B9-8177-D17193080E3C}"/>
                </a:ext>
              </a:extLst>
            </p:cNvPr>
            <p:cNvCxnSpPr>
              <a:stCxn id="22" idx="3"/>
              <a:endCxn id="44" idx="0"/>
            </p:cNvCxnSpPr>
            <p:nvPr/>
          </p:nvCxnSpPr>
          <p:spPr>
            <a:xfrm>
              <a:off x="3916916" y="3409717"/>
              <a:ext cx="731520" cy="1944676"/>
            </a:xfrm>
            <a:prstGeom prst="bentConnector2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itle 1">
              <a:extLst>
                <a:ext uri="{FF2B5EF4-FFF2-40B4-BE49-F238E27FC236}">
                  <a16:creationId xmlns:a16="http://schemas.microsoft.com/office/drawing/2014/main" id="{AE20E669-75F5-4ADC-AC81-068ABB38A9EE}"/>
                </a:ext>
              </a:extLst>
            </p:cNvPr>
            <p:cNvSpPr txBox="1">
              <a:spLocks/>
            </p:cNvSpPr>
            <p:nvPr/>
          </p:nvSpPr>
          <p:spPr>
            <a:xfrm>
              <a:off x="2468087" y="2566154"/>
              <a:ext cx="1697171" cy="15388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Master node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432F6C4-C6B1-4763-B4A1-6245B5BF6C9A}"/>
                </a:ext>
              </a:extLst>
            </p:cNvPr>
            <p:cNvSpPr/>
            <p:nvPr/>
          </p:nvSpPr>
          <p:spPr bwMode="auto">
            <a:xfrm>
              <a:off x="8377295" y="1463574"/>
              <a:ext cx="2566189" cy="2319105"/>
            </a:xfrm>
            <a:prstGeom prst="roundRect">
              <a:avLst>
                <a:gd name="adj" fmla="val 3125"/>
              </a:avLst>
            </a:prstGeom>
            <a:solidFill>
              <a:schemeClr val="bg1">
                <a:alpha val="3000"/>
              </a:schemeClr>
            </a:solidFill>
            <a:ln w="12700">
              <a:solidFill>
                <a:srgbClr val="000000"/>
              </a:solidFill>
              <a:prstDash val="lg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54" name="Title 1">
              <a:extLst>
                <a:ext uri="{FF2B5EF4-FFF2-40B4-BE49-F238E27FC236}">
                  <a16:creationId xmlns:a16="http://schemas.microsoft.com/office/drawing/2014/main" id="{29B7A20A-885A-4030-A0D6-E431F0BB9F19}"/>
                </a:ext>
              </a:extLst>
            </p:cNvPr>
            <p:cNvSpPr txBox="1">
              <a:spLocks/>
            </p:cNvSpPr>
            <p:nvPr/>
          </p:nvSpPr>
          <p:spPr>
            <a:xfrm>
              <a:off x="8377295" y="1236480"/>
              <a:ext cx="1697171" cy="184666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Worker node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266D5A4-817E-44F0-99CD-750E229C3D6A}"/>
                </a:ext>
              </a:extLst>
            </p:cNvPr>
            <p:cNvGrpSpPr/>
            <p:nvPr/>
          </p:nvGrpSpPr>
          <p:grpSpPr>
            <a:xfrm>
              <a:off x="8858748" y="1541130"/>
              <a:ext cx="601487" cy="718562"/>
              <a:chOff x="8858748" y="1541130"/>
              <a:chExt cx="601487" cy="718562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4E603A0E-B9DF-4962-9299-DEF97E953673}"/>
                  </a:ext>
                </a:extLst>
              </p:cNvPr>
              <p:cNvSpPr/>
              <p:nvPr/>
            </p:nvSpPr>
            <p:spPr bwMode="auto">
              <a:xfrm>
                <a:off x="8892968" y="1726103"/>
                <a:ext cx="533589" cy="533589"/>
              </a:xfrm>
              <a:prstGeom prst="roundRect">
                <a:avLst>
                  <a:gd name="adj" fmla="val 3125"/>
                </a:avLst>
              </a:prstGeom>
              <a:solidFill>
                <a:srgbClr val="0078D4">
                  <a:alpha val="1000"/>
                </a:srgbClr>
              </a:solidFill>
              <a:ln w="12700">
                <a:solidFill>
                  <a:srgbClr val="0078D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57" name="IoT_Hub" title="Icon of circles connecting to a center circle surrounded by brackets">
                <a:extLst>
                  <a:ext uri="{FF2B5EF4-FFF2-40B4-BE49-F238E27FC236}">
                    <a16:creationId xmlns:a16="http://schemas.microsoft.com/office/drawing/2014/main" id="{54364E27-9D9A-48A7-BF33-075FB18707B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958029" y="1791164"/>
                <a:ext cx="403466" cy="403466"/>
              </a:xfrm>
              <a:custGeom>
                <a:avLst/>
                <a:gdLst>
                  <a:gd name="T0" fmla="*/ 274 w 360"/>
                  <a:gd name="T1" fmla="*/ 0 h 360"/>
                  <a:gd name="T2" fmla="*/ 360 w 360"/>
                  <a:gd name="T3" fmla="*/ 0 h 360"/>
                  <a:gd name="T4" fmla="*/ 360 w 360"/>
                  <a:gd name="T5" fmla="*/ 85 h 360"/>
                  <a:gd name="T6" fmla="*/ 0 w 360"/>
                  <a:gd name="T7" fmla="*/ 275 h 360"/>
                  <a:gd name="T8" fmla="*/ 0 w 360"/>
                  <a:gd name="T9" fmla="*/ 360 h 360"/>
                  <a:gd name="T10" fmla="*/ 85 w 360"/>
                  <a:gd name="T11" fmla="*/ 360 h 360"/>
                  <a:gd name="T12" fmla="*/ 196 w 360"/>
                  <a:gd name="T13" fmla="*/ 176 h 360"/>
                  <a:gd name="T14" fmla="*/ 235 w 360"/>
                  <a:gd name="T15" fmla="*/ 215 h 360"/>
                  <a:gd name="T16" fmla="*/ 274 w 360"/>
                  <a:gd name="T17" fmla="*/ 176 h 360"/>
                  <a:gd name="T18" fmla="*/ 235 w 360"/>
                  <a:gd name="T19" fmla="*/ 137 h 360"/>
                  <a:gd name="T20" fmla="*/ 196 w 360"/>
                  <a:gd name="T21" fmla="*/ 176 h 360"/>
                  <a:gd name="T22" fmla="*/ 263 w 360"/>
                  <a:gd name="T23" fmla="*/ 260 h 360"/>
                  <a:gd name="T24" fmla="*/ 290 w 360"/>
                  <a:gd name="T25" fmla="*/ 286 h 360"/>
                  <a:gd name="T26" fmla="*/ 316 w 360"/>
                  <a:gd name="T27" fmla="*/ 260 h 360"/>
                  <a:gd name="T28" fmla="*/ 290 w 360"/>
                  <a:gd name="T29" fmla="*/ 233 h 360"/>
                  <a:gd name="T30" fmla="*/ 263 w 360"/>
                  <a:gd name="T31" fmla="*/ 260 h 360"/>
                  <a:gd name="T32" fmla="*/ 123 w 360"/>
                  <a:gd name="T33" fmla="*/ 258 h 360"/>
                  <a:gd name="T34" fmla="*/ 144 w 360"/>
                  <a:gd name="T35" fmla="*/ 279 h 360"/>
                  <a:gd name="T36" fmla="*/ 165 w 360"/>
                  <a:gd name="T37" fmla="*/ 258 h 360"/>
                  <a:gd name="T38" fmla="*/ 144 w 360"/>
                  <a:gd name="T39" fmla="*/ 236 h 360"/>
                  <a:gd name="T40" fmla="*/ 123 w 360"/>
                  <a:gd name="T41" fmla="*/ 258 h 360"/>
                  <a:gd name="T42" fmla="*/ 32 w 360"/>
                  <a:gd name="T43" fmla="*/ 170 h 360"/>
                  <a:gd name="T44" fmla="*/ 59 w 360"/>
                  <a:gd name="T45" fmla="*/ 196 h 360"/>
                  <a:gd name="T46" fmla="*/ 85 w 360"/>
                  <a:gd name="T47" fmla="*/ 170 h 360"/>
                  <a:gd name="T48" fmla="*/ 59 w 360"/>
                  <a:gd name="T49" fmla="*/ 143 h 360"/>
                  <a:gd name="T50" fmla="*/ 32 w 360"/>
                  <a:gd name="T51" fmla="*/ 170 h 360"/>
                  <a:gd name="T52" fmla="*/ 133 w 360"/>
                  <a:gd name="T53" fmla="*/ 74 h 360"/>
                  <a:gd name="T54" fmla="*/ 160 w 360"/>
                  <a:gd name="T55" fmla="*/ 100 h 360"/>
                  <a:gd name="T56" fmla="*/ 187 w 360"/>
                  <a:gd name="T57" fmla="*/ 74 h 360"/>
                  <a:gd name="T58" fmla="*/ 160 w 360"/>
                  <a:gd name="T59" fmla="*/ 47 h 360"/>
                  <a:gd name="T60" fmla="*/ 133 w 360"/>
                  <a:gd name="T61" fmla="*/ 74 h 360"/>
                  <a:gd name="T62" fmla="*/ 176 w 360"/>
                  <a:gd name="T63" fmla="*/ 95 h 360"/>
                  <a:gd name="T64" fmla="*/ 214 w 360"/>
                  <a:gd name="T65" fmla="*/ 143 h 360"/>
                  <a:gd name="T66" fmla="*/ 274 w 360"/>
                  <a:gd name="T67" fmla="*/ 238 h 360"/>
                  <a:gd name="T68" fmla="*/ 256 w 360"/>
                  <a:gd name="T69" fmla="*/ 211 h 360"/>
                  <a:gd name="T70" fmla="*/ 161 w 360"/>
                  <a:gd name="T71" fmla="*/ 245 h 360"/>
                  <a:gd name="T72" fmla="*/ 208 w 360"/>
                  <a:gd name="T73" fmla="*/ 204 h 360"/>
                  <a:gd name="T74" fmla="*/ 85 w 360"/>
                  <a:gd name="T75" fmla="*/ 173 h 360"/>
                  <a:gd name="T76" fmla="*/ 196 w 360"/>
                  <a:gd name="T77" fmla="*/ 176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0" h="360">
                    <a:moveTo>
                      <a:pt x="274" y="0"/>
                    </a:moveTo>
                    <a:cubicBezTo>
                      <a:pt x="360" y="0"/>
                      <a:pt x="360" y="0"/>
                      <a:pt x="360" y="0"/>
                    </a:cubicBezTo>
                    <a:cubicBezTo>
                      <a:pt x="360" y="85"/>
                      <a:pt x="360" y="85"/>
                      <a:pt x="360" y="85"/>
                    </a:cubicBezTo>
                    <a:moveTo>
                      <a:pt x="0" y="275"/>
                    </a:moveTo>
                    <a:cubicBezTo>
                      <a:pt x="0" y="360"/>
                      <a:pt x="0" y="360"/>
                      <a:pt x="0" y="360"/>
                    </a:cubicBezTo>
                    <a:cubicBezTo>
                      <a:pt x="85" y="360"/>
                      <a:pt x="85" y="360"/>
                      <a:pt x="85" y="360"/>
                    </a:cubicBezTo>
                    <a:moveTo>
                      <a:pt x="196" y="176"/>
                    </a:moveTo>
                    <a:cubicBezTo>
                      <a:pt x="196" y="198"/>
                      <a:pt x="213" y="215"/>
                      <a:pt x="235" y="215"/>
                    </a:cubicBezTo>
                    <a:cubicBezTo>
                      <a:pt x="256" y="215"/>
                      <a:pt x="274" y="198"/>
                      <a:pt x="274" y="176"/>
                    </a:cubicBezTo>
                    <a:cubicBezTo>
                      <a:pt x="274" y="155"/>
                      <a:pt x="256" y="137"/>
                      <a:pt x="235" y="137"/>
                    </a:cubicBezTo>
                    <a:cubicBezTo>
                      <a:pt x="213" y="137"/>
                      <a:pt x="196" y="155"/>
                      <a:pt x="196" y="176"/>
                    </a:cubicBezTo>
                    <a:close/>
                    <a:moveTo>
                      <a:pt x="263" y="260"/>
                    </a:moveTo>
                    <a:cubicBezTo>
                      <a:pt x="263" y="274"/>
                      <a:pt x="275" y="286"/>
                      <a:pt x="290" y="286"/>
                    </a:cubicBezTo>
                    <a:cubicBezTo>
                      <a:pt x="304" y="286"/>
                      <a:pt x="316" y="274"/>
                      <a:pt x="316" y="260"/>
                    </a:cubicBezTo>
                    <a:cubicBezTo>
                      <a:pt x="316" y="245"/>
                      <a:pt x="304" y="233"/>
                      <a:pt x="290" y="233"/>
                    </a:cubicBezTo>
                    <a:cubicBezTo>
                      <a:pt x="275" y="233"/>
                      <a:pt x="263" y="245"/>
                      <a:pt x="263" y="260"/>
                    </a:cubicBezTo>
                    <a:close/>
                    <a:moveTo>
                      <a:pt x="123" y="258"/>
                    </a:moveTo>
                    <a:cubicBezTo>
                      <a:pt x="123" y="270"/>
                      <a:pt x="132" y="279"/>
                      <a:pt x="144" y="279"/>
                    </a:cubicBezTo>
                    <a:cubicBezTo>
                      <a:pt x="156" y="279"/>
                      <a:pt x="165" y="270"/>
                      <a:pt x="165" y="258"/>
                    </a:cubicBezTo>
                    <a:cubicBezTo>
                      <a:pt x="165" y="246"/>
                      <a:pt x="156" y="236"/>
                      <a:pt x="144" y="236"/>
                    </a:cubicBezTo>
                    <a:cubicBezTo>
                      <a:pt x="132" y="236"/>
                      <a:pt x="123" y="246"/>
                      <a:pt x="123" y="258"/>
                    </a:cubicBezTo>
                    <a:close/>
                    <a:moveTo>
                      <a:pt x="32" y="170"/>
                    </a:moveTo>
                    <a:cubicBezTo>
                      <a:pt x="32" y="184"/>
                      <a:pt x="44" y="196"/>
                      <a:pt x="59" y="196"/>
                    </a:cubicBezTo>
                    <a:cubicBezTo>
                      <a:pt x="73" y="196"/>
                      <a:pt x="85" y="184"/>
                      <a:pt x="85" y="170"/>
                    </a:cubicBezTo>
                    <a:cubicBezTo>
                      <a:pt x="85" y="155"/>
                      <a:pt x="73" y="143"/>
                      <a:pt x="59" y="143"/>
                    </a:cubicBezTo>
                    <a:cubicBezTo>
                      <a:pt x="44" y="143"/>
                      <a:pt x="32" y="155"/>
                      <a:pt x="32" y="170"/>
                    </a:cubicBezTo>
                    <a:close/>
                    <a:moveTo>
                      <a:pt x="133" y="74"/>
                    </a:moveTo>
                    <a:cubicBezTo>
                      <a:pt x="133" y="88"/>
                      <a:pt x="145" y="100"/>
                      <a:pt x="160" y="100"/>
                    </a:cubicBezTo>
                    <a:cubicBezTo>
                      <a:pt x="175" y="100"/>
                      <a:pt x="187" y="88"/>
                      <a:pt x="187" y="74"/>
                    </a:cubicBezTo>
                    <a:cubicBezTo>
                      <a:pt x="187" y="59"/>
                      <a:pt x="175" y="47"/>
                      <a:pt x="160" y="47"/>
                    </a:cubicBezTo>
                    <a:cubicBezTo>
                      <a:pt x="145" y="47"/>
                      <a:pt x="133" y="59"/>
                      <a:pt x="133" y="74"/>
                    </a:cubicBezTo>
                    <a:close/>
                    <a:moveTo>
                      <a:pt x="176" y="95"/>
                    </a:moveTo>
                    <a:cubicBezTo>
                      <a:pt x="214" y="143"/>
                      <a:pt x="214" y="143"/>
                      <a:pt x="214" y="143"/>
                    </a:cubicBezTo>
                    <a:moveTo>
                      <a:pt x="274" y="238"/>
                    </a:moveTo>
                    <a:cubicBezTo>
                      <a:pt x="256" y="211"/>
                      <a:pt x="256" y="211"/>
                      <a:pt x="256" y="211"/>
                    </a:cubicBezTo>
                    <a:moveTo>
                      <a:pt x="161" y="245"/>
                    </a:moveTo>
                    <a:cubicBezTo>
                      <a:pt x="208" y="204"/>
                      <a:pt x="208" y="204"/>
                      <a:pt x="208" y="204"/>
                    </a:cubicBezTo>
                    <a:moveTo>
                      <a:pt x="85" y="173"/>
                    </a:moveTo>
                    <a:cubicBezTo>
                      <a:pt x="196" y="176"/>
                      <a:pt x="196" y="176"/>
                      <a:pt x="196" y="176"/>
                    </a:cubicBezTo>
                  </a:path>
                </a:pathLst>
              </a:custGeom>
              <a:noFill/>
              <a:ln w="12700" cap="sq">
                <a:solidFill>
                  <a:srgbClr val="0078D4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8" name="Title 1">
                <a:extLst>
                  <a:ext uri="{FF2B5EF4-FFF2-40B4-BE49-F238E27FC236}">
                    <a16:creationId xmlns:a16="http://schemas.microsoft.com/office/drawing/2014/main" id="{2CBD3C58-48C7-4862-B7E3-5A66C2CEF9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8748" y="1541130"/>
                <a:ext cx="601487" cy="138499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kubelet</a:t>
                </a:r>
                <a:endParaRPr kumimoji="0" lang="en-US" sz="800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339C321-796A-4451-A5EF-57C0E3417F11}"/>
                </a:ext>
              </a:extLst>
            </p:cNvPr>
            <p:cNvSpPr/>
            <p:nvPr/>
          </p:nvSpPr>
          <p:spPr bwMode="auto">
            <a:xfrm>
              <a:off x="9244697" y="1763198"/>
              <a:ext cx="143010" cy="160345"/>
            </a:xfrm>
            <a:prstGeom prst="rect">
              <a:avLst/>
            </a:prstGeom>
            <a:solidFill>
              <a:srgbClr val="FCFDF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789C37-41F1-4DA2-9469-BB4E7F0594E0}"/>
                </a:ext>
              </a:extLst>
            </p:cNvPr>
            <p:cNvSpPr/>
            <p:nvPr/>
          </p:nvSpPr>
          <p:spPr bwMode="auto">
            <a:xfrm>
              <a:off x="8933396" y="2067276"/>
              <a:ext cx="143010" cy="160345"/>
            </a:xfrm>
            <a:prstGeom prst="rect">
              <a:avLst/>
            </a:prstGeom>
            <a:solidFill>
              <a:srgbClr val="FCFDF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CCE5B3E-56F4-44D1-88F3-46057BF468B9}"/>
                </a:ext>
              </a:extLst>
            </p:cNvPr>
            <p:cNvGrpSpPr/>
            <p:nvPr/>
          </p:nvGrpSpPr>
          <p:grpSpPr>
            <a:xfrm>
              <a:off x="9860544" y="1541130"/>
              <a:ext cx="601487" cy="718562"/>
              <a:chOff x="9860544" y="1541130"/>
              <a:chExt cx="601487" cy="718562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91D30687-886D-4721-AE15-444FBE327098}"/>
                  </a:ext>
                </a:extLst>
              </p:cNvPr>
              <p:cNvSpPr/>
              <p:nvPr/>
            </p:nvSpPr>
            <p:spPr bwMode="auto">
              <a:xfrm>
                <a:off x="9894764" y="1726103"/>
                <a:ext cx="533589" cy="533589"/>
              </a:xfrm>
              <a:prstGeom prst="roundRect">
                <a:avLst>
                  <a:gd name="adj" fmla="val 3125"/>
                </a:avLst>
              </a:prstGeom>
              <a:solidFill>
                <a:srgbClr val="0078D4">
                  <a:alpha val="1000"/>
                </a:srgbClr>
              </a:solidFill>
              <a:ln w="12700">
                <a:solidFill>
                  <a:srgbClr val="0078D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63" name="Move_E7C2" title="Icon of four arrows pointing away from eachother">
                <a:extLst>
                  <a:ext uri="{FF2B5EF4-FFF2-40B4-BE49-F238E27FC236}">
                    <a16:creationId xmlns:a16="http://schemas.microsoft.com/office/drawing/2014/main" id="{753B9E30-B60B-4141-B811-5CE9D8A2C05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998469" y="1829768"/>
                <a:ext cx="326178" cy="326259"/>
              </a:xfrm>
              <a:custGeom>
                <a:avLst/>
                <a:gdLst>
                  <a:gd name="T0" fmla="*/ 736 w 3999"/>
                  <a:gd name="T1" fmla="*/ 2737 h 4000"/>
                  <a:gd name="T2" fmla="*/ 0 w 3999"/>
                  <a:gd name="T3" fmla="*/ 2001 h 4000"/>
                  <a:gd name="T4" fmla="*/ 736 w 3999"/>
                  <a:gd name="T5" fmla="*/ 1264 h 4000"/>
                  <a:gd name="T6" fmla="*/ 86 w 3999"/>
                  <a:gd name="T7" fmla="*/ 2001 h 4000"/>
                  <a:gd name="T8" fmla="*/ 1264 w 3999"/>
                  <a:gd name="T9" fmla="*/ 2001 h 4000"/>
                  <a:gd name="T10" fmla="*/ 1264 w 3999"/>
                  <a:gd name="T11" fmla="*/ 3265 h 4000"/>
                  <a:gd name="T12" fmla="*/ 2000 w 3999"/>
                  <a:gd name="T13" fmla="*/ 4000 h 4000"/>
                  <a:gd name="T14" fmla="*/ 2735 w 3999"/>
                  <a:gd name="T15" fmla="*/ 3265 h 4000"/>
                  <a:gd name="T16" fmla="*/ 2000 w 3999"/>
                  <a:gd name="T17" fmla="*/ 3915 h 4000"/>
                  <a:gd name="T18" fmla="*/ 2000 w 3999"/>
                  <a:gd name="T19" fmla="*/ 2737 h 4000"/>
                  <a:gd name="T20" fmla="*/ 3264 w 3999"/>
                  <a:gd name="T21" fmla="*/ 2737 h 4000"/>
                  <a:gd name="T22" fmla="*/ 3999 w 3999"/>
                  <a:gd name="T23" fmla="*/ 2001 h 4000"/>
                  <a:gd name="T24" fmla="*/ 3264 w 3999"/>
                  <a:gd name="T25" fmla="*/ 1264 h 4000"/>
                  <a:gd name="T26" fmla="*/ 3913 w 3999"/>
                  <a:gd name="T27" fmla="*/ 2001 h 4000"/>
                  <a:gd name="T28" fmla="*/ 2735 w 3999"/>
                  <a:gd name="T29" fmla="*/ 2001 h 4000"/>
                  <a:gd name="T30" fmla="*/ 2735 w 3999"/>
                  <a:gd name="T31" fmla="*/ 736 h 4000"/>
                  <a:gd name="T32" fmla="*/ 2000 w 3999"/>
                  <a:gd name="T33" fmla="*/ 0 h 4000"/>
                  <a:gd name="T34" fmla="*/ 1264 w 3999"/>
                  <a:gd name="T35" fmla="*/ 736 h 4000"/>
                  <a:gd name="T36" fmla="*/ 2000 w 3999"/>
                  <a:gd name="T37" fmla="*/ 86 h 4000"/>
                  <a:gd name="T38" fmla="*/ 2000 w 3999"/>
                  <a:gd name="T39" fmla="*/ 1264 h 4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99" h="4000">
                    <a:moveTo>
                      <a:pt x="736" y="2737"/>
                    </a:moveTo>
                    <a:lnTo>
                      <a:pt x="0" y="2001"/>
                    </a:lnTo>
                    <a:lnTo>
                      <a:pt x="736" y="1264"/>
                    </a:lnTo>
                    <a:moveTo>
                      <a:pt x="86" y="2001"/>
                    </a:moveTo>
                    <a:lnTo>
                      <a:pt x="1264" y="2001"/>
                    </a:lnTo>
                    <a:moveTo>
                      <a:pt x="1264" y="3265"/>
                    </a:moveTo>
                    <a:lnTo>
                      <a:pt x="2000" y="4000"/>
                    </a:lnTo>
                    <a:lnTo>
                      <a:pt x="2735" y="3265"/>
                    </a:lnTo>
                    <a:moveTo>
                      <a:pt x="2000" y="3915"/>
                    </a:moveTo>
                    <a:lnTo>
                      <a:pt x="2000" y="2737"/>
                    </a:lnTo>
                    <a:moveTo>
                      <a:pt x="3264" y="2737"/>
                    </a:moveTo>
                    <a:lnTo>
                      <a:pt x="3999" y="2001"/>
                    </a:lnTo>
                    <a:lnTo>
                      <a:pt x="3264" y="1264"/>
                    </a:lnTo>
                    <a:moveTo>
                      <a:pt x="3913" y="2001"/>
                    </a:moveTo>
                    <a:lnTo>
                      <a:pt x="2735" y="2001"/>
                    </a:lnTo>
                    <a:moveTo>
                      <a:pt x="2735" y="736"/>
                    </a:moveTo>
                    <a:lnTo>
                      <a:pt x="2000" y="0"/>
                    </a:lnTo>
                    <a:lnTo>
                      <a:pt x="1264" y="736"/>
                    </a:lnTo>
                    <a:moveTo>
                      <a:pt x="2000" y="86"/>
                    </a:moveTo>
                    <a:lnTo>
                      <a:pt x="2000" y="1264"/>
                    </a:lnTo>
                  </a:path>
                </a:pathLst>
              </a:custGeom>
              <a:noFill/>
              <a:ln w="12700" cap="sq">
                <a:solidFill>
                  <a:srgbClr val="0078D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" name="Title 1">
                <a:extLst>
                  <a:ext uri="{FF2B5EF4-FFF2-40B4-BE49-F238E27FC236}">
                    <a16:creationId xmlns:a16="http://schemas.microsoft.com/office/drawing/2014/main" id="{FBF9EF39-F81F-4278-BA20-C5B9748088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60544" y="1541130"/>
                <a:ext cx="601487" cy="138499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kube</a:t>
                </a:r>
                <a:r>
                  <a:rPr kumimoji="0" lang="en-US" sz="900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-proxy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3CCBB50-BBAB-4DC4-9084-F8724C32E861}"/>
                </a:ext>
              </a:extLst>
            </p:cNvPr>
            <p:cNvGrpSpPr/>
            <p:nvPr/>
          </p:nvGrpSpPr>
          <p:grpSpPr>
            <a:xfrm>
              <a:off x="8509832" y="2442985"/>
              <a:ext cx="2301114" cy="1183682"/>
              <a:chOff x="8509832" y="2442985"/>
              <a:chExt cx="2301114" cy="1183682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2E7C8070-F754-4A04-90E4-4270F1FA9A50}"/>
                  </a:ext>
                </a:extLst>
              </p:cNvPr>
              <p:cNvSpPr/>
              <p:nvPr/>
            </p:nvSpPr>
            <p:spPr bwMode="auto">
              <a:xfrm>
                <a:off x="8509832" y="2616928"/>
                <a:ext cx="2301114" cy="1009739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67" name="Title 1">
                <a:extLst>
                  <a:ext uri="{FF2B5EF4-FFF2-40B4-BE49-F238E27FC236}">
                    <a16:creationId xmlns:a16="http://schemas.microsoft.com/office/drawing/2014/main" id="{375E3417-0050-43EC-BDBF-744A8A4BF6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09832" y="2442985"/>
                <a:ext cx="601487" cy="123111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Docker</a:t>
                </a:r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46E602B2-54F7-491C-A6D6-9F0F82A8046C}"/>
                  </a:ext>
                </a:extLst>
              </p:cNvPr>
              <p:cNvSpPr/>
              <p:nvPr/>
            </p:nvSpPr>
            <p:spPr bwMode="auto">
              <a:xfrm>
                <a:off x="8629910" y="2935029"/>
                <a:ext cx="968156" cy="546759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B149594-B736-485C-8FA3-46040FFC6639}"/>
                  </a:ext>
                </a:extLst>
              </p:cNvPr>
              <p:cNvSpPr/>
              <p:nvPr/>
            </p:nvSpPr>
            <p:spPr bwMode="auto">
              <a:xfrm>
                <a:off x="9722713" y="2935029"/>
                <a:ext cx="968156" cy="546759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70" name="Title 1">
                <a:extLst>
                  <a:ext uri="{FF2B5EF4-FFF2-40B4-BE49-F238E27FC236}">
                    <a16:creationId xmlns:a16="http://schemas.microsoft.com/office/drawing/2014/main" id="{87A981D9-9593-4E37-8DDE-CFEF746936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29910" y="2746419"/>
                <a:ext cx="601487" cy="138499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Pod</a:t>
                </a:r>
              </a:p>
            </p:txBody>
          </p:sp>
          <p:sp>
            <p:nvSpPr>
              <p:cNvPr id="71" name="Title 1">
                <a:extLst>
                  <a:ext uri="{FF2B5EF4-FFF2-40B4-BE49-F238E27FC236}">
                    <a16:creationId xmlns:a16="http://schemas.microsoft.com/office/drawing/2014/main" id="{BC3A7207-EFFA-4A84-9E39-D818FAE7E2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22713" y="2746419"/>
                <a:ext cx="601487" cy="138499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Pod</a:t>
                </a:r>
                <a:endParaRPr kumimoji="0" lang="en-US" sz="800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72" name="Title 1">
                <a:extLst>
                  <a:ext uri="{FF2B5EF4-FFF2-40B4-BE49-F238E27FC236}">
                    <a16:creationId xmlns:a16="http://schemas.microsoft.com/office/drawing/2014/main" id="{C522B48D-A6FE-4764-8D14-93D2AD88CF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13245" y="2987880"/>
                <a:ext cx="601487" cy="123111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Containers</a:t>
                </a:r>
              </a:p>
            </p:txBody>
          </p:sp>
          <p:sp>
            <p:nvSpPr>
              <p:cNvPr id="73" name="Title 1">
                <a:extLst>
                  <a:ext uri="{FF2B5EF4-FFF2-40B4-BE49-F238E27FC236}">
                    <a16:creationId xmlns:a16="http://schemas.microsoft.com/office/drawing/2014/main" id="{5DF39DC5-A5DE-49FE-A29D-6E81A9A9FE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48" y="2987880"/>
                <a:ext cx="601487" cy="123111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Containers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CD82832C-B4CF-422F-851D-40D6F948EC38}"/>
                  </a:ext>
                </a:extLst>
              </p:cNvPr>
              <p:cNvGrpSpPr/>
              <p:nvPr/>
            </p:nvGrpSpPr>
            <p:grpSpPr>
              <a:xfrm>
                <a:off x="8776968" y="3171978"/>
                <a:ext cx="674040" cy="200439"/>
                <a:chOff x="8773830" y="4177977"/>
                <a:chExt cx="757312" cy="225202"/>
              </a:xfrm>
            </p:grpSpPr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79F2F28A-DF61-4CC3-A524-832CEE95A668}"/>
                    </a:ext>
                  </a:extLst>
                </p:cNvPr>
                <p:cNvSpPr/>
                <p:nvPr/>
              </p:nvSpPr>
              <p:spPr>
                <a:xfrm>
                  <a:off x="877383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5DEC3813-3371-47BA-BBEE-01BD8211DBF0}"/>
                    </a:ext>
                  </a:extLst>
                </p:cNvPr>
                <p:cNvSpPr/>
                <p:nvPr/>
              </p:nvSpPr>
              <p:spPr>
                <a:xfrm>
                  <a:off x="904974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1EA1922F-7053-4DD3-B99A-4C9E43368AC3}"/>
                    </a:ext>
                  </a:extLst>
                </p:cNvPr>
                <p:cNvSpPr/>
                <p:nvPr/>
              </p:nvSpPr>
              <p:spPr>
                <a:xfrm>
                  <a:off x="932565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5D0F0539-004D-4C91-B71E-680A5D02DBAA}"/>
                  </a:ext>
                </a:extLst>
              </p:cNvPr>
              <p:cNvGrpSpPr/>
              <p:nvPr/>
            </p:nvGrpSpPr>
            <p:grpSpPr>
              <a:xfrm>
                <a:off x="9869771" y="3171978"/>
                <a:ext cx="674040" cy="200439"/>
                <a:chOff x="8773830" y="4177977"/>
                <a:chExt cx="757312" cy="225202"/>
              </a:xfrm>
            </p:grpSpPr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EBD73E86-2543-42DB-AF2B-70936759F327}"/>
                    </a:ext>
                  </a:extLst>
                </p:cNvPr>
                <p:cNvSpPr/>
                <p:nvPr/>
              </p:nvSpPr>
              <p:spPr>
                <a:xfrm>
                  <a:off x="877383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7512C372-0559-4B15-BB90-82408D3E5282}"/>
                    </a:ext>
                  </a:extLst>
                </p:cNvPr>
                <p:cNvSpPr/>
                <p:nvPr/>
              </p:nvSpPr>
              <p:spPr>
                <a:xfrm>
                  <a:off x="904974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07E5A459-C446-46DE-8E2A-130768C8C8D9}"/>
                    </a:ext>
                  </a:extLst>
                </p:cNvPr>
                <p:cNvSpPr/>
                <p:nvPr/>
              </p:nvSpPr>
              <p:spPr>
                <a:xfrm>
                  <a:off x="932565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7ABDCFF-261C-4B73-9B65-DDE828FCE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8517" y="2259692"/>
              <a:ext cx="1" cy="731520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4D5773D-BA16-4494-A797-FA7AC31165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63349" y="2259692"/>
              <a:ext cx="1" cy="634589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93131095-709E-48A0-AFE9-E446240EE6D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239153" y="2180301"/>
              <a:ext cx="728188" cy="886968"/>
            </a:xfrm>
            <a:prstGeom prst="bentConnector3">
              <a:avLst>
                <a:gd name="adj1" fmla="val 37502"/>
              </a:avLst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65F4D89F-2735-4649-A899-B17D5FE781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401173" y="2131676"/>
              <a:ext cx="630936" cy="886968"/>
            </a:xfrm>
            <a:prstGeom prst="bentConnector3">
              <a:avLst>
                <a:gd name="adj1" fmla="val 21704"/>
              </a:avLst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4F21203D-41F4-4E2D-8B9D-C70159F02DE6}"/>
                </a:ext>
              </a:extLst>
            </p:cNvPr>
            <p:cNvSpPr/>
            <p:nvPr/>
          </p:nvSpPr>
          <p:spPr bwMode="auto">
            <a:xfrm>
              <a:off x="8377295" y="4371115"/>
              <a:ext cx="2566189" cy="2319105"/>
            </a:xfrm>
            <a:prstGeom prst="roundRect">
              <a:avLst>
                <a:gd name="adj" fmla="val 3125"/>
              </a:avLst>
            </a:prstGeom>
            <a:solidFill>
              <a:schemeClr val="bg1">
                <a:alpha val="3000"/>
              </a:schemeClr>
            </a:solidFill>
            <a:ln w="12700">
              <a:solidFill>
                <a:srgbClr val="000000"/>
              </a:solidFill>
              <a:prstDash val="lg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87" name="Title 1">
              <a:extLst>
                <a:ext uri="{FF2B5EF4-FFF2-40B4-BE49-F238E27FC236}">
                  <a16:creationId xmlns:a16="http://schemas.microsoft.com/office/drawing/2014/main" id="{640432DB-1BA8-47FC-BE83-8E301B3FA923}"/>
                </a:ext>
              </a:extLst>
            </p:cNvPr>
            <p:cNvSpPr txBox="1">
              <a:spLocks/>
            </p:cNvSpPr>
            <p:nvPr/>
          </p:nvSpPr>
          <p:spPr>
            <a:xfrm>
              <a:off x="8377295" y="4174799"/>
              <a:ext cx="1697171" cy="15388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defPPr>
                <a:defRPr lang="en-US"/>
              </a:defPPr>
              <a:lvl1pPr marR="0" lvl="0" indent="0" defTabSz="932742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0" i="0" u="none" strike="noStrike" cap="none" spc="0" normalizeH="0" baseline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Worker node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C1AA56D-5619-499E-BB36-2BA90FBB0CEB}"/>
                </a:ext>
              </a:extLst>
            </p:cNvPr>
            <p:cNvGrpSpPr/>
            <p:nvPr/>
          </p:nvGrpSpPr>
          <p:grpSpPr>
            <a:xfrm>
              <a:off x="8858748" y="4464059"/>
              <a:ext cx="601487" cy="703174"/>
              <a:chOff x="8858748" y="4464059"/>
              <a:chExt cx="601487" cy="703174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ACDFB85D-81F4-4D35-A4D9-88AD29B21319}"/>
                  </a:ext>
                </a:extLst>
              </p:cNvPr>
              <p:cNvSpPr/>
              <p:nvPr/>
            </p:nvSpPr>
            <p:spPr bwMode="auto">
              <a:xfrm>
                <a:off x="8892968" y="4633644"/>
                <a:ext cx="533589" cy="533589"/>
              </a:xfrm>
              <a:prstGeom prst="roundRect">
                <a:avLst>
                  <a:gd name="adj" fmla="val 3125"/>
                </a:avLst>
              </a:prstGeom>
              <a:solidFill>
                <a:srgbClr val="0078D4">
                  <a:alpha val="1000"/>
                </a:srgbClr>
              </a:solidFill>
              <a:ln w="12700">
                <a:solidFill>
                  <a:srgbClr val="0078D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90" name="IoT_Hub" title="Icon of circles connecting to a center circle surrounded by brackets">
                <a:extLst>
                  <a:ext uri="{FF2B5EF4-FFF2-40B4-BE49-F238E27FC236}">
                    <a16:creationId xmlns:a16="http://schemas.microsoft.com/office/drawing/2014/main" id="{000C4C79-8549-43F5-B98B-0A7D2DB7134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958029" y="4698705"/>
                <a:ext cx="403466" cy="403466"/>
              </a:xfrm>
              <a:custGeom>
                <a:avLst/>
                <a:gdLst>
                  <a:gd name="T0" fmla="*/ 274 w 360"/>
                  <a:gd name="T1" fmla="*/ 0 h 360"/>
                  <a:gd name="T2" fmla="*/ 360 w 360"/>
                  <a:gd name="T3" fmla="*/ 0 h 360"/>
                  <a:gd name="T4" fmla="*/ 360 w 360"/>
                  <a:gd name="T5" fmla="*/ 85 h 360"/>
                  <a:gd name="T6" fmla="*/ 0 w 360"/>
                  <a:gd name="T7" fmla="*/ 275 h 360"/>
                  <a:gd name="T8" fmla="*/ 0 w 360"/>
                  <a:gd name="T9" fmla="*/ 360 h 360"/>
                  <a:gd name="T10" fmla="*/ 85 w 360"/>
                  <a:gd name="T11" fmla="*/ 360 h 360"/>
                  <a:gd name="T12" fmla="*/ 196 w 360"/>
                  <a:gd name="T13" fmla="*/ 176 h 360"/>
                  <a:gd name="T14" fmla="*/ 235 w 360"/>
                  <a:gd name="T15" fmla="*/ 215 h 360"/>
                  <a:gd name="T16" fmla="*/ 274 w 360"/>
                  <a:gd name="T17" fmla="*/ 176 h 360"/>
                  <a:gd name="T18" fmla="*/ 235 w 360"/>
                  <a:gd name="T19" fmla="*/ 137 h 360"/>
                  <a:gd name="T20" fmla="*/ 196 w 360"/>
                  <a:gd name="T21" fmla="*/ 176 h 360"/>
                  <a:gd name="T22" fmla="*/ 263 w 360"/>
                  <a:gd name="T23" fmla="*/ 260 h 360"/>
                  <a:gd name="T24" fmla="*/ 290 w 360"/>
                  <a:gd name="T25" fmla="*/ 286 h 360"/>
                  <a:gd name="T26" fmla="*/ 316 w 360"/>
                  <a:gd name="T27" fmla="*/ 260 h 360"/>
                  <a:gd name="T28" fmla="*/ 290 w 360"/>
                  <a:gd name="T29" fmla="*/ 233 h 360"/>
                  <a:gd name="T30" fmla="*/ 263 w 360"/>
                  <a:gd name="T31" fmla="*/ 260 h 360"/>
                  <a:gd name="T32" fmla="*/ 123 w 360"/>
                  <a:gd name="T33" fmla="*/ 258 h 360"/>
                  <a:gd name="T34" fmla="*/ 144 w 360"/>
                  <a:gd name="T35" fmla="*/ 279 h 360"/>
                  <a:gd name="T36" fmla="*/ 165 w 360"/>
                  <a:gd name="T37" fmla="*/ 258 h 360"/>
                  <a:gd name="T38" fmla="*/ 144 w 360"/>
                  <a:gd name="T39" fmla="*/ 236 h 360"/>
                  <a:gd name="T40" fmla="*/ 123 w 360"/>
                  <a:gd name="T41" fmla="*/ 258 h 360"/>
                  <a:gd name="T42" fmla="*/ 32 w 360"/>
                  <a:gd name="T43" fmla="*/ 170 h 360"/>
                  <a:gd name="T44" fmla="*/ 59 w 360"/>
                  <a:gd name="T45" fmla="*/ 196 h 360"/>
                  <a:gd name="T46" fmla="*/ 85 w 360"/>
                  <a:gd name="T47" fmla="*/ 170 h 360"/>
                  <a:gd name="T48" fmla="*/ 59 w 360"/>
                  <a:gd name="T49" fmla="*/ 143 h 360"/>
                  <a:gd name="T50" fmla="*/ 32 w 360"/>
                  <a:gd name="T51" fmla="*/ 170 h 360"/>
                  <a:gd name="T52" fmla="*/ 133 w 360"/>
                  <a:gd name="T53" fmla="*/ 74 h 360"/>
                  <a:gd name="T54" fmla="*/ 160 w 360"/>
                  <a:gd name="T55" fmla="*/ 100 h 360"/>
                  <a:gd name="T56" fmla="*/ 187 w 360"/>
                  <a:gd name="T57" fmla="*/ 74 h 360"/>
                  <a:gd name="T58" fmla="*/ 160 w 360"/>
                  <a:gd name="T59" fmla="*/ 47 h 360"/>
                  <a:gd name="T60" fmla="*/ 133 w 360"/>
                  <a:gd name="T61" fmla="*/ 74 h 360"/>
                  <a:gd name="T62" fmla="*/ 176 w 360"/>
                  <a:gd name="T63" fmla="*/ 95 h 360"/>
                  <a:gd name="T64" fmla="*/ 214 w 360"/>
                  <a:gd name="T65" fmla="*/ 143 h 360"/>
                  <a:gd name="T66" fmla="*/ 274 w 360"/>
                  <a:gd name="T67" fmla="*/ 238 h 360"/>
                  <a:gd name="T68" fmla="*/ 256 w 360"/>
                  <a:gd name="T69" fmla="*/ 211 h 360"/>
                  <a:gd name="T70" fmla="*/ 161 w 360"/>
                  <a:gd name="T71" fmla="*/ 245 h 360"/>
                  <a:gd name="T72" fmla="*/ 208 w 360"/>
                  <a:gd name="T73" fmla="*/ 204 h 360"/>
                  <a:gd name="T74" fmla="*/ 85 w 360"/>
                  <a:gd name="T75" fmla="*/ 173 h 360"/>
                  <a:gd name="T76" fmla="*/ 196 w 360"/>
                  <a:gd name="T77" fmla="*/ 176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0" h="360">
                    <a:moveTo>
                      <a:pt x="274" y="0"/>
                    </a:moveTo>
                    <a:cubicBezTo>
                      <a:pt x="360" y="0"/>
                      <a:pt x="360" y="0"/>
                      <a:pt x="360" y="0"/>
                    </a:cubicBezTo>
                    <a:cubicBezTo>
                      <a:pt x="360" y="85"/>
                      <a:pt x="360" y="85"/>
                      <a:pt x="360" y="85"/>
                    </a:cubicBezTo>
                    <a:moveTo>
                      <a:pt x="0" y="275"/>
                    </a:moveTo>
                    <a:cubicBezTo>
                      <a:pt x="0" y="360"/>
                      <a:pt x="0" y="360"/>
                      <a:pt x="0" y="360"/>
                    </a:cubicBezTo>
                    <a:cubicBezTo>
                      <a:pt x="85" y="360"/>
                      <a:pt x="85" y="360"/>
                      <a:pt x="85" y="360"/>
                    </a:cubicBezTo>
                    <a:moveTo>
                      <a:pt x="196" y="176"/>
                    </a:moveTo>
                    <a:cubicBezTo>
                      <a:pt x="196" y="198"/>
                      <a:pt x="213" y="215"/>
                      <a:pt x="235" y="215"/>
                    </a:cubicBezTo>
                    <a:cubicBezTo>
                      <a:pt x="256" y="215"/>
                      <a:pt x="274" y="198"/>
                      <a:pt x="274" y="176"/>
                    </a:cubicBezTo>
                    <a:cubicBezTo>
                      <a:pt x="274" y="155"/>
                      <a:pt x="256" y="137"/>
                      <a:pt x="235" y="137"/>
                    </a:cubicBezTo>
                    <a:cubicBezTo>
                      <a:pt x="213" y="137"/>
                      <a:pt x="196" y="155"/>
                      <a:pt x="196" y="176"/>
                    </a:cubicBezTo>
                    <a:close/>
                    <a:moveTo>
                      <a:pt x="263" y="260"/>
                    </a:moveTo>
                    <a:cubicBezTo>
                      <a:pt x="263" y="274"/>
                      <a:pt x="275" y="286"/>
                      <a:pt x="290" y="286"/>
                    </a:cubicBezTo>
                    <a:cubicBezTo>
                      <a:pt x="304" y="286"/>
                      <a:pt x="316" y="274"/>
                      <a:pt x="316" y="260"/>
                    </a:cubicBezTo>
                    <a:cubicBezTo>
                      <a:pt x="316" y="245"/>
                      <a:pt x="304" y="233"/>
                      <a:pt x="290" y="233"/>
                    </a:cubicBezTo>
                    <a:cubicBezTo>
                      <a:pt x="275" y="233"/>
                      <a:pt x="263" y="245"/>
                      <a:pt x="263" y="260"/>
                    </a:cubicBezTo>
                    <a:close/>
                    <a:moveTo>
                      <a:pt x="123" y="258"/>
                    </a:moveTo>
                    <a:cubicBezTo>
                      <a:pt x="123" y="270"/>
                      <a:pt x="132" y="279"/>
                      <a:pt x="144" y="279"/>
                    </a:cubicBezTo>
                    <a:cubicBezTo>
                      <a:pt x="156" y="279"/>
                      <a:pt x="165" y="270"/>
                      <a:pt x="165" y="258"/>
                    </a:cubicBezTo>
                    <a:cubicBezTo>
                      <a:pt x="165" y="246"/>
                      <a:pt x="156" y="236"/>
                      <a:pt x="144" y="236"/>
                    </a:cubicBezTo>
                    <a:cubicBezTo>
                      <a:pt x="132" y="236"/>
                      <a:pt x="123" y="246"/>
                      <a:pt x="123" y="258"/>
                    </a:cubicBezTo>
                    <a:close/>
                    <a:moveTo>
                      <a:pt x="32" y="170"/>
                    </a:moveTo>
                    <a:cubicBezTo>
                      <a:pt x="32" y="184"/>
                      <a:pt x="44" y="196"/>
                      <a:pt x="59" y="196"/>
                    </a:cubicBezTo>
                    <a:cubicBezTo>
                      <a:pt x="73" y="196"/>
                      <a:pt x="85" y="184"/>
                      <a:pt x="85" y="170"/>
                    </a:cubicBezTo>
                    <a:cubicBezTo>
                      <a:pt x="85" y="155"/>
                      <a:pt x="73" y="143"/>
                      <a:pt x="59" y="143"/>
                    </a:cubicBezTo>
                    <a:cubicBezTo>
                      <a:pt x="44" y="143"/>
                      <a:pt x="32" y="155"/>
                      <a:pt x="32" y="170"/>
                    </a:cubicBezTo>
                    <a:close/>
                    <a:moveTo>
                      <a:pt x="133" y="74"/>
                    </a:moveTo>
                    <a:cubicBezTo>
                      <a:pt x="133" y="88"/>
                      <a:pt x="145" y="100"/>
                      <a:pt x="160" y="100"/>
                    </a:cubicBezTo>
                    <a:cubicBezTo>
                      <a:pt x="175" y="100"/>
                      <a:pt x="187" y="88"/>
                      <a:pt x="187" y="74"/>
                    </a:cubicBezTo>
                    <a:cubicBezTo>
                      <a:pt x="187" y="59"/>
                      <a:pt x="175" y="47"/>
                      <a:pt x="160" y="47"/>
                    </a:cubicBezTo>
                    <a:cubicBezTo>
                      <a:pt x="145" y="47"/>
                      <a:pt x="133" y="59"/>
                      <a:pt x="133" y="74"/>
                    </a:cubicBezTo>
                    <a:close/>
                    <a:moveTo>
                      <a:pt x="176" y="95"/>
                    </a:moveTo>
                    <a:cubicBezTo>
                      <a:pt x="214" y="143"/>
                      <a:pt x="214" y="143"/>
                      <a:pt x="214" y="143"/>
                    </a:cubicBezTo>
                    <a:moveTo>
                      <a:pt x="274" y="238"/>
                    </a:moveTo>
                    <a:cubicBezTo>
                      <a:pt x="256" y="211"/>
                      <a:pt x="256" y="211"/>
                      <a:pt x="256" y="211"/>
                    </a:cubicBezTo>
                    <a:moveTo>
                      <a:pt x="161" y="245"/>
                    </a:moveTo>
                    <a:cubicBezTo>
                      <a:pt x="208" y="204"/>
                      <a:pt x="208" y="204"/>
                      <a:pt x="208" y="204"/>
                    </a:cubicBezTo>
                    <a:moveTo>
                      <a:pt x="85" y="173"/>
                    </a:moveTo>
                    <a:cubicBezTo>
                      <a:pt x="196" y="176"/>
                      <a:pt x="196" y="176"/>
                      <a:pt x="196" y="176"/>
                    </a:cubicBezTo>
                  </a:path>
                </a:pathLst>
              </a:custGeom>
              <a:noFill/>
              <a:ln w="12700" cap="sq">
                <a:solidFill>
                  <a:srgbClr val="0078D4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1" name="Title 1">
                <a:extLst>
                  <a:ext uri="{FF2B5EF4-FFF2-40B4-BE49-F238E27FC236}">
                    <a16:creationId xmlns:a16="http://schemas.microsoft.com/office/drawing/2014/main" id="{B79A6370-AAC2-4847-A850-CAE605D13D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8748" y="4464059"/>
                <a:ext cx="601487" cy="123111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err="1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kubelet</a:t>
                </a:r>
                <a:endPara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FEEECA5-DB9C-4C4C-A1CF-1815985D136B}"/>
                </a:ext>
              </a:extLst>
            </p:cNvPr>
            <p:cNvSpPr/>
            <p:nvPr/>
          </p:nvSpPr>
          <p:spPr bwMode="auto">
            <a:xfrm>
              <a:off x="9244697" y="4670739"/>
              <a:ext cx="143010" cy="160345"/>
            </a:xfrm>
            <a:prstGeom prst="rect">
              <a:avLst/>
            </a:prstGeom>
            <a:solidFill>
              <a:srgbClr val="F9FAFB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14448B2-FD13-4D6F-8CCB-586959590DB3}"/>
                </a:ext>
              </a:extLst>
            </p:cNvPr>
            <p:cNvSpPr/>
            <p:nvPr/>
          </p:nvSpPr>
          <p:spPr bwMode="auto">
            <a:xfrm>
              <a:off x="8933396" y="4974817"/>
              <a:ext cx="143010" cy="160345"/>
            </a:xfrm>
            <a:prstGeom prst="rect">
              <a:avLst/>
            </a:prstGeom>
            <a:solidFill>
              <a:srgbClr val="F9FAFB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5A9ADB5-268F-492E-BD2A-CBC59AD0C310}"/>
                </a:ext>
              </a:extLst>
            </p:cNvPr>
            <p:cNvGrpSpPr/>
            <p:nvPr/>
          </p:nvGrpSpPr>
          <p:grpSpPr>
            <a:xfrm>
              <a:off x="9860544" y="4448671"/>
              <a:ext cx="601487" cy="718562"/>
              <a:chOff x="9860544" y="4448671"/>
              <a:chExt cx="601487" cy="718562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7A930C68-F992-4D75-8106-442D4B09CA48}"/>
                  </a:ext>
                </a:extLst>
              </p:cNvPr>
              <p:cNvSpPr/>
              <p:nvPr/>
            </p:nvSpPr>
            <p:spPr bwMode="auto">
              <a:xfrm>
                <a:off x="9894764" y="4633644"/>
                <a:ext cx="533589" cy="533589"/>
              </a:xfrm>
              <a:prstGeom prst="roundRect">
                <a:avLst>
                  <a:gd name="adj" fmla="val 3125"/>
                </a:avLst>
              </a:prstGeom>
              <a:solidFill>
                <a:srgbClr val="0078D4">
                  <a:alpha val="1000"/>
                </a:srgbClr>
              </a:solidFill>
              <a:ln w="12700">
                <a:solidFill>
                  <a:srgbClr val="0078D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96" name="Move_E7C2" title="Icon of four arrows pointing away from eachother">
                <a:extLst>
                  <a:ext uri="{FF2B5EF4-FFF2-40B4-BE49-F238E27FC236}">
                    <a16:creationId xmlns:a16="http://schemas.microsoft.com/office/drawing/2014/main" id="{A1AA199C-BB61-401A-BFD4-8A39CCD9471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998469" y="4737309"/>
                <a:ext cx="326178" cy="326259"/>
              </a:xfrm>
              <a:custGeom>
                <a:avLst/>
                <a:gdLst>
                  <a:gd name="T0" fmla="*/ 736 w 3999"/>
                  <a:gd name="T1" fmla="*/ 2737 h 4000"/>
                  <a:gd name="T2" fmla="*/ 0 w 3999"/>
                  <a:gd name="T3" fmla="*/ 2001 h 4000"/>
                  <a:gd name="T4" fmla="*/ 736 w 3999"/>
                  <a:gd name="T5" fmla="*/ 1264 h 4000"/>
                  <a:gd name="T6" fmla="*/ 86 w 3999"/>
                  <a:gd name="T7" fmla="*/ 2001 h 4000"/>
                  <a:gd name="T8" fmla="*/ 1264 w 3999"/>
                  <a:gd name="T9" fmla="*/ 2001 h 4000"/>
                  <a:gd name="T10" fmla="*/ 1264 w 3999"/>
                  <a:gd name="T11" fmla="*/ 3265 h 4000"/>
                  <a:gd name="T12" fmla="*/ 2000 w 3999"/>
                  <a:gd name="T13" fmla="*/ 4000 h 4000"/>
                  <a:gd name="T14" fmla="*/ 2735 w 3999"/>
                  <a:gd name="T15" fmla="*/ 3265 h 4000"/>
                  <a:gd name="T16" fmla="*/ 2000 w 3999"/>
                  <a:gd name="T17" fmla="*/ 3915 h 4000"/>
                  <a:gd name="T18" fmla="*/ 2000 w 3999"/>
                  <a:gd name="T19" fmla="*/ 2737 h 4000"/>
                  <a:gd name="T20" fmla="*/ 3264 w 3999"/>
                  <a:gd name="T21" fmla="*/ 2737 h 4000"/>
                  <a:gd name="T22" fmla="*/ 3999 w 3999"/>
                  <a:gd name="T23" fmla="*/ 2001 h 4000"/>
                  <a:gd name="T24" fmla="*/ 3264 w 3999"/>
                  <a:gd name="T25" fmla="*/ 1264 h 4000"/>
                  <a:gd name="T26" fmla="*/ 3913 w 3999"/>
                  <a:gd name="T27" fmla="*/ 2001 h 4000"/>
                  <a:gd name="T28" fmla="*/ 2735 w 3999"/>
                  <a:gd name="T29" fmla="*/ 2001 h 4000"/>
                  <a:gd name="T30" fmla="*/ 2735 w 3999"/>
                  <a:gd name="T31" fmla="*/ 736 h 4000"/>
                  <a:gd name="T32" fmla="*/ 2000 w 3999"/>
                  <a:gd name="T33" fmla="*/ 0 h 4000"/>
                  <a:gd name="T34" fmla="*/ 1264 w 3999"/>
                  <a:gd name="T35" fmla="*/ 736 h 4000"/>
                  <a:gd name="T36" fmla="*/ 2000 w 3999"/>
                  <a:gd name="T37" fmla="*/ 86 h 4000"/>
                  <a:gd name="T38" fmla="*/ 2000 w 3999"/>
                  <a:gd name="T39" fmla="*/ 1264 h 4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99" h="4000">
                    <a:moveTo>
                      <a:pt x="736" y="2737"/>
                    </a:moveTo>
                    <a:lnTo>
                      <a:pt x="0" y="2001"/>
                    </a:lnTo>
                    <a:lnTo>
                      <a:pt x="736" y="1264"/>
                    </a:lnTo>
                    <a:moveTo>
                      <a:pt x="86" y="2001"/>
                    </a:moveTo>
                    <a:lnTo>
                      <a:pt x="1264" y="2001"/>
                    </a:lnTo>
                    <a:moveTo>
                      <a:pt x="1264" y="3265"/>
                    </a:moveTo>
                    <a:lnTo>
                      <a:pt x="2000" y="4000"/>
                    </a:lnTo>
                    <a:lnTo>
                      <a:pt x="2735" y="3265"/>
                    </a:lnTo>
                    <a:moveTo>
                      <a:pt x="2000" y="3915"/>
                    </a:moveTo>
                    <a:lnTo>
                      <a:pt x="2000" y="2737"/>
                    </a:lnTo>
                    <a:moveTo>
                      <a:pt x="3264" y="2737"/>
                    </a:moveTo>
                    <a:lnTo>
                      <a:pt x="3999" y="2001"/>
                    </a:lnTo>
                    <a:lnTo>
                      <a:pt x="3264" y="1264"/>
                    </a:lnTo>
                    <a:moveTo>
                      <a:pt x="3913" y="2001"/>
                    </a:moveTo>
                    <a:lnTo>
                      <a:pt x="2735" y="2001"/>
                    </a:lnTo>
                    <a:moveTo>
                      <a:pt x="2735" y="736"/>
                    </a:moveTo>
                    <a:lnTo>
                      <a:pt x="2000" y="0"/>
                    </a:lnTo>
                    <a:lnTo>
                      <a:pt x="1264" y="736"/>
                    </a:lnTo>
                    <a:moveTo>
                      <a:pt x="2000" y="86"/>
                    </a:moveTo>
                    <a:lnTo>
                      <a:pt x="2000" y="1264"/>
                    </a:lnTo>
                  </a:path>
                </a:pathLst>
              </a:custGeom>
              <a:noFill/>
              <a:ln w="12700" cap="sq">
                <a:solidFill>
                  <a:srgbClr val="0078D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7" name="Title 1">
                <a:extLst>
                  <a:ext uri="{FF2B5EF4-FFF2-40B4-BE49-F238E27FC236}">
                    <a16:creationId xmlns:a16="http://schemas.microsoft.com/office/drawing/2014/main" id="{85AA4F6F-F752-452A-981A-3560DC730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60544" y="4448671"/>
                <a:ext cx="601487" cy="138499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kube</a:t>
                </a:r>
                <a:r>
                  <a:rPr kumimoji="0" lang="en-US" sz="900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-proxy</a:t>
                </a:r>
                <a:endParaRPr kumimoji="0" lang="en-US" sz="800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20ABED3-E109-44B5-BC9B-DAA496EC28F8}"/>
                </a:ext>
              </a:extLst>
            </p:cNvPr>
            <p:cNvGrpSpPr/>
            <p:nvPr/>
          </p:nvGrpSpPr>
          <p:grpSpPr>
            <a:xfrm>
              <a:off x="8509832" y="5350526"/>
              <a:ext cx="2301114" cy="1183682"/>
              <a:chOff x="8509832" y="5350526"/>
              <a:chExt cx="2301114" cy="1183682"/>
            </a:xfrm>
          </p:grpSpPr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6717225E-DD10-41DF-8EE0-7047D35F7DEC}"/>
                  </a:ext>
                </a:extLst>
              </p:cNvPr>
              <p:cNvSpPr/>
              <p:nvPr/>
            </p:nvSpPr>
            <p:spPr bwMode="auto">
              <a:xfrm>
                <a:off x="8509832" y="5524469"/>
                <a:ext cx="2301114" cy="1009739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100" name="Title 1">
                <a:extLst>
                  <a:ext uri="{FF2B5EF4-FFF2-40B4-BE49-F238E27FC236}">
                    <a16:creationId xmlns:a16="http://schemas.microsoft.com/office/drawing/2014/main" id="{6E9514E0-349F-4C52-B60B-7A2EB12173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09832" y="5350526"/>
                <a:ext cx="601487" cy="123111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Docker</a:t>
                </a:r>
              </a:p>
            </p:txBody>
          </p: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770931BA-946A-4809-8DB0-54E9BB835EC9}"/>
                  </a:ext>
                </a:extLst>
              </p:cNvPr>
              <p:cNvSpPr/>
              <p:nvPr/>
            </p:nvSpPr>
            <p:spPr bwMode="auto">
              <a:xfrm>
                <a:off x="8629910" y="5842570"/>
                <a:ext cx="968156" cy="546759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12CB1AE9-A992-4C37-BF61-980AD82D8624}"/>
                  </a:ext>
                </a:extLst>
              </p:cNvPr>
              <p:cNvSpPr/>
              <p:nvPr/>
            </p:nvSpPr>
            <p:spPr bwMode="auto">
              <a:xfrm>
                <a:off x="9722713" y="5842570"/>
                <a:ext cx="968156" cy="546759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103" name="Title 1">
                <a:extLst>
                  <a:ext uri="{FF2B5EF4-FFF2-40B4-BE49-F238E27FC236}">
                    <a16:creationId xmlns:a16="http://schemas.microsoft.com/office/drawing/2014/main" id="{B9F8B470-0E1D-43A4-9B22-0DB7245AF1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29910" y="5653960"/>
                <a:ext cx="601487" cy="138499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Pod</a:t>
                </a:r>
              </a:p>
            </p:txBody>
          </p:sp>
          <p:sp>
            <p:nvSpPr>
              <p:cNvPr id="104" name="Title 1">
                <a:extLst>
                  <a:ext uri="{FF2B5EF4-FFF2-40B4-BE49-F238E27FC236}">
                    <a16:creationId xmlns:a16="http://schemas.microsoft.com/office/drawing/2014/main" id="{D1602E7F-C1A7-4827-8D63-D031A1368F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22713" y="5669348"/>
                <a:ext cx="601487" cy="123111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defPPr>
                  <a:defRPr lang="en-US"/>
                </a:defPPr>
                <a:lvl1pPr marR="0" lvl="0" indent="0" defTabSz="932742" fontAlgn="auto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b="0" i="0" u="none" strike="noStrike" cap="none" spc="0" normalizeH="0" baseline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Pod</a:t>
                </a:r>
              </a:p>
            </p:txBody>
          </p:sp>
          <p:sp>
            <p:nvSpPr>
              <p:cNvPr id="105" name="Title 1">
                <a:extLst>
                  <a:ext uri="{FF2B5EF4-FFF2-40B4-BE49-F238E27FC236}">
                    <a16:creationId xmlns:a16="http://schemas.microsoft.com/office/drawing/2014/main" id="{8EAC3887-DE79-4733-8DE7-EBEE9E698D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13245" y="5895421"/>
                <a:ext cx="601487" cy="123111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Containers</a:t>
                </a:r>
              </a:p>
            </p:txBody>
          </p:sp>
          <p:sp>
            <p:nvSpPr>
              <p:cNvPr id="106" name="Title 1">
                <a:extLst>
                  <a:ext uri="{FF2B5EF4-FFF2-40B4-BE49-F238E27FC236}">
                    <a16:creationId xmlns:a16="http://schemas.microsoft.com/office/drawing/2014/main" id="{3CD85883-EAE5-429D-9C8E-6B05282E0B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48" y="5895421"/>
                <a:ext cx="601487" cy="123111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Containers</a:t>
                </a:r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7E8B0163-28AF-4740-BD74-A7EEE2766415}"/>
                  </a:ext>
                </a:extLst>
              </p:cNvPr>
              <p:cNvGrpSpPr/>
              <p:nvPr/>
            </p:nvGrpSpPr>
            <p:grpSpPr>
              <a:xfrm>
                <a:off x="8776968" y="6079519"/>
                <a:ext cx="674040" cy="200439"/>
                <a:chOff x="8773830" y="4177977"/>
                <a:chExt cx="757312" cy="225202"/>
              </a:xfrm>
            </p:grpSpPr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4752F816-7CDC-4EDB-AF63-9DF997126084}"/>
                    </a:ext>
                  </a:extLst>
                </p:cNvPr>
                <p:cNvSpPr/>
                <p:nvPr/>
              </p:nvSpPr>
              <p:spPr>
                <a:xfrm>
                  <a:off x="877383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AEA397F3-4D2F-4D76-8889-4320A49ACAD9}"/>
                    </a:ext>
                  </a:extLst>
                </p:cNvPr>
                <p:cNvSpPr/>
                <p:nvPr/>
              </p:nvSpPr>
              <p:spPr>
                <a:xfrm>
                  <a:off x="904974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24C0344E-1318-45F4-B28D-3F35C1A26DD5}"/>
                    </a:ext>
                  </a:extLst>
                </p:cNvPr>
                <p:cNvSpPr/>
                <p:nvPr/>
              </p:nvSpPr>
              <p:spPr>
                <a:xfrm>
                  <a:off x="932565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5488C16C-AB97-4EAE-BE37-9BB9CD077A4B}"/>
                  </a:ext>
                </a:extLst>
              </p:cNvPr>
              <p:cNvGrpSpPr/>
              <p:nvPr/>
            </p:nvGrpSpPr>
            <p:grpSpPr>
              <a:xfrm>
                <a:off x="9869771" y="6079519"/>
                <a:ext cx="674040" cy="200439"/>
                <a:chOff x="8773830" y="4177977"/>
                <a:chExt cx="757312" cy="225202"/>
              </a:xfrm>
            </p:grpSpPr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B273163E-07BD-4F47-B952-FE40693574D1}"/>
                    </a:ext>
                  </a:extLst>
                </p:cNvPr>
                <p:cNvSpPr/>
                <p:nvPr/>
              </p:nvSpPr>
              <p:spPr>
                <a:xfrm>
                  <a:off x="877383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AD72D6AB-F41C-4BDA-B751-ECEDD71CA47C}"/>
                    </a:ext>
                  </a:extLst>
                </p:cNvPr>
                <p:cNvSpPr/>
                <p:nvPr/>
              </p:nvSpPr>
              <p:spPr>
                <a:xfrm>
                  <a:off x="904974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C106BD18-F909-41C7-AA17-6E7DCEEE01A5}"/>
                    </a:ext>
                  </a:extLst>
                </p:cNvPr>
                <p:cNvSpPr/>
                <p:nvPr/>
              </p:nvSpPr>
              <p:spPr>
                <a:xfrm>
                  <a:off x="932565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3DC06EF-A1D3-4F57-8F16-F5C49A0617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8517" y="5167233"/>
              <a:ext cx="1" cy="731520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0283FC9F-F1CC-4B62-A62F-27D43E5BEB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63349" y="5167233"/>
              <a:ext cx="1" cy="634589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96FE0C9D-380C-4F48-8329-023DA19149B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239153" y="5087842"/>
              <a:ext cx="728188" cy="886968"/>
            </a:xfrm>
            <a:prstGeom prst="bentConnector3">
              <a:avLst>
                <a:gd name="adj1" fmla="val 37502"/>
              </a:avLst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58E861E4-FE34-4F7F-8725-329B0B9845C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401173" y="5039217"/>
              <a:ext cx="630936" cy="886968"/>
            </a:xfrm>
            <a:prstGeom prst="bentConnector3">
              <a:avLst>
                <a:gd name="adj1" fmla="val 21704"/>
              </a:avLst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id="{7106FF7C-C318-4B06-8FB6-903DCEF48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1566" y="2002135"/>
              <a:ext cx="4981402" cy="1254243"/>
            </a:xfrm>
            <a:prstGeom prst="bentConnector3">
              <a:avLst/>
            </a:prstGeom>
            <a:ln w="12700">
              <a:solidFill>
                <a:srgbClr val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30A8FD2B-91AE-40CD-8B50-3734B5B0FDA7}"/>
                </a:ext>
              </a:extLst>
            </p:cNvPr>
            <p:cNvCxnSpPr>
              <a:cxnSpLocks/>
            </p:cNvCxnSpPr>
            <p:nvPr/>
          </p:nvCxnSpPr>
          <p:spPr>
            <a:xfrm>
              <a:off x="3914669" y="3540174"/>
              <a:ext cx="4978299" cy="1364394"/>
            </a:xfrm>
            <a:prstGeom prst="bentConnector3">
              <a:avLst/>
            </a:prstGeom>
            <a:ln w="12700">
              <a:solidFill>
                <a:srgbClr val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C9ABE23-DE03-47F9-998A-51D30749568D}"/>
                </a:ext>
              </a:extLst>
            </p:cNvPr>
            <p:cNvGrpSpPr/>
            <p:nvPr/>
          </p:nvGrpSpPr>
          <p:grpSpPr>
            <a:xfrm>
              <a:off x="9703384" y="544127"/>
              <a:ext cx="914400" cy="568369"/>
              <a:chOff x="9197760" y="536507"/>
              <a:chExt cx="914400" cy="568369"/>
            </a:xfrm>
          </p:grpSpPr>
          <p:sp>
            <p:nvSpPr>
              <p:cNvPr id="122" name="globe_2" title="Icon of a sphere made of lines">
                <a:extLst>
                  <a:ext uri="{FF2B5EF4-FFF2-40B4-BE49-F238E27FC236}">
                    <a16:creationId xmlns:a16="http://schemas.microsoft.com/office/drawing/2014/main" id="{0920FAB1-7475-4AC1-8DF2-08630CC905B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472783" y="739116"/>
                <a:ext cx="365760" cy="365760"/>
              </a:xfrm>
              <a:custGeom>
                <a:avLst/>
                <a:gdLst>
                  <a:gd name="T0" fmla="*/ 0 w 335"/>
                  <a:gd name="T1" fmla="*/ 168 h 335"/>
                  <a:gd name="T2" fmla="*/ 168 w 335"/>
                  <a:gd name="T3" fmla="*/ 0 h 335"/>
                  <a:gd name="T4" fmla="*/ 335 w 335"/>
                  <a:gd name="T5" fmla="*/ 168 h 335"/>
                  <a:gd name="T6" fmla="*/ 168 w 335"/>
                  <a:gd name="T7" fmla="*/ 335 h 335"/>
                  <a:gd name="T8" fmla="*/ 0 w 335"/>
                  <a:gd name="T9" fmla="*/ 168 h 335"/>
                  <a:gd name="T10" fmla="*/ 168 w 335"/>
                  <a:gd name="T11" fmla="*/ 335 h 335"/>
                  <a:gd name="T12" fmla="*/ 253 w 335"/>
                  <a:gd name="T13" fmla="*/ 168 h 335"/>
                  <a:gd name="T14" fmla="*/ 168 w 335"/>
                  <a:gd name="T15" fmla="*/ 0 h 335"/>
                  <a:gd name="T16" fmla="*/ 82 w 335"/>
                  <a:gd name="T17" fmla="*/ 168 h 335"/>
                  <a:gd name="T18" fmla="*/ 168 w 335"/>
                  <a:gd name="T19" fmla="*/ 335 h 335"/>
                  <a:gd name="T20" fmla="*/ 8 w 335"/>
                  <a:gd name="T21" fmla="*/ 116 h 335"/>
                  <a:gd name="T22" fmla="*/ 327 w 335"/>
                  <a:gd name="T23" fmla="*/ 116 h 335"/>
                  <a:gd name="T24" fmla="*/ 9 w 335"/>
                  <a:gd name="T25" fmla="*/ 221 h 335"/>
                  <a:gd name="T26" fmla="*/ 326 w 335"/>
                  <a:gd name="T27" fmla="*/ 221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5" h="335">
                    <a:moveTo>
                      <a:pt x="0" y="168"/>
                    </a:moveTo>
                    <a:cubicBezTo>
                      <a:pt x="0" y="75"/>
                      <a:pt x="75" y="0"/>
                      <a:pt x="168" y="0"/>
                    </a:cubicBezTo>
                    <a:cubicBezTo>
                      <a:pt x="260" y="0"/>
                      <a:pt x="335" y="75"/>
                      <a:pt x="335" y="168"/>
                    </a:cubicBezTo>
                    <a:cubicBezTo>
                      <a:pt x="335" y="260"/>
                      <a:pt x="260" y="335"/>
                      <a:pt x="168" y="335"/>
                    </a:cubicBezTo>
                    <a:cubicBezTo>
                      <a:pt x="75" y="335"/>
                      <a:pt x="0" y="260"/>
                      <a:pt x="0" y="168"/>
                    </a:cubicBezTo>
                    <a:close/>
                    <a:moveTo>
                      <a:pt x="168" y="335"/>
                    </a:moveTo>
                    <a:cubicBezTo>
                      <a:pt x="215" y="335"/>
                      <a:pt x="253" y="260"/>
                      <a:pt x="253" y="168"/>
                    </a:cubicBezTo>
                    <a:cubicBezTo>
                      <a:pt x="253" y="75"/>
                      <a:pt x="215" y="0"/>
                      <a:pt x="168" y="0"/>
                    </a:cubicBezTo>
                    <a:cubicBezTo>
                      <a:pt x="120" y="0"/>
                      <a:pt x="82" y="75"/>
                      <a:pt x="82" y="168"/>
                    </a:cubicBezTo>
                    <a:cubicBezTo>
                      <a:pt x="82" y="260"/>
                      <a:pt x="120" y="335"/>
                      <a:pt x="168" y="335"/>
                    </a:cubicBezTo>
                    <a:close/>
                    <a:moveTo>
                      <a:pt x="8" y="116"/>
                    </a:moveTo>
                    <a:cubicBezTo>
                      <a:pt x="327" y="116"/>
                      <a:pt x="327" y="116"/>
                      <a:pt x="327" y="116"/>
                    </a:cubicBezTo>
                    <a:moveTo>
                      <a:pt x="9" y="221"/>
                    </a:moveTo>
                    <a:cubicBezTo>
                      <a:pt x="326" y="221"/>
                      <a:pt x="326" y="221"/>
                      <a:pt x="326" y="221"/>
                    </a:cubicBezTo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3" name="Title 1">
                <a:extLst>
                  <a:ext uri="{FF2B5EF4-FFF2-40B4-BE49-F238E27FC236}">
                    <a16:creationId xmlns:a16="http://schemas.microsoft.com/office/drawing/2014/main" id="{71433925-17CF-438C-9516-581F9279A5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97760" y="536507"/>
                <a:ext cx="914400" cy="153888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Internet</a:t>
                </a:r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69EB5B1-72C8-424B-9DDA-E2BB828FA789}"/>
                </a:ext>
              </a:extLst>
            </p:cNvPr>
            <p:cNvSpPr txBox="1"/>
            <p:nvPr/>
          </p:nvSpPr>
          <p:spPr>
            <a:xfrm>
              <a:off x="653929" y="6279527"/>
              <a:ext cx="2166938" cy="552774"/>
            </a:xfrm>
            <a:prstGeom prst="rect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wrap="square" lIns="146304" tIns="143366" rIns="146304" bIns="143366" rtlCol="0" anchor="ctr" anchorCtr="0">
              <a:noAutofit/>
            </a:bodyPr>
            <a:lstStyle/>
            <a:p>
              <a:pPr marL="0" marR="0" lvl="0" indent="0" algn="ctr" defTabSz="914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 Semilight" panose="020B0402040204020203" pitchFamily="34" charset="0"/>
                </a:rPr>
                <a:t>master</a:t>
              </a:r>
              <a:b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 Semilight" panose="020B0402040204020203" pitchFamily="34" charset="0"/>
                </a:rPr>
              </a:b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 Semilight" panose="020B0402040204020203" pitchFamily="34" charset="0"/>
                </a:rPr>
                <a:t>components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B5221D2-E73D-469B-BBBD-1553A75A5F16}"/>
                </a:ext>
              </a:extLst>
            </p:cNvPr>
            <p:cNvSpPr txBox="1"/>
            <p:nvPr/>
          </p:nvSpPr>
          <p:spPr>
            <a:xfrm>
              <a:off x="6077819" y="6292433"/>
              <a:ext cx="2166938" cy="526333"/>
            </a:xfrm>
            <a:prstGeom prst="rect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wrap="square" lIns="146304" tIns="143366" rIns="146304" bIns="143366" rtlCol="0" anchor="ctr" anchorCtr="0">
              <a:noAutofit/>
            </a:bodyPr>
            <a:lstStyle/>
            <a:p>
              <a:pPr marL="0" marR="0" lvl="0" indent="0" algn="ctr" defTabSz="914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 Semilight" panose="020B0402040204020203" pitchFamily="34" charset="0"/>
                </a:rPr>
                <a:t>node</a:t>
              </a:r>
              <a:b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 Semilight" panose="020B0402040204020203" pitchFamily="34" charset="0"/>
                </a:rPr>
              </a:b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 Semilight" panose="020B0402040204020203" pitchFamily="34" charset="0"/>
                </a:rPr>
                <a:t>components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7DF3872B-1770-4305-9EE4-309321EA4768}"/>
                </a:ext>
              </a:extLst>
            </p:cNvPr>
            <p:cNvGrpSpPr/>
            <p:nvPr/>
          </p:nvGrpSpPr>
          <p:grpSpPr>
            <a:xfrm>
              <a:off x="1585521" y="2516602"/>
              <a:ext cx="3591649" cy="3682861"/>
              <a:chOff x="8765093" y="1981862"/>
              <a:chExt cx="2468880" cy="2468880"/>
            </a:xfrm>
          </p:grpSpPr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58EF2076-AA6E-4C20-8D42-6B6FECBBF476}"/>
                  </a:ext>
                </a:extLst>
              </p:cNvPr>
              <p:cNvSpPr/>
              <p:nvPr/>
            </p:nvSpPr>
            <p:spPr bwMode="auto">
              <a:xfrm>
                <a:off x="8765093" y="1981862"/>
                <a:ext cx="2468880" cy="2468880"/>
              </a:xfrm>
              <a:prstGeom prst="roundRect">
                <a:avLst>
                  <a:gd name="adj" fmla="val 3125"/>
                </a:avLst>
              </a:prstGeom>
              <a:solidFill>
                <a:srgbClr val="FCFDFE"/>
              </a:solidFill>
              <a:ln w="12700">
                <a:solidFill>
                  <a:srgbClr val="0078D4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128" name="Title 1">
                <a:extLst>
                  <a:ext uri="{FF2B5EF4-FFF2-40B4-BE49-F238E27FC236}">
                    <a16:creationId xmlns:a16="http://schemas.microsoft.com/office/drawing/2014/main" id="{99A2CC5A-8FEB-491F-84E5-DFE477B2FC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60299" y="4170221"/>
                <a:ext cx="1989770" cy="153888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Azure managed control plane</a:t>
                </a:r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E1E6FF93-1DBC-40E9-A05A-9B484EDBF9DB}"/>
                  </a:ext>
                </a:extLst>
              </p:cNvPr>
              <p:cNvGrpSpPr/>
              <p:nvPr/>
            </p:nvGrpSpPr>
            <p:grpSpPr>
              <a:xfrm>
                <a:off x="9162785" y="2570190"/>
                <a:ext cx="1673497" cy="1292225"/>
                <a:chOff x="9196711" y="2690054"/>
                <a:chExt cx="1673497" cy="1292225"/>
              </a:xfrm>
            </p:grpSpPr>
            <p:grpSp>
              <p:nvGrpSpPr>
                <p:cNvPr id="130" name="Group 4">
                  <a:extLst>
                    <a:ext uri="{FF2B5EF4-FFF2-40B4-BE49-F238E27FC236}">
                      <a16:creationId xmlns:a16="http://schemas.microsoft.com/office/drawing/2014/main" id="{1B2A00AF-0E97-472B-B6EA-814B0A21829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9196711" y="2690054"/>
                  <a:ext cx="1668463" cy="1292225"/>
                  <a:chOff x="3315" y="1752"/>
                  <a:chExt cx="1051" cy="814"/>
                </a:xfrm>
                <a:solidFill>
                  <a:srgbClr val="0078D4"/>
                </a:solidFill>
              </p:grpSpPr>
              <p:sp>
                <p:nvSpPr>
                  <p:cNvPr id="134" name="Freeform 5">
                    <a:extLst>
                      <a:ext uri="{FF2B5EF4-FFF2-40B4-BE49-F238E27FC236}">
                        <a16:creationId xmlns:a16="http://schemas.microsoft.com/office/drawing/2014/main" id="{28777BA6-1DA9-4218-8994-834ED2BD26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15" y="1752"/>
                    <a:ext cx="574" cy="725"/>
                  </a:xfrm>
                  <a:custGeom>
                    <a:avLst/>
                    <a:gdLst>
                      <a:gd name="T0" fmla="*/ 265 w 574"/>
                      <a:gd name="T1" fmla="*/ 253 h 725"/>
                      <a:gd name="T2" fmla="*/ 574 w 574"/>
                      <a:gd name="T3" fmla="*/ 0 h 725"/>
                      <a:gd name="T4" fmla="*/ 242 w 574"/>
                      <a:gd name="T5" fmla="*/ 724 h 725"/>
                      <a:gd name="T6" fmla="*/ 0 w 574"/>
                      <a:gd name="T7" fmla="*/ 725 h 725"/>
                      <a:gd name="T8" fmla="*/ 265 w 574"/>
                      <a:gd name="T9" fmla="*/ 253 h 7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74" h="725">
                        <a:moveTo>
                          <a:pt x="265" y="253"/>
                        </a:moveTo>
                        <a:lnTo>
                          <a:pt x="574" y="0"/>
                        </a:lnTo>
                        <a:lnTo>
                          <a:pt x="242" y="724"/>
                        </a:lnTo>
                        <a:lnTo>
                          <a:pt x="0" y="725"/>
                        </a:lnTo>
                        <a:lnTo>
                          <a:pt x="265" y="25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5" name="Freeform 6">
                    <a:extLst>
                      <a:ext uri="{FF2B5EF4-FFF2-40B4-BE49-F238E27FC236}">
                        <a16:creationId xmlns:a16="http://schemas.microsoft.com/office/drawing/2014/main" id="{8F7700F1-A613-4B16-8558-4301164A2B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63" y="1803"/>
                    <a:ext cx="803" cy="763"/>
                  </a:xfrm>
                  <a:custGeom>
                    <a:avLst/>
                    <a:gdLst>
                      <a:gd name="T0" fmla="*/ 0 w 803"/>
                      <a:gd name="T1" fmla="*/ 757 h 763"/>
                      <a:gd name="T2" fmla="*/ 485 w 803"/>
                      <a:gd name="T3" fmla="*/ 675 h 763"/>
                      <a:gd name="T4" fmla="*/ 232 w 803"/>
                      <a:gd name="T5" fmla="*/ 369 h 763"/>
                      <a:gd name="T6" fmla="*/ 367 w 803"/>
                      <a:gd name="T7" fmla="*/ 0 h 763"/>
                      <a:gd name="T8" fmla="*/ 803 w 803"/>
                      <a:gd name="T9" fmla="*/ 763 h 763"/>
                      <a:gd name="T10" fmla="*/ 0 w 803"/>
                      <a:gd name="T11" fmla="*/ 757 h 7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03" h="763">
                        <a:moveTo>
                          <a:pt x="0" y="757"/>
                        </a:moveTo>
                        <a:lnTo>
                          <a:pt x="485" y="675"/>
                        </a:lnTo>
                        <a:lnTo>
                          <a:pt x="232" y="369"/>
                        </a:lnTo>
                        <a:lnTo>
                          <a:pt x="367" y="0"/>
                        </a:lnTo>
                        <a:lnTo>
                          <a:pt x="803" y="763"/>
                        </a:lnTo>
                        <a:lnTo>
                          <a:pt x="0" y="75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A7523426-7C41-48DB-8F85-456334C5089A}"/>
                    </a:ext>
                  </a:extLst>
                </p:cNvPr>
                <p:cNvGrpSpPr/>
                <p:nvPr/>
              </p:nvGrpSpPr>
              <p:grpSpPr>
                <a:xfrm>
                  <a:off x="10267693" y="2983633"/>
                  <a:ext cx="602515" cy="602515"/>
                  <a:chOff x="7211505" y="4977353"/>
                  <a:chExt cx="989814" cy="989814"/>
                </a:xfrm>
              </p:grpSpPr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712651BE-3186-4907-B2DD-6845F2C4A0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11505" y="4977353"/>
                    <a:ext cx="989814" cy="989814"/>
                  </a:xfrm>
                  <a:prstGeom prst="ellipse">
                    <a:avLst/>
                  </a:prstGeom>
                  <a:solidFill>
                    <a:srgbClr val="FCFDFE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err="1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3" name="Processing_E9F5" title="Icon of two interlocked gears">
                    <a:extLst>
                      <a:ext uri="{FF2B5EF4-FFF2-40B4-BE49-F238E27FC236}">
                        <a16:creationId xmlns:a16="http://schemas.microsoft.com/office/drawing/2014/main" id="{5FFEB457-9D49-441C-9D5C-F533BC46E7EB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383003" y="5190591"/>
                    <a:ext cx="646819" cy="563338"/>
                  </a:xfrm>
                  <a:custGeom>
                    <a:avLst/>
                    <a:gdLst>
                      <a:gd name="T0" fmla="*/ 924 w 3867"/>
                      <a:gd name="T1" fmla="*/ 299 h 3367"/>
                      <a:gd name="T2" fmla="*/ 1549 w 3867"/>
                      <a:gd name="T3" fmla="*/ 924 h 3367"/>
                      <a:gd name="T4" fmla="*/ 924 w 3867"/>
                      <a:gd name="T5" fmla="*/ 1549 h 3367"/>
                      <a:gd name="T6" fmla="*/ 299 w 3867"/>
                      <a:gd name="T7" fmla="*/ 924 h 3367"/>
                      <a:gd name="T8" fmla="*/ 924 w 3867"/>
                      <a:gd name="T9" fmla="*/ 299 h 3367"/>
                      <a:gd name="T10" fmla="*/ 1163 w 3867"/>
                      <a:gd name="T11" fmla="*/ 347 h 3367"/>
                      <a:gd name="T12" fmla="*/ 1307 w 3867"/>
                      <a:gd name="T13" fmla="*/ 0 h 3367"/>
                      <a:gd name="T14" fmla="*/ 1501 w 3867"/>
                      <a:gd name="T15" fmla="*/ 685 h 3367"/>
                      <a:gd name="T16" fmla="*/ 1848 w 3867"/>
                      <a:gd name="T17" fmla="*/ 541 h 3367"/>
                      <a:gd name="T18" fmla="*/ 1501 w 3867"/>
                      <a:gd name="T19" fmla="*/ 1163 h 3367"/>
                      <a:gd name="T20" fmla="*/ 1848 w 3867"/>
                      <a:gd name="T21" fmla="*/ 1307 h 3367"/>
                      <a:gd name="T22" fmla="*/ 1163 w 3867"/>
                      <a:gd name="T23" fmla="*/ 1501 h 3367"/>
                      <a:gd name="T24" fmla="*/ 1307 w 3867"/>
                      <a:gd name="T25" fmla="*/ 1848 h 3367"/>
                      <a:gd name="T26" fmla="*/ 685 w 3867"/>
                      <a:gd name="T27" fmla="*/ 1501 h 3367"/>
                      <a:gd name="T28" fmla="*/ 541 w 3867"/>
                      <a:gd name="T29" fmla="*/ 1848 h 3367"/>
                      <a:gd name="T30" fmla="*/ 347 w 3867"/>
                      <a:gd name="T31" fmla="*/ 1163 h 3367"/>
                      <a:gd name="T32" fmla="*/ 0 w 3867"/>
                      <a:gd name="T33" fmla="*/ 1307 h 3367"/>
                      <a:gd name="T34" fmla="*/ 0 w 3867"/>
                      <a:gd name="T35" fmla="*/ 541 h 3367"/>
                      <a:gd name="T36" fmla="*/ 347 w 3867"/>
                      <a:gd name="T37" fmla="*/ 685 h 3367"/>
                      <a:gd name="T38" fmla="*/ 685 w 3867"/>
                      <a:gd name="T39" fmla="*/ 347 h 3367"/>
                      <a:gd name="T40" fmla="*/ 541 w 3867"/>
                      <a:gd name="T41" fmla="*/ 0 h 3367"/>
                      <a:gd name="T42" fmla="*/ 2049 w 3867"/>
                      <a:gd name="T43" fmla="*/ 2299 h 3367"/>
                      <a:gd name="T44" fmla="*/ 2799 w 3867"/>
                      <a:gd name="T45" fmla="*/ 3049 h 3367"/>
                      <a:gd name="T46" fmla="*/ 3549 w 3867"/>
                      <a:gd name="T47" fmla="*/ 2299 h 3367"/>
                      <a:gd name="T48" fmla="*/ 2799 w 3867"/>
                      <a:gd name="T49" fmla="*/ 1549 h 3367"/>
                      <a:gd name="T50" fmla="*/ 2049 w 3867"/>
                      <a:gd name="T51" fmla="*/ 2299 h 3367"/>
                      <a:gd name="T52" fmla="*/ 2357 w 3867"/>
                      <a:gd name="T53" fmla="*/ 1231 h 3367"/>
                      <a:gd name="T54" fmla="*/ 2512 w 3867"/>
                      <a:gd name="T55" fmla="*/ 1606 h 3367"/>
                      <a:gd name="T56" fmla="*/ 2106 w 3867"/>
                      <a:gd name="T57" fmla="*/ 2012 h 3367"/>
                      <a:gd name="T58" fmla="*/ 1731 w 3867"/>
                      <a:gd name="T59" fmla="*/ 1856 h 3367"/>
                      <a:gd name="T60" fmla="*/ 2106 w 3867"/>
                      <a:gd name="T61" fmla="*/ 2586 h 3367"/>
                      <a:gd name="T62" fmla="*/ 1731 w 3867"/>
                      <a:gd name="T63" fmla="*/ 2741 h 3367"/>
                      <a:gd name="T64" fmla="*/ 2512 w 3867"/>
                      <a:gd name="T65" fmla="*/ 2992 h 3367"/>
                      <a:gd name="T66" fmla="*/ 2357 w 3867"/>
                      <a:gd name="T67" fmla="*/ 3367 h 3367"/>
                      <a:gd name="T68" fmla="*/ 3086 w 3867"/>
                      <a:gd name="T69" fmla="*/ 2992 h 3367"/>
                      <a:gd name="T70" fmla="*/ 3241 w 3867"/>
                      <a:gd name="T71" fmla="*/ 3367 h 3367"/>
                      <a:gd name="T72" fmla="*/ 3492 w 3867"/>
                      <a:gd name="T73" fmla="*/ 2586 h 3367"/>
                      <a:gd name="T74" fmla="*/ 3867 w 3867"/>
                      <a:gd name="T75" fmla="*/ 2741 h 3367"/>
                      <a:gd name="T76" fmla="*/ 3492 w 3867"/>
                      <a:gd name="T77" fmla="*/ 2012 h 3367"/>
                      <a:gd name="T78" fmla="*/ 3867 w 3867"/>
                      <a:gd name="T79" fmla="*/ 1856 h 3367"/>
                      <a:gd name="T80" fmla="*/ 3086 w 3867"/>
                      <a:gd name="T81" fmla="*/ 1606 h 3367"/>
                      <a:gd name="T82" fmla="*/ 3241 w 3867"/>
                      <a:gd name="T83" fmla="*/ 1231 h 33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3867" h="3367">
                        <a:moveTo>
                          <a:pt x="924" y="299"/>
                        </a:moveTo>
                        <a:cubicBezTo>
                          <a:pt x="1269" y="299"/>
                          <a:pt x="1549" y="579"/>
                          <a:pt x="1549" y="924"/>
                        </a:cubicBezTo>
                        <a:cubicBezTo>
                          <a:pt x="1549" y="1269"/>
                          <a:pt x="1269" y="1549"/>
                          <a:pt x="924" y="1549"/>
                        </a:cubicBezTo>
                        <a:cubicBezTo>
                          <a:pt x="579" y="1549"/>
                          <a:pt x="299" y="1269"/>
                          <a:pt x="299" y="924"/>
                        </a:cubicBezTo>
                        <a:cubicBezTo>
                          <a:pt x="299" y="579"/>
                          <a:pt x="579" y="299"/>
                          <a:pt x="924" y="299"/>
                        </a:cubicBezTo>
                        <a:close/>
                        <a:moveTo>
                          <a:pt x="1163" y="347"/>
                        </a:moveTo>
                        <a:cubicBezTo>
                          <a:pt x="1307" y="0"/>
                          <a:pt x="1307" y="0"/>
                          <a:pt x="1307" y="0"/>
                        </a:cubicBezTo>
                        <a:moveTo>
                          <a:pt x="1501" y="685"/>
                        </a:moveTo>
                        <a:cubicBezTo>
                          <a:pt x="1848" y="541"/>
                          <a:pt x="1848" y="541"/>
                          <a:pt x="1848" y="541"/>
                        </a:cubicBezTo>
                        <a:moveTo>
                          <a:pt x="1501" y="1163"/>
                        </a:moveTo>
                        <a:cubicBezTo>
                          <a:pt x="1848" y="1307"/>
                          <a:pt x="1848" y="1307"/>
                          <a:pt x="1848" y="1307"/>
                        </a:cubicBezTo>
                        <a:moveTo>
                          <a:pt x="1163" y="1501"/>
                        </a:moveTo>
                        <a:cubicBezTo>
                          <a:pt x="1307" y="1848"/>
                          <a:pt x="1307" y="1848"/>
                          <a:pt x="1307" y="1848"/>
                        </a:cubicBezTo>
                        <a:moveTo>
                          <a:pt x="685" y="1501"/>
                        </a:moveTo>
                        <a:cubicBezTo>
                          <a:pt x="541" y="1848"/>
                          <a:pt x="541" y="1848"/>
                          <a:pt x="541" y="1848"/>
                        </a:cubicBezTo>
                        <a:moveTo>
                          <a:pt x="347" y="1163"/>
                        </a:moveTo>
                        <a:cubicBezTo>
                          <a:pt x="0" y="1307"/>
                          <a:pt x="0" y="1307"/>
                          <a:pt x="0" y="1307"/>
                        </a:cubicBezTo>
                        <a:moveTo>
                          <a:pt x="0" y="541"/>
                        </a:moveTo>
                        <a:cubicBezTo>
                          <a:pt x="347" y="685"/>
                          <a:pt x="347" y="685"/>
                          <a:pt x="347" y="685"/>
                        </a:cubicBezTo>
                        <a:moveTo>
                          <a:pt x="685" y="347"/>
                        </a:moveTo>
                        <a:cubicBezTo>
                          <a:pt x="541" y="0"/>
                          <a:pt x="541" y="0"/>
                          <a:pt x="541" y="0"/>
                        </a:cubicBezTo>
                        <a:moveTo>
                          <a:pt x="2049" y="2299"/>
                        </a:moveTo>
                        <a:cubicBezTo>
                          <a:pt x="2049" y="2713"/>
                          <a:pt x="2385" y="3049"/>
                          <a:pt x="2799" y="3049"/>
                        </a:cubicBezTo>
                        <a:cubicBezTo>
                          <a:pt x="3213" y="3049"/>
                          <a:pt x="3549" y="2713"/>
                          <a:pt x="3549" y="2299"/>
                        </a:cubicBezTo>
                        <a:cubicBezTo>
                          <a:pt x="3549" y="1885"/>
                          <a:pt x="3213" y="1549"/>
                          <a:pt x="2799" y="1549"/>
                        </a:cubicBezTo>
                        <a:cubicBezTo>
                          <a:pt x="2385" y="1549"/>
                          <a:pt x="2049" y="1885"/>
                          <a:pt x="2049" y="2299"/>
                        </a:cubicBezTo>
                        <a:close/>
                        <a:moveTo>
                          <a:pt x="2357" y="1231"/>
                        </a:moveTo>
                        <a:cubicBezTo>
                          <a:pt x="2512" y="1606"/>
                          <a:pt x="2512" y="1606"/>
                          <a:pt x="2512" y="1606"/>
                        </a:cubicBezTo>
                        <a:moveTo>
                          <a:pt x="2106" y="2012"/>
                        </a:moveTo>
                        <a:cubicBezTo>
                          <a:pt x="1731" y="1856"/>
                          <a:pt x="1731" y="1856"/>
                          <a:pt x="1731" y="1856"/>
                        </a:cubicBezTo>
                        <a:moveTo>
                          <a:pt x="2106" y="2586"/>
                        </a:moveTo>
                        <a:cubicBezTo>
                          <a:pt x="1731" y="2741"/>
                          <a:pt x="1731" y="2741"/>
                          <a:pt x="1731" y="2741"/>
                        </a:cubicBezTo>
                        <a:moveTo>
                          <a:pt x="2512" y="2992"/>
                        </a:moveTo>
                        <a:cubicBezTo>
                          <a:pt x="2357" y="3367"/>
                          <a:pt x="2357" y="3367"/>
                          <a:pt x="2357" y="3367"/>
                        </a:cubicBezTo>
                        <a:moveTo>
                          <a:pt x="3086" y="2992"/>
                        </a:moveTo>
                        <a:cubicBezTo>
                          <a:pt x="3241" y="3367"/>
                          <a:pt x="3241" y="3367"/>
                          <a:pt x="3241" y="3367"/>
                        </a:cubicBezTo>
                        <a:moveTo>
                          <a:pt x="3492" y="2586"/>
                        </a:moveTo>
                        <a:cubicBezTo>
                          <a:pt x="3867" y="2741"/>
                          <a:pt x="3867" y="2741"/>
                          <a:pt x="3867" y="2741"/>
                        </a:cubicBezTo>
                        <a:moveTo>
                          <a:pt x="3492" y="2012"/>
                        </a:moveTo>
                        <a:cubicBezTo>
                          <a:pt x="3867" y="1856"/>
                          <a:pt x="3867" y="1856"/>
                          <a:pt x="3867" y="1856"/>
                        </a:cubicBezTo>
                        <a:moveTo>
                          <a:pt x="3086" y="1606"/>
                        </a:moveTo>
                        <a:cubicBezTo>
                          <a:pt x="3241" y="1231"/>
                          <a:pt x="3241" y="1231"/>
                          <a:pt x="3241" y="1231"/>
                        </a:cubicBezTo>
                      </a:path>
                    </a:pathLst>
                  </a:custGeom>
                  <a:solidFill>
                    <a:srgbClr val="FFFFFF"/>
                  </a:solidFill>
                  <a:ln w="28575" cap="flat">
                    <a:solidFill>
                      <a:srgbClr val="0089D6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9011281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A31E55F-097A-4A78-A58F-8B3641966B64}"/>
              </a:ext>
            </a:extLst>
          </p:cNvPr>
          <p:cNvGrpSpPr/>
          <p:nvPr/>
        </p:nvGrpSpPr>
        <p:grpSpPr>
          <a:xfrm>
            <a:off x="5689943" y="1156647"/>
            <a:ext cx="6181238" cy="4544705"/>
            <a:chOff x="4934024" y="1776790"/>
            <a:chExt cx="6387952" cy="466978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2CF1F5B-D058-4663-A978-FFA127F3C815}"/>
                </a:ext>
              </a:extLst>
            </p:cNvPr>
            <p:cNvGrpSpPr/>
            <p:nvPr/>
          </p:nvGrpSpPr>
          <p:grpSpPr>
            <a:xfrm>
              <a:off x="8765093" y="1977817"/>
              <a:ext cx="2468880" cy="2468880"/>
              <a:chOff x="8765093" y="1977817"/>
              <a:chExt cx="2468880" cy="246888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055C499-2EEB-42A1-A86B-14642BD82C26}"/>
                  </a:ext>
                </a:extLst>
              </p:cNvPr>
              <p:cNvSpPr/>
              <p:nvPr/>
            </p:nvSpPr>
            <p:spPr bwMode="auto">
              <a:xfrm>
                <a:off x="8765093" y="1977817"/>
                <a:ext cx="2468880" cy="2468880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sng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13724E3-BD6A-4ED0-86A8-259EFED2572D}"/>
                  </a:ext>
                </a:extLst>
              </p:cNvPr>
              <p:cNvGrpSpPr/>
              <p:nvPr/>
            </p:nvGrpSpPr>
            <p:grpSpPr>
              <a:xfrm>
                <a:off x="8993428" y="2193357"/>
                <a:ext cx="2012210" cy="1994238"/>
                <a:chOff x="8909291" y="2013340"/>
                <a:chExt cx="2012210" cy="1994238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412F1DC0-EBAA-4185-8DE0-6C4FD0EFAF98}"/>
                    </a:ext>
                  </a:extLst>
                </p:cNvPr>
                <p:cNvGrpSpPr/>
                <p:nvPr/>
              </p:nvGrpSpPr>
              <p:grpSpPr>
                <a:xfrm>
                  <a:off x="8919965" y="2277439"/>
                  <a:ext cx="1990863" cy="1730139"/>
                  <a:chOff x="8954154" y="2277439"/>
                  <a:chExt cx="1990863" cy="1730139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A5F4F518-0DB2-4E7B-B483-9DB86667C8B0}"/>
                      </a:ext>
                    </a:extLst>
                  </p:cNvPr>
                  <p:cNvGrpSpPr/>
                  <p:nvPr/>
                </p:nvGrpSpPr>
                <p:grpSpPr>
                  <a:xfrm>
                    <a:off x="8954154" y="2400729"/>
                    <a:ext cx="601487" cy="706563"/>
                    <a:chOff x="5225756" y="3074905"/>
                    <a:chExt cx="601487" cy="706563"/>
                  </a:xfrm>
                </p:grpSpPr>
                <p:sp>
                  <p:nvSpPr>
                    <p:cNvPr id="26" name="Title 1">
                      <a:extLst>
                        <a:ext uri="{FF2B5EF4-FFF2-40B4-BE49-F238E27FC236}">
                          <a16:creationId xmlns:a16="http://schemas.microsoft.com/office/drawing/2014/main" id="{12BEE5A4-7032-4BE0-B821-DAEC57F3291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225756" y="3074905"/>
                      <a:ext cx="601487" cy="126499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 anchor="b">
                      <a:spAutoFit/>
                    </a:bodyPr>
                    <a:lstStyle>
                      <a:lvl1pPr algn="l" defTabSz="932742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 lang="en-US" sz="5400" b="0" kern="1200" cap="none" spc="-102" baseline="0">
                          <a:ln w="3175">
                            <a:noFill/>
                          </a:ln>
                          <a:gradFill>
                            <a:gsLst>
                              <a:gs pos="2655">
                                <a:schemeClr val="tx1"/>
                              </a:gs>
                              <a:gs pos="31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+mj-lt"/>
                          <a:ea typeface="+mn-ea"/>
                          <a:cs typeface="Segoe UI" pitchFamily="34" charset="0"/>
                        </a:defRPr>
                      </a:lvl1pPr>
                    </a:lstStyle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sng" strike="noStrike" kern="1200" cap="none" spc="0" normalizeH="0" baseline="0" noProof="0">
                          <a:ln w="3175"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API server</a:t>
                      </a:r>
                    </a:p>
                  </p:txBody>
                </p:sp>
                <p:sp>
                  <p:nvSpPr>
                    <p:cNvPr id="27" name="Rectangle: Rounded Corners 26">
                      <a:extLst>
                        <a:ext uri="{FF2B5EF4-FFF2-40B4-BE49-F238E27FC236}">
                          <a16:creationId xmlns:a16="http://schemas.microsoft.com/office/drawing/2014/main" id="{BFDBE25D-05F2-441A-B3DF-695EE179FBB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259976" y="3247879"/>
                      <a:ext cx="533589" cy="533589"/>
                    </a:xfrm>
                    <a:prstGeom prst="roundRect">
                      <a:avLst>
                        <a:gd name="adj" fmla="val 312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8" name="plug" title="Icon of a power plug showing an A to B connection">
                      <a:extLst>
                        <a:ext uri="{FF2B5EF4-FFF2-40B4-BE49-F238E27FC236}">
                          <a16:creationId xmlns:a16="http://schemas.microsoft.com/office/drawing/2014/main" id="{87968329-9601-4967-9927-8D6DBF634417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373193" y="3369100"/>
                      <a:ext cx="307154" cy="291146"/>
                    </a:xfrm>
                    <a:custGeom>
                      <a:avLst/>
                      <a:gdLst>
                        <a:gd name="T0" fmla="*/ 169 w 346"/>
                        <a:gd name="T1" fmla="*/ 90 h 328"/>
                        <a:gd name="T2" fmla="*/ 199 w 346"/>
                        <a:gd name="T3" fmla="*/ 61 h 328"/>
                        <a:gd name="T4" fmla="*/ 279 w 346"/>
                        <a:gd name="T5" fmla="*/ 63 h 328"/>
                        <a:gd name="T6" fmla="*/ 279 w 346"/>
                        <a:gd name="T7" fmla="*/ 63 h 328"/>
                        <a:gd name="T8" fmla="*/ 277 w 346"/>
                        <a:gd name="T9" fmla="*/ 143 h 328"/>
                        <a:gd name="T10" fmla="*/ 247 w 346"/>
                        <a:gd name="T11" fmla="*/ 172 h 328"/>
                        <a:gd name="T12" fmla="*/ 169 w 346"/>
                        <a:gd name="T13" fmla="*/ 90 h 328"/>
                        <a:gd name="T14" fmla="*/ 279 w 346"/>
                        <a:gd name="T15" fmla="*/ 63 h 328"/>
                        <a:gd name="T16" fmla="*/ 346 w 346"/>
                        <a:gd name="T17" fmla="*/ 0 h 328"/>
                        <a:gd name="T18" fmla="*/ 99 w 346"/>
                        <a:gd name="T19" fmla="*/ 156 h 328"/>
                        <a:gd name="T20" fmla="*/ 69 w 346"/>
                        <a:gd name="T21" fmla="*/ 185 h 328"/>
                        <a:gd name="T22" fmla="*/ 67 w 346"/>
                        <a:gd name="T23" fmla="*/ 265 h 328"/>
                        <a:gd name="T24" fmla="*/ 67 w 346"/>
                        <a:gd name="T25" fmla="*/ 265 h 328"/>
                        <a:gd name="T26" fmla="*/ 147 w 346"/>
                        <a:gd name="T27" fmla="*/ 267 h 328"/>
                        <a:gd name="T28" fmla="*/ 177 w 346"/>
                        <a:gd name="T29" fmla="*/ 238 h 328"/>
                        <a:gd name="T30" fmla="*/ 99 w 346"/>
                        <a:gd name="T31" fmla="*/ 156 h 328"/>
                        <a:gd name="T32" fmla="*/ 67 w 346"/>
                        <a:gd name="T33" fmla="*/ 265 h 328"/>
                        <a:gd name="T34" fmla="*/ 0 w 346"/>
                        <a:gd name="T35" fmla="*/ 328 h 328"/>
                        <a:gd name="T36" fmla="*/ 157 w 346"/>
                        <a:gd name="T37" fmla="*/ 143 h 328"/>
                        <a:gd name="T38" fmla="*/ 120 w 346"/>
                        <a:gd name="T39" fmla="*/ 178 h 328"/>
                        <a:gd name="T40" fmla="*/ 193 w 346"/>
                        <a:gd name="T41" fmla="*/ 181 h 328"/>
                        <a:gd name="T42" fmla="*/ 156 w 346"/>
                        <a:gd name="T43" fmla="*/ 216 h 3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346" h="328">
                          <a:moveTo>
                            <a:pt x="169" y="90"/>
                          </a:moveTo>
                          <a:cubicBezTo>
                            <a:pt x="199" y="61"/>
                            <a:pt x="199" y="61"/>
                            <a:pt x="199" y="61"/>
                          </a:cubicBezTo>
                          <a:cubicBezTo>
                            <a:pt x="222" y="40"/>
                            <a:pt x="258" y="41"/>
                            <a:pt x="279" y="63"/>
                          </a:cubicBezTo>
                          <a:cubicBezTo>
                            <a:pt x="279" y="63"/>
                            <a:pt x="279" y="63"/>
                            <a:pt x="279" y="63"/>
                          </a:cubicBezTo>
                          <a:cubicBezTo>
                            <a:pt x="300" y="86"/>
                            <a:pt x="300" y="122"/>
                            <a:pt x="277" y="143"/>
                          </a:cubicBezTo>
                          <a:cubicBezTo>
                            <a:pt x="247" y="172"/>
                            <a:pt x="247" y="172"/>
                            <a:pt x="247" y="172"/>
                          </a:cubicBezTo>
                          <a:lnTo>
                            <a:pt x="169" y="90"/>
                          </a:lnTo>
                          <a:close/>
                          <a:moveTo>
                            <a:pt x="279" y="63"/>
                          </a:moveTo>
                          <a:cubicBezTo>
                            <a:pt x="346" y="0"/>
                            <a:pt x="346" y="0"/>
                            <a:pt x="346" y="0"/>
                          </a:cubicBezTo>
                          <a:moveTo>
                            <a:pt x="99" y="156"/>
                          </a:moveTo>
                          <a:cubicBezTo>
                            <a:pt x="69" y="185"/>
                            <a:pt x="69" y="185"/>
                            <a:pt x="69" y="185"/>
                          </a:cubicBezTo>
                          <a:cubicBezTo>
                            <a:pt x="46" y="206"/>
                            <a:pt x="46" y="242"/>
                            <a:pt x="67" y="265"/>
                          </a:cubicBezTo>
                          <a:cubicBezTo>
                            <a:pt x="67" y="265"/>
                            <a:pt x="67" y="265"/>
                            <a:pt x="67" y="265"/>
                          </a:cubicBezTo>
                          <a:cubicBezTo>
                            <a:pt x="88" y="287"/>
                            <a:pt x="124" y="288"/>
                            <a:pt x="147" y="267"/>
                          </a:cubicBezTo>
                          <a:cubicBezTo>
                            <a:pt x="177" y="238"/>
                            <a:pt x="177" y="238"/>
                            <a:pt x="177" y="238"/>
                          </a:cubicBezTo>
                          <a:lnTo>
                            <a:pt x="99" y="156"/>
                          </a:lnTo>
                          <a:close/>
                          <a:moveTo>
                            <a:pt x="67" y="265"/>
                          </a:moveTo>
                          <a:cubicBezTo>
                            <a:pt x="0" y="328"/>
                            <a:pt x="0" y="328"/>
                            <a:pt x="0" y="328"/>
                          </a:cubicBezTo>
                          <a:moveTo>
                            <a:pt x="157" y="143"/>
                          </a:moveTo>
                          <a:cubicBezTo>
                            <a:pt x="120" y="178"/>
                            <a:pt x="120" y="178"/>
                            <a:pt x="120" y="178"/>
                          </a:cubicBezTo>
                          <a:moveTo>
                            <a:pt x="193" y="181"/>
                          </a:moveTo>
                          <a:cubicBezTo>
                            <a:pt x="156" y="216"/>
                            <a:pt x="156" y="216"/>
                            <a:pt x="156" y="216"/>
                          </a:cubicBezTo>
                        </a:path>
                      </a:pathLst>
                    </a:custGeom>
                    <a:noFill/>
                    <a:ln w="12700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sng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505050"/>
                            </a:gs>
                            <a:gs pos="100000">
                              <a:srgbClr val="505050"/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CA979ADC-AC06-4D24-A858-F31CDFE147E8}"/>
                      </a:ext>
                    </a:extLst>
                  </p:cNvPr>
                  <p:cNvGrpSpPr/>
                  <p:nvPr/>
                </p:nvGrpSpPr>
                <p:grpSpPr>
                  <a:xfrm>
                    <a:off x="9648842" y="3174517"/>
                    <a:ext cx="601487" cy="833061"/>
                    <a:chOff x="5175257" y="3953897"/>
                    <a:chExt cx="601487" cy="833061"/>
                  </a:xfrm>
                </p:grpSpPr>
                <p:sp>
                  <p:nvSpPr>
                    <p:cNvPr id="23" name="Title 1">
                      <a:extLst>
                        <a:ext uri="{FF2B5EF4-FFF2-40B4-BE49-F238E27FC236}">
                          <a16:creationId xmlns:a16="http://schemas.microsoft.com/office/drawing/2014/main" id="{FCA293F9-F9FF-4D9F-92BD-1052B9D6963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175257" y="3953897"/>
                      <a:ext cx="601487" cy="252998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 anchor="b">
                      <a:spAutoFit/>
                    </a:bodyPr>
                    <a:lstStyle>
                      <a:lvl1pPr algn="l" defTabSz="932742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 lang="en-US" sz="5400" b="0" kern="1200" cap="none" spc="-102" baseline="0">
                          <a:ln w="3175">
                            <a:noFill/>
                          </a:ln>
                          <a:gradFill>
                            <a:gsLst>
                              <a:gs pos="2655">
                                <a:schemeClr val="tx1"/>
                              </a:gs>
                              <a:gs pos="31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+mj-lt"/>
                          <a:ea typeface="+mn-ea"/>
                          <a:cs typeface="Segoe UI" pitchFamily="34" charset="0"/>
                        </a:defRPr>
                      </a:lvl1pPr>
                    </a:lstStyle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sng" strike="noStrike" kern="1200" cap="none" spc="0" normalizeH="0" baseline="0" noProof="0">
                          <a:ln w="3175"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Controller Manager</a:t>
                      </a:r>
                    </a:p>
                  </p:txBody>
                </p:sp>
                <p:sp>
                  <p:nvSpPr>
                    <p:cNvPr id="24" name="Rectangle: Rounded Corners 23">
                      <a:extLst>
                        <a:ext uri="{FF2B5EF4-FFF2-40B4-BE49-F238E27FC236}">
                          <a16:creationId xmlns:a16="http://schemas.microsoft.com/office/drawing/2014/main" id="{66E16DD9-82E2-48B8-96CF-269583C2D88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209477" y="4253369"/>
                      <a:ext cx="533589" cy="533589"/>
                    </a:xfrm>
                    <a:prstGeom prst="roundRect">
                      <a:avLst>
                        <a:gd name="adj" fmla="val 312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5" name="remote" title="Icon of a remote control">
                      <a:extLst>
                        <a:ext uri="{FF2B5EF4-FFF2-40B4-BE49-F238E27FC236}">
                          <a16:creationId xmlns:a16="http://schemas.microsoft.com/office/drawing/2014/main" id="{EE2B5646-6FED-45AA-820D-0CE6E7E6860F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399859" y="4337283"/>
                      <a:ext cx="152825" cy="365760"/>
                    </a:xfrm>
                    <a:custGeom>
                      <a:avLst/>
                      <a:gdLst>
                        <a:gd name="T0" fmla="*/ 87 w 107"/>
                        <a:gd name="T1" fmla="*/ 188 h 261"/>
                        <a:gd name="T2" fmla="*/ 71 w 107"/>
                        <a:gd name="T3" fmla="*/ 261 h 261"/>
                        <a:gd name="T4" fmla="*/ 19 w 107"/>
                        <a:gd name="T5" fmla="*/ 245 h 261"/>
                        <a:gd name="T6" fmla="*/ 0 w 107"/>
                        <a:gd name="T7" fmla="*/ 110 h 261"/>
                        <a:gd name="T8" fmla="*/ 18 w 107"/>
                        <a:gd name="T9" fmla="*/ 0 h 261"/>
                        <a:gd name="T10" fmla="*/ 107 w 107"/>
                        <a:gd name="T11" fmla="*/ 18 h 261"/>
                        <a:gd name="T12" fmla="*/ 54 w 107"/>
                        <a:gd name="T13" fmla="*/ 35 h 261"/>
                        <a:gd name="T14" fmla="*/ 52 w 107"/>
                        <a:gd name="T15" fmla="*/ 36 h 261"/>
                        <a:gd name="T16" fmla="*/ 54 w 107"/>
                        <a:gd name="T17" fmla="*/ 35 h 261"/>
                        <a:gd name="T18" fmla="*/ 70 w 107"/>
                        <a:gd name="T19" fmla="*/ 52 h 261"/>
                        <a:gd name="T20" fmla="*/ 72 w 107"/>
                        <a:gd name="T21" fmla="*/ 54 h 261"/>
                        <a:gd name="T22" fmla="*/ 37 w 107"/>
                        <a:gd name="T23" fmla="*/ 52 h 261"/>
                        <a:gd name="T24" fmla="*/ 35 w 107"/>
                        <a:gd name="T25" fmla="*/ 54 h 261"/>
                        <a:gd name="T26" fmla="*/ 37 w 107"/>
                        <a:gd name="T27" fmla="*/ 52 h 261"/>
                        <a:gd name="T28" fmla="*/ 70 w 107"/>
                        <a:gd name="T29" fmla="*/ 86 h 261"/>
                        <a:gd name="T30" fmla="*/ 72 w 107"/>
                        <a:gd name="T31" fmla="*/ 88 h 261"/>
                        <a:gd name="T32" fmla="*/ 37 w 107"/>
                        <a:gd name="T33" fmla="*/ 86 h 261"/>
                        <a:gd name="T34" fmla="*/ 35 w 107"/>
                        <a:gd name="T35" fmla="*/ 88 h 261"/>
                        <a:gd name="T36" fmla="*/ 37 w 107"/>
                        <a:gd name="T37" fmla="*/ 86 h 261"/>
                        <a:gd name="T38" fmla="*/ 70 w 107"/>
                        <a:gd name="T39" fmla="*/ 121 h 261"/>
                        <a:gd name="T40" fmla="*/ 72 w 107"/>
                        <a:gd name="T41" fmla="*/ 123 h 261"/>
                        <a:gd name="T42" fmla="*/ 37 w 107"/>
                        <a:gd name="T43" fmla="*/ 121 h 261"/>
                        <a:gd name="T44" fmla="*/ 35 w 107"/>
                        <a:gd name="T45" fmla="*/ 123 h 261"/>
                        <a:gd name="T46" fmla="*/ 37 w 107"/>
                        <a:gd name="T47" fmla="*/ 121 h 261"/>
                        <a:gd name="T48" fmla="*/ 52 w 107"/>
                        <a:gd name="T49" fmla="*/ 69 h 261"/>
                        <a:gd name="T50" fmla="*/ 54 w 107"/>
                        <a:gd name="T51" fmla="*/ 71 h 261"/>
                        <a:gd name="T52" fmla="*/ 54 w 107"/>
                        <a:gd name="T53" fmla="*/ 156 h 261"/>
                        <a:gd name="T54" fmla="*/ 52 w 107"/>
                        <a:gd name="T55" fmla="*/ 158 h 261"/>
                        <a:gd name="T56" fmla="*/ 54 w 107"/>
                        <a:gd name="T57" fmla="*/ 156 h 261"/>
                        <a:gd name="T58" fmla="*/ 52 w 107"/>
                        <a:gd name="T59" fmla="*/ 191 h 261"/>
                        <a:gd name="T60" fmla="*/ 54 w 107"/>
                        <a:gd name="T61" fmla="*/ 192 h 261"/>
                        <a:gd name="T62" fmla="*/ 54 w 107"/>
                        <a:gd name="T63" fmla="*/ 226 h 261"/>
                        <a:gd name="T64" fmla="*/ 52 w 107"/>
                        <a:gd name="T65" fmla="*/ 227 h 261"/>
                        <a:gd name="T66" fmla="*/ 54 w 107"/>
                        <a:gd name="T67" fmla="*/ 226 h 26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107" h="261">
                          <a:moveTo>
                            <a:pt x="106" y="110"/>
                          </a:moveTo>
                          <a:cubicBezTo>
                            <a:pt x="87" y="188"/>
                            <a:pt x="87" y="188"/>
                            <a:pt x="87" y="188"/>
                          </a:cubicBezTo>
                          <a:cubicBezTo>
                            <a:pt x="87" y="245"/>
                            <a:pt x="87" y="245"/>
                            <a:pt x="87" y="245"/>
                          </a:cubicBezTo>
                          <a:cubicBezTo>
                            <a:pt x="87" y="254"/>
                            <a:pt x="80" y="261"/>
                            <a:pt x="71" y="261"/>
                          </a:cubicBezTo>
                          <a:cubicBezTo>
                            <a:pt x="35" y="261"/>
                            <a:pt x="35" y="261"/>
                            <a:pt x="35" y="261"/>
                          </a:cubicBezTo>
                          <a:cubicBezTo>
                            <a:pt x="26" y="261"/>
                            <a:pt x="19" y="254"/>
                            <a:pt x="19" y="245"/>
                          </a:cubicBezTo>
                          <a:cubicBezTo>
                            <a:pt x="19" y="188"/>
                            <a:pt x="19" y="188"/>
                            <a:pt x="19" y="188"/>
                          </a:cubicBezTo>
                          <a:cubicBezTo>
                            <a:pt x="0" y="110"/>
                            <a:pt x="0" y="110"/>
                            <a:pt x="0" y="110"/>
                          </a:cubicBezTo>
                          <a:cubicBezTo>
                            <a:pt x="0" y="18"/>
                            <a:pt x="0" y="18"/>
                            <a:pt x="0" y="18"/>
                          </a:cubicBezTo>
                          <a:cubicBezTo>
                            <a:pt x="0" y="8"/>
                            <a:pt x="8" y="0"/>
                            <a:pt x="18" y="0"/>
                          </a:cubicBezTo>
                          <a:cubicBezTo>
                            <a:pt x="89" y="0"/>
                            <a:pt x="89" y="0"/>
                            <a:pt x="89" y="0"/>
                          </a:cubicBezTo>
                          <a:cubicBezTo>
                            <a:pt x="99" y="0"/>
                            <a:pt x="107" y="8"/>
                            <a:pt x="107" y="18"/>
                          </a:cubicBezTo>
                          <a:lnTo>
                            <a:pt x="106" y="110"/>
                          </a:lnTo>
                          <a:close/>
                          <a:moveTo>
                            <a:pt x="54" y="35"/>
                          </a:moveTo>
                          <a:cubicBezTo>
                            <a:pt x="52" y="35"/>
                            <a:pt x="52" y="35"/>
                            <a:pt x="52" y="35"/>
                          </a:cubicBezTo>
                          <a:cubicBezTo>
                            <a:pt x="52" y="36"/>
                            <a:pt x="52" y="36"/>
                            <a:pt x="52" y="36"/>
                          </a:cubicBezTo>
                          <a:cubicBezTo>
                            <a:pt x="54" y="36"/>
                            <a:pt x="54" y="36"/>
                            <a:pt x="54" y="36"/>
                          </a:cubicBezTo>
                          <a:lnTo>
                            <a:pt x="54" y="35"/>
                          </a:lnTo>
                          <a:close/>
                          <a:moveTo>
                            <a:pt x="72" y="52"/>
                          </a:moveTo>
                          <a:cubicBezTo>
                            <a:pt x="70" y="52"/>
                            <a:pt x="70" y="52"/>
                            <a:pt x="70" y="52"/>
                          </a:cubicBezTo>
                          <a:cubicBezTo>
                            <a:pt x="70" y="54"/>
                            <a:pt x="70" y="54"/>
                            <a:pt x="70" y="54"/>
                          </a:cubicBezTo>
                          <a:cubicBezTo>
                            <a:pt x="72" y="54"/>
                            <a:pt x="72" y="54"/>
                            <a:pt x="72" y="54"/>
                          </a:cubicBezTo>
                          <a:lnTo>
                            <a:pt x="72" y="52"/>
                          </a:lnTo>
                          <a:close/>
                          <a:moveTo>
                            <a:pt x="37" y="52"/>
                          </a:moveTo>
                          <a:cubicBezTo>
                            <a:pt x="35" y="52"/>
                            <a:pt x="35" y="52"/>
                            <a:pt x="35" y="52"/>
                          </a:cubicBezTo>
                          <a:cubicBezTo>
                            <a:pt x="35" y="54"/>
                            <a:pt x="35" y="54"/>
                            <a:pt x="35" y="54"/>
                          </a:cubicBezTo>
                          <a:cubicBezTo>
                            <a:pt x="37" y="54"/>
                            <a:pt x="37" y="54"/>
                            <a:pt x="37" y="54"/>
                          </a:cubicBezTo>
                          <a:lnTo>
                            <a:pt x="37" y="52"/>
                          </a:lnTo>
                          <a:close/>
                          <a:moveTo>
                            <a:pt x="72" y="86"/>
                          </a:moveTo>
                          <a:cubicBezTo>
                            <a:pt x="70" y="86"/>
                            <a:pt x="70" y="86"/>
                            <a:pt x="70" y="86"/>
                          </a:cubicBezTo>
                          <a:cubicBezTo>
                            <a:pt x="70" y="88"/>
                            <a:pt x="70" y="88"/>
                            <a:pt x="70" y="88"/>
                          </a:cubicBezTo>
                          <a:cubicBezTo>
                            <a:pt x="72" y="88"/>
                            <a:pt x="72" y="88"/>
                            <a:pt x="72" y="88"/>
                          </a:cubicBezTo>
                          <a:lnTo>
                            <a:pt x="72" y="86"/>
                          </a:lnTo>
                          <a:close/>
                          <a:moveTo>
                            <a:pt x="37" y="86"/>
                          </a:moveTo>
                          <a:cubicBezTo>
                            <a:pt x="35" y="86"/>
                            <a:pt x="35" y="86"/>
                            <a:pt x="35" y="86"/>
                          </a:cubicBezTo>
                          <a:cubicBezTo>
                            <a:pt x="35" y="88"/>
                            <a:pt x="35" y="88"/>
                            <a:pt x="35" y="88"/>
                          </a:cubicBezTo>
                          <a:cubicBezTo>
                            <a:pt x="37" y="88"/>
                            <a:pt x="37" y="88"/>
                            <a:pt x="37" y="88"/>
                          </a:cubicBezTo>
                          <a:lnTo>
                            <a:pt x="37" y="86"/>
                          </a:lnTo>
                          <a:close/>
                          <a:moveTo>
                            <a:pt x="72" y="121"/>
                          </a:moveTo>
                          <a:cubicBezTo>
                            <a:pt x="70" y="121"/>
                            <a:pt x="70" y="121"/>
                            <a:pt x="70" y="121"/>
                          </a:cubicBezTo>
                          <a:cubicBezTo>
                            <a:pt x="70" y="123"/>
                            <a:pt x="70" y="123"/>
                            <a:pt x="70" y="123"/>
                          </a:cubicBezTo>
                          <a:cubicBezTo>
                            <a:pt x="72" y="123"/>
                            <a:pt x="72" y="123"/>
                            <a:pt x="72" y="123"/>
                          </a:cubicBezTo>
                          <a:lnTo>
                            <a:pt x="72" y="121"/>
                          </a:lnTo>
                          <a:close/>
                          <a:moveTo>
                            <a:pt x="37" y="121"/>
                          </a:moveTo>
                          <a:cubicBezTo>
                            <a:pt x="35" y="121"/>
                            <a:pt x="35" y="121"/>
                            <a:pt x="35" y="121"/>
                          </a:cubicBezTo>
                          <a:cubicBezTo>
                            <a:pt x="35" y="123"/>
                            <a:pt x="35" y="123"/>
                            <a:pt x="35" y="123"/>
                          </a:cubicBezTo>
                          <a:cubicBezTo>
                            <a:pt x="37" y="123"/>
                            <a:pt x="37" y="123"/>
                            <a:pt x="37" y="123"/>
                          </a:cubicBezTo>
                          <a:lnTo>
                            <a:pt x="37" y="121"/>
                          </a:lnTo>
                          <a:close/>
                          <a:moveTo>
                            <a:pt x="54" y="69"/>
                          </a:moveTo>
                          <a:cubicBezTo>
                            <a:pt x="52" y="69"/>
                            <a:pt x="52" y="69"/>
                            <a:pt x="52" y="69"/>
                          </a:cubicBezTo>
                          <a:cubicBezTo>
                            <a:pt x="52" y="71"/>
                            <a:pt x="52" y="71"/>
                            <a:pt x="52" y="71"/>
                          </a:cubicBezTo>
                          <a:cubicBezTo>
                            <a:pt x="54" y="71"/>
                            <a:pt x="54" y="71"/>
                            <a:pt x="54" y="71"/>
                          </a:cubicBezTo>
                          <a:lnTo>
                            <a:pt x="54" y="69"/>
                          </a:lnTo>
                          <a:close/>
                          <a:moveTo>
                            <a:pt x="54" y="156"/>
                          </a:moveTo>
                          <a:cubicBezTo>
                            <a:pt x="52" y="156"/>
                            <a:pt x="52" y="156"/>
                            <a:pt x="52" y="156"/>
                          </a:cubicBezTo>
                          <a:cubicBezTo>
                            <a:pt x="52" y="158"/>
                            <a:pt x="52" y="158"/>
                            <a:pt x="52" y="158"/>
                          </a:cubicBezTo>
                          <a:cubicBezTo>
                            <a:pt x="54" y="158"/>
                            <a:pt x="54" y="158"/>
                            <a:pt x="54" y="158"/>
                          </a:cubicBezTo>
                          <a:lnTo>
                            <a:pt x="54" y="156"/>
                          </a:lnTo>
                          <a:close/>
                          <a:moveTo>
                            <a:pt x="54" y="191"/>
                          </a:moveTo>
                          <a:cubicBezTo>
                            <a:pt x="52" y="191"/>
                            <a:pt x="52" y="191"/>
                            <a:pt x="52" y="191"/>
                          </a:cubicBezTo>
                          <a:cubicBezTo>
                            <a:pt x="52" y="192"/>
                            <a:pt x="52" y="192"/>
                            <a:pt x="52" y="192"/>
                          </a:cubicBezTo>
                          <a:cubicBezTo>
                            <a:pt x="54" y="192"/>
                            <a:pt x="54" y="192"/>
                            <a:pt x="54" y="192"/>
                          </a:cubicBezTo>
                          <a:lnTo>
                            <a:pt x="54" y="191"/>
                          </a:lnTo>
                          <a:close/>
                          <a:moveTo>
                            <a:pt x="54" y="226"/>
                          </a:moveTo>
                          <a:cubicBezTo>
                            <a:pt x="52" y="226"/>
                            <a:pt x="52" y="226"/>
                            <a:pt x="52" y="226"/>
                          </a:cubicBezTo>
                          <a:cubicBezTo>
                            <a:pt x="52" y="227"/>
                            <a:pt x="52" y="227"/>
                            <a:pt x="52" y="227"/>
                          </a:cubicBezTo>
                          <a:cubicBezTo>
                            <a:pt x="54" y="227"/>
                            <a:pt x="54" y="227"/>
                            <a:pt x="54" y="227"/>
                          </a:cubicBezTo>
                          <a:lnTo>
                            <a:pt x="54" y="226"/>
                          </a:lnTo>
                          <a:close/>
                        </a:path>
                      </a:pathLst>
                    </a:custGeom>
                    <a:noFill/>
                    <a:ln w="12700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789CB676-FC46-426A-8C09-90CE49CD7F45}"/>
                      </a:ext>
                    </a:extLst>
                  </p:cNvPr>
                  <p:cNvGrpSpPr/>
                  <p:nvPr/>
                </p:nvGrpSpPr>
                <p:grpSpPr>
                  <a:xfrm>
                    <a:off x="8954154" y="3301015"/>
                    <a:ext cx="601487" cy="706563"/>
                    <a:chOff x="6300176" y="4079205"/>
                    <a:chExt cx="601487" cy="706563"/>
                  </a:xfrm>
                </p:grpSpPr>
                <p:sp>
                  <p:nvSpPr>
                    <p:cNvPr id="20" name="Title 1">
                      <a:extLst>
                        <a:ext uri="{FF2B5EF4-FFF2-40B4-BE49-F238E27FC236}">
                          <a16:creationId xmlns:a16="http://schemas.microsoft.com/office/drawing/2014/main" id="{F8606F5F-2061-4427-BB45-8E8A3EEAFF2F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6300176" y="4079205"/>
                      <a:ext cx="601487" cy="126499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 anchor="b">
                      <a:spAutoFit/>
                    </a:bodyPr>
                    <a:lstStyle>
                      <a:lvl1pPr algn="l" defTabSz="932742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 lang="en-US" sz="5400" b="0" kern="1200" cap="none" spc="-102" baseline="0">
                          <a:ln w="3175">
                            <a:noFill/>
                          </a:ln>
                          <a:gradFill>
                            <a:gsLst>
                              <a:gs pos="2655">
                                <a:schemeClr val="tx1"/>
                              </a:gs>
                              <a:gs pos="31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+mj-lt"/>
                          <a:ea typeface="+mn-ea"/>
                          <a:cs typeface="Segoe UI" pitchFamily="34" charset="0"/>
                        </a:defRPr>
                      </a:lvl1pPr>
                    </a:lstStyle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sng" strike="noStrike" kern="1200" cap="none" spc="0" normalizeH="0" baseline="0" noProof="0">
                          <a:ln w="3175"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Scheduler</a:t>
                      </a:r>
                    </a:p>
                  </p:txBody>
                </p:sp>
                <p:sp>
                  <p:nvSpPr>
                    <p:cNvPr id="21" name="Rectangle: Rounded Corners 20">
                      <a:extLst>
                        <a:ext uri="{FF2B5EF4-FFF2-40B4-BE49-F238E27FC236}">
                          <a16:creationId xmlns:a16="http://schemas.microsoft.com/office/drawing/2014/main" id="{5D79FE6A-E171-49A3-9D4A-56FAB4FBF7C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334396" y="4252179"/>
                      <a:ext cx="533589" cy="533589"/>
                    </a:xfrm>
                    <a:prstGeom prst="roundRect">
                      <a:avLst>
                        <a:gd name="adj" fmla="val 312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2" name="Calendar" title="Icon of a calendar">
                      <a:extLst>
                        <a:ext uri="{FF2B5EF4-FFF2-40B4-BE49-F238E27FC236}">
                          <a16:creationId xmlns:a16="http://schemas.microsoft.com/office/drawing/2014/main" id="{2DC38CA3-C497-476E-AB5F-00DC1593D888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437177" y="4361816"/>
                      <a:ext cx="328027" cy="314314"/>
                    </a:xfrm>
                    <a:custGeom>
                      <a:avLst/>
                      <a:gdLst>
                        <a:gd name="T0" fmla="*/ 598 w 598"/>
                        <a:gd name="T1" fmla="*/ 573 h 573"/>
                        <a:gd name="T2" fmla="*/ 0 w 598"/>
                        <a:gd name="T3" fmla="*/ 59 h 573"/>
                        <a:gd name="T4" fmla="*/ 598 w 598"/>
                        <a:gd name="T5" fmla="*/ 341 h 573"/>
                        <a:gd name="T6" fmla="*/ 598 w 598"/>
                        <a:gd name="T7" fmla="*/ 176 h 573"/>
                        <a:gd name="T8" fmla="*/ 120 w 598"/>
                        <a:gd name="T9" fmla="*/ 121 h 573"/>
                        <a:gd name="T10" fmla="*/ 477 w 598"/>
                        <a:gd name="T11" fmla="*/ 121 h 573"/>
                        <a:gd name="T12" fmla="*/ 246 w 598"/>
                        <a:gd name="T13" fmla="*/ 252 h 573"/>
                        <a:gd name="T14" fmla="*/ 232 w 598"/>
                        <a:gd name="T15" fmla="*/ 266 h 573"/>
                        <a:gd name="T16" fmla="*/ 246 w 598"/>
                        <a:gd name="T17" fmla="*/ 259 h 573"/>
                        <a:gd name="T18" fmla="*/ 365 w 598"/>
                        <a:gd name="T19" fmla="*/ 252 h 573"/>
                        <a:gd name="T20" fmla="*/ 351 w 598"/>
                        <a:gd name="T21" fmla="*/ 266 h 573"/>
                        <a:gd name="T22" fmla="*/ 365 w 598"/>
                        <a:gd name="T23" fmla="*/ 257 h 573"/>
                        <a:gd name="T24" fmla="*/ 484 w 598"/>
                        <a:gd name="T25" fmla="*/ 252 h 573"/>
                        <a:gd name="T26" fmla="*/ 470 w 598"/>
                        <a:gd name="T27" fmla="*/ 266 h 573"/>
                        <a:gd name="T28" fmla="*/ 484 w 598"/>
                        <a:gd name="T29" fmla="*/ 259 h 573"/>
                        <a:gd name="T30" fmla="*/ 246 w 598"/>
                        <a:gd name="T31" fmla="*/ 332 h 573"/>
                        <a:gd name="T32" fmla="*/ 232 w 598"/>
                        <a:gd name="T33" fmla="*/ 344 h 573"/>
                        <a:gd name="T34" fmla="*/ 246 w 598"/>
                        <a:gd name="T35" fmla="*/ 339 h 573"/>
                        <a:gd name="T36" fmla="*/ 365 w 598"/>
                        <a:gd name="T37" fmla="*/ 332 h 573"/>
                        <a:gd name="T38" fmla="*/ 351 w 598"/>
                        <a:gd name="T39" fmla="*/ 344 h 573"/>
                        <a:gd name="T40" fmla="*/ 365 w 598"/>
                        <a:gd name="T41" fmla="*/ 337 h 573"/>
                        <a:gd name="T42" fmla="*/ 484 w 598"/>
                        <a:gd name="T43" fmla="*/ 332 h 573"/>
                        <a:gd name="T44" fmla="*/ 470 w 598"/>
                        <a:gd name="T45" fmla="*/ 344 h 573"/>
                        <a:gd name="T46" fmla="*/ 484 w 598"/>
                        <a:gd name="T47" fmla="*/ 339 h 573"/>
                        <a:gd name="T48" fmla="*/ 127 w 598"/>
                        <a:gd name="T49" fmla="*/ 332 h 573"/>
                        <a:gd name="T50" fmla="*/ 113 w 598"/>
                        <a:gd name="T51" fmla="*/ 344 h 573"/>
                        <a:gd name="T52" fmla="*/ 127 w 598"/>
                        <a:gd name="T53" fmla="*/ 337 h 573"/>
                        <a:gd name="T54" fmla="*/ 246 w 598"/>
                        <a:gd name="T55" fmla="*/ 410 h 573"/>
                        <a:gd name="T56" fmla="*/ 232 w 598"/>
                        <a:gd name="T57" fmla="*/ 424 h 573"/>
                        <a:gd name="T58" fmla="*/ 246 w 598"/>
                        <a:gd name="T59" fmla="*/ 417 h 573"/>
                        <a:gd name="T60" fmla="*/ 365 w 598"/>
                        <a:gd name="T61" fmla="*/ 410 h 573"/>
                        <a:gd name="T62" fmla="*/ 351 w 598"/>
                        <a:gd name="T63" fmla="*/ 424 h 573"/>
                        <a:gd name="T64" fmla="*/ 365 w 598"/>
                        <a:gd name="T65" fmla="*/ 417 h 573"/>
                        <a:gd name="T66" fmla="*/ 484 w 598"/>
                        <a:gd name="T67" fmla="*/ 410 h 573"/>
                        <a:gd name="T68" fmla="*/ 470 w 598"/>
                        <a:gd name="T69" fmla="*/ 424 h 573"/>
                        <a:gd name="T70" fmla="*/ 484 w 598"/>
                        <a:gd name="T71" fmla="*/ 417 h 573"/>
                        <a:gd name="T72" fmla="*/ 127 w 598"/>
                        <a:gd name="T73" fmla="*/ 410 h 573"/>
                        <a:gd name="T74" fmla="*/ 113 w 598"/>
                        <a:gd name="T75" fmla="*/ 424 h 573"/>
                        <a:gd name="T76" fmla="*/ 127 w 598"/>
                        <a:gd name="T77" fmla="*/ 417 h 573"/>
                        <a:gd name="T78" fmla="*/ 246 w 598"/>
                        <a:gd name="T79" fmla="*/ 490 h 573"/>
                        <a:gd name="T80" fmla="*/ 232 w 598"/>
                        <a:gd name="T81" fmla="*/ 504 h 573"/>
                        <a:gd name="T82" fmla="*/ 246 w 598"/>
                        <a:gd name="T83" fmla="*/ 497 h 573"/>
                        <a:gd name="T84" fmla="*/ 365 w 598"/>
                        <a:gd name="T85" fmla="*/ 490 h 573"/>
                        <a:gd name="T86" fmla="*/ 351 w 598"/>
                        <a:gd name="T87" fmla="*/ 504 h 573"/>
                        <a:gd name="T88" fmla="*/ 365 w 598"/>
                        <a:gd name="T89" fmla="*/ 497 h 573"/>
                        <a:gd name="T90" fmla="*/ 127 w 598"/>
                        <a:gd name="T91" fmla="*/ 490 h 573"/>
                        <a:gd name="T92" fmla="*/ 113 w 598"/>
                        <a:gd name="T93" fmla="*/ 504 h 573"/>
                        <a:gd name="T94" fmla="*/ 127 w 598"/>
                        <a:gd name="T95" fmla="*/ 495 h 5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598" h="573">
                          <a:moveTo>
                            <a:pt x="598" y="341"/>
                          </a:moveTo>
                          <a:lnTo>
                            <a:pt x="598" y="573"/>
                          </a:lnTo>
                          <a:lnTo>
                            <a:pt x="0" y="573"/>
                          </a:lnTo>
                          <a:lnTo>
                            <a:pt x="0" y="59"/>
                          </a:lnTo>
                          <a:lnTo>
                            <a:pt x="598" y="59"/>
                          </a:lnTo>
                          <a:lnTo>
                            <a:pt x="598" y="341"/>
                          </a:lnTo>
                          <a:moveTo>
                            <a:pt x="0" y="176"/>
                          </a:moveTo>
                          <a:lnTo>
                            <a:pt x="598" y="176"/>
                          </a:lnTo>
                          <a:moveTo>
                            <a:pt x="120" y="0"/>
                          </a:moveTo>
                          <a:lnTo>
                            <a:pt x="120" y="121"/>
                          </a:lnTo>
                          <a:moveTo>
                            <a:pt x="477" y="0"/>
                          </a:moveTo>
                          <a:lnTo>
                            <a:pt x="477" y="121"/>
                          </a:lnTo>
                          <a:moveTo>
                            <a:pt x="246" y="259"/>
                          </a:moveTo>
                          <a:lnTo>
                            <a:pt x="246" y="252"/>
                          </a:lnTo>
                          <a:lnTo>
                            <a:pt x="232" y="252"/>
                          </a:lnTo>
                          <a:lnTo>
                            <a:pt x="232" y="266"/>
                          </a:lnTo>
                          <a:lnTo>
                            <a:pt x="246" y="266"/>
                          </a:lnTo>
                          <a:lnTo>
                            <a:pt x="246" y="259"/>
                          </a:lnTo>
                          <a:moveTo>
                            <a:pt x="365" y="257"/>
                          </a:moveTo>
                          <a:lnTo>
                            <a:pt x="365" y="252"/>
                          </a:lnTo>
                          <a:lnTo>
                            <a:pt x="351" y="252"/>
                          </a:lnTo>
                          <a:lnTo>
                            <a:pt x="351" y="266"/>
                          </a:lnTo>
                          <a:lnTo>
                            <a:pt x="365" y="266"/>
                          </a:lnTo>
                          <a:lnTo>
                            <a:pt x="365" y="257"/>
                          </a:lnTo>
                          <a:moveTo>
                            <a:pt x="484" y="259"/>
                          </a:moveTo>
                          <a:lnTo>
                            <a:pt x="484" y="252"/>
                          </a:lnTo>
                          <a:lnTo>
                            <a:pt x="470" y="252"/>
                          </a:lnTo>
                          <a:lnTo>
                            <a:pt x="470" y="266"/>
                          </a:lnTo>
                          <a:lnTo>
                            <a:pt x="484" y="266"/>
                          </a:lnTo>
                          <a:lnTo>
                            <a:pt x="484" y="259"/>
                          </a:lnTo>
                          <a:moveTo>
                            <a:pt x="246" y="339"/>
                          </a:moveTo>
                          <a:lnTo>
                            <a:pt x="246" y="332"/>
                          </a:lnTo>
                          <a:lnTo>
                            <a:pt x="232" y="332"/>
                          </a:lnTo>
                          <a:lnTo>
                            <a:pt x="232" y="344"/>
                          </a:lnTo>
                          <a:lnTo>
                            <a:pt x="246" y="344"/>
                          </a:lnTo>
                          <a:lnTo>
                            <a:pt x="246" y="339"/>
                          </a:lnTo>
                          <a:moveTo>
                            <a:pt x="365" y="337"/>
                          </a:moveTo>
                          <a:lnTo>
                            <a:pt x="365" y="332"/>
                          </a:lnTo>
                          <a:lnTo>
                            <a:pt x="351" y="332"/>
                          </a:lnTo>
                          <a:lnTo>
                            <a:pt x="351" y="344"/>
                          </a:lnTo>
                          <a:lnTo>
                            <a:pt x="365" y="344"/>
                          </a:lnTo>
                          <a:lnTo>
                            <a:pt x="365" y="337"/>
                          </a:lnTo>
                          <a:moveTo>
                            <a:pt x="484" y="339"/>
                          </a:moveTo>
                          <a:lnTo>
                            <a:pt x="484" y="332"/>
                          </a:lnTo>
                          <a:lnTo>
                            <a:pt x="470" y="332"/>
                          </a:lnTo>
                          <a:lnTo>
                            <a:pt x="470" y="344"/>
                          </a:lnTo>
                          <a:lnTo>
                            <a:pt x="484" y="344"/>
                          </a:lnTo>
                          <a:lnTo>
                            <a:pt x="484" y="339"/>
                          </a:lnTo>
                          <a:moveTo>
                            <a:pt x="127" y="337"/>
                          </a:moveTo>
                          <a:lnTo>
                            <a:pt x="127" y="332"/>
                          </a:lnTo>
                          <a:lnTo>
                            <a:pt x="113" y="332"/>
                          </a:lnTo>
                          <a:lnTo>
                            <a:pt x="113" y="344"/>
                          </a:lnTo>
                          <a:lnTo>
                            <a:pt x="127" y="344"/>
                          </a:lnTo>
                          <a:lnTo>
                            <a:pt x="127" y="337"/>
                          </a:lnTo>
                          <a:moveTo>
                            <a:pt x="246" y="417"/>
                          </a:moveTo>
                          <a:lnTo>
                            <a:pt x="246" y="410"/>
                          </a:lnTo>
                          <a:lnTo>
                            <a:pt x="232" y="410"/>
                          </a:lnTo>
                          <a:lnTo>
                            <a:pt x="232" y="424"/>
                          </a:lnTo>
                          <a:lnTo>
                            <a:pt x="246" y="424"/>
                          </a:lnTo>
                          <a:lnTo>
                            <a:pt x="246" y="417"/>
                          </a:lnTo>
                          <a:moveTo>
                            <a:pt x="365" y="417"/>
                          </a:moveTo>
                          <a:lnTo>
                            <a:pt x="365" y="410"/>
                          </a:lnTo>
                          <a:lnTo>
                            <a:pt x="351" y="410"/>
                          </a:lnTo>
                          <a:lnTo>
                            <a:pt x="351" y="424"/>
                          </a:lnTo>
                          <a:lnTo>
                            <a:pt x="365" y="424"/>
                          </a:lnTo>
                          <a:lnTo>
                            <a:pt x="365" y="417"/>
                          </a:lnTo>
                          <a:moveTo>
                            <a:pt x="484" y="417"/>
                          </a:moveTo>
                          <a:lnTo>
                            <a:pt x="484" y="410"/>
                          </a:lnTo>
                          <a:lnTo>
                            <a:pt x="470" y="410"/>
                          </a:lnTo>
                          <a:lnTo>
                            <a:pt x="470" y="424"/>
                          </a:lnTo>
                          <a:lnTo>
                            <a:pt x="484" y="424"/>
                          </a:lnTo>
                          <a:lnTo>
                            <a:pt x="484" y="417"/>
                          </a:lnTo>
                          <a:moveTo>
                            <a:pt x="127" y="417"/>
                          </a:moveTo>
                          <a:lnTo>
                            <a:pt x="127" y="410"/>
                          </a:lnTo>
                          <a:lnTo>
                            <a:pt x="113" y="410"/>
                          </a:lnTo>
                          <a:lnTo>
                            <a:pt x="113" y="424"/>
                          </a:lnTo>
                          <a:lnTo>
                            <a:pt x="127" y="424"/>
                          </a:lnTo>
                          <a:lnTo>
                            <a:pt x="127" y="417"/>
                          </a:lnTo>
                          <a:moveTo>
                            <a:pt x="246" y="497"/>
                          </a:moveTo>
                          <a:lnTo>
                            <a:pt x="246" y="490"/>
                          </a:lnTo>
                          <a:lnTo>
                            <a:pt x="232" y="490"/>
                          </a:lnTo>
                          <a:lnTo>
                            <a:pt x="232" y="504"/>
                          </a:lnTo>
                          <a:lnTo>
                            <a:pt x="246" y="504"/>
                          </a:lnTo>
                          <a:lnTo>
                            <a:pt x="246" y="497"/>
                          </a:lnTo>
                          <a:moveTo>
                            <a:pt x="365" y="497"/>
                          </a:moveTo>
                          <a:lnTo>
                            <a:pt x="365" y="490"/>
                          </a:lnTo>
                          <a:lnTo>
                            <a:pt x="351" y="490"/>
                          </a:lnTo>
                          <a:lnTo>
                            <a:pt x="351" y="504"/>
                          </a:lnTo>
                          <a:lnTo>
                            <a:pt x="365" y="504"/>
                          </a:lnTo>
                          <a:lnTo>
                            <a:pt x="365" y="497"/>
                          </a:lnTo>
                          <a:moveTo>
                            <a:pt x="127" y="495"/>
                          </a:moveTo>
                          <a:lnTo>
                            <a:pt x="127" y="490"/>
                          </a:lnTo>
                          <a:lnTo>
                            <a:pt x="113" y="490"/>
                          </a:lnTo>
                          <a:lnTo>
                            <a:pt x="113" y="504"/>
                          </a:lnTo>
                          <a:lnTo>
                            <a:pt x="127" y="504"/>
                          </a:lnTo>
                          <a:lnTo>
                            <a:pt x="127" y="495"/>
                          </a:lnTo>
                        </a:path>
                      </a:pathLst>
                    </a:custGeom>
                    <a:noFill/>
                    <a:ln w="12700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4085A13C-563B-4715-9D3C-97B5FFAE41F7}"/>
                      </a:ext>
                    </a:extLst>
                  </p:cNvPr>
                  <p:cNvGrpSpPr/>
                  <p:nvPr/>
                </p:nvGrpSpPr>
                <p:grpSpPr>
                  <a:xfrm>
                    <a:off x="9684409" y="2277439"/>
                    <a:ext cx="530352" cy="829853"/>
                    <a:chOff x="9663646" y="2371565"/>
                    <a:chExt cx="530352" cy="829853"/>
                  </a:xfrm>
                </p:grpSpPr>
                <p:sp>
                  <p:nvSpPr>
                    <p:cNvPr id="17" name="Rectangle: Rounded Corners 16">
                      <a:extLst>
                        <a:ext uri="{FF2B5EF4-FFF2-40B4-BE49-F238E27FC236}">
                          <a16:creationId xmlns:a16="http://schemas.microsoft.com/office/drawing/2014/main" id="{53C8B894-1D01-4E1C-9EDB-6B65E1A9AAE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663646" y="2671066"/>
                      <a:ext cx="530352" cy="530352"/>
                    </a:xfrm>
                    <a:prstGeom prst="roundRect">
                      <a:avLst>
                        <a:gd name="adj" fmla="val 4203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sng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8" name="Database_EFC7" title="Icon of a cylinder">
                      <a:extLst>
                        <a:ext uri="{FF2B5EF4-FFF2-40B4-BE49-F238E27FC236}">
                          <a16:creationId xmlns:a16="http://schemas.microsoft.com/office/drawing/2014/main" id="{A8A43958-0268-404F-AAF8-D5A62275F2F9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9807721" y="2778830"/>
                      <a:ext cx="242202" cy="314824"/>
                    </a:xfrm>
                    <a:custGeom>
                      <a:avLst/>
                      <a:gdLst>
                        <a:gd name="T0" fmla="*/ 2470 w 2511"/>
                        <a:gd name="T1" fmla="*/ 627 h 3264"/>
                        <a:gd name="T2" fmla="*/ 2511 w 2511"/>
                        <a:gd name="T3" fmla="*/ 627 h 3264"/>
                        <a:gd name="T4" fmla="*/ 2511 w 2511"/>
                        <a:gd name="T5" fmla="*/ 2762 h 3264"/>
                        <a:gd name="T6" fmla="*/ 1255 w 2511"/>
                        <a:gd name="T7" fmla="*/ 3264 h 3264"/>
                        <a:gd name="T8" fmla="*/ 0 w 2511"/>
                        <a:gd name="T9" fmla="*/ 2762 h 3264"/>
                        <a:gd name="T10" fmla="*/ 0 w 2511"/>
                        <a:gd name="T11" fmla="*/ 627 h 3264"/>
                        <a:gd name="T12" fmla="*/ 41 w 2511"/>
                        <a:gd name="T13" fmla="*/ 627 h 3264"/>
                        <a:gd name="T14" fmla="*/ 1255 w 2511"/>
                        <a:gd name="T15" fmla="*/ 1004 h 3264"/>
                        <a:gd name="T16" fmla="*/ 2470 w 2511"/>
                        <a:gd name="T17" fmla="*/ 627 h 3264"/>
                        <a:gd name="T18" fmla="*/ 1255 w 2511"/>
                        <a:gd name="T19" fmla="*/ 0 h 3264"/>
                        <a:gd name="T20" fmla="*/ 0 w 2511"/>
                        <a:gd name="T21" fmla="*/ 502 h 3264"/>
                        <a:gd name="T22" fmla="*/ 1255 w 2511"/>
                        <a:gd name="T23" fmla="*/ 1004 h 3264"/>
                        <a:gd name="T24" fmla="*/ 2511 w 2511"/>
                        <a:gd name="T25" fmla="*/ 502 h 3264"/>
                        <a:gd name="T26" fmla="*/ 1255 w 2511"/>
                        <a:gd name="T27" fmla="*/ 0 h 3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511" h="3264">
                          <a:moveTo>
                            <a:pt x="2470" y="627"/>
                          </a:moveTo>
                          <a:cubicBezTo>
                            <a:pt x="2511" y="627"/>
                            <a:pt x="2511" y="627"/>
                            <a:pt x="2511" y="627"/>
                          </a:cubicBezTo>
                          <a:cubicBezTo>
                            <a:pt x="2511" y="2762"/>
                            <a:pt x="2511" y="2762"/>
                            <a:pt x="2511" y="2762"/>
                          </a:cubicBezTo>
                          <a:cubicBezTo>
                            <a:pt x="2511" y="3040"/>
                            <a:pt x="1949" y="3264"/>
                            <a:pt x="1255" y="3264"/>
                          </a:cubicBezTo>
                          <a:cubicBezTo>
                            <a:pt x="562" y="3264"/>
                            <a:pt x="0" y="3040"/>
                            <a:pt x="0" y="2762"/>
                          </a:cubicBezTo>
                          <a:cubicBezTo>
                            <a:pt x="0" y="627"/>
                            <a:pt x="0" y="627"/>
                            <a:pt x="0" y="627"/>
                          </a:cubicBezTo>
                          <a:cubicBezTo>
                            <a:pt x="41" y="627"/>
                            <a:pt x="41" y="627"/>
                            <a:pt x="41" y="627"/>
                          </a:cubicBezTo>
                          <a:cubicBezTo>
                            <a:pt x="180" y="844"/>
                            <a:pt x="671" y="1004"/>
                            <a:pt x="1255" y="1004"/>
                          </a:cubicBezTo>
                          <a:cubicBezTo>
                            <a:pt x="1840" y="1004"/>
                            <a:pt x="2330" y="844"/>
                            <a:pt x="2470" y="627"/>
                          </a:cubicBezTo>
                          <a:close/>
                          <a:moveTo>
                            <a:pt x="1255" y="0"/>
                          </a:moveTo>
                          <a:cubicBezTo>
                            <a:pt x="562" y="0"/>
                            <a:pt x="0" y="224"/>
                            <a:pt x="0" y="502"/>
                          </a:cubicBezTo>
                          <a:cubicBezTo>
                            <a:pt x="0" y="779"/>
                            <a:pt x="562" y="1004"/>
                            <a:pt x="1255" y="1004"/>
                          </a:cubicBezTo>
                          <a:cubicBezTo>
                            <a:pt x="1949" y="1004"/>
                            <a:pt x="2511" y="779"/>
                            <a:pt x="2511" y="502"/>
                          </a:cubicBezTo>
                          <a:cubicBezTo>
                            <a:pt x="2511" y="224"/>
                            <a:pt x="1949" y="0"/>
                            <a:pt x="1255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0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" name="Title 1">
                      <a:extLst>
                        <a:ext uri="{FF2B5EF4-FFF2-40B4-BE49-F238E27FC236}">
                          <a16:creationId xmlns:a16="http://schemas.microsoft.com/office/drawing/2014/main" id="{A4FC14EA-CF68-48C3-9AAE-14DA8143C4A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9746503" y="2371565"/>
                      <a:ext cx="364639" cy="252998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 anchor="b">
                      <a:spAutoFit/>
                    </a:bodyPr>
                    <a:lstStyle>
                      <a:lvl1pPr algn="l" defTabSz="932742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 lang="en-US" sz="5400" b="0" kern="1200" cap="none" spc="-102" baseline="0">
                          <a:ln w="3175">
                            <a:noFill/>
                          </a:ln>
                          <a:gradFill>
                            <a:gsLst>
                              <a:gs pos="2655">
                                <a:schemeClr val="tx1"/>
                              </a:gs>
                              <a:gs pos="31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+mj-lt"/>
                          <a:ea typeface="+mn-ea"/>
                          <a:cs typeface="Segoe UI" pitchFamily="34" charset="0"/>
                        </a:defRPr>
                      </a:lvl1pPr>
                    </a:lstStyle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sng" strike="noStrike" kern="1200" cap="none" spc="0" normalizeH="0" baseline="0" noProof="0">
                          <a:ln w="3175"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e</a:t>
                      </a:r>
                      <a:r>
                        <a:rPr kumimoji="0" lang="en-US" sz="800" b="0" i="0" u="sng" strike="noStrike" kern="1200" cap="none" spc="0" normalizeH="0" baseline="0" noProof="0" err="1">
                          <a:ln w="3175"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tcd</a:t>
                      </a:r>
                      <a:r>
                        <a:rPr kumimoji="0" lang="en-US" sz="800" b="0" i="0" u="sng" strike="noStrike" kern="1200" cap="none" spc="0" normalizeH="0" baseline="0" noProof="0">
                          <a:ln w="3175"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Store</a:t>
                      </a:r>
                    </a:p>
                  </p:txBody>
                </p:sp>
              </p:grpSp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3D7060B9-6275-4318-ADAC-7E24E6EBFE6F}"/>
                      </a:ext>
                    </a:extLst>
                  </p:cNvPr>
                  <p:cNvGrpSpPr/>
                  <p:nvPr/>
                </p:nvGrpSpPr>
                <p:grpSpPr>
                  <a:xfrm>
                    <a:off x="10343530" y="3174517"/>
                    <a:ext cx="601487" cy="833061"/>
                    <a:chOff x="10426657" y="3376398"/>
                    <a:chExt cx="601487" cy="833061"/>
                  </a:xfrm>
                </p:grpSpPr>
                <p:sp>
                  <p:nvSpPr>
                    <p:cNvPr id="14" name="Title 1">
                      <a:extLst>
                        <a:ext uri="{FF2B5EF4-FFF2-40B4-BE49-F238E27FC236}">
                          <a16:creationId xmlns:a16="http://schemas.microsoft.com/office/drawing/2014/main" id="{CC86A77A-3B80-4765-BC78-BB9621AFF4BA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0426657" y="3376398"/>
                      <a:ext cx="601487" cy="252998"/>
                    </a:xfrm>
                    <a:prstGeom prst="rect">
                      <a:avLst/>
                    </a:prstGeom>
                  </p:spPr>
                  <p:txBody>
                    <a:bodyPr vert="horz" wrap="square" lIns="0" tIns="0" rIns="0" bIns="0" rtlCol="0" anchor="b">
                      <a:spAutoFit/>
                    </a:bodyPr>
                    <a:lstStyle>
                      <a:lvl1pPr algn="l" defTabSz="932742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 lang="en-US" sz="5400" b="0" kern="1200" cap="none" spc="-102" baseline="0">
                          <a:ln w="3175">
                            <a:noFill/>
                          </a:ln>
                          <a:gradFill>
                            <a:gsLst>
                              <a:gs pos="2655">
                                <a:schemeClr val="tx1"/>
                              </a:gs>
                              <a:gs pos="31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+mj-lt"/>
                          <a:ea typeface="+mn-ea"/>
                          <a:cs typeface="Segoe UI" pitchFamily="34" charset="0"/>
                        </a:defRPr>
                      </a:lvl1pPr>
                    </a:lstStyle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sng" strike="noStrike" kern="1200" cap="none" spc="0" normalizeH="0" baseline="0" noProof="0">
                          <a:ln w="3175"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Cloud Controller</a:t>
                      </a:r>
                    </a:p>
                  </p:txBody>
                </p:sp>
                <p:sp>
                  <p:nvSpPr>
                    <p:cNvPr id="15" name="Rectangle: Rounded Corners 14">
                      <a:extLst>
                        <a:ext uri="{FF2B5EF4-FFF2-40B4-BE49-F238E27FC236}">
                          <a16:creationId xmlns:a16="http://schemas.microsoft.com/office/drawing/2014/main" id="{3C253669-95EA-4CC9-AF6D-61BC4097E8B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0460877" y="3675870"/>
                      <a:ext cx="533589" cy="533589"/>
                    </a:xfrm>
                    <a:prstGeom prst="roundRect">
                      <a:avLst>
                        <a:gd name="adj" fmla="val 312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6" name="Freeform 13" title="Icon of a cloud">
                      <a:extLst>
                        <a:ext uri="{FF2B5EF4-FFF2-40B4-BE49-F238E27FC236}">
                          <a16:creationId xmlns:a16="http://schemas.microsoft.com/office/drawing/2014/main" id="{AF29F085-9795-427D-A513-4563A94BE9D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0524659" y="3831299"/>
                      <a:ext cx="406025" cy="222730"/>
                    </a:xfrm>
                    <a:custGeom>
                      <a:avLst/>
                      <a:gdLst>
                        <a:gd name="T0" fmla="*/ 384 w 771"/>
                        <a:gd name="T1" fmla="*/ 0 h 422"/>
                        <a:gd name="T2" fmla="*/ 549 w 771"/>
                        <a:gd name="T3" fmla="*/ 110 h 422"/>
                        <a:gd name="T4" fmla="*/ 551 w 771"/>
                        <a:gd name="T5" fmla="*/ 115 h 422"/>
                        <a:gd name="T6" fmla="*/ 565 w 771"/>
                        <a:gd name="T7" fmla="*/ 110 h 422"/>
                        <a:gd name="T8" fmla="*/ 612 w 771"/>
                        <a:gd name="T9" fmla="*/ 103 h 422"/>
                        <a:gd name="T10" fmla="*/ 771 w 771"/>
                        <a:gd name="T11" fmla="*/ 262 h 422"/>
                        <a:gd name="T12" fmla="*/ 628 w 771"/>
                        <a:gd name="T13" fmla="*/ 420 h 422"/>
                        <a:gd name="T14" fmla="*/ 616 w 771"/>
                        <a:gd name="T15" fmla="*/ 421 h 422"/>
                        <a:gd name="T16" fmla="*/ 610 w 771"/>
                        <a:gd name="T17" fmla="*/ 421 h 422"/>
                        <a:gd name="T18" fmla="*/ 98 w 771"/>
                        <a:gd name="T19" fmla="*/ 421 h 422"/>
                        <a:gd name="T20" fmla="*/ 91 w 771"/>
                        <a:gd name="T21" fmla="*/ 422 h 422"/>
                        <a:gd name="T22" fmla="*/ 74 w 771"/>
                        <a:gd name="T23" fmla="*/ 419 h 422"/>
                        <a:gd name="T24" fmla="*/ 12 w 771"/>
                        <a:gd name="T25" fmla="*/ 312 h 422"/>
                        <a:gd name="T26" fmla="*/ 101 w 771"/>
                        <a:gd name="T27" fmla="*/ 247 h 422"/>
                        <a:gd name="T28" fmla="*/ 108 w 771"/>
                        <a:gd name="T29" fmla="*/ 249 h 422"/>
                        <a:gd name="T30" fmla="*/ 106 w 771"/>
                        <a:gd name="T31" fmla="*/ 238 h 422"/>
                        <a:gd name="T32" fmla="*/ 119 w 771"/>
                        <a:gd name="T33" fmla="*/ 179 h 422"/>
                        <a:gd name="T34" fmla="*/ 201 w 771"/>
                        <a:gd name="T35" fmla="*/ 128 h 422"/>
                        <a:gd name="T36" fmla="*/ 213 w 771"/>
                        <a:gd name="T37" fmla="*/ 128 h 422"/>
                        <a:gd name="T38" fmla="*/ 213 w 771"/>
                        <a:gd name="T39" fmla="*/ 127 h 422"/>
                        <a:gd name="T40" fmla="*/ 384 w 771"/>
                        <a:gd name="T41" fmla="*/ 0 h 4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771" h="422">
                          <a:moveTo>
                            <a:pt x="384" y="0"/>
                          </a:moveTo>
                          <a:cubicBezTo>
                            <a:pt x="458" y="0"/>
                            <a:pt x="522" y="46"/>
                            <a:pt x="549" y="110"/>
                          </a:cubicBezTo>
                          <a:cubicBezTo>
                            <a:pt x="551" y="115"/>
                            <a:pt x="551" y="115"/>
                            <a:pt x="551" y="115"/>
                          </a:cubicBezTo>
                          <a:cubicBezTo>
                            <a:pt x="565" y="110"/>
                            <a:pt x="565" y="110"/>
                            <a:pt x="565" y="110"/>
                          </a:cubicBezTo>
                          <a:cubicBezTo>
                            <a:pt x="580" y="105"/>
                            <a:pt x="596" y="103"/>
                            <a:pt x="612" y="103"/>
                          </a:cubicBezTo>
                          <a:cubicBezTo>
                            <a:pt x="700" y="103"/>
                            <a:pt x="771" y="174"/>
                            <a:pt x="771" y="262"/>
                          </a:cubicBezTo>
                          <a:cubicBezTo>
                            <a:pt x="771" y="344"/>
                            <a:pt x="708" y="412"/>
                            <a:pt x="628" y="420"/>
                          </a:cubicBezTo>
                          <a:cubicBezTo>
                            <a:pt x="616" y="421"/>
                            <a:pt x="616" y="421"/>
                            <a:pt x="616" y="421"/>
                          </a:cubicBezTo>
                          <a:cubicBezTo>
                            <a:pt x="610" y="421"/>
                            <a:pt x="610" y="421"/>
                            <a:pt x="610" y="421"/>
                          </a:cubicBezTo>
                          <a:cubicBezTo>
                            <a:pt x="98" y="421"/>
                            <a:pt x="98" y="421"/>
                            <a:pt x="98" y="421"/>
                          </a:cubicBezTo>
                          <a:cubicBezTo>
                            <a:pt x="91" y="422"/>
                            <a:pt x="91" y="422"/>
                            <a:pt x="91" y="422"/>
                          </a:cubicBezTo>
                          <a:cubicBezTo>
                            <a:pt x="85" y="421"/>
                            <a:pt x="79" y="420"/>
                            <a:pt x="74" y="419"/>
                          </a:cubicBezTo>
                          <a:cubicBezTo>
                            <a:pt x="27" y="406"/>
                            <a:pt x="0" y="359"/>
                            <a:pt x="12" y="312"/>
                          </a:cubicBezTo>
                          <a:cubicBezTo>
                            <a:pt x="23" y="271"/>
                            <a:pt x="61" y="245"/>
                            <a:pt x="101" y="247"/>
                          </a:cubicBezTo>
                          <a:cubicBezTo>
                            <a:pt x="108" y="249"/>
                            <a:pt x="108" y="249"/>
                            <a:pt x="108" y="249"/>
                          </a:cubicBezTo>
                          <a:cubicBezTo>
                            <a:pt x="106" y="238"/>
                            <a:pt x="106" y="238"/>
                            <a:pt x="106" y="238"/>
                          </a:cubicBezTo>
                          <a:cubicBezTo>
                            <a:pt x="105" y="218"/>
                            <a:pt x="109" y="198"/>
                            <a:pt x="119" y="179"/>
                          </a:cubicBezTo>
                          <a:cubicBezTo>
                            <a:pt x="137" y="148"/>
                            <a:pt x="168" y="130"/>
                            <a:pt x="201" y="128"/>
                          </a:cubicBezTo>
                          <a:cubicBezTo>
                            <a:pt x="213" y="128"/>
                            <a:pt x="213" y="128"/>
                            <a:pt x="213" y="128"/>
                          </a:cubicBezTo>
                          <a:cubicBezTo>
                            <a:pt x="213" y="127"/>
                            <a:pt x="213" y="127"/>
                            <a:pt x="213" y="127"/>
                          </a:cubicBezTo>
                          <a:cubicBezTo>
                            <a:pt x="236" y="53"/>
                            <a:pt x="304" y="0"/>
                            <a:pt x="384" y="0"/>
                          </a:cubicBezTo>
                          <a:close/>
                        </a:path>
                      </a:pathLst>
                    </a:custGeom>
                    <a:noFill/>
                    <a:ln w="12700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sng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505050"/>
                            </a:gs>
                            <a:gs pos="100000">
                              <a:srgbClr val="505050"/>
                            </a:gs>
                          </a:gsLst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8" name="Title 1">
                  <a:extLst>
                    <a:ext uri="{FF2B5EF4-FFF2-40B4-BE49-F238E27FC236}">
                      <a16:creationId xmlns:a16="http://schemas.microsoft.com/office/drawing/2014/main" id="{6047DEF5-180A-4525-927B-1EF15066B0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909291" y="2013340"/>
                  <a:ext cx="2012210" cy="158123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b">
                  <a:spAutoFit/>
                </a:bodyPr>
                <a:lstStyle>
                  <a:lvl1pPr algn="l" defTabSz="932742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lang="en-US" sz="5400" b="0" kern="1200" cap="none" spc="-102" baseline="0">
                      <a:ln w="3175">
                        <a:noFill/>
                      </a:ln>
                      <a:gradFill>
                        <a:gsLst>
                          <a:gs pos="2655">
                            <a:schemeClr val="tx1"/>
                          </a:gs>
                          <a:gs pos="31000">
                            <a:schemeClr val="tx1"/>
                          </a:gs>
                        </a:gsLst>
                        <a:lin ang="5400000" scaled="0"/>
                      </a:gradFill>
                      <a:effectLst/>
                      <a:latin typeface="+mj-lt"/>
                      <a:ea typeface="+mn-ea"/>
                      <a:cs typeface="Segoe UI" pitchFamily="34" charset="0"/>
                    </a:defRPr>
                  </a:lvl1pPr>
                </a:lstStyle>
                <a:p>
                  <a:pPr marL="0" marR="0" lvl="0" indent="0" algn="ctr" defTabSz="914192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sng" strike="noStrike" kern="1200" cap="none" spc="0" normalizeH="0" baseline="0" noProof="0">
                      <a:ln w="3175"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Self-managed master node(s)</a:t>
                  </a:r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8306A1D-EE75-465B-9BC8-9117FDB5AE1B}"/>
                </a:ext>
              </a:extLst>
            </p:cNvPr>
            <p:cNvGrpSpPr/>
            <p:nvPr/>
          </p:nvGrpSpPr>
          <p:grpSpPr>
            <a:xfrm>
              <a:off x="4975737" y="4686131"/>
              <a:ext cx="6299946" cy="1464502"/>
              <a:chOff x="4934024" y="4702923"/>
              <a:chExt cx="6299946" cy="136834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1732923-540C-46E1-B555-6877915AED50}"/>
                  </a:ext>
                </a:extLst>
              </p:cNvPr>
              <p:cNvSpPr/>
              <p:nvPr/>
            </p:nvSpPr>
            <p:spPr bwMode="auto">
              <a:xfrm>
                <a:off x="4934024" y="5105713"/>
                <a:ext cx="6299946" cy="965559"/>
              </a:xfrm>
              <a:prstGeom prst="roundRect">
                <a:avLst>
                  <a:gd name="adj" fmla="val 3125"/>
                </a:avLst>
              </a:prstGeom>
              <a:solidFill>
                <a:srgbClr val="FCFDFE">
                  <a:alpha val="2000"/>
                </a:srgbClr>
              </a:solidFill>
              <a:ln w="19050">
                <a:solidFill>
                  <a:schemeClr val="accent4">
                    <a:lumMod val="75000"/>
                  </a:schemeClr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sng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32" name="Title 1">
                <a:extLst>
                  <a:ext uri="{FF2B5EF4-FFF2-40B4-BE49-F238E27FC236}">
                    <a16:creationId xmlns:a16="http://schemas.microsoft.com/office/drawing/2014/main" id="{2BCED1DF-DBD1-4912-8FA3-E95B594E25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4024" y="4702923"/>
                <a:ext cx="1989770" cy="354581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sng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Customer Worker Node VMs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B7E2F8D-EBD7-4FE2-B8A0-243938C38D1D}"/>
                </a:ext>
              </a:extLst>
            </p:cNvPr>
            <p:cNvGrpSpPr/>
            <p:nvPr/>
          </p:nvGrpSpPr>
          <p:grpSpPr>
            <a:xfrm>
              <a:off x="5859422" y="2276207"/>
              <a:ext cx="822960" cy="1351575"/>
              <a:chOff x="5859422" y="2276207"/>
              <a:chExt cx="822960" cy="1351575"/>
            </a:xfrm>
          </p:grpSpPr>
          <p:sp>
            <p:nvSpPr>
              <p:cNvPr id="34" name="Title 1">
                <a:extLst>
                  <a:ext uri="{FF2B5EF4-FFF2-40B4-BE49-F238E27FC236}">
                    <a16:creationId xmlns:a16="http://schemas.microsoft.com/office/drawing/2014/main" id="{DE7C3F89-8113-41D7-9EDA-4F013E04EA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12112" y="2276207"/>
                <a:ext cx="717581" cy="474371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1419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sng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App/ workload definition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40278C09-5BC3-4613-8819-E750D29A5BD5}"/>
                  </a:ext>
                </a:extLst>
              </p:cNvPr>
              <p:cNvSpPr/>
              <p:nvPr/>
            </p:nvSpPr>
            <p:spPr bwMode="auto">
              <a:xfrm>
                <a:off x="5859422" y="2804822"/>
                <a:ext cx="822960" cy="822960"/>
              </a:xfrm>
              <a:prstGeom prst="roundRect">
                <a:avLst>
                  <a:gd name="adj" fmla="val 3125"/>
                </a:avLst>
              </a:prstGeom>
              <a:solidFill>
                <a:srgbClr val="FCFDFE">
                  <a:alpha val="1000"/>
                </a:srgbClr>
              </a:solidFill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sng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36" name="CRMArticles_EFF5" title="Icon of two documents stacked together with writing on them">
                <a:extLst>
                  <a:ext uri="{FF2B5EF4-FFF2-40B4-BE49-F238E27FC236}">
                    <a16:creationId xmlns:a16="http://schemas.microsoft.com/office/drawing/2014/main" id="{41D49BA2-ED35-4B2D-BBD2-AEC2306FACA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052759" y="2964491"/>
                <a:ext cx="436286" cy="503622"/>
              </a:xfrm>
              <a:custGeom>
                <a:avLst/>
                <a:gdLst>
                  <a:gd name="T0" fmla="*/ 551 w 3583"/>
                  <a:gd name="T1" fmla="*/ 3585 h 4136"/>
                  <a:gd name="T2" fmla="*/ 0 w 3583"/>
                  <a:gd name="T3" fmla="*/ 3585 h 4136"/>
                  <a:gd name="T4" fmla="*/ 0 w 3583"/>
                  <a:gd name="T5" fmla="*/ 0 h 4136"/>
                  <a:gd name="T6" fmla="*/ 3033 w 3583"/>
                  <a:gd name="T7" fmla="*/ 0 h 4136"/>
                  <a:gd name="T8" fmla="*/ 3033 w 3583"/>
                  <a:gd name="T9" fmla="*/ 1103 h 4136"/>
                  <a:gd name="T10" fmla="*/ 2480 w 3583"/>
                  <a:gd name="T11" fmla="*/ 551 h 4136"/>
                  <a:gd name="T12" fmla="*/ 2480 w 3583"/>
                  <a:gd name="T13" fmla="*/ 1654 h 4136"/>
                  <a:gd name="T14" fmla="*/ 3583 w 3583"/>
                  <a:gd name="T15" fmla="*/ 1654 h 4136"/>
                  <a:gd name="T16" fmla="*/ 3583 w 3583"/>
                  <a:gd name="T17" fmla="*/ 1654 h 4136"/>
                  <a:gd name="T18" fmla="*/ 2480 w 3583"/>
                  <a:gd name="T19" fmla="*/ 551 h 4136"/>
                  <a:gd name="T20" fmla="*/ 551 w 3583"/>
                  <a:gd name="T21" fmla="*/ 551 h 4136"/>
                  <a:gd name="T22" fmla="*/ 551 w 3583"/>
                  <a:gd name="T23" fmla="*/ 4136 h 4136"/>
                  <a:gd name="T24" fmla="*/ 3583 w 3583"/>
                  <a:gd name="T25" fmla="*/ 4136 h 4136"/>
                  <a:gd name="T26" fmla="*/ 3583 w 3583"/>
                  <a:gd name="T27" fmla="*/ 1654 h 4136"/>
                  <a:gd name="T28" fmla="*/ 965 w 3583"/>
                  <a:gd name="T29" fmla="*/ 2757 h 4136"/>
                  <a:gd name="T30" fmla="*/ 2894 w 3583"/>
                  <a:gd name="T31" fmla="*/ 2757 h 4136"/>
                  <a:gd name="T32" fmla="*/ 965 w 3583"/>
                  <a:gd name="T33" fmla="*/ 2206 h 4136"/>
                  <a:gd name="T34" fmla="*/ 2894 w 3583"/>
                  <a:gd name="T35" fmla="*/ 2206 h 4136"/>
                  <a:gd name="T36" fmla="*/ 965 w 3583"/>
                  <a:gd name="T37" fmla="*/ 1654 h 4136"/>
                  <a:gd name="T38" fmla="*/ 2068 w 3583"/>
                  <a:gd name="T39" fmla="*/ 1654 h 4136"/>
                  <a:gd name="T40" fmla="*/ 965 w 3583"/>
                  <a:gd name="T41" fmla="*/ 1103 h 4136"/>
                  <a:gd name="T42" fmla="*/ 2068 w 3583"/>
                  <a:gd name="T43" fmla="*/ 1103 h 4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83" h="4136">
                    <a:moveTo>
                      <a:pt x="551" y="3585"/>
                    </a:moveTo>
                    <a:lnTo>
                      <a:pt x="0" y="3585"/>
                    </a:lnTo>
                    <a:lnTo>
                      <a:pt x="0" y="0"/>
                    </a:lnTo>
                    <a:lnTo>
                      <a:pt x="3033" y="0"/>
                    </a:lnTo>
                    <a:lnTo>
                      <a:pt x="3033" y="1103"/>
                    </a:lnTo>
                    <a:moveTo>
                      <a:pt x="2480" y="551"/>
                    </a:moveTo>
                    <a:lnTo>
                      <a:pt x="2480" y="1654"/>
                    </a:lnTo>
                    <a:lnTo>
                      <a:pt x="3583" y="1654"/>
                    </a:lnTo>
                    <a:moveTo>
                      <a:pt x="3583" y="1654"/>
                    </a:moveTo>
                    <a:lnTo>
                      <a:pt x="2480" y="551"/>
                    </a:lnTo>
                    <a:lnTo>
                      <a:pt x="551" y="551"/>
                    </a:lnTo>
                    <a:lnTo>
                      <a:pt x="551" y="4136"/>
                    </a:lnTo>
                    <a:lnTo>
                      <a:pt x="3583" y="4136"/>
                    </a:lnTo>
                    <a:lnTo>
                      <a:pt x="3583" y="1654"/>
                    </a:lnTo>
                    <a:moveTo>
                      <a:pt x="965" y="2757"/>
                    </a:moveTo>
                    <a:lnTo>
                      <a:pt x="2894" y="2757"/>
                    </a:lnTo>
                    <a:moveTo>
                      <a:pt x="965" y="2206"/>
                    </a:moveTo>
                    <a:lnTo>
                      <a:pt x="2894" y="2206"/>
                    </a:lnTo>
                    <a:moveTo>
                      <a:pt x="965" y="1654"/>
                    </a:moveTo>
                    <a:lnTo>
                      <a:pt x="2068" y="1654"/>
                    </a:lnTo>
                    <a:moveTo>
                      <a:pt x="965" y="1103"/>
                    </a:moveTo>
                    <a:lnTo>
                      <a:pt x="2068" y="1103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sng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2F3BF61-CE22-47FA-92ED-B7253D000F30}"/>
                </a:ext>
              </a:extLst>
            </p:cNvPr>
            <p:cNvGrpSpPr/>
            <p:nvPr/>
          </p:nvGrpSpPr>
          <p:grpSpPr>
            <a:xfrm>
              <a:off x="4934024" y="2592455"/>
              <a:ext cx="822960" cy="1035327"/>
              <a:chOff x="4934024" y="2592455"/>
              <a:chExt cx="822960" cy="1035327"/>
            </a:xfrm>
          </p:grpSpPr>
          <p:sp>
            <p:nvSpPr>
              <p:cNvPr id="38" name="Title 1">
                <a:extLst>
                  <a:ext uri="{FF2B5EF4-FFF2-40B4-BE49-F238E27FC236}">
                    <a16:creationId xmlns:a16="http://schemas.microsoft.com/office/drawing/2014/main" id="{A79DAAA7-B239-4F00-B831-1342A2FFAF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86714" y="2592455"/>
                <a:ext cx="717581" cy="158123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1419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sng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User</a:t>
                </a: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DA33129-EB33-4203-A50F-A04117C6F0ED}"/>
                  </a:ext>
                </a:extLst>
              </p:cNvPr>
              <p:cNvSpPr/>
              <p:nvPr/>
            </p:nvSpPr>
            <p:spPr bwMode="auto">
              <a:xfrm>
                <a:off x="4934024" y="2804822"/>
                <a:ext cx="822960" cy="822960"/>
              </a:xfrm>
              <a:prstGeom prst="roundRect">
                <a:avLst>
                  <a:gd name="adj" fmla="val 3125"/>
                </a:avLst>
              </a:prstGeom>
              <a:solidFill>
                <a:srgbClr val="FCFDFE">
                  <a:alpha val="1000"/>
                </a:srgbClr>
              </a:solidFill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sng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40" name="people_4" title="Icon of a person">
                <a:extLst>
                  <a:ext uri="{FF2B5EF4-FFF2-40B4-BE49-F238E27FC236}">
                    <a16:creationId xmlns:a16="http://schemas.microsoft.com/office/drawing/2014/main" id="{EB7D8BC6-B562-44E5-A6F5-09E3908E7C9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127796" y="2972909"/>
                <a:ext cx="435416" cy="486787"/>
              </a:xfrm>
              <a:custGeom>
                <a:avLst/>
                <a:gdLst>
                  <a:gd name="T0" fmla="*/ 48 w 246"/>
                  <a:gd name="T1" fmla="*/ 76 h 275"/>
                  <a:gd name="T2" fmla="*/ 124 w 246"/>
                  <a:gd name="T3" fmla="*/ 0 h 275"/>
                  <a:gd name="T4" fmla="*/ 201 w 246"/>
                  <a:gd name="T5" fmla="*/ 76 h 275"/>
                  <a:gd name="T6" fmla="*/ 124 w 246"/>
                  <a:gd name="T7" fmla="*/ 152 h 275"/>
                  <a:gd name="T8" fmla="*/ 48 w 246"/>
                  <a:gd name="T9" fmla="*/ 76 h 275"/>
                  <a:gd name="T10" fmla="*/ 246 w 246"/>
                  <a:gd name="T11" fmla="*/ 275 h 275"/>
                  <a:gd name="T12" fmla="*/ 123 w 246"/>
                  <a:gd name="T13" fmla="*/ 152 h 275"/>
                  <a:gd name="T14" fmla="*/ 0 w 246"/>
                  <a:gd name="T15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275">
                    <a:moveTo>
                      <a:pt x="48" y="76"/>
                    </a:moveTo>
                    <a:cubicBezTo>
                      <a:pt x="48" y="34"/>
                      <a:pt x="82" y="0"/>
                      <a:pt x="124" y="0"/>
                    </a:cubicBezTo>
                    <a:cubicBezTo>
                      <a:pt x="166" y="0"/>
                      <a:pt x="201" y="34"/>
                      <a:pt x="201" y="76"/>
                    </a:cubicBezTo>
                    <a:cubicBezTo>
                      <a:pt x="201" y="118"/>
                      <a:pt x="166" y="152"/>
                      <a:pt x="124" y="152"/>
                    </a:cubicBezTo>
                    <a:cubicBezTo>
                      <a:pt x="82" y="152"/>
                      <a:pt x="48" y="118"/>
                      <a:pt x="48" y="76"/>
                    </a:cubicBezTo>
                    <a:close/>
                    <a:moveTo>
                      <a:pt x="246" y="275"/>
                    </a:moveTo>
                    <a:cubicBezTo>
                      <a:pt x="246" y="207"/>
                      <a:pt x="191" y="152"/>
                      <a:pt x="123" y="152"/>
                    </a:cubicBezTo>
                    <a:cubicBezTo>
                      <a:pt x="55" y="152"/>
                      <a:pt x="0" y="207"/>
                      <a:pt x="0" y="275"/>
                    </a:cubicBezTo>
                  </a:path>
                </a:pathLst>
              </a:custGeom>
              <a:noFill/>
              <a:ln w="1270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sng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7457FFC-A895-4554-820B-E7355637E97E}"/>
                </a:ext>
              </a:extLst>
            </p:cNvPr>
            <p:cNvCxnSpPr>
              <a:cxnSpLocks/>
              <a:stCxn id="35" idx="3"/>
              <a:endCxn id="87" idx="1"/>
            </p:cNvCxnSpPr>
            <p:nvPr/>
          </p:nvCxnSpPr>
          <p:spPr>
            <a:xfrm>
              <a:off x="6682382" y="3216302"/>
              <a:ext cx="629098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0804AC-E8ED-4AEA-B85B-97C5D2F2FDD1}"/>
                </a:ext>
              </a:extLst>
            </p:cNvPr>
            <p:cNvCxnSpPr>
              <a:cxnSpLocks/>
              <a:stCxn id="87" idx="3"/>
              <a:endCxn id="94" idx="1"/>
            </p:cNvCxnSpPr>
            <p:nvPr/>
          </p:nvCxnSpPr>
          <p:spPr>
            <a:xfrm>
              <a:off x="8134440" y="3216302"/>
              <a:ext cx="630653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B04EE53-F65D-45E0-AC39-8022565B8CBB}"/>
                </a:ext>
              </a:extLst>
            </p:cNvPr>
            <p:cNvGrpSpPr/>
            <p:nvPr/>
          </p:nvGrpSpPr>
          <p:grpSpPr>
            <a:xfrm>
              <a:off x="5106274" y="5225113"/>
              <a:ext cx="968156" cy="723370"/>
              <a:chOff x="4931506" y="5765019"/>
              <a:chExt cx="968156" cy="723370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997F9075-2633-42BD-9C07-CFE2DA515862}"/>
                  </a:ext>
                </a:extLst>
              </p:cNvPr>
              <p:cNvSpPr/>
              <p:nvPr/>
            </p:nvSpPr>
            <p:spPr bwMode="auto">
              <a:xfrm>
                <a:off x="4931506" y="5941630"/>
                <a:ext cx="968156" cy="546759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sng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45" name="Title 1">
                <a:extLst>
                  <a:ext uri="{FF2B5EF4-FFF2-40B4-BE49-F238E27FC236}">
                    <a16:creationId xmlns:a16="http://schemas.microsoft.com/office/drawing/2014/main" id="{F215FE63-DB4B-4D64-BBD7-A24220D03C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1506" y="5765019"/>
                <a:ext cx="601487" cy="126499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sng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Docker</a:t>
                </a:r>
              </a:p>
            </p:txBody>
          </p:sp>
          <p:sp>
            <p:nvSpPr>
              <p:cNvPr id="46" name="Title 1">
                <a:extLst>
                  <a:ext uri="{FF2B5EF4-FFF2-40B4-BE49-F238E27FC236}">
                    <a16:creationId xmlns:a16="http://schemas.microsoft.com/office/drawing/2014/main" id="{C9A81E79-9242-496C-B18F-B3AC0D21CF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14841" y="5991093"/>
                <a:ext cx="601487" cy="126499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sng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Pods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0B2CAA6-1554-4CF5-8AD6-8659043B2D5B}"/>
                  </a:ext>
                </a:extLst>
              </p:cNvPr>
              <p:cNvGrpSpPr/>
              <p:nvPr/>
            </p:nvGrpSpPr>
            <p:grpSpPr>
              <a:xfrm>
                <a:off x="5078564" y="6178579"/>
                <a:ext cx="674040" cy="200439"/>
                <a:chOff x="8773830" y="4177977"/>
                <a:chExt cx="757312" cy="225202"/>
              </a:xfrm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DD4949FA-A24B-467E-91AD-903FDE2C8068}"/>
                    </a:ext>
                  </a:extLst>
                </p:cNvPr>
                <p:cNvSpPr/>
                <p:nvPr/>
              </p:nvSpPr>
              <p:spPr>
                <a:xfrm>
                  <a:off x="877383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sng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E734C46F-4367-4D15-95E5-E0EB9DA6FA0E}"/>
                    </a:ext>
                  </a:extLst>
                </p:cNvPr>
                <p:cNvSpPr/>
                <p:nvPr/>
              </p:nvSpPr>
              <p:spPr>
                <a:xfrm>
                  <a:off x="904974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sng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6037B8A6-AA9C-4A37-8773-8E8F8ACD5937}"/>
                    </a:ext>
                  </a:extLst>
                </p:cNvPr>
                <p:cNvSpPr/>
                <p:nvPr/>
              </p:nvSpPr>
              <p:spPr>
                <a:xfrm>
                  <a:off x="932565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sng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CFF0F99-AE09-40A1-A771-8E317BFD248B}"/>
                </a:ext>
              </a:extLst>
            </p:cNvPr>
            <p:cNvGrpSpPr/>
            <p:nvPr/>
          </p:nvGrpSpPr>
          <p:grpSpPr>
            <a:xfrm>
              <a:off x="6353097" y="5225113"/>
              <a:ext cx="968156" cy="723370"/>
              <a:chOff x="4931506" y="5765019"/>
              <a:chExt cx="968156" cy="723370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49AE1894-C825-4E55-924D-2B160ED475EC}"/>
                  </a:ext>
                </a:extLst>
              </p:cNvPr>
              <p:cNvSpPr/>
              <p:nvPr/>
            </p:nvSpPr>
            <p:spPr bwMode="auto">
              <a:xfrm>
                <a:off x="4931506" y="5941630"/>
                <a:ext cx="968156" cy="546759"/>
              </a:xfrm>
              <a:prstGeom prst="roundRect">
                <a:avLst>
                  <a:gd name="adj" fmla="val 3125"/>
                </a:avLst>
              </a:prstGeom>
              <a:solidFill>
                <a:srgbClr val="FCFDFE">
                  <a:alpha val="2000"/>
                </a:srgbClr>
              </a:solidFill>
              <a:ln w="12700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sng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53" name="Title 1">
                <a:extLst>
                  <a:ext uri="{FF2B5EF4-FFF2-40B4-BE49-F238E27FC236}">
                    <a16:creationId xmlns:a16="http://schemas.microsoft.com/office/drawing/2014/main" id="{DE5795D5-C45E-4BF9-9553-B3931EAB23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1506" y="5765019"/>
                <a:ext cx="601487" cy="126499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sng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Docker</a:t>
                </a:r>
              </a:p>
            </p:txBody>
          </p:sp>
          <p:sp>
            <p:nvSpPr>
              <p:cNvPr id="54" name="Title 1">
                <a:extLst>
                  <a:ext uri="{FF2B5EF4-FFF2-40B4-BE49-F238E27FC236}">
                    <a16:creationId xmlns:a16="http://schemas.microsoft.com/office/drawing/2014/main" id="{F3EA1D3E-8EA2-4D66-899D-11C3B1E098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14841" y="5991093"/>
                <a:ext cx="601487" cy="126499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sng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Pods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8134A7A-C8E7-4776-BD85-7C2410006C36}"/>
                  </a:ext>
                </a:extLst>
              </p:cNvPr>
              <p:cNvGrpSpPr/>
              <p:nvPr/>
            </p:nvGrpSpPr>
            <p:grpSpPr>
              <a:xfrm>
                <a:off x="5078564" y="6178579"/>
                <a:ext cx="674040" cy="200439"/>
                <a:chOff x="8773830" y="4177977"/>
                <a:chExt cx="757312" cy="225202"/>
              </a:xfrm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12EF7578-5503-41D9-A6F7-89E8622BC17D}"/>
                    </a:ext>
                  </a:extLst>
                </p:cNvPr>
                <p:cNvSpPr/>
                <p:nvPr/>
              </p:nvSpPr>
              <p:spPr>
                <a:xfrm>
                  <a:off x="877383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sng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F50EF372-BD00-4F6A-A113-5BCE2017496D}"/>
                    </a:ext>
                  </a:extLst>
                </p:cNvPr>
                <p:cNvSpPr/>
                <p:nvPr/>
              </p:nvSpPr>
              <p:spPr>
                <a:xfrm>
                  <a:off x="904974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sng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8E435535-5458-4A66-A828-93BA32BD3A7A}"/>
                    </a:ext>
                  </a:extLst>
                </p:cNvPr>
                <p:cNvSpPr/>
                <p:nvPr/>
              </p:nvSpPr>
              <p:spPr>
                <a:xfrm>
                  <a:off x="932565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sng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8A950B4-128F-40E2-B790-1C8823ECABB8}"/>
                </a:ext>
              </a:extLst>
            </p:cNvPr>
            <p:cNvGrpSpPr/>
            <p:nvPr/>
          </p:nvGrpSpPr>
          <p:grpSpPr>
            <a:xfrm>
              <a:off x="7599920" y="5225113"/>
              <a:ext cx="968156" cy="723370"/>
              <a:chOff x="4931506" y="5765019"/>
              <a:chExt cx="968156" cy="723370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306FBABD-1C97-4789-B594-4DC256ACA3BA}"/>
                  </a:ext>
                </a:extLst>
              </p:cNvPr>
              <p:cNvSpPr/>
              <p:nvPr/>
            </p:nvSpPr>
            <p:spPr bwMode="auto">
              <a:xfrm>
                <a:off x="4931506" y="5941630"/>
                <a:ext cx="968156" cy="546759"/>
              </a:xfrm>
              <a:prstGeom prst="roundRect">
                <a:avLst>
                  <a:gd name="adj" fmla="val 3125"/>
                </a:avLst>
              </a:prstGeom>
              <a:solidFill>
                <a:srgbClr val="FCFDFE">
                  <a:alpha val="2000"/>
                </a:srgbClr>
              </a:solidFill>
              <a:ln w="12700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sng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61" name="Title 1">
                <a:extLst>
                  <a:ext uri="{FF2B5EF4-FFF2-40B4-BE49-F238E27FC236}">
                    <a16:creationId xmlns:a16="http://schemas.microsoft.com/office/drawing/2014/main" id="{F9D9E3D6-9DE7-4280-9FAB-A3BB6848DF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1506" y="5765019"/>
                <a:ext cx="601487" cy="126499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sng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Docker</a:t>
                </a:r>
              </a:p>
            </p:txBody>
          </p:sp>
          <p:sp>
            <p:nvSpPr>
              <p:cNvPr id="62" name="Title 1">
                <a:extLst>
                  <a:ext uri="{FF2B5EF4-FFF2-40B4-BE49-F238E27FC236}">
                    <a16:creationId xmlns:a16="http://schemas.microsoft.com/office/drawing/2014/main" id="{493068DF-F6AC-4502-9F28-13A4F77BF3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14841" y="5991093"/>
                <a:ext cx="601487" cy="126499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sng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Pods</a:t>
                </a: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71AC722C-ABBE-4335-8038-1549D817237E}"/>
                  </a:ext>
                </a:extLst>
              </p:cNvPr>
              <p:cNvGrpSpPr/>
              <p:nvPr/>
            </p:nvGrpSpPr>
            <p:grpSpPr>
              <a:xfrm>
                <a:off x="5078564" y="6178579"/>
                <a:ext cx="674040" cy="200439"/>
                <a:chOff x="8773830" y="4177977"/>
                <a:chExt cx="757312" cy="225202"/>
              </a:xfrm>
            </p:grpSpPr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FADE6338-0C53-40E7-B1B4-E650F42B39B1}"/>
                    </a:ext>
                  </a:extLst>
                </p:cNvPr>
                <p:cNvSpPr/>
                <p:nvPr/>
              </p:nvSpPr>
              <p:spPr>
                <a:xfrm>
                  <a:off x="877383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sng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F662B5DB-E3FC-4261-BDDB-35E2820FD5B3}"/>
                    </a:ext>
                  </a:extLst>
                </p:cNvPr>
                <p:cNvSpPr/>
                <p:nvPr/>
              </p:nvSpPr>
              <p:spPr>
                <a:xfrm>
                  <a:off x="904974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sng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6D57D455-25EE-46DD-8590-9A01C709D472}"/>
                    </a:ext>
                  </a:extLst>
                </p:cNvPr>
                <p:cNvSpPr/>
                <p:nvPr/>
              </p:nvSpPr>
              <p:spPr>
                <a:xfrm>
                  <a:off x="932565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sng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37775B9-F83B-4B49-BB38-07B34061843B}"/>
                </a:ext>
              </a:extLst>
            </p:cNvPr>
            <p:cNvGrpSpPr/>
            <p:nvPr/>
          </p:nvGrpSpPr>
          <p:grpSpPr>
            <a:xfrm>
              <a:off x="8846743" y="5225113"/>
              <a:ext cx="968156" cy="723370"/>
              <a:chOff x="4931506" y="5765019"/>
              <a:chExt cx="968156" cy="723370"/>
            </a:xfrm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4BD16572-3C56-4C59-B303-BECEE4C7E4D6}"/>
                  </a:ext>
                </a:extLst>
              </p:cNvPr>
              <p:cNvSpPr/>
              <p:nvPr/>
            </p:nvSpPr>
            <p:spPr bwMode="auto">
              <a:xfrm>
                <a:off x="4931506" y="5941630"/>
                <a:ext cx="968156" cy="546759"/>
              </a:xfrm>
              <a:prstGeom prst="roundRect">
                <a:avLst>
                  <a:gd name="adj" fmla="val 3125"/>
                </a:avLst>
              </a:prstGeom>
              <a:solidFill>
                <a:srgbClr val="FCFDFE">
                  <a:alpha val="2000"/>
                </a:srgbClr>
              </a:solidFill>
              <a:ln w="12700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sng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69" name="Title 1">
                <a:extLst>
                  <a:ext uri="{FF2B5EF4-FFF2-40B4-BE49-F238E27FC236}">
                    <a16:creationId xmlns:a16="http://schemas.microsoft.com/office/drawing/2014/main" id="{C89D865F-B6D6-4BC0-9226-6DCAA75118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1506" y="5765019"/>
                <a:ext cx="601487" cy="126499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sng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Docker</a:t>
                </a:r>
              </a:p>
            </p:txBody>
          </p:sp>
          <p:sp>
            <p:nvSpPr>
              <p:cNvPr id="70" name="Title 1">
                <a:extLst>
                  <a:ext uri="{FF2B5EF4-FFF2-40B4-BE49-F238E27FC236}">
                    <a16:creationId xmlns:a16="http://schemas.microsoft.com/office/drawing/2014/main" id="{102F5B83-555F-498D-857D-F3AA613DF6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14841" y="5991093"/>
                <a:ext cx="601487" cy="126499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sng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Pods</a:t>
                </a: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9F354739-E554-46ED-B785-85D5022F4036}"/>
                  </a:ext>
                </a:extLst>
              </p:cNvPr>
              <p:cNvGrpSpPr/>
              <p:nvPr/>
            </p:nvGrpSpPr>
            <p:grpSpPr>
              <a:xfrm>
                <a:off x="5078564" y="6178579"/>
                <a:ext cx="674040" cy="200439"/>
                <a:chOff x="8773830" y="4177977"/>
                <a:chExt cx="757312" cy="225202"/>
              </a:xfrm>
            </p:grpSpPr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8E770279-A079-44C4-858F-7263B70D41F7}"/>
                    </a:ext>
                  </a:extLst>
                </p:cNvPr>
                <p:cNvSpPr/>
                <p:nvPr/>
              </p:nvSpPr>
              <p:spPr>
                <a:xfrm>
                  <a:off x="877383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sng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D55554FB-B6B9-46B7-9A27-EB6909F6C5E8}"/>
                    </a:ext>
                  </a:extLst>
                </p:cNvPr>
                <p:cNvSpPr/>
                <p:nvPr/>
              </p:nvSpPr>
              <p:spPr>
                <a:xfrm>
                  <a:off x="904974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sng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02699122-27FF-420A-8E2A-594D9DD36A13}"/>
                    </a:ext>
                  </a:extLst>
                </p:cNvPr>
                <p:cNvSpPr/>
                <p:nvPr/>
              </p:nvSpPr>
              <p:spPr>
                <a:xfrm>
                  <a:off x="932565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sng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106DD17-74F7-4012-90B7-B5AAE83B3EF3}"/>
                </a:ext>
              </a:extLst>
            </p:cNvPr>
            <p:cNvGrpSpPr/>
            <p:nvPr/>
          </p:nvGrpSpPr>
          <p:grpSpPr>
            <a:xfrm>
              <a:off x="10093564" y="5225113"/>
              <a:ext cx="968156" cy="723370"/>
              <a:chOff x="4931506" y="5765019"/>
              <a:chExt cx="968156" cy="723370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B8013CC4-6B4C-495A-B08E-FAD792D18A4F}"/>
                  </a:ext>
                </a:extLst>
              </p:cNvPr>
              <p:cNvSpPr/>
              <p:nvPr/>
            </p:nvSpPr>
            <p:spPr bwMode="auto">
              <a:xfrm>
                <a:off x="4931506" y="5941630"/>
                <a:ext cx="968156" cy="546759"/>
              </a:xfrm>
              <a:prstGeom prst="roundRect">
                <a:avLst>
                  <a:gd name="adj" fmla="val 3125"/>
                </a:avLst>
              </a:prstGeom>
              <a:solidFill>
                <a:srgbClr val="FCFDFE">
                  <a:alpha val="2000"/>
                </a:srgbClr>
              </a:solidFill>
              <a:ln w="12700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sng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77" name="Title 1">
                <a:extLst>
                  <a:ext uri="{FF2B5EF4-FFF2-40B4-BE49-F238E27FC236}">
                    <a16:creationId xmlns:a16="http://schemas.microsoft.com/office/drawing/2014/main" id="{9CCD9710-9BA6-417A-8621-7A83C9262C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1506" y="5765019"/>
                <a:ext cx="601487" cy="126499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sng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Docker</a:t>
                </a:r>
              </a:p>
            </p:txBody>
          </p:sp>
          <p:sp>
            <p:nvSpPr>
              <p:cNvPr id="78" name="Title 1">
                <a:extLst>
                  <a:ext uri="{FF2B5EF4-FFF2-40B4-BE49-F238E27FC236}">
                    <a16:creationId xmlns:a16="http://schemas.microsoft.com/office/drawing/2014/main" id="{BC455B8C-F6BE-40C9-BEDE-D09818198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14841" y="5991093"/>
                <a:ext cx="601487" cy="126499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sng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Pods</a:t>
                </a: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8B5D180-E64E-44BD-83D2-9F6FC380B6D4}"/>
                  </a:ext>
                </a:extLst>
              </p:cNvPr>
              <p:cNvGrpSpPr/>
              <p:nvPr/>
            </p:nvGrpSpPr>
            <p:grpSpPr>
              <a:xfrm>
                <a:off x="5078564" y="6178579"/>
                <a:ext cx="674040" cy="200439"/>
                <a:chOff x="8773830" y="4177977"/>
                <a:chExt cx="757312" cy="225202"/>
              </a:xfrm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1464FC71-0388-42ED-B76F-160F80886304}"/>
                    </a:ext>
                  </a:extLst>
                </p:cNvPr>
                <p:cNvSpPr/>
                <p:nvPr/>
              </p:nvSpPr>
              <p:spPr>
                <a:xfrm>
                  <a:off x="877383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sng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5B19377E-3C5B-455E-9B35-CCDCC7A13EA5}"/>
                    </a:ext>
                  </a:extLst>
                </p:cNvPr>
                <p:cNvSpPr/>
                <p:nvPr/>
              </p:nvSpPr>
              <p:spPr>
                <a:xfrm>
                  <a:off x="904974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sng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D12B8921-635C-4A58-BDF6-135BD01C52A3}"/>
                    </a:ext>
                  </a:extLst>
                </p:cNvPr>
                <p:cNvSpPr/>
                <p:nvPr/>
              </p:nvSpPr>
              <p:spPr>
                <a:xfrm>
                  <a:off x="9325650" y="4177977"/>
                  <a:ext cx="205492" cy="225202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sng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E8C5335-2ECF-4F4B-B154-A010D2DBC09F}"/>
                </a:ext>
              </a:extLst>
            </p:cNvPr>
            <p:cNvCxnSpPr>
              <a:cxnSpLocks/>
            </p:cNvCxnSpPr>
            <p:nvPr/>
          </p:nvCxnSpPr>
          <p:spPr>
            <a:xfrm>
              <a:off x="9999533" y="4450742"/>
              <a:ext cx="0" cy="630936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itle 1">
              <a:extLst>
                <a:ext uri="{FF2B5EF4-FFF2-40B4-BE49-F238E27FC236}">
                  <a16:creationId xmlns:a16="http://schemas.microsoft.com/office/drawing/2014/main" id="{1B87FF92-9648-40A8-9E74-3EE3E9375316}"/>
                </a:ext>
              </a:extLst>
            </p:cNvPr>
            <p:cNvSpPr txBox="1">
              <a:spLocks/>
            </p:cNvSpPr>
            <p:nvPr/>
          </p:nvSpPr>
          <p:spPr>
            <a:xfrm>
              <a:off x="10133256" y="4422010"/>
              <a:ext cx="1188720" cy="498089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sng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Schedule pods over private tunnel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B23F73A-A54C-4945-B463-FAB5DFC45133}"/>
                </a:ext>
              </a:extLst>
            </p:cNvPr>
            <p:cNvGrpSpPr/>
            <p:nvPr/>
          </p:nvGrpSpPr>
          <p:grpSpPr>
            <a:xfrm>
              <a:off x="7311480" y="2434330"/>
              <a:ext cx="822960" cy="1193452"/>
              <a:chOff x="7311480" y="2434330"/>
              <a:chExt cx="822960" cy="1193452"/>
            </a:xfrm>
          </p:grpSpPr>
          <p:sp>
            <p:nvSpPr>
              <p:cNvPr id="86" name="Title 1">
                <a:extLst>
                  <a:ext uri="{FF2B5EF4-FFF2-40B4-BE49-F238E27FC236}">
                    <a16:creationId xmlns:a16="http://schemas.microsoft.com/office/drawing/2014/main" id="{1972E9DB-BF50-4100-BDE8-F35BD7F049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0211" y="2434330"/>
                <a:ext cx="805499" cy="316248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1419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sng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Kubernetes API endpoint</a:t>
                </a: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F5922572-5374-4F49-B675-4235C80FE1E1}"/>
                  </a:ext>
                </a:extLst>
              </p:cNvPr>
              <p:cNvSpPr/>
              <p:nvPr/>
            </p:nvSpPr>
            <p:spPr bwMode="auto">
              <a:xfrm>
                <a:off x="7311480" y="2804822"/>
                <a:ext cx="822960" cy="822960"/>
              </a:xfrm>
              <a:prstGeom prst="roundRect">
                <a:avLst>
                  <a:gd name="adj" fmla="val 3125"/>
                </a:avLst>
              </a:prstGeom>
              <a:solidFill>
                <a:srgbClr val="0078D4">
                  <a:alpha val="1000"/>
                </a:srgbClr>
              </a:solidFill>
              <a:ln w="12700">
                <a:solidFill>
                  <a:srgbClr val="0078D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sng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88" name="Graphic 13">
                <a:extLst>
                  <a:ext uri="{FF2B5EF4-FFF2-40B4-BE49-F238E27FC236}">
                    <a16:creationId xmlns:a16="http://schemas.microsoft.com/office/drawing/2014/main" id="{97347FF5-B4B6-49CC-929F-6601C61E299C}"/>
                  </a:ext>
                </a:extLst>
              </p:cNvPr>
              <p:cNvGrpSpPr/>
              <p:nvPr/>
            </p:nvGrpSpPr>
            <p:grpSpPr>
              <a:xfrm>
                <a:off x="7452453" y="2949973"/>
                <a:ext cx="541014" cy="532658"/>
                <a:chOff x="4862512" y="2214562"/>
                <a:chExt cx="2466975" cy="2428875"/>
              </a:xfrm>
            </p:grpSpPr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55A70A0A-4EB4-4613-9B93-77D2AFD1FE70}"/>
                    </a:ext>
                  </a:extLst>
                </p:cNvPr>
                <p:cNvSpPr/>
                <p:nvPr/>
              </p:nvSpPr>
              <p:spPr>
                <a:xfrm>
                  <a:off x="4854743" y="2207524"/>
                  <a:ext cx="2476500" cy="2438400"/>
                </a:xfrm>
                <a:custGeom>
                  <a:avLst/>
                  <a:gdLst>
                    <a:gd name="connsiteX0" fmla="*/ 1165056 w 2476500"/>
                    <a:gd name="connsiteY0" fmla="*/ 27993 h 2438400"/>
                    <a:gd name="connsiteX1" fmla="*/ 347811 w 2476500"/>
                    <a:gd name="connsiteY1" fmla="*/ 408993 h 2438400"/>
                    <a:gd name="connsiteX2" fmla="*/ 224939 w 2476500"/>
                    <a:gd name="connsiteY2" fmla="*/ 558535 h 2438400"/>
                    <a:gd name="connsiteX3" fmla="*/ 13484 w 2476500"/>
                    <a:gd name="connsiteY3" fmla="*/ 1434835 h 2438400"/>
                    <a:gd name="connsiteX4" fmla="*/ 54441 w 2476500"/>
                    <a:gd name="connsiteY4" fmla="*/ 1624383 h 2438400"/>
                    <a:gd name="connsiteX5" fmla="*/ 607844 w 2476500"/>
                    <a:gd name="connsiteY5" fmla="*/ 2334948 h 2438400"/>
                    <a:gd name="connsiteX6" fmla="*/ 781199 w 2476500"/>
                    <a:gd name="connsiteY6" fmla="*/ 2420673 h 2438400"/>
                    <a:gd name="connsiteX7" fmla="*/ 1682264 w 2476500"/>
                    <a:gd name="connsiteY7" fmla="*/ 2432103 h 2438400"/>
                    <a:gd name="connsiteX8" fmla="*/ 1857524 w 2476500"/>
                    <a:gd name="connsiteY8" fmla="*/ 2350188 h 2438400"/>
                    <a:gd name="connsiteX9" fmla="*/ 2428071 w 2476500"/>
                    <a:gd name="connsiteY9" fmla="*/ 1652958 h 2438400"/>
                    <a:gd name="connsiteX10" fmla="*/ 2473791 w 2476500"/>
                    <a:gd name="connsiteY10" fmla="*/ 1465315 h 2438400"/>
                    <a:gd name="connsiteX11" fmla="*/ 2284244 w 2476500"/>
                    <a:gd name="connsiteY11" fmla="*/ 584253 h 2438400"/>
                    <a:gd name="connsiteX12" fmla="*/ 2165181 w 2476500"/>
                    <a:gd name="connsiteY12" fmla="*/ 431853 h 2438400"/>
                    <a:gd name="connsiteX13" fmla="*/ 1358414 w 2476500"/>
                    <a:gd name="connsiteY13" fmla="*/ 29898 h 2438400"/>
                    <a:gd name="connsiteX14" fmla="*/ 1165056 w 2476500"/>
                    <a:gd name="connsiteY14" fmla="*/ 27993 h 243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476500" h="2438400">
                      <a:moveTo>
                        <a:pt x="1165056" y="27993"/>
                      </a:moveTo>
                      <a:lnTo>
                        <a:pt x="347811" y="408993"/>
                      </a:lnTo>
                      <a:cubicBezTo>
                        <a:pt x="285899" y="437568"/>
                        <a:pt x="241131" y="492813"/>
                        <a:pt x="224939" y="558535"/>
                      </a:cubicBezTo>
                      <a:lnTo>
                        <a:pt x="13484" y="1434835"/>
                      </a:lnTo>
                      <a:cubicBezTo>
                        <a:pt x="-2709" y="1500558"/>
                        <a:pt x="12531" y="1570090"/>
                        <a:pt x="54441" y="1624383"/>
                      </a:cubicBezTo>
                      <a:lnTo>
                        <a:pt x="607844" y="2334948"/>
                      </a:lnTo>
                      <a:cubicBezTo>
                        <a:pt x="649754" y="2388288"/>
                        <a:pt x="713571" y="2419721"/>
                        <a:pt x="781199" y="2420673"/>
                      </a:cubicBezTo>
                      <a:lnTo>
                        <a:pt x="1682264" y="2432103"/>
                      </a:lnTo>
                      <a:cubicBezTo>
                        <a:pt x="1749891" y="2433055"/>
                        <a:pt x="1814661" y="2402575"/>
                        <a:pt x="1857524" y="2350188"/>
                      </a:cubicBezTo>
                      <a:lnTo>
                        <a:pt x="2428071" y="1652958"/>
                      </a:lnTo>
                      <a:cubicBezTo>
                        <a:pt x="2470934" y="1600570"/>
                        <a:pt x="2488079" y="1531038"/>
                        <a:pt x="2473791" y="1465315"/>
                      </a:cubicBezTo>
                      <a:lnTo>
                        <a:pt x="2284244" y="584253"/>
                      </a:lnTo>
                      <a:cubicBezTo>
                        <a:pt x="2269956" y="517578"/>
                        <a:pt x="2226141" y="461380"/>
                        <a:pt x="2165181" y="431853"/>
                      </a:cubicBezTo>
                      <a:lnTo>
                        <a:pt x="1358414" y="29898"/>
                      </a:lnTo>
                      <a:cubicBezTo>
                        <a:pt x="1297454" y="370"/>
                        <a:pt x="1226016" y="-582"/>
                        <a:pt x="1165056" y="27993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sng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8A478CF4-A661-451F-8BA2-CEDB1B9DA9E6}"/>
                    </a:ext>
                  </a:extLst>
                </p:cNvPr>
                <p:cNvSpPr/>
                <p:nvPr/>
              </p:nvSpPr>
              <p:spPr>
                <a:xfrm>
                  <a:off x="5566886" y="2933223"/>
                  <a:ext cx="1066800" cy="1047750"/>
                </a:xfrm>
                <a:custGeom>
                  <a:avLst/>
                  <a:gdLst>
                    <a:gd name="connsiteX0" fmla="*/ 992981 w 1066800"/>
                    <a:gd name="connsiteY0" fmla="*/ 270986 h 1047750"/>
                    <a:gd name="connsiteX1" fmla="*/ 903446 w 1066800"/>
                    <a:gd name="connsiteY1" fmla="*/ 155734 h 1047750"/>
                    <a:gd name="connsiteX2" fmla="*/ 692944 w 1066800"/>
                    <a:gd name="connsiteY2" fmla="*/ 298609 h 1047750"/>
                    <a:gd name="connsiteX3" fmla="*/ 630079 w 1066800"/>
                    <a:gd name="connsiteY3" fmla="*/ 268129 h 1047750"/>
                    <a:gd name="connsiteX4" fmla="*/ 613886 w 1066800"/>
                    <a:gd name="connsiteY4" fmla="*/ 12859 h 1047750"/>
                    <a:gd name="connsiteX5" fmla="*/ 534829 w 1066800"/>
                    <a:gd name="connsiteY5" fmla="*/ 7144 h 1047750"/>
                    <a:gd name="connsiteX6" fmla="*/ 465296 w 1066800"/>
                    <a:gd name="connsiteY6" fmla="*/ 11906 h 1047750"/>
                    <a:gd name="connsiteX7" fmla="*/ 447199 w 1066800"/>
                    <a:gd name="connsiteY7" fmla="*/ 268129 h 1047750"/>
                    <a:gd name="connsiteX8" fmla="*/ 384334 w 1066800"/>
                    <a:gd name="connsiteY8" fmla="*/ 298609 h 1047750"/>
                    <a:gd name="connsiteX9" fmla="*/ 170974 w 1066800"/>
                    <a:gd name="connsiteY9" fmla="*/ 150971 h 1047750"/>
                    <a:gd name="connsiteX10" fmla="*/ 81439 w 1066800"/>
                    <a:gd name="connsiteY10" fmla="*/ 262414 h 1047750"/>
                    <a:gd name="connsiteX11" fmla="*/ 265271 w 1066800"/>
                    <a:gd name="connsiteY11" fmla="*/ 447199 h 1047750"/>
                    <a:gd name="connsiteX12" fmla="*/ 247174 w 1066800"/>
                    <a:gd name="connsiteY12" fmla="*/ 514826 h 1047750"/>
                    <a:gd name="connsiteX13" fmla="*/ 7144 w 1066800"/>
                    <a:gd name="connsiteY13" fmla="*/ 576739 h 1047750"/>
                    <a:gd name="connsiteX14" fmla="*/ 44291 w 1066800"/>
                    <a:gd name="connsiteY14" fmla="*/ 734854 h 1047750"/>
                    <a:gd name="connsiteX15" fmla="*/ 296704 w 1066800"/>
                    <a:gd name="connsiteY15" fmla="*/ 693896 h 1047750"/>
                    <a:gd name="connsiteX16" fmla="*/ 340519 w 1066800"/>
                    <a:gd name="connsiteY16" fmla="*/ 748189 h 1047750"/>
                    <a:gd name="connsiteX17" fmla="*/ 250031 w 1066800"/>
                    <a:gd name="connsiteY17" fmla="*/ 981551 h 1047750"/>
                    <a:gd name="connsiteX18" fmla="*/ 390049 w 1066800"/>
                    <a:gd name="connsiteY18" fmla="*/ 1044416 h 1047750"/>
                    <a:gd name="connsiteX19" fmla="*/ 500539 w 1066800"/>
                    <a:gd name="connsiteY19" fmla="*/ 831056 h 1047750"/>
                    <a:gd name="connsiteX20" fmla="*/ 571024 w 1066800"/>
                    <a:gd name="connsiteY20" fmla="*/ 828199 h 1047750"/>
                    <a:gd name="connsiteX21" fmla="*/ 701516 w 1066800"/>
                    <a:gd name="connsiteY21" fmla="*/ 1036796 h 1047750"/>
                    <a:gd name="connsiteX22" fmla="*/ 832961 w 1066800"/>
                    <a:gd name="connsiteY22" fmla="*/ 972026 h 1047750"/>
                    <a:gd name="connsiteX23" fmla="*/ 738664 w 1066800"/>
                    <a:gd name="connsiteY23" fmla="*/ 748189 h 1047750"/>
                    <a:gd name="connsiteX24" fmla="*/ 781526 w 1066800"/>
                    <a:gd name="connsiteY24" fmla="*/ 692944 h 1047750"/>
                    <a:gd name="connsiteX25" fmla="*/ 1028224 w 1066800"/>
                    <a:gd name="connsiteY25" fmla="*/ 726281 h 1047750"/>
                    <a:gd name="connsiteX26" fmla="*/ 1061561 w 1066800"/>
                    <a:gd name="connsiteY26" fmla="*/ 576739 h 1047750"/>
                    <a:gd name="connsiteX27" fmla="*/ 831056 w 1066800"/>
                    <a:gd name="connsiteY27" fmla="*/ 511969 h 1047750"/>
                    <a:gd name="connsiteX28" fmla="*/ 813911 w 1066800"/>
                    <a:gd name="connsiteY28" fmla="*/ 444341 h 1047750"/>
                    <a:gd name="connsiteX29" fmla="*/ 992981 w 1066800"/>
                    <a:gd name="connsiteY29" fmla="*/ 270986 h 1047750"/>
                    <a:gd name="connsiteX30" fmla="*/ 605314 w 1066800"/>
                    <a:gd name="connsiteY30" fmla="*/ 586264 h 1047750"/>
                    <a:gd name="connsiteX31" fmla="*/ 535781 w 1066800"/>
                    <a:gd name="connsiteY31" fmla="*/ 619601 h 1047750"/>
                    <a:gd name="connsiteX32" fmla="*/ 467201 w 1066800"/>
                    <a:gd name="connsiteY32" fmla="*/ 586264 h 1047750"/>
                    <a:gd name="connsiteX33" fmla="*/ 450056 w 1066800"/>
                    <a:gd name="connsiteY33" fmla="*/ 511016 h 1047750"/>
                    <a:gd name="connsiteX34" fmla="*/ 497681 w 1066800"/>
                    <a:gd name="connsiteY34" fmla="*/ 451009 h 1047750"/>
                    <a:gd name="connsiteX35" fmla="*/ 574834 w 1066800"/>
                    <a:gd name="connsiteY35" fmla="*/ 451009 h 1047750"/>
                    <a:gd name="connsiteX36" fmla="*/ 622459 w 1066800"/>
                    <a:gd name="connsiteY36" fmla="*/ 511016 h 1047750"/>
                    <a:gd name="connsiteX37" fmla="*/ 605314 w 1066800"/>
                    <a:gd name="connsiteY37" fmla="*/ 586264 h 1047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066800" h="1047750">
                      <a:moveTo>
                        <a:pt x="992981" y="270986"/>
                      </a:moveTo>
                      <a:cubicBezTo>
                        <a:pt x="968216" y="228124"/>
                        <a:pt x="938689" y="190024"/>
                        <a:pt x="903446" y="155734"/>
                      </a:cubicBezTo>
                      <a:lnTo>
                        <a:pt x="692944" y="298609"/>
                      </a:lnTo>
                      <a:cubicBezTo>
                        <a:pt x="667226" y="315754"/>
                        <a:pt x="631984" y="298609"/>
                        <a:pt x="630079" y="268129"/>
                      </a:cubicBezTo>
                      <a:lnTo>
                        <a:pt x="613886" y="12859"/>
                      </a:lnTo>
                      <a:cubicBezTo>
                        <a:pt x="588169" y="9049"/>
                        <a:pt x="561499" y="7144"/>
                        <a:pt x="534829" y="7144"/>
                      </a:cubicBezTo>
                      <a:cubicBezTo>
                        <a:pt x="511016" y="7144"/>
                        <a:pt x="488156" y="9049"/>
                        <a:pt x="465296" y="11906"/>
                      </a:cubicBezTo>
                      <a:lnTo>
                        <a:pt x="447199" y="268129"/>
                      </a:lnTo>
                      <a:cubicBezTo>
                        <a:pt x="445294" y="299561"/>
                        <a:pt x="410051" y="315754"/>
                        <a:pt x="384334" y="298609"/>
                      </a:cubicBezTo>
                      <a:lnTo>
                        <a:pt x="170974" y="150971"/>
                      </a:lnTo>
                      <a:cubicBezTo>
                        <a:pt x="136684" y="183356"/>
                        <a:pt x="106204" y="220504"/>
                        <a:pt x="81439" y="262414"/>
                      </a:cubicBezTo>
                      <a:lnTo>
                        <a:pt x="265271" y="447199"/>
                      </a:lnTo>
                      <a:cubicBezTo>
                        <a:pt x="287179" y="469106"/>
                        <a:pt x="276701" y="507206"/>
                        <a:pt x="247174" y="514826"/>
                      </a:cubicBezTo>
                      <a:lnTo>
                        <a:pt x="7144" y="576739"/>
                      </a:lnTo>
                      <a:cubicBezTo>
                        <a:pt x="10954" y="631984"/>
                        <a:pt x="24289" y="685324"/>
                        <a:pt x="44291" y="734854"/>
                      </a:cubicBezTo>
                      <a:lnTo>
                        <a:pt x="296704" y="693896"/>
                      </a:lnTo>
                      <a:cubicBezTo>
                        <a:pt x="327184" y="689134"/>
                        <a:pt x="351949" y="719614"/>
                        <a:pt x="340519" y="748189"/>
                      </a:cubicBezTo>
                      <a:lnTo>
                        <a:pt x="250031" y="981551"/>
                      </a:lnTo>
                      <a:cubicBezTo>
                        <a:pt x="292894" y="1009174"/>
                        <a:pt x="339566" y="1030129"/>
                        <a:pt x="390049" y="1044416"/>
                      </a:cubicBezTo>
                      <a:lnTo>
                        <a:pt x="500539" y="831056"/>
                      </a:lnTo>
                      <a:cubicBezTo>
                        <a:pt x="514826" y="803434"/>
                        <a:pt x="553879" y="801529"/>
                        <a:pt x="571024" y="828199"/>
                      </a:cubicBezTo>
                      <a:lnTo>
                        <a:pt x="701516" y="1036796"/>
                      </a:lnTo>
                      <a:cubicBezTo>
                        <a:pt x="748189" y="1021556"/>
                        <a:pt x="792956" y="998696"/>
                        <a:pt x="832961" y="972026"/>
                      </a:cubicBezTo>
                      <a:lnTo>
                        <a:pt x="738664" y="748189"/>
                      </a:lnTo>
                      <a:cubicBezTo>
                        <a:pt x="726281" y="719614"/>
                        <a:pt x="750094" y="688181"/>
                        <a:pt x="781526" y="692944"/>
                      </a:cubicBezTo>
                      <a:lnTo>
                        <a:pt x="1028224" y="726281"/>
                      </a:lnTo>
                      <a:cubicBezTo>
                        <a:pt x="1046321" y="679609"/>
                        <a:pt x="1057751" y="629126"/>
                        <a:pt x="1061561" y="576739"/>
                      </a:cubicBezTo>
                      <a:lnTo>
                        <a:pt x="831056" y="511969"/>
                      </a:lnTo>
                      <a:cubicBezTo>
                        <a:pt x="800576" y="503396"/>
                        <a:pt x="791051" y="465296"/>
                        <a:pt x="813911" y="444341"/>
                      </a:cubicBezTo>
                      <a:lnTo>
                        <a:pt x="992981" y="270986"/>
                      </a:lnTo>
                      <a:close/>
                      <a:moveTo>
                        <a:pt x="605314" y="586264"/>
                      </a:moveTo>
                      <a:lnTo>
                        <a:pt x="535781" y="619601"/>
                      </a:lnTo>
                      <a:lnTo>
                        <a:pt x="467201" y="586264"/>
                      </a:lnTo>
                      <a:lnTo>
                        <a:pt x="450056" y="511016"/>
                      </a:lnTo>
                      <a:lnTo>
                        <a:pt x="497681" y="451009"/>
                      </a:lnTo>
                      <a:lnTo>
                        <a:pt x="574834" y="451009"/>
                      </a:lnTo>
                      <a:lnTo>
                        <a:pt x="622459" y="511016"/>
                      </a:lnTo>
                      <a:lnTo>
                        <a:pt x="605314" y="58626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sng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82B8FCCD-A394-4801-B8A8-0BF91E57DC72}"/>
                    </a:ext>
                  </a:extLst>
                </p:cNvPr>
                <p:cNvSpPr/>
                <p:nvPr/>
              </p:nvSpPr>
              <p:spPr>
                <a:xfrm>
                  <a:off x="5456396" y="3655218"/>
                  <a:ext cx="9525" cy="9525"/>
                </a:xfrm>
                <a:custGeom>
                  <a:avLst/>
                  <a:gdLst>
                    <a:gd name="connsiteX0" fmla="*/ 10001 w 9525"/>
                    <a:gd name="connsiteY0" fmla="*/ 7144 h 9525"/>
                    <a:gd name="connsiteX1" fmla="*/ 7144 w 9525"/>
                    <a:gd name="connsiteY1" fmla="*/ 8096 h 9525"/>
                    <a:gd name="connsiteX2" fmla="*/ 7144 w 9525"/>
                    <a:gd name="connsiteY2" fmla="*/ 9049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5" h="9525">
                      <a:moveTo>
                        <a:pt x="10001" y="7144"/>
                      </a:moveTo>
                      <a:lnTo>
                        <a:pt x="7144" y="8096"/>
                      </a:lnTo>
                      <a:lnTo>
                        <a:pt x="7144" y="90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sng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4487BC3E-59F4-4380-AA24-F26730BC69D7}"/>
                    </a:ext>
                  </a:extLst>
                </p:cNvPr>
                <p:cNvSpPr/>
                <p:nvPr/>
              </p:nvSpPr>
              <p:spPr>
                <a:xfrm>
                  <a:off x="5186165" y="2525553"/>
                  <a:ext cx="1828800" cy="1790700"/>
                </a:xfrm>
                <a:custGeom>
                  <a:avLst/>
                  <a:gdLst>
                    <a:gd name="connsiteX0" fmla="*/ 1780420 w 1828800"/>
                    <a:gd name="connsiteY0" fmla="*/ 1078706 h 1790700"/>
                    <a:gd name="connsiteX1" fmla="*/ 1618495 w 1828800"/>
                    <a:gd name="connsiteY1" fmla="*/ 1055846 h 1790700"/>
                    <a:gd name="connsiteX2" fmla="*/ 1604207 w 1828800"/>
                    <a:gd name="connsiteY2" fmla="*/ 1036796 h 1790700"/>
                    <a:gd name="connsiteX3" fmla="*/ 1580395 w 1828800"/>
                    <a:gd name="connsiteY3" fmla="*/ 1031081 h 1790700"/>
                    <a:gd name="connsiteX4" fmla="*/ 1586110 w 1828800"/>
                    <a:gd name="connsiteY4" fmla="*/ 941546 h 1790700"/>
                    <a:gd name="connsiteX5" fmla="*/ 1466095 w 1828800"/>
                    <a:gd name="connsiteY5" fmla="*/ 561499 h 1790700"/>
                    <a:gd name="connsiteX6" fmla="*/ 1485145 w 1828800"/>
                    <a:gd name="connsiteY6" fmla="*/ 546259 h 1790700"/>
                    <a:gd name="connsiteX7" fmla="*/ 1489907 w 1828800"/>
                    <a:gd name="connsiteY7" fmla="*/ 523399 h 1790700"/>
                    <a:gd name="connsiteX8" fmla="*/ 1626115 w 1828800"/>
                    <a:gd name="connsiteY8" fmla="*/ 432911 h 1790700"/>
                    <a:gd name="connsiteX9" fmla="*/ 1643260 w 1828800"/>
                    <a:gd name="connsiteY9" fmla="*/ 357664 h 1790700"/>
                    <a:gd name="connsiteX10" fmla="*/ 1566107 w 1828800"/>
                    <a:gd name="connsiteY10" fmla="*/ 354806 h 1790700"/>
                    <a:gd name="connsiteX11" fmla="*/ 1444187 w 1828800"/>
                    <a:gd name="connsiteY11" fmla="*/ 460534 h 1790700"/>
                    <a:gd name="connsiteX12" fmla="*/ 1420375 w 1828800"/>
                    <a:gd name="connsiteY12" fmla="*/ 458629 h 1790700"/>
                    <a:gd name="connsiteX13" fmla="*/ 1399420 w 1828800"/>
                    <a:gd name="connsiteY13" fmla="*/ 472916 h 1790700"/>
                    <a:gd name="connsiteX14" fmla="*/ 1398467 w 1828800"/>
                    <a:gd name="connsiteY14" fmla="*/ 475774 h 1790700"/>
                    <a:gd name="connsiteX15" fmla="*/ 970794 w 1828800"/>
                    <a:gd name="connsiteY15" fmla="*/ 276701 h 1790700"/>
                    <a:gd name="connsiteX16" fmla="*/ 973652 w 1828800"/>
                    <a:gd name="connsiteY16" fmla="*/ 273844 h 1790700"/>
                    <a:gd name="connsiteX17" fmla="*/ 972700 w 1828800"/>
                    <a:gd name="connsiteY17" fmla="*/ 248126 h 1790700"/>
                    <a:gd name="connsiteX18" fmla="*/ 957460 w 1828800"/>
                    <a:gd name="connsiteY18" fmla="*/ 230029 h 1790700"/>
                    <a:gd name="connsiteX19" fmla="*/ 967937 w 1828800"/>
                    <a:gd name="connsiteY19" fmla="*/ 67151 h 1790700"/>
                    <a:gd name="connsiteX20" fmla="*/ 918407 w 1828800"/>
                    <a:gd name="connsiteY20" fmla="*/ 7144 h 1790700"/>
                    <a:gd name="connsiteX21" fmla="*/ 868877 w 1828800"/>
                    <a:gd name="connsiteY21" fmla="*/ 67151 h 1790700"/>
                    <a:gd name="connsiteX22" fmla="*/ 879355 w 1828800"/>
                    <a:gd name="connsiteY22" fmla="*/ 230029 h 1790700"/>
                    <a:gd name="connsiteX23" fmla="*/ 864115 w 1828800"/>
                    <a:gd name="connsiteY23" fmla="*/ 248126 h 1790700"/>
                    <a:gd name="connsiteX24" fmla="*/ 863162 w 1828800"/>
                    <a:gd name="connsiteY24" fmla="*/ 273844 h 1790700"/>
                    <a:gd name="connsiteX25" fmla="*/ 865067 w 1828800"/>
                    <a:gd name="connsiteY25" fmla="*/ 276701 h 1790700"/>
                    <a:gd name="connsiteX26" fmla="*/ 433585 w 1828800"/>
                    <a:gd name="connsiteY26" fmla="*/ 488156 h 1790700"/>
                    <a:gd name="connsiteX27" fmla="*/ 436442 w 1828800"/>
                    <a:gd name="connsiteY27" fmla="*/ 477679 h 1790700"/>
                    <a:gd name="connsiteX28" fmla="*/ 415487 w 1828800"/>
                    <a:gd name="connsiteY28" fmla="*/ 462439 h 1790700"/>
                    <a:gd name="connsiteX29" fmla="*/ 390722 w 1828800"/>
                    <a:gd name="connsiteY29" fmla="*/ 464344 h 1790700"/>
                    <a:gd name="connsiteX30" fmla="*/ 271660 w 1828800"/>
                    <a:gd name="connsiteY30" fmla="*/ 352901 h 1790700"/>
                    <a:gd name="connsiteX31" fmla="*/ 194507 w 1828800"/>
                    <a:gd name="connsiteY31" fmla="*/ 353854 h 1790700"/>
                    <a:gd name="connsiteX32" fmla="*/ 209747 w 1828800"/>
                    <a:gd name="connsiteY32" fmla="*/ 430054 h 1790700"/>
                    <a:gd name="connsiteX33" fmla="*/ 343097 w 1828800"/>
                    <a:gd name="connsiteY33" fmla="*/ 525304 h 1790700"/>
                    <a:gd name="connsiteX34" fmla="*/ 346907 w 1828800"/>
                    <a:gd name="connsiteY34" fmla="*/ 548164 h 1790700"/>
                    <a:gd name="connsiteX35" fmla="*/ 365957 w 1828800"/>
                    <a:gd name="connsiteY35" fmla="*/ 565309 h 1790700"/>
                    <a:gd name="connsiteX36" fmla="*/ 372625 w 1828800"/>
                    <a:gd name="connsiteY36" fmla="*/ 567214 h 1790700"/>
                    <a:gd name="connsiteX37" fmla="*/ 256420 w 1828800"/>
                    <a:gd name="connsiteY37" fmla="*/ 942499 h 1790700"/>
                    <a:gd name="connsiteX38" fmla="*/ 263087 w 1828800"/>
                    <a:gd name="connsiteY38" fmla="*/ 1036796 h 1790700"/>
                    <a:gd name="connsiteX39" fmla="*/ 257372 w 1828800"/>
                    <a:gd name="connsiteY39" fmla="*/ 1030129 h 1790700"/>
                    <a:gd name="connsiteX40" fmla="*/ 232607 w 1828800"/>
                    <a:gd name="connsiteY40" fmla="*/ 1036796 h 1790700"/>
                    <a:gd name="connsiteX41" fmla="*/ 218320 w 1828800"/>
                    <a:gd name="connsiteY41" fmla="*/ 1055846 h 1790700"/>
                    <a:gd name="connsiteX42" fmla="*/ 56395 w 1828800"/>
                    <a:gd name="connsiteY42" fmla="*/ 1078706 h 1790700"/>
                    <a:gd name="connsiteX43" fmla="*/ 7817 w 1828800"/>
                    <a:gd name="connsiteY43" fmla="*/ 1139666 h 1790700"/>
                    <a:gd name="connsiteX44" fmla="*/ 76397 w 1828800"/>
                    <a:gd name="connsiteY44" fmla="*/ 1175861 h 1790700"/>
                    <a:gd name="connsiteX45" fmla="*/ 233560 w 1828800"/>
                    <a:gd name="connsiteY45" fmla="*/ 1132046 h 1790700"/>
                    <a:gd name="connsiteX46" fmla="*/ 254515 w 1828800"/>
                    <a:gd name="connsiteY46" fmla="*/ 1143476 h 1790700"/>
                    <a:gd name="connsiteX47" fmla="*/ 277375 w 1828800"/>
                    <a:gd name="connsiteY47" fmla="*/ 1139666 h 1790700"/>
                    <a:gd name="connsiteX48" fmla="*/ 282137 w 1828800"/>
                    <a:gd name="connsiteY48" fmla="*/ 1130141 h 1790700"/>
                    <a:gd name="connsiteX49" fmla="*/ 579317 w 1828800"/>
                    <a:gd name="connsiteY49" fmla="*/ 1514951 h 1790700"/>
                    <a:gd name="connsiteX50" fmla="*/ 570745 w 1828800"/>
                    <a:gd name="connsiteY50" fmla="*/ 1535906 h 1790700"/>
                    <a:gd name="connsiteX51" fmla="*/ 577412 w 1828800"/>
                    <a:gd name="connsiteY51" fmla="*/ 1558766 h 1790700"/>
                    <a:gd name="connsiteX52" fmla="*/ 497402 w 1828800"/>
                    <a:gd name="connsiteY52" fmla="*/ 1701641 h 1790700"/>
                    <a:gd name="connsiteX53" fmla="*/ 516452 w 1828800"/>
                    <a:gd name="connsiteY53" fmla="*/ 1776889 h 1790700"/>
                    <a:gd name="connsiteX54" fmla="*/ 586937 w 1828800"/>
                    <a:gd name="connsiteY54" fmla="*/ 1744504 h 1790700"/>
                    <a:gd name="connsiteX55" fmla="*/ 646945 w 1828800"/>
                    <a:gd name="connsiteY55" fmla="*/ 1593056 h 1790700"/>
                    <a:gd name="connsiteX56" fmla="*/ 668852 w 1828800"/>
                    <a:gd name="connsiteY56" fmla="*/ 1583531 h 1790700"/>
                    <a:gd name="connsiteX57" fmla="*/ 679330 w 1828800"/>
                    <a:gd name="connsiteY57" fmla="*/ 1564481 h 1790700"/>
                    <a:gd name="connsiteX58" fmla="*/ 921265 w 1828800"/>
                    <a:gd name="connsiteY58" fmla="*/ 1610201 h 1790700"/>
                    <a:gd name="connsiteX59" fmla="*/ 1166057 w 1828800"/>
                    <a:gd name="connsiteY59" fmla="*/ 1563529 h 1790700"/>
                    <a:gd name="connsiteX60" fmla="*/ 1165105 w 1828800"/>
                    <a:gd name="connsiteY60" fmla="*/ 1566386 h 1790700"/>
                    <a:gd name="connsiteX61" fmla="*/ 1167010 w 1828800"/>
                    <a:gd name="connsiteY61" fmla="*/ 1566386 h 1790700"/>
                    <a:gd name="connsiteX62" fmla="*/ 1179392 w 1828800"/>
                    <a:gd name="connsiteY62" fmla="*/ 1589246 h 1790700"/>
                    <a:gd name="connsiteX63" fmla="*/ 1201300 w 1828800"/>
                    <a:gd name="connsiteY63" fmla="*/ 1598771 h 1790700"/>
                    <a:gd name="connsiteX64" fmla="*/ 1261307 w 1828800"/>
                    <a:gd name="connsiteY64" fmla="*/ 1750219 h 1790700"/>
                    <a:gd name="connsiteX65" fmla="*/ 1331792 w 1828800"/>
                    <a:gd name="connsiteY65" fmla="*/ 1782604 h 1790700"/>
                    <a:gd name="connsiteX66" fmla="*/ 1350842 w 1828800"/>
                    <a:gd name="connsiteY66" fmla="*/ 1707356 h 1790700"/>
                    <a:gd name="connsiteX67" fmla="*/ 1270832 w 1828800"/>
                    <a:gd name="connsiteY67" fmla="*/ 1564481 h 1790700"/>
                    <a:gd name="connsiteX68" fmla="*/ 1277500 w 1828800"/>
                    <a:gd name="connsiteY68" fmla="*/ 1541621 h 1790700"/>
                    <a:gd name="connsiteX69" fmla="*/ 1267975 w 1828800"/>
                    <a:gd name="connsiteY69" fmla="*/ 1517809 h 1790700"/>
                    <a:gd name="connsiteX70" fmla="*/ 1259402 w 1828800"/>
                    <a:gd name="connsiteY70" fmla="*/ 1517809 h 1790700"/>
                    <a:gd name="connsiteX71" fmla="*/ 1557535 w 1828800"/>
                    <a:gd name="connsiteY71" fmla="*/ 1141571 h 1790700"/>
                    <a:gd name="connsiteX72" fmla="*/ 1582300 w 1828800"/>
                    <a:gd name="connsiteY72" fmla="*/ 1145381 h 1790700"/>
                    <a:gd name="connsiteX73" fmla="*/ 1603255 w 1828800"/>
                    <a:gd name="connsiteY73" fmla="*/ 1133951 h 1790700"/>
                    <a:gd name="connsiteX74" fmla="*/ 1760417 w 1828800"/>
                    <a:gd name="connsiteY74" fmla="*/ 1177766 h 1790700"/>
                    <a:gd name="connsiteX75" fmla="*/ 1828997 w 1828800"/>
                    <a:gd name="connsiteY75" fmla="*/ 1141571 h 1790700"/>
                    <a:gd name="connsiteX76" fmla="*/ 1780420 w 1828800"/>
                    <a:gd name="connsiteY76" fmla="*/ 1078706 h 1790700"/>
                    <a:gd name="connsiteX77" fmla="*/ 914597 w 1828800"/>
                    <a:gd name="connsiteY77" fmla="*/ 1473994 h 1790700"/>
                    <a:gd name="connsiteX78" fmla="*/ 383102 w 1828800"/>
                    <a:gd name="connsiteY78" fmla="*/ 942499 h 1790700"/>
                    <a:gd name="connsiteX79" fmla="*/ 914597 w 1828800"/>
                    <a:gd name="connsiteY79" fmla="*/ 411004 h 1790700"/>
                    <a:gd name="connsiteX80" fmla="*/ 1446092 w 1828800"/>
                    <a:gd name="connsiteY80" fmla="*/ 942499 h 1790700"/>
                    <a:gd name="connsiteX81" fmla="*/ 914597 w 1828800"/>
                    <a:gd name="connsiteY81" fmla="*/ 1473994 h 1790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</a:cxnLst>
                  <a:rect l="l" t="t" r="r" b="b"/>
                  <a:pathLst>
                    <a:path w="1828800" h="1790700">
                      <a:moveTo>
                        <a:pt x="1780420" y="1078706"/>
                      </a:moveTo>
                      <a:lnTo>
                        <a:pt x="1618495" y="1055846"/>
                      </a:lnTo>
                      <a:lnTo>
                        <a:pt x="1604207" y="1036796"/>
                      </a:lnTo>
                      <a:lnTo>
                        <a:pt x="1580395" y="1031081"/>
                      </a:lnTo>
                      <a:cubicBezTo>
                        <a:pt x="1584205" y="1001554"/>
                        <a:pt x="1586110" y="972026"/>
                        <a:pt x="1586110" y="941546"/>
                      </a:cubicBezTo>
                      <a:cubicBezTo>
                        <a:pt x="1586110" y="799624"/>
                        <a:pt x="1542295" y="669131"/>
                        <a:pt x="1466095" y="561499"/>
                      </a:cubicBezTo>
                      <a:lnTo>
                        <a:pt x="1485145" y="546259"/>
                      </a:lnTo>
                      <a:lnTo>
                        <a:pt x="1489907" y="523399"/>
                      </a:lnTo>
                      <a:lnTo>
                        <a:pt x="1626115" y="432911"/>
                      </a:lnTo>
                      <a:cubicBezTo>
                        <a:pt x="1651832" y="412909"/>
                        <a:pt x="1660405" y="379571"/>
                        <a:pt x="1643260" y="357664"/>
                      </a:cubicBezTo>
                      <a:cubicBezTo>
                        <a:pt x="1627067" y="335756"/>
                        <a:pt x="1591825" y="334804"/>
                        <a:pt x="1566107" y="354806"/>
                      </a:cubicBezTo>
                      <a:lnTo>
                        <a:pt x="1444187" y="460534"/>
                      </a:lnTo>
                      <a:lnTo>
                        <a:pt x="1420375" y="458629"/>
                      </a:lnTo>
                      <a:lnTo>
                        <a:pt x="1399420" y="472916"/>
                      </a:lnTo>
                      <a:lnTo>
                        <a:pt x="1398467" y="475774"/>
                      </a:lnTo>
                      <a:cubicBezTo>
                        <a:pt x="1287977" y="362426"/>
                        <a:pt x="1138435" y="289084"/>
                        <a:pt x="970794" y="276701"/>
                      </a:cubicBezTo>
                      <a:lnTo>
                        <a:pt x="973652" y="273844"/>
                      </a:lnTo>
                      <a:lnTo>
                        <a:pt x="972700" y="248126"/>
                      </a:lnTo>
                      <a:lnTo>
                        <a:pt x="957460" y="230029"/>
                      </a:lnTo>
                      <a:lnTo>
                        <a:pt x="967937" y="67151"/>
                      </a:lnTo>
                      <a:cubicBezTo>
                        <a:pt x="967937" y="33814"/>
                        <a:pt x="946030" y="7144"/>
                        <a:pt x="918407" y="7144"/>
                      </a:cubicBezTo>
                      <a:cubicBezTo>
                        <a:pt x="890785" y="7144"/>
                        <a:pt x="868877" y="33814"/>
                        <a:pt x="868877" y="67151"/>
                      </a:cubicBezTo>
                      <a:lnTo>
                        <a:pt x="879355" y="230029"/>
                      </a:lnTo>
                      <a:lnTo>
                        <a:pt x="864115" y="248126"/>
                      </a:lnTo>
                      <a:lnTo>
                        <a:pt x="863162" y="273844"/>
                      </a:lnTo>
                      <a:lnTo>
                        <a:pt x="865067" y="276701"/>
                      </a:lnTo>
                      <a:cubicBezTo>
                        <a:pt x="694570" y="290989"/>
                        <a:pt x="543122" y="369094"/>
                        <a:pt x="433585" y="488156"/>
                      </a:cubicBezTo>
                      <a:lnTo>
                        <a:pt x="436442" y="477679"/>
                      </a:lnTo>
                      <a:lnTo>
                        <a:pt x="415487" y="462439"/>
                      </a:lnTo>
                      <a:lnTo>
                        <a:pt x="390722" y="464344"/>
                      </a:lnTo>
                      <a:lnTo>
                        <a:pt x="271660" y="352901"/>
                      </a:lnTo>
                      <a:cubicBezTo>
                        <a:pt x="245942" y="331946"/>
                        <a:pt x="211652" y="331946"/>
                        <a:pt x="194507" y="353854"/>
                      </a:cubicBezTo>
                      <a:cubicBezTo>
                        <a:pt x="177362" y="374809"/>
                        <a:pt x="184030" y="409099"/>
                        <a:pt x="209747" y="430054"/>
                      </a:cubicBezTo>
                      <a:lnTo>
                        <a:pt x="343097" y="525304"/>
                      </a:lnTo>
                      <a:lnTo>
                        <a:pt x="346907" y="548164"/>
                      </a:lnTo>
                      <a:lnTo>
                        <a:pt x="365957" y="565309"/>
                      </a:lnTo>
                      <a:lnTo>
                        <a:pt x="372625" y="567214"/>
                      </a:lnTo>
                      <a:cubicBezTo>
                        <a:pt x="299282" y="673894"/>
                        <a:pt x="256420" y="803434"/>
                        <a:pt x="256420" y="942499"/>
                      </a:cubicBezTo>
                      <a:cubicBezTo>
                        <a:pt x="256420" y="974884"/>
                        <a:pt x="259277" y="1006316"/>
                        <a:pt x="263087" y="1036796"/>
                      </a:cubicBezTo>
                      <a:lnTo>
                        <a:pt x="257372" y="1030129"/>
                      </a:lnTo>
                      <a:lnTo>
                        <a:pt x="232607" y="1036796"/>
                      </a:lnTo>
                      <a:lnTo>
                        <a:pt x="218320" y="1055846"/>
                      </a:lnTo>
                      <a:lnTo>
                        <a:pt x="56395" y="1078706"/>
                      </a:lnTo>
                      <a:cubicBezTo>
                        <a:pt x="24010" y="1085374"/>
                        <a:pt x="3055" y="1112996"/>
                        <a:pt x="7817" y="1139666"/>
                      </a:cubicBezTo>
                      <a:cubicBezTo>
                        <a:pt x="13532" y="1166336"/>
                        <a:pt x="44012" y="1182529"/>
                        <a:pt x="76397" y="1175861"/>
                      </a:cubicBezTo>
                      <a:lnTo>
                        <a:pt x="233560" y="1132046"/>
                      </a:lnTo>
                      <a:lnTo>
                        <a:pt x="254515" y="1143476"/>
                      </a:lnTo>
                      <a:lnTo>
                        <a:pt x="277375" y="1139666"/>
                      </a:lnTo>
                      <a:lnTo>
                        <a:pt x="282137" y="1130141"/>
                      </a:lnTo>
                      <a:cubicBezTo>
                        <a:pt x="329762" y="1293019"/>
                        <a:pt x="437395" y="1429226"/>
                        <a:pt x="579317" y="1514951"/>
                      </a:cubicBezTo>
                      <a:lnTo>
                        <a:pt x="570745" y="1535906"/>
                      </a:lnTo>
                      <a:lnTo>
                        <a:pt x="577412" y="1558766"/>
                      </a:lnTo>
                      <a:lnTo>
                        <a:pt x="497402" y="1701641"/>
                      </a:lnTo>
                      <a:cubicBezTo>
                        <a:pt x="483115" y="1731169"/>
                        <a:pt x="491687" y="1765459"/>
                        <a:pt x="516452" y="1776889"/>
                      </a:cubicBezTo>
                      <a:cubicBezTo>
                        <a:pt x="541217" y="1788319"/>
                        <a:pt x="572650" y="1774031"/>
                        <a:pt x="586937" y="1744504"/>
                      </a:cubicBezTo>
                      <a:lnTo>
                        <a:pt x="646945" y="1593056"/>
                      </a:lnTo>
                      <a:lnTo>
                        <a:pt x="668852" y="1583531"/>
                      </a:lnTo>
                      <a:lnTo>
                        <a:pt x="679330" y="1564481"/>
                      </a:lnTo>
                      <a:cubicBezTo>
                        <a:pt x="754577" y="1594009"/>
                        <a:pt x="835540" y="1610201"/>
                        <a:pt x="921265" y="1610201"/>
                      </a:cubicBezTo>
                      <a:cubicBezTo>
                        <a:pt x="1007942" y="1610201"/>
                        <a:pt x="1090810" y="1593056"/>
                        <a:pt x="1166057" y="1563529"/>
                      </a:cubicBezTo>
                      <a:lnTo>
                        <a:pt x="1165105" y="1566386"/>
                      </a:lnTo>
                      <a:lnTo>
                        <a:pt x="1167010" y="1566386"/>
                      </a:lnTo>
                      <a:lnTo>
                        <a:pt x="1179392" y="1589246"/>
                      </a:lnTo>
                      <a:lnTo>
                        <a:pt x="1201300" y="1598771"/>
                      </a:lnTo>
                      <a:lnTo>
                        <a:pt x="1261307" y="1750219"/>
                      </a:lnTo>
                      <a:cubicBezTo>
                        <a:pt x="1275595" y="1779746"/>
                        <a:pt x="1307027" y="1794986"/>
                        <a:pt x="1331792" y="1782604"/>
                      </a:cubicBezTo>
                      <a:cubicBezTo>
                        <a:pt x="1356557" y="1771174"/>
                        <a:pt x="1365130" y="1736884"/>
                        <a:pt x="1350842" y="1707356"/>
                      </a:cubicBezTo>
                      <a:lnTo>
                        <a:pt x="1270832" y="1564481"/>
                      </a:lnTo>
                      <a:lnTo>
                        <a:pt x="1277500" y="1541621"/>
                      </a:lnTo>
                      <a:lnTo>
                        <a:pt x="1267975" y="1517809"/>
                      </a:lnTo>
                      <a:lnTo>
                        <a:pt x="1259402" y="1517809"/>
                      </a:lnTo>
                      <a:cubicBezTo>
                        <a:pt x="1400372" y="1434941"/>
                        <a:pt x="1508957" y="1300639"/>
                        <a:pt x="1557535" y="1141571"/>
                      </a:cubicBezTo>
                      <a:lnTo>
                        <a:pt x="1582300" y="1145381"/>
                      </a:lnTo>
                      <a:lnTo>
                        <a:pt x="1603255" y="1133951"/>
                      </a:lnTo>
                      <a:lnTo>
                        <a:pt x="1760417" y="1177766"/>
                      </a:lnTo>
                      <a:cubicBezTo>
                        <a:pt x="1792802" y="1184434"/>
                        <a:pt x="1823282" y="1168241"/>
                        <a:pt x="1828997" y="1141571"/>
                      </a:cubicBezTo>
                      <a:cubicBezTo>
                        <a:pt x="1833760" y="1112996"/>
                        <a:pt x="1812805" y="1086326"/>
                        <a:pt x="1780420" y="1078706"/>
                      </a:cubicBezTo>
                      <a:close/>
                      <a:moveTo>
                        <a:pt x="914597" y="1473994"/>
                      </a:moveTo>
                      <a:cubicBezTo>
                        <a:pt x="621227" y="1473994"/>
                        <a:pt x="383102" y="1235869"/>
                        <a:pt x="383102" y="942499"/>
                      </a:cubicBezTo>
                      <a:cubicBezTo>
                        <a:pt x="383102" y="649129"/>
                        <a:pt x="621227" y="411004"/>
                        <a:pt x="914597" y="411004"/>
                      </a:cubicBezTo>
                      <a:cubicBezTo>
                        <a:pt x="1207967" y="411004"/>
                        <a:pt x="1446092" y="649129"/>
                        <a:pt x="1446092" y="942499"/>
                      </a:cubicBezTo>
                      <a:cubicBezTo>
                        <a:pt x="1446092" y="1235869"/>
                        <a:pt x="1207967" y="1473994"/>
                        <a:pt x="914597" y="14739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sng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708E934-C9D6-4620-949B-EC5FC86E4FD2}"/>
                </a:ext>
              </a:extLst>
            </p:cNvPr>
            <p:cNvGrpSpPr/>
            <p:nvPr/>
          </p:nvGrpSpPr>
          <p:grpSpPr>
            <a:xfrm>
              <a:off x="8765093" y="1776790"/>
              <a:ext cx="2468880" cy="2673952"/>
              <a:chOff x="8765093" y="1776790"/>
              <a:chExt cx="2468880" cy="2673952"/>
            </a:xfrm>
          </p:grpSpPr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EB76FEFA-61BC-4A0D-978F-9280E7F94F95}"/>
                  </a:ext>
                </a:extLst>
              </p:cNvPr>
              <p:cNvSpPr/>
              <p:nvPr/>
            </p:nvSpPr>
            <p:spPr bwMode="auto">
              <a:xfrm>
                <a:off x="8765093" y="1981862"/>
                <a:ext cx="2468880" cy="2468880"/>
              </a:xfrm>
              <a:prstGeom prst="roundRect">
                <a:avLst>
                  <a:gd name="adj" fmla="val 3125"/>
                </a:avLst>
              </a:prstGeom>
              <a:solidFill>
                <a:srgbClr val="FCFDFE"/>
              </a:solidFill>
              <a:ln w="12700">
                <a:solidFill>
                  <a:srgbClr val="0078D4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sng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95" name="Title 1">
                <a:extLst>
                  <a:ext uri="{FF2B5EF4-FFF2-40B4-BE49-F238E27FC236}">
                    <a16:creationId xmlns:a16="http://schemas.microsoft.com/office/drawing/2014/main" id="{CF399D4D-BB9D-4550-BC81-393E40CBE2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65093" y="1776790"/>
                <a:ext cx="1989770" cy="158123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sng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Azure managed control plane</a:t>
                </a:r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C1A1A0D2-0F71-41FA-9489-6ECC22C31BF3}"/>
                  </a:ext>
                </a:extLst>
              </p:cNvPr>
              <p:cNvGrpSpPr/>
              <p:nvPr/>
            </p:nvGrpSpPr>
            <p:grpSpPr>
              <a:xfrm>
                <a:off x="9162785" y="2570190"/>
                <a:ext cx="1673497" cy="1292225"/>
                <a:chOff x="9196711" y="2690054"/>
                <a:chExt cx="1673497" cy="1292225"/>
              </a:xfrm>
            </p:grpSpPr>
            <p:grpSp>
              <p:nvGrpSpPr>
                <p:cNvPr id="97" name="Group 4">
                  <a:extLst>
                    <a:ext uri="{FF2B5EF4-FFF2-40B4-BE49-F238E27FC236}">
                      <a16:creationId xmlns:a16="http://schemas.microsoft.com/office/drawing/2014/main" id="{E29167E0-525F-42D4-8486-B130EBD6EBB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9196711" y="2690054"/>
                  <a:ext cx="1668463" cy="1292225"/>
                  <a:chOff x="3315" y="1752"/>
                  <a:chExt cx="1051" cy="814"/>
                </a:xfrm>
                <a:solidFill>
                  <a:srgbClr val="0078D4"/>
                </a:solidFill>
              </p:grpSpPr>
              <p:sp>
                <p:nvSpPr>
                  <p:cNvPr id="101" name="Freeform 5">
                    <a:extLst>
                      <a:ext uri="{FF2B5EF4-FFF2-40B4-BE49-F238E27FC236}">
                        <a16:creationId xmlns:a16="http://schemas.microsoft.com/office/drawing/2014/main" id="{375D8A2A-A1BE-4CA2-8D72-B8CA57E964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15" y="1752"/>
                    <a:ext cx="574" cy="725"/>
                  </a:xfrm>
                  <a:custGeom>
                    <a:avLst/>
                    <a:gdLst>
                      <a:gd name="T0" fmla="*/ 265 w 574"/>
                      <a:gd name="T1" fmla="*/ 253 h 725"/>
                      <a:gd name="T2" fmla="*/ 574 w 574"/>
                      <a:gd name="T3" fmla="*/ 0 h 725"/>
                      <a:gd name="T4" fmla="*/ 242 w 574"/>
                      <a:gd name="T5" fmla="*/ 724 h 725"/>
                      <a:gd name="T6" fmla="*/ 0 w 574"/>
                      <a:gd name="T7" fmla="*/ 725 h 725"/>
                      <a:gd name="T8" fmla="*/ 265 w 574"/>
                      <a:gd name="T9" fmla="*/ 253 h 7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74" h="725">
                        <a:moveTo>
                          <a:pt x="265" y="253"/>
                        </a:moveTo>
                        <a:lnTo>
                          <a:pt x="574" y="0"/>
                        </a:lnTo>
                        <a:lnTo>
                          <a:pt x="242" y="724"/>
                        </a:lnTo>
                        <a:lnTo>
                          <a:pt x="0" y="725"/>
                        </a:lnTo>
                        <a:lnTo>
                          <a:pt x="265" y="25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sng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" name="Freeform 6">
                    <a:extLst>
                      <a:ext uri="{FF2B5EF4-FFF2-40B4-BE49-F238E27FC236}">
                        <a16:creationId xmlns:a16="http://schemas.microsoft.com/office/drawing/2014/main" id="{FB12BDF7-27B8-461C-970B-644FDC6E3F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63" y="1803"/>
                    <a:ext cx="803" cy="763"/>
                  </a:xfrm>
                  <a:custGeom>
                    <a:avLst/>
                    <a:gdLst>
                      <a:gd name="T0" fmla="*/ 0 w 803"/>
                      <a:gd name="T1" fmla="*/ 757 h 763"/>
                      <a:gd name="T2" fmla="*/ 485 w 803"/>
                      <a:gd name="T3" fmla="*/ 675 h 763"/>
                      <a:gd name="T4" fmla="*/ 232 w 803"/>
                      <a:gd name="T5" fmla="*/ 369 h 763"/>
                      <a:gd name="T6" fmla="*/ 367 w 803"/>
                      <a:gd name="T7" fmla="*/ 0 h 763"/>
                      <a:gd name="T8" fmla="*/ 803 w 803"/>
                      <a:gd name="T9" fmla="*/ 763 h 763"/>
                      <a:gd name="T10" fmla="*/ 0 w 803"/>
                      <a:gd name="T11" fmla="*/ 757 h 7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03" h="763">
                        <a:moveTo>
                          <a:pt x="0" y="757"/>
                        </a:moveTo>
                        <a:lnTo>
                          <a:pt x="485" y="675"/>
                        </a:lnTo>
                        <a:lnTo>
                          <a:pt x="232" y="369"/>
                        </a:lnTo>
                        <a:lnTo>
                          <a:pt x="367" y="0"/>
                        </a:lnTo>
                        <a:lnTo>
                          <a:pt x="803" y="763"/>
                        </a:lnTo>
                        <a:lnTo>
                          <a:pt x="0" y="75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sng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4231F564-F74D-41E1-B081-C016F2800388}"/>
                    </a:ext>
                  </a:extLst>
                </p:cNvPr>
                <p:cNvGrpSpPr/>
                <p:nvPr/>
              </p:nvGrpSpPr>
              <p:grpSpPr>
                <a:xfrm>
                  <a:off x="10267693" y="2983633"/>
                  <a:ext cx="602515" cy="602515"/>
                  <a:chOff x="7211505" y="4977353"/>
                  <a:chExt cx="989814" cy="989814"/>
                </a:xfrm>
              </p:grpSpPr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F2B98E39-6A8C-49C8-8129-8C81EF81DAC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11505" y="4977353"/>
                    <a:ext cx="989814" cy="989814"/>
                  </a:xfrm>
                  <a:prstGeom prst="ellipse">
                    <a:avLst/>
                  </a:prstGeom>
                  <a:solidFill>
                    <a:srgbClr val="FCFDFE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sng" strike="noStrike" kern="1200" cap="none" spc="0" normalizeH="0" baseline="0" noProof="0" err="1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00" name="Processing_E9F5" title="Icon of two interlocked gears">
                    <a:extLst>
                      <a:ext uri="{FF2B5EF4-FFF2-40B4-BE49-F238E27FC236}">
                        <a16:creationId xmlns:a16="http://schemas.microsoft.com/office/drawing/2014/main" id="{0F768CE7-2131-4211-8479-744B6E1F4E1F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383003" y="5190591"/>
                    <a:ext cx="646819" cy="563338"/>
                  </a:xfrm>
                  <a:custGeom>
                    <a:avLst/>
                    <a:gdLst>
                      <a:gd name="T0" fmla="*/ 924 w 3867"/>
                      <a:gd name="T1" fmla="*/ 299 h 3367"/>
                      <a:gd name="T2" fmla="*/ 1549 w 3867"/>
                      <a:gd name="T3" fmla="*/ 924 h 3367"/>
                      <a:gd name="T4" fmla="*/ 924 w 3867"/>
                      <a:gd name="T5" fmla="*/ 1549 h 3367"/>
                      <a:gd name="T6" fmla="*/ 299 w 3867"/>
                      <a:gd name="T7" fmla="*/ 924 h 3367"/>
                      <a:gd name="T8" fmla="*/ 924 w 3867"/>
                      <a:gd name="T9" fmla="*/ 299 h 3367"/>
                      <a:gd name="T10" fmla="*/ 1163 w 3867"/>
                      <a:gd name="T11" fmla="*/ 347 h 3367"/>
                      <a:gd name="T12" fmla="*/ 1307 w 3867"/>
                      <a:gd name="T13" fmla="*/ 0 h 3367"/>
                      <a:gd name="T14" fmla="*/ 1501 w 3867"/>
                      <a:gd name="T15" fmla="*/ 685 h 3367"/>
                      <a:gd name="T16" fmla="*/ 1848 w 3867"/>
                      <a:gd name="T17" fmla="*/ 541 h 3367"/>
                      <a:gd name="T18" fmla="*/ 1501 w 3867"/>
                      <a:gd name="T19" fmla="*/ 1163 h 3367"/>
                      <a:gd name="T20" fmla="*/ 1848 w 3867"/>
                      <a:gd name="T21" fmla="*/ 1307 h 3367"/>
                      <a:gd name="T22" fmla="*/ 1163 w 3867"/>
                      <a:gd name="T23" fmla="*/ 1501 h 3367"/>
                      <a:gd name="T24" fmla="*/ 1307 w 3867"/>
                      <a:gd name="T25" fmla="*/ 1848 h 3367"/>
                      <a:gd name="T26" fmla="*/ 685 w 3867"/>
                      <a:gd name="T27" fmla="*/ 1501 h 3367"/>
                      <a:gd name="T28" fmla="*/ 541 w 3867"/>
                      <a:gd name="T29" fmla="*/ 1848 h 3367"/>
                      <a:gd name="T30" fmla="*/ 347 w 3867"/>
                      <a:gd name="T31" fmla="*/ 1163 h 3367"/>
                      <a:gd name="T32" fmla="*/ 0 w 3867"/>
                      <a:gd name="T33" fmla="*/ 1307 h 3367"/>
                      <a:gd name="T34" fmla="*/ 0 w 3867"/>
                      <a:gd name="T35" fmla="*/ 541 h 3367"/>
                      <a:gd name="T36" fmla="*/ 347 w 3867"/>
                      <a:gd name="T37" fmla="*/ 685 h 3367"/>
                      <a:gd name="T38" fmla="*/ 685 w 3867"/>
                      <a:gd name="T39" fmla="*/ 347 h 3367"/>
                      <a:gd name="T40" fmla="*/ 541 w 3867"/>
                      <a:gd name="T41" fmla="*/ 0 h 3367"/>
                      <a:gd name="T42" fmla="*/ 2049 w 3867"/>
                      <a:gd name="T43" fmla="*/ 2299 h 3367"/>
                      <a:gd name="T44" fmla="*/ 2799 w 3867"/>
                      <a:gd name="T45" fmla="*/ 3049 h 3367"/>
                      <a:gd name="T46" fmla="*/ 3549 w 3867"/>
                      <a:gd name="T47" fmla="*/ 2299 h 3367"/>
                      <a:gd name="T48" fmla="*/ 2799 w 3867"/>
                      <a:gd name="T49" fmla="*/ 1549 h 3367"/>
                      <a:gd name="T50" fmla="*/ 2049 w 3867"/>
                      <a:gd name="T51" fmla="*/ 2299 h 3367"/>
                      <a:gd name="T52" fmla="*/ 2357 w 3867"/>
                      <a:gd name="T53" fmla="*/ 1231 h 3367"/>
                      <a:gd name="T54" fmla="*/ 2512 w 3867"/>
                      <a:gd name="T55" fmla="*/ 1606 h 3367"/>
                      <a:gd name="T56" fmla="*/ 2106 w 3867"/>
                      <a:gd name="T57" fmla="*/ 2012 h 3367"/>
                      <a:gd name="T58" fmla="*/ 1731 w 3867"/>
                      <a:gd name="T59" fmla="*/ 1856 h 3367"/>
                      <a:gd name="T60" fmla="*/ 2106 w 3867"/>
                      <a:gd name="T61" fmla="*/ 2586 h 3367"/>
                      <a:gd name="T62" fmla="*/ 1731 w 3867"/>
                      <a:gd name="T63" fmla="*/ 2741 h 3367"/>
                      <a:gd name="T64" fmla="*/ 2512 w 3867"/>
                      <a:gd name="T65" fmla="*/ 2992 h 3367"/>
                      <a:gd name="T66" fmla="*/ 2357 w 3867"/>
                      <a:gd name="T67" fmla="*/ 3367 h 3367"/>
                      <a:gd name="T68" fmla="*/ 3086 w 3867"/>
                      <a:gd name="T69" fmla="*/ 2992 h 3367"/>
                      <a:gd name="T70" fmla="*/ 3241 w 3867"/>
                      <a:gd name="T71" fmla="*/ 3367 h 3367"/>
                      <a:gd name="T72" fmla="*/ 3492 w 3867"/>
                      <a:gd name="T73" fmla="*/ 2586 h 3367"/>
                      <a:gd name="T74" fmla="*/ 3867 w 3867"/>
                      <a:gd name="T75" fmla="*/ 2741 h 3367"/>
                      <a:gd name="T76" fmla="*/ 3492 w 3867"/>
                      <a:gd name="T77" fmla="*/ 2012 h 3367"/>
                      <a:gd name="T78" fmla="*/ 3867 w 3867"/>
                      <a:gd name="T79" fmla="*/ 1856 h 3367"/>
                      <a:gd name="T80" fmla="*/ 3086 w 3867"/>
                      <a:gd name="T81" fmla="*/ 1606 h 3367"/>
                      <a:gd name="T82" fmla="*/ 3241 w 3867"/>
                      <a:gd name="T83" fmla="*/ 1231 h 33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3867" h="3367">
                        <a:moveTo>
                          <a:pt x="924" y="299"/>
                        </a:moveTo>
                        <a:cubicBezTo>
                          <a:pt x="1269" y="299"/>
                          <a:pt x="1549" y="579"/>
                          <a:pt x="1549" y="924"/>
                        </a:cubicBezTo>
                        <a:cubicBezTo>
                          <a:pt x="1549" y="1269"/>
                          <a:pt x="1269" y="1549"/>
                          <a:pt x="924" y="1549"/>
                        </a:cubicBezTo>
                        <a:cubicBezTo>
                          <a:pt x="579" y="1549"/>
                          <a:pt x="299" y="1269"/>
                          <a:pt x="299" y="924"/>
                        </a:cubicBezTo>
                        <a:cubicBezTo>
                          <a:pt x="299" y="579"/>
                          <a:pt x="579" y="299"/>
                          <a:pt x="924" y="299"/>
                        </a:cubicBezTo>
                        <a:close/>
                        <a:moveTo>
                          <a:pt x="1163" y="347"/>
                        </a:moveTo>
                        <a:cubicBezTo>
                          <a:pt x="1307" y="0"/>
                          <a:pt x="1307" y="0"/>
                          <a:pt x="1307" y="0"/>
                        </a:cubicBezTo>
                        <a:moveTo>
                          <a:pt x="1501" y="685"/>
                        </a:moveTo>
                        <a:cubicBezTo>
                          <a:pt x="1848" y="541"/>
                          <a:pt x="1848" y="541"/>
                          <a:pt x="1848" y="541"/>
                        </a:cubicBezTo>
                        <a:moveTo>
                          <a:pt x="1501" y="1163"/>
                        </a:moveTo>
                        <a:cubicBezTo>
                          <a:pt x="1848" y="1307"/>
                          <a:pt x="1848" y="1307"/>
                          <a:pt x="1848" y="1307"/>
                        </a:cubicBezTo>
                        <a:moveTo>
                          <a:pt x="1163" y="1501"/>
                        </a:moveTo>
                        <a:cubicBezTo>
                          <a:pt x="1307" y="1848"/>
                          <a:pt x="1307" y="1848"/>
                          <a:pt x="1307" y="1848"/>
                        </a:cubicBezTo>
                        <a:moveTo>
                          <a:pt x="685" y="1501"/>
                        </a:moveTo>
                        <a:cubicBezTo>
                          <a:pt x="541" y="1848"/>
                          <a:pt x="541" y="1848"/>
                          <a:pt x="541" y="1848"/>
                        </a:cubicBezTo>
                        <a:moveTo>
                          <a:pt x="347" y="1163"/>
                        </a:moveTo>
                        <a:cubicBezTo>
                          <a:pt x="0" y="1307"/>
                          <a:pt x="0" y="1307"/>
                          <a:pt x="0" y="1307"/>
                        </a:cubicBezTo>
                        <a:moveTo>
                          <a:pt x="0" y="541"/>
                        </a:moveTo>
                        <a:cubicBezTo>
                          <a:pt x="347" y="685"/>
                          <a:pt x="347" y="685"/>
                          <a:pt x="347" y="685"/>
                        </a:cubicBezTo>
                        <a:moveTo>
                          <a:pt x="685" y="347"/>
                        </a:moveTo>
                        <a:cubicBezTo>
                          <a:pt x="541" y="0"/>
                          <a:pt x="541" y="0"/>
                          <a:pt x="541" y="0"/>
                        </a:cubicBezTo>
                        <a:moveTo>
                          <a:pt x="2049" y="2299"/>
                        </a:moveTo>
                        <a:cubicBezTo>
                          <a:pt x="2049" y="2713"/>
                          <a:pt x="2385" y="3049"/>
                          <a:pt x="2799" y="3049"/>
                        </a:cubicBezTo>
                        <a:cubicBezTo>
                          <a:pt x="3213" y="3049"/>
                          <a:pt x="3549" y="2713"/>
                          <a:pt x="3549" y="2299"/>
                        </a:cubicBezTo>
                        <a:cubicBezTo>
                          <a:pt x="3549" y="1885"/>
                          <a:pt x="3213" y="1549"/>
                          <a:pt x="2799" y="1549"/>
                        </a:cubicBezTo>
                        <a:cubicBezTo>
                          <a:pt x="2385" y="1549"/>
                          <a:pt x="2049" y="1885"/>
                          <a:pt x="2049" y="2299"/>
                        </a:cubicBezTo>
                        <a:close/>
                        <a:moveTo>
                          <a:pt x="2357" y="1231"/>
                        </a:moveTo>
                        <a:cubicBezTo>
                          <a:pt x="2512" y="1606"/>
                          <a:pt x="2512" y="1606"/>
                          <a:pt x="2512" y="1606"/>
                        </a:cubicBezTo>
                        <a:moveTo>
                          <a:pt x="2106" y="2012"/>
                        </a:moveTo>
                        <a:cubicBezTo>
                          <a:pt x="1731" y="1856"/>
                          <a:pt x="1731" y="1856"/>
                          <a:pt x="1731" y="1856"/>
                        </a:cubicBezTo>
                        <a:moveTo>
                          <a:pt x="2106" y="2586"/>
                        </a:moveTo>
                        <a:cubicBezTo>
                          <a:pt x="1731" y="2741"/>
                          <a:pt x="1731" y="2741"/>
                          <a:pt x="1731" y="2741"/>
                        </a:cubicBezTo>
                        <a:moveTo>
                          <a:pt x="2512" y="2992"/>
                        </a:moveTo>
                        <a:cubicBezTo>
                          <a:pt x="2357" y="3367"/>
                          <a:pt x="2357" y="3367"/>
                          <a:pt x="2357" y="3367"/>
                        </a:cubicBezTo>
                        <a:moveTo>
                          <a:pt x="3086" y="2992"/>
                        </a:moveTo>
                        <a:cubicBezTo>
                          <a:pt x="3241" y="3367"/>
                          <a:pt x="3241" y="3367"/>
                          <a:pt x="3241" y="3367"/>
                        </a:cubicBezTo>
                        <a:moveTo>
                          <a:pt x="3492" y="2586"/>
                        </a:moveTo>
                        <a:cubicBezTo>
                          <a:pt x="3867" y="2741"/>
                          <a:pt x="3867" y="2741"/>
                          <a:pt x="3867" y="2741"/>
                        </a:cubicBezTo>
                        <a:moveTo>
                          <a:pt x="3492" y="2012"/>
                        </a:moveTo>
                        <a:cubicBezTo>
                          <a:pt x="3867" y="1856"/>
                          <a:pt x="3867" y="1856"/>
                          <a:pt x="3867" y="1856"/>
                        </a:cubicBezTo>
                        <a:moveTo>
                          <a:pt x="3086" y="1606"/>
                        </a:moveTo>
                        <a:cubicBezTo>
                          <a:pt x="3241" y="1231"/>
                          <a:pt x="3241" y="1231"/>
                          <a:pt x="3241" y="1231"/>
                        </a:cubicBezTo>
                      </a:path>
                    </a:pathLst>
                  </a:custGeom>
                  <a:solidFill>
                    <a:srgbClr val="FFFFFF"/>
                  </a:solidFill>
                  <a:ln w="28575" cap="flat">
                    <a:solidFill>
                      <a:srgbClr val="0089D6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sng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03" name="Title 1">
              <a:extLst>
                <a:ext uri="{FF2B5EF4-FFF2-40B4-BE49-F238E27FC236}">
                  <a16:creationId xmlns:a16="http://schemas.microsoft.com/office/drawing/2014/main" id="{EB8F9B75-8583-4B94-BFAD-76B075058EAF}"/>
                </a:ext>
              </a:extLst>
            </p:cNvPr>
            <p:cNvSpPr txBox="1">
              <a:spLocks/>
            </p:cNvSpPr>
            <p:nvPr/>
          </p:nvSpPr>
          <p:spPr>
            <a:xfrm>
              <a:off x="6706022" y="6256828"/>
              <a:ext cx="2899567" cy="18974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Visible to the users/administrators</a:t>
              </a:r>
            </a:p>
          </p:txBody>
        </p:sp>
      </p:grpSp>
      <p:graphicFrame>
        <p:nvGraphicFramePr>
          <p:cNvPr id="108" name="Text Placeholder 2">
            <a:extLst>
              <a:ext uri="{FF2B5EF4-FFF2-40B4-BE49-F238E27FC236}">
                <a16:creationId xmlns:a16="http://schemas.microsoft.com/office/drawing/2014/main" id="{C37F023B-5265-4BEA-8E67-4A385C30C288}"/>
              </a:ext>
            </a:extLst>
          </p:cNvPr>
          <p:cNvGraphicFramePr/>
          <p:nvPr/>
        </p:nvGraphicFramePr>
        <p:xfrm>
          <a:off x="320819" y="1482409"/>
          <a:ext cx="4949701" cy="3533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124445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0DDB7-4337-41F7-8087-39F3EA64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AKS is not PaaS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19CFF-0502-4E6C-917C-F62D58639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responsibility for agent nodes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Error">
            <a:extLst>
              <a:ext uri="{FF2B5EF4-FFF2-40B4-BE49-F238E27FC236}">
                <a16:creationId xmlns:a16="http://schemas.microsoft.com/office/drawing/2014/main" id="{26B9D97A-7526-4AA3-9D4D-16B58A7F9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7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34DE-ED4F-4745-9CB9-6320758F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 dirty="0"/>
              <a:t>Shared Responsibility</a:t>
            </a:r>
            <a:endParaRPr lang="LID4096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6BEAB-EFD6-4007-8D1E-8290683F8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r>
              <a:rPr lang="en-US" sz="2000" dirty="0"/>
              <a:t>You control the version of Kubernetes to deploy</a:t>
            </a:r>
          </a:p>
          <a:p>
            <a:r>
              <a:rPr lang="en-US" sz="2000" dirty="0"/>
              <a:t>You decide when to upgrade (with limitations)</a:t>
            </a:r>
          </a:p>
          <a:p>
            <a:r>
              <a:rPr lang="en-US" sz="2000" dirty="0"/>
              <a:t>You need to reboot the nodes to apply security updates</a:t>
            </a:r>
          </a:p>
          <a:p>
            <a:pPr lvl="1"/>
            <a:r>
              <a:rPr lang="en-US" sz="1600" dirty="0"/>
              <a:t>Linux only</a:t>
            </a:r>
          </a:p>
          <a:p>
            <a:r>
              <a:rPr lang="en-US" sz="2000" dirty="0"/>
              <a:t>You control the node image version</a:t>
            </a:r>
            <a:endParaRPr lang="LID4096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E815F-4561-4A22-9ED9-F1E77F7AEB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7" r="56323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568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DD402-6489-4530-BC2C-DC72DF60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Beware of previews</a:t>
            </a:r>
            <a:endParaRPr lang="LID4096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B6B6-28A9-44DA-B59E-608AC61AB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Many AKS functionalities are added as previews</a:t>
            </a:r>
          </a:p>
          <a:p>
            <a:pPr marL="457200" lvl="1" indent="0">
              <a:buNone/>
            </a:pPr>
            <a:r>
              <a:rPr lang="en-US" sz="2200" dirty="0"/>
              <a:t>e.g., pod-managed identities, application gateway ingress controller</a:t>
            </a:r>
          </a:p>
          <a:p>
            <a:r>
              <a:rPr lang="en-US" sz="2200" dirty="0"/>
              <a:t>Requires Azure CLI preview extensions</a:t>
            </a:r>
          </a:p>
          <a:p>
            <a:r>
              <a:rPr lang="en-US" sz="2200" dirty="0"/>
              <a:t>Requires feature registration @ Azure subscription level</a:t>
            </a:r>
          </a:p>
        </p:txBody>
      </p:sp>
    </p:spTree>
    <p:extLst>
      <p:ext uri="{BB962C8B-B14F-4D97-AF65-F5344CB8AC3E}">
        <p14:creationId xmlns:p14="http://schemas.microsoft.com/office/powerpoint/2010/main" val="204401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1" name="Rectangle 7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66FC3-726C-40C5-BBE2-342FE08F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Do you need Kubernetes?</a:t>
            </a:r>
            <a:endParaRPr lang="LID4096" sz="2800"/>
          </a:p>
        </p:txBody>
      </p:sp>
      <p:sp>
        <p:nvSpPr>
          <p:cNvPr id="4102" name="Rectangle 7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8794-E956-4002-9EB4-89DD49E6C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 dirty="0"/>
              <a:t>Containers on plain IaaS</a:t>
            </a:r>
          </a:p>
          <a:p>
            <a:r>
              <a:rPr lang="en-US" sz="1700" dirty="0"/>
              <a:t>Azure Container Instances (ACI)</a:t>
            </a:r>
          </a:p>
          <a:p>
            <a:r>
              <a:rPr lang="en-US" sz="1700" dirty="0"/>
              <a:t>Azure Web App</a:t>
            </a:r>
          </a:p>
          <a:p>
            <a:r>
              <a:rPr lang="en-US" sz="1700" dirty="0"/>
              <a:t>Google Cloud Run</a:t>
            </a:r>
          </a:p>
          <a:p>
            <a:r>
              <a:rPr lang="en-US" sz="1700" dirty="0"/>
              <a:t>…</a:t>
            </a:r>
            <a:endParaRPr lang="LID4096" sz="1700" dirty="0"/>
          </a:p>
        </p:txBody>
      </p:sp>
      <p:pic>
        <p:nvPicPr>
          <p:cNvPr id="4098" name="Picture 2" descr="Why Does Everybody Want to Use Kubernetes? | by Daniele Fontani | Better  Programming | Medium">
            <a:extLst>
              <a:ext uri="{FF2B5EF4-FFF2-40B4-BE49-F238E27FC236}">
                <a16:creationId xmlns:a16="http://schemas.microsoft.com/office/drawing/2014/main" id="{866B80D5-27E7-47F4-8148-95BD8663EF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3" r="16412"/>
          <a:stretch/>
        </p:blipFill>
        <p:spPr bwMode="auto">
          <a:xfrm>
            <a:off x="5111872" y="681419"/>
            <a:ext cx="6657213" cy="54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D0C837-D993-4F4D-A0EC-51EDA37FE25B}"/>
              </a:ext>
            </a:extLst>
          </p:cNvPr>
          <p:cNvSpPr txBox="1"/>
          <p:nvPr/>
        </p:nvSpPr>
        <p:spPr>
          <a:xfrm>
            <a:off x="10292634" y="6332624"/>
            <a:ext cx="189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Source: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link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66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Widescreen</PresentationFormat>
  <Paragraphs>129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Semibold</vt:lpstr>
      <vt:lpstr>Office Theme</vt:lpstr>
      <vt:lpstr>1_Office Theme</vt:lpstr>
      <vt:lpstr>PowerPoint Presentation</vt:lpstr>
      <vt:lpstr>PowerPoint Presentation</vt:lpstr>
      <vt:lpstr>PowerPoint Presentation</vt:lpstr>
      <vt:lpstr>AKS is not PaaS</vt:lpstr>
      <vt:lpstr>Shared Responsibility</vt:lpstr>
      <vt:lpstr>Beware of previews</vt:lpstr>
      <vt:lpstr>Do you need Kubernetes?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</dc:creator>
  <cp:lastModifiedBy>Geert</cp:lastModifiedBy>
  <cp:revision>1</cp:revision>
  <dcterms:created xsi:type="dcterms:W3CDTF">2021-09-07T13:08:31Z</dcterms:created>
  <dcterms:modified xsi:type="dcterms:W3CDTF">2021-09-07T13:12:21Z</dcterms:modified>
</cp:coreProperties>
</file>