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70" r:id="rId7"/>
    <p:sldId id="272" r:id="rId8"/>
    <p:sldId id="260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74" r:id="rId18"/>
    <p:sldId id="275" r:id="rId19"/>
    <p:sldId id="276" r:id="rId20"/>
    <p:sldId id="269" r:id="rId21"/>
    <p:sldId id="278" r:id="rId22"/>
    <p:sldId id="279" r:id="rId23"/>
    <p:sldId id="277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75" d="100"/>
          <a:sy n="75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6583-95F7-4741-80B3-29163992EF44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6B7A6-5773-47DA-B5BA-940531A65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3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6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8A88-6B68-4093-A3D6-000DD4FFDC99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CA3B-5633-49BE-A157-ECF3AADBA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16135">
            <a:off x="508121" y="2397543"/>
            <a:ext cx="82190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使者的命题报告</a:t>
            </a:r>
            <a:endParaRPr lang="zh-CN" altLang="en-US" sz="80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1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通过</a:t>
            </a:r>
            <a:r>
              <a:rPr lang="en-US" altLang="zh-CN" sz="2800" dirty="0" smtClean="0"/>
              <a:t>DFS</a:t>
            </a:r>
            <a:r>
              <a:rPr lang="zh-CN" altLang="en-US" sz="2800" dirty="0" smtClean="0"/>
              <a:t>序，我们可以将一棵子树转化成一段连续的区间，这样就大大方便了我们的操作。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82410" y="3861049"/>
            <a:ext cx="2961590" cy="2996952"/>
            <a:chOff x="107504" y="1400701"/>
            <a:chExt cx="5406630" cy="4890829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42"/>
            <a:stretch/>
          </p:blipFill>
          <p:spPr bwMode="auto">
            <a:xfrm>
              <a:off x="107504" y="1400701"/>
              <a:ext cx="5406630" cy="4890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/>
          </p:nvGrpSpPr>
          <p:grpSpPr>
            <a:xfrm>
              <a:off x="1907705" y="1953534"/>
              <a:ext cx="2304255" cy="1439462"/>
              <a:chOff x="1907705" y="1953534"/>
              <a:chExt cx="2304255" cy="1439462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1907705" y="2852936"/>
                <a:ext cx="360039" cy="5400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483768" y="1953534"/>
                <a:ext cx="720080" cy="61137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419872" y="1967694"/>
                <a:ext cx="792088" cy="5972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72834"/>
              </p:ext>
            </p:extLst>
          </p:nvPr>
        </p:nvGraphicFramePr>
        <p:xfrm>
          <a:off x="467544" y="1988840"/>
          <a:ext cx="820891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DFS</a:t>
                      </a:r>
                      <a:r>
                        <a:rPr lang="zh-CN" altLang="en-US" sz="1400" dirty="0" smtClean="0"/>
                        <a:t>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节点编号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386104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Query(5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4)=2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267744" y="2996952"/>
            <a:ext cx="28803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72200" y="2996952"/>
            <a:ext cx="22322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635896" y="2996952"/>
            <a:ext cx="4188505" cy="374712"/>
            <a:chOff x="3635896" y="2996952"/>
            <a:chExt cx="4188505" cy="37471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35896" y="2996952"/>
              <a:ext cx="0" cy="3600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824401" y="3011624"/>
              <a:ext cx="0" cy="3600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35896" y="3356992"/>
              <a:ext cx="418850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987824" y="2996952"/>
            <a:ext cx="5415937" cy="671619"/>
            <a:chOff x="2987824" y="2996952"/>
            <a:chExt cx="5415937" cy="67161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987824" y="2996952"/>
              <a:ext cx="0" cy="6231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403761" y="3045413"/>
              <a:ext cx="0" cy="6231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987824" y="3620110"/>
              <a:ext cx="5415937" cy="4846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67544" y="4470211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9—8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10—12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536" y="5405352"/>
                <a:ext cx="5112568" cy="75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Ans=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36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6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  <m:e>
                            <m: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3600" b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600" b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05352"/>
                <a:ext cx="5112568" cy="759952"/>
              </a:xfrm>
              <a:prstGeom prst="rect">
                <a:avLst/>
              </a:prstGeom>
              <a:blipFill rotWithShape="0">
                <a:blip r:embed="rId3"/>
                <a:stretch>
                  <a:fillRect l="-3695" t="-8065" b="-20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箭头 38"/>
          <p:cNvSpPr/>
          <p:nvPr/>
        </p:nvSpPr>
        <p:spPr>
          <a:xfrm>
            <a:off x="2123728" y="4637779"/>
            <a:ext cx="720080" cy="3510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71292" y="447021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4—13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5—12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83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6" grpId="0"/>
      <p:bldP spid="38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10544"/>
          <a:stretch/>
        </p:blipFill>
        <p:spPr>
          <a:xfrm>
            <a:off x="5436096" y="2005336"/>
            <a:ext cx="3672408" cy="382905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7644"/>
              </p:ext>
            </p:extLst>
          </p:nvPr>
        </p:nvGraphicFramePr>
        <p:xfrm>
          <a:off x="395536" y="404664"/>
          <a:ext cx="820891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  <a:gridCol w="586351"/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DFS</a:t>
                      </a:r>
                      <a:r>
                        <a:rPr lang="zh-CN" altLang="en-US" sz="1400" dirty="0" smtClean="0"/>
                        <a:t>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节点编号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1"/>
          <p:cNvSpPr txBox="1"/>
          <p:nvPr/>
        </p:nvSpPr>
        <p:spPr>
          <a:xfrm>
            <a:off x="539552" y="209926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Query(2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10)=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76056" y="1412776"/>
            <a:ext cx="35283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1600" y="1412776"/>
            <a:ext cx="11521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47864" y="1412776"/>
            <a:ext cx="115212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565809" y="1412776"/>
            <a:ext cx="4188505" cy="374712"/>
            <a:chOff x="3635896" y="2996952"/>
            <a:chExt cx="4188505" cy="37471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35896" y="2996952"/>
              <a:ext cx="0" cy="3600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824401" y="3011624"/>
              <a:ext cx="0" cy="3600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635896" y="3356992"/>
              <a:ext cx="418850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7"/>
              <p:cNvSpPr txBox="1"/>
              <p:nvPr/>
            </p:nvSpPr>
            <p:spPr>
              <a:xfrm>
                <a:off x="539552" y="2780928"/>
                <a:ext cx="5112568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Ans=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6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US" altLang="zh-CN" sz="36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3600" dirty="0" smtClean="0"/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   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5112568" cy="1392689"/>
              </a:xfrm>
              <a:prstGeom prst="rect">
                <a:avLst/>
              </a:prstGeom>
              <a:blipFill rotWithShape="0">
                <a:blip r:embed="rId3"/>
                <a:stretch>
                  <a:fillRect l="-3699" t="-3930" b="-1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39552" y="45811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由于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祖先在经过之后的转换后和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不是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的祖先的情况几乎一致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所以在之后的讨论中只考虑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不是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的祖先的情况</a:t>
            </a:r>
            <a:endParaRPr lang="en-US" altLang="zh-CN" sz="2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71600" y="619442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（当</a:t>
            </a:r>
            <a:r>
              <a:rPr lang="en-US" altLang="zh-CN" sz="2000" dirty="0"/>
              <a:t>u</a:t>
            </a:r>
            <a:r>
              <a:rPr lang="zh-CN" altLang="en-US" sz="2000" dirty="0"/>
              <a:t>是</a:t>
            </a:r>
            <a:r>
              <a:rPr lang="en-US" altLang="zh-CN" sz="2000" dirty="0"/>
              <a:t>v</a:t>
            </a:r>
            <a:r>
              <a:rPr lang="zh-CN" altLang="en-US" sz="2000" dirty="0"/>
              <a:t>的祖先时的具体做法留给读者自己思考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046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算法二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359" y="1926416"/>
                <a:ext cx="4608512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400" dirty="0" smtClean="0"/>
                  <a:t>对于每个询问</a:t>
                </a:r>
                <a:r>
                  <a:rPr lang="en-US" altLang="zh-CN" sz="2400" dirty="0" err="1" smtClean="0"/>
                  <a:t>ans</a:t>
                </a:r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59" y="1926416"/>
                <a:ext cx="4608512" cy="50379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116867" b="-17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43608" y="141277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预处理：求</a:t>
            </a:r>
            <a:r>
              <a:rPr lang="zh-CN" altLang="en-US" sz="2400" dirty="0"/>
              <a:t>出</a:t>
            </a:r>
            <a:r>
              <a:rPr lang="en-US" altLang="zh-CN" sz="2400" dirty="0"/>
              <a:t>DFS</a:t>
            </a:r>
            <a:r>
              <a:rPr lang="zh-CN" altLang="en-US" sz="2400" dirty="0"/>
              <a:t>序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31808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删除一条边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g[point[u]][point[v]]-1                  			g[point[v]][point[u]]-1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249289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插入</a:t>
            </a:r>
            <a:r>
              <a:rPr lang="zh-CN" altLang="en-US" sz="2400" dirty="0" smtClean="0"/>
              <a:t>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g[point[u]][point[v]]+1                  			g[point[v]][point[u]]+1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208" y="692696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point[i]</a:t>
            </a:r>
            <a:r>
              <a:rPr lang="zh-CN" altLang="en-US" sz="2000" dirty="0" smtClean="0"/>
              <a:t>表示节点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序中编号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439717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空间复杂度</a:t>
            </a:r>
            <a:r>
              <a:rPr lang="en-US" altLang="zh-CN" sz="2800" dirty="0" smtClean="0"/>
              <a:t>O(n^2)</a:t>
            </a:r>
          </a:p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O(n^2*</a:t>
            </a:r>
            <a:r>
              <a:rPr lang="en-US" altLang="zh-CN" sz="2800" dirty="0" err="1" smtClean="0"/>
              <a:t>q+m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5517232"/>
            <a:ext cx="447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期望</a:t>
            </a:r>
            <a:r>
              <a:rPr lang="zh-CN" altLang="en-US" sz="4000" dirty="0" smtClean="0"/>
              <a:t>得分：</a:t>
            </a:r>
            <a:r>
              <a:rPr lang="en-US" altLang="zh-CN" sz="4000" dirty="0" smtClean="0"/>
              <a:t>40</a:t>
            </a:r>
            <a:r>
              <a:rPr lang="zh-CN" altLang="en-US" sz="4000" dirty="0" smtClean="0"/>
              <a:t>分！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920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984" y="1700808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我们先来整理一下之前分析出来的条件</a:t>
            </a: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/>
              <a:t>将</a:t>
            </a:r>
            <a:r>
              <a:rPr lang="zh-CN" altLang="en-US" sz="2800" dirty="0" smtClean="0"/>
              <a:t>问题进行一次简化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59632" y="3501008"/>
            <a:ext cx="3240360" cy="584775"/>
            <a:chOff x="561864" y="1840468"/>
            <a:chExt cx="3240360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561864" y="1840468"/>
              <a:ext cx="2730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/>
                <a:t>一</a:t>
              </a:r>
              <a:r>
                <a:rPr lang="zh-CN" altLang="en-US" sz="3200" dirty="0"/>
                <a:t>次</a:t>
              </a:r>
              <a:r>
                <a:rPr lang="zh-CN" altLang="en-US" sz="3200" dirty="0" smtClean="0"/>
                <a:t>询问</a:t>
              </a:r>
              <a:endParaRPr lang="zh-CN" altLang="en-US" sz="3200" dirty="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2866120" y="1916832"/>
              <a:ext cx="936104" cy="43204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69166" y="4216733"/>
            <a:ext cx="3600400" cy="584775"/>
            <a:chOff x="869166" y="2480903"/>
            <a:chExt cx="3600400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869166" y="2480903"/>
              <a:ext cx="2910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/>
                <a:t>插入一条边</a:t>
              </a:r>
              <a:endParaRPr lang="zh-CN" altLang="en-US" sz="3200" dirty="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3533462" y="2557266"/>
              <a:ext cx="936104" cy="43204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9166" y="5008821"/>
            <a:ext cx="3600400" cy="584775"/>
            <a:chOff x="869166" y="3167434"/>
            <a:chExt cx="36004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869166" y="3167434"/>
              <a:ext cx="2423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删除</a:t>
              </a:r>
              <a:r>
                <a:rPr lang="zh-CN" altLang="en-US" sz="3200" dirty="0" smtClean="0"/>
                <a:t>一条边</a:t>
              </a:r>
              <a:endParaRPr lang="zh-CN" altLang="en-US" sz="3200" dirty="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3533462" y="3243797"/>
              <a:ext cx="936104" cy="432048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4048" y="35773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求一个矩形内点的个数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427828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插入一个点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50895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</a:t>
            </a:r>
            <a:r>
              <a:rPr lang="zh-CN" altLang="en-US" sz="2800" dirty="0" smtClean="0"/>
              <a:t>一个点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300958" y="489446"/>
            <a:ext cx="54745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图论</a:t>
            </a:r>
            <a:r>
              <a:rPr lang="en-US" altLang="zh-CN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</a:t>
            </a:r>
            <a:r>
              <a:rPr lang="zh-CN" altLang="en-US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数据结构</a:t>
            </a:r>
            <a:endParaRPr lang="zh-CN" alt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6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26876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整个问题已经转化成了一个经典数据结构问题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2086" y="2636912"/>
            <a:ext cx="634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dirty="0" smtClean="0"/>
              <a:t>求一个矩形内点的个数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2086" y="3160740"/>
            <a:ext cx="44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插入一个点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2086" y="3710724"/>
            <a:ext cx="360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/>
              <a:t>删除</a:t>
            </a:r>
            <a:r>
              <a:rPr lang="zh-CN" altLang="en-US" sz="2800" dirty="0" smtClean="0"/>
              <a:t>一个点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01526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支持的操作有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 rot="20505941">
            <a:off x="3899922" y="3249057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二维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线段树？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 rot="568247">
            <a:off x="885894" y="4858533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二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维树状数组！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31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6416"/>
              </p:ext>
            </p:extLst>
          </p:nvPr>
        </p:nvGraphicFramePr>
        <p:xfrm>
          <a:off x="611559" y="692696"/>
          <a:ext cx="7992889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85"/>
                <a:gridCol w="3100690"/>
                <a:gridCol w="3514114"/>
              </a:tblGrid>
              <a:tr h="13882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二维树状数组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二维线段树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201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优势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代码简洁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易于编写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常数小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操作直观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功能强大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可以动态开节点</a:t>
                      </a:r>
                      <a:endParaRPr lang="en-US" altLang="zh-CN" sz="2800" dirty="0" smtClean="0"/>
                    </a:p>
                  </a:txBody>
                  <a:tcPr anchor="ctr"/>
                </a:tc>
              </a:tr>
              <a:tr h="2138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劣势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不支持一些更一般的操作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改段求段较难实现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代码较长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常数较大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1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456" y="141277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显然，对于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％的数据可以用二维树状数组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1520" y="4046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算法三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83568" y="237849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对于每个询问</a:t>
            </a:r>
            <a:endParaRPr lang="en-US" altLang="zh-CN" sz="2400" dirty="0"/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(x2,y2)</a:t>
            </a:r>
            <a:r>
              <a:rPr lang="en-US" altLang="zh-CN" sz="2400" dirty="0"/>
              <a:t> +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(x1-1,y1-1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              </a:t>
            </a:r>
            <a:r>
              <a:rPr lang="en-US" altLang="zh-CN" sz="2400" dirty="0"/>
              <a:t>-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(x1-1,y2</a:t>
            </a:r>
            <a:r>
              <a:rPr lang="en-US" altLang="zh-CN" sz="2400" dirty="0"/>
              <a:t>)-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(x2,y1-1</a:t>
            </a:r>
            <a:r>
              <a:rPr lang="en-US" altLang="zh-CN" sz="2400" dirty="0"/>
              <a:t>)</a:t>
            </a:r>
            <a:endParaRPr lang="en-US" altLang="zh-CN" sz="2400" dirty="0" smtClean="0"/>
          </a:p>
        </p:txBody>
      </p:sp>
      <p:sp>
        <p:nvSpPr>
          <p:cNvPr id="6" name="TextBox 3"/>
          <p:cNvSpPr txBox="1"/>
          <p:nvPr/>
        </p:nvSpPr>
        <p:spPr>
          <a:xfrm>
            <a:off x="691456" y="191683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预处理：求</a:t>
            </a:r>
            <a:r>
              <a:rPr lang="zh-CN" altLang="en-US" sz="2400" dirty="0"/>
              <a:t>出</a:t>
            </a:r>
            <a:r>
              <a:rPr lang="en-US" altLang="zh-CN" sz="2400" dirty="0"/>
              <a:t>DFS</a:t>
            </a:r>
            <a:r>
              <a:rPr lang="zh-CN" altLang="en-US" sz="2400" dirty="0"/>
              <a:t>序</a:t>
            </a:r>
            <a:endParaRPr lang="en-US" altLang="zh-CN" sz="2400" dirty="0"/>
          </a:p>
        </p:txBody>
      </p:sp>
      <p:sp>
        <p:nvSpPr>
          <p:cNvPr id="7" name="TextBox 4"/>
          <p:cNvSpPr txBox="1"/>
          <p:nvPr/>
        </p:nvSpPr>
        <p:spPr>
          <a:xfrm>
            <a:off x="691456" y="429309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删除一条边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ins(point[v],point[u],-1)</a:t>
            </a:r>
            <a:endParaRPr lang="en-US" altLang="zh-CN" sz="2400" dirty="0">
              <a:sym typeface="Wingdings" pitchFamily="2" charset="2"/>
            </a:endParaRPr>
          </a:p>
          <a:p>
            <a:r>
              <a:rPr lang="en-US" altLang="zh-CN" sz="2400" dirty="0" smtClean="0">
                <a:sym typeface="Wingdings" pitchFamily="2" charset="2"/>
              </a:rPr>
              <a:t>			ins(point[u],point[v],-1)</a:t>
            </a:r>
            <a:endParaRPr lang="en-US" altLang="zh-CN" sz="2400" dirty="0"/>
          </a:p>
        </p:txBody>
      </p:sp>
      <p:sp>
        <p:nvSpPr>
          <p:cNvPr id="8" name="TextBox 5"/>
          <p:cNvSpPr txBox="1"/>
          <p:nvPr/>
        </p:nvSpPr>
        <p:spPr>
          <a:xfrm>
            <a:off x="691456" y="358233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插入</a:t>
            </a:r>
            <a:r>
              <a:rPr lang="zh-CN" altLang="en-US" sz="2400" dirty="0" smtClean="0"/>
              <a:t>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>
                <a:sym typeface="Wingdings" pitchFamily="2" charset="2"/>
              </a:rPr>
              <a:t>ins(point[v],point[u</a:t>
            </a:r>
            <a:r>
              <a:rPr lang="en-US" altLang="zh-CN" sz="2400" dirty="0" smtClean="0">
                <a:sym typeface="Wingdings" pitchFamily="2" charset="2"/>
              </a:rPr>
              <a:t>],1</a:t>
            </a:r>
            <a:r>
              <a:rPr lang="en-US" altLang="zh-CN" sz="2400" dirty="0">
                <a:sym typeface="Wingdings" pitchFamily="2" charset="2"/>
              </a:rPr>
              <a:t>)</a:t>
            </a:r>
          </a:p>
          <a:p>
            <a:r>
              <a:rPr lang="en-US" altLang="zh-CN" sz="2400" dirty="0">
                <a:sym typeface="Wingdings" pitchFamily="2" charset="2"/>
              </a:rPr>
              <a:t>			ins(point[u],point[v</a:t>
            </a:r>
            <a:r>
              <a:rPr lang="en-US" altLang="zh-CN" sz="2400" dirty="0" smtClean="0">
                <a:sym typeface="Wingdings" pitchFamily="2" charset="2"/>
              </a:rPr>
              <a:t>],1</a:t>
            </a:r>
            <a:r>
              <a:rPr lang="en-US" altLang="zh-CN" sz="2400" dirty="0">
                <a:sym typeface="Wingdings" pitchFamily="2" charset="2"/>
              </a:rPr>
              <a:t>)</a:t>
            </a:r>
            <a:endParaRPr lang="en-US" altLang="zh-CN" sz="2400" dirty="0"/>
          </a:p>
        </p:txBody>
      </p:sp>
      <p:sp>
        <p:nvSpPr>
          <p:cNvPr id="9" name="TextBox 6"/>
          <p:cNvSpPr txBox="1"/>
          <p:nvPr/>
        </p:nvSpPr>
        <p:spPr>
          <a:xfrm>
            <a:off x="6948264" y="620688"/>
            <a:ext cx="18722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point[i]</a:t>
            </a:r>
            <a:r>
              <a:rPr lang="zh-CN" altLang="en-US" sz="2000" dirty="0" smtClean="0"/>
              <a:t>表示节点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序中编号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子树</a:t>
            </a:r>
            <a:r>
              <a:rPr lang="en-US" altLang="zh-CN" sz="2000" dirty="0"/>
              <a:t>u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序中序号为</a:t>
            </a:r>
            <a:r>
              <a:rPr lang="en-US" altLang="zh-CN" sz="2000" dirty="0"/>
              <a:t>x1..x2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树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y1..y2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755576" y="5355213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空间复杂度</a:t>
            </a:r>
            <a:r>
              <a:rPr lang="en-US" altLang="zh-CN" sz="2800" dirty="0" smtClean="0"/>
              <a:t>O(n^2)</a:t>
            </a:r>
          </a:p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O(log(n)^2*(</a:t>
            </a:r>
            <a:r>
              <a:rPr lang="en-US" altLang="zh-CN" sz="2800" dirty="0" err="1" smtClean="0"/>
              <a:t>m+q</a:t>
            </a:r>
            <a:r>
              <a:rPr lang="en-US" altLang="zh-CN" sz="2800" dirty="0" smtClean="0"/>
              <a:t>))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5373216"/>
            <a:ext cx="2952328" cy="45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04664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Problem</a:t>
            </a:r>
            <a:r>
              <a:rPr lang="zh-CN" altLang="en-US" sz="4000" dirty="0" smtClean="0"/>
              <a:t>：</a:t>
            </a:r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97729"/>
              </p:ext>
            </p:extLst>
          </p:nvPr>
        </p:nvGraphicFramePr>
        <p:xfrm>
          <a:off x="971600" y="1268760"/>
          <a:ext cx="748883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/>
                <a:gridCol w="1584176"/>
                <a:gridCol w="2376264"/>
                <a:gridCol w="1224136"/>
              </a:tblGrid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数据规模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树的节点数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非树边总数</a:t>
                      </a:r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询问数</a:t>
                      </a:r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％的数据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/>
                    </a:p>
                  </a:txBody>
                  <a:tcPr/>
                </a:tc>
              </a:tr>
              <a:tr h="591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对于另外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保证没有删除和插入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/>
                    </a:p>
                  </a:txBody>
                  <a:tcPr/>
                </a:tc>
              </a:tr>
              <a:tr h="342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75856" y="2708920"/>
            <a:ext cx="158417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2040" y="3356992"/>
            <a:ext cx="21602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3608" y="4077072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空间不够？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树状</a:t>
            </a:r>
            <a:r>
              <a:rPr lang="zh-CN" altLang="en-US" sz="2800" dirty="0" smtClean="0"/>
              <a:t>数组动态标号？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二维线段</a:t>
            </a:r>
            <a:r>
              <a:rPr lang="zh-CN" altLang="en-US" sz="2800" dirty="0" smtClean="0"/>
              <a:t>树动态开节点？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12160" y="3356992"/>
            <a:ext cx="648072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20425212">
            <a:off x="3885893" y="4569514"/>
            <a:ext cx="5976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主席树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7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824" y="404664"/>
            <a:ext cx="6452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针对另外</a:t>
            </a:r>
            <a:r>
              <a:rPr lang="en-US" altLang="zh-C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20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％的数据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584" y="3717032"/>
            <a:ext cx="568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对于每个询问</a:t>
            </a:r>
            <a:endParaRPr lang="en-US" altLang="zh-CN" sz="2400" dirty="0"/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(y2,x1,x2)-</a:t>
            </a:r>
            <a:r>
              <a:rPr lang="en-US" altLang="zh-CN" sz="2400" dirty="0" err="1"/>
              <a:t>getsum</a:t>
            </a:r>
            <a:r>
              <a:rPr lang="en-US" altLang="zh-CN" sz="2400" dirty="0" smtClean="0"/>
              <a:t>(y1-1,x1,x2)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预处理：</a:t>
            </a:r>
            <a:endParaRPr lang="en-US" altLang="zh-CN" sz="2400" dirty="0" smtClean="0"/>
          </a:p>
        </p:txBody>
      </p:sp>
      <p:sp>
        <p:nvSpPr>
          <p:cNvPr id="6" name="TextBox 7"/>
          <p:cNvSpPr txBox="1"/>
          <p:nvPr/>
        </p:nvSpPr>
        <p:spPr>
          <a:xfrm>
            <a:off x="891704" y="4851157"/>
            <a:ext cx="47525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空间复杂度</a:t>
            </a:r>
            <a:r>
              <a:rPr lang="en-US" altLang="zh-CN" sz="2800" dirty="0" smtClean="0"/>
              <a:t>O(log(n)*(</a:t>
            </a:r>
            <a:r>
              <a:rPr lang="en-US" altLang="zh-CN" sz="2800" dirty="0" err="1" smtClean="0"/>
              <a:t>m+q</a:t>
            </a:r>
            <a:r>
              <a:rPr lang="en-US" altLang="zh-CN" sz="2800" dirty="0" smtClean="0"/>
              <a:t>))</a:t>
            </a:r>
          </a:p>
          <a:p>
            <a:r>
              <a:rPr lang="zh-CN" altLang="en-US" sz="2000" dirty="0" smtClean="0"/>
              <a:t>（每次只会修改</a:t>
            </a:r>
            <a:r>
              <a:rPr lang="en-US" altLang="zh-CN" sz="2000" dirty="0" err="1" smtClean="0"/>
              <a:t>logn</a:t>
            </a:r>
            <a:r>
              <a:rPr lang="zh-CN" altLang="en-US" sz="2000" dirty="0" smtClean="0"/>
              <a:t>个节点）</a:t>
            </a:r>
            <a:endParaRPr lang="en-US" altLang="zh-CN" sz="2000" dirty="0" smtClean="0"/>
          </a:p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O(log(n)^2*q)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83768" y="1409290"/>
                <a:ext cx="5544616" cy="237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3" indent="-457200">
                  <a:buFont typeface="+mj-lt"/>
                  <a:buAutoNum type="arabicPeriod"/>
                </a:pPr>
                <a:r>
                  <a:rPr lang="zh-CN" altLang="en-US" sz="2400" dirty="0"/>
                  <a:t>求出</a:t>
                </a:r>
                <a:r>
                  <a:rPr lang="en-US" altLang="zh-CN" sz="2400" dirty="0"/>
                  <a:t>DFS</a:t>
                </a:r>
                <a:r>
                  <a:rPr lang="zh-CN" altLang="en-US" sz="2400" dirty="0" smtClean="0"/>
                  <a:t>序</a:t>
                </a:r>
                <a:endParaRPr lang="en-US" altLang="zh-CN" sz="2400" dirty="0" smtClean="0"/>
              </a:p>
              <a:p>
                <a:pPr marL="457200" lvl="3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对于每一列</a:t>
                </a:r>
                <a:r>
                  <a:rPr lang="zh-CN" altLang="en-US" sz="2400" dirty="0"/>
                  <a:t>建一棵线段</a:t>
                </a:r>
                <a:r>
                  <a:rPr lang="zh-CN" altLang="en-US" sz="2400" dirty="0" smtClean="0"/>
                  <a:t>树</a:t>
                </a:r>
                <a:endParaRPr lang="en-US" altLang="zh-CN" sz="2400" dirty="0" smtClean="0"/>
              </a:p>
              <a:p>
                <a:pPr marL="457200" lvl="3" indent="-457200">
                  <a:buFont typeface="+mj-lt"/>
                  <a:buAutoNum type="arabicPeriod"/>
                </a:pPr>
                <a:r>
                  <a:rPr lang="zh-CN" altLang="en-US" sz="2400" dirty="0" smtClean="0"/>
                  <a:t>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棵线段树询问</a:t>
                </a:r>
                <a:r>
                  <a:rPr lang="en-US" altLang="zh-CN" sz="2400" dirty="0" smtClean="0"/>
                  <a:t>x-&gt;y</a:t>
                </a:r>
                <a:r>
                  <a:rPr lang="zh-CN" altLang="en-US" sz="2400" dirty="0" smtClean="0"/>
                  <a:t>的答案</a:t>
                </a:r>
                <a:r>
                  <a:rPr lang="en-US" altLang="zh-CN" sz="2400" dirty="0" err="1" smtClean="0"/>
                  <a:t>ans</a:t>
                </a:r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lvl="3"/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zh-CN" altLang="en-US" sz="2400" dirty="0" smtClean="0"/>
                  <a:t>（也就是维护一个前缀和）</a:t>
                </a:r>
                <a:endParaRPr lang="en-US" altLang="zh-CN" sz="2400" dirty="0" smtClean="0"/>
              </a:p>
              <a:p>
                <a:pPr marL="0" lvl="3"/>
                <a:r>
                  <a:rPr lang="en-US" altLang="zh-CN" sz="2400" dirty="0" smtClean="0"/>
                  <a:t>        </a:t>
                </a:r>
                <a:r>
                  <a:rPr lang="zh-CN" altLang="en-US" sz="2400" dirty="0" smtClean="0"/>
                  <a:t>需要动态开节点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409290"/>
                <a:ext cx="5544616" cy="2379754"/>
              </a:xfrm>
              <a:prstGeom prst="rect">
                <a:avLst/>
              </a:prstGeom>
              <a:blipFill rotWithShape="0">
                <a:blip r:embed="rId2"/>
                <a:stretch>
                  <a:fillRect l="-1758" t="-3069" b="-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6"/>
          <p:cNvSpPr txBox="1"/>
          <p:nvPr/>
        </p:nvSpPr>
        <p:spPr>
          <a:xfrm>
            <a:off x="7020272" y="1265272"/>
            <a:ext cx="1872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树</a:t>
            </a:r>
            <a:r>
              <a:rPr lang="en-US" altLang="zh-CN" sz="2000" dirty="0"/>
              <a:t>u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序中序号为</a:t>
            </a:r>
            <a:r>
              <a:rPr lang="en-US" altLang="zh-CN" sz="2000" dirty="0"/>
              <a:t>x1..x2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树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y1..y2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17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uiExpand="1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9600" y="126876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空间限制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修改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80" y="198884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二维</a:t>
            </a:r>
            <a:r>
              <a:rPr lang="zh-CN" altLang="en-US" sz="3200" dirty="0" smtClean="0"/>
              <a:t>树状数组动态标号？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9600" y="2628201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二</a:t>
            </a:r>
            <a:r>
              <a:rPr lang="zh-CN" altLang="en-US" sz="3200" dirty="0" smtClean="0"/>
              <a:t>维</a:t>
            </a:r>
            <a:r>
              <a:rPr lang="zh-CN" altLang="en-US" sz="3200" dirty="0"/>
              <a:t>线段树</a:t>
            </a:r>
            <a:r>
              <a:rPr lang="zh-CN" altLang="en-US" sz="3200" dirty="0" smtClean="0"/>
              <a:t>动态开节点？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691680" y="3348281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不如</a:t>
            </a:r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679600" y="3996353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树状</a:t>
            </a:r>
            <a:r>
              <a:rPr lang="zh-CN" altLang="en-US" sz="3200" dirty="0" smtClean="0"/>
              <a:t>数组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线段树！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40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25540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给定一棵树，再给定一些非树边，可以插入和删除一些非树边。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对于每个询问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u,v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，有两个限制条件</a:t>
            </a:r>
            <a:endParaRPr lang="en-US" altLang="zh-CN" sz="28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1</a:t>
            </a:r>
            <a:r>
              <a:rPr lang="zh-CN" altLang="en-US" sz="2400" dirty="0" smtClean="0"/>
              <a:t>：不能经过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原本在树上的路径上的任意一条边。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 2</a:t>
            </a:r>
            <a:r>
              <a:rPr lang="zh-CN" altLang="en-US" sz="2400" dirty="0" smtClean="0"/>
              <a:t>：最多经过一条非树边。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求满足这样条件的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路径数。</a:t>
            </a:r>
            <a:endParaRPr lang="en-US" altLang="zh-CN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80871"/>
              </p:ext>
            </p:extLst>
          </p:nvPr>
        </p:nvGraphicFramePr>
        <p:xfrm>
          <a:off x="899593" y="4056464"/>
          <a:ext cx="748883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/>
                <a:gridCol w="1584176"/>
                <a:gridCol w="2376264"/>
                <a:gridCol w="1224136"/>
              </a:tblGrid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数据规模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树的节点数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非树边总数</a:t>
                      </a:r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询问数</a:t>
                      </a:r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％的数据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4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  <a:endParaRPr lang="zh-CN" altLang="en-US" dirty="0"/>
                    </a:p>
                  </a:txBody>
                  <a:tcPr/>
                </a:tc>
              </a:tr>
              <a:tr h="591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对于另外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保证没有删除和插入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smtClean="0"/>
                        <a:t>50000</a:t>
                      </a:r>
                      <a:endParaRPr lang="zh-CN" altLang="en-US" dirty="0"/>
                    </a:p>
                  </a:txBody>
                  <a:tcPr/>
                </a:tc>
              </a:tr>
              <a:tr h="342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对于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％的数据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100000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≤</a:t>
                      </a:r>
                      <a:r>
                        <a:rPr lang="en-US" altLang="zh-CN" dirty="0" smtClean="0"/>
                        <a:t>50000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33207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题目大意</a:t>
            </a:r>
          </a:p>
        </p:txBody>
      </p:sp>
    </p:spTree>
    <p:extLst>
      <p:ext uri="{BB962C8B-B14F-4D97-AF65-F5344CB8AC3E}">
        <p14:creationId xmlns:p14="http://schemas.microsoft.com/office/powerpoint/2010/main" val="9822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04112"/>
              </p:ext>
            </p:extLst>
          </p:nvPr>
        </p:nvGraphicFramePr>
        <p:xfrm>
          <a:off x="323528" y="288032"/>
          <a:ext cx="8640961" cy="63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2376264"/>
                <a:gridCol w="2736304"/>
                <a:gridCol w="2736305"/>
              </a:tblGrid>
              <a:tr h="15797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树状数组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线段树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树状数组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套线段树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2296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优势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代码简洁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易于编写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常数小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操作直观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功能强大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可以动态开节点</a:t>
                      </a:r>
                      <a:endParaRPr lang="en-US" altLang="zh-CN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代码简洁</a:t>
                      </a:r>
                      <a:endParaRPr lang="en-US" altLang="zh-CN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可以动态开节点</a:t>
                      </a:r>
                      <a:endParaRPr lang="en-US" altLang="zh-CN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功能强大</a:t>
                      </a:r>
                      <a:endParaRPr lang="en-US" altLang="zh-CN" sz="2800" dirty="0" smtClean="0"/>
                    </a:p>
                  </a:txBody>
                  <a:tcPr anchor="ctr"/>
                </a:tc>
              </a:tr>
              <a:tr h="2433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劣势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不支持一些更一般的操作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改段求段较难实现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代码较长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常数较大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……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796136" y="836712"/>
            <a:ext cx="864096" cy="432048"/>
          </a:xfrm>
          <a:prstGeom prst="right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03848" y="764704"/>
            <a:ext cx="648072" cy="652264"/>
            <a:chOff x="3419872" y="726604"/>
            <a:chExt cx="648072" cy="6522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419872" y="1052736"/>
              <a:ext cx="648072" cy="0"/>
            </a:xfrm>
            <a:prstGeom prst="line">
              <a:avLst/>
            </a:prstGeom>
            <a:ln w="698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3739220" y="726604"/>
              <a:ext cx="4688" cy="652264"/>
            </a:xfrm>
            <a:prstGeom prst="line">
              <a:avLst/>
            </a:prstGeom>
            <a:ln w="698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0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04664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树状数组套线段树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616" y="1340768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对于列用树状数组记录</a:t>
            </a:r>
            <a:endParaRPr lang="en-US" altLang="zh-CN" sz="2800" dirty="0" smtClean="0"/>
          </a:p>
          <a:p>
            <a:r>
              <a:rPr lang="zh-CN" altLang="en-US" sz="2800" dirty="0"/>
              <a:t>树状</a:t>
            </a:r>
            <a:r>
              <a:rPr lang="zh-CN" altLang="en-US" sz="2800" dirty="0" smtClean="0"/>
              <a:t>数组里的每一个元素都是一棵线段树的根</a:t>
            </a:r>
            <a:endParaRPr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115616" y="2348880"/>
            <a:ext cx="82089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单点</a:t>
            </a:r>
            <a:r>
              <a:rPr lang="zh-CN" altLang="en-US" sz="2800" dirty="0" smtClean="0"/>
              <a:t>修改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ins(</a:t>
            </a:r>
            <a:r>
              <a:rPr lang="en-US" altLang="zh-CN" sz="2800" dirty="0" err="1" smtClean="0"/>
              <a:t>x,y,delta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while </a:t>
            </a:r>
            <a:r>
              <a:rPr lang="en-US" altLang="zh-CN" sz="2800" dirty="0" smtClean="0"/>
              <a:t>y&lt;=</a:t>
            </a:r>
            <a:r>
              <a:rPr lang="en-US" altLang="zh-CN" sz="2800" dirty="0"/>
              <a:t>n do</a:t>
            </a:r>
          </a:p>
          <a:p>
            <a:r>
              <a:rPr lang="en-US" altLang="zh-CN" sz="2800" dirty="0"/>
              <a:t>    begin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c[y]:=change(c[y],</a:t>
            </a:r>
            <a:r>
              <a:rPr lang="en-US" altLang="zh-CN" sz="2800" dirty="0" err="1" smtClean="0"/>
              <a:t>x,delta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400" dirty="0" smtClean="0"/>
              <a:t>//c[y]-&gt;</a:t>
            </a:r>
            <a:r>
              <a:rPr lang="zh-CN" altLang="en-US" sz="2400" dirty="0" smtClean="0"/>
              <a:t>树状数组</a:t>
            </a:r>
            <a:endParaRPr lang="en-US" altLang="zh-CN" sz="2400" dirty="0" smtClean="0"/>
          </a:p>
          <a:p>
            <a:r>
              <a:rPr lang="en-US" altLang="zh-CN" sz="2400" dirty="0" smtClean="0"/>
              <a:t>       //change(c[y],</a:t>
            </a:r>
            <a:r>
              <a:rPr lang="en-US" altLang="zh-CN" sz="2400" dirty="0" err="1" smtClean="0"/>
              <a:t>x,delta</a:t>
            </a:r>
            <a:r>
              <a:rPr lang="en-US" altLang="zh-CN" sz="2400" dirty="0" smtClean="0"/>
              <a:t>)-&gt;</a:t>
            </a:r>
            <a:r>
              <a:rPr lang="zh-CN" altLang="en-US" sz="2400" dirty="0" smtClean="0"/>
              <a:t>修改以</a:t>
            </a:r>
            <a:r>
              <a:rPr lang="en-US" altLang="zh-CN" sz="2400" dirty="0" smtClean="0"/>
              <a:t>c[y]</a:t>
            </a:r>
            <a:r>
              <a:rPr lang="zh-CN" altLang="en-US" sz="2400" dirty="0" smtClean="0"/>
              <a:t>为根的线段树中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的值</a:t>
            </a:r>
            <a:endParaRPr lang="en-US" altLang="zh-CN" sz="2400" dirty="0"/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y:=</a:t>
            </a:r>
            <a:r>
              <a:rPr lang="en-US" altLang="zh-CN" sz="2800" dirty="0"/>
              <a:t>y</a:t>
            </a:r>
            <a:r>
              <a:rPr lang="en-US" altLang="zh-CN" sz="2800" dirty="0" smtClean="0"/>
              <a:t>+lowbit(y);</a:t>
            </a:r>
            <a:endParaRPr lang="en-US" altLang="zh-CN" sz="2800" dirty="0"/>
          </a:p>
          <a:p>
            <a:r>
              <a:rPr lang="en-US" altLang="zh-CN" sz="2800" dirty="0"/>
              <a:t>    end;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946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1320438"/>
            <a:ext cx="82089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询问区间</a:t>
            </a:r>
            <a:r>
              <a:rPr lang="en-US" altLang="zh-CN" sz="2800" dirty="0" smtClean="0"/>
              <a:t>(x1,1)-&gt;(x2,y)</a:t>
            </a:r>
            <a:r>
              <a:rPr lang="zh-CN" altLang="en-US" sz="2800" dirty="0" smtClean="0"/>
              <a:t>的值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Getsum</a:t>
            </a:r>
            <a:r>
              <a:rPr lang="en-US" altLang="zh-CN" sz="2800" dirty="0" smtClean="0"/>
              <a:t>(y,x1,x2)</a:t>
            </a:r>
          </a:p>
          <a:p>
            <a:r>
              <a:rPr lang="en-US" altLang="zh-CN" sz="2800" dirty="0"/>
              <a:t>while </a:t>
            </a:r>
            <a:r>
              <a:rPr lang="en-US" altLang="zh-CN" sz="2800" dirty="0" smtClean="0"/>
              <a:t>y&gt;0 </a:t>
            </a:r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    begin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sum:=</a:t>
            </a:r>
            <a:r>
              <a:rPr lang="en-US" altLang="zh-CN" sz="2800" dirty="0" err="1" smtClean="0"/>
              <a:t>sum+query</a:t>
            </a:r>
            <a:r>
              <a:rPr lang="en-US" altLang="zh-CN" sz="2800" dirty="0" smtClean="0"/>
              <a:t>(c[y</a:t>
            </a:r>
            <a:r>
              <a:rPr lang="en-US" altLang="zh-CN" sz="2800" dirty="0"/>
              <a:t>],</a:t>
            </a:r>
            <a:r>
              <a:rPr lang="en-US" altLang="zh-CN" sz="2800" dirty="0" smtClean="0"/>
              <a:t>x1,x2);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400" dirty="0"/>
              <a:t>//c[y]-&gt;</a:t>
            </a:r>
            <a:r>
              <a:rPr lang="zh-CN" altLang="en-US" sz="2400" dirty="0"/>
              <a:t>树状数组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en-US" altLang="zh-CN" sz="2400" dirty="0" smtClean="0"/>
              <a:t>//</a:t>
            </a:r>
            <a:r>
              <a:rPr lang="en-US" altLang="zh-CN" sz="2400" dirty="0"/>
              <a:t>query</a:t>
            </a:r>
            <a:r>
              <a:rPr lang="en-US" altLang="zh-CN" sz="2400" dirty="0" smtClean="0"/>
              <a:t>(c[y</a:t>
            </a:r>
            <a:r>
              <a:rPr lang="en-US" altLang="zh-CN" sz="2400" dirty="0"/>
              <a:t>],</a:t>
            </a:r>
            <a:r>
              <a:rPr lang="en-US" altLang="zh-CN" sz="2400" dirty="0" smtClean="0"/>
              <a:t>x1,x2)-&gt;</a:t>
            </a:r>
            <a:r>
              <a:rPr lang="zh-CN" altLang="en-US" sz="2400" dirty="0"/>
              <a:t>询问</a:t>
            </a:r>
            <a:r>
              <a:rPr lang="zh-CN" altLang="en-US" sz="2400" dirty="0" smtClean="0"/>
              <a:t>以</a:t>
            </a:r>
            <a:r>
              <a:rPr lang="en-US" altLang="zh-CN" sz="2400" dirty="0"/>
              <a:t>c[y]</a:t>
            </a:r>
            <a:r>
              <a:rPr lang="zh-CN" altLang="en-US" sz="2400" dirty="0"/>
              <a:t>为根的线段树中</a:t>
            </a:r>
            <a:r>
              <a:rPr lang="en-US" altLang="zh-CN" sz="2400" dirty="0" smtClean="0"/>
              <a:t>x1..x2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r>
              <a:rPr lang="en-US" altLang="zh-CN" sz="2800" dirty="0"/>
              <a:t>      y:=</a:t>
            </a:r>
            <a:r>
              <a:rPr lang="en-US" altLang="zh-CN" sz="2800" dirty="0" smtClean="0"/>
              <a:t>y-lowbit(y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  end</a:t>
            </a:r>
            <a:r>
              <a:rPr lang="en-US" altLang="zh-CN" sz="2800" dirty="0" smtClean="0"/>
              <a:t>;</a:t>
            </a:r>
            <a:endParaRPr lang="en-US" altLang="zh-CN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5148064" y="836712"/>
            <a:ext cx="3312368" cy="1828800"/>
            <a:chOff x="5148064" y="836712"/>
            <a:chExt cx="3312368" cy="18288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5307" y="836712"/>
              <a:ext cx="2905125" cy="182880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148064" y="836712"/>
              <a:ext cx="2639491" cy="1800200"/>
              <a:chOff x="5148064" y="836712"/>
              <a:chExt cx="2639491" cy="18002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555307" y="1196752"/>
                <a:ext cx="1825005" cy="1080120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148064" y="83671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(x1,1)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067475" y="226758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(x2,y)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9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008" y="332656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算法四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74441"/>
            <a:ext cx="568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对于每个询问</a:t>
            </a:r>
            <a:endParaRPr lang="en-US" altLang="zh-CN" sz="2400" dirty="0"/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getsum</a:t>
            </a:r>
            <a:r>
              <a:rPr lang="en-US" altLang="zh-CN" sz="2400" dirty="0" smtClean="0"/>
              <a:t>(y2,x1,x2)-</a:t>
            </a:r>
            <a:r>
              <a:rPr lang="en-US" altLang="zh-CN" sz="2400" dirty="0" err="1"/>
              <a:t>getsum</a:t>
            </a:r>
            <a:r>
              <a:rPr lang="en-US" altLang="zh-CN" sz="2400" dirty="0" smtClean="0"/>
              <a:t>(y1-1,x1,x2)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zh-CN" altLang="en-US" sz="2400" dirty="0" smtClean="0"/>
              <a:t>预处理</a:t>
            </a:r>
            <a:r>
              <a:rPr lang="zh-CN" altLang="en-US" sz="2400" dirty="0"/>
              <a:t>：求出</a:t>
            </a:r>
            <a:r>
              <a:rPr lang="en-US" altLang="zh-CN" sz="2400" dirty="0"/>
              <a:t>DFS</a:t>
            </a:r>
            <a:r>
              <a:rPr lang="zh-CN" altLang="en-US" sz="2400" dirty="0" smtClean="0"/>
              <a:t>序</a:t>
            </a:r>
            <a:endParaRPr lang="en-US" altLang="zh-CN" sz="2400" dirty="0"/>
          </a:p>
        </p:txBody>
      </p:sp>
      <p:sp>
        <p:nvSpPr>
          <p:cNvPr id="5" name="TextBox 7"/>
          <p:cNvSpPr txBox="1"/>
          <p:nvPr/>
        </p:nvSpPr>
        <p:spPr>
          <a:xfrm>
            <a:off x="827584" y="4797152"/>
            <a:ext cx="47525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空间复杂度</a:t>
            </a:r>
            <a:r>
              <a:rPr lang="en-US" altLang="zh-CN" sz="2800" dirty="0" smtClean="0"/>
              <a:t>O(log(n)^2*(</a:t>
            </a:r>
            <a:r>
              <a:rPr lang="en-US" altLang="zh-CN" sz="2800" dirty="0" err="1" smtClean="0"/>
              <a:t>m+q</a:t>
            </a:r>
            <a:r>
              <a:rPr lang="en-US" altLang="zh-CN" sz="2800" dirty="0" smtClean="0"/>
              <a:t>))</a:t>
            </a:r>
          </a:p>
          <a:p>
            <a:r>
              <a:rPr lang="zh-CN" altLang="en-US" sz="2000" dirty="0" smtClean="0"/>
              <a:t>（每次只会修改</a:t>
            </a:r>
            <a:r>
              <a:rPr lang="en-US" altLang="zh-CN" sz="2000" dirty="0" smtClean="0"/>
              <a:t>log(n)^2</a:t>
            </a:r>
            <a:r>
              <a:rPr lang="zh-CN" altLang="en-US" sz="2000" dirty="0" smtClean="0"/>
              <a:t>个节点）</a:t>
            </a:r>
            <a:endParaRPr lang="en-US" altLang="zh-CN" sz="2000" dirty="0" smtClean="0"/>
          </a:p>
          <a:p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O(log(n)^2*q)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272" y="1265272"/>
            <a:ext cx="18722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树</a:t>
            </a:r>
            <a:r>
              <a:rPr lang="en-US" altLang="zh-CN" sz="2000" dirty="0"/>
              <a:t>u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序中序号为</a:t>
            </a:r>
            <a:r>
              <a:rPr lang="en-US" altLang="zh-CN" sz="2000" dirty="0"/>
              <a:t>x1..x2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子</a:t>
            </a:r>
            <a:r>
              <a:rPr lang="zh-CN" altLang="en-US" sz="2000" dirty="0"/>
              <a:t>树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DFS</a:t>
            </a:r>
            <a:r>
              <a:rPr lang="zh-CN" altLang="en-US" sz="2000" dirty="0"/>
              <a:t>序中序号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y1..y2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0" name="TextBox 4"/>
          <p:cNvSpPr txBox="1"/>
          <p:nvPr/>
        </p:nvSpPr>
        <p:spPr>
          <a:xfrm>
            <a:off x="827584" y="3648505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删除一条边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ins(point[v],point[u],-1)</a:t>
            </a:r>
            <a:endParaRPr lang="en-US" altLang="zh-CN" sz="2400" dirty="0">
              <a:sym typeface="Wingdings" pitchFamily="2" charset="2"/>
            </a:endParaRPr>
          </a:p>
          <a:p>
            <a:r>
              <a:rPr lang="en-US" altLang="zh-CN" sz="2400" dirty="0" smtClean="0">
                <a:sym typeface="Wingdings" pitchFamily="2" charset="2"/>
              </a:rPr>
              <a:t>			ins(point[u],point[v],-1)</a:t>
            </a:r>
            <a:endParaRPr lang="en-US" altLang="zh-CN" sz="2400" dirty="0"/>
          </a:p>
        </p:txBody>
      </p:sp>
      <p:sp>
        <p:nvSpPr>
          <p:cNvPr id="11" name="TextBox 5"/>
          <p:cNvSpPr txBox="1"/>
          <p:nvPr/>
        </p:nvSpPr>
        <p:spPr>
          <a:xfrm>
            <a:off x="827584" y="276147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插入</a:t>
            </a:r>
            <a:r>
              <a:rPr lang="zh-CN" altLang="en-US" sz="2400" dirty="0" smtClean="0"/>
              <a:t>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>
                <a:sym typeface="Wingdings" pitchFamily="2" charset="2"/>
              </a:rPr>
              <a:t>ins(point[v],point[u</a:t>
            </a:r>
            <a:r>
              <a:rPr lang="en-US" altLang="zh-CN" sz="2400" dirty="0" smtClean="0">
                <a:sym typeface="Wingdings" pitchFamily="2" charset="2"/>
              </a:rPr>
              <a:t>],1</a:t>
            </a:r>
            <a:r>
              <a:rPr lang="en-US" altLang="zh-CN" sz="2400" dirty="0">
                <a:sym typeface="Wingdings" pitchFamily="2" charset="2"/>
              </a:rPr>
              <a:t>)</a:t>
            </a:r>
          </a:p>
          <a:p>
            <a:r>
              <a:rPr lang="en-US" altLang="zh-CN" sz="2400" dirty="0">
                <a:sym typeface="Wingdings" pitchFamily="2" charset="2"/>
              </a:rPr>
              <a:t>			ins(point[u],point[v</a:t>
            </a:r>
            <a:r>
              <a:rPr lang="en-US" altLang="zh-CN" sz="2400" dirty="0" smtClean="0">
                <a:sym typeface="Wingdings" pitchFamily="2" charset="2"/>
              </a:rPr>
              <a:t>],1</a:t>
            </a:r>
            <a:r>
              <a:rPr lang="en-US" altLang="zh-CN" sz="2400" dirty="0">
                <a:sym typeface="Wingdings" pitchFamily="2" charset="2"/>
              </a:rPr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242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980728"/>
            <a:ext cx="835292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en-US" sz="3600" dirty="0" smtClean="0"/>
              <a:t>对于本题还有一些做法同样能解决</a:t>
            </a:r>
            <a:endParaRPr lang="en-US" altLang="zh-CN" sz="3600" dirty="0" smtClean="0"/>
          </a:p>
          <a:p>
            <a:pPr>
              <a:lnSpc>
                <a:spcPts val="5500"/>
              </a:lnSpc>
            </a:pPr>
            <a:r>
              <a:rPr lang="zh-CN" altLang="en-US" sz="3600" dirty="0" smtClean="0"/>
              <a:t>例如</a:t>
            </a:r>
            <a:r>
              <a:rPr lang="zh-CN" altLang="en-US" sz="3600" dirty="0"/>
              <a:t>：</a:t>
            </a:r>
            <a:endParaRPr lang="en-US" altLang="zh-CN" sz="3600" dirty="0" smtClean="0"/>
          </a:p>
          <a:p>
            <a:pPr marL="571500" indent="-571500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树状数组动态标号</a:t>
            </a:r>
            <a:endParaRPr lang="en-US" altLang="zh-CN" sz="3600" dirty="0" smtClean="0"/>
          </a:p>
          <a:p>
            <a:pPr marL="571500" indent="-571500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二维线段</a:t>
            </a:r>
            <a:r>
              <a:rPr lang="zh-CN" altLang="en-US" sz="3600" dirty="0" smtClean="0"/>
              <a:t>树</a:t>
            </a:r>
            <a:endParaRPr lang="en-US" altLang="zh-CN" sz="3600" dirty="0" smtClean="0"/>
          </a:p>
          <a:p>
            <a:pPr marL="571500" indent="-571500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陈丹</a:t>
            </a:r>
            <a:r>
              <a:rPr lang="zh-CN" altLang="en-US" sz="3600" dirty="0" smtClean="0"/>
              <a:t>琦分治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离线</a:t>
            </a:r>
            <a:endParaRPr lang="en-US" altLang="zh-CN" sz="3600" dirty="0" smtClean="0"/>
          </a:p>
          <a:p>
            <a:pPr>
              <a:lnSpc>
                <a:spcPts val="5500"/>
              </a:lnSpc>
            </a:pPr>
            <a:r>
              <a:rPr lang="en-US" altLang="zh-CN" sz="3600" dirty="0" smtClean="0"/>
              <a:t>      ……</a:t>
            </a:r>
          </a:p>
        </p:txBody>
      </p:sp>
    </p:spTree>
    <p:extLst>
      <p:ext uri="{BB962C8B-B14F-4D97-AF65-F5344CB8AC3E}">
        <p14:creationId xmlns:p14="http://schemas.microsoft.com/office/powerpoint/2010/main" val="13597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7504" y="764704"/>
            <a:ext cx="6768752" cy="5250869"/>
            <a:chOff x="107504" y="1400701"/>
            <a:chExt cx="6386462" cy="489082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400701"/>
              <a:ext cx="6386462" cy="4890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组合 24"/>
            <p:cNvGrpSpPr/>
            <p:nvPr/>
          </p:nvGrpSpPr>
          <p:grpSpPr>
            <a:xfrm>
              <a:off x="1907705" y="1953534"/>
              <a:ext cx="2304255" cy="1439462"/>
              <a:chOff x="1907705" y="1953534"/>
              <a:chExt cx="2304255" cy="1439462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>
                <a:off x="1907705" y="2852936"/>
                <a:ext cx="360039" cy="5400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483768" y="1953534"/>
                <a:ext cx="720080" cy="61137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419872" y="1967694"/>
                <a:ext cx="792088" cy="5972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5418348" y="833556"/>
            <a:ext cx="327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Query(5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4)=2</a:t>
            </a:r>
            <a:endParaRPr lang="zh-CN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527372"/>
            <a:ext cx="256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5—9—8—4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24128" y="2124145"/>
            <a:ext cx="352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5—10—12—7—4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5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3564" y="836712"/>
            <a:ext cx="76368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简单的</a:t>
            </a:r>
            <a:r>
              <a:rPr lang="zh-CN" altLang="en-US" sz="2800" dirty="0"/>
              <a:t>分析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可以假想把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的路径上的边全部删去，那么整棵树就变成了若干个连通块。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如果只经过一条非树边就能使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连通，那么这条非树边一定连接包含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的连通块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连通块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每次询问的答案恰好是这样的非树边的个数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8191870" cy="245465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835696" y="4077072"/>
            <a:ext cx="5472608" cy="144016"/>
            <a:chOff x="1835696" y="4077072"/>
            <a:chExt cx="5472608" cy="14401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1835696" y="4149080"/>
              <a:ext cx="1080120" cy="7200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03848" y="4149080"/>
              <a:ext cx="1152128" cy="7200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674913" y="4149080"/>
              <a:ext cx="1121223" cy="3600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84168" y="4077072"/>
              <a:ext cx="1224136" cy="7200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651000" y="5143500"/>
            <a:ext cx="5816600" cy="1129353"/>
            <a:chOff x="1651000" y="5143500"/>
            <a:chExt cx="5816600" cy="1129353"/>
          </a:xfrm>
        </p:grpSpPr>
        <p:sp>
          <p:nvSpPr>
            <p:cNvPr id="20" name="任意多边形 19"/>
            <p:cNvSpPr/>
            <p:nvPr/>
          </p:nvSpPr>
          <p:spPr>
            <a:xfrm>
              <a:off x="1651000" y="5143500"/>
              <a:ext cx="5816600" cy="724544"/>
            </a:xfrm>
            <a:custGeom>
              <a:avLst/>
              <a:gdLst>
                <a:gd name="connsiteX0" fmla="*/ 0 w 5816600"/>
                <a:gd name="connsiteY0" fmla="*/ 101600 h 724544"/>
                <a:gd name="connsiteX1" fmla="*/ 3060700 w 5816600"/>
                <a:gd name="connsiteY1" fmla="*/ 723900 h 724544"/>
                <a:gd name="connsiteX2" fmla="*/ 5816600 w 5816600"/>
                <a:gd name="connsiteY2" fmla="*/ 0 h 72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6600" h="724544">
                  <a:moveTo>
                    <a:pt x="0" y="101600"/>
                  </a:moveTo>
                  <a:cubicBezTo>
                    <a:pt x="1045633" y="421216"/>
                    <a:pt x="2091267" y="740833"/>
                    <a:pt x="3060700" y="723900"/>
                  </a:cubicBezTo>
                  <a:cubicBezTo>
                    <a:pt x="4030133" y="706967"/>
                    <a:pt x="4923366" y="353483"/>
                    <a:pt x="5816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03700" y="5811188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r>
                <a:rPr lang="en-US" altLang="zh-CN" sz="2400" dirty="0" smtClean="0"/>
                <a:t>ns+1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5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1399416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之后，我们只需要考虑删除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之间的路径之后，与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相连的点情况以及与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相连的点的情况。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大致可以分成以下两种情况讨论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</a:t>
            </a:r>
            <a:r>
              <a:rPr lang="zh-CN" altLang="en-US" sz="2800" dirty="0" smtClean="0"/>
              <a:t>不是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的祖先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的祖先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77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788024" y="943853"/>
            <a:ext cx="4680520" cy="5346710"/>
            <a:chOff x="4788024" y="943853"/>
            <a:chExt cx="4680520" cy="5346710"/>
          </a:xfrm>
        </p:grpSpPr>
        <p:grpSp>
          <p:nvGrpSpPr>
            <p:cNvPr id="22" name="组合 21"/>
            <p:cNvGrpSpPr/>
            <p:nvPr/>
          </p:nvGrpSpPr>
          <p:grpSpPr>
            <a:xfrm>
              <a:off x="4788024" y="943853"/>
              <a:ext cx="4253374" cy="5346710"/>
              <a:chOff x="4788024" y="943853"/>
              <a:chExt cx="4253374" cy="534671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8024" y="1412776"/>
                <a:ext cx="4253374" cy="4877787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H="1">
                <a:off x="7037049" y="943853"/>
                <a:ext cx="470502" cy="804293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5503202" y="373581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00392" y="381460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v</a:t>
              </a:r>
              <a:endParaRPr lang="zh-CN" altLang="en-US" sz="280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9552" y="62068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(1)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u</a:t>
            </a:r>
            <a:r>
              <a:rPr lang="zh-CN" altLang="en-US" sz="3600" dirty="0"/>
              <a:t>不是</a:t>
            </a:r>
            <a:r>
              <a:rPr lang="en-US" altLang="zh-CN" sz="3600" dirty="0"/>
              <a:t>v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祖先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1412776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不是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的祖先的时候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显然，删去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的路径之后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与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相连的仅为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这棵子树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与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相连</a:t>
            </a:r>
            <a:r>
              <a:rPr lang="zh-CN" altLang="en-US" sz="2800" dirty="0"/>
              <a:t>的仅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这</a:t>
            </a:r>
            <a:r>
              <a:rPr lang="zh-CN" altLang="en-US" sz="2800" dirty="0"/>
              <a:t>棵子</a:t>
            </a:r>
            <a:r>
              <a:rPr lang="zh-CN" altLang="en-US" sz="2800" dirty="0" smtClean="0"/>
              <a:t>树</a:t>
            </a:r>
            <a:endParaRPr lang="en-US" altLang="zh-CN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724130" y="1980999"/>
            <a:ext cx="2520278" cy="1870670"/>
            <a:chOff x="5724130" y="1980999"/>
            <a:chExt cx="2520278" cy="187067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444208" y="2060848"/>
              <a:ext cx="470503" cy="64807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724130" y="2924944"/>
              <a:ext cx="504054" cy="92672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09057" y="1980999"/>
              <a:ext cx="343263" cy="65591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668344" y="2924944"/>
              <a:ext cx="576064" cy="92672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5220072" y="3697581"/>
            <a:ext cx="967206" cy="21076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04162" y="3735816"/>
            <a:ext cx="967206" cy="21076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067944" y="752499"/>
            <a:ext cx="3802910" cy="5648341"/>
            <a:chOff x="4067944" y="752499"/>
            <a:chExt cx="3802910" cy="564834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7944" y="1412776"/>
              <a:ext cx="3802910" cy="4988064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7164288" y="752499"/>
              <a:ext cx="470502" cy="8042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39552" y="62068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(2)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u</a:t>
            </a:r>
            <a:r>
              <a:rPr lang="zh-CN" altLang="en-US" sz="3600" dirty="0" smtClean="0"/>
              <a:t>是</a:t>
            </a:r>
            <a:r>
              <a:rPr lang="en-US" altLang="zh-CN" sz="3600" dirty="0"/>
              <a:t>v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祖先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3608" y="1412776"/>
            <a:ext cx="5013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的祖先的时候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删去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的路径之后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不与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相连的为未删去树边之前</a:t>
            </a:r>
            <a:r>
              <a:rPr lang="en-US" altLang="zh-CN" sz="2800" dirty="0" smtClean="0"/>
              <a:t>v’</a:t>
            </a:r>
            <a:r>
              <a:rPr lang="zh-CN" altLang="en-US" sz="2800" dirty="0" smtClean="0"/>
              <a:t>这棵子树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与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相连</a:t>
            </a:r>
            <a:r>
              <a:rPr lang="zh-CN" altLang="en-US" sz="2800" dirty="0"/>
              <a:t>的仅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这</a:t>
            </a:r>
            <a:r>
              <a:rPr lang="zh-CN" altLang="en-US" sz="2800" dirty="0"/>
              <a:t>棵子</a:t>
            </a:r>
            <a:r>
              <a:rPr lang="zh-CN" altLang="en-US" sz="2800" dirty="0" smtClean="0"/>
              <a:t>树</a:t>
            </a:r>
            <a:endParaRPr lang="en-US" altLang="zh-CN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076056" y="1700808"/>
            <a:ext cx="1914131" cy="2727570"/>
            <a:chOff x="5076056" y="1700808"/>
            <a:chExt cx="1914131" cy="272757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6519685" y="1700808"/>
              <a:ext cx="470502" cy="8042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776194" y="2708920"/>
              <a:ext cx="470502" cy="665495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076056" y="3624085"/>
              <a:ext cx="470502" cy="8042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6948264" y="14656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860032" y="436510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084168" y="21328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v’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573454" y="4293157"/>
            <a:ext cx="967206" cy="21076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78839" y="335990"/>
            <a:ext cx="1331942" cy="326515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7667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算法一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0232" y="938337"/>
            <a:ext cx="1802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暴力</a:t>
            </a:r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!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/>
              <a:t>对于每个询问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/>
              <a:t>先分别统计哪些点属于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个连通块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/>
              <a:t>再暴力计算有多少条边连接</a:t>
            </a:r>
            <a:r>
              <a:rPr lang="zh-CN" altLang="en-US" sz="2400" dirty="0"/>
              <a:t>这两</a:t>
            </a:r>
            <a:r>
              <a:rPr lang="zh-CN" altLang="en-US" sz="2400" dirty="0" smtClean="0"/>
              <a:t>个连通块</a:t>
            </a:r>
            <a:endParaRPr lang="en-US" altLang="zh-CN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/>
              <a:t>对于每个插入和删除非树边的操作直接暴力插入和删除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 rot="20804286">
            <a:off x="2405491" y="3622708"/>
            <a:ext cx="560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复杂度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altLang="zh-CN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m+n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)*q)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017" y="5013176"/>
            <a:ext cx="5383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期望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得分：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分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4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204864"/>
            <a:ext cx="55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/>
              <a:t>由于是有关一棵子树的问题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959404"/>
            <a:ext cx="55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/>
              <a:t>可以将问题进行一次简化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64502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/>
              <a:t>树</a:t>
            </a:r>
            <a:r>
              <a:rPr lang="zh-CN" altLang="en-US" sz="3200" dirty="0" smtClean="0"/>
              <a:t>？子树？一整棵子树？连续？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356393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/>
              <a:t>树的</a:t>
            </a:r>
            <a:r>
              <a:rPr lang="en-US" altLang="zh-CN" sz="3200" dirty="0" smtClean="0"/>
              <a:t>DFS</a:t>
            </a:r>
            <a:r>
              <a:rPr lang="zh-CN" altLang="en-US" sz="3200" dirty="0" smtClean="0"/>
              <a:t>序！！！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475656" y="921494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树的一些优美性质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1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1535</Words>
  <Application>Microsoft Office PowerPoint</Application>
  <PresentationFormat>全屏显示(4:3)</PresentationFormat>
  <Paragraphs>312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scz</dc:creator>
  <cp:lastModifiedBy>Admin</cp:lastModifiedBy>
  <cp:revision>71</cp:revision>
  <dcterms:created xsi:type="dcterms:W3CDTF">2014-05-23T06:32:52Z</dcterms:created>
  <dcterms:modified xsi:type="dcterms:W3CDTF">2014-06-12T08:21:50Z</dcterms:modified>
</cp:coreProperties>
</file>