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58" r:id="rId7"/>
    <p:sldId id="265" r:id="rId8"/>
    <p:sldId id="262" r:id="rId9"/>
    <p:sldId id="259" r:id="rId10"/>
    <p:sldId id="263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1"/>
    <p:restoredTop sz="94625"/>
  </p:normalViewPr>
  <p:slideViewPr>
    <p:cSldViewPr snapToGrid="0" snapToObjects="1">
      <p:cViewPr varScale="1">
        <p:scale>
          <a:sx n="97" d="100"/>
          <a:sy n="97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73F2F-F288-9448-B924-835B61F99F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1359-B8DA-0B4F-B113-9B4A8E875B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"/>
                    </a14:imgEffect>
                    <a14:imgEffect>
                      <a14:colorTemperature colorTemp="6646"/>
                    </a14:imgEffect>
                    <a14:imgEffect>
                      <a14:saturation sat="11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1" y="1733550"/>
            <a:ext cx="4837044" cy="1868488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21" y="3602038"/>
            <a:ext cx="48370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STFangsong" charset="-122"/>
                <a:ea typeface="STFangsong" charset="-122"/>
                <a:cs typeface="STFangsong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alphaModFix amt="80000"/>
            <a:lum/>
          </a:blip>
          <a:srcRect/>
          <a:stretch>
            <a:fillRect t="-30000" r="-3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86609"/>
            <a:ext cx="7778750" cy="2375866"/>
          </a:xfrm>
        </p:spPr>
        <p:txBody>
          <a:bodyPr anchor="b"/>
          <a:lstStyle>
            <a:lvl1pPr>
              <a:defRPr sz="480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7787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 t="-30000" r="-3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296" y="2199861"/>
            <a:ext cx="5539408" cy="1700006"/>
          </a:xfrm>
        </p:spPr>
        <p:txBody>
          <a:bodyPr anchor="ctr"/>
          <a:lstStyle>
            <a:lvl1pPr algn="ctr">
              <a:defRPr sz="480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296" y="3899867"/>
            <a:ext cx="5539408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30000" r="-3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4504-CD75-3E42-9FDC-BE55F3A05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5231-1D32-1848-B151-6EA4B9A7B05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Fangsong" charset="-122"/>
          <a:ea typeface="STFangsong" charset="-122"/>
          <a:cs typeface="STFangsong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STFangsong" charset="-122"/>
          <a:ea typeface="STFangsong" charset="-122"/>
          <a:cs typeface="STFangsong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STFangsong" charset="-122"/>
          <a:ea typeface="STFangsong" charset="-122"/>
          <a:cs typeface="STFangsong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STFangsong" charset="-122"/>
          <a:ea typeface="STFangsong" charset="-122"/>
          <a:cs typeface="STFangsong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STFangsong" charset="-122"/>
          <a:ea typeface="STFangsong" charset="-122"/>
          <a:cs typeface="STFangsong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STFangsong" charset="-122"/>
          <a:ea typeface="STFangsong" charset="-122"/>
          <a:cs typeface="STFangsong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NOI2018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C</a:t>
            </a:r>
            <a:r>
              <a:rPr lang="zh-CN" altLang="en-US" dirty="0" smtClean="0"/>
              <a:t>题解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MIT</a:t>
            </a:r>
            <a:r>
              <a:rPr lang="zh-CN" altLang="en-US" dirty="0" smtClean="0"/>
              <a:t> 罗哲正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Concert-solution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先说一个小结论：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zh-CN" alt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𝐵</m:t>
                        </m:r>
                      </m:e>
                      <m:sup>
                        <m:func>
                          <m:funcPr>
                            <m:ctrlPr>
                              <a:rPr lang="zh-CN" alt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证明？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zh-CN" alt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zh-CN" alt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𝐵</m:t>
                        </m:r>
                      </m:e>
                      <m:sup>
                        <m:func>
                          <m:funcPr>
                            <m:ctrlPr>
                              <a:rPr lang="zh-CN" alt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Concert-solution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=1</m:t>
                                </m:r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mr-IN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func>
                              <m:funcPr>
                                <m:ctrlPr>
                                  <a:rPr lang="zh-CN" altLang="en-US" b="0" i="1" dirty="0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mr-IN" altLang="zh-CN" b="0" i="1" dirty="0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mr-IN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</m:e>
                            </m:func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𝑆</m:t>
                        </m:r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注意到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只要使用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个不同的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，主要问题在于怎么快速计算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=1</m:t>
                                </m:r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CN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mr-IN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func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&gt;1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mr-IN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</m:fun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𝑆</m:t>
                        </m:r>
                        <m:d>
                          <m:d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altLang="zh-CN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预处理出比较小的数，然后套用杜教筛就可以了。</a:t>
                </a:r>
                <a:endParaRPr lang="en-US" altLang="zh-CN" b="0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June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16,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Cadence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韵律，从</a:t>
            </a:r>
            <a:r>
              <a:rPr lang="en-US" altLang="zh-CN" dirty="0" smtClean="0"/>
              <a:t>DP</a:t>
            </a:r>
            <a:r>
              <a:rPr lang="zh-CN" altLang="en-US" dirty="0" smtClean="0"/>
              <a:t>开始的小技巧</a:t>
            </a:r>
            <a:r>
              <a:rPr lang="zh-CN" altLang="en-US" dirty="0"/>
              <a:t>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得分统计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Cadence-solution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考虑长度比较小的情况，令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表示当前以及考虑了前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个字符，前缀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2</m:t>
                    </m:r>
                    <m:r>
                      <a:rPr lang="en-US" altLang="zh-CN" b="0" i="1" smtClean="0">
                        <a:latin typeface="Cambria Math" charset="0"/>
                      </a:rPr>
                      <m:t>𝐿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𝑍</m:t>
                    </m:r>
                  </m:oMath>
                </a14:m>
                <a:r>
                  <a:rPr lang="zh-CN" altLang="en-US" dirty="0" smtClean="0"/>
                  <a:t>的和记为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与之前出现过的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的最小值相差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，与最大值相差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，且</a:t>
                </a:r>
                <a:r>
                  <a:rPr lang="en-US" altLang="zh-CN" dirty="0" smtClean="0"/>
                  <a:t>t=0</a:t>
                </a:r>
                <a:r>
                  <a:rPr lang="zh-CN" altLang="en-US" dirty="0" smtClean="0"/>
                  <a:t>表示前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位与输入的字符串有所不同，反之完全相同。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转移是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/>
                  <a:t>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状态数只有不超过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32</m:t>
                    </m:r>
                  </m:oMath>
                </a14:m>
                <a:r>
                  <a:rPr lang="zh-CN" altLang="en-US" dirty="0" smtClean="0"/>
                  <a:t>个。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矩阵乘法优化之。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43" t="-2941" r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香颂，如何将</a:t>
            </a:r>
            <a:r>
              <a:rPr lang="en-US" altLang="zh-CN" dirty="0" smtClean="0"/>
              <a:t>DS</a:t>
            </a:r>
            <a:r>
              <a:rPr lang="zh-CN" altLang="en-US" dirty="0" smtClean="0"/>
              <a:t>用的玄妙？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得分统计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Chanson-solution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1,2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r-HR" altLang="zh-CN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charset="0"/>
                          </a:rPr>
                          <m:t>sorted</m:t>
                        </m:r>
                        <m:d>
                          <m:dPr>
                            <m:ctrlPr>
                              <a:rPr lang="mr-IN" altLang="zh-CN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为将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排好并匹配好的区间的集合。</a:t>
                </a:r>
                <a:endParaRPr lang="en-US" altLang="zh-CN" dirty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d>
                          <m:dPr>
                            <m:begChr m:val="["/>
                            <m:endChr m:val="]"/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mr-IN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mr-IN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  <m:nary>
                              <m:naryPr>
                                <m:chr m:val="⋀"/>
                                <m:subHide m:val="on"/>
                                <m:supHide m:val="on"/>
                                <m:ctrlPr>
                                  <a:rPr lang="mr-IN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m:rPr>
                                <m:brk m:alnAt="7"/>
                              </m:rPr>
                              <a:rPr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∃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mr-IN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mr-IN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⊆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我们可以查分之后考虑没两个相邻的值之间的差，可以发现这个差被加的次数等于这样的区间数：区间中比这两个相邻值小的数的数目是偶数。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于是我们从小到大枚举这样的相邻值，并用线段树维护统计合法的区间数即可。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  <m:func>
                          <m:funcPr>
                            <m:ctrlPr>
                              <a:rPr lang="zh-CN" alt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43" t="-2241" r="-174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音乐会，也需要数论吗？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得分统计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STFangsong</vt:lpstr>
      <vt:lpstr>Arial</vt:lpstr>
      <vt:lpstr>Heiti SC Light</vt:lpstr>
      <vt:lpstr>仿宋</vt:lpstr>
      <vt:lpstr>微软雅黑</vt:lpstr>
      <vt:lpstr>Arial Unicode MS</vt:lpstr>
      <vt:lpstr>Calibri</vt:lpstr>
      <vt:lpstr>等线</vt:lpstr>
      <vt:lpstr>Office Theme</vt:lpstr>
      <vt:lpstr>NOI2018模拟C题解</vt:lpstr>
      <vt:lpstr>Cadence</vt:lpstr>
      <vt:lpstr>得分统计</vt:lpstr>
      <vt:lpstr>Cadence-solution</vt:lpstr>
      <vt:lpstr>Chanson</vt:lpstr>
      <vt:lpstr>得分统计</vt:lpstr>
      <vt:lpstr>Chanson-solution</vt:lpstr>
      <vt:lpstr>Concert</vt:lpstr>
      <vt:lpstr>得分统计</vt:lpstr>
      <vt:lpstr>Concert-solution</vt:lpstr>
      <vt:lpstr>Concert-solution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Zhezheng</dc:creator>
  <cp:lastModifiedBy>gbakkk5951</cp:lastModifiedBy>
  <cp:revision>10</cp:revision>
  <dcterms:created xsi:type="dcterms:W3CDTF">2018-06-16T13:49:27Z</dcterms:created>
  <dcterms:modified xsi:type="dcterms:W3CDTF">2018-06-16T13:49:27Z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