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7"/>
  </p:notesMasterIdLst>
  <p:sldIdLst>
    <p:sldId id="256" r:id="rId2"/>
    <p:sldId id="257" r:id="rId3"/>
    <p:sldId id="258" r:id="rId4"/>
    <p:sldId id="259" r:id="rId5"/>
    <p:sldId id="260" r:id="rId6"/>
    <p:sldId id="261" r:id="rId7"/>
    <p:sldId id="277" r:id="rId8"/>
    <p:sldId id="263" r:id="rId9"/>
    <p:sldId id="276" r:id="rId10"/>
    <p:sldId id="275" r:id="rId11"/>
    <p:sldId id="266" r:id="rId12"/>
    <p:sldId id="278" r:id="rId13"/>
    <p:sldId id="268" r:id="rId14"/>
    <p:sldId id="269" r:id="rId15"/>
    <p:sldId id="272"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Proxima Nova" panose="020B060402020202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579" autoAdjust="0"/>
    <p:restoredTop sz="55227" autoAdjust="0"/>
  </p:normalViewPr>
  <p:slideViewPr>
    <p:cSldViewPr snapToGrid="0">
      <p:cViewPr varScale="1">
        <p:scale>
          <a:sx n="32" d="100"/>
          <a:sy n="32" d="100"/>
        </p:scale>
        <p:origin x="24" y="4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146DF-CF05-4587-B66E-1046CAC78798}"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DD90E2F1-EF3B-4E4B-A99F-E4BA56EFB09D}">
      <dgm:prSet/>
      <dgm:spPr/>
      <dgm:t>
        <a:bodyPr/>
        <a:lstStyle/>
        <a:p>
          <a:pPr>
            <a:defRPr cap="all"/>
          </a:pPr>
          <a:r>
            <a:rPr lang="en-US" dirty="0"/>
            <a:t>One challenge we had in our models was variable selection </a:t>
          </a:r>
        </a:p>
      </dgm:t>
    </dgm:pt>
    <dgm:pt modelId="{57E785C1-2632-45D8-BB07-CD217037D735}" type="parTrans" cxnId="{E40C495C-515A-46DD-B814-53E8102454EF}">
      <dgm:prSet/>
      <dgm:spPr/>
      <dgm:t>
        <a:bodyPr/>
        <a:lstStyle/>
        <a:p>
          <a:endParaRPr lang="en-US"/>
        </a:p>
      </dgm:t>
    </dgm:pt>
    <dgm:pt modelId="{08D22B20-0EED-4F0D-9A83-0D2F5354E173}" type="sibTrans" cxnId="{E40C495C-515A-46DD-B814-53E8102454EF}">
      <dgm:prSet/>
      <dgm:spPr/>
      <dgm:t>
        <a:bodyPr/>
        <a:lstStyle/>
        <a:p>
          <a:endParaRPr lang="en-US"/>
        </a:p>
      </dgm:t>
    </dgm:pt>
    <dgm:pt modelId="{45E5E39E-AF4E-4EB8-99CC-F39167EA99A3}">
      <dgm:prSet/>
      <dgm:spPr/>
      <dgm:t>
        <a:bodyPr/>
        <a:lstStyle/>
        <a:p>
          <a:pPr>
            <a:defRPr cap="all"/>
          </a:pPr>
          <a:r>
            <a:rPr lang="en-US" dirty="0"/>
            <a:t>Transparency issues with one of the models</a:t>
          </a:r>
        </a:p>
      </dgm:t>
    </dgm:pt>
    <dgm:pt modelId="{C48F8639-82AC-4EB4-B0A0-C9F951C628C0}" type="parTrans" cxnId="{A1638BAE-0C16-4232-B7F1-F3A41B8CDA59}">
      <dgm:prSet/>
      <dgm:spPr/>
      <dgm:t>
        <a:bodyPr/>
        <a:lstStyle/>
        <a:p>
          <a:endParaRPr lang="en-US"/>
        </a:p>
      </dgm:t>
    </dgm:pt>
    <dgm:pt modelId="{3B95E04F-97DF-487B-9288-F2D1EE10023C}" type="sibTrans" cxnId="{A1638BAE-0C16-4232-B7F1-F3A41B8CDA59}">
      <dgm:prSet/>
      <dgm:spPr/>
      <dgm:t>
        <a:bodyPr/>
        <a:lstStyle/>
        <a:p>
          <a:endParaRPr lang="en-US"/>
        </a:p>
      </dgm:t>
    </dgm:pt>
    <dgm:pt modelId="{95E685DA-E2B3-4CA2-A4A2-3AE2D45C7C69}">
      <dgm:prSet/>
      <dgm:spPr/>
      <dgm:t>
        <a:bodyPr/>
        <a:lstStyle/>
        <a:p>
          <a:pPr>
            <a:defRPr cap="all"/>
          </a:pPr>
          <a:r>
            <a:rPr lang="en-US"/>
            <a:t>Limitation in dataset variable classification</a:t>
          </a:r>
        </a:p>
      </dgm:t>
    </dgm:pt>
    <dgm:pt modelId="{6BF43A20-AB98-4FE7-AE2E-1002659A9F5E}" type="parTrans" cxnId="{2DEC50D3-0A10-4F96-B291-5B01175DCEA0}">
      <dgm:prSet/>
      <dgm:spPr/>
      <dgm:t>
        <a:bodyPr/>
        <a:lstStyle/>
        <a:p>
          <a:endParaRPr lang="en-US"/>
        </a:p>
      </dgm:t>
    </dgm:pt>
    <dgm:pt modelId="{2B208D26-0759-4A77-A4A7-B667B5312596}" type="sibTrans" cxnId="{2DEC50D3-0A10-4F96-B291-5B01175DCEA0}">
      <dgm:prSet/>
      <dgm:spPr/>
      <dgm:t>
        <a:bodyPr/>
        <a:lstStyle/>
        <a:p>
          <a:endParaRPr lang="en-US"/>
        </a:p>
      </dgm:t>
    </dgm:pt>
    <dgm:pt modelId="{80F98A2D-D197-467E-BD3E-B2EA7DEACD39}" type="pres">
      <dgm:prSet presAssocID="{2BA146DF-CF05-4587-B66E-1046CAC78798}" presName="hierChild1" presStyleCnt="0">
        <dgm:presLayoutVars>
          <dgm:chPref val="1"/>
          <dgm:dir/>
          <dgm:animOne val="branch"/>
          <dgm:animLvl val="lvl"/>
          <dgm:resizeHandles/>
        </dgm:presLayoutVars>
      </dgm:prSet>
      <dgm:spPr/>
    </dgm:pt>
    <dgm:pt modelId="{B438F698-62F8-49A4-B945-B97CD767ED91}" type="pres">
      <dgm:prSet presAssocID="{DD90E2F1-EF3B-4E4B-A99F-E4BA56EFB09D}" presName="hierRoot1" presStyleCnt="0"/>
      <dgm:spPr/>
    </dgm:pt>
    <dgm:pt modelId="{E90CCAF7-50E3-4A33-9AFC-06E883E2FD68}" type="pres">
      <dgm:prSet presAssocID="{DD90E2F1-EF3B-4E4B-A99F-E4BA56EFB09D}" presName="composite" presStyleCnt="0"/>
      <dgm:spPr/>
    </dgm:pt>
    <dgm:pt modelId="{100E2194-3AD5-4667-92F9-BC07266A114F}" type="pres">
      <dgm:prSet presAssocID="{DD90E2F1-EF3B-4E4B-A99F-E4BA56EFB09D}" presName="background" presStyleLbl="node0" presStyleIdx="0" presStyleCnt="3"/>
      <dgm:spPr/>
    </dgm:pt>
    <dgm:pt modelId="{AEABD6D0-AD86-4074-AA1A-6D42AA20CEC0}" type="pres">
      <dgm:prSet presAssocID="{DD90E2F1-EF3B-4E4B-A99F-E4BA56EFB09D}" presName="text" presStyleLbl="fgAcc0" presStyleIdx="0" presStyleCnt="3">
        <dgm:presLayoutVars>
          <dgm:chPref val="3"/>
        </dgm:presLayoutVars>
      </dgm:prSet>
      <dgm:spPr/>
    </dgm:pt>
    <dgm:pt modelId="{AF4F838D-0B5B-4A28-A873-9652C80453B9}" type="pres">
      <dgm:prSet presAssocID="{DD90E2F1-EF3B-4E4B-A99F-E4BA56EFB09D}" presName="hierChild2" presStyleCnt="0"/>
      <dgm:spPr/>
    </dgm:pt>
    <dgm:pt modelId="{79412DB6-CE85-4E74-9C4C-E7567C654518}" type="pres">
      <dgm:prSet presAssocID="{45E5E39E-AF4E-4EB8-99CC-F39167EA99A3}" presName="hierRoot1" presStyleCnt="0"/>
      <dgm:spPr/>
    </dgm:pt>
    <dgm:pt modelId="{8A5DA169-4F62-4F94-A684-D2EB9F24251F}" type="pres">
      <dgm:prSet presAssocID="{45E5E39E-AF4E-4EB8-99CC-F39167EA99A3}" presName="composite" presStyleCnt="0"/>
      <dgm:spPr/>
    </dgm:pt>
    <dgm:pt modelId="{D03F71CD-6217-4C1B-8FC9-BCD3BE1142DC}" type="pres">
      <dgm:prSet presAssocID="{45E5E39E-AF4E-4EB8-99CC-F39167EA99A3}" presName="background" presStyleLbl="node0" presStyleIdx="1" presStyleCnt="3"/>
      <dgm:spPr/>
    </dgm:pt>
    <dgm:pt modelId="{67E9759F-CE98-475B-92CA-E81EB5C9C533}" type="pres">
      <dgm:prSet presAssocID="{45E5E39E-AF4E-4EB8-99CC-F39167EA99A3}" presName="text" presStyleLbl="fgAcc0" presStyleIdx="1" presStyleCnt="3">
        <dgm:presLayoutVars>
          <dgm:chPref val="3"/>
        </dgm:presLayoutVars>
      </dgm:prSet>
      <dgm:spPr/>
    </dgm:pt>
    <dgm:pt modelId="{FBDB9948-1594-410D-8D6A-FB30EEEF2E78}" type="pres">
      <dgm:prSet presAssocID="{45E5E39E-AF4E-4EB8-99CC-F39167EA99A3}" presName="hierChild2" presStyleCnt="0"/>
      <dgm:spPr/>
    </dgm:pt>
    <dgm:pt modelId="{CEF9EE02-6816-4E53-A3B4-4B31ADE3D897}" type="pres">
      <dgm:prSet presAssocID="{95E685DA-E2B3-4CA2-A4A2-3AE2D45C7C69}" presName="hierRoot1" presStyleCnt="0"/>
      <dgm:spPr/>
    </dgm:pt>
    <dgm:pt modelId="{DC51ABC8-B3EF-4377-8673-218B16BC9DEE}" type="pres">
      <dgm:prSet presAssocID="{95E685DA-E2B3-4CA2-A4A2-3AE2D45C7C69}" presName="composite" presStyleCnt="0"/>
      <dgm:spPr/>
    </dgm:pt>
    <dgm:pt modelId="{8DEA3657-D9F3-4563-BDE9-A282A789C3A8}" type="pres">
      <dgm:prSet presAssocID="{95E685DA-E2B3-4CA2-A4A2-3AE2D45C7C69}" presName="background" presStyleLbl="node0" presStyleIdx="2" presStyleCnt="3"/>
      <dgm:spPr/>
    </dgm:pt>
    <dgm:pt modelId="{27002ED6-ACDD-4305-A7C8-82DA66DA706C}" type="pres">
      <dgm:prSet presAssocID="{95E685DA-E2B3-4CA2-A4A2-3AE2D45C7C69}" presName="text" presStyleLbl="fgAcc0" presStyleIdx="2" presStyleCnt="3">
        <dgm:presLayoutVars>
          <dgm:chPref val="3"/>
        </dgm:presLayoutVars>
      </dgm:prSet>
      <dgm:spPr/>
    </dgm:pt>
    <dgm:pt modelId="{6EF768E2-1F8C-4660-BDB7-5BE8A2192888}" type="pres">
      <dgm:prSet presAssocID="{95E685DA-E2B3-4CA2-A4A2-3AE2D45C7C69}" presName="hierChild2" presStyleCnt="0"/>
      <dgm:spPr/>
    </dgm:pt>
  </dgm:ptLst>
  <dgm:cxnLst>
    <dgm:cxn modelId="{87106624-79FB-496B-8B08-A8B52726EC0B}" type="presOf" srcId="{DD90E2F1-EF3B-4E4B-A99F-E4BA56EFB09D}" destId="{AEABD6D0-AD86-4074-AA1A-6D42AA20CEC0}" srcOrd="0" destOrd="0" presId="urn:microsoft.com/office/officeart/2005/8/layout/hierarchy1"/>
    <dgm:cxn modelId="{E40C495C-515A-46DD-B814-53E8102454EF}" srcId="{2BA146DF-CF05-4587-B66E-1046CAC78798}" destId="{DD90E2F1-EF3B-4E4B-A99F-E4BA56EFB09D}" srcOrd="0" destOrd="0" parTransId="{57E785C1-2632-45D8-BB07-CD217037D735}" sibTransId="{08D22B20-0EED-4F0D-9A83-0D2F5354E173}"/>
    <dgm:cxn modelId="{7B2A7598-A77A-481F-99B8-6ACF27196939}" type="presOf" srcId="{2BA146DF-CF05-4587-B66E-1046CAC78798}" destId="{80F98A2D-D197-467E-BD3E-B2EA7DEACD39}" srcOrd="0" destOrd="0" presId="urn:microsoft.com/office/officeart/2005/8/layout/hierarchy1"/>
    <dgm:cxn modelId="{A1638BAE-0C16-4232-B7F1-F3A41B8CDA59}" srcId="{2BA146DF-CF05-4587-B66E-1046CAC78798}" destId="{45E5E39E-AF4E-4EB8-99CC-F39167EA99A3}" srcOrd="1" destOrd="0" parTransId="{C48F8639-82AC-4EB4-B0A0-C9F951C628C0}" sibTransId="{3B95E04F-97DF-487B-9288-F2D1EE10023C}"/>
    <dgm:cxn modelId="{437D16BB-27BC-4116-9210-B861E4AFE47F}" type="presOf" srcId="{45E5E39E-AF4E-4EB8-99CC-F39167EA99A3}" destId="{67E9759F-CE98-475B-92CA-E81EB5C9C533}" srcOrd="0" destOrd="0" presId="urn:microsoft.com/office/officeart/2005/8/layout/hierarchy1"/>
    <dgm:cxn modelId="{5A89F2C6-3EBE-454D-BB9B-6043257537AA}" type="presOf" srcId="{95E685DA-E2B3-4CA2-A4A2-3AE2D45C7C69}" destId="{27002ED6-ACDD-4305-A7C8-82DA66DA706C}" srcOrd="0" destOrd="0" presId="urn:microsoft.com/office/officeart/2005/8/layout/hierarchy1"/>
    <dgm:cxn modelId="{2DEC50D3-0A10-4F96-B291-5B01175DCEA0}" srcId="{2BA146DF-CF05-4587-B66E-1046CAC78798}" destId="{95E685DA-E2B3-4CA2-A4A2-3AE2D45C7C69}" srcOrd="2" destOrd="0" parTransId="{6BF43A20-AB98-4FE7-AE2E-1002659A9F5E}" sibTransId="{2B208D26-0759-4A77-A4A7-B667B5312596}"/>
    <dgm:cxn modelId="{E60EF961-F4FF-4F33-BD17-868A7D28FEA9}" type="presParOf" srcId="{80F98A2D-D197-467E-BD3E-B2EA7DEACD39}" destId="{B438F698-62F8-49A4-B945-B97CD767ED91}" srcOrd="0" destOrd="0" presId="urn:microsoft.com/office/officeart/2005/8/layout/hierarchy1"/>
    <dgm:cxn modelId="{599660DF-D9B4-48A7-95D8-C47206C1F882}" type="presParOf" srcId="{B438F698-62F8-49A4-B945-B97CD767ED91}" destId="{E90CCAF7-50E3-4A33-9AFC-06E883E2FD68}" srcOrd="0" destOrd="0" presId="urn:microsoft.com/office/officeart/2005/8/layout/hierarchy1"/>
    <dgm:cxn modelId="{C4BB35BC-D0AF-4347-9D29-44678D0759CD}" type="presParOf" srcId="{E90CCAF7-50E3-4A33-9AFC-06E883E2FD68}" destId="{100E2194-3AD5-4667-92F9-BC07266A114F}" srcOrd="0" destOrd="0" presId="urn:microsoft.com/office/officeart/2005/8/layout/hierarchy1"/>
    <dgm:cxn modelId="{2B513592-8099-4482-A7C4-31D50243F6D0}" type="presParOf" srcId="{E90CCAF7-50E3-4A33-9AFC-06E883E2FD68}" destId="{AEABD6D0-AD86-4074-AA1A-6D42AA20CEC0}" srcOrd="1" destOrd="0" presId="urn:microsoft.com/office/officeart/2005/8/layout/hierarchy1"/>
    <dgm:cxn modelId="{FCD89307-9B2D-41A4-A1D0-D6D43C77FEA0}" type="presParOf" srcId="{B438F698-62F8-49A4-B945-B97CD767ED91}" destId="{AF4F838D-0B5B-4A28-A873-9652C80453B9}" srcOrd="1" destOrd="0" presId="urn:microsoft.com/office/officeart/2005/8/layout/hierarchy1"/>
    <dgm:cxn modelId="{28900BD9-B0C7-41DF-B17F-BD916E2E37B1}" type="presParOf" srcId="{80F98A2D-D197-467E-BD3E-B2EA7DEACD39}" destId="{79412DB6-CE85-4E74-9C4C-E7567C654518}" srcOrd="1" destOrd="0" presId="urn:microsoft.com/office/officeart/2005/8/layout/hierarchy1"/>
    <dgm:cxn modelId="{3F5C2021-BFA1-41F1-A189-B80E1345E966}" type="presParOf" srcId="{79412DB6-CE85-4E74-9C4C-E7567C654518}" destId="{8A5DA169-4F62-4F94-A684-D2EB9F24251F}" srcOrd="0" destOrd="0" presId="urn:microsoft.com/office/officeart/2005/8/layout/hierarchy1"/>
    <dgm:cxn modelId="{8DCBF98D-F3B4-4D88-91EB-2DBF31C25518}" type="presParOf" srcId="{8A5DA169-4F62-4F94-A684-D2EB9F24251F}" destId="{D03F71CD-6217-4C1B-8FC9-BCD3BE1142DC}" srcOrd="0" destOrd="0" presId="urn:microsoft.com/office/officeart/2005/8/layout/hierarchy1"/>
    <dgm:cxn modelId="{7D5F28D4-9A14-4EB1-A855-0C5842F29743}" type="presParOf" srcId="{8A5DA169-4F62-4F94-A684-D2EB9F24251F}" destId="{67E9759F-CE98-475B-92CA-E81EB5C9C533}" srcOrd="1" destOrd="0" presId="urn:microsoft.com/office/officeart/2005/8/layout/hierarchy1"/>
    <dgm:cxn modelId="{01555766-A0F1-4876-9478-65CA8B4573E6}" type="presParOf" srcId="{79412DB6-CE85-4E74-9C4C-E7567C654518}" destId="{FBDB9948-1594-410D-8D6A-FB30EEEF2E78}" srcOrd="1" destOrd="0" presId="urn:microsoft.com/office/officeart/2005/8/layout/hierarchy1"/>
    <dgm:cxn modelId="{18471337-B0A2-4832-887A-68599197FBD9}" type="presParOf" srcId="{80F98A2D-D197-467E-BD3E-B2EA7DEACD39}" destId="{CEF9EE02-6816-4E53-A3B4-4B31ADE3D897}" srcOrd="2" destOrd="0" presId="urn:microsoft.com/office/officeart/2005/8/layout/hierarchy1"/>
    <dgm:cxn modelId="{B5406A32-6287-49BB-AC54-DD6D4C866605}" type="presParOf" srcId="{CEF9EE02-6816-4E53-A3B4-4B31ADE3D897}" destId="{DC51ABC8-B3EF-4377-8673-218B16BC9DEE}" srcOrd="0" destOrd="0" presId="urn:microsoft.com/office/officeart/2005/8/layout/hierarchy1"/>
    <dgm:cxn modelId="{7D8089EB-34C4-4122-B55A-13F366F475E6}" type="presParOf" srcId="{DC51ABC8-B3EF-4377-8673-218B16BC9DEE}" destId="{8DEA3657-D9F3-4563-BDE9-A282A789C3A8}" srcOrd="0" destOrd="0" presId="urn:microsoft.com/office/officeart/2005/8/layout/hierarchy1"/>
    <dgm:cxn modelId="{13E0A70B-5E59-4913-84EF-72761C215ADE}" type="presParOf" srcId="{DC51ABC8-B3EF-4377-8673-218B16BC9DEE}" destId="{27002ED6-ACDD-4305-A7C8-82DA66DA706C}" srcOrd="1" destOrd="0" presId="urn:microsoft.com/office/officeart/2005/8/layout/hierarchy1"/>
    <dgm:cxn modelId="{45B4C600-4021-445E-B472-EB503042645A}" type="presParOf" srcId="{CEF9EE02-6816-4E53-A3B4-4B31ADE3D897}" destId="{6EF768E2-1F8C-4660-BDB7-5BE8A219288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E2194-3AD5-4667-92F9-BC07266A114F}">
      <dsp:nvSpPr>
        <dsp:cNvPr id="0" name=""/>
        <dsp:cNvSpPr/>
      </dsp:nvSpPr>
      <dsp:spPr>
        <a:xfrm>
          <a:off x="0" y="180656"/>
          <a:ext cx="2216205" cy="140729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EABD6D0-AD86-4074-AA1A-6D42AA20CEC0}">
      <dsp:nvSpPr>
        <dsp:cNvPr id="0" name=""/>
        <dsp:cNvSpPr/>
      </dsp:nvSpPr>
      <dsp:spPr>
        <a:xfrm>
          <a:off x="246245" y="414589"/>
          <a:ext cx="2216205" cy="140729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t>One challenge we had in our models was variable selection </a:t>
          </a:r>
        </a:p>
      </dsp:txBody>
      <dsp:txXfrm>
        <a:off x="287463" y="455807"/>
        <a:ext cx="2133769" cy="1324854"/>
      </dsp:txXfrm>
    </dsp:sp>
    <dsp:sp modelId="{D03F71CD-6217-4C1B-8FC9-BCD3BE1142DC}">
      <dsp:nvSpPr>
        <dsp:cNvPr id="0" name=""/>
        <dsp:cNvSpPr/>
      </dsp:nvSpPr>
      <dsp:spPr>
        <a:xfrm>
          <a:off x="2708695" y="180656"/>
          <a:ext cx="2216205" cy="140729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7E9759F-CE98-475B-92CA-E81EB5C9C533}">
      <dsp:nvSpPr>
        <dsp:cNvPr id="0" name=""/>
        <dsp:cNvSpPr/>
      </dsp:nvSpPr>
      <dsp:spPr>
        <a:xfrm>
          <a:off x="2954940" y="414589"/>
          <a:ext cx="2216205" cy="140729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t>Transparency issues with one of the models</a:t>
          </a:r>
        </a:p>
      </dsp:txBody>
      <dsp:txXfrm>
        <a:off x="2996158" y="455807"/>
        <a:ext cx="2133769" cy="1324854"/>
      </dsp:txXfrm>
    </dsp:sp>
    <dsp:sp modelId="{8DEA3657-D9F3-4563-BDE9-A282A789C3A8}">
      <dsp:nvSpPr>
        <dsp:cNvPr id="0" name=""/>
        <dsp:cNvSpPr/>
      </dsp:nvSpPr>
      <dsp:spPr>
        <a:xfrm>
          <a:off x="5417391" y="180656"/>
          <a:ext cx="2216205" cy="140729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7002ED6-ACDD-4305-A7C8-82DA66DA706C}">
      <dsp:nvSpPr>
        <dsp:cNvPr id="0" name=""/>
        <dsp:cNvSpPr/>
      </dsp:nvSpPr>
      <dsp:spPr>
        <a:xfrm>
          <a:off x="5663636" y="414589"/>
          <a:ext cx="2216205" cy="140729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Limitation in dataset variable classification</a:t>
          </a:r>
        </a:p>
      </dsp:txBody>
      <dsp:txXfrm>
        <a:off x="5704854" y="455807"/>
        <a:ext cx="2133769" cy="13248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d4ec9327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d4ec9327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CA" dirty="0"/>
              <a:t>So some of the challenges and limitations of our models included</a:t>
            </a:r>
            <a:endParaRPr lang="en" dirty="0"/>
          </a:p>
          <a:p>
            <a:pPr marL="457200" lvl="0" indent="-298450" algn="l" rtl="0">
              <a:spcBef>
                <a:spcPts val="0"/>
              </a:spcBef>
              <a:spcAft>
                <a:spcPts val="0"/>
              </a:spcAft>
              <a:buSzPts val="1100"/>
              <a:buChar char="●"/>
            </a:pPr>
            <a:r>
              <a:rPr lang="en" dirty="0"/>
              <a:t>Reducing the number of trees returned by the output, might’ve made the model stronger accuracy wise.</a:t>
            </a:r>
          </a:p>
          <a:p>
            <a:pPr marL="457200" lvl="0" indent="-228600" defTabSz="914400">
              <a:spcBef>
                <a:spcPts val="0"/>
              </a:spcBef>
              <a:spcAft>
                <a:spcPts val="0"/>
              </a:spcAft>
              <a:buSzPts val="1800"/>
              <a:buFont typeface="Arial" panose="020B0604020202020204" pitchFamily="34" charset="0"/>
              <a:buChar char="•"/>
            </a:pPr>
            <a:r>
              <a:rPr lang="en-US" sz="1800" dirty="0"/>
              <a:t>One challenge we had in our models was variable selection </a:t>
            </a:r>
          </a:p>
          <a:p>
            <a:pPr marL="914400" lvl="1" indent="-228600" defTabSz="914400">
              <a:spcBef>
                <a:spcPts val="0"/>
              </a:spcBef>
              <a:spcAft>
                <a:spcPts val="0"/>
              </a:spcAft>
              <a:buSzPts val="1400"/>
              <a:buFont typeface="Arial" panose="020B0604020202020204" pitchFamily="34" charset="0"/>
              <a:buChar char="•"/>
            </a:pPr>
            <a:r>
              <a:rPr lang="en-US" sz="1600" dirty="0"/>
              <a:t>By utilizing forward or backward selection, we may potentially have a more concise algorithm or more accuracy</a:t>
            </a:r>
          </a:p>
          <a:p>
            <a:pPr marL="457200" lvl="0" indent="-228600" defTabSz="914400">
              <a:spcBef>
                <a:spcPts val="0"/>
              </a:spcBef>
              <a:spcAft>
                <a:spcPts val="0"/>
              </a:spcAft>
              <a:buSzPts val="1800"/>
              <a:buFont typeface="Arial" panose="020B0604020202020204" pitchFamily="34" charset="0"/>
              <a:buChar char="•"/>
            </a:pPr>
            <a:r>
              <a:rPr lang="en-US" sz="1800" dirty="0"/>
              <a:t>Transparency issues with one of the models</a:t>
            </a:r>
          </a:p>
          <a:p>
            <a:pPr marL="914400" lvl="1" indent="-228600" defTabSz="914400">
              <a:spcBef>
                <a:spcPts val="0"/>
              </a:spcBef>
              <a:spcAft>
                <a:spcPts val="0"/>
              </a:spcAft>
              <a:buSzPts val="1400"/>
              <a:buFont typeface="Arial" panose="020B0604020202020204" pitchFamily="34" charset="0"/>
              <a:buChar char="•"/>
            </a:pPr>
            <a:r>
              <a:rPr lang="en-US" sz="1600" dirty="0"/>
              <a:t>Individual regression trees pose no issue with transparency</a:t>
            </a:r>
          </a:p>
          <a:p>
            <a:pPr marL="914400" lvl="1" indent="-228600" defTabSz="914400">
              <a:spcBef>
                <a:spcPts val="0"/>
              </a:spcBef>
              <a:spcAft>
                <a:spcPts val="0"/>
              </a:spcAft>
              <a:buSzPts val="1400"/>
              <a:buFont typeface="Arial" panose="020B0604020202020204" pitchFamily="34" charset="0"/>
              <a:buChar char="•"/>
            </a:pPr>
            <a:r>
              <a:rPr lang="en-US" sz="1600" dirty="0"/>
              <a:t>However, random forest trees, when fully ensembled become hard to interpret with the different number of trees that are produced as output</a:t>
            </a:r>
          </a:p>
          <a:p>
            <a:pPr marL="457200" lvl="0" indent="-228600" defTabSz="914400">
              <a:spcBef>
                <a:spcPts val="0"/>
              </a:spcBef>
              <a:spcAft>
                <a:spcPts val="0"/>
              </a:spcAft>
              <a:buSzPts val="1800"/>
              <a:buFont typeface="Arial" panose="020B0604020202020204" pitchFamily="34" charset="0"/>
              <a:buChar char="•"/>
            </a:pPr>
            <a:r>
              <a:rPr lang="en-US" sz="1800" dirty="0"/>
              <a:t>Limitation in dataset variable classification</a:t>
            </a:r>
          </a:p>
          <a:p>
            <a:pPr marL="914400" lvl="1" indent="-228600" defTabSz="914400">
              <a:spcBef>
                <a:spcPts val="0"/>
              </a:spcBef>
              <a:spcAft>
                <a:spcPts val="0"/>
              </a:spcAft>
              <a:buSzPts val="1400"/>
              <a:buFont typeface="Arial" panose="020B0604020202020204" pitchFamily="34" charset="0"/>
              <a:buChar char="•"/>
            </a:pPr>
            <a:r>
              <a:rPr lang="en-US" sz="1600" dirty="0"/>
              <a:t>Column in table called “Time” which measures time since last follow-up with doctor</a:t>
            </a:r>
          </a:p>
          <a:p>
            <a:pPr marL="914400" lvl="1" indent="-228600" defTabSz="914400">
              <a:spcBef>
                <a:spcPts val="0"/>
              </a:spcBef>
              <a:spcAft>
                <a:spcPts val="0"/>
              </a:spcAft>
              <a:buSzPts val="1400"/>
              <a:buFont typeface="Arial" panose="020B0604020202020204" pitchFamily="34" charset="0"/>
              <a:buChar char="•"/>
            </a:pPr>
            <a:r>
              <a:rPr lang="en-US" sz="1600" dirty="0"/>
              <a:t>Not very clear, it doesn’t explicitly differentiate if its regular doctor visits or CVD consultations</a:t>
            </a:r>
          </a:p>
          <a:p>
            <a:pPr marL="0" lvl="0" indent="0" defTabSz="914400">
              <a:spcBef>
                <a:spcPts val="1600"/>
              </a:spcBef>
              <a:spcAft>
                <a:spcPts val="1600"/>
              </a:spcAft>
              <a:buNone/>
            </a:pPr>
            <a:r>
              <a:rPr lang="en-US" sz="1400" dirty="0"/>
              <a:t>	</a:t>
            </a:r>
          </a:p>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765894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d4ec9327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d4ec9327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those that are looking to employ a similar model, we recommend that:</a:t>
            </a:r>
          </a:p>
          <a:p>
            <a:pPr marL="171450" lvl="0" indent="-171450" algn="l" rtl="0">
              <a:spcBef>
                <a:spcPts val="0"/>
              </a:spcBef>
              <a:spcAft>
                <a:spcPts val="0"/>
              </a:spcAft>
            </a:pPr>
            <a:r>
              <a:rPr lang="en-US" dirty="0"/>
              <a:t>They include more attributes, </a:t>
            </a:r>
          </a:p>
          <a:p>
            <a:pPr marL="628650" lvl="1" indent="-171450" algn="l" rtl="0">
              <a:spcBef>
                <a:spcPts val="0"/>
              </a:spcBef>
              <a:spcAft>
                <a:spcPts val="0"/>
              </a:spcAft>
            </a:pPr>
            <a:r>
              <a:rPr lang="en-US" dirty="0"/>
              <a:t>like certain behaviors, like do they </a:t>
            </a:r>
            <a:r>
              <a:rPr lang="en-US" dirty="0" err="1"/>
              <a:t>excersise</a:t>
            </a:r>
            <a:endParaRPr lang="en-US" dirty="0"/>
          </a:p>
          <a:p>
            <a:pPr marL="171450" lvl="0" indent="-171450" algn="l" rtl="0">
              <a:spcBef>
                <a:spcPts val="0"/>
              </a:spcBef>
              <a:spcAft>
                <a:spcPts val="0"/>
              </a:spcAft>
            </a:pPr>
            <a:r>
              <a:rPr lang="en-US" dirty="0"/>
              <a:t>They include a broader age</a:t>
            </a:r>
          </a:p>
          <a:p>
            <a:pPr marL="628650" lvl="1" indent="-171450" algn="l" rtl="0">
              <a:spcBef>
                <a:spcPts val="0"/>
              </a:spcBef>
              <a:spcAft>
                <a:spcPts val="0"/>
              </a:spcAft>
            </a:pPr>
            <a:r>
              <a:rPr lang="en-US" dirty="0"/>
              <a:t>As more young people are suffering from obesity, diabetes, other ailments that add to heart failure risks</a:t>
            </a:r>
          </a:p>
          <a:p>
            <a:pPr marL="171450" lvl="0" indent="-171450" algn="l" rtl="0">
              <a:spcBef>
                <a:spcPts val="0"/>
              </a:spcBef>
              <a:spcAft>
                <a:spcPts val="0"/>
              </a:spcAft>
            </a:pPr>
            <a:r>
              <a:rPr lang="en-US" dirty="0"/>
              <a:t>Use aggregate measures for certain predictors for more clarity</a:t>
            </a:r>
          </a:p>
          <a:p>
            <a:pPr marL="628650" lvl="1" indent="-171450" algn="l" rtl="0">
              <a:spcBef>
                <a:spcPts val="0"/>
              </a:spcBef>
              <a:spcAft>
                <a:spcPts val="0"/>
              </a:spcAft>
            </a:pPr>
            <a:r>
              <a:rPr lang="en-US" dirty="0"/>
              <a:t>Using raw data for the existing predictors instead binary yes/no data would help the model greatly </a:t>
            </a:r>
          </a:p>
          <a:p>
            <a:pPr marL="628650" lvl="1" indent="-171450" algn="l" rtl="0">
              <a:spcBef>
                <a:spcPts val="0"/>
              </a:spcBef>
              <a:spcAft>
                <a:spcPts val="0"/>
              </a:spcAft>
            </a:pPr>
            <a:r>
              <a:rPr lang="en-CA" sz="1100" b="0" i="0" u="none" strike="noStrike" cap="none" dirty="0">
                <a:solidFill>
                  <a:srgbClr val="000000"/>
                </a:solidFill>
                <a:effectLst/>
                <a:latin typeface="Arial"/>
                <a:ea typeface="Arial"/>
                <a:cs typeface="Arial"/>
                <a:sym typeface="Arial"/>
              </a:rPr>
              <a:t>For example using measuring the Blood sugar by units milligrams per </a:t>
            </a:r>
            <a:r>
              <a:rPr lang="en-CA" sz="1100" b="1" i="0" u="none" strike="noStrike" cap="none" dirty="0">
                <a:solidFill>
                  <a:srgbClr val="000000"/>
                </a:solidFill>
                <a:effectLst/>
                <a:latin typeface="Arial"/>
                <a:ea typeface="Arial"/>
                <a:cs typeface="Arial"/>
                <a:sym typeface="Arial"/>
              </a:rPr>
              <a:t>deciliter </a:t>
            </a:r>
            <a:endParaRPr lang="en-US" dirty="0"/>
          </a:p>
          <a:p>
            <a:pPr marL="171450" lvl="0" indent="-171450" algn="l" rtl="0">
              <a:spcBef>
                <a:spcPts val="0"/>
              </a:spcBef>
              <a:spcAft>
                <a:spcPts val="0"/>
              </a:spcAft>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18322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d3e92f52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d3e92f52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d3e92f52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d3e92f52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d3e92f52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d3e92f52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588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d4ec9327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d4ec9327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https://www.who.int/news-room/fact-sheets/detail/cardiovascular-diseases-(cvds)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d4ec9327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d4ec9327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https://www.freepik.com/premium-vector/cute-funny-smiling-doctor-cardiologist-healthy-happy-heart-healthcare_7068028.htm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d4ec9327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d4ec9327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 Factors include:</a:t>
            </a:r>
            <a:endParaRPr dirty="0"/>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Age of patient</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Anaemia percentage</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Level of Creatinine Phosphoinase enzyme</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If patient has Diabetes (Yes/No)</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Ejection fraction</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If patient has High Blood pressure,</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Level of platelets in patient’s blood</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Level of Serum Creatinine </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Level of Serum Sodium </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Sex/Gender</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Time since last follow-up </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If patient smokes or not</a:t>
            </a:r>
            <a:endParaRPr sz="1200" dirty="0">
              <a:solidFill>
                <a:srgbClr val="666666"/>
              </a:solidFill>
              <a:latin typeface="Proxima Nova"/>
              <a:ea typeface="Proxima Nova"/>
              <a:cs typeface="Proxima Nova"/>
              <a:sym typeface="Proxima Nova"/>
            </a:endParaRPr>
          </a:p>
          <a:p>
            <a:pPr marL="914400" lvl="1" indent="-304800" algn="l" rtl="0">
              <a:lnSpc>
                <a:spcPct val="115000"/>
              </a:lnSpc>
              <a:spcBef>
                <a:spcPts val="0"/>
              </a:spcBef>
              <a:spcAft>
                <a:spcPts val="0"/>
              </a:spcAft>
              <a:buClr>
                <a:srgbClr val="666666"/>
              </a:buClr>
              <a:buSzPts val="1200"/>
              <a:buFont typeface="Proxima Nova"/>
              <a:buChar char="○"/>
            </a:pPr>
            <a:r>
              <a:rPr lang="en" sz="1200" dirty="0">
                <a:solidFill>
                  <a:srgbClr val="666666"/>
                </a:solidFill>
                <a:latin typeface="Proxima Nova"/>
                <a:ea typeface="Proxima Nova"/>
                <a:cs typeface="Proxima Nova"/>
                <a:sym typeface="Proxima Nova"/>
              </a:rPr>
              <a:t>Death event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d3e92f5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d3e92f5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d4ec9327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d4ec9327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defTabSz="914400">
              <a:spcBef>
                <a:spcPts val="0"/>
              </a:spcBef>
              <a:spcAft>
                <a:spcPts val="0"/>
              </a:spcAft>
              <a:buSzPts val="1800"/>
              <a:buFont typeface="Arial" panose="020B0604020202020204" pitchFamily="34" charset="0"/>
              <a:buChar char="•"/>
            </a:pPr>
            <a:endParaRPr lang="en-US" sz="600" dirty="0"/>
          </a:p>
          <a:p>
            <a:pPr marL="457200" lvl="0" indent="-228600" defTabSz="914400">
              <a:spcBef>
                <a:spcPts val="0"/>
              </a:spcBef>
              <a:spcAft>
                <a:spcPts val="0"/>
              </a:spcAft>
              <a:buSzPts val="1800"/>
              <a:buFont typeface="Arial" panose="020B0604020202020204" pitchFamily="34" charset="0"/>
              <a:buChar char="•"/>
            </a:pPr>
            <a:r>
              <a:rPr lang="en-US" sz="600" dirty="0"/>
              <a:t>Highest Accuracy</a:t>
            </a:r>
          </a:p>
          <a:p>
            <a:pPr marL="914400" lvl="1" indent="-228600" defTabSz="914400">
              <a:spcBef>
                <a:spcPts val="0"/>
              </a:spcBef>
              <a:spcAft>
                <a:spcPts val="0"/>
              </a:spcAft>
              <a:buSzPts val="1400"/>
              <a:buFont typeface="Arial" panose="020B0604020202020204" pitchFamily="34" charset="0"/>
              <a:buChar char="•"/>
            </a:pPr>
            <a:r>
              <a:rPr lang="en-US" sz="600" dirty="0"/>
              <a:t>Random Trees</a:t>
            </a:r>
          </a:p>
          <a:p>
            <a:pPr marL="914400" lvl="1" indent="-228600" defTabSz="914400">
              <a:spcBef>
                <a:spcPts val="0"/>
              </a:spcBef>
              <a:spcAft>
                <a:spcPts val="0"/>
              </a:spcAft>
              <a:buSzPts val="1400"/>
              <a:buFont typeface="Arial" panose="020B0604020202020204" pitchFamily="34" charset="0"/>
              <a:buChar char="•"/>
            </a:pPr>
            <a:r>
              <a:rPr lang="en-US" sz="600" dirty="0"/>
              <a:t>Logistics Regression</a:t>
            </a:r>
          </a:p>
          <a:p>
            <a:pPr marL="457200" lvl="0" indent="-228600" defTabSz="914400">
              <a:spcBef>
                <a:spcPts val="1600"/>
              </a:spcBef>
              <a:spcAft>
                <a:spcPts val="0"/>
              </a:spcAft>
              <a:buSzPts val="1800"/>
              <a:buFont typeface="Arial" panose="020B0604020202020204" pitchFamily="34" charset="0"/>
              <a:buChar char="•"/>
            </a:pPr>
            <a:r>
              <a:rPr lang="en-US" sz="600" dirty="0"/>
              <a:t>Sensitivity/Specificity</a:t>
            </a:r>
          </a:p>
          <a:p>
            <a:pPr marL="914400" lvl="1" indent="-228600" defTabSz="914400">
              <a:spcBef>
                <a:spcPts val="0"/>
              </a:spcBef>
              <a:spcAft>
                <a:spcPts val="0"/>
              </a:spcAft>
              <a:buSzPts val="1400"/>
              <a:buFont typeface="Arial" panose="020B0604020202020204" pitchFamily="34" charset="0"/>
              <a:buChar char="•"/>
            </a:pPr>
            <a:r>
              <a:rPr lang="en-US" sz="600" dirty="0"/>
              <a:t>Relatively high compared to other models</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d4ec9327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d4ec9327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66666"/>
              </a:buClr>
              <a:buSzPts val="1800"/>
              <a:buFont typeface="Proxima Nova"/>
              <a:buChar char="●"/>
            </a:pPr>
            <a:r>
              <a:rPr lang="en-US" sz="1100" dirty="0">
                <a:solidFill>
                  <a:srgbClr val="666666"/>
                </a:solidFill>
                <a:latin typeface="Proxima Nova"/>
                <a:ea typeface="Proxima Nova"/>
                <a:cs typeface="Proxima Nova"/>
                <a:sym typeface="Proxima Nova"/>
              </a:rPr>
              <a:t>We chose the Logistic Regression as our first algorithm because of its robust nature</a:t>
            </a:r>
          </a:p>
          <a:p>
            <a:pPr marL="457200" lvl="0" indent="-342900" algn="l" rtl="0">
              <a:lnSpc>
                <a:spcPct val="115000"/>
              </a:lnSpc>
              <a:spcBef>
                <a:spcPts val="0"/>
              </a:spcBef>
              <a:spcAft>
                <a:spcPts val="0"/>
              </a:spcAft>
              <a:buClr>
                <a:srgbClr val="666666"/>
              </a:buClr>
              <a:buSzPts val="1800"/>
              <a:buFont typeface="Proxima Nova"/>
              <a:buChar char="●"/>
            </a:pPr>
            <a:r>
              <a:rPr lang="en-US" sz="1100" dirty="0">
                <a:solidFill>
                  <a:srgbClr val="666666"/>
                </a:solidFill>
                <a:latin typeface="Proxima Nova"/>
                <a:ea typeface="Proxima Nova"/>
                <a:cs typeface="Proxima Nova"/>
                <a:sym typeface="Proxima Nova"/>
              </a:rPr>
              <a:t>As it enables us to correctly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498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d4ec9327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d4ec9327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d4ec9327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d4ec9327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defTabSz="914400">
              <a:spcBef>
                <a:spcPts val="0"/>
              </a:spcBef>
              <a:spcAft>
                <a:spcPts val="0"/>
              </a:spcAft>
              <a:buSzPts val="1800"/>
              <a:buFont typeface="Arial" panose="020B0604020202020204" pitchFamily="34" charset="0"/>
              <a:buChar char="•"/>
            </a:pPr>
            <a:endParaRPr lang="en-US" sz="600" dirty="0"/>
          </a:p>
          <a:p>
            <a:pPr marL="171450" lvl="0" indent="-171450" algn="l" rtl="0">
              <a:spcBef>
                <a:spcPts val="0"/>
              </a:spcBef>
              <a:spcAft>
                <a:spcPts val="0"/>
              </a:spcAft>
            </a:pPr>
            <a:r>
              <a:rPr lang="en-US" dirty="0"/>
              <a:t>So reflecting upon our RapidMiner output, the most profound insight that we obtained was that there were 3 major significant predictor heart failure that kept appearing</a:t>
            </a:r>
          </a:p>
          <a:p>
            <a:pPr marL="171450" lvl="0" indent="-171450" algn="l" rtl="0">
              <a:spcBef>
                <a:spcPts val="0"/>
              </a:spcBef>
              <a:spcAft>
                <a:spcPts val="0"/>
              </a:spcAft>
            </a:pPr>
            <a:r>
              <a:rPr lang="en-US" dirty="0"/>
              <a:t>Which include:</a:t>
            </a:r>
          </a:p>
          <a:p>
            <a:pPr marL="628650" lvl="1" indent="-171450" algn="l" rtl="0">
              <a:spcBef>
                <a:spcPts val="0"/>
              </a:spcBef>
              <a:spcAft>
                <a:spcPts val="0"/>
              </a:spcAft>
            </a:pPr>
            <a:r>
              <a:rPr lang="en-US" dirty="0"/>
              <a:t> Age of the patient</a:t>
            </a:r>
          </a:p>
          <a:p>
            <a:pPr marL="628650" lvl="1"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The Ejection Fractions which is the Percentage of blood leaving the heart at each contraction (percentage)</a:t>
            </a:r>
          </a:p>
          <a:p>
            <a:pPr marL="628650" lvl="1" indent="-171450" algn="l" rtl="0">
              <a:spcBef>
                <a:spcPts val="0"/>
              </a:spcBef>
              <a:spcAft>
                <a:spcPts val="0"/>
              </a:spcAft>
            </a:pPr>
            <a:r>
              <a:rPr lang="en-US" sz="1100" b="0" i="0" u="none" strike="noStrike" cap="none" dirty="0">
                <a:solidFill>
                  <a:srgbClr val="000000"/>
                </a:solidFill>
                <a:effectLst/>
                <a:latin typeface="Arial"/>
                <a:cs typeface="Arial"/>
                <a:sym typeface="Arial"/>
              </a:rPr>
              <a:t>And finally time passed since the patient’s last doctor visit concerning existing Cardiovascular problems, where frequent visits aren’t a good thing</a:t>
            </a:r>
          </a:p>
          <a:p>
            <a:pPr marL="457200" lvl="1"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457200" lvl="1"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457200" lvl="1" indent="0" algn="l" rtl="0">
              <a:spcBef>
                <a:spcPts val="0"/>
              </a:spcBef>
              <a:spcAft>
                <a:spcPts val="0"/>
              </a:spcAft>
              <a:buNone/>
            </a:pPr>
            <a:endParaRPr lang="en-US" dirty="0"/>
          </a:p>
          <a:p>
            <a:pPr marL="171450" lvl="0" indent="-171450" algn="l" rtl="0">
              <a:spcBef>
                <a:spcPts val="0"/>
              </a:spcBef>
              <a:spcAft>
                <a:spcPts val="0"/>
              </a:spcAft>
            </a:pPr>
            <a:r>
              <a:rPr lang="en-US" dirty="0"/>
              <a:t>If you look to the left in the first graph, you can see that the lower a patient’s ejection fraction is more likely they will pass from Heart Failure</a:t>
            </a:r>
          </a:p>
          <a:p>
            <a:pPr marL="171450" lvl="0" indent="-171450" algn="l" rtl="0">
              <a:spcBef>
                <a:spcPts val="0"/>
              </a:spcBef>
              <a:spcAft>
                <a:spcPts val="0"/>
              </a:spcAft>
            </a:pPr>
            <a:r>
              <a:rPr lang="en-US" dirty="0"/>
              <a:t>In the middle graph, interestingly enough, it shows that as one ages the odds the go up and then drop around before age 70 weirdly enough, then pick up again</a:t>
            </a:r>
          </a:p>
          <a:p>
            <a:pPr marL="171450" lvl="0" indent="-171450" algn="l" rtl="0">
              <a:spcBef>
                <a:spcPts val="0"/>
              </a:spcBef>
              <a:spcAft>
                <a:spcPts val="0"/>
              </a:spcAft>
            </a:pPr>
            <a:r>
              <a:rPr lang="en-US" dirty="0"/>
              <a:t>In the last graph, if a patient frequently visits their cardiovascular doctors or a shorter time has passed since their last visit they are more likely to die </a:t>
            </a:r>
            <a:endParaRPr dirty="0"/>
          </a:p>
        </p:txBody>
      </p:sp>
    </p:spTree>
    <p:extLst>
      <p:ext uri="{BB962C8B-B14F-4D97-AF65-F5344CB8AC3E}">
        <p14:creationId xmlns:p14="http://schemas.microsoft.com/office/powerpoint/2010/main" val="315667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6582-13AA-4992-AE8B-DB633454EDE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D776CDA9-6B0C-4DFC-9BA4-A157FA53408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EA8C765-ABCE-4EAE-90F7-0783EB366A56}"/>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5" name="Footer Placeholder 4">
            <a:extLst>
              <a:ext uri="{FF2B5EF4-FFF2-40B4-BE49-F238E27FC236}">
                <a16:creationId xmlns:a16="http://schemas.microsoft.com/office/drawing/2014/main" id="{3D3F0D47-F288-4073-A96D-5E4BF07E46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C4AEC5-9C75-4580-AA32-A1E917AA25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83659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EF7D-6532-4E7D-A009-CF7224B4AC7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A7790AD-DB3E-4DD6-A6A2-CB2232F133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903327-B743-4E22-8FF0-6B7A3592A74D}"/>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5" name="Footer Placeholder 4">
            <a:extLst>
              <a:ext uri="{FF2B5EF4-FFF2-40B4-BE49-F238E27FC236}">
                <a16:creationId xmlns:a16="http://schemas.microsoft.com/office/drawing/2014/main" id="{AA999E50-2060-40ED-A933-907BBA257D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B015DA-2D4B-4D41-A252-C64A297B00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1742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79C2D-2FE3-41F8-8B34-41930778128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A7466BF-6572-43A4-8644-5B75E9FBB6E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7EE0A32-9783-46A0-B208-A68E1A9388A3}"/>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5" name="Footer Placeholder 4">
            <a:extLst>
              <a:ext uri="{FF2B5EF4-FFF2-40B4-BE49-F238E27FC236}">
                <a16:creationId xmlns:a16="http://schemas.microsoft.com/office/drawing/2014/main" id="{DD4D837E-645C-4BE0-9299-A8C73A3646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350529-6908-4A93-A867-9A5CA8E814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79573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427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D383-2BEA-4E16-84A3-589779293DA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03E25F-2B06-4250-8A0C-B81770620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80B71E-38C2-4F7A-AC1C-1567213C50B2}"/>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5" name="Footer Placeholder 4">
            <a:extLst>
              <a:ext uri="{FF2B5EF4-FFF2-40B4-BE49-F238E27FC236}">
                <a16:creationId xmlns:a16="http://schemas.microsoft.com/office/drawing/2014/main" id="{6161F4FF-5AE4-4266-8E05-15F289CE43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D70FE5-68EB-476D-A5F5-9CDCED623C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32574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2931-A873-4F0A-AA18-9966C2116B5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25E3B8C-BDB4-4381-BE02-CFDED99F5FE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9C274-0D0B-4952-9585-30A838561CA9}"/>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5" name="Footer Placeholder 4">
            <a:extLst>
              <a:ext uri="{FF2B5EF4-FFF2-40B4-BE49-F238E27FC236}">
                <a16:creationId xmlns:a16="http://schemas.microsoft.com/office/drawing/2014/main" id="{6CB253C8-B18E-4FD6-AF12-7B01AC85A1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3C23E8E-253B-4157-8184-97F23F3693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50993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BDB9-E7A5-4B1A-8520-D2C067A2693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2961DEF-2488-4B17-8223-8CC48072238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2F1A3E7-077A-48A5-8A3B-2E08D6638D0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887B2EA-F896-4CDB-B51C-7FF846FDF4C1}"/>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6" name="Footer Placeholder 5">
            <a:extLst>
              <a:ext uri="{FF2B5EF4-FFF2-40B4-BE49-F238E27FC236}">
                <a16:creationId xmlns:a16="http://schemas.microsoft.com/office/drawing/2014/main" id="{9F39E558-55F2-4A39-86F0-7748786B04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4832A56-CA28-4F1B-87A6-0A4E0D7A7B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84907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45E4-8DE9-4CA7-9BBB-FB9734B98411}"/>
              </a:ext>
            </a:extLst>
          </p:cNvPr>
          <p:cNvSpPr>
            <a:spLocks noGrp="1"/>
          </p:cNvSpPr>
          <p:nvPr>
            <p:ph type="title"/>
          </p:nvPr>
        </p:nvSpPr>
        <p:spPr>
          <a:xfrm>
            <a:off x="629841" y="273844"/>
            <a:ext cx="7886700" cy="994172"/>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3F48E2D-F73C-4383-BE34-7E3082C22C8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29ED64F-08CA-4B90-BFE1-9C8BD84E6D3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AF1DA5C-984E-4D3D-987B-B3FF34C72E6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343AE3-A62A-4CC8-8BAC-A590EF7AACA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192F945-3230-4E00-AA56-71455DC33A78}"/>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8" name="Footer Placeholder 7">
            <a:extLst>
              <a:ext uri="{FF2B5EF4-FFF2-40B4-BE49-F238E27FC236}">
                <a16:creationId xmlns:a16="http://schemas.microsoft.com/office/drawing/2014/main" id="{3F621188-17C2-450D-94EE-E57DA28FD3F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ADCE8C6-B220-46FE-8837-773C4C4E22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0918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31B-A878-4B49-B860-44CFA0CD429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25F4CF6-4346-4EB2-8FC0-BE88D17A838A}"/>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4" name="Footer Placeholder 3">
            <a:extLst>
              <a:ext uri="{FF2B5EF4-FFF2-40B4-BE49-F238E27FC236}">
                <a16:creationId xmlns:a16="http://schemas.microsoft.com/office/drawing/2014/main" id="{41C94EBB-9300-4E38-99ED-1223FFA89E3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8EBDAD9-B60C-4999-A294-C2195D2F28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18628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3E03C-B2DF-4FC1-97B4-C34116795665}"/>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3" name="Footer Placeholder 2">
            <a:extLst>
              <a:ext uri="{FF2B5EF4-FFF2-40B4-BE49-F238E27FC236}">
                <a16:creationId xmlns:a16="http://schemas.microsoft.com/office/drawing/2014/main" id="{67E589EB-3D6E-4BF9-964C-F731B898ADE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0C9B3B9-1AAD-496A-B35B-2EAFD2759E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850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E8A8-E985-4569-B19F-5B5F5D8C6E6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69CE126-B118-44C3-B8E2-24FA678F200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E26BE1F-A298-4A77-9E56-27847406F9B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70E10CD-0C2C-4D36-95FD-FAFDD0CB3AEF}"/>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6" name="Footer Placeholder 5">
            <a:extLst>
              <a:ext uri="{FF2B5EF4-FFF2-40B4-BE49-F238E27FC236}">
                <a16:creationId xmlns:a16="http://schemas.microsoft.com/office/drawing/2014/main" id="{28014B8A-7F6D-4941-8FE5-A3B13BA44C8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0BB6503-8C91-487D-ACC9-7111B5AA9D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43354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B3C4-053D-4ECA-8495-4DA83F43612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948A39C-90E0-4547-888B-8A074188DFD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686EA4CA-C6AF-4C8C-BD07-2173ED51A0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86CCA4-9D27-4155-BA60-9A9BDFB77CBE}"/>
              </a:ext>
            </a:extLst>
          </p:cNvPr>
          <p:cNvSpPr>
            <a:spLocks noGrp="1"/>
          </p:cNvSpPr>
          <p:nvPr>
            <p:ph type="dt" sz="half" idx="10"/>
          </p:nvPr>
        </p:nvSpPr>
        <p:spPr/>
        <p:txBody>
          <a:bodyPr/>
          <a:lstStyle/>
          <a:p>
            <a:fld id="{A67A1448-6BDC-4389-97FF-4CE61E9E3B24}" type="datetimeFigureOut">
              <a:rPr lang="en-CA" smtClean="0"/>
              <a:t>2021-07-16</a:t>
            </a:fld>
            <a:endParaRPr lang="en-CA"/>
          </a:p>
        </p:txBody>
      </p:sp>
      <p:sp>
        <p:nvSpPr>
          <p:cNvPr id="6" name="Footer Placeholder 5">
            <a:extLst>
              <a:ext uri="{FF2B5EF4-FFF2-40B4-BE49-F238E27FC236}">
                <a16:creationId xmlns:a16="http://schemas.microsoft.com/office/drawing/2014/main" id="{59309DB2-B2F3-4375-98E2-843FD9AE2A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D4133-A0DD-4A3C-81B2-A21F0C4AEE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21651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82444-C58C-443A-ADC2-3C1FC08E8C3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02BF968-2A85-4166-B06A-695AA15FCDB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01A0F7-08A9-42EB-AC3E-2E8F789E735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67A1448-6BDC-4389-97FF-4CE61E9E3B24}" type="datetimeFigureOut">
              <a:rPr lang="en-CA" smtClean="0"/>
              <a:t>2021-07-16</a:t>
            </a:fld>
            <a:endParaRPr lang="en-CA"/>
          </a:p>
        </p:txBody>
      </p:sp>
      <p:sp>
        <p:nvSpPr>
          <p:cNvPr id="5" name="Footer Placeholder 4">
            <a:extLst>
              <a:ext uri="{FF2B5EF4-FFF2-40B4-BE49-F238E27FC236}">
                <a16:creationId xmlns:a16="http://schemas.microsoft.com/office/drawing/2014/main" id="{669CED41-0906-423A-8C68-2E306A0C7F2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6354CAD-8F5B-4061-8E8E-9B8F7AEF5BD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247285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5"/>
        <p:cNvGrpSpPr/>
        <p:nvPr/>
      </p:nvGrpSpPr>
      <p:grpSpPr>
        <a:xfrm>
          <a:off x="0" y="0"/>
          <a:ext cx="0" cy="0"/>
          <a:chOff x="0" y="0"/>
          <a:chExt cx="0" cy="0"/>
        </a:xfrm>
      </p:grpSpPr>
      <p:sp useBgFill="1">
        <p:nvSpPr>
          <p:cNvPr id="63"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4D5934AA-9F35-4DC2-BDEF-C88AEF973F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36" y="0"/>
            <a:ext cx="9141711" cy="5143500"/>
            <a:chOff x="-2848" y="0"/>
            <a:chExt cx="12188949" cy="6858000"/>
          </a:xfrm>
        </p:grpSpPr>
        <p:sp>
          <p:nvSpPr>
            <p:cNvPr id="66"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olor Cover">
              <a:extLst>
                <a:ext uri="{FF2B5EF4-FFF2-40B4-BE49-F238E27FC236}">
                  <a16:creationId xmlns:a16="http://schemas.microsoft.com/office/drawing/2014/main" id="{B2BC243A-AB39-4DEF-B708-A656BA5A6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D95590E9-5E18-4877-8515-94EBE05E1F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8459" y="448694"/>
            <a:ext cx="8167081" cy="4260556"/>
            <a:chOff x="651279" y="598259"/>
            <a:chExt cx="10889442" cy="5680742"/>
          </a:xfrm>
        </p:grpSpPr>
        <p:sp>
          <p:nvSpPr>
            <p:cNvPr id="70" name="Color">
              <a:extLst>
                <a:ext uri="{FF2B5EF4-FFF2-40B4-BE49-F238E27FC236}">
                  <a16:creationId xmlns:a16="http://schemas.microsoft.com/office/drawing/2014/main" id="{8B4AF456-0671-432E-AD5B-FFAF8D6461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Color">
              <a:extLst>
                <a:ext uri="{FF2B5EF4-FFF2-40B4-BE49-F238E27FC236}">
                  <a16:creationId xmlns:a16="http://schemas.microsoft.com/office/drawing/2014/main" id="{3CE7848D-78F7-4020-9603-9ED294166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8" name="Google Shape;58;p13"/>
          <p:cNvPicPr preferRelativeResize="0"/>
          <p:nvPr/>
        </p:nvPicPr>
        <p:blipFill rotWithShape="1">
          <a:blip r:embed="rId3"/>
          <a:srcRect l="28641" r="26370" b="-2"/>
          <a:stretch/>
        </p:blipFill>
        <p:spPr>
          <a:xfrm>
            <a:off x="5312107" y="631247"/>
            <a:ext cx="3124613" cy="3889442"/>
          </a:xfrm>
          <a:prstGeom prst="rect">
            <a:avLst/>
          </a:prstGeom>
          <a:noFill/>
        </p:spPr>
      </p:pic>
      <p:grpSp>
        <p:nvGrpSpPr>
          <p:cNvPr id="73" name="Group 72">
            <a:extLst>
              <a:ext uri="{FF2B5EF4-FFF2-40B4-BE49-F238E27FC236}">
                <a16:creationId xmlns:a16="http://schemas.microsoft.com/office/drawing/2014/main" id="{5CA0097F-05D8-41AA-ABF9-33C698791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7" cy="5143498"/>
            <a:chOff x="0" y="0"/>
            <a:chExt cx="12188952" cy="6858000"/>
          </a:xfrm>
        </p:grpSpPr>
        <p:sp>
          <p:nvSpPr>
            <p:cNvPr id="74" name="Freeform: Shape 73">
              <a:extLst>
                <a:ext uri="{FF2B5EF4-FFF2-40B4-BE49-F238E27FC236}">
                  <a16:creationId xmlns:a16="http://schemas.microsoft.com/office/drawing/2014/main" id="{F662F899-4295-416F-919F-934ED769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955A3F4B-68DC-4F36-BCE6-C507ACC5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3483BE2D-C85A-4DE3-A6F4-AE65BB3EF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064C550A-7A80-4B73-B7BF-7426DD1C3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7D956BA8-D252-430A-9E58-C7F3D1AC9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E5345BF4-9F1D-4388-A778-56FAE2C42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022B00E1-8709-469F-A9F4-F974D3FED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Google Shape;56;p13"/>
          <p:cNvSpPr txBox="1">
            <a:spLocks noGrp="1"/>
          </p:cNvSpPr>
          <p:nvPr>
            <p:ph type="ctrTitle"/>
          </p:nvPr>
        </p:nvSpPr>
        <p:spPr>
          <a:xfrm>
            <a:off x="759483" y="631248"/>
            <a:ext cx="3902992" cy="2087042"/>
          </a:xfrm>
          <a:prstGeom prst="rect">
            <a:avLst/>
          </a:prstGeom>
        </p:spPr>
        <p:txBody>
          <a:bodyPr spcFirstLastPara="1" lIns="91425" tIns="91425" rIns="91425" bIns="91425" anchor="b" anchorCtr="0">
            <a:normAutofit/>
          </a:bodyPr>
          <a:lstStyle/>
          <a:p>
            <a:pPr marL="0" lvl="0" indent="0" algn="l" rtl="0">
              <a:spcBef>
                <a:spcPts val="0"/>
              </a:spcBef>
              <a:spcAft>
                <a:spcPts val="0"/>
              </a:spcAft>
              <a:buNone/>
            </a:pPr>
            <a:r>
              <a:rPr lang="en-CA" sz="4800" dirty="0">
                <a:solidFill>
                  <a:schemeClr val="bg1"/>
                </a:solidFill>
              </a:rPr>
              <a:t>Predicting Heart Failure</a:t>
            </a:r>
          </a:p>
        </p:txBody>
      </p:sp>
      <p:sp>
        <p:nvSpPr>
          <p:cNvPr id="57" name="Google Shape;57;p13"/>
          <p:cNvSpPr txBox="1">
            <a:spLocks noGrp="1"/>
          </p:cNvSpPr>
          <p:nvPr>
            <p:ph type="subTitle" idx="1"/>
          </p:nvPr>
        </p:nvSpPr>
        <p:spPr>
          <a:xfrm>
            <a:off x="759483" y="2823491"/>
            <a:ext cx="3902992" cy="1780558"/>
          </a:xfrm>
          <a:prstGeom prst="rect">
            <a:avLst/>
          </a:prstGeom>
        </p:spPr>
        <p:txBody>
          <a:bodyPr spcFirstLastPara="1" lIns="91425" tIns="91425" rIns="91425" bIns="91425" anchor="t" anchorCtr="0">
            <a:normAutofit/>
          </a:bodyPr>
          <a:lstStyle/>
          <a:p>
            <a:pPr marL="0" lvl="0" indent="0" algn="l" rtl="0">
              <a:spcBef>
                <a:spcPts val="0"/>
              </a:spcBef>
              <a:spcAft>
                <a:spcPts val="600"/>
              </a:spcAft>
              <a:buNone/>
            </a:pPr>
            <a:r>
              <a:rPr lang="en-CA" dirty="0">
                <a:solidFill>
                  <a:schemeClr val="bg1"/>
                </a:solidFill>
              </a:rPr>
              <a:t> by Gabe Ali, Hossein </a:t>
            </a:r>
            <a:r>
              <a:rPr lang="en-CA" dirty="0" err="1">
                <a:solidFill>
                  <a:schemeClr val="bg1"/>
                </a:solidFill>
              </a:rPr>
              <a:t>Alamatsaz</a:t>
            </a:r>
            <a:r>
              <a:rPr lang="en-CA" dirty="0">
                <a:solidFill>
                  <a:schemeClr val="bg1"/>
                </a:solidFill>
              </a:rPr>
              <a:t>, Omer Osman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2058" name="Rectangle 19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OD builds laser that IDs remote subjects by their heartbeat -- GCN">
            <a:extLst>
              <a:ext uri="{FF2B5EF4-FFF2-40B4-BE49-F238E27FC236}">
                <a16:creationId xmlns:a16="http://schemas.microsoft.com/office/drawing/2014/main" id="{F305BB24-C6E8-4060-BCBE-65F8B026C417}"/>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l="13778" r="1" b="1"/>
          <a:stretch/>
        </p:blipFill>
        <p:spPr bwMode="auto">
          <a:xfrm>
            <a:off x="20" y="10"/>
            <a:ext cx="9143979" cy="5143490"/>
          </a:xfrm>
          <a:prstGeom prst="rect">
            <a:avLst/>
          </a:prstGeom>
          <a:noFill/>
          <a:extLst>
            <a:ext uri="{909E8E84-426E-40DD-AFC4-6F175D3DCCD1}">
              <a14:hiddenFill xmlns:a14="http://schemas.microsoft.com/office/drawing/2010/main">
                <a:solidFill>
                  <a:srgbClr val="FFFFFF"/>
                </a:solidFill>
              </a14:hiddenFill>
            </a:ext>
          </a:extLst>
        </p:spPr>
      </p:pic>
      <p:sp>
        <p:nvSpPr>
          <p:cNvPr id="118" name="Google Shape;118;p22"/>
          <p:cNvSpPr txBox="1">
            <a:spLocks noGrp="1"/>
          </p:cNvSpPr>
          <p:nvPr>
            <p:ph type="title"/>
          </p:nvPr>
        </p:nvSpPr>
        <p:spPr>
          <a:xfrm>
            <a:off x="630936" y="706374"/>
            <a:ext cx="7879842" cy="154305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800"/>
              <a:t>Challenges &amp; Limitations</a:t>
            </a:r>
          </a:p>
        </p:txBody>
      </p:sp>
      <p:sp>
        <p:nvSpPr>
          <p:cNvPr id="2059" name="Rectangle 2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0105"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0" name="Rectangle 2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430901"/>
            <a:ext cx="7879842"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5" name="Google Shape;119;p22">
            <a:extLst>
              <a:ext uri="{FF2B5EF4-FFF2-40B4-BE49-F238E27FC236}">
                <a16:creationId xmlns:a16="http://schemas.microsoft.com/office/drawing/2014/main" id="{CA75E2BE-8AF7-4136-98A8-EC72C7A3DA6E}"/>
              </a:ext>
            </a:extLst>
          </p:cNvPr>
          <p:cNvGraphicFramePr/>
          <p:nvPr>
            <p:extLst>
              <p:ext uri="{D42A27DB-BD31-4B8C-83A1-F6EECF244321}">
                <p14:modId xmlns:p14="http://schemas.microsoft.com/office/powerpoint/2010/main" val="2905436780"/>
              </p:ext>
            </p:extLst>
          </p:nvPr>
        </p:nvGraphicFramePr>
        <p:xfrm>
          <a:off x="630936" y="2626614"/>
          <a:ext cx="7879842" cy="2002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87187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23"/>
        <p:cNvGrpSpPr/>
        <p:nvPr/>
      </p:nvGrpSpPr>
      <p:grpSpPr>
        <a:xfrm>
          <a:off x="0" y="0"/>
          <a:ext cx="0" cy="0"/>
          <a:chOff x="0" y="0"/>
          <a:chExt cx="0" cy="0"/>
        </a:xfrm>
      </p:grpSpPr>
      <p:pic>
        <p:nvPicPr>
          <p:cNvPr id="5" name="Picture 4">
            <a:extLst>
              <a:ext uri="{FF2B5EF4-FFF2-40B4-BE49-F238E27FC236}">
                <a16:creationId xmlns:a16="http://schemas.microsoft.com/office/drawing/2014/main" id="{72D6B3E5-2483-4643-B19A-F02679761FDC}"/>
              </a:ext>
            </a:extLst>
          </p:cNvPr>
          <p:cNvPicPr>
            <a:picLocks noChangeAspect="1"/>
          </p:cNvPicPr>
          <p:nvPr/>
        </p:nvPicPr>
        <p:blipFill rotWithShape="1">
          <a:blip r:embed="rId3"/>
          <a:srcRect l="9091" t="13994" b="6105"/>
          <a:stretch/>
        </p:blipFill>
        <p:spPr>
          <a:xfrm>
            <a:off x="20" y="10"/>
            <a:ext cx="9143980" cy="5143490"/>
          </a:xfrm>
          <a:prstGeom prst="rect">
            <a:avLst/>
          </a:prstGeom>
        </p:spPr>
      </p:pic>
      <p:sp>
        <p:nvSpPr>
          <p:cNvPr id="199" name="Rectangle 198">
            <a:extLst>
              <a:ext uri="{FF2B5EF4-FFF2-40B4-BE49-F238E27FC236}">
                <a16:creationId xmlns:a16="http://schemas.microsoft.com/office/drawing/2014/main" id="{B849539B-3694-4E8A-A991-D68126CF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72000" y="479550"/>
            <a:ext cx="4080510" cy="4183890"/>
          </a:xfrm>
          <a:prstGeom prst="rect">
            <a:avLst/>
          </a:prstGeom>
          <a:solidFill>
            <a:schemeClr val="bg1">
              <a:lumMod val="75000"/>
              <a:lumOff val="25000"/>
              <a:alpha val="93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Google Shape;124;p23"/>
          <p:cNvSpPr txBox="1">
            <a:spLocks noGrp="1"/>
          </p:cNvSpPr>
          <p:nvPr>
            <p:ph type="title"/>
          </p:nvPr>
        </p:nvSpPr>
        <p:spPr>
          <a:xfrm>
            <a:off x="4857749" y="621506"/>
            <a:ext cx="3514726" cy="86742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Recommendations</a:t>
            </a:r>
          </a:p>
        </p:txBody>
      </p:sp>
      <p:sp>
        <p:nvSpPr>
          <p:cNvPr id="125" name="Google Shape;125;p23"/>
          <p:cNvSpPr txBox="1">
            <a:spLocks noGrp="1"/>
          </p:cNvSpPr>
          <p:nvPr>
            <p:ph type="body" idx="1"/>
          </p:nvPr>
        </p:nvSpPr>
        <p:spPr>
          <a:xfrm>
            <a:off x="4857749" y="1409348"/>
            <a:ext cx="3514726" cy="2718742"/>
          </a:xfrm>
          <a:prstGeom prst="rect">
            <a:avLst/>
          </a:prstGeom>
        </p:spPr>
        <p:txBody>
          <a:bodyPr spcFirstLastPara="1" vert="horz" lIns="91440" tIns="45720" rIns="91440" bIns="45720" rtlCol="0" anchorCtr="0">
            <a:noAutofit/>
          </a:bodyPr>
          <a:lstStyle/>
          <a:p>
            <a:pPr marL="457200" lvl="0" indent="-228600" defTabSz="914400">
              <a:spcBef>
                <a:spcPts val="0"/>
              </a:spcBef>
              <a:spcAft>
                <a:spcPts val="0"/>
              </a:spcAft>
              <a:buSzPts val="1800"/>
              <a:buFont typeface="Arial" panose="020B0604020202020204" pitchFamily="34" charset="0"/>
              <a:buChar char="•"/>
            </a:pPr>
            <a:r>
              <a:rPr lang="en-US" sz="1100" dirty="0"/>
              <a:t>More attributes the better</a:t>
            </a:r>
          </a:p>
          <a:p>
            <a:pPr marL="914400" lvl="1" indent="-228600" defTabSz="914400">
              <a:spcBef>
                <a:spcPts val="0"/>
              </a:spcBef>
              <a:spcAft>
                <a:spcPts val="0"/>
              </a:spcAft>
              <a:buSzPts val="1400"/>
              <a:buFont typeface="Arial" panose="020B0604020202020204" pitchFamily="34" charset="0"/>
              <a:buChar char="•"/>
            </a:pPr>
            <a:r>
              <a:rPr lang="en-US" sz="1100" dirty="0"/>
              <a:t>Though our dataset includes 12 </a:t>
            </a:r>
            <a:r>
              <a:rPr lang="en-US" sz="1100" dirty="0" err="1"/>
              <a:t>sufficcient</a:t>
            </a:r>
            <a:r>
              <a:rPr lang="en-US" sz="1100" dirty="0"/>
              <a:t> attributes, allowing more predictors (such as cardiac symptoms, hypertension, etc.) leads to a more accurate model</a:t>
            </a:r>
          </a:p>
          <a:p>
            <a:pPr marL="457200" lvl="1" indent="-228600" defTabSz="914400">
              <a:spcBef>
                <a:spcPts val="0"/>
              </a:spcBef>
              <a:spcAft>
                <a:spcPts val="0"/>
              </a:spcAft>
              <a:buSzPts val="1400"/>
              <a:buFont typeface="Arial" panose="020B0604020202020204" pitchFamily="34" charset="0"/>
              <a:buChar char="•"/>
            </a:pPr>
            <a:endParaRPr lang="en-US" sz="1100" dirty="0"/>
          </a:p>
          <a:p>
            <a:pPr marL="457200" lvl="0" indent="-228600" defTabSz="914400">
              <a:spcBef>
                <a:spcPts val="0"/>
              </a:spcBef>
              <a:spcAft>
                <a:spcPts val="0"/>
              </a:spcAft>
              <a:buSzPts val="1800"/>
              <a:buFont typeface="Arial" panose="020B0604020202020204" pitchFamily="34" charset="0"/>
              <a:buChar char="•"/>
            </a:pPr>
            <a:r>
              <a:rPr lang="en-US" sz="1100" dirty="0"/>
              <a:t>Broader age range </a:t>
            </a:r>
          </a:p>
          <a:p>
            <a:pPr marL="914400" lvl="1" indent="-228600" defTabSz="914400">
              <a:spcBef>
                <a:spcPts val="0"/>
              </a:spcBef>
              <a:spcAft>
                <a:spcPts val="0"/>
              </a:spcAft>
              <a:buSzPts val="1400"/>
              <a:buFont typeface="Arial" panose="020B0604020202020204" pitchFamily="34" charset="0"/>
              <a:buChar char="•"/>
            </a:pPr>
            <a:r>
              <a:rPr lang="en-US" sz="1100" dirty="0"/>
              <a:t>Our dataset includes individuals aging 40+, rise in obesity and diabetes adds heart failure risks </a:t>
            </a:r>
          </a:p>
          <a:p>
            <a:pPr marL="685800" lvl="1" indent="-228600" defTabSz="914400">
              <a:spcBef>
                <a:spcPts val="0"/>
              </a:spcBef>
              <a:spcAft>
                <a:spcPts val="0"/>
              </a:spcAft>
              <a:buSzPts val="1400"/>
              <a:buFont typeface="Arial" panose="020B0604020202020204" pitchFamily="34" charset="0"/>
              <a:buChar char="•"/>
            </a:pPr>
            <a:endParaRPr lang="en-US" sz="1100" dirty="0"/>
          </a:p>
          <a:p>
            <a:pPr marL="457200" lvl="0" indent="-228600" defTabSz="914400">
              <a:spcBef>
                <a:spcPts val="0"/>
              </a:spcBef>
              <a:spcAft>
                <a:spcPts val="0"/>
              </a:spcAft>
              <a:buSzPts val="1800"/>
              <a:buFont typeface="Arial" panose="020B0604020202020204" pitchFamily="34" charset="0"/>
              <a:buChar char="•"/>
            </a:pPr>
            <a:r>
              <a:rPr lang="en-US" sz="1100" dirty="0"/>
              <a:t>Use aggregate measures for certain predictors for more clarity</a:t>
            </a:r>
          </a:p>
          <a:p>
            <a:pPr marL="914400" lvl="1" indent="-228600" defTabSz="914400">
              <a:spcBef>
                <a:spcPts val="0"/>
              </a:spcBef>
              <a:spcAft>
                <a:spcPts val="0"/>
              </a:spcAft>
              <a:buSzPts val="1400"/>
              <a:buFont typeface="Arial" panose="020B0604020202020204" pitchFamily="34" charset="0"/>
              <a:buChar char="•"/>
            </a:pPr>
            <a:r>
              <a:rPr lang="en-US" sz="1100" dirty="0"/>
              <a:t>More insightful models (rather than 0/1, build model actual measures of  attributes)</a:t>
            </a:r>
          </a:p>
          <a:p>
            <a:pPr marL="914400" lvl="1" indent="-228600" defTabSz="914400">
              <a:spcBef>
                <a:spcPts val="0"/>
              </a:spcBef>
              <a:spcAft>
                <a:spcPts val="0"/>
              </a:spcAft>
              <a:buSzPts val="1400"/>
              <a:buFont typeface="Arial" panose="020B0604020202020204" pitchFamily="34" charset="0"/>
              <a:buChar char="•"/>
            </a:pPr>
            <a:r>
              <a:rPr lang="en-US" sz="1100" dirty="0"/>
              <a:t>Integral data for some attributes (Blood Pressure, Diabetes [blood sugar], </a:t>
            </a:r>
            <a:r>
              <a:rPr lang="en-US" sz="1100" dirty="0" err="1"/>
              <a:t>Anaemia</a:t>
            </a:r>
            <a:r>
              <a:rPr lang="en-US" sz="1100" dirty="0"/>
              <a:t> [red blood cells], etc.) allows for analysis of severity of condition </a:t>
            </a:r>
          </a:p>
          <a:p>
            <a:pPr marL="0" lvl="0" indent="-228600" defTabSz="914400">
              <a:spcBef>
                <a:spcPts val="1600"/>
              </a:spcBef>
              <a:spcAft>
                <a:spcPts val="1600"/>
              </a:spcAft>
              <a:buFont typeface="Arial" panose="020B0604020202020204" pitchFamily="34" charset="0"/>
              <a:buChar char="•"/>
            </a:pPr>
            <a:endParaRPr lang="en-US" sz="1000"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431918-E5A2-48A0-A317-5A6356811D78}"/>
              </a:ext>
            </a:extLst>
          </p:cNvPr>
          <p:cNvPicPr>
            <a:picLocks noChangeAspect="1"/>
          </p:cNvPicPr>
          <p:nvPr/>
        </p:nvPicPr>
        <p:blipFill rotWithShape="1">
          <a:blip r:embed="rId3"/>
          <a:srcRect t="21919" b="21831"/>
          <a:stretch/>
        </p:blipFill>
        <p:spPr>
          <a:xfrm>
            <a:off x="20" y="10"/>
            <a:ext cx="9143980" cy="5143490"/>
          </a:xfrm>
          <a:prstGeom prst="rect">
            <a:avLst/>
          </a:prstGeom>
        </p:spPr>
      </p:pic>
      <p:sp>
        <p:nvSpPr>
          <p:cNvPr id="26" name="Rectangle 2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0106"/>
            <a:ext cx="9144000" cy="552413"/>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F4236-BC68-486E-93AC-7F395CF1060A}"/>
              </a:ext>
            </a:extLst>
          </p:cNvPr>
          <p:cNvSpPr>
            <a:spLocks noGrp="1"/>
          </p:cNvSpPr>
          <p:nvPr>
            <p:ph type="title"/>
          </p:nvPr>
        </p:nvSpPr>
        <p:spPr>
          <a:xfrm>
            <a:off x="392906" y="3987930"/>
            <a:ext cx="8408194" cy="558627"/>
          </a:xfrm>
        </p:spPr>
        <p:txBody>
          <a:bodyPr vert="horz" lIns="91440" tIns="45720" rIns="91440" bIns="45720" rtlCol="0" anchor="ctr">
            <a:normAutofit/>
          </a:bodyPr>
          <a:lstStyle/>
          <a:p>
            <a:pPr algn="ctr" defTabSz="914400">
              <a:spcBef>
                <a:spcPct val="0"/>
              </a:spcBef>
            </a:pPr>
            <a:r>
              <a:rPr lang="en-US" sz="2700">
                <a:solidFill>
                  <a:schemeClr val="tx1">
                    <a:lumMod val="85000"/>
                    <a:lumOff val="15000"/>
                  </a:schemeClr>
                </a:solidFill>
              </a:rPr>
              <a:t>THANK YOU FOR LISTENING	</a:t>
            </a:r>
          </a:p>
        </p:txBody>
      </p:sp>
      <p:cxnSp>
        <p:nvCxnSpPr>
          <p:cNvPr id="28" name="Straight Connector 2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931487"/>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601139"/>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75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35"/>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225" y="1796987"/>
            <a:ext cx="0" cy="1671637"/>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138" name="Google Shape;138;p25"/>
          <p:cNvPicPr preferRelativeResize="0"/>
          <p:nvPr/>
        </p:nvPicPr>
        <p:blipFill>
          <a:blip r:embed="rId3">
            <a:alphaModFix/>
          </a:blip>
          <a:stretch>
            <a:fillRect/>
          </a:stretch>
        </p:blipFill>
        <p:spPr>
          <a:xfrm>
            <a:off x="469900" y="1104900"/>
            <a:ext cx="5435600" cy="1028700"/>
          </a:xfrm>
          <a:prstGeom prst="rect">
            <a:avLst/>
          </a:prstGeom>
        </p:spPr>
      </p:pic>
      <p:pic>
        <p:nvPicPr>
          <p:cNvPr id="139" name="Google Shape;139;p25"/>
          <p:cNvPicPr preferRelativeResize="0"/>
          <p:nvPr/>
        </p:nvPicPr>
        <p:blipFill>
          <a:blip r:embed="rId4">
            <a:alphaModFix/>
          </a:blip>
          <a:stretch>
            <a:fillRect/>
          </a:stretch>
        </p:blipFill>
        <p:spPr>
          <a:xfrm>
            <a:off x="469900" y="2197100"/>
            <a:ext cx="5435600" cy="1917700"/>
          </a:xfrm>
          <a:prstGeom prst="rect">
            <a:avLst/>
          </a:prstGeom>
        </p:spPr>
      </p:pic>
      <p:sp>
        <p:nvSpPr>
          <p:cNvPr id="136" name="Google Shape;136;p25"/>
          <p:cNvSpPr txBox="1">
            <a:spLocks noGrp="1"/>
          </p:cNvSpPr>
          <p:nvPr>
            <p:ph type="title"/>
          </p:nvPr>
        </p:nvSpPr>
        <p:spPr>
          <a:xfrm>
            <a:off x="6405371" y="962025"/>
            <a:ext cx="2550735" cy="334156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kern="1200" dirty="0">
                <a:solidFill>
                  <a:schemeClr val="tx1"/>
                </a:solidFill>
                <a:latin typeface="+mj-lt"/>
                <a:ea typeface="+mj-ea"/>
                <a:cs typeface="+mj-cs"/>
              </a:rPr>
              <a:t>APPENDIX A:</a:t>
            </a:r>
            <a:r>
              <a:rPr lang="en-US" sz="3000" dirty="0"/>
              <a:t> </a:t>
            </a:r>
            <a:br>
              <a:rPr lang="en-US" sz="3000" dirty="0"/>
            </a:br>
            <a:r>
              <a:rPr lang="en-US" sz="3000" kern="1200" dirty="0">
                <a:solidFill>
                  <a:schemeClr val="tx1"/>
                </a:solidFill>
                <a:latin typeface="+mj-lt"/>
                <a:ea typeface="+mj-ea"/>
                <a:cs typeface="+mj-cs"/>
              </a:rPr>
              <a:t>k-NN Process</a:t>
            </a:r>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43"/>
        <p:cNvGrpSpPr/>
        <p:nvPr/>
      </p:nvGrpSpPr>
      <p:grpSpPr>
        <a:xfrm>
          <a:off x="0" y="0"/>
          <a:ext cx="0" cy="0"/>
          <a:chOff x="0" y="0"/>
          <a:chExt cx="0" cy="0"/>
        </a:xfrm>
      </p:grpSpPr>
      <p:cxnSp>
        <p:nvCxnSpPr>
          <p:cNvPr id="88" name="Straight Connector 87">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225" y="1796987"/>
            <a:ext cx="0" cy="1671637"/>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146" name="Google Shape;146;p26"/>
          <p:cNvPicPr preferRelativeResize="0"/>
          <p:nvPr/>
        </p:nvPicPr>
        <p:blipFill>
          <a:blip r:embed="rId3">
            <a:alphaModFix/>
          </a:blip>
          <a:stretch>
            <a:fillRect/>
          </a:stretch>
        </p:blipFill>
        <p:spPr>
          <a:xfrm>
            <a:off x="469900" y="1155700"/>
            <a:ext cx="5435600" cy="990600"/>
          </a:xfrm>
          <a:prstGeom prst="rect">
            <a:avLst/>
          </a:prstGeom>
        </p:spPr>
      </p:pic>
      <p:pic>
        <p:nvPicPr>
          <p:cNvPr id="147" name="Google Shape;147;p26"/>
          <p:cNvPicPr preferRelativeResize="0"/>
          <p:nvPr/>
        </p:nvPicPr>
        <p:blipFill>
          <a:blip r:embed="rId4">
            <a:alphaModFix/>
          </a:blip>
          <a:stretch>
            <a:fillRect/>
          </a:stretch>
        </p:blipFill>
        <p:spPr>
          <a:xfrm>
            <a:off x="469900" y="2197100"/>
            <a:ext cx="5435600" cy="1879600"/>
          </a:xfrm>
          <a:prstGeom prst="rect">
            <a:avLst/>
          </a:prstGeom>
        </p:spPr>
      </p:pic>
      <p:sp>
        <p:nvSpPr>
          <p:cNvPr id="144" name="Google Shape;144;p26"/>
          <p:cNvSpPr txBox="1">
            <a:spLocks noGrp="1"/>
          </p:cNvSpPr>
          <p:nvPr>
            <p:ph type="title"/>
          </p:nvPr>
        </p:nvSpPr>
        <p:spPr>
          <a:xfrm>
            <a:off x="6405372" y="962025"/>
            <a:ext cx="2099930" cy="334156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kern="1200" dirty="0">
                <a:solidFill>
                  <a:schemeClr val="tx1"/>
                </a:solidFill>
                <a:latin typeface="+mj-lt"/>
                <a:ea typeface="+mj-ea"/>
                <a:cs typeface="+mj-cs"/>
              </a:rPr>
              <a:t>APPENDIX B:</a:t>
            </a:r>
            <a:r>
              <a:rPr lang="en-US" sz="3000" dirty="0"/>
              <a:t> </a:t>
            </a:r>
            <a:r>
              <a:rPr lang="en-US" sz="3000" kern="1200" dirty="0">
                <a:solidFill>
                  <a:schemeClr val="tx1"/>
                </a:solidFill>
                <a:latin typeface="+mj-lt"/>
                <a:ea typeface="+mj-ea"/>
                <a:cs typeface="+mj-cs"/>
              </a:rPr>
              <a:t>CART Process</a:t>
            </a:r>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35"/>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225" y="1796987"/>
            <a:ext cx="0" cy="1671637"/>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136" name="Google Shape;136;p25"/>
          <p:cNvSpPr txBox="1">
            <a:spLocks noGrp="1"/>
          </p:cNvSpPr>
          <p:nvPr>
            <p:ph type="title"/>
          </p:nvPr>
        </p:nvSpPr>
        <p:spPr>
          <a:xfrm>
            <a:off x="6405371" y="962025"/>
            <a:ext cx="2550735" cy="3341562"/>
          </a:xfrm>
          <a:prstGeom prst="rect">
            <a:avLst/>
          </a:prstGeom>
        </p:spPr>
        <p:txBody>
          <a:bodyPr spcFirstLastPara="1" vert="horz" lIns="91440" tIns="45720" rIns="91440" bIns="45720" rtlCol="0" anchor="ctr" anchorCtr="0">
            <a:normAutofit/>
          </a:bodyPr>
          <a:lstStyle/>
          <a:p>
            <a:pPr lvl="0" defTabSz="914400">
              <a:spcBef>
                <a:spcPct val="0"/>
              </a:spcBef>
            </a:pPr>
            <a:r>
              <a:rPr lang="en-US" sz="3000" kern="1200" dirty="0">
                <a:solidFill>
                  <a:schemeClr val="tx1"/>
                </a:solidFill>
                <a:latin typeface="+mj-lt"/>
                <a:ea typeface="+mj-ea"/>
                <a:cs typeface="+mj-cs"/>
              </a:rPr>
              <a:t>APPENDIX </a:t>
            </a:r>
            <a:r>
              <a:rPr lang="en-US" sz="3000" dirty="0"/>
              <a:t>C</a:t>
            </a:r>
            <a:r>
              <a:rPr lang="en-US" sz="3000" kern="1200" dirty="0">
                <a:solidFill>
                  <a:schemeClr val="tx1"/>
                </a:solidFill>
                <a:latin typeface="+mj-lt"/>
                <a:ea typeface="+mj-ea"/>
                <a:cs typeface="+mj-cs"/>
              </a:rPr>
              <a:t>:</a:t>
            </a:r>
            <a:r>
              <a:rPr lang="en-US" sz="3000" dirty="0"/>
              <a:t> </a:t>
            </a:r>
            <a:br>
              <a:rPr lang="en-US" sz="3000" dirty="0"/>
            </a:br>
            <a:r>
              <a:rPr lang="en-US" sz="3200" dirty="0"/>
              <a:t>Trees Process</a:t>
            </a:r>
            <a:endParaRPr lang="en-US" sz="3000" kern="1200" dirty="0">
              <a:solidFill>
                <a:schemeClr val="tx1"/>
              </a:solidFill>
              <a:latin typeface="+mj-lt"/>
              <a:ea typeface="+mj-ea"/>
              <a:cs typeface="+mj-cs"/>
            </a:endParaRPr>
          </a:p>
        </p:txBody>
      </p:sp>
      <p:pic>
        <p:nvPicPr>
          <p:cNvPr id="8" name="Google Shape;154;p27">
            <a:extLst>
              <a:ext uri="{FF2B5EF4-FFF2-40B4-BE49-F238E27FC236}">
                <a16:creationId xmlns:a16="http://schemas.microsoft.com/office/drawing/2014/main" id="{7F854AC7-E035-452C-A77C-32FB2347164C}"/>
              </a:ext>
            </a:extLst>
          </p:cNvPr>
          <p:cNvPicPr preferRelativeResize="0"/>
          <p:nvPr/>
        </p:nvPicPr>
        <p:blipFill>
          <a:blip r:embed="rId3"/>
          <a:stretch>
            <a:fillRect/>
          </a:stretch>
        </p:blipFill>
        <p:spPr>
          <a:xfrm>
            <a:off x="1164922" y="817804"/>
            <a:ext cx="4772229" cy="1152689"/>
          </a:xfrm>
          <a:prstGeom prst="rect">
            <a:avLst/>
          </a:prstGeom>
          <a:noFill/>
        </p:spPr>
      </p:pic>
      <p:pic>
        <p:nvPicPr>
          <p:cNvPr id="9" name="Google Shape;155;p27">
            <a:extLst>
              <a:ext uri="{FF2B5EF4-FFF2-40B4-BE49-F238E27FC236}">
                <a16:creationId xmlns:a16="http://schemas.microsoft.com/office/drawing/2014/main" id="{546AE060-67C6-48F0-8980-59284C776069}"/>
              </a:ext>
            </a:extLst>
          </p:cNvPr>
          <p:cNvPicPr preferRelativeResize="0"/>
          <p:nvPr/>
        </p:nvPicPr>
        <p:blipFill>
          <a:blip r:embed="rId4"/>
          <a:stretch>
            <a:fillRect/>
          </a:stretch>
        </p:blipFill>
        <p:spPr>
          <a:xfrm>
            <a:off x="1164923" y="2066796"/>
            <a:ext cx="4772229" cy="1778694"/>
          </a:xfrm>
          <a:prstGeom prst="rect">
            <a:avLst/>
          </a:prstGeom>
          <a:noFill/>
        </p:spPr>
      </p:pic>
    </p:spTree>
    <p:extLst>
      <p:ext uri="{BB962C8B-B14F-4D97-AF65-F5344CB8AC3E}">
        <p14:creationId xmlns:p14="http://schemas.microsoft.com/office/powerpoint/2010/main" val="33695830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Shape 62"/>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74"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Google Shape;63;p14"/>
          <p:cNvSpPr txBox="1">
            <a:spLocks noGrp="1"/>
          </p:cNvSpPr>
          <p:nvPr>
            <p:ph type="title"/>
          </p:nvPr>
        </p:nvSpPr>
        <p:spPr>
          <a:xfrm>
            <a:off x="5452264" y="596645"/>
            <a:ext cx="3092804" cy="107499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a:t>BACKGROUND INFORMATION</a:t>
            </a:r>
          </a:p>
        </p:txBody>
      </p:sp>
      <p:sp>
        <p:nvSpPr>
          <p:cNvPr id="96" name="Rectangle 9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596645"/>
            <a:ext cx="4477978" cy="3936635"/>
          </a:xfrm>
          <a:prstGeom prst="rect">
            <a:avLst/>
          </a:prstGeom>
          <a:solidFill>
            <a:schemeClr val="bg1"/>
          </a:solidFill>
          <a:ln w="19050">
            <a:solidFill>
              <a:srgbClr val="FA413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Google Shape;65;p14"/>
          <p:cNvPicPr preferRelativeResize="0"/>
          <p:nvPr/>
        </p:nvPicPr>
        <p:blipFill rotWithShape="1">
          <a:blip r:embed="rId3"/>
          <a:srcRect r="-4" b="3380"/>
          <a:stretch/>
        </p:blipFill>
        <p:spPr>
          <a:xfrm>
            <a:off x="729086" y="720160"/>
            <a:ext cx="4231386" cy="3689604"/>
          </a:xfrm>
          <a:prstGeom prst="rect">
            <a:avLst/>
          </a:prstGeom>
          <a:noFill/>
          <a:ln w="12700">
            <a:noFill/>
          </a:ln>
        </p:spPr>
      </p:pic>
      <p:sp>
        <p:nvSpPr>
          <p:cNvPr id="64" name="Google Shape;64;p14"/>
          <p:cNvSpPr txBox="1">
            <a:spLocks noGrp="1"/>
          </p:cNvSpPr>
          <p:nvPr>
            <p:ph type="body" idx="1"/>
          </p:nvPr>
        </p:nvSpPr>
        <p:spPr>
          <a:xfrm>
            <a:off x="5458827" y="2092525"/>
            <a:ext cx="3074706" cy="2758677"/>
          </a:xfrm>
          <a:prstGeom prst="rect">
            <a:avLst/>
          </a:prstGeom>
        </p:spPr>
        <p:txBody>
          <a:bodyPr spcFirstLastPara="1" vert="horz" lIns="91440" tIns="45720" rIns="91440" bIns="45720" rtlCol="0" anchor="ctr" anchorCtr="0">
            <a:normAutofit fontScale="92500" lnSpcReduction="20000"/>
          </a:bodyPr>
          <a:lstStyle/>
          <a:p>
            <a:pPr marL="457200" lvl="0" indent="-228600" defTabSz="914400">
              <a:spcBef>
                <a:spcPts val="0"/>
              </a:spcBef>
              <a:spcAft>
                <a:spcPts val="0"/>
              </a:spcAft>
              <a:buClr>
                <a:srgbClr val="FA4131"/>
              </a:buClr>
              <a:buSzPts val="1800"/>
              <a:buFont typeface="Arial" panose="020B0604020202020204" pitchFamily="34" charset="0"/>
              <a:buChar char="•"/>
            </a:pPr>
            <a:r>
              <a:rPr lang="en-US" sz="1500" dirty="0"/>
              <a:t>Cardiovascular diseases are classified by the World Health Organization as the #1 cause of death </a:t>
            </a:r>
          </a:p>
          <a:p>
            <a:pPr marL="228600" lvl="0" indent="-228600" defTabSz="914400">
              <a:spcBef>
                <a:spcPts val="0"/>
              </a:spcBef>
              <a:spcAft>
                <a:spcPts val="0"/>
              </a:spcAft>
              <a:buClr>
                <a:srgbClr val="FA4131"/>
              </a:buClr>
              <a:buSzPts val="1800"/>
              <a:buFont typeface="Arial" panose="020B0604020202020204" pitchFamily="34" charset="0"/>
              <a:buChar char="•"/>
            </a:pPr>
            <a:endParaRPr lang="en-US" sz="1500" dirty="0"/>
          </a:p>
          <a:p>
            <a:pPr marL="457200" lvl="0" indent="-228600" defTabSz="914400">
              <a:spcBef>
                <a:spcPts val="0"/>
              </a:spcBef>
              <a:spcAft>
                <a:spcPts val="0"/>
              </a:spcAft>
              <a:buClr>
                <a:srgbClr val="FA4131"/>
              </a:buClr>
              <a:buSzPts val="1800"/>
              <a:buFont typeface="Arial" panose="020B0604020202020204" pitchFamily="34" charset="0"/>
              <a:buChar char="•"/>
            </a:pPr>
            <a:r>
              <a:rPr lang="en-US" sz="1500" dirty="0"/>
              <a:t>Where more people have died annually from CVDs than from any other cause</a:t>
            </a:r>
          </a:p>
          <a:p>
            <a:pPr marL="228600" lvl="0" indent="-228600" defTabSz="914400">
              <a:spcBef>
                <a:spcPts val="0"/>
              </a:spcBef>
              <a:spcAft>
                <a:spcPts val="0"/>
              </a:spcAft>
              <a:buClr>
                <a:srgbClr val="FA4131"/>
              </a:buClr>
              <a:buSzPts val="1800"/>
              <a:buFont typeface="Arial" panose="020B0604020202020204" pitchFamily="34" charset="0"/>
              <a:buChar char="•"/>
            </a:pPr>
            <a:endParaRPr lang="en-US" sz="1500" dirty="0"/>
          </a:p>
          <a:p>
            <a:pPr marL="457200" lvl="0" indent="-228600" defTabSz="914400">
              <a:spcBef>
                <a:spcPts val="0"/>
              </a:spcBef>
              <a:spcAft>
                <a:spcPts val="0"/>
              </a:spcAft>
              <a:buClr>
                <a:srgbClr val="FA4131"/>
              </a:buClr>
              <a:buSzPts val="1800"/>
              <a:buFont typeface="Arial" panose="020B0604020202020204" pitchFamily="34" charset="0"/>
              <a:buChar char="•"/>
            </a:pPr>
            <a:r>
              <a:rPr lang="en-US" sz="1500" dirty="0"/>
              <a:t>With an estimated number of 17.9 million people dying from CVDs in 2016</a:t>
            </a:r>
          </a:p>
          <a:p>
            <a:pPr marL="228600" lvl="0" indent="-228600" defTabSz="914400">
              <a:spcBef>
                <a:spcPts val="0"/>
              </a:spcBef>
              <a:spcAft>
                <a:spcPts val="0"/>
              </a:spcAft>
              <a:buClr>
                <a:srgbClr val="FA4131"/>
              </a:buClr>
              <a:buSzPts val="1800"/>
              <a:buFont typeface="Arial" panose="020B0604020202020204" pitchFamily="34" charset="0"/>
              <a:buChar char="•"/>
            </a:pPr>
            <a:endParaRPr lang="en-US" sz="1500" dirty="0"/>
          </a:p>
          <a:p>
            <a:pPr marL="457200" lvl="0" indent="-228600" defTabSz="914400">
              <a:spcBef>
                <a:spcPts val="0"/>
              </a:spcBef>
              <a:spcAft>
                <a:spcPts val="0"/>
              </a:spcAft>
              <a:buClr>
                <a:srgbClr val="FA4131"/>
              </a:buClr>
              <a:buSzPts val="1800"/>
              <a:buFont typeface="Arial" panose="020B0604020202020204" pitchFamily="34" charset="0"/>
              <a:buChar char="•"/>
            </a:pPr>
            <a:r>
              <a:rPr lang="en-US" sz="1500" dirty="0"/>
              <a:t>CVDs are a group of disorders of the heart and blood vessels, from which Heart Failure is included in</a:t>
            </a:r>
          </a:p>
          <a:p>
            <a:pPr marL="457200" lvl="0" indent="-228600" defTabSz="914400">
              <a:spcBef>
                <a:spcPts val="1600"/>
              </a:spcBef>
              <a:spcAft>
                <a:spcPts val="0"/>
              </a:spcAft>
              <a:buClr>
                <a:srgbClr val="FA4131"/>
              </a:buClr>
              <a:buFont typeface="Arial" panose="020B0604020202020204" pitchFamily="34" charset="0"/>
              <a:buChar char="•"/>
            </a:pPr>
            <a:endParaRPr lang="en-US" sz="1200" dirty="0"/>
          </a:p>
          <a:p>
            <a:pPr marL="457200" lvl="0" indent="-228600" defTabSz="914400">
              <a:spcBef>
                <a:spcPts val="1600"/>
              </a:spcBef>
              <a:spcAft>
                <a:spcPts val="1600"/>
              </a:spcAft>
              <a:buClr>
                <a:srgbClr val="FA4131"/>
              </a:buClr>
              <a:buFont typeface="Arial" panose="020B0604020202020204" pitchFamily="34" charset="0"/>
              <a:buChar char="•"/>
            </a:pPr>
            <a:endParaRPr lang="en-US" sz="1200" dirty="0"/>
          </a:p>
        </p:txBody>
      </p:sp>
      <p:sp>
        <p:nvSpPr>
          <p:cNvPr id="66" name="Google Shape;66;p14"/>
          <p:cNvSpPr txBox="1"/>
          <p:nvPr/>
        </p:nvSpPr>
        <p:spPr>
          <a:xfrm>
            <a:off x="729086" y="4040804"/>
            <a:ext cx="4231386" cy="368960"/>
          </a:xfrm>
          <a:prstGeom prst="rect">
            <a:avLst/>
          </a:prstGeom>
          <a:solidFill>
            <a:srgbClr val="000000">
              <a:alpha val="50000"/>
            </a:srgbClr>
          </a:solidFill>
          <a:ln>
            <a:noFill/>
          </a:ln>
        </p:spPr>
        <p:txBody>
          <a:bodyPr spcFirstLastPara="1" wrap="square" lIns="91425" tIns="91425" rIns="91425" bIns="91425" anchor="t" anchorCtr="0">
            <a:noAutofit/>
          </a:bodyPr>
          <a:lstStyle/>
          <a:p>
            <a:pPr marL="0" lvl="0" indent="0" algn="ctr" rtl="0">
              <a:spcBef>
                <a:spcPts val="0"/>
              </a:spcBef>
              <a:spcAft>
                <a:spcPts val="600"/>
              </a:spcAft>
              <a:buNone/>
            </a:pPr>
            <a:r>
              <a:rPr lang="en-CA" sz="950">
                <a:solidFill>
                  <a:srgbClr val="FFFFFF"/>
                </a:solidFill>
                <a:sym typeface="Proxima Nova"/>
              </a:rPr>
              <a:t>https://www.heart.org/en/news/2018/05/01/heart-disease-stroke-death-rates-increase-following-decades-of-progress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70"/>
        <p:cNvGrpSpPr/>
        <p:nvPr/>
      </p:nvGrpSpPr>
      <p:grpSpPr>
        <a:xfrm>
          <a:off x="0" y="0"/>
          <a:ext cx="0" cy="0"/>
          <a:chOff x="0" y="0"/>
          <a:chExt cx="0" cy="0"/>
        </a:xfrm>
      </p:grpSpPr>
      <p:sp useBgFill="1">
        <p:nvSpPr>
          <p:cNvPr id="1038" name="Rectangle 144">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46">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040"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Google Shape;71;p15"/>
          <p:cNvSpPr txBox="1">
            <a:spLocks noGrp="1"/>
          </p:cNvSpPr>
          <p:nvPr>
            <p:ph type="title"/>
          </p:nvPr>
        </p:nvSpPr>
        <p:spPr>
          <a:xfrm>
            <a:off x="5582842" y="334164"/>
            <a:ext cx="3092804" cy="107499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dirty="0"/>
              <a:t>SO WHY HEART FAILURE?</a:t>
            </a:r>
          </a:p>
        </p:txBody>
      </p:sp>
      <p:sp>
        <p:nvSpPr>
          <p:cNvPr id="170" name="Rectangle 16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596645"/>
            <a:ext cx="4477978" cy="3936635"/>
          </a:xfrm>
          <a:prstGeom prst="rect">
            <a:avLst/>
          </a:prstGeom>
          <a:solidFill>
            <a:schemeClr val="bg1"/>
          </a:solidFill>
          <a:ln w="19050">
            <a:solidFill>
              <a:srgbClr val="D6005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eart Disease and Stroke | Smoking &amp; Tobacco Use | CDC">
            <a:extLst>
              <a:ext uri="{FF2B5EF4-FFF2-40B4-BE49-F238E27FC236}">
                <a16:creationId xmlns:a16="http://schemas.microsoft.com/office/drawing/2014/main" id="{E56A5C18-162E-4539-9708-5628F772B1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56" r="-4" b="4145"/>
          <a:stretch/>
        </p:blipFill>
        <p:spPr bwMode="auto">
          <a:xfrm>
            <a:off x="729086" y="720160"/>
            <a:ext cx="4231386" cy="368960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72" name="Google Shape;72;p15"/>
          <p:cNvSpPr txBox="1">
            <a:spLocks noGrp="1"/>
          </p:cNvSpPr>
          <p:nvPr>
            <p:ph type="body" idx="1"/>
          </p:nvPr>
        </p:nvSpPr>
        <p:spPr>
          <a:xfrm>
            <a:off x="5334002" y="1541316"/>
            <a:ext cx="3211066" cy="3128961"/>
          </a:xfrm>
          <a:prstGeom prst="rect">
            <a:avLst/>
          </a:prstGeom>
        </p:spPr>
        <p:txBody>
          <a:bodyPr spcFirstLastPara="1" vert="horz" lIns="91440" tIns="45720" rIns="91440" bIns="45720" rtlCol="0" anchor="ctr" anchorCtr="0">
            <a:noAutofit/>
          </a:bodyPr>
          <a:lstStyle/>
          <a:p>
            <a:pPr marL="457200" lvl="0" indent="-228600" defTabSz="914400">
              <a:spcBef>
                <a:spcPts val="0"/>
              </a:spcBef>
              <a:spcAft>
                <a:spcPts val="600"/>
              </a:spcAft>
              <a:buClr>
                <a:srgbClr val="D60059"/>
              </a:buClr>
              <a:buSzPts val="1800"/>
              <a:buFont typeface="Arial" panose="020B0604020202020204" pitchFamily="34" charset="0"/>
              <a:buChar char="•"/>
            </a:pPr>
            <a:r>
              <a:rPr lang="en-US" sz="1200" dirty="0"/>
              <a:t>When people think of CVDs, they think of Heart Attacks and Strokes</a:t>
            </a:r>
          </a:p>
          <a:p>
            <a:pPr marL="228600" lvl="0" indent="0" defTabSz="914400">
              <a:spcBef>
                <a:spcPts val="0"/>
              </a:spcBef>
              <a:spcAft>
                <a:spcPts val="600"/>
              </a:spcAft>
              <a:buClr>
                <a:srgbClr val="D60059"/>
              </a:buClr>
              <a:buSzPts val="1800"/>
              <a:buNone/>
            </a:pPr>
            <a:endParaRPr lang="en-US" sz="1200" dirty="0"/>
          </a:p>
          <a:p>
            <a:pPr marL="457200" lvl="0" indent="-228600" defTabSz="914400">
              <a:spcBef>
                <a:spcPts val="0"/>
              </a:spcBef>
              <a:spcAft>
                <a:spcPts val="600"/>
              </a:spcAft>
              <a:buClr>
                <a:srgbClr val="D60059"/>
              </a:buClr>
              <a:buSzPts val="1800"/>
              <a:buFont typeface="Arial" panose="020B0604020202020204" pitchFamily="34" charset="0"/>
              <a:buChar char="•"/>
            </a:pPr>
            <a:r>
              <a:rPr lang="en-US" sz="1200" dirty="0"/>
              <a:t>The cause of heart attacks, strokes, and CVDs in general is due to the presence of a combination of risk factors</a:t>
            </a:r>
          </a:p>
          <a:p>
            <a:pPr marL="228600" lvl="0" indent="0" defTabSz="914400">
              <a:spcBef>
                <a:spcPts val="0"/>
              </a:spcBef>
              <a:spcAft>
                <a:spcPts val="600"/>
              </a:spcAft>
              <a:buClr>
                <a:srgbClr val="D60059"/>
              </a:buClr>
              <a:buSzPts val="1800"/>
              <a:buNone/>
            </a:pPr>
            <a:endParaRPr lang="en-US" sz="1200" dirty="0"/>
          </a:p>
          <a:p>
            <a:pPr marL="457200" lvl="0" indent="-228600" defTabSz="914400">
              <a:spcBef>
                <a:spcPts val="0"/>
              </a:spcBef>
              <a:spcAft>
                <a:spcPts val="600"/>
              </a:spcAft>
              <a:buClr>
                <a:srgbClr val="D60059"/>
              </a:buClr>
              <a:buSzPts val="1800"/>
              <a:buFont typeface="Arial" panose="020B0604020202020204" pitchFamily="34" charset="0"/>
              <a:buChar char="•"/>
            </a:pPr>
            <a:r>
              <a:rPr lang="en-US" sz="1200" dirty="0"/>
              <a:t>The reason we wanted to explore the topic of heart failure is because we wanted to determine how these risk factors play into the incidence of patients developing CVDs and to predict a death event from Heart Failure</a:t>
            </a:r>
          </a:p>
          <a:p>
            <a:pPr marL="228600" lvl="0" indent="0" defTabSz="914400">
              <a:spcBef>
                <a:spcPts val="0"/>
              </a:spcBef>
              <a:spcAft>
                <a:spcPts val="600"/>
              </a:spcAft>
              <a:buClr>
                <a:srgbClr val="D60059"/>
              </a:buClr>
              <a:buSzPts val="1800"/>
              <a:buNone/>
            </a:pPr>
            <a:endParaRPr lang="en-US" sz="1200" dirty="0"/>
          </a:p>
          <a:p>
            <a:pPr marL="457200" lvl="0" indent="-228600" defTabSz="914400">
              <a:spcBef>
                <a:spcPts val="0"/>
              </a:spcBef>
              <a:spcAft>
                <a:spcPts val="600"/>
              </a:spcAft>
              <a:buClr>
                <a:srgbClr val="D60059"/>
              </a:buClr>
              <a:buSzPts val="1800"/>
              <a:buFont typeface="Arial" panose="020B0604020202020204" pitchFamily="34" charset="0"/>
              <a:buChar char="•"/>
            </a:pPr>
            <a:r>
              <a:rPr lang="en-US" sz="1200" dirty="0"/>
              <a:t>With the purpose of using our model to help  build an effective disease management strategy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Shape 78"/>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79;p16"/>
          <p:cNvSpPr txBox="1">
            <a:spLocks noGrp="1"/>
          </p:cNvSpPr>
          <p:nvPr>
            <p:ph type="title"/>
          </p:nvPr>
        </p:nvSpPr>
        <p:spPr>
          <a:xfrm>
            <a:off x="442170" y="642135"/>
            <a:ext cx="3420438" cy="846051"/>
          </a:xfrm>
          <a:prstGeom prst="rect">
            <a:avLst/>
          </a:prstGeom>
          <a:solidFill>
            <a:schemeClr val="bg1"/>
          </a:solidFill>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Dataset </a:t>
            </a:r>
          </a:p>
        </p:txBody>
      </p:sp>
      <p:grpSp>
        <p:nvGrpSpPr>
          <p:cNvPr id="124" name="Group 1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25" name="Rectangle 1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Rectangle 1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oogle Shape;80;p16"/>
          <p:cNvSpPr txBox="1">
            <a:spLocks noGrp="1"/>
          </p:cNvSpPr>
          <p:nvPr>
            <p:ph type="body" idx="1"/>
          </p:nvPr>
        </p:nvSpPr>
        <p:spPr>
          <a:xfrm>
            <a:off x="443039" y="1747878"/>
            <a:ext cx="3419569" cy="2984689"/>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ts val="1800"/>
              <a:buFont typeface="Arial" panose="020B0604020202020204" pitchFamily="34" charset="0"/>
              <a:buChar char="•"/>
            </a:pPr>
            <a:r>
              <a:rPr lang="en-US" sz="1800" dirty="0"/>
              <a:t>We obtained our data from the dataset publishing site Kaggle.com</a:t>
            </a:r>
          </a:p>
          <a:p>
            <a:pPr marL="228600" lvl="0" indent="0" defTabSz="914400">
              <a:spcBef>
                <a:spcPts val="0"/>
              </a:spcBef>
              <a:spcAft>
                <a:spcPts val="600"/>
              </a:spcAft>
              <a:buSzPts val="1800"/>
              <a:buNone/>
            </a:pPr>
            <a:endParaRPr lang="en-US" sz="1800" dirty="0"/>
          </a:p>
          <a:p>
            <a:pPr marL="457200" lvl="0" indent="-228600" defTabSz="914400">
              <a:spcBef>
                <a:spcPts val="0"/>
              </a:spcBef>
              <a:spcAft>
                <a:spcPts val="600"/>
              </a:spcAft>
              <a:buSzPts val="1800"/>
              <a:buFont typeface="Arial" panose="020B0604020202020204" pitchFamily="34" charset="0"/>
              <a:buChar char="•"/>
            </a:pPr>
            <a:r>
              <a:rPr lang="en-US" sz="1800" dirty="0"/>
              <a:t>It consists of 300 rows and 13 columns which pertain to the clinical risk factors that influence the rate of mortality caused by Heart Failure</a:t>
            </a:r>
          </a:p>
        </p:txBody>
      </p:sp>
      <p:sp>
        <p:nvSpPr>
          <p:cNvPr id="130" name="Rectangle 1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Google Shape;81;p16"/>
          <p:cNvPicPr preferRelativeResize="0"/>
          <p:nvPr/>
        </p:nvPicPr>
        <p:blipFill rotWithShape="1">
          <a:blip r:embed="rId3"/>
          <a:srcRect l="19787" r="47717" b="-1"/>
          <a:stretch/>
        </p:blipFill>
        <p:spPr>
          <a:xfrm>
            <a:off x="4483341" y="599514"/>
            <a:ext cx="4069057" cy="394447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Shape 85"/>
        <p:cNvGrpSpPr/>
        <p:nvPr/>
      </p:nvGrpSpPr>
      <p:grpSpPr>
        <a:xfrm>
          <a:off x="0" y="0"/>
          <a:ext cx="0" cy="0"/>
          <a:chOff x="0" y="0"/>
          <a:chExt cx="0" cy="0"/>
        </a:xfrm>
      </p:grpSpPr>
      <p:pic>
        <p:nvPicPr>
          <p:cNvPr id="4098" name="Picture 2" descr="A screenshot of a computer&#10;&#10;Description automatically generated">
            <a:extLst>
              <a:ext uri="{FF2B5EF4-FFF2-40B4-BE49-F238E27FC236}">
                <a16:creationId xmlns:a16="http://schemas.microsoft.com/office/drawing/2014/main" id="{56A1F153-E977-42E6-B4B3-B5BE31F8BA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30" r="1" b="1"/>
          <a:stretch/>
        </p:blipFill>
        <p:spPr bwMode="auto">
          <a:xfrm>
            <a:off x="20" y="10"/>
            <a:ext cx="9143980" cy="3296237"/>
          </a:xfrm>
          <a:prstGeom prst="rect">
            <a:avLst/>
          </a:prstGeom>
          <a:noFill/>
          <a:extLst>
            <a:ext uri="{909E8E84-426E-40DD-AFC4-6F175D3DCCD1}">
              <a14:hiddenFill xmlns:a14="http://schemas.microsoft.com/office/drawing/2010/main">
                <a:solidFill>
                  <a:srgbClr val="FFFFFF"/>
                </a:solidFill>
              </a14:hiddenFill>
            </a:ext>
          </a:extLst>
        </p:spPr>
      </p:pic>
      <p:sp>
        <p:nvSpPr>
          <p:cNvPr id="4100" name="Freeform: Shape 137">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14888" y="3423036"/>
            <a:ext cx="2929112" cy="1720464"/>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1" name="Freeform: Shape 140">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423036"/>
            <a:ext cx="6833104" cy="1720464"/>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Google Shape;86;p17"/>
          <p:cNvSpPr txBox="1">
            <a:spLocks noGrp="1"/>
          </p:cNvSpPr>
          <p:nvPr>
            <p:ph type="title"/>
          </p:nvPr>
        </p:nvSpPr>
        <p:spPr>
          <a:xfrm>
            <a:off x="630936" y="3643685"/>
            <a:ext cx="5237125" cy="76982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600">
                <a:solidFill>
                  <a:srgbClr val="FFFFFF"/>
                </a:solidFill>
              </a:rPr>
              <a:t>Correlation Matrix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Shape 91"/>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8"/>
          <p:cNvSpPr txBox="1">
            <a:spLocks noGrp="1"/>
          </p:cNvSpPr>
          <p:nvPr>
            <p:ph type="title"/>
          </p:nvPr>
        </p:nvSpPr>
        <p:spPr>
          <a:xfrm>
            <a:off x="388416" y="3662658"/>
            <a:ext cx="2907065" cy="116768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a:t>Evaluations </a:t>
            </a:r>
          </a:p>
        </p:txBody>
      </p:sp>
      <p:sp>
        <p:nvSpPr>
          <p:cNvPr id="257" name="Rectangle 25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493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0"/>
            <a:ext cx="8423809" cy="344113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ADE154E6-34E9-43FD-A955-0B7B129BA4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2" b="1884"/>
          <a:stretch/>
        </p:blipFill>
        <p:spPr bwMode="auto">
          <a:xfrm>
            <a:off x="719403" y="273106"/>
            <a:ext cx="7777234" cy="2900995"/>
          </a:xfrm>
          <a:prstGeom prst="rect">
            <a:avLst/>
          </a:prstGeom>
          <a:noFill/>
          <a:extLst>
            <a:ext uri="{909E8E84-426E-40DD-AFC4-6F175D3DCCD1}">
              <a14:hiddenFill xmlns:a14="http://schemas.microsoft.com/office/drawing/2010/main">
                <a:solidFill>
                  <a:srgbClr val="FFFFFF"/>
                </a:solidFill>
              </a14:hiddenFill>
            </a:ext>
          </a:extLst>
        </p:spPr>
      </p:pic>
      <p:sp>
        <p:nvSpPr>
          <p:cNvPr id="259" name="Rectangle 25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000830" y="4245849"/>
            <a:ext cx="109728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9D9A222-3926-474E-A59F-4E2FCC5AC312}"/>
              </a:ext>
            </a:extLst>
          </p:cNvPr>
          <p:cNvSpPr>
            <a:spLocks noGrp="1"/>
          </p:cNvSpPr>
          <p:nvPr>
            <p:ph type="body" idx="1"/>
          </p:nvPr>
        </p:nvSpPr>
        <p:spPr>
          <a:xfrm>
            <a:off x="3475683" y="3363759"/>
            <a:ext cx="5279901" cy="1753471"/>
          </a:xfrm>
        </p:spPr>
        <p:txBody>
          <a:bodyPr vert="horz" lIns="91440" tIns="45720" rIns="91440" bIns="45720" rtlCol="0" anchor="ctr">
            <a:normAutofit lnSpcReduction="10000"/>
          </a:bodyPr>
          <a:lstStyle/>
          <a:p>
            <a:pPr lvl="0" indent="-228600" defTabSz="914400">
              <a:buFont typeface="Arial" panose="020B0604020202020204" pitchFamily="34" charset="0"/>
              <a:buChar char="•"/>
            </a:pPr>
            <a:endParaRPr lang="en-US" sz="1800" dirty="0"/>
          </a:p>
          <a:p>
            <a:pPr lvl="0" indent="-228600" defTabSz="914400">
              <a:buFont typeface="Arial" panose="020B0604020202020204" pitchFamily="34" charset="0"/>
              <a:buChar char="•"/>
            </a:pPr>
            <a:r>
              <a:rPr lang="en-US" sz="1800" dirty="0"/>
              <a:t>Highest Accuracy</a:t>
            </a:r>
          </a:p>
          <a:p>
            <a:pPr lvl="1" indent="-228600" defTabSz="914400">
              <a:spcBef>
                <a:spcPts val="0"/>
              </a:spcBef>
              <a:buFont typeface="Arial" panose="020B0604020202020204" pitchFamily="34" charset="0"/>
              <a:buChar char="•"/>
            </a:pPr>
            <a:r>
              <a:rPr lang="en-US" dirty="0"/>
              <a:t>Random Trees</a:t>
            </a:r>
          </a:p>
          <a:p>
            <a:pPr lvl="1" indent="-228600" defTabSz="914400">
              <a:spcBef>
                <a:spcPts val="0"/>
              </a:spcBef>
              <a:buFont typeface="Arial" panose="020B0604020202020204" pitchFamily="34" charset="0"/>
              <a:buChar char="•"/>
            </a:pPr>
            <a:r>
              <a:rPr lang="en-US" dirty="0"/>
              <a:t>Logistics Regression</a:t>
            </a:r>
          </a:p>
          <a:p>
            <a:pPr lvl="0" indent="-228600" defTabSz="914400">
              <a:spcBef>
                <a:spcPts val="1600"/>
              </a:spcBef>
              <a:buFont typeface="Arial" panose="020B0604020202020204" pitchFamily="34" charset="0"/>
              <a:buChar char="•"/>
            </a:pPr>
            <a:r>
              <a:rPr lang="en-US" sz="1800" dirty="0"/>
              <a:t>Sensitivity/Specificity</a:t>
            </a:r>
          </a:p>
          <a:p>
            <a:pPr lvl="1" indent="-228600" defTabSz="914400">
              <a:spcBef>
                <a:spcPts val="0"/>
              </a:spcBef>
              <a:buFont typeface="Arial" panose="020B0604020202020204" pitchFamily="34" charset="0"/>
              <a:buChar char="•"/>
            </a:pPr>
            <a:r>
              <a:rPr lang="en-US" dirty="0"/>
              <a:t>Relatively high compared to other models</a:t>
            </a:r>
          </a:p>
          <a:p>
            <a:pPr indent="-228600" defTabSz="914400">
              <a:buFont typeface="Arial" panose="020B0604020202020204" pitchFamily="34" charset="0"/>
              <a:buChar char="•"/>
            </a:pP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p:nvSpPr>
          <p:cNvPr id="168" name="Rectangle 167">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 y="192405"/>
            <a:ext cx="8778240" cy="477392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72" name="Straight Connector 171">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1700" y="4326153"/>
            <a:ext cx="4800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Google Shape;105;p20"/>
          <p:cNvSpPr txBox="1">
            <a:spLocks noGrp="1"/>
          </p:cNvSpPr>
          <p:nvPr>
            <p:ph type="title"/>
          </p:nvPr>
        </p:nvSpPr>
        <p:spPr>
          <a:xfrm>
            <a:off x="832485" y="3208017"/>
            <a:ext cx="7475220" cy="1170240"/>
          </a:xfrm>
          <a:prstGeom prst="rect">
            <a:avLst/>
          </a:prstGeom>
        </p:spPr>
        <p:txBody>
          <a:bodyPr spcFirstLastPara="1" vert="horz" lIns="91440" tIns="45720" rIns="91440" bIns="45720" rtlCol="0" anchor="b" anchorCtr="0">
            <a:normAutofit fontScale="90000"/>
          </a:bodyPr>
          <a:lstStyle/>
          <a:p>
            <a:pPr marL="0" lvl="0" indent="0" algn="ctr" defTabSz="914400">
              <a:spcBef>
                <a:spcPct val="0"/>
              </a:spcBef>
              <a:spcAft>
                <a:spcPts val="0"/>
              </a:spcAft>
            </a:pPr>
            <a:r>
              <a:rPr lang="en-US" sz="4400" dirty="0">
                <a:solidFill>
                  <a:schemeClr val="accent1"/>
                </a:solidFill>
              </a:rPr>
              <a:t>Algorithm 1: Logistics Regression</a:t>
            </a:r>
          </a:p>
        </p:txBody>
      </p:sp>
      <p:pic>
        <p:nvPicPr>
          <p:cNvPr id="7" name="Picture 2">
            <a:extLst>
              <a:ext uri="{FF2B5EF4-FFF2-40B4-BE49-F238E27FC236}">
                <a16:creationId xmlns:a16="http://schemas.microsoft.com/office/drawing/2014/main" id="{C2D70F00-94C9-435D-91B0-7A983DA249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66"/>
          <a:stretch/>
        </p:blipFill>
        <p:spPr bwMode="auto">
          <a:xfrm>
            <a:off x="182880" y="192405"/>
            <a:ext cx="8778240" cy="282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p:nvSpPr>
          <p:cNvPr id="168" name="Rectangle 167">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 y="192405"/>
            <a:ext cx="8778240" cy="477392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72" name="Straight Connector 171">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1700" y="4326153"/>
            <a:ext cx="4800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Google Shape;105;p20"/>
          <p:cNvSpPr txBox="1">
            <a:spLocks noGrp="1"/>
          </p:cNvSpPr>
          <p:nvPr>
            <p:ph type="title"/>
          </p:nvPr>
        </p:nvSpPr>
        <p:spPr>
          <a:xfrm>
            <a:off x="832485" y="3208017"/>
            <a:ext cx="7475220" cy="117024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4400">
                <a:solidFill>
                  <a:schemeClr val="accent1"/>
                </a:solidFill>
              </a:rPr>
              <a:t>Algorithm 2: Random Trees </a:t>
            </a:r>
          </a:p>
        </p:txBody>
      </p:sp>
      <p:pic>
        <p:nvPicPr>
          <p:cNvPr id="107" name="Google Shape;107;p20" descr="Diagram&#10;&#10;Description automatically generated"/>
          <p:cNvPicPr preferRelativeResize="0"/>
          <p:nvPr/>
        </p:nvPicPr>
        <p:blipFill rotWithShape="1">
          <a:blip r:embed="rId3"/>
          <a:srcRect r="2" b="6780"/>
          <a:stretch/>
        </p:blipFill>
        <p:spPr>
          <a:xfrm>
            <a:off x="182880" y="192405"/>
            <a:ext cx="8778240" cy="282320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1"/>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25DD7917-DC43-4DB1-8719-34243DFC6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scatter chart&#10;&#10;Description automatically generated">
            <a:extLst>
              <a:ext uri="{FF2B5EF4-FFF2-40B4-BE49-F238E27FC236}">
                <a16:creationId xmlns:a16="http://schemas.microsoft.com/office/drawing/2014/main" id="{9EA87A79-D07C-4D1C-BBC6-A6B32FA07655}"/>
              </a:ext>
            </a:extLst>
          </p:cNvPr>
          <p:cNvPicPr>
            <a:picLocks noChangeAspect="1"/>
          </p:cNvPicPr>
          <p:nvPr/>
        </p:nvPicPr>
        <p:blipFill rotWithShape="1">
          <a:blip r:embed="rId3"/>
          <a:srcRect l="4058"/>
          <a:stretch/>
        </p:blipFill>
        <p:spPr>
          <a:xfrm>
            <a:off x="483495" y="673134"/>
            <a:ext cx="2561793" cy="2158254"/>
          </a:xfrm>
          <a:prstGeom prst="rect">
            <a:avLst/>
          </a:prstGeom>
        </p:spPr>
      </p:pic>
      <p:pic>
        <p:nvPicPr>
          <p:cNvPr id="11" name="Picture 10" descr="Chart&#10;&#10;Description automatically generated">
            <a:extLst>
              <a:ext uri="{FF2B5EF4-FFF2-40B4-BE49-F238E27FC236}">
                <a16:creationId xmlns:a16="http://schemas.microsoft.com/office/drawing/2014/main" id="{F08536ED-F14C-4F29-AAF8-8E360A6F9DD8}"/>
              </a:ext>
            </a:extLst>
          </p:cNvPr>
          <p:cNvPicPr>
            <a:picLocks noChangeAspect="1"/>
          </p:cNvPicPr>
          <p:nvPr/>
        </p:nvPicPr>
        <p:blipFill rotWithShape="1">
          <a:blip r:embed="rId4"/>
          <a:srcRect r="16403"/>
          <a:stretch/>
        </p:blipFill>
        <p:spPr>
          <a:xfrm>
            <a:off x="3286587" y="665411"/>
            <a:ext cx="2561794" cy="2158263"/>
          </a:xfrm>
          <a:prstGeom prst="rect">
            <a:avLst/>
          </a:prstGeom>
        </p:spPr>
      </p:pic>
      <p:pic>
        <p:nvPicPr>
          <p:cNvPr id="9" name="Picture 8" descr="Chart, line chart&#10;&#10;Description automatically generated">
            <a:extLst>
              <a:ext uri="{FF2B5EF4-FFF2-40B4-BE49-F238E27FC236}">
                <a16:creationId xmlns:a16="http://schemas.microsoft.com/office/drawing/2014/main" id="{422BD81F-E750-4527-9B3D-8B6AF65A8D01}"/>
              </a:ext>
            </a:extLst>
          </p:cNvPr>
          <p:cNvPicPr>
            <a:picLocks noChangeAspect="1"/>
          </p:cNvPicPr>
          <p:nvPr/>
        </p:nvPicPr>
        <p:blipFill rotWithShape="1">
          <a:blip r:embed="rId5"/>
          <a:srcRect l="3954" r="1847"/>
          <a:stretch/>
        </p:blipFill>
        <p:spPr>
          <a:xfrm>
            <a:off x="6098710" y="668938"/>
            <a:ext cx="2570823" cy="2166646"/>
          </a:xfrm>
          <a:prstGeom prst="rect">
            <a:avLst/>
          </a:prstGeom>
        </p:spPr>
      </p:pic>
      <p:sp>
        <p:nvSpPr>
          <p:cNvPr id="167" name="Freeform: Shape 166">
            <a:extLst>
              <a:ext uri="{FF2B5EF4-FFF2-40B4-BE49-F238E27FC236}">
                <a16:creationId xmlns:a16="http://schemas.microsoft.com/office/drawing/2014/main" id="{410C1444-5E64-4361-A98D-1098E1813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3888740"/>
            <a:ext cx="532209" cy="1253726"/>
          </a:xfrm>
          <a:custGeom>
            <a:avLst/>
            <a:gdLst>
              <a:gd name="connsiteX0" fmla="*/ 0 w 709612"/>
              <a:gd name="connsiteY0" fmla="*/ 0 h 1671635"/>
              <a:gd name="connsiteX1" fmla="*/ 709612 w 709612"/>
              <a:gd name="connsiteY1" fmla="*/ 578069 h 1671635"/>
              <a:gd name="connsiteX2" fmla="*/ 709612 w 709612"/>
              <a:gd name="connsiteY2" fmla="*/ 1671635 h 1671635"/>
              <a:gd name="connsiteX3" fmla="*/ 189293 w 709612"/>
              <a:gd name="connsiteY3" fmla="*/ 1671635 h 1671635"/>
              <a:gd name="connsiteX4" fmla="*/ 0 w 709612"/>
              <a:gd name="connsiteY4" fmla="*/ 1517432 h 167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612" h="1671635">
                <a:moveTo>
                  <a:pt x="0" y="0"/>
                </a:moveTo>
                <a:lnTo>
                  <a:pt x="709612" y="578069"/>
                </a:lnTo>
                <a:lnTo>
                  <a:pt x="709612" y="1671635"/>
                </a:lnTo>
                <a:lnTo>
                  <a:pt x="189293" y="1671635"/>
                </a:lnTo>
                <a:lnTo>
                  <a:pt x="0" y="151743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69" name="Freeform 46">
            <a:extLst>
              <a:ext uri="{FF2B5EF4-FFF2-40B4-BE49-F238E27FC236}">
                <a16:creationId xmlns:a16="http://schemas.microsoft.com/office/drawing/2014/main" id="{E075BB12-23BA-44A6-ABE6-664ACD6AC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3750285"/>
            <a:ext cx="302419" cy="1279074"/>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47">
            <a:extLst>
              <a:ext uri="{FF2B5EF4-FFF2-40B4-BE49-F238E27FC236}">
                <a16:creationId xmlns:a16="http://schemas.microsoft.com/office/drawing/2014/main" id="{2BC04747-F6F9-4ED6-BE92-B40598694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3602648"/>
            <a:ext cx="126206" cy="1284896"/>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172">
            <a:extLst>
              <a:ext uri="{FF2B5EF4-FFF2-40B4-BE49-F238E27FC236}">
                <a16:creationId xmlns:a16="http://schemas.microsoft.com/office/drawing/2014/main" id="{0594E94A-8938-4CC4-AC3C-E016837AE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3174221"/>
            <a:ext cx="8660959" cy="158063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Google Shape;92;p18"/>
          <p:cNvSpPr txBox="1">
            <a:spLocks noGrp="1"/>
          </p:cNvSpPr>
          <p:nvPr>
            <p:ph type="title"/>
          </p:nvPr>
        </p:nvSpPr>
        <p:spPr>
          <a:xfrm>
            <a:off x="-433283" y="3318237"/>
            <a:ext cx="3367985" cy="1241538"/>
          </a:xfrm>
          <a:prstGeom prst="rect">
            <a:avLst/>
          </a:prstGeom>
        </p:spPr>
        <p:txBody>
          <a:bodyPr spcFirstLastPara="1" vert="horz" lIns="91440" tIns="45720" rIns="91440" bIns="45720" rtlCol="0" anchor="ctr" anchorCtr="0">
            <a:normAutofit/>
          </a:bodyPr>
          <a:lstStyle/>
          <a:p>
            <a:pPr lvl="0" algn="r" defTabSz="914400">
              <a:spcBef>
                <a:spcPct val="0"/>
              </a:spcBef>
            </a:pPr>
            <a:r>
              <a:rPr lang="en-US" sz="2700" dirty="0">
                <a:solidFill>
                  <a:srgbClr val="FFFFFF"/>
                </a:solidFill>
              </a:rPr>
              <a:t>Findings </a:t>
            </a:r>
            <a:br>
              <a:rPr lang="en-US" sz="2700" dirty="0">
                <a:solidFill>
                  <a:srgbClr val="FFFFFF"/>
                </a:solidFill>
              </a:rPr>
            </a:br>
            <a:r>
              <a:rPr lang="en-US" sz="2700" dirty="0">
                <a:solidFill>
                  <a:srgbClr val="FFFFFF"/>
                </a:solidFill>
              </a:rPr>
              <a:t>&amp; Insights  </a:t>
            </a:r>
          </a:p>
        </p:txBody>
      </p:sp>
      <p:sp>
        <p:nvSpPr>
          <p:cNvPr id="3" name="Text Placeholder 2">
            <a:extLst>
              <a:ext uri="{FF2B5EF4-FFF2-40B4-BE49-F238E27FC236}">
                <a16:creationId xmlns:a16="http://schemas.microsoft.com/office/drawing/2014/main" id="{59D9A222-3926-474E-A59F-4E2FCC5AC312}"/>
              </a:ext>
            </a:extLst>
          </p:cNvPr>
          <p:cNvSpPr>
            <a:spLocks noGrp="1"/>
          </p:cNvSpPr>
          <p:nvPr>
            <p:ph type="body" idx="1"/>
          </p:nvPr>
        </p:nvSpPr>
        <p:spPr>
          <a:xfrm>
            <a:off x="3584028" y="3369304"/>
            <a:ext cx="5252236" cy="1190471"/>
          </a:xfrm>
        </p:spPr>
        <p:txBody>
          <a:bodyPr vert="horz" lIns="91440" tIns="45720" rIns="91440" bIns="45720" rtlCol="0" anchor="ctr">
            <a:noAutofit/>
          </a:bodyPr>
          <a:lstStyle/>
          <a:p>
            <a:pPr lvl="0" indent="-228600" defTabSz="914400">
              <a:spcAft>
                <a:spcPts val="600"/>
              </a:spcAft>
              <a:buFont typeface="Arial" panose="020B0604020202020204" pitchFamily="34" charset="0"/>
              <a:buChar char="•"/>
            </a:pPr>
            <a:endParaRPr lang="en-US" sz="1400" dirty="0">
              <a:solidFill>
                <a:srgbClr val="FEFFFF"/>
              </a:solidFill>
            </a:endParaRPr>
          </a:p>
          <a:p>
            <a:pPr lvl="0" indent="-228600" defTabSz="914400">
              <a:spcAft>
                <a:spcPts val="600"/>
              </a:spcAft>
              <a:buFont typeface="Arial" panose="020B0604020202020204" pitchFamily="34" charset="0"/>
              <a:buChar char="•"/>
            </a:pPr>
            <a:r>
              <a:rPr lang="en-US" sz="1600" dirty="0">
                <a:solidFill>
                  <a:srgbClr val="FEFFFF"/>
                </a:solidFill>
              </a:rPr>
              <a:t>We found 3 major significant Predictors of Heart Failure</a:t>
            </a:r>
          </a:p>
          <a:p>
            <a:pPr lvl="1" indent="-228600" defTabSz="914400">
              <a:spcBef>
                <a:spcPts val="0"/>
              </a:spcBef>
              <a:spcAft>
                <a:spcPts val="600"/>
              </a:spcAft>
              <a:buFont typeface="Arial" panose="020B0604020202020204" pitchFamily="34" charset="0"/>
              <a:buChar char="•"/>
            </a:pPr>
            <a:r>
              <a:rPr lang="en-US" sz="1600" dirty="0">
                <a:solidFill>
                  <a:srgbClr val="FEFFFF"/>
                </a:solidFill>
              </a:rPr>
              <a:t>Age</a:t>
            </a:r>
          </a:p>
          <a:p>
            <a:pPr lvl="1" indent="-228600" defTabSz="914400">
              <a:spcBef>
                <a:spcPts val="0"/>
              </a:spcBef>
              <a:spcAft>
                <a:spcPts val="600"/>
              </a:spcAft>
              <a:buFont typeface="Arial" panose="020B0604020202020204" pitchFamily="34" charset="0"/>
              <a:buChar char="•"/>
            </a:pPr>
            <a:r>
              <a:rPr lang="en-US" sz="1600" dirty="0">
                <a:solidFill>
                  <a:srgbClr val="FEFFFF"/>
                </a:solidFill>
              </a:rPr>
              <a:t>Ejection fractions</a:t>
            </a:r>
          </a:p>
          <a:p>
            <a:pPr lvl="1" indent="-228600" defTabSz="914400">
              <a:spcBef>
                <a:spcPts val="0"/>
              </a:spcBef>
              <a:spcAft>
                <a:spcPts val="600"/>
              </a:spcAft>
              <a:buFont typeface="Arial" panose="020B0604020202020204" pitchFamily="34" charset="0"/>
              <a:buChar char="•"/>
            </a:pPr>
            <a:r>
              <a:rPr lang="en-US" sz="1600" dirty="0">
                <a:solidFill>
                  <a:srgbClr val="FEFFFF"/>
                </a:solidFill>
              </a:rPr>
              <a:t>Time since patient’s last doctor visit</a:t>
            </a:r>
          </a:p>
          <a:p>
            <a:pPr marL="228600" indent="-228600" defTabSz="914400">
              <a:spcAft>
                <a:spcPts val="600"/>
              </a:spcAft>
              <a:buFont typeface="Arial" panose="020B0604020202020204" pitchFamily="34" charset="0"/>
              <a:buChar char="•"/>
            </a:pPr>
            <a:endParaRPr lang="en-US" sz="900" dirty="0">
              <a:solidFill>
                <a:srgbClr val="FEFFFF"/>
              </a:solidFill>
            </a:endParaRPr>
          </a:p>
        </p:txBody>
      </p:sp>
    </p:spTree>
    <p:extLst>
      <p:ext uri="{BB962C8B-B14F-4D97-AF65-F5344CB8AC3E}">
        <p14:creationId xmlns:p14="http://schemas.microsoft.com/office/powerpoint/2010/main" val="1770540309"/>
      </p:ext>
    </p:extLst>
  </p:cSld>
  <p:clrMapOvr>
    <a:masterClrMapping/>
  </p:clrMapOvr>
</p:sld>
</file>

<file path=ppt/theme/theme1.xml><?xml version="1.0" encoding="utf-8"?>
<a:theme xmlns:a="http://schemas.openxmlformats.org/drawingml/2006/main" name="Office Theme">
  <a:themeElements>
    <a:clrScheme name="Custom 8">
      <a:dk1>
        <a:srgbClr val="3F3F3F"/>
      </a:dk1>
      <a:lt1>
        <a:sysClr val="window" lastClr="FFFFFF"/>
      </a:lt1>
      <a:dk2>
        <a:srgbClr val="39302A"/>
      </a:dk2>
      <a:lt2>
        <a:srgbClr val="E5DEDB"/>
      </a:lt2>
      <a:accent1>
        <a:srgbClr val="595959"/>
      </a:accent1>
      <a:accent2>
        <a:srgbClr val="FF0000"/>
      </a:accent2>
      <a:accent3>
        <a:srgbClr val="FF0000"/>
      </a:accent3>
      <a:accent4>
        <a:srgbClr val="FF0000"/>
      </a:accent4>
      <a:accent5>
        <a:srgbClr val="FF0000"/>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5648</TotalTime>
  <Words>944</Words>
  <Application>Microsoft Office PowerPoint</Application>
  <PresentationFormat>On-screen Show (16:9)</PresentationFormat>
  <Paragraphs>112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 Light</vt:lpstr>
      <vt:lpstr>Proxima Nova</vt:lpstr>
      <vt:lpstr>Calibri</vt:lpstr>
      <vt:lpstr>Office Theme</vt:lpstr>
      <vt:lpstr>Predicting Heart Failure</vt:lpstr>
      <vt:lpstr>BACKGROUND INFORMATION</vt:lpstr>
      <vt:lpstr>SO WHY HEART FAILURE?</vt:lpstr>
      <vt:lpstr>Dataset </vt:lpstr>
      <vt:lpstr>Correlation Matrix</vt:lpstr>
      <vt:lpstr>Evaluations </vt:lpstr>
      <vt:lpstr>Algorithm 1: Logistics Regression</vt:lpstr>
      <vt:lpstr>Algorithm 2: Random Trees </vt:lpstr>
      <vt:lpstr>Findings  &amp; Insights  </vt:lpstr>
      <vt:lpstr>Challenges &amp; Limitations</vt:lpstr>
      <vt:lpstr>Recommendations</vt:lpstr>
      <vt:lpstr>THANK YOU FOR LISTENING </vt:lpstr>
      <vt:lpstr>APPENDIX A:  k-NN Process</vt:lpstr>
      <vt:lpstr>APPENDIX B: CART Process</vt:lpstr>
      <vt:lpstr>APPENDIX C:  Trees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Failure</dc:title>
  <dc:creator>gabri_yo646t5</dc:creator>
  <cp:lastModifiedBy>Gabriel Ali</cp:lastModifiedBy>
  <cp:revision>14</cp:revision>
  <dcterms:created xsi:type="dcterms:W3CDTF">2020-12-07T10:35:27Z</dcterms:created>
  <dcterms:modified xsi:type="dcterms:W3CDTF">2021-07-16T15:32:15Z</dcterms:modified>
</cp:coreProperties>
</file>