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3"/>
  </p:notesMasterIdLst>
  <p:sldIdLst>
    <p:sldId id="256" r:id="rId2"/>
    <p:sldId id="257" r:id="rId3"/>
    <p:sldId id="264" r:id="rId4"/>
    <p:sldId id="259" r:id="rId5"/>
    <p:sldId id="260" r:id="rId6"/>
    <p:sldId id="262" r:id="rId7"/>
    <p:sldId id="265" r:id="rId8"/>
    <p:sldId id="266" r:id="rId9"/>
    <p:sldId id="268"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59"/>
  </p:normalViewPr>
  <p:slideViewPr>
    <p:cSldViewPr snapToGrid="0">
      <p:cViewPr>
        <p:scale>
          <a:sx n="85" d="100"/>
          <a:sy n="85" d="100"/>
        </p:scale>
        <p:origin x="149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B2BAF-AE19-F24E-B196-823F137A1BD9}" type="datetimeFigureOut">
              <a:rPr lang="en-US" smtClean="0"/>
              <a:t>3/8/25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4A902-F520-A14A-BC5A-A55B4902822B}" type="slidenum">
              <a:rPr lang="en-US" smtClean="0"/>
              <a:t>‹#›</a:t>
            </a:fld>
            <a:endParaRPr lang="en-US"/>
          </a:p>
        </p:txBody>
      </p:sp>
    </p:spTree>
    <p:extLst>
      <p:ext uri="{BB962C8B-B14F-4D97-AF65-F5344CB8AC3E}">
        <p14:creationId xmlns:p14="http://schemas.microsoft.com/office/powerpoint/2010/main" val="2228062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shows our initial findings without modifying the dataset. As you can see, there are some decades that are massive outliers. Can mention object start date graph looked even worse (both looked bad together on a slide). Hence why we went for outlier detection. First note of Robert Lehman Collection in brown</a:t>
            </a:r>
          </a:p>
        </p:txBody>
      </p:sp>
      <p:sp>
        <p:nvSpPr>
          <p:cNvPr id="4" name="Slide Number Placeholder 3"/>
          <p:cNvSpPr>
            <a:spLocks noGrp="1"/>
          </p:cNvSpPr>
          <p:nvPr>
            <p:ph type="sldNum" sz="quarter" idx="5"/>
          </p:nvPr>
        </p:nvSpPr>
        <p:spPr/>
        <p:txBody>
          <a:bodyPr/>
          <a:lstStyle/>
          <a:p>
            <a:fld id="{DF74A902-F520-A14A-BC5A-A55B4902822B}" type="slidenum">
              <a:rPr lang="en-US" smtClean="0"/>
              <a:t>3</a:t>
            </a:fld>
            <a:endParaRPr lang="en-US"/>
          </a:p>
        </p:txBody>
      </p:sp>
    </p:spTree>
    <p:extLst>
      <p:ext uri="{BB962C8B-B14F-4D97-AF65-F5344CB8AC3E}">
        <p14:creationId xmlns:p14="http://schemas.microsoft.com/office/powerpoint/2010/main" val="28674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Gabe, you can talk here about the isolation forest and how you identified the outliers – your area of expertise. Can point out object date is graphed with some breaking the scale</a:t>
            </a:r>
          </a:p>
        </p:txBody>
      </p:sp>
      <p:sp>
        <p:nvSpPr>
          <p:cNvPr id="4" name="Slide Number Placeholder 3"/>
          <p:cNvSpPr>
            <a:spLocks noGrp="1"/>
          </p:cNvSpPr>
          <p:nvPr>
            <p:ph type="sldNum" sz="quarter" idx="5"/>
          </p:nvPr>
        </p:nvSpPr>
        <p:spPr/>
        <p:txBody>
          <a:bodyPr/>
          <a:lstStyle/>
          <a:p>
            <a:fld id="{DF74A902-F520-A14A-BC5A-A55B4902822B}" type="slidenum">
              <a:rPr lang="en-US" smtClean="0"/>
              <a:t>4</a:t>
            </a:fld>
            <a:endParaRPr lang="en-US"/>
          </a:p>
        </p:txBody>
      </p:sp>
    </p:spTree>
    <p:extLst>
      <p:ext uri="{BB962C8B-B14F-4D97-AF65-F5344CB8AC3E}">
        <p14:creationId xmlns:p14="http://schemas.microsoft.com/office/powerpoint/2010/main" val="76334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discuss the scatter plot’s range making much more sense. Now graphs of Object Start Date are actually readable, before there were small items well order than 3000 BC breaking the scale.</a:t>
            </a:r>
          </a:p>
        </p:txBody>
      </p:sp>
      <p:sp>
        <p:nvSpPr>
          <p:cNvPr id="4" name="Slide Number Placeholder 3"/>
          <p:cNvSpPr>
            <a:spLocks noGrp="1"/>
          </p:cNvSpPr>
          <p:nvPr>
            <p:ph type="sldNum" sz="quarter" idx="5"/>
          </p:nvPr>
        </p:nvSpPr>
        <p:spPr/>
        <p:txBody>
          <a:bodyPr/>
          <a:lstStyle/>
          <a:p>
            <a:fld id="{DF74A902-F520-A14A-BC5A-A55B4902822B}" type="slidenum">
              <a:rPr lang="en-US" smtClean="0"/>
              <a:t>5</a:t>
            </a:fld>
            <a:endParaRPr lang="en-US"/>
          </a:p>
        </p:txBody>
      </p:sp>
    </p:spTree>
    <p:extLst>
      <p:ext uri="{BB962C8B-B14F-4D97-AF65-F5344CB8AC3E}">
        <p14:creationId xmlns:p14="http://schemas.microsoft.com/office/powerpoint/2010/main" val="447545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BFA4B-E8B4-01E8-7D1D-3437267009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3C601A-61B5-9927-CACF-FB603EE00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CB5058-6543-DF0A-1182-9E189BC9DBD4}"/>
              </a:ext>
            </a:extLst>
          </p:cNvPr>
          <p:cNvSpPr>
            <a:spLocks noGrp="1"/>
          </p:cNvSpPr>
          <p:nvPr>
            <p:ph type="body" idx="1"/>
          </p:nvPr>
        </p:nvSpPr>
        <p:spPr/>
        <p:txBody>
          <a:bodyPr/>
          <a:lstStyle/>
          <a:p>
            <a:r>
              <a:rPr lang="en-US" dirty="0"/>
              <a:t>Things look more uniform now, but we can see a massive expansion of Greek and Roman Art still not considered an outlier. Can note entire departments were removed, such as the Robert Lehman collection – all donated upon his death in 1969 and still classified together.</a:t>
            </a:r>
          </a:p>
        </p:txBody>
      </p:sp>
      <p:sp>
        <p:nvSpPr>
          <p:cNvPr id="4" name="Slide Number Placeholder 3">
            <a:extLst>
              <a:ext uri="{FF2B5EF4-FFF2-40B4-BE49-F238E27FC236}">
                <a16:creationId xmlns:a16="http://schemas.microsoft.com/office/drawing/2014/main" id="{8B13A5BF-74A8-28EC-CA6F-ED8A29AEB34A}"/>
              </a:ext>
            </a:extLst>
          </p:cNvPr>
          <p:cNvSpPr>
            <a:spLocks noGrp="1"/>
          </p:cNvSpPr>
          <p:nvPr>
            <p:ph type="sldNum" sz="quarter" idx="5"/>
          </p:nvPr>
        </p:nvSpPr>
        <p:spPr/>
        <p:txBody>
          <a:bodyPr/>
          <a:lstStyle/>
          <a:p>
            <a:fld id="{DF74A902-F520-A14A-BC5A-A55B4902822B}" type="slidenum">
              <a:rPr lang="en-US" smtClean="0"/>
              <a:t>6</a:t>
            </a:fld>
            <a:endParaRPr lang="en-US"/>
          </a:p>
        </p:txBody>
      </p:sp>
    </p:spTree>
    <p:extLst>
      <p:ext uri="{BB962C8B-B14F-4D97-AF65-F5344CB8AC3E}">
        <p14:creationId xmlns:p14="http://schemas.microsoft.com/office/powerpoint/2010/main" val="3878381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how most pieces in the collection are from last 500 years but strong presence of Egyptian Art. This will be Gabe’s last slide</a:t>
            </a:r>
          </a:p>
        </p:txBody>
      </p:sp>
      <p:sp>
        <p:nvSpPr>
          <p:cNvPr id="4" name="Slide Number Placeholder 3"/>
          <p:cNvSpPr>
            <a:spLocks noGrp="1"/>
          </p:cNvSpPr>
          <p:nvPr>
            <p:ph type="sldNum" sz="quarter" idx="5"/>
          </p:nvPr>
        </p:nvSpPr>
        <p:spPr/>
        <p:txBody>
          <a:bodyPr/>
          <a:lstStyle/>
          <a:p>
            <a:fld id="{DF74A902-F520-A14A-BC5A-A55B4902822B}" type="slidenum">
              <a:rPr lang="en-US" smtClean="0"/>
              <a:t>7</a:t>
            </a:fld>
            <a:endParaRPr lang="en-US"/>
          </a:p>
        </p:txBody>
      </p:sp>
    </p:spTree>
    <p:extLst>
      <p:ext uri="{BB962C8B-B14F-4D97-AF65-F5344CB8AC3E}">
        <p14:creationId xmlns:p14="http://schemas.microsoft.com/office/powerpoint/2010/main" val="894054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Reid takes over presentation again. With anomalies removed, one could start to do analysis of different objects in different departments. The outliers in regards to age are clear</a:t>
            </a:r>
          </a:p>
        </p:txBody>
      </p:sp>
      <p:sp>
        <p:nvSpPr>
          <p:cNvPr id="4" name="Slide Number Placeholder 3"/>
          <p:cNvSpPr>
            <a:spLocks noGrp="1"/>
          </p:cNvSpPr>
          <p:nvPr>
            <p:ph type="sldNum" sz="quarter" idx="5"/>
          </p:nvPr>
        </p:nvSpPr>
        <p:spPr/>
        <p:txBody>
          <a:bodyPr/>
          <a:lstStyle/>
          <a:p>
            <a:fld id="{DF74A902-F520-A14A-BC5A-A55B4902822B}" type="slidenum">
              <a:rPr lang="en-US" smtClean="0"/>
              <a:t>8</a:t>
            </a:fld>
            <a:endParaRPr lang="en-US"/>
          </a:p>
        </p:txBody>
      </p:sp>
    </p:spTree>
    <p:extLst>
      <p:ext uri="{BB962C8B-B14F-4D97-AF65-F5344CB8AC3E}">
        <p14:creationId xmlns:p14="http://schemas.microsoft.com/office/powerpoint/2010/main" val="342735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67A36-3D46-B2E6-1A47-FB982AD0BB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65B4B-E782-B526-A199-883292084D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B4962-22A1-1C8C-80DB-076654984147}"/>
              </a:ext>
            </a:extLst>
          </p:cNvPr>
          <p:cNvSpPr>
            <a:spLocks noGrp="1"/>
          </p:cNvSpPr>
          <p:nvPr>
            <p:ph type="body" idx="1"/>
          </p:nvPr>
        </p:nvSpPr>
        <p:spPr/>
        <p:txBody>
          <a:bodyPr/>
          <a:lstStyle/>
          <a:p>
            <a:r>
              <a:rPr lang="en-US" dirty="0"/>
              <a:t>The Met’s collection relatively well-rounded, but the majority of international art was acquired decades ago – shifting landscape in art world</a:t>
            </a:r>
          </a:p>
        </p:txBody>
      </p:sp>
      <p:sp>
        <p:nvSpPr>
          <p:cNvPr id="4" name="Slide Number Placeholder 3">
            <a:extLst>
              <a:ext uri="{FF2B5EF4-FFF2-40B4-BE49-F238E27FC236}">
                <a16:creationId xmlns:a16="http://schemas.microsoft.com/office/drawing/2014/main" id="{E2AFFF8D-7A71-9E3A-CA67-5FBC2C564F49}"/>
              </a:ext>
            </a:extLst>
          </p:cNvPr>
          <p:cNvSpPr>
            <a:spLocks noGrp="1"/>
          </p:cNvSpPr>
          <p:nvPr>
            <p:ph type="sldNum" sz="quarter" idx="5"/>
          </p:nvPr>
        </p:nvSpPr>
        <p:spPr/>
        <p:txBody>
          <a:bodyPr/>
          <a:lstStyle/>
          <a:p>
            <a:fld id="{DF74A902-F520-A14A-BC5A-A55B4902822B}" type="slidenum">
              <a:rPr lang="en-US" smtClean="0"/>
              <a:t>9</a:t>
            </a:fld>
            <a:endParaRPr lang="en-US"/>
          </a:p>
        </p:txBody>
      </p:sp>
    </p:spTree>
    <p:extLst>
      <p:ext uri="{BB962C8B-B14F-4D97-AF65-F5344CB8AC3E}">
        <p14:creationId xmlns:p14="http://schemas.microsoft.com/office/powerpoint/2010/main" val="3000634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Reid and Gabe both give their own wrap-ups here to close </a:t>
            </a:r>
            <a:r>
              <a:rPr lang="en-US"/>
              <a:t>it out</a:t>
            </a:r>
          </a:p>
        </p:txBody>
      </p:sp>
      <p:sp>
        <p:nvSpPr>
          <p:cNvPr id="4" name="Slide Number Placeholder 3"/>
          <p:cNvSpPr>
            <a:spLocks noGrp="1"/>
          </p:cNvSpPr>
          <p:nvPr>
            <p:ph type="sldNum" sz="quarter" idx="5"/>
          </p:nvPr>
        </p:nvSpPr>
        <p:spPr/>
        <p:txBody>
          <a:bodyPr/>
          <a:lstStyle/>
          <a:p>
            <a:fld id="{DF74A902-F520-A14A-BC5A-A55B4902822B}" type="slidenum">
              <a:rPr lang="en-US" smtClean="0"/>
              <a:t>11</a:t>
            </a:fld>
            <a:endParaRPr lang="en-US"/>
          </a:p>
        </p:txBody>
      </p:sp>
    </p:spTree>
    <p:extLst>
      <p:ext uri="{BB962C8B-B14F-4D97-AF65-F5344CB8AC3E}">
        <p14:creationId xmlns:p14="http://schemas.microsoft.com/office/powerpoint/2010/main" val="739230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3/8/25</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5602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071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49502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smtClean="0"/>
              <a:t>3/8/25</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7110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1940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8296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0554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861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3/8/25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463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4277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smtClean="0"/>
              <a:pPr/>
              <a:t>3/8/25</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16096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3/8/25</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70070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barela83/COMP-4447-W25-MET_DATA_ANALYS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94F3-F04A-9E51-8239-4266F9140E2B}"/>
              </a:ext>
            </a:extLst>
          </p:cNvPr>
          <p:cNvSpPr>
            <a:spLocks noGrp="1"/>
          </p:cNvSpPr>
          <p:nvPr>
            <p:ph type="ctrTitle"/>
          </p:nvPr>
        </p:nvSpPr>
        <p:spPr/>
        <p:txBody>
          <a:bodyPr/>
          <a:lstStyle/>
          <a:p>
            <a:r>
              <a:rPr lang="en-US" dirty="0"/>
              <a:t>Met Data Analysis</a:t>
            </a:r>
          </a:p>
        </p:txBody>
      </p:sp>
      <p:sp>
        <p:nvSpPr>
          <p:cNvPr id="3" name="Subtitle 2">
            <a:extLst>
              <a:ext uri="{FF2B5EF4-FFF2-40B4-BE49-F238E27FC236}">
                <a16:creationId xmlns:a16="http://schemas.microsoft.com/office/drawing/2014/main" id="{16ABD77F-7262-D29A-CD1E-0E1C6468170C}"/>
              </a:ext>
            </a:extLst>
          </p:cNvPr>
          <p:cNvSpPr>
            <a:spLocks noGrp="1"/>
          </p:cNvSpPr>
          <p:nvPr>
            <p:ph type="subTitle" idx="1"/>
          </p:nvPr>
        </p:nvSpPr>
        <p:spPr/>
        <p:txBody>
          <a:bodyPr/>
          <a:lstStyle/>
          <a:p>
            <a:r>
              <a:rPr lang="en-US" dirty="0"/>
              <a:t>COMP 4447 – Winter 2025</a:t>
            </a:r>
          </a:p>
          <a:p>
            <a:r>
              <a:rPr lang="en-US" dirty="0"/>
              <a:t>Gabe Barela &amp; Reid </a:t>
            </a:r>
            <a:r>
              <a:rPr lang="en-US" dirty="0" err="1"/>
              <a:t>Holben</a:t>
            </a:r>
            <a:endParaRPr lang="en-US" dirty="0"/>
          </a:p>
        </p:txBody>
      </p:sp>
    </p:spTree>
    <p:extLst>
      <p:ext uri="{BB962C8B-B14F-4D97-AF65-F5344CB8AC3E}">
        <p14:creationId xmlns:p14="http://schemas.microsoft.com/office/powerpoint/2010/main" val="2761812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C7F2-C8AF-2A17-4D45-4C9CEB5C5B2A}"/>
              </a:ext>
            </a:extLst>
          </p:cNvPr>
          <p:cNvSpPr>
            <a:spLocks noGrp="1"/>
          </p:cNvSpPr>
          <p:nvPr>
            <p:ph type="title"/>
          </p:nvPr>
        </p:nvSpPr>
        <p:spPr/>
        <p:txBody>
          <a:bodyPr/>
          <a:lstStyle/>
          <a:p>
            <a:r>
              <a:rPr lang="en-US" dirty="0"/>
              <a:t>Modeling Potential</a:t>
            </a:r>
          </a:p>
        </p:txBody>
      </p:sp>
      <p:sp>
        <p:nvSpPr>
          <p:cNvPr id="3" name="Content Placeholder 2">
            <a:extLst>
              <a:ext uri="{FF2B5EF4-FFF2-40B4-BE49-F238E27FC236}">
                <a16:creationId xmlns:a16="http://schemas.microsoft.com/office/drawing/2014/main" id="{8447E8AA-6BE9-A47D-7A74-3B43A9150E00}"/>
              </a:ext>
            </a:extLst>
          </p:cNvPr>
          <p:cNvSpPr>
            <a:spLocks noGrp="1"/>
          </p:cNvSpPr>
          <p:nvPr>
            <p:ph idx="1"/>
          </p:nvPr>
        </p:nvSpPr>
        <p:spPr>
          <a:xfrm>
            <a:off x="1130271" y="2171769"/>
            <a:ext cx="4356130" cy="3294576"/>
          </a:xfrm>
        </p:spPr>
        <p:txBody>
          <a:bodyPr>
            <a:normAutofit fontScale="92500"/>
          </a:bodyPr>
          <a:lstStyle/>
          <a:p>
            <a:r>
              <a:rPr lang="en-US" dirty="0"/>
              <a:t>Decision Tree and Random Forest models applied to predict department classification</a:t>
            </a:r>
          </a:p>
          <a:p>
            <a:r>
              <a:rPr lang="en-US" dirty="0"/>
              <a:t>Random Forest always out-performed by ~2% margin</a:t>
            </a:r>
          </a:p>
          <a:p>
            <a:r>
              <a:rPr lang="en-US" dirty="0"/>
              <a:t>7%-12% improvement in accuracy after anomalies removed</a:t>
            </a:r>
          </a:p>
        </p:txBody>
      </p:sp>
      <p:pic>
        <p:nvPicPr>
          <p:cNvPr id="5" name="Picture 4" descr="A screenshot of a graph&#10;&#10;AI-generated content may be incorrect.">
            <a:extLst>
              <a:ext uri="{FF2B5EF4-FFF2-40B4-BE49-F238E27FC236}">
                <a16:creationId xmlns:a16="http://schemas.microsoft.com/office/drawing/2014/main" id="{A07FF0A4-C907-C0F3-F213-094E91C0A927}"/>
              </a:ext>
            </a:extLst>
          </p:cNvPr>
          <p:cNvPicPr>
            <a:picLocks noChangeAspect="1"/>
          </p:cNvPicPr>
          <p:nvPr/>
        </p:nvPicPr>
        <p:blipFill>
          <a:blip r:embed="rId2"/>
          <a:stretch>
            <a:fillRect/>
          </a:stretch>
        </p:blipFill>
        <p:spPr>
          <a:xfrm>
            <a:off x="5486401" y="1129904"/>
            <a:ext cx="6474228" cy="4011721"/>
          </a:xfrm>
          <a:prstGeom prst="rect">
            <a:avLst/>
          </a:prstGeom>
        </p:spPr>
      </p:pic>
      <p:pic>
        <p:nvPicPr>
          <p:cNvPr id="7" name="Picture 6" descr="A number and numbers on a white background&#10;&#10;AI-generated content may be incorrect.">
            <a:extLst>
              <a:ext uri="{FF2B5EF4-FFF2-40B4-BE49-F238E27FC236}">
                <a16:creationId xmlns:a16="http://schemas.microsoft.com/office/drawing/2014/main" id="{6A582AC6-BF20-F3C4-1C6E-76FF882DB7B9}"/>
              </a:ext>
            </a:extLst>
          </p:cNvPr>
          <p:cNvPicPr>
            <a:picLocks noChangeAspect="1"/>
          </p:cNvPicPr>
          <p:nvPr/>
        </p:nvPicPr>
        <p:blipFill>
          <a:blip r:embed="rId3"/>
          <a:stretch>
            <a:fillRect/>
          </a:stretch>
        </p:blipFill>
        <p:spPr>
          <a:xfrm>
            <a:off x="7053465" y="5237745"/>
            <a:ext cx="3340100" cy="457200"/>
          </a:xfrm>
          <a:prstGeom prst="rect">
            <a:avLst/>
          </a:prstGeom>
        </p:spPr>
      </p:pic>
    </p:spTree>
    <p:extLst>
      <p:ext uri="{BB962C8B-B14F-4D97-AF65-F5344CB8AC3E}">
        <p14:creationId xmlns:p14="http://schemas.microsoft.com/office/powerpoint/2010/main" val="328203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B118-CD65-013D-39D8-49056030E193}"/>
              </a:ext>
            </a:extLst>
          </p:cNvPr>
          <p:cNvSpPr>
            <a:spLocks noGrp="1"/>
          </p:cNvSpPr>
          <p:nvPr>
            <p:ph type="title"/>
          </p:nvPr>
        </p:nvSpPr>
        <p:spPr/>
        <p:txBody>
          <a:bodyPr/>
          <a:lstStyle/>
          <a:p>
            <a:r>
              <a:rPr lang="en-US" dirty="0"/>
              <a:t>Wrap-Up</a:t>
            </a:r>
          </a:p>
        </p:txBody>
      </p:sp>
      <p:sp>
        <p:nvSpPr>
          <p:cNvPr id="3" name="Content Placeholder 2">
            <a:extLst>
              <a:ext uri="{FF2B5EF4-FFF2-40B4-BE49-F238E27FC236}">
                <a16:creationId xmlns:a16="http://schemas.microsoft.com/office/drawing/2014/main" id="{801104FD-412E-532D-BD93-6CFDA91F61C6}"/>
              </a:ext>
            </a:extLst>
          </p:cNvPr>
          <p:cNvSpPr>
            <a:spLocks noGrp="1"/>
          </p:cNvSpPr>
          <p:nvPr>
            <p:ph idx="1"/>
          </p:nvPr>
        </p:nvSpPr>
        <p:spPr/>
        <p:txBody>
          <a:bodyPr/>
          <a:lstStyle/>
          <a:p>
            <a:r>
              <a:rPr lang="en-US" dirty="0"/>
              <a:t>The Met department classification system maps well to where models would predict objects to be.</a:t>
            </a:r>
          </a:p>
          <a:p>
            <a:r>
              <a:rPr lang="en-US" dirty="0"/>
              <a:t>The collection has moved to focusing more on American pieces and non-traditional art such as costuming, photography from traditional pieces</a:t>
            </a:r>
          </a:p>
          <a:p>
            <a:r>
              <a:rPr lang="en-US" dirty="0"/>
              <a:t>Anomaly detection allows for cleaner analysis </a:t>
            </a:r>
          </a:p>
          <a:p>
            <a:r>
              <a:rPr lang="en-US" dirty="0"/>
              <a:t>GitHub Repo: </a:t>
            </a:r>
            <a:r>
              <a:rPr lang="en-US" dirty="0">
                <a:hlinkClick r:id="rId3"/>
              </a:rPr>
              <a:t>https://github.com/gbarela83/COMP-4447-W25-MET_DATA_ANALYSIS</a:t>
            </a:r>
            <a:endParaRPr lang="en-US" dirty="0"/>
          </a:p>
          <a:p>
            <a:endParaRPr lang="en-US" dirty="0"/>
          </a:p>
        </p:txBody>
      </p:sp>
    </p:spTree>
    <p:extLst>
      <p:ext uri="{BB962C8B-B14F-4D97-AF65-F5344CB8AC3E}">
        <p14:creationId xmlns:p14="http://schemas.microsoft.com/office/powerpoint/2010/main" val="424036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BF91-64F4-7F31-ABA0-1A65C42EACFF}"/>
              </a:ext>
            </a:extLst>
          </p:cNvPr>
          <p:cNvSpPr>
            <a:spLocks noGrp="1"/>
          </p:cNvSpPr>
          <p:nvPr>
            <p:ph type="title"/>
          </p:nvPr>
        </p:nvSpPr>
        <p:spPr>
          <a:xfrm>
            <a:off x="1451581" y="966497"/>
            <a:ext cx="3530157" cy="1049235"/>
          </a:xfrm>
        </p:spPr>
        <p:txBody>
          <a:bodyPr>
            <a:normAutofit/>
          </a:bodyPr>
          <a:lstStyle/>
          <a:p>
            <a:r>
              <a:rPr lang="en-US" dirty="0"/>
              <a:t>Research Question</a:t>
            </a:r>
          </a:p>
        </p:txBody>
      </p:sp>
      <p:sp>
        <p:nvSpPr>
          <p:cNvPr id="3" name="Content Placeholder 2">
            <a:extLst>
              <a:ext uri="{FF2B5EF4-FFF2-40B4-BE49-F238E27FC236}">
                <a16:creationId xmlns:a16="http://schemas.microsoft.com/office/drawing/2014/main" id="{431D672C-8E88-582E-7036-3BBC9789EBD1}"/>
              </a:ext>
            </a:extLst>
          </p:cNvPr>
          <p:cNvSpPr>
            <a:spLocks noGrp="1"/>
          </p:cNvSpPr>
          <p:nvPr>
            <p:ph idx="1"/>
          </p:nvPr>
        </p:nvSpPr>
        <p:spPr>
          <a:xfrm>
            <a:off x="1451581" y="2015732"/>
            <a:ext cx="3526523" cy="3450613"/>
          </a:xfrm>
        </p:spPr>
        <p:txBody>
          <a:bodyPr>
            <a:normAutofit lnSpcReduction="10000"/>
          </a:bodyPr>
          <a:lstStyle/>
          <a:p>
            <a:pPr>
              <a:lnSpc>
                <a:spcPct val="110000"/>
              </a:lnSpc>
            </a:pPr>
            <a:r>
              <a:rPr lang="en-US" sz="1700" dirty="0"/>
              <a:t>Examine the history of the Metropolitan Museum of Art’s collection via accession date and object history dates</a:t>
            </a:r>
          </a:p>
          <a:p>
            <a:pPr>
              <a:lnSpc>
                <a:spcPct val="110000"/>
              </a:lnSpc>
            </a:pPr>
            <a:r>
              <a:rPr lang="en-US" sz="1700" dirty="0"/>
              <a:t>See if it is possible to predict which objects are classified in each department</a:t>
            </a:r>
          </a:p>
          <a:p>
            <a:pPr>
              <a:lnSpc>
                <a:spcPct val="110000"/>
              </a:lnSpc>
            </a:pPr>
            <a:r>
              <a:rPr lang="en-US" sz="1700" dirty="0"/>
              <a:t>Dataset from museum’s open access portal – last updated June 17</a:t>
            </a:r>
            <a:r>
              <a:rPr lang="en-US" sz="1700" baseline="30000" dirty="0"/>
              <a:t>th</a:t>
            </a:r>
            <a:r>
              <a:rPr lang="en-US" sz="1700" dirty="0"/>
              <a:t> 2023. Minimal metadata</a:t>
            </a:r>
          </a:p>
        </p:txBody>
      </p:sp>
      <p:pic>
        <p:nvPicPr>
          <p:cNvPr id="5" name="Picture 4" descr="A large building with many people&#10;&#10;AI-generated content may be incorrect.">
            <a:extLst>
              <a:ext uri="{FF2B5EF4-FFF2-40B4-BE49-F238E27FC236}">
                <a16:creationId xmlns:a16="http://schemas.microsoft.com/office/drawing/2014/main" id="{307EC714-CDE7-873A-F669-DE74DD08E4C0}"/>
              </a:ext>
            </a:extLst>
          </p:cNvPr>
          <p:cNvPicPr>
            <a:picLocks noChangeAspect="1"/>
          </p:cNvPicPr>
          <p:nvPr/>
        </p:nvPicPr>
        <p:blipFill>
          <a:blip r:embed="rId2"/>
          <a:srcRect l="10617" r="6138"/>
          <a:stretch/>
        </p:blipFill>
        <p:spPr>
          <a:xfrm>
            <a:off x="6093926" y="1116345"/>
            <a:ext cx="4821551" cy="3866172"/>
          </a:xfrm>
          <a:prstGeom prst="rect">
            <a:avLst/>
          </a:prstGeom>
        </p:spPr>
      </p:pic>
    </p:spTree>
    <p:extLst>
      <p:ext uri="{BB962C8B-B14F-4D97-AF65-F5344CB8AC3E}">
        <p14:creationId xmlns:p14="http://schemas.microsoft.com/office/powerpoint/2010/main" val="26996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03965-46B3-F697-B175-631A0E4B8C1D}"/>
            </a:ext>
          </a:extLst>
        </p:cNvPr>
        <p:cNvGrpSpPr/>
        <p:nvPr/>
      </p:nvGrpSpPr>
      <p:grpSpPr>
        <a:xfrm>
          <a:off x="0" y="0"/>
          <a:ext cx="0" cy="0"/>
          <a:chOff x="0" y="0"/>
          <a:chExt cx="0" cy="0"/>
        </a:xfrm>
      </p:grpSpPr>
      <p:pic>
        <p:nvPicPr>
          <p:cNvPr id="7170" name="Picture 2">
            <a:extLst>
              <a:ext uri="{FF2B5EF4-FFF2-40B4-BE49-F238E27FC236}">
                <a16:creationId xmlns:a16="http://schemas.microsoft.com/office/drawing/2014/main" id="{5C1D14E4-FF8A-C946-5ED5-E3D62B7B3B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316143"/>
            <a:ext cx="10905066" cy="4225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33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29C9-0AB4-CE6C-4E37-3D52B731A9CC}"/>
              </a:ext>
            </a:extLst>
          </p:cNvPr>
          <p:cNvSpPr>
            <a:spLocks noGrp="1"/>
          </p:cNvSpPr>
          <p:nvPr>
            <p:ph type="title"/>
          </p:nvPr>
        </p:nvSpPr>
        <p:spPr/>
        <p:txBody>
          <a:bodyPr/>
          <a:lstStyle/>
          <a:p>
            <a:r>
              <a:rPr lang="en-US" dirty="0"/>
              <a:t>Outlier Detection</a:t>
            </a:r>
          </a:p>
        </p:txBody>
      </p:sp>
      <p:pic>
        <p:nvPicPr>
          <p:cNvPr id="2050" name="Picture 2">
            <a:extLst>
              <a:ext uri="{FF2B5EF4-FFF2-40B4-BE49-F238E27FC236}">
                <a16:creationId xmlns:a16="http://schemas.microsoft.com/office/drawing/2014/main" id="{44706719-EAA9-58D0-B968-69B10F839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071" y="1693063"/>
            <a:ext cx="5489721" cy="42116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CD8607F-8CE2-B1A9-22D0-211A16469F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208" y="1693063"/>
            <a:ext cx="5161175" cy="421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20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079" name="Picture 3078">
            <a:extLst>
              <a:ext uri="{FF2B5EF4-FFF2-40B4-BE49-F238E27FC236}">
                <a16:creationId xmlns:a16="http://schemas.microsoft.com/office/drawing/2014/main" id="{E8690AC4-C9C4-4944-A98C-B1D32992D6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3081" name="Rectangle 3080">
            <a:extLst>
              <a:ext uri="{FF2B5EF4-FFF2-40B4-BE49-F238E27FC236}">
                <a16:creationId xmlns:a16="http://schemas.microsoft.com/office/drawing/2014/main" id="{86F828BE-4D4E-43F9-AC35-0209B5190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83" name="Straight Connector 3082">
            <a:extLst>
              <a:ext uri="{FF2B5EF4-FFF2-40B4-BE49-F238E27FC236}">
                <a16:creationId xmlns:a16="http://schemas.microsoft.com/office/drawing/2014/main" id="{10BAB604-20D4-431F-ADD8-754BB7992A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085" name="Picture 3084">
            <a:extLst>
              <a:ext uri="{FF2B5EF4-FFF2-40B4-BE49-F238E27FC236}">
                <a16:creationId xmlns:a16="http://schemas.microsoft.com/office/drawing/2014/main" id="{C821979E-9A93-4880-80B5-D60B75C191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3087" name="Rectangle 3086">
            <a:extLst>
              <a:ext uri="{FF2B5EF4-FFF2-40B4-BE49-F238E27FC236}">
                <a16:creationId xmlns:a16="http://schemas.microsoft.com/office/drawing/2014/main" id="{D3F196F4-A988-40DF-899A-EC29C4221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4B8B3238-C65F-4148-9B84-4D22282CF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5E68F-3CBE-C77B-050C-5EF8C8C56E00}"/>
              </a:ext>
            </a:extLst>
          </p:cNvPr>
          <p:cNvSpPr>
            <a:spLocks noGrp="1"/>
          </p:cNvSpPr>
          <p:nvPr>
            <p:ph type="title"/>
          </p:nvPr>
        </p:nvSpPr>
        <p:spPr>
          <a:xfrm>
            <a:off x="1776730" y="4459039"/>
            <a:ext cx="7831992" cy="551528"/>
          </a:xfrm>
        </p:spPr>
        <p:txBody>
          <a:bodyPr vert="horz" lIns="91440" tIns="45720" rIns="91440" bIns="0" rtlCol="0" anchor="b">
            <a:normAutofit/>
          </a:bodyPr>
          <a:lstStyle/>
          <a:p>
            <a:r>
              <a:rPr lang="en-US" sz="3600" dirty="0"/>
              <a:t>1</a:t>
            </a:r>
          </a:p>
        </p:txBody>
      </p:sp>
      <p:pic>
        <p:nvPicPr>
          <p:cNvPr id="3074" name="Picture 2">
            <a:extLst>
              <a:ext uri="{FF2B5EF4-FFF2-40B4-BE49-F238E27FC236}">
                <a16:creationId xmlns:a16="http://schemas.microsoft.com/office/drawing/2014/main" id="{F80BA7B3-D543-1111-7932-13DE9E3C3D86}"/>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149728" y="827199"/>
            <a:ext cx="5036870" cy="410504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 shot of a graph&#10;&#10;AI-generated content may be incorrect.">
            <a:extLst>
              <a:ext uri="{FF2B5EF4-FFF2-40B4-BE49-F238E27FC236}">
                <a16:creationId xmlns:a16="http://schemas.microsoft.com/office/drawing/2014/main" id="{9AD90A8D-439B-DFEE-ABF4-642D41B57E36}"/>
              </a:ext>
            </a:extLst>
          </p:cNvPr>
          <p:cNvPicPr>
            <a:picLocks noChangeAspect="1"/>
          </p:cNvPicPr>
          <p:nvPr/>
        </p:nvPicPr>
        <p:blipFill>
          <a:blip r:embed="rId6"/>
          <a:stretch>
            <a:fillRect/>
          </a:stretch>
        </p:blipFill>
        <p:spPr>
          <a:xfrm>
            <a:off x="5432421" y="1455661"/>
            <a:ext cx="6627830" cy="2999092"/>
          </a:xfrm>
          <a:prstGeom prst="rect">
            <a:avLst/>
          </a:prstGeom>
        </p:spPr>
      </p:pic>
      <p:pic>
        <p:nvPicPr>
          <p:cNvPr id="3091" name="Picture 3090">
            <a:extLst>
              <a:ext uri="{FF2B5EF4-FFF2-40B4-BE49-F238E27FC236}">
                <a16:creationId xmlns:a16="http://schemas.microsoft.com/office/drawing/2014/main" id="{CFDC6AB1-03A5-4D20-ACE0-4957616E74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093" name="Straight Connector 3092">
            <a:extLst>
              <a:ext uri="{FF2B5EF4-FFF2-40B4-BE49-F238E27FC236}">
                <a16:creationId xmlns:a16="http://schemas.microsoft.com/office/drawing/2014/main" id="{EB77A0BE-690A-4522-A429-39E717A173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AutoShape 6">
            <a:extLst>
              <a:ext uri="{FF2B5EF4-FFF2-40B4-BE49-F238E27FC236}">
                <a16:creationId xmlns:a16="http://schemas.microsoft.com/office/drawing/2014/main" id="{EDADEFF7-BEBA-1B63-AC35-C52C85EC4493}"/>
              </a:ext>
            </a:extLst>
          </p:cNvPr>
          <p:cNvSpPr>
            <a:spLocks noChangeAspect="1" noChangeArrowheads="1"/>
          </p:cNvSpPr>
          <p:nvPr/>
        </p:nvSpPr>
        <p:spPr bwMode="auto">
          <a:xfrm>
            <a:off x="5943600" y="186128"/>
            <a:ext cx="3395272" cy="33952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6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72BC4-BCDB-8B78-8428-00318A7EAF85}"/>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842D3721-6F00-3F40-EAAB-20C142870D4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9069" y="1174704"/>
            <a:ext cx="11243101" cy="4344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8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EE95-DAD8-4328-D368-FADA70DCCD9F}"/>
              </a:ext>
            </a:extLst>
          </p:cNvPr>
          <p:cNvSpPr>
            <a:spLocks noGrp="1"/>
          </p:cNvSpPr>
          <p:nvPr>
            <p:ph type="title"/>
          </p:nvPr>
        </p:nvSpPr>
        <p:spPr>
          <a:xfrm>
            <a:off x="1130270" y="1197011"/>
            <a:ext cx="9603275" cy="1049235"/>
          </a:xfrm>
        </p:spPr>
        <p:txBody>
          <a:bodyPr/>
          <a:lstStyle/>
          <a:p>
            <a:endParaRPr lang="en-US"/>
          </a:p>
        </p:txBody>
      </p:sp>
      <p:sp>
        <p:nvSpPr>
          <p:cNvPr id="3" name="Content Placeholder 2">
            <a:extLst>
              <a:ext uri="{FF2B5EF4-FFF2-40B4-BE49-F238E27FC236}">
                <a16:creationId xmlns:a16="http://schemas.microsoft.com/office/drawing/2014/main" id="{84CA0C67-CBEF-67DB-3500-11B7D79D73A5}"/>
              </a:ext>
            </a:extLst>
          </p:cNvPr>
          <p:cNvSpPr>
            <a:spLocks noGrp="1"/>
          </p:cNvSpPr>
          <p:nvPr>
            <p:ph idx="1"/>
          </p:nvPr>
        </p:nvSpPr>
        <p:spPr/>
        <p:txBody>
          <a:bodyPr/>
          <a:lstStyle/>
          <a:p>
            <a:endParaRPr lang="en-US"/>
          </a:p>
        </p:txBody>
      </p:sp>
      <p:pic>
        <p:nvPicPr>
          <p:cNvPr id="9218" name="Picture 2">
            <a:extLst>
              <a:ext uri="{FF2B5EF4-FFF2-40B4-BE49-F238E27FC236}">
                <a16:creationId xmlns:a16="http://schemas.microsoft.com/office/drawing/2014/main" id="{9DBCC70E-30F4-1879-DAFD-BCE428489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33" y="1033847"/>
            <a:ext cx="11377534" cy="4432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01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9273-321C-08E4-9FDA-73FA60C86936}"/>
              </a:ext>
            </a:extLst>
          </p:cNvPr>
          <p:cNvSpPr>
            <a:spLocks noGrp="1"/>
          </p:cNvSpPr>
          <p:nvPr>
            <p:ph type="title"/>
          </p:nvPr>
        </p:nvSpPr>
        <p:spPr/>
        <p:txBody>
          <a:bodyPr/>
          <a:lstStyle/>
          <a:p>
            <a:endParaRPr lang="en-US"/>
          </a:p>
        </p:txBody>
      </p:sp>
      <p:pic>
        <p:nvPicPr>
          <p:cNvPr id="10242" name="Picture 2">
            <a:extLst>
              <a:ext uri="{FF2B5EF4-FFF2-40B4-BE49-F238E27FC236}">
                <a16:creationId xmlns:a16="http://schemas.microsoft.com/office/drawing/2014/main" id="{DA367181-178A-B13A-C3DE-63909A62EB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0" y="814631"/>
            <a:ext cx="7396278" cy="50413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graph with blue dots&#10;&#10;AI-generated content may be incorrect.">
            <a:extLst>
              <a:ext uri="{FF2B5EF4-FFF2-40B4-BE49-F238E27FC236}">
                <a16:creationId xmlns:a16="http://schemas.microsoft.com/office/drawing/2014/main" id="{2814E820-8992-223C-7332-3C8CB9589E21}"/>
              </a:ext>
            </a:extLst>
          </p:cNvPr>
          <p:cNvPicPr>
            <a:picLocks noChangeAspect="1"/>
          </p:cNvPicPr>
          <p:nvPr/>
        </p:nvPicPr>
        <p:blipFill>
          <a:blip r:embed="rId4"/>
          <a:stretch>
            <a:fillRect/>
          </a:stretch>
        </p:blipFill>
        <p:spPr>
          <a:xfrm>
            <a:off x="7482858" y="925315"/>
            <a:ext cx="4495802" cy="4930642"/>
          </a:xfrm>
          <a:prstGeom prst="rect">
            <a:avLst/>
          </a:prstGeom>
        </p:spPr>
      </p:pic>
    </p:spTree>
    <p:extLst>
      <p:ext uri="{BB962C8B-B14F-4D97-AF65-F5344CB8AC3E}">
        <p14:creationId xmlns:p14="http://schemas.microsoft.com/office/powerpoint/2010/main" val="205633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07ECB-231B-4A14-E3FF-7293F28026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DAE72-76B8-80E0-67C2-2A30E3C1AD02}"/>
              </a:ext>
            </a:extLst>
          </p:cNvPr>
          <p:cNvSpPr>
            <a:spLocks noGrp="1"/>
          </p:cNvSpPr>
          <p:nvPr>
            <p:ph type="title"/>
          </p:nvPr>
        </p:nvSpPr>
        <p:spPr/>
        <p:txBody>
          <a:bodyPr/>
          <a:lstStyle/>
          <a:p>
            <a:endParaRPr lang="en-US"/>
          </a:p>
        </p:txBody>
      </p:sp>
      <p:pic>
        <p:nvPicPr>
          <p:cNvPr id="6" name="Picture 5" descr="A screenshot of a graph&#10;&#10;AI-generated content may be incorrect.">
            <a:extLst>
              <a:ext uri="{FF2B5EF4-FFF2-40B4-BE49-F238E27FC236}">
                <a16:creationId xmlns:a16="http://schemas.microsoft.com/office/drawing/2014/main" id="{EA97FE5D-3925-D6FB-3A6C-0107B7FBD038}"/>
              </a:ext>
            </a:extLst>
          </p:cNvPr>
          <p:cNvPicPr>
            <a:picLocks noChangeAspect="1"/>
          </p:cNvPicPr>
          <p:nvPr/>
        </p:nvPicPr>
        <p:blipFill>
          <a:blip r:embed="rId3"/>
          <a:stretch>
            <a:fillRect/>
          </a:stretch>
        </p:blipFill>
        <p:spPr>
          <a:xfrm>
            <a:off x="190008" y="925315"/>
            <a:ext cx="7292850" cy="4979361"/>
          </a:xfrm>
          <a:prstGeom prst="rect">
            <a:avLst/>
          </a:prstGeom>
        </p:spPr>
      </p:pic>
      <p:pic>
        <p:nvPicPr>
          <p:cNvPr id="9" name="Picture 8" descr="A graph with blue dots&#10;&#10;AI-generated content may be incorrect.">
            <a:extLst>
              <a:ext uri="{FF2B5EF4-FFF2-40B4-BE49-F238E27FC236}">
                <a16:creationId xmlns:a16="http://schemas.microsoft.com/office/drawing/2014/main" id="{CD60AA4C-FA03-6407-F547-A9828D7F0DB5}"/>
              </a:ext>
            </a:extLst>
          </p:cNvPr>
          <p:cNvPicPr>
            <a:picLocks noChangeAspect="1"/>
          </p:cNvPicPr>
          <p:nvPr/>
        </p:nvPicPr>
        <p:blipFill>
          <a:blip r:embed="rId4"/>
          <a:stretch>
            <a:fillRect/>
          </a:stretch>
        </p:blipFill>
        <p:spPr>
          <a:xfrm>
            <a:off x="7482858" y="925315"/>
            <a:ext cx="4430940" cy="4951352"/>
          </a:xfrm>
          <a:prstGeom prst="rect">
            <a:avLst/>
          </a:prstGeom>
        </p:spPr>
      </p:pic>
    </p:spTree>
    <p:extLst>
      <p:ext uri="{BB962C8B-B14F-4D97-AF65-F5344CB8AC3E}">
        <p14:creationId xmlns:p14="http://schemas.microsoft.com/office/powerpoint/2010/main" val="4203392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60</TotalTime>
  <Words>435</Words>
  <Application>Microsoft Macintosh PowerPoint</Application>
  <PresentationFormat>Widescreen</PresentationFormat>
  <Paragraphs>34</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Century Gothic</vt:lpstr>
      <vt:lpstr>Gallery</vt:lpstr>
      <vt:lpstr>Met Data Analysis</vt:lpstr>
      <vt:lpstr>Research Question</vt:lpstr>
      <vt:lpstr>PowerPoint Presentation</vt:lpstr>
      <vt:lpstr>Outlier Detection</vt:lpstr>
      <vt:lpstr>1</vt:lpstr>
      <vt:lpstr>PowerPoint Presentation</vt:lpstr>
      <vt:lpstr>PowerPoint Presentation</vt:lpstr>
      <vt:lpstr>PowerPoint Presentation</vt:lpstr>
      <vt:lpstr>PowerPoint Presentation</vt:lpstr>
      <vt:lpstr>Modeling Potential</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Reid Holben</dc:creator>
  <cp:lastModifiedBy>Reid Holben</cp:lastModifiedBy>
  <cp:revision>2</cp:revision>
  <dcterms:created xsi:type="dcterms:W3CDTF">2025-03-08T22:53:21Z</dcterms:created>
  <dcterms:modified xsi:type="dcterms:W3CDTF">2025-03-08T23:53:48Z</dcterms:modified>
</cp:coreProperties>
</file>