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62" r:id="rId2"/>
    <p:sldId id="298" r:id="rId3"/>
    <p:sldId id="289" r:id="rId4"/>
    <p:sldId id="266" r:id="rId5"/>
    <p:sldId id="277" r:id="rId6"/>
    <p:sldId id="290" r:id="rId7"/>
    <p:sldId id="292" r:id="rId8"/>
    <p:sldId id="288" r:id="rId9"/>
    <p:sldId id="291" r:id="rId10"/>
    <p:sldId id="269" r:id="rId11"/>
    <p:sldId id="270" r:id="rId12"/>
    <p:sldId id="293" r:id="rId13"/>
    <p:sldId id="274" r:id="rId14"/>
    <p:sldId id="272" r:id="rId15"/>
    <p:sldId id="271" r:id="rId16"/>
    <p:sldId id="294" r:id="rId17"/>
    <p:sldId id="275" r:id="rId18"/>
    <p:sldId id="280" r:id="rId19"/>
    <p:sldId id="278" r:id="rId20"/>
    <p:sldId id="297" r:id="rId21"/>
    <p:sldId id="279" r:id="rId22"/>
    <p:sldId id="296" r:id="rId23"/>
    <p:sldId id="285" r:id="rId24"/>
    <p:sldId id="286" r:id="rId25"/>
    <p:sldId id="287" r:id="rId26"/>
    <p:sldId id="295" r:id="rId27"/>
    <p:sldId id="264" r:id="rId28"/>
    <p:sldId id="263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295" userDrawn="1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414" y="102"/>
      </p:cViewPr>
      <p:guideLst>
        <p:guide orient="horz" pos="2160"/>
        <p:guide orient="horz" pos="960"/>
        <p:guide orient="horz" pos="3888"/>
        <p:guide orient="horz" pos="288"/>
        <p:guide pos="3839"/>
        <p:guide pos="1295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DbaMaxMemory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Export-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DbaSpConfigure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DbaTempDbConfiguration</a:t>
            </a:r>
            <a:endParaRPr lang="en-US" dirty="0"/>
          </a:p>
          <a:p>
            <a:r>
              <a:rPr lang="en-US" dirty="0" err="1"/>
              <a:t>Tetst-DbaTempDbConfiguration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DbaStartupParameter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DbaStartupParameter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Find-</a:t>
            </a:r>
            <a:r>
              <a:rPr lang="en-US" dirty="0" err="1"/>
              <a:t>DbaOrphanFile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DbaSqlBuildReference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DbaSqlBuild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Find-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Remove-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Stop-</a:t>
            </a:r>
            <a:r>
              <a:rPr lang="en-US" dirty="0" err="1"/>
              <a:t>DbaAgentJob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noFill/>
                  <a:prstDash val="solid"/>
                </a:ln>
                <a:solidFill>
                  <a:srgbClr val="212745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55813" y="1524000"/>
            <a:ext cx="9331326" cy="2667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Use PowerShell &amp; </a:t>
            </a:r>
            <a:r>
              <a:rPr lang="en-US" dirty="0" err="1">
                <a:ln w="0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 to Manage your SQL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DbaMaxMemory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1026" name="Picture 2" descr="C:\Users\GBARGS~1\AppData\Local\Temp\SNAGHTML6d33825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27" y="1600200"/>
            <a:ext cx="9202210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DbaSpConfigure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2050" name="Picture 2" descr="C:\Users\GBARGS~1\AppData\Local\Temp\SNAGHTML6d8801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717" y="1676400"/>
            <a:ext cx="932021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813" y="3855720"/>
            <a:ext cx="9249474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Test-</a:t>
            </a:r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DbaTempDbConfiguration</a:t>
            </a:r>
            <a:endParaRPr lang="en-US" sz="48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BARGS~1\AppData\Local\Temp\SNAGHTML8e5b0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600200"/>
            <a:ext cx="8969376" cy="49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DbaStartupParameter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5122" name="Picture 2" descr="C:\Users\GBARGS~1\AppData\Local\Temp\SNAGHTML6e40d7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1676400"/>
            <a:ext cx="932021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/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Find-</a:t>
            </a:r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DbaOrphanFile</a:t>
            </a:r>
            <a:endParaRPr lang="en-US" sz="48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GBARGS~1\AppData\Local\Temp\SNAGHTML91c397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73" y="1600200"/>
            <a:ext cx="8772526" cy="48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Test-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DbaSqlBuild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6148" name="Picture 4" descr="C:\Users\GBARGS~1\AppData\Local\Temp\SNAGHTML6ed3cf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905000"/>
            <a:ext cx="9320425" cy="34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41812" y="6019800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745"/>
                </a:solidFill>
              </a:rPr>
              <a:t>sqlcollaborative.github.io/builds</a:t>
            </a:r>
          </a:p>
        </p:txBody>
      </p:sp>
    </p:spTree>
    <p:extLst>
      <p:ext uri="{BB962C8B-B14F-4D97-AF65-F5344CB8AC3E}">
        <p14:creationId xmlns:p14="http://schemas.microsoft.com/office/powerpoint/2010/main" val="39721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DbaAgentJob</a:t>
            </a:r>
            <a:endParaRPr lang="en-US" sz="48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4098" name="Picture 2" descr="C:\Users\GBARGS~1\AppData\Local\Temp\SNAGHTML90bad4b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476" y="1600200"/>
            <a:ext cx="838053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 Support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524000"/>
            <a:ext cx="9320424" cy="4876800"/>
          </a:xfrm>
        </p:spPr>
        <p:txBody>
          <a:bodyPr>
            <a:normAutofit/>
          </a:bodyPr>
          <a:lstStyle/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Ola </a:t>
            </a:r>
            <a:r>
              <a:rPr lang="en-US" sz="3200" dirty="0" err="1">
                <a:solidFill>
                  <a:srgbClr val="212745"/>
                </a:solidFill>
              </a:rPr>
              <a:t>Hallengrens</a:t>
            </a:r>
            <a:endParaRPr lang="en-US" sz="32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</a:t>
            </a:r>
            <a:r>
              <a:rPr lang="en-US" sz="3200" dirty="0" err="1">
                <a:solidFill>
                  <a:srgbClr val="212745"/>
                </a:solidFill>
              </a:rPr>
              <a:t>sp_WhoIsActive</a:t>
            </a:r>
            <a:endParaRPr lang="en-US" sz="32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Brent </a:t>
            </a:r>
            <a:r>
              <a:rPr lang="en-US" sz="3200" dirty="0" err="1">
                <a:solidFill>
                  <a:srgbClr val="212745"/>
                </a:solidFill>
              </a:rPr>
              <a:t>Ozar</a:t>
            </a:r>
            <a:r>
              <a:rPr lang="en-US" sz="3200" dirty="0">
                <a:solidFill>
                  <a:srgbClr val="212745"/>
                </a:solidFill>
              </a:rPr>
              <a:t> First Responder Kit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057514"/>
            <a:ext cx="8828571" cy="9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12" y="3752962"/>
            <a:ext cx="5961905" cy="8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64" y="5505562"/>
            <a:ext cx="6000000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- DEMO -</a:t>
            </a:r>
          </a:p>
        </p:txBody>
      </p:sp>
      <p:sp>
        <p:nvSpPr>
          <p:cNvPr id="4" name="TextBox 3"/>
          <p:cNvSpPr txBox="1"/>
          <p:nvPr/>
        </p:nvSpPr>
        <p:spPr>
          <a:xfrm rot="19820462">
            <a:off x="1425565" y="1201141"/>
            <a:ext cx="391485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DbaMaxMemory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751052">
            <a:off x="7125111" y="1478255"/>
            <a:ext cx="481413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DbaStartupParameter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899568">
            <a:off x="1426934" y="5463944"/>
            <a:ext cx="558358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Test-</a:t>
            </a:r>
            <a:r>
              <a:rPr lang="en-US" sz="2800" dirty="0" err="1">
                <a:solidFill>
                  <a:srgbClr val="212745"/>
                </a:solidFill>
              </a:rPr>
              <a:t>DbaTempDbConfiguration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791541">
            <a:off x="7762140" y="5320117"/>
            <a:ext cx="388760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DbaSpConfigure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3323" y="1478255"/>
            <a:ext cx="346761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DbaAgentJob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3323" y="4881171"/>
            <a:ext cx="367600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Find-</a:t>
            </a:r>
            <a:r>
              <a:rPr lang="en-US" sz="2800" dirty="0" err="1">
                <a:solidFill>
                  <a:srgbClr val="212745"/>
                </a:solidFill>
              </a:rPr>
              <a:t>DbaOrphanFile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3221" y="3109446"/>
            <a:ext cx="302037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Test-</a:t>
            </a:r>
            <a:r>
              <a:rPr lang="en-US" sz="2800" dirty="0" err="1">
                <a:solidFill>
                  <a:srgbClr val="212745"/>
                </a:solidFill>
              </a:rPr>
              <a:t>DbaSqlBuild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86" y="3429000"/>
            <a:ext cx="247215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Support Tools</a:t>
            </a:r>
          </a:p>
        </p:txBody>
      </p:sp>
    </p:spTree>
    <p:extLst>
      <p:ext uri="{BB962C8B-B14F-4D97-AF65-F5344CB8AC3E}">
        <p14:creationId xmlns:p14="http://schemas.microsoft.com/office/powerpoint/2010/main" val="19926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Monitoring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9696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9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Thank you Sponsors</a:t>
            </a:r>
          </a:p>
        </p:txBody>
      </p:sp>
      <p:pic>
        <p:nvPicPr>
          <p:cNvPr id="14" name="Picture 1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3" y="2057400"/>
            <a:ext cx="2774156" cy="693539"/>
          </a:xfrm>
          <a:prstGeom prst="rect">
            <a:avLst/>
          </a:prstGeom>
        </p:spPr>
      </p:pic>
      <p:pic>
        <p:nvPicPr>
          <p:cNvPr id="15" name="Picture 14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8" y="2121545"/>
            <a:ext cx="2484869" cy="537269"/>
          </a:xfrm>
          <a:prstGeom prst="rect">
            <a:avLst/>
          </a:prstGeom>
        </p:spPr>
      </p:pic>
      <p:pic>
        <p:nvPicPr>
          <p:cNvPr id="16" name="Picture 15">
            <a:extLst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946" y="1904099"/>
            <a:ext cx="2135731" cy="884196"/>
          </a:xfrm>
          <a:prstGeom prst="rect">
            <a:avLst/>
          </a:prstGeom>
        </p:spPr>
      </p:pic>
      <p:pic>
        <p:nvPicPr>
          <p:cNvPr id="17" name="Picture 16">
            <a:extLst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925" y="3963676"/>
            <a:ext cx="2286319" cy="485843"/>
          </a:xfrm>
          <a:prstGeom prst="rect">
            <a:avLst/>
          </a:prstGeom>
        </p:spPr>
      </p:pic>
      <p:pic>
        <p:nvPicPr>
          <p:cNvPr id="18" name="Picture 17">
            <a:extLst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875" y="3826871"/>
            <a:ext cx="2037562" cy="759455"/>
          </a:xfrm>
          <a:prstGeom prst="rect">
            <a:avLst/>
          </a:prstGeom>
        </p:spPr>
      </p:pic>
      <p:pic>
        <p:nvPicPr>
          <p:cNvPr id="19" name="Picture 18">
            <a:extLst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461" y="3789804"/>
            <a:ext cx="3491567" cy="833585"/>
          </a:xfrm>
          <a:prstGeom prst="rect">
            <a:avLst/>
          </a:prstGeom>
        </p:spPr>
      </p:pic>
      <p:pic>
        <p:nvPicPr>
          <p:cNvPr id="20" name="Picture 19">
            <a:extLst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9319" y="5465389"/>
            <a:ext cx="2158730" cy="761905"/>
          </a:xfrm>
          <a:prstGeom prst="rect">
            <a:avLst/>
          </a:prstGeom>
        </p:spPr>
      </p:pic>
      <p:pic>
        <p:nvPicPr>
          <p:cNvPr id="21" name="Picture 20">
            <a:extLst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816" y="5450494"/>
            <a:ext cx="1854592" cy="8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3" y="444690"/>
            <a:ext cx="8000999" cy="59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Alerting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24822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183" y="3657600"/>
            <a:ext cx="5971429" cy="291428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469" y="533400"/>
            <a:ext cx="6257143" cy="291428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917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1583032"/>
            <a:ext cx="9320424" cy="1066800"/>
          </a:xfrm>
          <a:noFill/>
        </p:spPr>
        <p:txBody>
          <a:bodyPr anchor="ctr" anchorCtr="0"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Join the Slack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2773823"/>
            <a:ext cx="9320424" cy="3398377"/>
          </a:xfrm>
        </p:spPr>
        <p:txBody>
          <a:bodyPr>
            <a:normAutofit/>
          </a:bodyPr>
          <a:lstStyle/>
          <a:p>
            <a:pPr marL="0" lv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Invite yourself to Slack</a:t>
            </a:r>
          </a:p>
          <a:p>
            <a:pPr marL="731520" lvl="4">
              <a:lnSpc>
                <a:spcPct val="100000"/>
              </a:lnSpc>
              <a:buClr>
                <a:srgbClr val="212745"/>
              </a:buClr>
              <a:buFont typeface="Segoe UI" panose="020B0502040204020203" pitchFamily="34" charset="0"/>
              <a:buChar char="–"/>
            </a:pPr>
            <a:r>
              <a:rPr lang="en-US" sz="30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dbatools.io/slack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Join #</a:t>
            </a:r>
            <a:r>
              <a:rPr lang="en-US" sz="3200" dirty="0" err="1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</a:t>
            </a:r>
            <a:endParaRPr lang="en-US" sz="3200" dirty="0">
              <a:solidFill>
                <a:srgbClr val="212745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47" y="15524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175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457200"/>
            <a:ext cx="9782801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087409" y="174185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349385" y="175011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7528387" y="175011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5942012" y="175260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7844299" y="301218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351668" y="331856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242245" y="331856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084658" y="332650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256337" y="458221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4673137" y="458221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7845887" y="459345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084658" y="489971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534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2" y="1600200"/>
            <a:ext cx="2470244" cy="4572000"/>
          </a:xfrm>
        </p:spPr>
      </p:pic>
      <p:sp>
        <p:nvSpPr>
          <p:cNvPr id="3" name="Rectangle 2"/>
          <p:cNvSpPr/>
          <p:nvPr/>
        </p:nvSpPr>
        <p:spPr>
          <a:xfrm>
            <a:off x="6932612" y="2438400"/>
            <a:ext cx="4419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gbargsley@gmail.com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@</a:t>
            </a:r>
            <a:r>
              <a:rPr lang="en-US" sz="27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blog.garrybargsley.com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65" y="3164537"/>
            <a:ext cx="493064" cy="493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357564" y="3987701"/>
            <a:ext cx="508099" cy="50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6297570" y="2336758"/>
            <a:ext cx="613054" cy="6130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19017" y="5406730"/>
            <a:ext cx="50914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12745"/>
                </a:solidFill>
              </a:rPr>
              <a:t>Slides / Demo Script</a:t>
            </a:r>
            <a:r>
              <a:rPr lang="en-US" dirty="0">
                <a:solidFill>
                  <a:srgbClr val="212745"/>
                </a:solidFill>
              </a:rPr>
              <a:t>:</a:t>
            </a:r>
          </a:p>
          <a:p>
            <a:r>
              <a:rPr lang="en-US" dirty="0">
                <a:solidFill>
                  <a:srgbClr val="212745"/>
                </a:solidFill>
              </a:rPr>
              <a:t>github.com/</a:t>
            </a:r>
            <a:r>
              <a:rPr lang="en-US" dirty="0" err="1">
                <a:solidFill>
                  <a:srgbClr val="212745"/>
                </a:solidFill>
              </a:rPr>
              <a:t>gbargsley</a:t>
            </a:r>
            <a:r>
              <a:rPr lang="en-US" dirty="0">
                <a:solidFill>
                  <a:srgbClr val="212745"/>
                </a:solidFill>
              </a:rPr>
              <a:t>/</a:t>
            </a:r>
            <a:r>
              <a:rPr lang="en-US" dirty="0" err="1">
                <a:solidFill>
                  <a:srgbClr val="212745"/>
                </a:solidFill>
              </a:rPr>
              <a:t>SQLSaturdayPhoenix</a:t>
            </a:r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734963" y="121887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996939" y="122713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175941" y="122713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589566" y="122962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491853" y="248920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999222" y="279558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889799" y="279558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732212" y="280352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903891" y="405923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320691" y="405923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493441" y="407047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732212" y="437673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8447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956897" y="837869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5218873" y="846137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397875" y="846137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811500" y="848619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713787" y="2108200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5221156" y="2414587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7111733" y="2414587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954146" y="2422525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7125825" y="3678237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542625" y="3678238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715375" y="3689476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954146" y="3995737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3635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33470"/>
            <a:ext cx="10248137" cy="47244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About Me 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60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Garry Bargsley</a:t>
            </a: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20+ years in IT related field with 10+ years focus on database platforms. Current focus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on automation in the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database world using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PowerShell.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Contributor to the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dbatools.io open source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project.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 gbargsley@gmail.com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@</a:t>
            </a:r>
            <a:r>
              <a:rPr lang="en-US" sz="27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blog.garrybargsley.com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6018212" y="2085181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7276274" y="206566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10455276" y="206566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8868901" y="206815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10771188" y="332773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7278557" y="363411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9169134" y="363411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6011547" y="364205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9183226" y="489776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7600026" y="489776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10772776" y="490900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6011547" y="521526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1751012" y="838200"/>
            <a:ext cx="9636126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14" y="5221937"/>
            <a:ext cx="493064" cy="493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776313" y="5892701"/>
            <a:ext cx="508099" cy="5080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1716319" y="4540193"/>
            <a:ext cx="613054" cy="6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509588"/>
            <a:ext cx="9331326" cy="1014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Getting Started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6" cy="4648200"/>
          </a:xfrm>
        </p:spPr>
        <p:txBody>
          <a:bodyPr wrap="none" lIns="0" tIns="0" rIns="0" bIns="0">
            <a:noAutofit/>
          </a:bodyPr>
          <a:lstStyle/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solidFill>
                <a:srgbClr val="212745"/>
              </a:solidFill>
              <a:latin typeface="Century Gothic" panose="020B0502020202020204" pitchFamily="34" charset="0"/>
            </a:endParaRPr>
          </a:p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dirty="0">
                <a:solidFill>
                  <a:srgbClr val="212745"/>
                </a:solidFill>
                <a:latin typeface="Century Gothic" panose="020B0502020202020204" pitchFamily="34" charset="0"/>
                <a:ea typeface="Segoe UI Semilight"/>
                <a:cs typeface="Segoe UI Semilight"/>
              </a:rPr>
              <a:t>All information needed can be found here:</a:t>
            </a:r>
          </a:p>
          <a:p>
            <a:pPr marL="800100" lvl="2" indent="-342900">
              <a:spcBef>
                <a:spcPts val="1400"/>
              </a:spcBef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Century Gothic" panose="020B0502020202020204" pitchFamily="34" charset="0"/>
              </a:rPr>
              <a:t>dbatools.io/getting-started</a:t>
            </a:r>
          </a:p>
          <a:p>
            <a:pPr marL="2468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>
              <a:solidFill>
                <a:srgbClr val="21274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48000"/>
            <a:ext cx="79907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SQL Server 2000 – 2017 *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Express – Enterprise Edition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Clustered and stand-alone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Windows and SQL authentication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Default and named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Multiple instances on one server</a:t>
            </a:r>
          </a:p>
          <a:p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Minimum</a:t>
            </a:r>
            <a:r>
              <a:rPr lang="en-US" sz="3200" b="1" u="sng" dirty="0">
                <a:solidFill>
                  <a:srgbClr val="212745"/>
                </a:solidFill>
                <a:latin typeface="+mj-lt"/>
              </a:rPr>
              <a:t> 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v3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2000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Remoting enabled for Windows commands</a:t>
            </a:r>
          </a:p>
        </p:txBody>
      </p:sp>
    </p:spTree>
    <p:extLst>
      <p:ext uri="{BB962C8B-B14F-4D97-AF65-F5344CB8AC3E}">
        <p14:creationId xmlns:p14="http://schemas.microsoft.com/office/powerpoint/2010/main" val="2513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Recommended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PowerShell v5.1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2008 R2+</a:t>
            </a:r>
          </a:p>
        </p:txBody>
      </p:sp>
    </p:spTree>
    <p:extLst>
      <p:ext uri="{BB962C8B-B14F-4D97-AF65-F5344CB8AC3E}">
        <p14:creationId xmlns:p14="http://schemas.microsoft.com/office/powerpoint/2010/main" val="20465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5" cy="46481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b="1" dirty="0">
              <a:solidFill>
                <a:srgbClr val="212745"/>
              </a:solidFill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Gallery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–Scope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CurrentUser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GitHub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Invoke-Expression (Invoke-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WebRequest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dbatools.io/in)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Offline installer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dbatools.io/offline</a:t>
            </a:r>
          </a:p>
        </p:txBody>
      </p:sp>
    </p:spTree>
    <p:extLst>
      <p:ext uri="{BB962C8B-B14F-4D97-AF65-F5344CB8AC3E}">
        <p14:creationId xmlns:p14="http://schemas.microsoft.com/office/powerpoint/2010/main" val="34003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Importing </a:t>
            </a:r>
            <a:r>
              <a:rPr lang="en-US" dirty="0" err="1"/>
              <a:t>dbatools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981200"/>
            <a:ext cx="9372600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198</Words>
  <Application>Microsoft Office PowerPoint</Application>
  <PresentationFormat>Custom</PresentationFormat>
  <Paragraphs>106</Paragraphs>
  <Slides>28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Century Gothic</vt:lpstr>
      <vt:lpstr>Euphemia</vt:lpstr>
      <vt:lpstr>Segoe UI</vt:lpstr>
      <vt:lpstr>Segoe UI Semilight</vt:lpstr>
      <vt:lpstr>Jigsaw design template</vt:lpstr>
      <vt:lpstr>Use PowerShell &amp; dbatools to Manage your SQL Server Environment</vt:lpstr>
      <vt:lpstr>Thank you Sponsors</vt:lpstr>
      <vt:lpstr>    About Me - Garry Bargsley   20+ years in IT related field with 10+ years focus on database platforms. Current focus  on automation in the  database world using  PowerShell.  Contributor to the  dbatools.io open source  project.           gbargsley@gmail.com          @gbargsley           blog.garrybargsley.com</vt:lpstr>
      <vt:lpstr>Getting Started</vt:lpstr>
      <vt:lpstr>Support</vt:lpstr>
      <vt:lpstr>System Requirements</vt:lpstr>
      <vt:lpstr>System Requirements</vt:lpstr>
      <vt:lpstr>Installing dbatools</vt:lpstr>
      <vt:lpstr>Importing dbatools</vt:lpstr>
      <vt:lpstr>Get-DbaMaxMemory</vt:lpstr>
      <vt:lpstr>Get-DbaSpConfigure</vt:lpstr>
      <vt:lpstr>Test-DbaTempDbConfiguration</vt:lpstr>
      <vt:lpstr>Get-DbaStartupParameter</vt:lpstr>
      <vt:lpstr>Find-DbaOrphanFile</vt:lpstr>
      <vt:lpstr>Test-DbaSqlBuild</vt:lpstr>
      <vt:lpstr>Get-DbaAgentJob</vt:lpstr>
      <vt:lpstr>DBA Support Tools</vt:lpstr>
      <vt:lpstr>- DEMO -</vt:lpstr>
      <vt:lpstr>Monitoring !!  - Example -</vt:lpstr>
      <vt:lpstr>PowerPoint Presentation</vt:lpstr>
      <vt:lpstr>Alerting !!  - Example -</vt:lpstr>
      <vt:lpstr>PowerPoint Presentation</vt:lpstr>
      <vt:lpstr>Join the Slack Channel</vt:lpstr>
      <vt:lpstr>Questions?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Garry Bargsley</dc:creator>
  <cp:lastModifiedBy>Garry Bargsley</cp:lastModifiedBy>
  <cp:revision>68</cp:revision>
  <dcterms:created xsi:type="dcterms:W3CDTF">2018-02-12T12:03:16Z</dcterms:created>
  <dcterms:modified xsi:type="dcterms:W3CDTF">2018-03-12T13:42:39Z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