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62" r:id="rId2"/>
    <p:sldId id="298" r:id="rId3"/>
    <p:sldId id="289" r:id="rId4"/>
    <p:sldId id="266" r:id="rId5"/>
    <p:sldId id="277" r:id="rId6"/>
    <p:sldId id="290" r:id="rId7"/>
    <p:sldId id="288" r:id="rId8"/>
    <p:sldId id="291" r:id="rId9"/>
    <p:sldId id="299" r:id="rId10"/>
    <p:sldId id="269" r:id="rId11"/>
    <p:sldId id="270" r:id="rId12"/>
    <p:sldId id="293" r:id="rId13"/>
    <p:sldId id="274" r:id="rId14"/>
    <p:sldId id="272" r:id="rId15"/>
    <p:sldId id="271" r:id="rId16"/>
    <p:sldId id="294" r:id="rId17"/>
    <p:sldId id="275" r:id="rId18"/>
    <p:sldId id="280" r:id="rId19"/>
    <p:sldId id="278" r:id="rId20"/>
    <p:sldId id="297" r:id="rId21"/>
    <p:sldId id="279" r:id="rId22"/>
    <p:sldId id="296" r:id="rId23"/>
    <p:sldId id="285" r:id="rId24"/>
    <p:sldId id="286" r:id="rId25"/>
    <p:sldId id="287" r:id="rId26"/>
    <p:sldId id="295" r:id="rId27"/>
    <p:sldId id="264" r:id="rId28"/>
    <p:sldId id="26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70" d="100"/>
          <a:sy n="70" d="100"/>
        </p:scale>
        <p:origin x="618" y="66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8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batools.io/comman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Max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Test-</a:t>
            </a:r>
            <a:r>
              <a:rPr lang="en-US" sz="32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DbaMaxMemory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Sp_Configure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u="sng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Export-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Import-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DbaSpConfigure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TempDb</a:t>
            </a:r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Configuration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DbaTempDbConfiguration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Startup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DbaStartupParameter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Orphan File and User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813" y="1600200"/>
            <a:ext cx="9320424" cy="45720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DbaOrphanFile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Repair-</a:t>
            </a:r>
            <a:r>
              <a:rPr lang="en-US" sz="2800" dirty="0" err="1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DbaOrphanUser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Sql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Build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55813" y="1600200"/>
            <a:ext cx="9320424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</a:t>
            </a:r>
            <a:r>
              <a:rPr lang="en-US" sz="3200" b="1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: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DbaSqlBuildReference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Test-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DbaSqlBuild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Agent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5813" y="1600200"/>
            <a:ext cx="932042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2"/>
              </a:buClr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Commands:</a:t>
            </a:r>
            <a:r>
              <a:rPr lang="en-US" sz="3200" b="1" u="sng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 </a:t>
            </a:r>
            <a:endParaRPr lang="en-US" sz="32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  <a:sym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Copy-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Find-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Get-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New-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Remove-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Set-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Start-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  <a:p>
            <a:pPr lvl="1">
              <a:buClr>
                <a:srgbClr val="212745"/>
              </a:buClr>
              <a:buFont typeface="Segoe UI Semilight" panose="020B0402040204020203" pitchFamily="34" charset="0"/>
              <a:buChar char="›"/>
            </a:pPr>
            <a:r>
              <a:rPr lang="en-US" sz="2800" dirty="0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Stop-</a:t>
            </a:r>
            <a:r>
              <a:rPr lang="en-US" sz="2800" dirty="0" err="1">
                <a:solidFill>
                  <a:srgbClr val="212745"/>
                </a:solidFill>
                <a:latin typeface="Segoe UI Semilight"/>
                <a:ea typeface="Segoe UI Semilight"/>
                <a:cs typeface="Segoe UI Semilight"/>
              </a:rPr>
              <a:t>DbaAgentJob</a:t>
            </a:r>
            <a:endParaRPr lang="en-US" sz="2800" dirty="0">
              <a:solidFill>
                <a:srgbClr val="212745"/>
              </a:solidFill>
              <a:latin typeface="Segoe UI Semilight"/>
              <a:ea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3</a:t>
            </a:r>
            <a:r>
              <a:rPr lang="en-US" sz="5400" baseline="300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rd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Party DBA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utilized Backup, Integrity and Index Maintenance utility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 lvl="1">
              <a:buClr>
                <a:srgbClr val="212745"/>
              </a:buClr>
            </a:pPr>
            <a:r>
              <a:rPr lang="en-US" sz="2800" dirty="0">
                <a:solidFill>
                  <a:srgbClr val="212745"/>
                </a:solidFill>
              </a:rPr>
              <a:t>Industry standard sp_who2 replacement and troubleshooting tool</a:t>
            </a: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  <a:p>
            <a:pPr lvl="1">
              <a:buClr>
                <a:srgbClr val="212745"/>
              </a:buClr>
            </a:pPr>
            <a:r>
              <a:rPr lang="en-US" sz="2800" dirty="0" err="1">
                <a:solidFill>
                  <a:srgbClr val="212745"/>
                </a:solidFill>
              </a:rPr>
              <a:t>Polular</a:t>
            </a:r>
            <a:r>
              <a:rPr lang="en-US" sz="2800" dirty="0">
                <a:solidFill>
                  <a:srgbClr val="212745"/>
                </a:solidFill>
              </a:rPr>
              <a:t> set of tools that assist with </a:t>
            </a:r>
            <a:r>
              <a:rPr lang="en-US" sz="2800">
                <a:solidFill>
                  <a:srgbClr val="212745"/>
                </a:solidFill>
              </a:rPr>
              <a:t>performance troubleshooting </a:t>
            </a:r>
            <a:endParaRPr lang="en-US" sz="2800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9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Thank you Sponsors</a:t>
            </a:r>
          </a:p>
        </p:txBody>
      </p:sp>
      <p:pic>
        <p:nvPicPr>
          <p:cNvPr id="14" name="Picture 1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2057400"/>
            <a:ext cx="2774156" cy="693539"/>
          </a:xfrm>
          <a:prstGeom prst="rect">
            <a:avLst/>
          </a:prstGeom>
        </p:spPr>
      </p:pic>
      <p:pic>
        <p:nvPicPr>
          <p:cNvPr id="15" name="Picture 1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8" y="2121545"/>
            <a:ext cx="2484869" cy="537269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946" y="1904099"/>
            <a:ext cx="2135731" cy="884196"/>
          </a:xfrm>
          <a:prstGeom prst="rect">
            <a:avLst/>
          </a:prstGeom>
        </p:spPr>
      </p:pic>
      <p:pic>
        <p:nvPicPr>
          <p:cNvPr id="17" name="Picture 16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925" y="3963676"/>
            <a:ext cx="2286319" cy="485843"/>
          </a:xfrm>
          <a:prstGeom prst="rect">
            <a:avLst/>
          </a:prstGeom>
        </p:spPr>
      </p:pic>
      <p:pic>
        <p:nvPicPr>
          <p:cNvPr id="18" name="Picture 17">
            <a:extLst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75" y="3826871"/>
            <a:ext cx="2037562" cy="759455"/>
          </a:xfrm>
          <a:prstGeom prst="rect">
            <a:avLst/>
          </a:prstGeom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61" y="3789804"/>
            <a:ext cx="3491567" cy="833585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9319" y="5465389"/>
            <a:ext cx="2158730" cy="761905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16" y="5450494"/>
            <a:ext cx="1854592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70" y="143056"/>
            <a:ext cx="6903942" cy="3215535"/>
          </a:xfrm>
          <a:prstGeom prst="rect">
            <a:avLst/>
          </a:prstGeom>
          <a:ln>
            <a:solidFill>
              <a:srgbClr val="212745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7" y="3429000"/>
            <a:ext cx="6905911" cy="3370349"/>
          </a:xfrm>
          <a:prstGeom prst="rect">
            <a:avLst/>
          </a:prstGeom>
          <a:ln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57" y="1828800"/>
            <a:ext cx="6333757" cy="4671800"/>
          </a:xfrm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9017" y="5406730"/>
            <a:ext cx="50914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12745"/>
                </a:solidFill>
              </a:rPr>
              <a:t>Slides / Demo Script</a:t>
            </a:r>
            <a:r>
              <a:rPr lang="en-US" dirty="0">
                <a:solidFill>
                  <a:srgbClr val="212745"/>
                </a:solidFill>
              </a:rPr>
              <a:t>:</a:t>
            </a:r>
          </a:p>
          <a:p>
            <a:r>
              <a:rPr lang="en-US" dirty="0">
                <a:solidFill>
                  <a:srgbClr val="212745"/>
                </a:solidFill>
              </a:rPr>
              <a:t>github.com/</a:t>
            </a:r>
            <a:r>
              <a:rPr lang="en-US" dirty="0" err="1">
                <a:solidFill>
                  <a:srgbClr val="212745"/>
                </a:solidFill>
              </a:rPr>
              <a:t>gbargsley</a:t>
            </a:r>
            <a:r>
              <a:rPr lang="en-US" dirty="0">
                <a:solidFill>
                  <a:srgbClr val="212745"/>
                </a:solidFill>
              </a:rPr>
              <a:t>/</a:t>
            </a:r>
            <a:r>
              <a:rPr lang="en-US" dirty="0" err="1">
                <a:solidFill>
                  <a:srgbClr val="212745"/>
                </a:solidFill>
              </a:rPr>
              <a:t>SQLSaturdayPhoenix</a:t>
            </a:r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402608"/>
            <a:ext cx="9788525" cy="615695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49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About Me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53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the IT related industry with 10+ years focused on database platforms. I have worked for various companies in the education, retail, medical, and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fintech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industries. My current focus is on database automation using PowerShell.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Current contributor on the 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team.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gbargsley@gmail.com			@</a:t>
            </a:r>
            <a:r>
              <a:rPr lang="en-US" sz="31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</a:t>
            </a:r>
            <a:b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31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			blog.garrybargsley.com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51012" y="1219199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4758954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8412" y="5458306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77529">
            <a:off x="1649371" y="4698959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 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marL="7040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PowerShell:</a:t>
            </a: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Manning Publication</a:t>
            </a: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2"/>
              </a:rPr>
              <a:t>Learn Windows PowerShell in a Month of Lunches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704088" lvl="2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 err="1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Leanpub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1161288" lvl="3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hlinkClick r:id="rId3"/>
              </a:rPr>
              <a:t>PowerShell 101</a:t>
            </a:r>
            <a:endParaRPr lang="en-US" sz="2800" dirty="0">
              <a:solidFill>
                <a:srgbClr val="212745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3" y="2286000"/>
            <a:ext cx="927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 Command in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5810" y="1752600"/>
            <a:ext cx="9331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From the Web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  <a:hlinkClick r:id="rId2"/>
              </a:rPr>
              <a:t>https://dbatools.io/commands</a:t>
            </a: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ea typeface="Segoe UI Semilight"/>
                <a:cs typeface="Segoe UI Semilight"/>
                <a:sym typeface="Segoe UI Semilight"/>
              </a:rPr>
              <a:t>PowerShell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ea typeface="Segoe UI Semilight"/>
              <a:cs typeface="Segoe UI Semilight"/>
              <a:sym typeface="Segoe UI Semi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8" y="3276600"/>
            <a:ext cx="91149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267</Words>
  <Application>Microsoft Office PowerPoint</Application>
  <PresentationFormat>Custom</PresentationFormat>
  <Paragraphs>141</Paragraphs>
  <Slides>28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Century Gothic</vt:lpstr>
      <vt:lpstr>Euphemia</vt:lpstr>
      <vt:lpstr>Segoe UI</vt:lpstr>
      <vt:lpstr>Segoe UI Historic</vt:lpstr>
      <vt:lpstr>Segoe UI Semilight</vt:lpstr>
      <vt:lpstr>Jigsaw design template</vt:lpstr>
      <vt:lpstr>Use PowerShell &amp; dbatools to Manage your SQL Server Environment</vt:lpstr>
      <vt:lpstr>Thank you Sponsors</vt:lpstr>
      <vt:lpstr>    About Me - Garry Bargsley   20+ years in the IT related industry with 10+ years focused on database platforms. I have worked for various companies in the education, retail, medical, and fintech industries. My current focus is on database automation using PowerShell.  Current contributor on the dbatools team.         gbargsley@gmail.com   @gbargsley             blog.garrybargsley.com</vt:lpstr>
      <vt:lpstr>Getting Started Resources</vt:lpstr>
      <vt:lpstr>Support</vt:lpstr>
      <vt:lpstr>System Requirements</vt:lpstr>
      <vt:lpstr>Installing dbatools</vt:lpstr>
      <vt:lpstr>Importing dbatools</vt:lpstr>
      <vt:lpstr>Find a Command in dbatools</vt:lpstr>
      <vt:lpstr>Max Memory</vt:lpstr>
      <vt:lpstr>Sp_Configure</vt:lpstr>
      <vt:lpstr>TempDb Configuration</vt:lpstr>
      <vt:lpstr>Startup Parameter</vt:lpstr>
      <vt:lpstr>Orphan File and User</vt:lpstr>
      <vt:lpstr>Sql Build</vt:lpstr>
      <vt:lpstr>Agent Job</vt:lpstr>
      <vt:lpstr>3rd Party DBA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86</cp:revision>
  <dcterms:created xsi:type="dcterms:W3CDTF">2018-02-12T12:03:16Z</dcterms:created>
  <dcterms:modified xsi:type="dcterms:W3CDTF">2018-03-15T18:57:52Z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