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7" r:id="rId3"/>
    <p:sldId id="268" r:id="rId4"/>
    <p:sldId id="270" r:id="rId5"/>
    <p:sldId id="269" r:id="rId6"/>
    <p:sldId id="271" r:id="rId7"/>
    <p:sldId id="272" r:id="rId8"/>
    <p:sldId id="273" r:id="rId9"/>
    <p:sldId id="257" r:id="rId10"/>
    <p:sldId id="274" r:id="rId11"/>
    <p:sldId id="275" r:id="rId12"/>
    <p:sldId id="276" r:id="rId13"/>
    <p:sldId id="259" r:id="rId14"/>
    <p:sldId id="258" r:id="rId15"/>
    <p:sldId id="260" r:id="rId16"/>
    <p:sldId id="264" r:id="rId17"/>
    <p:sldId id="262" r:id="rId18"/>
    <p:sldId id="263"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41436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63344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552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381585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0276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124848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117593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8144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46089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BC5E52-7E9E-4C4A-838A-14F3DCD5F0C5}" type="datetimeFigureOut">
              <a:rPr lang="en-US" smtClean="0"/>
              <a:t>13-Dec-22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410177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C5E52-7E9E-4C4A-838A-14F3DCD5F0C5}" type="datetimeFigureOut">
              <a:rPr lang="en-US" smtClean="0"/>
              <a:t>13-Dec-22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74882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C5E52-7E9E-4C4A-838A-14F3DCD5F0C5}" type="datetimeFigureOut">
              <a:rPr lang="en-US" smtClean="0"/>
              <a:t>13-Dec-22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147960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C5E52-7E9E-4C4A-838A-14F3DCD5F0C5}" type="datetimeFigureOut">
              <a:rPr lang="en-US" smtClean="0"/>
              <a:t>13-Dec-22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33294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C5E52-7E9E-4C4A-838A-14F3DCD5F0C5}" type="datetimeFigureOut">
              <a:rPr lang="en-US" smtClean="0"/>
              <a:t>13-Dec-22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409593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BC5E52-7E9E-4C4A-838A-14F3DCD5F0C5}" type="datetimeFigureOut">
              <a:rPr lang="en-US" smtClean="0"/>
              <a:t>13-Dec-22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AAA21-23E9-484D-AE6A-4124EDD0AE82}" type="slidenum">
              <a:rPr lang="en-US" smtClean="0"/>
              <a:t>‹#›</a:t>
            </a:fld>
            <a:endParaRPr lang="en-US"/>
          </a:p>
        </p:txBody>
      </p:sp>
    </p:spTree>
    <p:extLst>
      <p:ext uri="{BB962C8B-B14F-4D97-AF65-F5344CB8AC3E}">
        <p14:creationId xmlns:p14="http://schemas.microsoft.com/office/powerpoint/2010/main" val="22548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AAA21-23E9-484D-AE6A-4124EDD0AE82}" type="slidenum">
              <a:rPr lang="en-US" smtClean="0"/>
              <a:t>‹#›</a:t>
            </a:fld>
            <a:endParaRPr lang="en-US"/>
          </a:p>
        </p:txBody>
      </p:sp>
      <p:sp>
        <p:nvSpPr>
          <p:cNvPr id="5" name="Date Placeholder 4"/>
          <p:cNvSpPr>
            <a:spLocks noGrp="1"/>
          </p:cNvSpPr>
          <p:nvPr>
            <p:ph type="dt" sz="half" idx="10"/>
          </p:nvPr>
        </p:nvSpPr>
        <p:spPr/>
        <p:txBody>
          <a:bodyPr/>
          <a:lstStyle/>
          <a:p>
            <a:fld id="{4FBC5E52-7E9E-4C4A-838A-14F3DCD5F0C5}" type="datetimeFigureOut">
              <a:rPr lang="en-US" smtClean="0"/>
              <a:t>13-Dec-22</a:t>
            </a:fld>
            <a:endParaRPr lang="en-US"/>
          </a:p>
        </p:txBody>
      </p:sp>
    </p:spTree>
    <p:extLst>
      <p:ext uri="{BB962C8B-B14F-4D97-AF65-F5344CB8AC3E}">
        <p14:creationId xmlns:p14="http://schemas.microsoft.com/office/powerpoint/2010/main" val="276214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C5E52-7E9E-4C4A-838A-14F3DCD5F0C5}" type="datetimeFigureOut">
              <a:rPr lang="en-US" smtClean="0"/>
              <a:t>13-Dec-22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6AAA21-23E9-484D-AE6A-4124EDD0AE82}" type="slidenum">
              <a:rPr lang="en-US" smtClean="0"/>
              <a:t>‹#›</a:t>
            </a:fld>
            <a:endParaRPr lang="en-US"/>
          </a:p>
        </p:txBody>
      </p:sp>
    </p:spTree>
    <p:extLst>
      <p:ext uri="{BB962C8B-B14F-4D97-AF65-F5344CB8AC3E}">
        <p14:creationId xmlns:p14="http://schemas.microsoft.com/office/powerpoint/2010/main" val="30052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E5F9-14A2-A65F-F8F9-EC6A840DA99E}"/>
              </a:ext>
            </a:extLst>
          </p:cNvPr>
          <p:cNvSpPr>
            <a:spLocks noGrp="1"/>
          </p:cNvSpPr>
          <p:nvPr>
            <p:ph type="ctrTitle"/>
          </p:nvPr>
        </p:nvSpPr>
        <p:spPr>
          <a:xfrm>
            <a:off x="618494" y="501442"/>
            <a:ext cx="9144000" cy="3243244"/>
          </a:xfrm>
        </p:spPr>
        <p:txBody>
          <a:bodyPr>
            <a:normAutofit/>
          </a:bodyPr>
          <a:lstStyle/>
          <a:p>
            <a:pPr algn="ctr"/>
            <a:r>
              <a:rPr lang="en-US" b="1" dirty="0" smtClean="0">
                <a:solidFill>
                  <a:srgbClr val="24292F"/>
                </a:solidFill>
                <a:latin typeface="Times New Roman" panose="02020603050405020304" pitchFamily="18" charset="0"/>
                <a:cs typeface="Times New Roman" panose="02020603050405020304" pitchFamily="18" charset="0"/>
              </a:rPr>
              <a:t>Flight Delay Prediction Using AWS</a:t>
            </a:r>
            <a:r>
              <a:rPr lang="en-US" b="1" i="0" dirty="0">
                <a:solidFill>
                  <a:srgbClr val="24292F"/>
                </a:solidFill>
                <a:effectLst/>
                <a:latin typeface="-apple-system"/>
              </a:rPr>
              <a:t/>
            </a:r>
            <a:br>
              <a:rPr lang="en-US" b="1" i="0" dirty="0">
                <a:solidFill>
                  <a:srgbClr val="24292F"/>
                </a:solidFill>
                <a:effectLst/>
                <a:latin typeface="-apple-system"/>
              </a:rPr>
            </a:br>
            <a:endParaRPr lang="en-US" dirty="0"/>
          </a:p>
        </p:txBody>
      </p:sp>
      <p:sp>
        <p:nvSpPr>
          <p:cNvPr id="8" name="Rectangle 4">
            <a:extLst>
              <a:ext uri="{FF2B5EF4-FFF2-40B4-BE49-F238E27FC236}">
                <a16:creationId xmlns:a16="http://schemas.microsoft.com/office/drawing/2014/main" id="{B3FC8D15-43B4-1194-A27D-BA1708AF461D}"/>
              </a:ext>
            </a:extLst>
          </p:cNvPr>
          <p:cNvSpPr>
            <a:spLocks noGrp="1" noChangeArrowheads="1"/>
          </p:cNvSpPr>
          <p:nvPr>
            <p:ph type="subTitle" idx="1"/>
          </p:nvPr>
        </p:nvSpPr>
        <p:spPr bwMode="auto">
          <a:xfrm>
            <a:off x="5773784" y="3627126"/>
            <a:ext cx="36301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4292F"/>
                </a:solidFill>
                <a:effectLst/>
                <a:latin typeface="Times New Roman" panose="02020603050405020304" pitchFamily="18" charset="0"/>
                <a:cs typeface="Times New Roman" panose="02020603050405020304" pitchFamily="18" charset="0"/>
              </a:rPr>
              <a:t>Big Data Group 5</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4292F"/>
                </a:solidFill>
                <a:effectLst/>
                <a:latin typeface="Times New Roman" panose="02020603050405020304" pitchFamily="18" charset="0"/>
                <a:cs typeface="Times New Roman" panose="02020603050405020304" pitchFamily="18" charset="0"/>
              </a:rPr>
              <a:t>Saumit </a:t>
            </a: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Chinchkhandi – 801305320</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 Mahesh Hasbi – 801315534</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 Thanmaiye Namburi – 801281518</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 Gautham Raj Bari - 801274985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F"/>
                </a:solidFill>
                <a:effectLst/>
                <a:latin typeface="Times New Roman" panose="02020603050405020304" pitchFamily="18" charset="0"/>
                <a:cs typeface="Times New Roman" panose="02020603050405020304" pitchFamily="18" charset="0"/>
              </a:rPr>
              <a:t>Mounika Gottumukkala - 801276287</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2500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45" y="3605349"/>
            <a:ext cx="6242338" cy="3185167"/>
          </a:xfrm>
          <a:prstGeom prst="rect">
            <a:avLst/>
          </a:prstGeom>
        </p:spPr>
      </p:pic>
      <p:pic>
        <p:nvPicPr>
          <p:cNvPr id="4" name="Picture 3"/>
          <p:cNvPicPr>
            <a:picLocks noChangeAspect="1"/>
          </p:cNvPicPr>
          <p:nvPr/>
        </p:nvPicPr>
        <p:blipFill>
          <a:blip r:embed="rId3"/>
          <a:stretch>
            <a:fillRect/>
          </a:stretch>
        </p:blipFill>
        <p:spPr>
          <a:xfrm>
            <a:off x="4406537" y="746734"/>
            <a:ext cx="5038248" cy="2858615"/>
          </a:xfrm>
          <a:prstGeom prst="rect">
            <a:avLst/>
          </a:prstGeom>
        </p:spPr>
      </p:pic>
      <p:sp>
        <p:nvSpPr>
          <p:cNvPr id="5" name="TextBox 4"/>
          <p:cNvSpPr txBox="1"/>
          <p:nvPr/>
        </p:nvSpPr>
        <p:spPr>
          <a:xfrm>
            <a:off x="376645" y="744531"/>
            <a:ext cx="3715312" cy="1200329"/>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Heat maps to determine correlations between different dataset variables</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88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526309"/>
            <a:ext cx="10564903" cy="3264691"/>
          </a:xfrm>
          <a:prstGeom prst="rect">
            <a:avLst/>
          </a:prstGeom>
        </p:spPr>
      </p:pic>
      <p:pic>
        <p:nvPicPr>
          <p:cNvPr id="5" name="Picture 4"/>
          <p:cNvPicPr>
            <a:picLocks noChangeAspect="1"/>
          </p:cNvPicPr>
          <p:nvPr/>
        </p:nvPicPr>
        <p:blipFill>
          <a:blip r:embed="rId3"/>
          <a:stretch>
            <a:fillRect/>
          </a:stretch>
        </p:blipFill>
        <p:spPr>
          <a:xfrm>
            <a:off x="204242" y="3997234"/>
            <a:ext cx="6666821" cy="2716296"/>
          </a:xfrm>
          <a:prstGeom prst="rect">
            <a:avLst/>
          </a:prstGeom>
        </p:spPr>
      </p:pic>
      <p:pic>
        <p:nvPicPr>
          <p:cNvPr id="6" name="Picture 5"/>
          <p:cNvPicPr>
            <a:picLocks noChangeAspect="1"/>
          </p:cNvPicPr>
          <p:nvPr/>
        </p:nvPicPr>
        <p:blipFill>
          <a:blip r:embed="rId4"/>
          <a:stretch>
            <a:fillRect/>
          </a:stretch>
        </p:blipFill>
        <p:spPr>
          <a:xfrm>
            <a:off x="5573485" y="4203468"/>
            <a:ext cx="4391933" cy="2716296"/>
          </a:xfrm>
          <a:prstGeom prst="rect">
            <a:avLst/>
          </a:prstGeom>
        </p:spPr>
      </p:pic>
      <p:sp>
        <p:nvSpPr>
          <p:cNvPr id="7" name="TextBox 6"/>
          <p:cNvSpPr txBox="1"/>
          <p:nvPr/>
        </p:nvSpPr>
        <p:spPr>
          <a:xfrm>
            <a:off x="204242" y="175964"/>
            <a:ext cx="6153015" cy="400110"/>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Data Preparation for the ML model</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14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3"/>
            <a:ext cx="6245980" cy="522514"/>
          </a:xfrm>
        </p:spPr>
        <p:txBody>
          <a:bodyPr>
            <a:normAutofit/>
          </a:bodyPr>
          <a:lstStyle/>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Model encoding, Training for Linear Regression</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870857"/>
            <a:ext cx="8596668" cy="3880773"/>
          </a:xfrm>
        </p:spPr>
        <p:txBody>
          <a:bodyPr>
            <a:normAutofit/>
          </a:bodyPr>
          <a:lstStyle/>
          <a:p>
            <a:r>
              <a:rPr lang="en-US" sz="1600" dirty="0" smtClean="0">
                <a:latin typeface="Times New Roman" panose="02020603050405020304" pitchFamily="18" charset="0"/>
                <a:cs typeface="Times New Roman" panose="02020603050405020304" pitchFamily="18" charset="0"/>
              </a:rPr>
              <a:t>Before training the ML model, we first encode and bind. After this, we start training the dataset into 3 groups, the X_train and </a:t>
            </a:r>
            <a:r>
              <a:rPr lang="en-US" sz="1600" dirty="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_train group, the X_test and </a:t>
            </a:r>
            <a:r>
              <a:rPr lang="en-US" sz="1600" dirty="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_test group and lastly the X_valid and y_valid group. The train size considered is 0.8 which means out of 100% data, 80% would be used for training and remaining 20% would be used for testing. Now again, 80% of train data will be used for training and remaining 20% will be used for validation.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334" y="2316480"/>
            <a:ext cx="8405706" cy="2791084"/>
          </a:xfrm>
          <a:prstGeom prst="rect">
            <a:avLst/>
          </a:prstGeom>
        </p:spPr>
      </p:pic>
      <p:pic>
        <p:nvPicPr>
          <p:cNvPr id="5" name="Picture 4"/>
          <p:cNvPicPr>
            <a:picLocks noChangeAspect="1"/>
          </p:cNvPicPr>
          <p:nvPr/>
        </p:nvPicPr>
        <p:blipFill>
          <a:blip r:embed="rId3"/>
          <a:stretch>
            <a:fillRect/>
          </a:stretch>
        </p:blipFill>
        <p:spPr>
          <a:xfrm>
            <a:off x="677334" y="5274144"/>
            <a:ext cx="7393984" cy="1060740"/>
          </a:xfrm>
          <a:prstGeom prst="rect">
            <a:avLst/>
          </a:prstGeom>
        </p:spPr>
      </p:pic>
    </p:spTree>
    <p:extLst>
      <p:ext uri="{BB962C8B-B14F-4D97-AF65-F5344CB8AC3E}">
        <p14:creationId xmlns:p14="http://schemas.microsoft.com/office/powerpoint/2010/main" val="427433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28596" y="1421743"/>
            <a:ext cx="3640890" cy="5367896"/>
          </a:xfrm>
          <a:prstGeom prst="rect">
            <a:avLst/>
          </a:prstGeom>
        </p:spPr>
      </p:pic>
      <p:sp>
        <p:nvSpPr>
          <p:cNvPr id="2" name="Title 1">
            <a:extLst>
              <a:ext uri="{FF2B5EF4-FFF2-40B4-BE49-F238E27FC236}">
                <a16:creationId xmlns:a16="http://schemas.microsoft.com/office/drawing/2014/main" id="{6D023E1B-BDB1-6E57-65F5-F0DCE22029E1}"/>
              </a:ext>
            </a:extLst>
          </p:cNvPr>
          <p:cNvSpPr>
            <a:spLocks noGrp="1"/>
          </p:cNvSpPr>
          <p:nvPr>
            <p:ph type="title"/>
          </p:nvPr>
        </p:nvSpPr>
        <p:spPr>
          <a:xfrm>
            <a:off x="677334" y="609600"/>
            <a:ext cx="8596668" cy="812143"/>
          </a:xfrm>
        </p:spPr>
        <p:txBody>
          <a:bodyPr>
            <a:normAutofit fontScale="90000"/>
          </a:bodyPr>
          <a:lstStyle/>
          <a:p>
            <a:r>
              <a:rPr lang="en-US" b="1" i="0" dirty="0" smtClean="0">
                <a:solidFill>
                  <a:srgbClr val="2D3B45"/>
                </a:solidFill>
                <a:effectLst/>
                <a:latin typeface="Lato Extended"/>
              </a:rPr>
              <a:t>Linear Regression Model Evaluation</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539FE3EA-FF09-159F-5A70-BE5129C693B3}"/>
              </a:ext>
            </a:extLst>
          </p:cNvPr>
          <p:cNvSpPr>
            <a:spLocks noGrp="1"/>
          </p:cNvSpPr>
          <p:nvPr>
            <p:ph idx="1"/>
          </p:nvPr>
        </p:nvSpPr>
        <p:spPr>
          <a:xfrm>
            <a:off x="677334" y="2169298"/>
            <a:ext cx="8596668" cy="3880773"/>
          </a:xfrm>
        </p:spPr>
        <p:txBody>
          <a:bodyPr>
            <a:normAutofit/>
          </a:bodyPr>
          <a:lstStyle/>
          <a:p>
            <a:r>
              <a:rPr lang="en-US" sz="1600" dirty="0">
                <a:latin typeface="Times New Roman" panose="02020603050405020304" pitchFamily="18" charset="0"/>
                <a:cs typeface="Times New Roman" panose="02020603050405020304" pitchFamily="18" charset="0"/>
              </a:rPr>
              <a:t>Mean squared error is identified to estimate the deviation of actual and estimated values.</a:t>
            </a:r>
          </a:p>
          <a:p>
            <a:r>
              <a:rPr lang="en-US" sz="1600" dirty="0">
                <a:latin typeface="Times New Roman" panose="02020603050405020304" pitchFamily="18" charset="0"/>
                <a:cs typeface="Times New Roman" panose="02020603050405020304" pitchFamily="18" charset="0"/>
              </a:rPr>
              <a:t>Linear regression model:</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Mean squared error after linear regression is  MSE = 116.02060520253548</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The model accuracy derived using linear regression is 0.83 ~ 83%.</a:t>
            </a: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D3FA7A-E997-B2D3-A5AA-9F297A945A06}"/>
              </a:ext>
            </a:extLst>
          </p:cNvPr>
          <p:cNvPicPr>
            <a:picLocks noChangeAspect="1"/>
          </p:cNvPicPr>
          <p:nvPr/>
        </p:nvPicPr>
        <p:blipFill>
          <a:blip r:embed="rId3"/>
          <a:stretch>
            <a:fillRect/>
          </a:stretch>
        </p:blipFill>
        <p:spPr>
          <a:xfrm>
            <a:off x="677334" y="2854738"/>
            <a:ext cx="5766747" cy="1046704"/>
          </a:xfrm>
          <a:prstGeom prst="rect">
            <a:avLst/>
          </a:prstGeom>
        </p:spPr>
      </p:pic>
      <p:sp>
        <p:nvSpPr>
          <p:cNvPr id="8" name="Rectangle 1">
            <a:extLst>
              <a:ext uri="{FF2B5EF4-FFF2-40B4-BE49-F238E27FC236}">
                <a16:creationId xmlns:a16="http://schemas.microsoft.com/office/drawing/2014/main" id="{797B282B-D07C-C170-2B8D-7BDE4A8E49BE}"/>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4"/>
          <a:stretch>
            <a:fillRect/>
          </a:stretch>
        </p:blipFill>
        <p:spPr>
          <a:xfrm>
            <a:off x="677334" y="4839572"/>
            <a:ext cx="5895975" cy="962025"/>
          </a:xfrm>
          <a:prstGeom prst="rect">
            <a:avLst/>
          </a:prstGeom>
        </p:spPr>
      </p:pic>
    </p:spTree>
    <p:extLst>
      <p:ext uri="{BB962C8B-B14F-4D97-AF65-F5344CB8AC3E}">
        <p14:creationId xmlns:p14="http://schemas.microsoft.com/office/powerpoint/2010/main" val="273933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624E-FEC3-E9A3-A00F-02756CE5FAC7}"/>
              </a:ext>
            </a:extLst>
          </p:cNvPr>
          <p:cNvSpPr>
            <a:spLocks noGrp="1"/>
          </p:cNvSpPr>
          <p:nvPr>
            <p:ph type="title"/>
          </p:nvPr>
        </p:nvSpPr>
        <p:spPr>
          <a:xfrm>
            <a:off x="677334" y="757646"/>
            <a:ext cx="8596668" cy="670560"/>
          </a:xfrm>
        </p:spPr>
        <p:txBody>
          <a:bodyPr>
            <a:noAutofit/>
          </a:bodyPr>
          <a:lstStyle/>
          <a:p>
            <a:pPr algn="ct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Regression </a:t>
            </a:r>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Analysis</a:t>
            </a: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9E2F1-92FF-7EAC-104D-FB6B4E6BCC88}"/>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Line graph of accuracy and max depth.</a:t>
            </a:r>
          </a:p>
          <a:p>
            <a:endParaRPr lang="en-US" dirty="0"/>
          </a:p>
        </p:txBody>
      </p:sp>
      <p:pic>
        <p:nvPicPr>
          <p:cNvPr id="7" name="Picture 6">
            <a:extLst>
              <a:ext uri="{FF2B5EF4-FFF2-40B4-BE49-F238E27FC236}">
                <a16:creationId xmlns:a16="http://schemas.microsoft.com/office/drawing/2014/main" id="{4C34EB87-C7E5-A7F4-C4AD-2FB5BD5140A8}"/>
              </a:ext>
            </a:extLst>
          </p:cNvPr>
          <p:cNvPicPr>
            <a:picLocks noChangeAspect="1"/>
          </p:cNvPicPr>
          <p:nvPr/>
        </p:nvPicPr>
        <p:blipFill>
          <a:blip r:embed="rId2"/>
          <a:stretch>
            <a:fillRect/>
          </a:stretch>
        </p:blipFill>
        <p:spPr>
          <a:xfrm>
            <a:off x="483870" y="2574262"/>
            <a:ext cx="5981700" cy="3467100"/>
          </a:xfrm>
          <a:prstGeom prst="rect">
            <a:avLst/>
          </a:prstGeom>
        </p:spPr>
      </p:pic>
    </p:spTree>
    <p:extLst>
      <p:ext uri="{BB962C8B-B14F-4D97-AF65-F5344CB8AC3E}">
        <p14:creationId xmlns:p14="http://schemas.microsoft.com/office/powerpoint/2010/main" val="55223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9772D6-03B0-D30C-8858-4504E700247F}"/>
              </a:ext>
            </a:extLst>
          </p:cNvPr>
          <p:cNvSpPr>
            <a:spLocks noGrp="1"/>
          </p:cNvSpPr>
          <p:nvPr>
            <p:ph idx="1"/>
          </p:nvPr>
        </p:nvSpPr>
        <p:spPr>
          <a:xfrm>
            <a:off x="598957" y="1193937"/>
            <a:ext cx="8596668" cy="3880773"/>
          </a:xfrm>
        </p:spPr>
        <p:txBody>
          <a:bodyPr/>
          <a:lstStyle/>
          <a:p>
            <a:r>
              <a:rPr lang="en-US" dirty="0" smtClean="0">
                <a:latin typeface="Times New Roman" panose="02020603050405020304" pitchFamily="18" charset="0"/>
                <a:cs typeface="Times New Roman" panose="02020603050405020304" pitchFamily="18" charset="0"/>
              </a:rPr>
              <a:t>In order to optimize the result obtained </a:t>
            </a:r>
            <a:r>
              <a:rPr lang="en-US" dirty="0" smtClean="0">
                <a:latin typeface="Times New Roman" panose="02020603050405020304" pitchFamily="18" charset="0"/>
                <a:cs typeface="Times New Roman" panose="02020603050405020304" pitchFamily="18" charset="0"/>
              </a:rPr>
              <a:t>using Linear Regression, we decided to train the model using Decision Tree Regressor which implements a </a:t>
            </a:r>
            <a:r>
              <a:rPr lang="en-US" dirty="0">
                <a:latin typeface="Times New Roman" panose="02020603050405020304" pitchFamily="18" charset="0"/>
                <a:cs typeface="Times New Roman" panose="02020603050405020304" pitchFamily="18" charset="0"/>
              </a:rPr>
              <a:t>tree structure. It employs a tree structure that resembles a flowchart or is a model of decisions and every conceivable outcome, including outputs, input costs, and utility</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supervised learning algorithms group includes the decision-tree algorithm. It works with output variables that are categorized and continuous.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Decision </a:t>
            </a:r>
            <a:r>
              <a:rPr lang="en-US" dirty="0">
                <a:latin typeface="Times New Roman" panose="02020603050405020304" pitchFamily="18" charset="0"/>
                <a:cs typeface="Times New Roman" panose="02020603050405020304" pitchFamily="18" charset="0"/>
              </a:rPr>
              <a:t>tree regression </a:t>
            </a:r>
            <a:r>
              <a:rPr lang="en-US" dirty="0" smtClean="0">
                <a:latin typeface="Times New Roman" panose="02020603050405020304" pitchFamily="18" charset="0"/>
                <a:cs typeface="Times New Roman" panose="02020603050405020304" pitchFamily="18" charset="0"/>
              </a:rPr>
              <a:t>model on the same X_train and Y_train data. We are again calculating the mean squared error for this technique too.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mean squared error after decision tree regression is MSE = </a:t>
            </a:r>
            <a:r>
              <a:rPr lang="en-US" dirty="0" smtClean="0">
                <a:latin typeface="Times New Roman" panose="02020603050405020304" pitchFamily="18" charset="0"/>
                <a:cs typeface="Times New Roman" panose="02020603050405020304" pitchFamily="18" charset="0"/>
              </a:rPr>
              <a:t>188.0289</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Accuracy achieved through this technique is 0.94 ~ 94%.</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77334" y="487680"/>
            <a:ext cx="7230049" cy="523220"/>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Decision Tree Regression Model Evaluation</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70566" y="4387029"/>
            <a:ext cx="8168335" cy="2301154"/>
          </a:xfrm>
          <a:prstGeom prst="rect">
            <a:avLst/>
          </a:prstGeom>
        </p:spPr>
      </p:pic>
    </p:spTree>
    <p:extLst>
      <p:ext uri="{BB962C8B-B14F-4D97-AF65-F5344CB8AC3E}">
        <p14:creationId xmlns:p14="http://schemas.microsoft.com/office/powerpoint/2010/main" val="88858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D9DFF-7C54-8F25-D8B6-745965375104}"/>
              </a:ext>
            </a:extLst>
          </p:cNvPr>
          <p:cNvSpPr>
            <a:spLocks noGrp="1"/>
          </p:cNvSpPr>
          <p:nvPr>
            <p:ph idx="1"/>
          </p:nvPr>
        </p:nvSpPr>
        <p:spPr>
          <a:xfrm>
            <a:off x="838200" y="365125"/>
            <a:ext cx="10515600" cy="5811838"/>
          </a:xfrm>
        </p:spPr>
        <p:txBody>
          <a:bodyPr/>
          <a:lstStyle/>
          <a:p>
            <a:r>
              <a:rPr lang="en-US" sz="2400" b="1" u="sng" dirty="0" smtClean="0">
                <a:latin typeface="Times New Roman" panose="02020603050405020304" pitchFamily="18" charset="0"/>
                <a:cs typeface="Times New Roman" panose="02020603050405020304" pitchFamily="18" charset="0"/>
              </a:rPr>
              <a:t>Decision Tree </a:t>
            </a:r>
            <a:r>
              <a:rPr lang="en-US" sz="2400" b="1" u="sng" dirty="0">
                <a:latin typeface="Times New Roman" panose="02020603050405020304" pitchFamily="18" charset="0"/>
                <a:cs typeface="Times New Roman" panose="02020603050405020304" pitchFamily="18" charset="0"/>
              </a:rPr>
              <a:t>G</a:t>
            </a:r>
            <a:r>
              <a:rPr lang="en-US" sz="2400" b="1" u="sng" dirty="0" smtClean="0">
                <a:latin typeface="Times New Roman" panose="02020603050405020304" pitchFamily="18" charset="0"/>
                <a:cs typeface="Times New Roman" panose="02020603050405020304" pitchFamily="18" charset="0"/>
              </a:rPr>
              <a:t>raph </a:t>
            </a:r>
            <a:r>
              <a:rPr lang="en-US" sz="2400" b="1" u="sng" dirty="0">
                <a:latin typeface="Times New Roman" panose="02020603050405020304" pitchFamily="18" charset="0"/>
                <a:cs typeface="Times New Roman" panose="02020603050405020304" pitchFamily="18" charset="0"/>
              </a:rPr>
              <a:t>for different departure </a:t>
            </a:r>
            <a:r>
              <a:rPr lang="en-US" sz="2400" b="1" u="sng" dirty="0" smtClean="0">
                <a:latin typeface="Times New Roman" panose="02020603050405020304" pitchFamily="18" charset="0"/>
                <a:cs typeface="Times New Roman" panose="02020603050405020304" pitchFamily="18" charset="0"/>
              </a:rPr>
              <a:t>delay values</a:t>
            </a:r>
            <a:endParaRPr lang="en-US" sz="2400" b="1" u="sng"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7" name="Picture 6">
            <a:extLst>
              <a:ext uri="{FF2B5EF4-FFF2-40B4-BE49-F238E27FC236}">
                <a16:creationId xmlns:a16="http://schemas.microsoft.com/office/drawing/2014/main" id="{FBF46144-3B0A-8294-7BA3-9339C0E7BAAE}"/>
              </a:ext>
            </a:extLst>
          </p:cNvPr>
          <p:cNvPicPr>
            <a:picLocks noChangeAspect="1"/>
          </p:cNvPicPr>
          <p:nvPr/>
        </p:nvPicPr>
        <p:blipFill>
          <a:blip r:embed="rId2"/>
          <a:stretch>
            <a:fillRect/>
          </a:stretch>
        </p:blipFill>
        <p:spPr>
          <a:xfrm>
            <a:off x="838200" y="809869"/>
            <a:ext cx="8314509" cy="6048131"/>
          </a:xfrm>
          <a:prstGeom prst="rect">
            <a:avLst/>
          </a:prstGeom>
        </p:spPr>
      </p:pic>
    </p:spTree>
    <p:extLst>
      <p:ext uri="{BB962C8B-B14F-4D97-AF65-F5344CB8AC3E}">
        <p14:creationId xmlns:p14="http://schemas.microsoft.com/office/powerpoint/2010/main" val="64869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9613-F4F2-F6B3-D2D0-07C8D353FCC4}"/>
              </a:ext>
            </a:extLst>
          </p:cNvPr>
          <p:cNvSpPr>
            <a:spLocks noGrp="1"/>
          </p:cNvSpPr>
          <p:nvPr>
            <p:ph type="title"/>
          </p:nvPr>
        </p:nvSpPr>
        <p:spPr>
          <a:xfrm>
            <a:off x="677334" y="609600"/>
            <a:ext cx="8596668" cy="705394"/>
          </a:xfrm>
        </p:spPr>
        <p:txBody>
          <a:bodyPr>
            <a:normAutofit fontScale="90000"/>
          </a:bodyPr>
          <a:lstStyle/>
          <a:p>
            <a:pPr algn="ctr"/>
            <a:r>
              <a:rPr lang="en-US" sz="4000" b="1" i="0" dirty="0">
                <a:solidFill>
                  <a:srgbClr val="2D3B45"/>
                </a:solidFill>
                <a:effectLst/>
                <a:latin typeface="Times New Roman" panose="02020603050405020304" pitchFamily="18" charset="0"/>
                <a:cs typeface="Times New Roman" panose="02020603050405020304" pitchFamily="18" charset="0"/>
              </a:rPr>
              <a:t>Results</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E4550367-5F4B-1E09-9774-61FDD47430A6}"/>
              </a:ext>
            </a:extLst>
          </p:cNvPr>
          <p:cNvSpPr>
            <a:spLocks noGrp="1"/>
          </p:cNvSpPr>
          <p:nvPr>
            <p:ph idx="1"/>
          </p:nvPr>
        </p:nvSpPr>
        <p:spPr>
          <a:xfrm>
            <a:off x="590248" y="1524863"/>
            <a:ext cx="8596668" cy="3880773"/>
          </a:xfrm>
        </p:spPr>
        <p:txBody>
          <a:bodyPr/>
          <a:lstStyle/>
          <a:p>
            <a:r>
              <a:rPr lang="en-US" sz="1600" dirty="0">
                <a:latin typeface="Times New Roman" panose="02020603050405020304" pitchFamily="18" charset="0"/>
                <a:cs typeface="Times New Roman" panose="02020603050405020304" pitchFamily="18" charset="0"/>
              </a:rPr>
              <a:t>Linear regression and decision tree </a:t>
            </a:r>
            <a:r>
              <a:rPr lang="en-US" sz="1600" dirty="0" smtClean="0">
                <a:latin typeface="Times New Roman" panose="02020603050405020304" pitchFamily="18" charset="0"/>
                <a:cs typeface="Times New Roman" panose="02020603050405020304" pitchFamily="18" charset="0"/>
              </a:rPr>
              <a:t>regression supervised machine learning techniques were used to build, train and test our dataset. The accuracy achieved from linear regression was 83% which is good but there is still room for improvement and optimization.</a:t>
            </a:r>
          </a:p>
          <a:p>
            <a:r>
              <a:rPr lang="en-US" sz="1600" dirty="0" smtClean="0">
                <a:latin typeface="Times New Roman" panose="02020603050405020304" pitchFamily="18" charset="0"/>
                <a:cs typeface="Times New Roman" panose="02020603050405020304" pitchFamily="18" charset="0"/>
              </a:rPr>
              <a:t>Thus, we decided to try decision tree regressor technique for building our machine learning model for the same set of inputs and this time our accuracy was 94% which is better. The 6% loss is due to the presence of outliers in our dataset where some columns have few values which are way higher/lower compared to most of the other values.</a:t>
            </a:r>
          </a:p>
          <a:p>
            <a:r>
              <a:rPr lang="en-US" sz="1600" dirty="0" smtClean="0">
                <a:latin typeface="Times New Roman" panose="02020603050405020304" pitchFamily="18" charset="0"/>
                <a:cs typeface="Times New Roman" panose="02020603050405020304" pitchFamily="18" charset="0"/>
              </a:rPr>
              <a:t>Thus, future flight delay predictions if made can be considered 94% accurate.</a:t>
            </a:r>
            <a:endParaRPr lang="en-US" sz="16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50756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8E69-1D9C-1436-163D-CBD8ABE19B35}"/>
              </a:ext>
            </a:extLst>
          </p:cNvPr>
          <p:cNvSpPr>
            <a:spLocks noGrp="1"/>
          </p:cNvSpPr>
          <p:nvPr>
            <p:ph type="title"/>
          </p:nvPr>
        </p:nvSpPr>
        <p:spPr>
          <a:xfrm>
            <a:off x="919189" y="261257"/>
            <a:ext cx="8596668" cy="1320800"/>
          </a:xfrm>
        </p:spPr>
        <p:txBody>
          <a:bodyPr/>
          <a:lstStyle/>
          <a:p>
            <a:pPr algn="ctr"/>
            <a:r>
              <a:rPr lang="en-US" sz="4400" b="1" i="0" dirty="0">
                <a:solidFill>
                  <a:srgbClr val="2D3B45"/>
                </a:solidFill>
                <a:effectLst/>
                <a:latin typeface="Times New Roman" panose="02020603050405020304" pitchFamily="18" charset="0"/>
                <a:cs typeface="Times New Roman" panose="02020603050405020304" pitchFamily="18" charset="0"/>
              </a:rPr>
              <a:t> Future </a:t>
            </a:r>
            <a:r>
              <a:rPr lang="en-US" sz="4400" b="1" i="0" dirty="0" smtClean="0">
                <a:solidFill>
                  <a:srgbClr val="2D3B45"/>
                </a:solidFill>
                <a:effectLst/>
                <a:latin typeface="Times New Roman" panose="02020603050405020304" pitchFamily="18" charset="0"/>
                <a:cs typeface="Times New Roman" panose="02020603050405020304" pitchFamily="18" charset="0"/>
              </a:rPr>
              <a:t>Work and </a:t>
            </a:r>
            <a:r>
              <a:rPr lang="en-US" sz="4400" b="1" i="0" dirty="0">
                <a:solidFill>
                  <a:srgbClr val="2D3B45"/>
                </a:solidFill>
                <a:effectLst/>
                <a:latin typeface="Times New Roman" panose="02020603050405020304" pitchFamily="18" charset="0"/>
                <a:cs typeface="Times New Roman" panose="02020603050405020304" pitchFamily="18" charset="0"/>
              </a:rPr>
              <a:t>Comments </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CE1B5A68-2793-F472-2F01-54D30507B1F2}"/>
              </a:ext>
            </a:extLst>
          </p:cNvPr>
          <p:cNvSpPr>
            <a:spLocks noGrp="1"/>
          </p:cNvSpPr>
          <p:nvPr>
            <p:ph idx="1"/>
          </p:nvPr>
        </p:nvSpPr>
        <p:spPr>
          <a:xfrm>
            <a:off x="838200" y="1212574"/>
            <a:ext cx="8758646" cy="4500249"/>
          </a:xfrm>
        </p:spPr>
        <p:txBody>
          <a:bodyPr>
            <a:normAutofit fontScale="92500" lnSpcReduction="10000"/>
          </a:bodyPr>
          <a:lstStyle/>
          <a:p>
            <a:pPr marL="0" indent="0" algn="l">
              <a:buNone/>
            </a:pPr>
            <a:r>
              <a:rPr lang="en-US" sz="1700" b="1" i="0" dirty="0" smtClean="0">
                <a:solidFill>
                  <a:srgbClr val="2D3B45"/>
                </a:solidFill>
                <a:effectLst/>
                <a:latin typeface="Times New Roman" panose="02020603050405020304" pitchFamily="18" charset="0"/>
                <a:cs typeface="Times New Roman" panose="02020603050405020304" pitchFamily="18" charset="0"/>
              </a:rPr>
              <a:t>1. What </a:t>
            </a:r>
            <a:r>
              <a:rPr lang="en-US" sz="1700" b="1" i="0" dirty="0">
                <a:solidFill>
                  <a:srgbClr val="2D3B45"/>
                </a:solidFill>
                <a:effectLst/>
                <a:latin typeface="Times New Roman" panose="02020603050405020304" pitchFamily="18" charset="0"/>
                <a:cs typeface="Times New Roman" panose="02020603050405020304" pitchFamily="18" charset="0"/>
              </a:rPr>
              <a:t>was unique about the data?  Did you have to deal with imbalance? What data cleaning did you do? Outlier treatment?  Imputation</a:t>
            </a:r>
            <a:r>
              <a:rPr lang="en-US" sz="1700" b="1" i="0" dirty="0" smtClean="0">
                <a:solidFill>
                  <a:srgbClr val="2D3B45"/>
                </a:solidFill>
                <a:effectLst/>
                <a:latin typeface="Times New Roman" panose="02020603050405020304" pitchFamily="18" charset="0"/>
                <a:cs typeface="Times New Roman" panose="02020603050405020304" pitchFamily="18" charset="0"/>
              </a:rPr>
              <a:t>?</a:t>
            </a:r>
          </a:p>
          <a:p>
            <a:pPr marL="0" indent="0" algn="l">
              <a:buNone/>
            </a:pPr>
            <a:r>
              <a:rPr lang="en-US" sz="1700" dirty="0" smtClean="0">
                <a:solidFill>
                  <a:srgbClr val="2D3B45"/>
                </a:solidFill>
                <a:latin typeface="Times New Roman" panose="02020603050405020304" pitchFamily="18" charset="0"/>
                <a:cs typeface="Times New Roman" panose="02020603050405020304" pitchFamily="18" charset="0"/>
              </a:rPr>
              <a:t>It was challenging to work with millions of rows of flight delay data. We had to do rigorous and uniform data transformation and cleansing to remove null values and outliers from our data. We also had to reduce our dataset columns count and only keep key columns which would affect and be important during our visualizations.</a:t>
            </a:r>
            <a:endParaRPr lang="en-US" sz="1700" dirty="0">
              <a:solidFill>
                <a:srgbClr val="2D3B45"/>
              </a:solidFill>
              <a:latin typeface="Times New Roman" panose="02020603050405020304" pitchFamily="18" charset="0"/>
              <a:cs typeface="Times New Roman" panose="02020603050405020304" pitchFamily="18" charset="0"/>
            </a:endParaRPr>
          </a:p>
          <a:p>
            <a:pPr marL="0" indent="0">
              <a:buNone/>
            </a:pPr>
            <a:r>
              <a:rPr lang="en-US" sz="1700" b="1" dirty="0">
                <a:solidFill>
                  <a:srgbClr val="2D3B45"/>
                </a:solidFill>
                <a:latin typeface="Times New Roman" panose="02020603050405020304" pitchFamily="18" charset="0"/>
                <a:cs typeface="Times New Roman" panose="02020603050405020304" pitchFamily="18" charset="0"/>
              </a:rPr>
              <a:t>2. Did you create any new additional features / variables?</a:t>
            </a:r>
          </a:p>
          <a:p>
            <a:pPr marL="0" indent="0">
              <a:buNone/>
            </a:pPr>
            <a:r>
              <a:rPr lang="en-US" sz="1700" dirty="0">
                <a:solidFill>
                  <a:srgbClr val="2D3B45"/>
                </a:solidFill>
                <a:latin typeface="Times New Roman" panose="02020603050405020304" pitchFamily="18" charset="0"/>
                <a:cs typeface="Times New Roman" panose="02020603050405020304" pitchFamily="18" charset="0"/>
              </a:rPr>
              <a:t>Yes, we had to create additional feature during the data preparation and understanding stage. Our source dataset was a single file with size ~5GB so we had to break it down into chunks and clean each batch separately to remove outliers. Once completed, we then merged all these batches into a unified single file which was then used for data visualizations and machine learning model building. AWS Sagemaker notebook instances have a strict size restriction so we had to be careful and ensure notebook instance doesn’t crash. To overcome this limitation, we had to break our dataset into parts and then unify it later</a:t>
            </a:r>
            <a:r>
              <a:rPr lang="en-US" sz="1700" dirty="0" smtClean="0">
                <a:solidFill>
                  <a:srgbClr val="2D3B45"/>
                </a:solidFill>
                <a:latin typeface="Times New Roman" panose="02020603050405020304" pitchFamily="18" charset="0"/>
                <a:cs typeface="Times New Roman" panose="02020603050405020304" pitchFamily="18" charset="0"/>
              </a:rPr>
              <a:t>.</a:t>
            </a:r>
            <a:endParaRPr lang="en-US" sz="1700" dirty="0">
              <a:solidFill>
                <a:srgbClr val="2D3B45"/>
              </a:solidFill>
              <a:latin typeface="Times New Roman" panose="02020603050405020304" pitchFamily="18" charset="0"/>
              <a:cs typeface="Times New Roman" panose="02020603050405020304" pitchFamily="18" charset="0"/>
            </a:endParaRPr>
          </a:p>
          <a:p>
            <a:pPr marL="0" indent="0" algn="l">
              <a:buNone/>
            </a:pPr>
            <a:r>
              <a:rPr lang="en-US" sz="1700" b="1" i="0" dirty="0" smtClean="0">
                <a:solidFill>
                  <a:srgbClr val="2D3B45"/>
                </a:solidFill>
                <a:effectLst/>
                <a:latin typeface="Times New Roman" panose="02020603050405020304" pitchFamily="18" charset="0"/>
                <a:cs typeface="Times New Roman" panose="02020603050405020304" pitchFamily="18" charset="0"/>
              </a:rPr>
              <a:t>3. What </a:t>
            </a:r>
            <a:r>
              <a:rPr lang="en-US" sz="1700" b="1" i="0" dirty="0">
                <a:solidFill>
                  <a:srgbClr val="2D3B45"/>
                </a:solidFill>
                <a:effectLst/>
                <a:latin typeface="Times New Roman" panose="02020603050405020304" pitchFamily="18" charset="0"/>
                <a:cs typeface="Times New Roman" panose="02020603050405020304" pitchFamily="18" charset="0"/>
              </a:rPr>
              <a:t>was the process you used for evaluation?  What was the best result?</a:t>
            </a:r>
          </a:p>
          <a:p>
            <a:pPr marL="0" indent="0" algn="l">
              <a:buNone/>
            </a:pPr>
            <a:r>
              <a:rPr lang="en-US" sz="1700" dirty="0" smtClean="0">
                <a:solidFill>
                  <a:srgbClr val="2D3B45"/>
                </a:solidFill>
                <a:latin typeface="Times New Roman" panose="02020603050405020304" pitchFamily="18" charset="0"/>
                <a:cs typeface="Times New Roman" panose="02020603050405020304" pitchFamily="18" charset="0"/>
              </a:rPr>
              <a:t>We used Linear regression and Decision Tree Regression supervised learning techniques for building our machine learning model. We got 83% accuracy using linear regression and 84% accuracy using Decision Tree Regression. </a:t>
            </a:r>
            <a:endParaRPr lang="en-US" sz="1700" dirty="0">
              <a:solidFill>
                <a:srgbClr val="2D3B45"/>
              </a:solidFill>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2D3B45"/>
              </a:solidFill>
              <a:effectLst/>
            </a:endParaRPr>
          </a:p>
          <a:p>
            <a:pPr algn="l">
              <a:buFont typeface="+mj-lt"/>
              <a:buAutoNum type="arabicPeriod"/>
            </a:pPr>
            <a:endParaRPr lang="en-US" b="0" i="0" dirty="0">
              <a:solidFill>
                <a:srgbClr val="2D3B45"/>
              </a:solidFill>
              <a:effectLst/>
            </a:endParaRPr>
          </a:p>
          <a:p>
            <a:endParaRPr lang="en-US" dirty="0"/>
          </a:p>
        </p:txBody>
      </p:sp>
    </p:spTree>
    <p:extLst>
      <p:ext uri="{BB962C8B-B14F-4D97-AF65-F5344CB8AC3E}">
        <p14:creationId xmlns:p14="http://schemas.microsoft.com/office/powerpoint/2010/main" val="77388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159F7-AA19-772D-D403-820A2812D3DF}"/>
              </a:ext>
            </a:extLst>
          </p:cNvPr>
          <p:cNvSpPr>
            <a:spLocks noGrp="1"/>
          </p:cNvSpPr>
          <p:nvPr>
            <p:ph idx="1"/>
          </p:nvPr>
        </p:nvSpPr>
        <p:spPr>
          <a:xfrm>
            <a:off x="420189" y="1301932"/>
            <a:ext cx="8958943" cy="4820194"/>
          </a:xfrm>
        </p:spPr>
        <p:txBody>
          <a:bodyPr>
            <a:normAutofit/>
          </a:bodyPr>
          <a:lstStyle/>
          <a:p>
            <a:pPr marL="0" indent="0" algn="l">
              <a:buNone/>
            </a:pPr>
            <a:r>
              <a:rPr lang="en-US" sz="1600" dirty="0" smtClean="0">
                <a:solidFill>
                  <a:srgbClr val="2D3B45"/>
                </a:solidFill>
                <a:latin typeface="Times New Roman" panose="02020603050405020304" pitchFamily="18" charset="0"/>
                <a:cs typeface="Times New Roman" panose="02020603050405020304" pitchFamily="18" charset="0"/>
              </a:rPr>
              <a:t>4. </a:t>
            </a:r>
            <a:r>
              <a:rPr lang="en-US" sz="1600" b="1" i="0" dirty="0" smtClean="0">
                <a:solidFill>
                  <a:srgbClr val="2D3B45"/>
                </a:solidFill>
                <a:effectLst/>
                <a:latin typeface="Times New Roman" panose="02020603050405020304" pitchFamily="18" charset="0"/>
                <a:cs typeface="Times New Roman" panose="02020603050405020304" pitchFamily="18" charset="0"/>
              </a:rPr>
              <a:t>Is </a:t>
            </a:r>
            <a:r>
              <a:rPr lang="en-US" sz="1600" b="1" i="0" dirty="0">
                <a:solidFill>
                  <a:srgbClr val="2D3B45"/>
                </a:solidFill>
                <a:effectLst/>
                <a:latin typeface="Times New Roman" panose="02020603050405020304" pitchFamily="18" charset="0"/>
                <a:cs typeface="Times New Roman" panose="02020603050405020304" pitchFamily="18" charset="0"/>
              </a:rPr>
              <a:t>there Bias in your work? What were the problems you faced? How did you solve them?</a:t>
            </a:r>
          </a:p>
          <a:p>
            <a:pPr marL="0" indent="0" algn="l">
              <a:buNone/>
            </a:pPr>
            <a:r>
              <a:rPr lang="en-US" sz="1600" dirty="0">
                <a:solidFill>
                  <a:srgbClr val="2D3B45"/>
                </a:solidFill>
                <a:latin typeface="Times New Roman" panose="02020603050405020304" pitchFamily="18" charset="0"/>
                <a:cs typeface="Times New Roman" panose="02020603050405020304" pitchFamily="18" charset="0"/>
              </a:rPr>
              <a:t>We have worked </a:t>
            </a:r>
            <a:r>
              <a:rPr lang="en-US" sz="1600" dirty="0" smtClean="0">
                <a:solidFill>
                  <a:srgbClr val="2D3B45"/>
                </a:solidFill>
                <a:latin typeface="Times New Roman" panose="02020603050405020304" pitchFamily="18" charset="0"/>
                <a:cs typeface="Times New Roman" panose="02020603050405020304" pitchFamily="18" charset="0"/>
              </a:rPr>
              <a:t>collectively by allocating different tasks to different team members and worked collectively to resolve any roadblocks when occurred.</a:t>
            </a:r>
            <a:endParaRPr lang="en-US" sz="16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1600" b="1" dirty="0" smtClean="0">
                <a:solidFill>
                  <a:srgbClr val="2D3B45"/>
                </a:solidFill>
                <a:latin typeface="Times New Roman" panose="02020603050405020304" pitchFamily="18" charset="0"/>
                <a:cs typeface="Times New Roman" panose="02020603050405020304" pitchFamily="18" charset="0"/>
              </a:rPr>
              <a:t>5. </a:t>
            </a:r>
            <a:r>
              <a:rPr lang="en-US" sz="1600" b="1" i="0" dirty="0" smtClean="0">
                <a:solidFill>
                  <a:srgbClr val="2D3B45"/>
                </a:solidFill>
                <a:effectLst/>
                <a:latin typeface="Times New Roman" panose="02020603050405020304" pitchFamily="18" charset="0"/>
                <a:cs typeface="Times New Roman" panose="02020603050405020304" pitchFamily="18" charset="0"/>
              </a:rPr>
              <a:t>What </a:t>
            </a:r>
            <a:r>
              <a:rPr lang="en-US" sz="1600" b="1" i="0" dirty="0">
                <a:solidFill>
                  <a:srgbClr val="2D3B45"/>
                </a:solidFill>
                <a:effectLst/>
                <a:latin typeface="Times New Roman" panose="02020603050405020304" pitchFamily="18" charset="0"/>
                <a:cs typeface="Times New Roman" panose="02020603050405020304" pitchFamily="18" charset="0"/>
              </a:rPr>
              <a:t>future work would you like to do? </a:t>
            </a:r>
          </a:p>
          <a:p>
            <a:pPr marL="0" indent="0" algn="l">
              <a:buNone/>
            </a:pPr>
            <a:r>
              <a:rPr lang="en-US" sz="1600" i="0" dirty="0">
                <a:solidFill>
                  <a:srgbClr val="2D3B45"/>
                </a:solidFill>
                <a:effectLst/>
                <a:latin typeface="Times New Roman" panose="02020603050405020304" pitchFamily="18" charset="0"/>
                <a:cs typeface="Times New Roman" panose="02020603050405020304" pitchFamily="18" charset="0"/>
              </a:rPr>
              <a:t>We want to apply other regression models or machine learning to our data to identify better accuracy and reduced mean square error.</a:t>
            </a:r>
            <a:endParaRPr lang="en-US" sz="16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1600" b="1" i="0" dirty="0" smtClean="0">
                <a:solidFill>
                  <a:srgbClr val="2D3B45"/>
                </a:solidFill>
                <a:effectLst/>
                <a:latin typeface="Times New Roman" panose="02020603050405020304" pitchFamily="18" charset="0"/>
                <a:cs typeface="Times New Roman" panose="02020603050405020304" pitchFamily="18" charset="0"/>
              </a:rPr>
              <a:t>6. Instructions </a:t>
            </a:r>
            <a:r>
              <a:rPr lang="en-US" sz="1600" b="1" i="0" dirty="0">
                <a:solidFill>
                  <a:srgbClr val="2D3B45"/>
                </a:solidFill>
                <a:effectLst/>
                <a:latin typeface="Times New Roman" panose="02020603050405020304" pitchFamily="18" charset="0"/>
                <a:cs typeface="Times New Roman" panose="02020603050405020304" pitchFamily="18" charset="0"/>
              </a:rPr>
              <a:t>for individuals that may want to use your work</a:t>
            </a:r>
          </a:p>
          <a:p>
            <a:pPr marL="0" indent="0" algn="l">
              <a:buNone/>
            </a:pPr>
            <a:r>
              <a:rPr lang="en-US" sz="1600" dirty="0" smtClean="0">
                <a:solidFill>
                  <a:srgbClr val="2D3B45"/>
                </a:solidFill>
                <a:latin typeface="Times New Roman" panose="02020603050405020304" pitchFamily="18" charset="0"/>
                <a:cs typeface="Times New Roman" panose="02020603050405020304" pitchFamily="18" charset="0"/>
              </a:rPr>
              <a:t>People interested in using our work could keep below points in mind which would help them in implementing similar results:-</a:t>
            </a:r>
          </a:p>
          <a:p>
            <a:r>
              <a:rPr lang="en-US" sz="1600" i="0" dirty="0" smtClean="0">
                <a:solidFill>
                  <a:srgbClr val="2D3B45"/>
                </a:solidFill>
                <a:effectLst/>
                <a:latin typeface="Times New Roman" panose="02020603050405020304" pitchFamily="18" charset="0"/>
                <a:cs typeface="Times New Roman" panose="02020603050405020304" pitchFamily="18" charset="0"/>
              </a:rPr>
              <a:t>Install necessary python libraries primarily Numpy, Pandas, </a:t>
            </a:r>
            <a:r>
              <a:rPr lang="en-US" sz="1600" i="0" dirty="0" err="1" smtClean="0">
                <a:solidFill>
                  <a:srgbClr val="2D3B45"/>
                </a:solidFill>
                <a:effectLst/>
                <a:latin typeface="Times New Roman" panose="02020603050405020304" pitchFamily="18" charset="0"/>
                <a:cs typeface="Times New Roman" panose="02020603050405020304" pitchFamily="18" charset="0"/>
              </a:rPr>
              <a:t>MatPlotlib</a:t>
            </a:r>
            <a:r>
              <a:rPr lang="en-US" sz="1600" i="0" dirty="0" smtClean="0">
                <a:solidFill>
                  <a:srgbClr val="2D3B45"/>
                </a:solidFill>
                <a:effectLst/>
                <a:latin typeface="Times New Roman" panose="02020603050405020304" pitchFamily="18" charset="0"/>
                <a:cs typeface="Times New Roman" panose="02020603050405020304" pitchFamily="18" charset="0"/>
              </a:rPr>
              <a:t>, </a:t>
            </a:r>
            <a:r>
              <a:rPr lang="en-US" sz="1600" i="0" dirty="0" err="1" smtClean="0">
                <a:solidFill>
                  <a:srgbClr val="2D3B45"/>
                </a:solidFill>
                <a:effectLst/>
                <a:latin typeface="Times New Roman" panose="02020603050405020304" pitchFamily="18" charset="0"/>
                <a:cs typeface="Times New Roman" panose="02020603050405020304" pitchFamily="18" charset="0"/>
              </a:rPr>
              <a:t>Sns</a:t>
            </a:r>
            <a:r>
              <a:rPr lang="en-US" sz="1600" i="0" dirty="0" smtClean="0">
                <a:solidFill>
                  <a:srgbClr val="2D3B45"/>
                </a:solidFill>
                <a:effectLst/>
                <a:latin typeface="Times New Roman" panose="02020603050405020304" pitchFamily="18" charset="0"/>
                <a:cs typeface="Times New Roman" panose="02020603050405020304" pitchFamily="18" charset="0"/>
              </a:rPr>
              <a:t> and </a:t>
            </a:r>
            <a:r>
              <a:rPr lang="en-US" sz="1600" i="0" dirty="0" err="1" smtClean="0">
                <a:solidFill>
                  <a:srgbClr val="2D3B45"/>
                </a:solidFill>
                <a:effectLst/>
                <a:latin typeface="Times New Roman" panose="02020603050405020304" pitchFamily="18" charset="0"/>
                <a:cs typeface="Times New Roman" panose="02020603050405020304" pitchFamily="18" charset="0"/>
              </a:rPr>
              <a:t>sklearn</a:t>
            </a:r>
            <a:r>
              <a:rPr lang="en-US" sz="1600" i="0" dirty="0" smtClean="0">
                <a:solidFill>
                  <a:srgbClr val="2D3B45"/>
                </a:solidFill>
                <a:effectLst/>
                <a:latin typeface="Times New Roman" panose="02020603050405020304" pitchFamily="18" charset="0"/>
                <a:cs typeface="Times New Roman" panose="02020603050405020304" pitchFamily="18" charset="0"/>
              </a:rPr>
              <a:t> which are heavily used in this project implementation.</a:t>
            </a:r>
          </a:p>
          <a:p>
            <a:r>
              <a:rPr lang="en-US" sz="1600" dirty="0" smtClean="0">
                <a:solidFill>
                  <a:srgbClr val="2D3B45"/>
                </a:solidFill>
                <a:latin typeface="Times New Roman" panose="02020603050405020304" pitchFamily="18" charset="0"/>
                <a:cs typeface="Times New Roman" panose="02020603050405020304" pitchFamily="18" charset="0"/>
              </a:rPr>
              <a:t>Perform thorough data cleansing, transformation and preparation so as to ensur</a:t>
            </a:r>
            <a:r>
              <a:rPr lang="en-US" sz="1600" dirty="0" smtClean="0">
                <a:solidFill>
                  <a:srgbClr val="2D3B45"/>
                </a:solidFill>
                <a:latin typeface="Times New Roman" panose="02020603050405020304" pitchFamily="18" charset="0"/>
                <a:cs typeface="Times New Roman" panose="02020603050405020304" pitchFamily="18" charset="0"/>
              </a:rPr>
              <a:t>e most of the outliers are removed from the dataset. This would give accurate visualizations and machine learning model accuracies.</a:t>
            </a:r>
            <a:endParaRPr lang="en-US" sz="1600" i="0" dirty="0">
              <a:solidFill>
                <a:srgbClr val="2D3B4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5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normAutofit/>
          </a:bodyPr>
          <a:lstStyle/>
          <a:p>
            <a:pPr algn="ctr"/>
            <a:r>
              <a:rPr lang="en-US" sz="5400" dirty="0" smtClean="0">
                <a:solidFill>
                  <a:schemeClr val="tx1">
                    <a:lumMod val="95000"/>
                    <a:lumOff val="5000"/>
                  </a:schemeClr>
                </a:solidFill>
                <a:latin typeface="Times New Roman" panose="02020603050405020304" pitchFamily="18" charset="0"/>
                <a:cs typeface="Times New Roman" panose="02020603050405020304" pitchFamily="18" charset="0"/>
              </a:rPr>
              <a:t>Dataset Description</a:t>
            </a:r>
            <a:endParaRPr lang="en-US" sz="5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Flight Delay Prediction Data is a database that contains vital information about flight schedules for many different flight operators globally. This information includes origin and destination airport details, flight number, flight schedules in (date, month, year), operator airlines, delays, on-time arrivals and departures, and much more. The dataset also includes additional information on flight cancellations, including the cause for the cancellation, route diversions, and weather and carrier delays that contributed to delays. Frequent updates strengthen the validity and coverage of fresh flight statistics for the flight delay forecast. In order to produce insights regarding the data for different flight operators and trips, our group plans to show relationships between various flight metrics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Key columns in the dataset used for visualizations: </a:t>
            </a:r>
            <a:r>
              <a:rPr lang="en-US" sz="1600" b="1" dirty="0" smtClean="0">
                <a:latin typeface="Times New Roman" panose="02020603050405020304" pitchFamily="18" charset="0"/>
                <a:cs typeface="Times New Roman" panose="02020603050405020304" pitchFamily="18" charset="0"/>
              </a:rPr>
              <a:t>Airline</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Year</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Month</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DayofMonth</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DayofWeek</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DepDelay</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ArrDelay</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Cancelled</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OriginAirportID</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DestAirportID</a:t>
            </a:r>
            <a:r>
              <a:rPr lang="en-US" sz="1600" dirty="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Number of rows in dataset which are considered for data preparation and ML model training and generation:</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1,048,576</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7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B6635-964C-2C2D-9AB6-30939A68FF2E}"/>
              </a:ext>
            </a:extLst>
          </p:cNvPr>
          <p:cNvSpPr>
            <a:spLocks noGrp="1"/>
          </p:cNvSpPr>
          <p:nvPr>
            <p:ph idx="1"/>
          </p:nvPr>
        </p:nvSpPr>
        <p:spPr>
          <a:xfrm>
            <a:off x="625082" y="2691812"/>
            <a:ext cx="8431833" cy="1531845"/>
          </a:xfrm>
        </p:spPr>
        <p:txBody>
          <a:bodyPr>
            <a:noAutofit/>
          </a:bodyPr>
          <a:lstStyle/>
          <a:p>
            <a:pPr marL="0" indent="0" algn="ctr">
              <a:buNone/>
            </a:pPr>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49" y="722811"/>
            <a:ext cx="8596668" cy="696686"/>
          </a:xfrm>
        </p:spPr>
        <p:txBody>
          <a:bodyPr>
            <a:noAutofit/>
          </a:bodyPr>
          <a:lstStyle/>
          <a:p>
            <a:pPr algn="ctr"/>
            <a:r>
              <a:rPr lang="en-US" sz="5400" dirty="0" smtClean="0">
                <a:solidFill>
                  <a:schemeClr val="tx1">
                    <a:lumMod val="95000"/>
                    <a:lumOff val="5000"/>
                  </a:schemeClr>
                </a:solidFill>
                <a:latin typeface="Times New Roman" panose="02020603050405020304" pitchFamily="18" charset="0"/>
                <a:cs typeface="Times New Roman" panose="02020603050405020304" pitchFamily="18" charset="0"/>
              </a:rPr>
              <a:t>Problem Statement</a:t>
            </a:r>
            <a:endParaRPr lang="en-US" sz="5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Using Amazon Web Services(AWS) like Simple Storage Service(S3) for storage, AWS Glue for extracting table schema, AWS Athena for data preparation and cleaning, AWS Sagemaker Jupyter Notebook Instances for Data visualization and ML model training for analyzing Flight Delay data for different airline operators.</a:t>
            </a:r>
          </a:p>
          <a:p>
            <a:r>
              <a:rPr lang="en-US" sz="1600" dirty="0" smtClean="0">
                <a:latin typeface="Times New Roman" panose="02020603050405020304" pitchFamily="18" charset="0"/>
                <a:cs typeface="Times New Roman" panose="02020603050405020304" pitchFamily="18" charset="0"/>
              </a:rPr>
              <a:t>Extract meaningful insights by developing Key Performance Indicators(KPI’s) which highlight key attributes essential for evaluating performance of different flight operators and identify patterns and relationships between different dataset variables.</a:t>
            </a:r>
          </a:p>
          <a:p>
            <a:r>
              <a:rPr lang="en-US" sz="1600" dirty="0" smtClean="0">
                <a:latin typeface="Times New Roman" panose="02020603050405020304" pitchFamily="18" charset="0"/>
                <a:cs typeface="Times New Roman" panose="02020603050405020304" pitchFamily="18" charset="0"/>
              </a:rPr>
              <a:t>Designing detailed and engaging dashboard visualizations and training a ML model for determining accuracy and optimize results generated.</a:t>
            </a:r>
          </a:p>
          <a:p>
            <a:r>
              <a:rPr lang="en-US" sz="1600" dirty="0" smtClean="0">
                <a:latin typeface="Times New Roman" panose="02020603050405020304" pitchFamily="18" charset="0"/>
                <a:cs typeface="Times New Roman" panose="02020603050405020304" pitchFamily="18" charset="0"/>
              </a:rPr>
              <a:t>Future work and use cases where Flight Delay prediction could be useful.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15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Autofit/>
          </a:bodyPr>
          <a:lstStyle/>
          <a:p>
            <a:pPr algn="ctr"/>
            <a:r>
              <a:rPr lang="en-US" sz="4400" dirty="0" smtClean="0">
                <a:solidFill>
                  <a:schemeClr val="tx1">
                    <a:lumMod val="95000"/>
                    <a:lumOff val="5000"/>
                  </a:schemeClr>
                </a:solidFill>
                <a:latin typeface="Times New Roman" panose="02020603050405020304" pitchFamily="18" charset="0"/>
                <a:cs typeface="Times New Roman" panose="02020603050405020304" pitchFamily="18" charset="0"/>
              </a:rPr>
              <a:t>Research Objectives and Questions</a:t>
            </a:r>
            <a:endParaRPr lang="en-US" sz="4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Number of flights delayed or cancelled for different airline operators and determine relationships and dependencies between different dataset variables if present.</a:t>
            </a:r>
          </a:p>
          <a:p>
            <a:r>
              <a:rPr lang="en-US" sz="1600" dirty="0" smtClean="0">
                <a:latin typeface="Times New Roman" panose="02020603050405020304" pitchFamily="18" charset="0"/>
                <a:cs typeface="Times New Roman" panose="02020603050405020304" pitchFamily="18" charset="0"/>
              </a:rPr>
              <a:t>Determine which airlines have the highest number of flights delayed or cancelled over a period of 3 years from 2020 to 2022 which could indicate which airlines are most likely to have similar trends following in future years.</a:t>
            </a:r>
          </a:p>
          <a:p>
            <a:r>
              <a:rPr lang="en-US" sz="1600" dirty="0" smtClean="0">
                <a:latin typeface="Times New Roman" panose="02020603050405020304" pitchFamily="18" charset="0"/>
                <a:cs typeface="Times New Roman" panose="02020603050405020304" pitchFamily="18" charset="0"/>
              </a:rPr>
              <a:t>Which Origin and Destination airports are the most and least efficient based on number of flight cancellations and delays?</a:t>
            </a:r>
          </a:p>
          <a:p>
            <a:r>
              <a:rPr lang="en-US" sz="1600" dirty="0" smtClean="0">
                <a:latin typeface="Times New Roman" panose="02020603050405020304" pitchFamily="18" charset="0"/>
                <a:cs typeface="Times New Roman" panose="02020603050405020304" pitchFamily="18" charset="0"/>
              </a:rPr>
              <a:t>Training and building machine learning model for identifying accuracy of our dataset and create optimizations for improving this accuracy.</a:t>
            </a:r>
          </a:p>
          <a:p>
            <a:r>
              <a:rPr lang="en-US" sz="1600" dirty="0" smtClean="0">
                <a:latin typeface="Times New Roman" panose="02020603050405020304" pitchFamily="18" charset="0"/>
                <a:cs typeface="Times New Roman" panose="02020603050405020304" pitchFamily="18" charset="0"/>
              </a:rPr>
              <a:t>Highlight future works and detail methodology used for implementation.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5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Data Understanding, Preparation and Visualization</a:t>
            </a:r>
            <a:endParaRPr 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Our dataset contains flight information for 2020, 2021 and 2022. We first loaded these files into an S3 bucket. We used AWS Glue Crawler to get the data out of S3 bucket and create a different table to store each year data. AWS Athena was used to remove unwanted columns from our dataset and cleanse our tables of NULL values so as to ensure high accuracy while building the machine learning model.</a:t>
            </a:r>
          </a:p>
          <a:p>
            <a:r>
              <a:rPr lang="en-US" sz="1600" dirty="0" smtClean="0">
                <a:latin typeface="Times New Roman" panose="02020603050405020304" pitchFamily="18" charset="0"/>
                <a:cs typeface="Times New Roman" panose="02020603050405020304" pitchFamily="18" charset="0"/>
              </a:rPr>
              <a:t>In AWS Sagemaker, we created a notebook instance to merge the post-transformed 2020,2021 and 2022.csv files into separate dataframes and then merged it into a single dataframe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r>
              <a:rPr lang="en-US" sz="1600" b="1" dirty="0" smtClean="0">
                <a:latin typeface="Times New Roman" panose="02020603050405020304" pitchFamily="18" charset="0"/>
                <a:cs typeface="Times New Roman" panose="02020603050405020304" pitchFamily="18" charset="0"/>
              </a:rPr>
              <a:t>combineddata.csv</a:t>
            </a:r>
            <a:r>
              <a:rPr lang="en-US" sz="1600" dirty="0" smtClean="0">
                <a:latin typeface="Times New Roman" panose="02020603050405020304" pitchFamily="18" charset="0"/>
                <a:cs typeface="Times New Roman" panose="02020603050405020304" pitchFamily="18" charset="0"/>
              </a:rPr>
              <a:t>’. This dataframe was used for creating visualizations using Numpy and Pandas libraries. </a:t>
            </a:r>
          </a:p>
          <a:p>
            <a:r>
              <a:rPr lang="en-US" sz="1600" dirty="0" smtClean="0">
                <a:latin typeface="Times New Roman" panose="02020603050405020304" pitchFamily="18" charset="0"/>
                <a:cs typeface="Times New Roman" panose="02020603050405020304" pitchFamily="18" charset="0"/>
              </a:rPr>
              <a:t>We developed interactive visualizations like number of delays for different years, number of flights cancelled for different airlines, number of delays for different states in the United States and a scatter plot to determine relationship between Departure Time and Departure Delays (DepDelay) in Jupyter Notebook instance of AWS Sagemaker.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24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1265" y="1184022"/>
            <a:ext cx="8596312" cy="2464364"/>
          </a:xfrm>
          <a:prstGeom prst="rect">
            <a:avLst/>
          </a:prstGeom>
        </p:spPr>
      </p:pic>
      <p:sp>
        <p:nvSpPr>
          <p:cNvPr id="5" name="TextBox 4"/>
          <p:cNvSpPr txBox="1"/>
          <p:nvPr/>
        </p:nvSpPr>
        <p:spPr>
          <a:xfrm>
            <a:off x="321265" y="865743"/>
            <a:ext cx="4402167" cy="338554"/>
          </a:xfrm>
          <a:prstGeom prst="rect">
            <a:avLst/>
          </a:prstGeom>
          <a:noFill/>
        </p:spPr>
        <p:txBody>
          <a:bodyPr wrap="none" rtlCol="0">
            <a:spAutoFit/>
          </a:bodyPr>
          <a:lstStyle/>
          <a:p>
            <a:r>
              <a:rPr lang="en-US" sz="1600" b="1" u="sng" dirty="0" smtClean="0">
                <a:latin typeface="Times New Roman" panose="02020603050405020304" pitchFamily="18" charset="0"/>
                <a:cs typeface="Times New Roman" panose="02020603050405020304" pitchFamily="18" charset="0"/>
              </a:rPr>
              <a:t>1. Merging the 3 dataframes into Combined.csv </a:t>
            </a:r>
            <a:endParaRPr lang="en-US" sz="16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70857" y="4232366"/>
            <a:ext cx="8708572" cy="2412274"/>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464941" y="4042815"/>
            <a:ext cx="4411859" cy="2815185"/>
          </a:xfrm>
          <a:prstGeom prst="rect">
            <a:avLst/>
          </a:prstGeom>
        </p:spPr>
      </p:pic>
      <p:sp>
        <p:nvSpPr>
          <p:cNvPr id="8" name="TextBox 7"/>
          <p:cNvSpPr txBox="1"/>
          <p:nvPr/>
        </p:nvSpPr>
        <p:spPr>
          <a:xfrm>
            <a:off x="321265" y="3628111"/>
            <a:ext cx="3587932"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2. Final Columns after Data Cleansing</a:t>
            </a:r>
            <a:endParaRPr lang="en-US" sz="1600" b="1"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595155" y="179719"/>
            <a:ext cx="5660572"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Data Visualizations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13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52718" y="3387635"/>
            <a:ext cx="6556381" cy="3542937"/>
          </a:xfrm>
          <a:prstGeom prst="rect">
            <a:avLst/>
          </a:prstGeom>
        </p:spPr>
      </p:pic>
      <p:pic>
        <p:nvPicPr>
          <p:cNvPr id="4" name="Content Placeholder 3"/>
          <p:cNvPicPr>
            <a:picLocks noGrp="1" noChangeAspect="1"/>
          </p:cNvPicPr>
          <p:nvPr>
            <p:ph idx="1"/>
          </p:nvPr>
        </p:nvPicPr>
        <p:blipFill>
          <a:blip r:embed="rId3"/>
          <a:stretch>
            <a:fillRect/>
          </a:stretch>
        </p:blipFill>
        <p:spPr>
          <a:xfrm>
            <a:off x="5024846" y="573108"/>
            <a:ext cx="3629021" cy="2679568"/>
          </a:xfrm>
          <a:prstGeom prst="rect">
            <a:avLst/>
          </a:prstGeom>
        </p:spPr>
      </p:pic>
      <p:pic>
        <p:nvPicPr>
          <p:cNvPr id="5" name="Picture 4"/>
          <p:cNvPicPr>
            <a:picLocks noChangeAspect="1"/>
          </p:cNvPicPr>
          <p:nvPr/>
        </p:nvPicPr>
        <p:blipFill>
          <a:blip r:embed="rId4"/>
          <a:stretch>
            <a:fillRect/>
          </a:stretch>
        </p:blipFill>
        <p:spPr>
          <a:xfrm>
            <a:off x="152718" y="568729"/>
            <a:ext cx="4716841" cy="2288450"/>
          </a:xfrm>
          <a:prstGeom prst="rect">
            <a:avLst/>
          </a:prstGeom>
        </p:spPr>
      </p:pic>
      <p:sp>
        <p:nvSpPr>
          <p:cNvPr id="6" name="TextBox 5"/>
          <p:cNvSpPr txBox="1"/>
          <p:nvPr/>
        </p:nvSpPr>
        <p:spPr>
          <a:xfrm>
            <a:off x="226423" y="230175"/>
            <a:ext cx="6400800"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3. Visualizations for Departure Delays</a:t>
            </a:r>
            <a:endParaRPr lang="en-US" sz="1600" b="1" u="sng"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3979817" y="4034804"/>
            <a:ext cx="4966695" cy="2642002"/>
          </a:xfrm>
          <a:prstGeom prst="rect">
            <a:avLst/>
          </a:prstGeom>
        </p:spPr>
      </p:pic>
      <p:sp>
        <p:nvSpPr>
          <p:cNvPr id="8" name="TextBox 7"/>
          <p:cNvSpPr txBox="1"/>
          <p:nvPr/>
        </p:nvSpPr>
        <p:spPr>
          <a:xfrm>
            <a:off x="305149" y="3026456"/>
            <a:ext cx="4411978"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4. Flights Cancelled Visualizations</a:t>
            </a:r>
            <a:endParaRPr lang="en-US"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4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1325" y="1275784"/>
            <a:ext cx="4439716" cy="2396395"/>
          </a:xfrm>
          <a:prstGeom prst="rect">
            <a:avLst/>
          </a:prstGeom>
        </p:spPr>
      </p:pic>
      <p:pic>
        <p:nvPicPr>
          <p:cNvPr id="7" name="Picture 6"/>
          <p:cNvPicPr>
            <a:picLocks noChangeAspect="1"/>
          </p:cNvPicPr>
          <p:nvPr/>
        </p:nvPicPr>
        <p:blipFill>
          <a:blip r:embed="rId3"/>
          <a:stretch>
            <a:fillRect/>
          </a:stretch>
        </p:blipFill>
        <p:spPr>
          <a:xfrm>
            <a:off x="4511041" y="1275784"/>
            <a:ext cx="5105308" cy="2599531"/>
          </a:xfrm>
          <a:prstGeom prst="rect">
            <a:avLst/>
          </a:prstGeom>
        </p:spPr>
      </p:pic>
      <p:sp>
        <p:nvSpPr>
          <p:cNvPr id="9" name="TextBox 8"/>
          <p:cNvSpPr txBox="1"/>
          <p:nvPr/>
        </p:nvSpPr>
        <p:spPr>
          <a:xfrm>
            <a:off x="287382" y="629453"/>
            <a:ext cx="7393578" cy="338554"/>
          </a:xfrm>
          <a:prstGeom prst="rect">
            <a:avLst/>
          </a:prstGeom>
          <a:noFill/>
        </p:spPr>
        <p:txBody>
          <a:bodyPr wrap="square" rtlCol="0">
            <a:spAutoFit/>
          </a:bodyPr>
          <a:lstStyle/>
          <a:p>
            <a:r>
              <a:rPr lang="en-US" sz="1600" b="1" u="sng" dirty="0" smtClean="0">
                <a:latin typeface="Times New Roman" panose="02020603050405020304" pitchFamily="18" charset="0"/>
                <a:cs typeface="Times New Roman" panose="02020603050405020304" pitchFamily="18" charset="0"/>
              </a:rPr>
              <a:t>5. Visualizations for determining relationships between different dataset variables.</a:t>
            </a:r>
            <a:endParaRPr lang="en-US" sz="1600" b="1" u="sng"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538434" y="4043089"/>
            <a:ext cx="7248525" cy="2638425"/>
          </a:xfrm>
          <a:prstGeom prst="rect">
            <a:avLst/>
          </a:prstGeom>
        </p:spPr>
      </p:pic>
    </p:spTree>
    <p:extLst>
      <p:ext uri="{BB962C8B-B14F-4D97-AF65-F5344CB8AC3E}">
        <p14:creationId xmlns:p14="http://schemas.microsoft.com/office/powerpoint/2010/main" val="153276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C2CE-CF15-5C9A-5F72-2F58F72B2521}"/>
              </a:ext>
            </a:extLst>
          </p:cNvPr>
          <p:cNvSpPr>
            <a:spLocks noGrp="1"/>
          </p:cNvSpPr>
          <p:nvPr>
            <p:ph type="title"/>
          </p:nvPr>
        </p:nvSpPr>
        <p:spPr>
          <a:xfrm>
            <a:off x="825379" y="731520"/>
            <a:ext cx="8596668" cy="853440"/>
          </a:xfrm>
        </p:spPr>
        <p:txBody>
          <a:bodyPr>
            <a:normAutofit fontScale="90000"/>
          </a:bodyPr>
          <a:lstStyle/>
          <a:p>
            <a:r>
              <a:rPr lang="en-US" sz="4800" b="1" i="0" dirty="0" smtClean="0">
                <a:solidFill>
                  <a:srgbClr val="2D3B45"/>
                </a:solidFill>
                <a:effectLst/>
                <a:latin typeface="Times New Roman" panose="02020603050405020304" pitchFamily="18" charset="0"/>
                <a:cs typeface="Times New Roman" panose="02020603050405020304" pitchFamily="18" charset="0"/>
              </a:rPr>
              <a:t>Machine Learning and Analytics</a:t>
            </a:r>
            <a:r>
              <a:rPr lang="en-US" b="0" i="0" dirty="0">
                <a:solidFill>
                  <a:srgbClr val="2D3B45"/>
                </a:solidFill>
                <a:effectLst/>
                <a:latin typeface="Lato Extended"/>
              </a:rPr>
              <a:t/>
            </a:r>
            <a:br>
              <a:rPr lang="en-US" b="0" i="0" dirty="0">
                <a:solidFill>
                  <a:srgbClr val="2D3B45"/>
                </a:solidFill>
                <a:effectLst/>
                <a:latin typeface="Lato Extended"/>
              </a:rPr>
            </a:br>
            <a:endParaRPr lang="en-US" dirty="0"/>
          </a:p>
        </p:txBody>
      </p:sp>
      <p:sp>
        <p:nvSpPr>
          <p:cNvPr id="3" name="Content Placeholder 2">
            <a:extLst>
              <a:ext uri="{FF2B5EF4-FFF2-40B4-BE49-F238E27FC236}">
                <a16:creationId xmlns:a16="http://schemas.microsoft.com/office/drawing/2014/main" id="{9B065988-CEB8-DEB5-BC2A-309B269DC73E}"/>
              </a:ext>
            </a:extLst>
          </p:cNvPr>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For building a machine learning model, we heavily relied on the AWS Sagemaker Notebook instances. The final output file after data understanding and visualization is used an input for the machine learning model. This file is labeled ‘mlmodeldata.csv’</a:t>
            </a:r>
          </a:p>
          <a:p>
            <a:r>
              <a:rPr lang="en-US" sz="1600" dirty="0" smtClean="0">
                <a:latin typeface="Times New Roman" panose="02020603050405020304" pitchFamily="18" charset="0"/>
                <a:cs typeface="Times New Roman" panose="02020603050405020304" pitchFamily="18" charset="0"/>
              </a:rPr>
              <a:t>We have used 2 machine learning algorithms for training the data. The 2 techniques are Linear regression and Decision Tree Regression analysis.</a:t>
            </a:r>
          </a:p>
          <a:p>
            <a:r>
              <a:rPr lang="en-US" sz="1600" dirty="0">
                <a:latin typeface="Times New Roman" panose="02020603050405020304" pitchFamily="18" charset="0"/>
                <a:cs typeface="Times New Roman" panose="02020603050405020304" pitchFamily="18" charset="0"/>
              </a:rPr>
              <a:t>The supervised machine learning approach known as "linear regression" identifies the best-fitting linear line between the independent and dependent variables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Decision tree regression trains a model in the form of a tree to predict data in the future and generate useful continuous output by observing the properties of an item.</a:t>
            </a:r>
          </a:p>
          <a:p>
            <a:r>
              <a:rPr lang="en-US" sz="1600" dirty="0" smtClean="0">
                <a:latin typeface="Times New Roman" panose="02020603050405020304" pitchFamily="18" charset="0"/>
                <a:cs typeface="Times New Roman" panose="02020603050405020304" pitchFamily="18" charset="0"/>
              </a:rPr>
              <a:t>Regression </a:t>
            </a:r>
            <a:r>
              <a:rPr lang="en-US" sz="1600" dirty="0">
                <a:latin typeface="Times New Roman" panose="02020603050405020304" pitchFamily="18" charset="0"/>
                <a:cs typeface="Times New Roman" panose="02020603050405020304" pitchFamily="18" charset="0"/>
              </a:rPr>
              <a:t>analysis is used to observe the accuracy and Mean square </a:t>
            </a:r>
            <a:r>
              <a:rPr lang="en-US" sz="1600" dirty="0" smtClean="0">
                <a:latin typeface="Times New Roman" panose="02020603050405020304" pitchFamily="18" charset="0"/>
                <a:cs typeface="Times New Roman" panose="02020603050405020304" pitchFamily="18" charset="0"/>
              </a:rPr>
              <a:t>error.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Based </a:t>
            </a:r>
            <a:r>
              <a:rPr lang="en-US" sz="1600" dirty="0">
                <a:latin typeface="Times New Roman" panose="02020603050405020304" pitchFamily="18" charset="0"/>
                <a:cs typeface="Times New Roman" panose="02020603050405020304" pitchFamily="18" charset="0"/>
              </a:rPr>
              <a:t>on the difference between the accuracies and MSE’s generated from both the models are used to identify the best suitable model for this data. </a:t>
            </a:r>
          </a:p>
          <a:p>
            <a:endParaRPr lang="en-US" dirty="0"/>
          </a:p>
        </p:txBody>
      </p:sp>
    </p:spTree>
    <p:extLst>
      <p:ext uri="{BB962C8B-B14F-4D97-AF65-F5344CB8AC3E}">
        <p14:creationId xmlns:p14="http://schemas.microsoft.com/office/powerpoint/2010/main" val="3357457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277</TotalTime>
  <Words>1332</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Lato Extended</vt:lpstr>
      <vt:lpstr>Times New Roman</vt:lpstr>
      <vt:lpstr>Trebuchet MS</vt:lpstr>
      <vt:lpstr>Wingdings 3</vt:lpstr>
      <vt:lpstr>Facet</vt:lpstr>
      <vt:lpstr>Flight Delay Prediction Using AWS </vt:lpstr>
      <vt:lpstr>Dataset Description</vt:lpstr>
      <vt:lpstr>Problem Statement</vt:lpstr>
      <vt:lpstr>Research Objectives and Questions</vt:lpstr>
      <vt:lpstr>Data Understanding, Preparation and Visualization</vt:lpstr>
      <vt:lpstr>PowerPoint Presentation</vt:lpstr>
      <vt:lpstr>PowerPoint Presentation</vt:lpstr>
      <vt:lpstr>PowerPoint Presentation</vt:lpstr>
      <vt:lpstr>Machine Learning and Analytics </vt:lpstr>
      <vt:lpstr>PowerPoint Presentation</vt:lpstr>
      <vt:lpstr>PowerPoint Presentation</vt:lpstr>
      <vt:lpstr>Model encoding, Training for Linear Regression</vt:lpstr>
      <vt:lpstr>Linear Regression Model Evaluation </vt:lpstr>
      <vt:lpstr>Regression Analysis</vt:lpstr>
      <vt:lpstr>PowerPoint Presentation</vt:lpstr>
      <vt:lpstr>PowerPoint Presentation</vt:lpstr>
      <vt:lpstr>Results </vt:lpstr>
      <vt:lpstr> Future Work and Comments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Big-Data-Project---Group-5 </dc:title>
  <dc:creator>sai krishna</dc:creator>
  <cp:lastModifiedBy>Saumit C</cp:lastModifiedBy>
  <cp:revision>23</cp:revision>
  <dcterms:created xsi:type="dcterms:W3CDTF">2022-12-13T02:22:39Z</dcterms:created>
  <dcterms:modified xsi:type="dcterms:W3CDTF">2022-12-14T00:49:49Z</dcterms:modified>
</cp:coreProperties>
</file>