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Nunito" pitchFamily="2" charset="77"/>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B9D9AA-08FB-470F-A798-1CDAF7D0CE70}">
  <a:tblStyle styleId="{9DB9D9AA-08FB-470F-A798-1CDAF7D0CE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72"/>
  </p:normalViewPr>
  <p:slideViewPr>
    <p:cSldViewPr snapToGrid="0">
      <p:cViewPr varScale="1">
        <p:scale>
          <a:sx n="170" d="100"/>
          <a:sy n="170" d="100"/>
        </p:scale>
        <p:origin x="200" y="3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15e5a251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515e5a251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515e5a251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515e5a25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515e5a2511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515e5a251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imported the ARIMA model from the stats models library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515e5a2511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515e5a251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Mean Absolute Percentage Error, Mean Absolute Error, Root Mean Square Error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e3c9d8668c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e3c9d8668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For the LSTM model, we created 2 functions.  </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 sz="1200">
                <a:solidFill>
                  <a:schemeClr val="dk1"/>
                </a:solidFill>
                <a:latin typeface="Roboto"/>
                <a:ea typeface="Roboto"/>
                <a:cs typeface="Roboto"/>
                <a:sym typeface="Roboto"/>
              </a:rPr>
              <a:t>The first one is called PrepareData which creates the input (</a:t>
            </a:r>
            <a:r>
              <a:rPr lang="en" sz="950">
                <a:solidFill>
                  <a:schemeClr val="dk1"/>
                </a:solidFill>
                <a:latin typeface="Courier New"/>
                <a:ea typeface="Courier New"/>
                <a:cs typeface="Courier New"/>
                <a:sym typeface="Courier New"/>
              </a:rPr>
              <a:t>X</a:t>
            </a:r>
            <a:r>
              <a:rPr lang="en" sz="1200">
                <a:solidFill>
                  <a:schemeClr val="dk1"/>
                </a:solidFill>
                <a:latin typeface="Roboto"/>
                <a:ea typeface="Roboto"/>
                <a:cs typeface="Roboto"/>
                <a:sym typeface="Roboto"/>
              </a:rPr>
              <a:t>) and target (</a:t>
            </a:r>
            <a:r>
              <a:rPr lang="en" sz="950">
                <a:solidFill>
                  <a:schemeClr val="dk1"/>
                </a:solidFill>
                <a:latin typeface="Courier New"/>
                <a:ea typeface="Courier New"/>
                <a:cs typeface="Courier New"/>
                <a:sym typeface="Courier New"/>
              </a:rPr>
              <a:t>Y</a:t>
            </a:r>
            <a:r>
              <a:rPr lang="en" sz="1200">
                <a:solidFill>
                  <a:schemeClr val="dk1"/>
                </a:solidFill>
                <a:latin typeface="Roboto"/>
                <a:ea typeface="Roboto"/>
                <a:cs typeface="Roboto"/>
                <a:sym typeface="Roboto"/>
              </a:rPr>
              <a:t>) arrays for training.  It takes the number of days (</a:t>
            </a:r>
            <a:r>
              <a:rPr lang="en" sz="950">
                <a:solidFill>
                  <a:schemeClr val="dk1"/>
                </a:solidFill>
                <a:latin typeface="Courier New"/>
                <a:ea typeface="Courier New"/>
                <a:cs typeface="Courier New"/>
                <a:sym typeface="Courier New"/>
              </a:rPr>
              <a:t>days</a:t>
            </a:r>
            <a:r>
              <a:rPr lang="en" sz="1200">
                <a:solidFill>
                  <a:schemeClr val="dk1"/>
                </a:solidFill>
                <a:latin typeface="Roboto"/>
                <a:ea typeface="Roboto"/>
                <a:cs typeface="Roboto"/>
                <a:sym typeface="Roboto"/>
              </a:rPr>
              <a:t>) as input and creates sequences of historical data and corresponding target values.</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 sz="1200">
                <a:solidFill>
                  <a:schemeClr val="dk1"/>
                </a:solidFill>
                <a:latin typeface="Roboto"/>
                <a:ea typeface="Roboto"/>
                <a:cs typeface="Roboto"/>
                <a:sym typeface="Roboto"/>
              </a:rPr>
              <a:t>The model architecture is defined and trained using the GetTrainedModel function.  It uses bidirectional LSTM layers, dropout layers for regularization, dense layers, and activation functions. The model is compiled with the mean squared error loss function and the Adam optimizer. It fits the model to the training data (</a:t>
            </a:r>
            <a:r>
              <a:rPr lang="en" sz="950">
                <a:solidFill>
                  <a:schemeClr val="dk1"/>
                </a:solidFill>
                <a:latin typeface="Courier New"/>
                <a:ea typeface="Courier New"/>
                <a:cs typeface="Courier New"/>
                <a:sym typeface="Courier New"/>
              </a:rPr>
              <a:t>x_train</a:t>
            </a:r>
            <a:r>
              <a:rPr lang="en" sz="1200">
                <a:solidFill>
                  <a:schemeClr val="dk1"/>
                </a:solidFill>
                <a:latin typeface="Roboto"/>
                <a:ea typeface="Roboto"/>
                <a:cs typeface="Roboto"/>
                <a:sym typeface="Roboto"/>
              </a:rPr>
              <a:t> and </a:t>
            </a:r>
            <a:r>
              <a:rPr lang="en" sz="950">
                <a:solidFill>
                  <a:schemeClr val="dk1"/>
                </a:solidFill>
                <a:latin typeface="Courier New"/>
                <a:ea typeface="Courier New"/>
                <a:cs typeface="Courier New"/>
                <a:sym typeface="Courier New"/>
              </a:rPr>
              <a:t>y_train</a:t>
            </a:r>
            <a:r>
              <a:rPr lang="en" sz="1200">
                <a:solidFill>
                  <a:schemeClr val="dk1"/>
                </a:solidFill>
                <a:latin typeface="Roboto"/>
                <a:ea typeface="Roboto"/>
                <a:cs typeface="Roboto"/>
                <a:sym typeface="Roboto"/>
              </a:rPr>
              <a:t>) for a 80 number of epochs.</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50b265f181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50b265f18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The </a:t>
            </a:r>
            <a:r>
              <a:rPr lang="en" sz="1050">
                <a:solidFill>
                  <a:schemeClr val="dk1"/>
                </a:solidFill>
                <a:latin typeface="Courier New"/>
                <a:ea typeface="Courier New"/>
                <a:cs typeface="Courier New"/>
                <a:sym typeface="Courier New"/>
              </a:rPr>
              <a:t>GetTrainedModel</a:t>
            </a:r>
            <a:r>
              <a:rPr lang="en" sz="1200">
                <a:solidFill>
                  <a:schemeClr val="dk1"/>
                </a:solidFill>
                <a:latin typeface="Roboto"/>
                <a:ea typeface="Roboto"/>
                <a:cs typeface="Roboto"/>
                <a:sym typeface="Roboto"/>
              </a:rPr>
              <a:t> function is called three times because we are trying to predict the stock closing price for 3 days after the last date of our data - June 1, 2, and 3.  For each run it creates a new instance of the model, compiles it, trains it on the provided training data, and returns the trained model.  </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 sz="1200">
                <a:solidFill>
                  <a:schemeClr val="dk1"/>
                </a:solidFill>
                <a:latin typeface="Roboto"/>
                <a:ea typeface="Roboto"/>
                <a:cs typeface="Roboto"/>
                <a:sym typeface="Roboto"/>
              </a:rPr>
              <a:t>This model took 5 mins to run and as the model runs, the code provides information about the time taken to process each step and the value of the loss function for that epoch. The loss value represents the average difference between the predicted values and the actual values. The smaller the value, shows how well the model is performing, indicating that the model is able to fit the training data well and minimize the difference between predicted and actual values.</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 sz="1200">
                <a:solidFill>
                  <a:schemeClr val="dk1"/>
                </a:solidFill>
                <a:latin typeface="Roboto"/>
                <a:ea typeface="Roboto"/>
                <a:cs typeface="Roboto"/>
                <a:sym typeface="Roboto"/>
              </a:rPr>
              <a:t>At the end of each instance, a model summary is produced and provides a summary of the architecture of the neural network model.  For example, for the first run:</a:t>
            </a:r>
            <a:br>
              <a:rPr lang="en" sz="1200">
                <a:solidFill>
                  <a:schemeClr val="dk1"/>
                </a:solidFill>
                <a:latin typeface="Roboto"/>
                <a:ea typeface="Roboto"/>
                <a:cs typeface="Roboto"/>
                <a:sym typeface="Roboto"/>
              </a:rPr>
            </a:br>
            <a:br>
              <a:rPr lang="en" sz="1200">
                <a:solidFill>
                  <a:schemeClr val="dk1"/>
                </a:solidFill>
                <a:latin typeface="Roboto"/>
                <a:ea typeface="Roboto"/>
                <a:cs typeface="Roboto"/>
                <a:sym typeface="Roboto"/>
              </a:rPr>
            </a:br>
            <a:r>
              <a:rPr lang="en" sz="950">
                <a:solidFill>
                  <a:schemeClr val="dk1"/>
                </a:solidFill>
                <a:latin typeface="Courier New"/>
                <a:ea typeface="Courier New"/>
                <a:cs typeface="Courier New"/>
                <a:sym typeface="Courier New"/>
              </a:rPr>
              <a:t>Model: "sequential"</a:t>
            </a:r>
            <a:r>
              <a:rPr lang="en" sz="1200">
                <a:solidFill>
                  <a:schemeClr val="dk1"/>
                </a:solidFill>
                <a:latin typeface="Roboto"/>
                <a:ea typeface="Roboto"/>
                <a:cs typeface="Roboto"/>
                <a:sym typeface="Roboto"/>
              </a:rPr>
              <a:t>: Indicates that the model is of sequential type, meaning the layers are stacked sequentially.</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 sz="1150">
                <a:solidFill>
                  <a:schemeClr val="dk1"/>
                </a:solidFill>
                <a:latin typeface="Roboto"/>
                <a:ea typeface="Roboto"/>
                <a:cs typeface="Roboto"/>
                <a:sym typeface="Roboto"/>
              </a:rPr>
              <a:t>The summary shows the </a:t>
            </a:r>
            <a:r>
              <a:rPr lang="en" sz="950">
                <a:solidFill>
                  <a:schemeClr val="dk1"/>
                </a:solidFill>
                <a:latin typeface="Courier New"/>
                <a:ea typeface="Courier New"/>
                <a:cs typeface="Courier New"/>
                <a:sym typeface="Courier New"/>
              </a:rPr>
              <a:t>Layer (type, Output Shape, and Param #</a:t>
            </a:r>
            <a:r>
              <a:rPr lang="en" sz="1200">
                <a:solidFill>
                  <a:schemeClr val="dk1"/>
                </a:solidFill>
                <a:latin typeface="Roboto"/>
                <a:ea typeface="Roboto"/>
                <a:cs typeface="Roboto"/>
                <a:sym typeface="Roboto"/>
              </a:rPr>
              <a:t> of  each layer in the model.</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 sz="1200">
                <a:solidFill>
                  <a:schemeClr val="dk1"/>
                </a:solidFill>
                <a:latin typeface="Roboto"/>
                <a:ea typeface="Roboto"/>
                <a:cs typeface="Roboto"/>
                <a:sym typeface="Roboto"/>
              </a:rPr>
              <a:t>First layer is the bidirectional LSTM layer. It has an output shape of (8, 7, 120), indicating that it outputs a tensor of shape (8, 7, 120). The layer has 29,760 trainable parameters.  </a:t>
            </a:r>
            <a:r>
              <a:rPr lang="en" sz="950">
                <a:solidFill>
                  <a:schemeClr val="dk1"/>
                </a:solidFill>
                <a:latin typeface="Courier New"/>
                <a:ea typeface="Courier New"/>
                <a:cs typeface="Courier New"/>
                <a:sym typeface="Courier New"/>
              </a:rPr>
              <a:t>bidirectional (Bidirectional (8, 7, 120) 29760</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 sz="1200">
                <a:solidFill>
                  <a:schemeClr val="dk1"/>
                </a:solidFill>
                <a:latin typeface="Roboto"/>
                <a:ea typeface="Roboto"/>
                <a:cs typeface="Roboto"/>
                <a:sym typeface="Roboto"/>
              </a:rPr>
              <a:t>The second layer is a dropout layer which is a regularization technique commonly used in neural networks to prevent overfitting, which can happen when  the model becomes too specialized to the training data.  It basically sets a fraction, in this case we set it to 0.3, which means 30% of the input units will be set to zero.  This later will have the same output shape as the previous layer (8, 7, 120) and dropout layers  do not have any trainable parameters. </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 sz="950">
                <a:solidFill>
                  <a:schemeClr val="dk1"/>
                </a:solidFill>
                <a:latin typeface="Courier New"/>
                <a:ea typeface="Courier New"/>
                <a:cs typeface="Courier New"/>
                <a:sym typeface="Courier New"/>
              </a:rPr>
              <a:t>dropout (Dropout) (8, 7, 120) 0</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
                <a:solidFill>
                  <a:schemeClr val="dk1"/>
                </a:solidFill>
                <a:latin typeface="Roboto"/>
                <a:ea typeface="Roboto"/>
                <a:cs typeface="Roboto"/>
                <a:sym typeface="Roboto"/>
              </a:rPr>
              <a:t>The third layer is a unidirectional LSTM layer. It has an output shape of (8, 120), indicating that it outputs a tensor of shape (8, 120). The layer has 115,680 trainable parameters. </a:t>
            </a:r>
            <a:r>
              <a:rPr lang="en" sz="1200">
                <a:solidFill>
                  <a:schemeClr val="dk1"/>
                </a:solidFill>
                <a:latin typeface="Roboto"/>
                <a:ea typeface="Roboto"/>
                <a:cs typeface="Roboto"/>
                <a:sym typeface="Roboto"/>
              </a:rPr>
              <a:t>: </a:t>
            </a:r>
            <a:r>
              <a:rPr lang="en" sz="950">
                <a:solidFill>
                  <a:schemeClr val="dk1"/>
                </a:solidFill>
                <a:latin typeface="Courier New"/>
                <a:ea typeface="Courier New"/>
                <a:cs typeface="Courier New"/>
                <a:sym typeface="Courier New"/>
              </a:rPr>
              <a:t>lstm_1 (LSTM) (8, 120) 115680</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
                <a:solidFill>
                  <a:schemeClr val="dk1"/>
                </a:solidFill>
                <a:latin typeface="Roboto"/>
                <a:ea typeface="Roboto"/>
                <a:cs typeface="Roboto"/>
                <a:sym typeface="Roboto"/>
              </a:rPr>
              <a:t>Then we do another dropout layer, followed by a dense layer, which is</a:t>
            </a:r>
            <a:r>
              <a:rPr lang="en" sz="1200">
                <a:solidFill>
                  <a:schemeClr val="dk1"/>
                </a:solidFill>
                <a:latin typeface="Roboto"/>
                <a:ea typeface="Roboto"/>
                <a:cs typeface="Roboto"/>
                <a:sym typeface="Roboto"/>
              </a:rPr>
              <a:t> a type of layer that consists of fully connected neurons. Which means each neuron in the dense layer receives input from every neuron in the previous layer and produces an output.  The  dense layer is usually used in a LSTM model to contribute to the model’s ability to learn complex patterns and make predictions based on those patterns. It performs a nonlinear transformation of the input data, allowing the model to capture and represent more intricate relationships between the input features. Introducing it here allows us to use the ‘relu’ activation function in the next layer. This flexibility enables the model to learn and generalize from the training data, making it better equipped to handle unseen or new data during the prediction phase.</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 sz="1200">
                <a:solidFill>
                  <a:schemeClr val="dk1"/>
                </a:solidFill>
                <a:latin typeface="Roboto"/>
                <a:ea typeface="Roboto"/>
                <a:cs typeface="Roboto"/>
                <a:sym typeface="Roboto"/>
              </a:rPr>
              <a:t>The number of neurons in the dense layer, in the first dense layer is 20, represents the dimensionality or complexity of the learned representation. More neurons allow the model to capture more intricate patterns and potentially improve its predictive performance however too many can also cause overfitting so in the last dense layer, we only used 1. The Dense layer with 1 neuron is often used as the final layer when the goal is to predict a continuous value like stock prices. The layer condenses the learned representations from the previous layers into a single output value, which represents the predicted stock price.</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
                <a:solidFill>
                  <a:schemeClr val="dk1"/>
                </a:solidFill>
              </a:rPr>
              <a:t>The relu activation i</a:t>
            </a:r>
            <a:r>
              <a:rPr lang="en" sz="1200">
                <a:solidFill>
                  <a:schemeClr val="dk1"/>
                </a:solidFill>
                <a:latin typeface="Roboto"/>
                <a:ea typeface="Roboto"/>
                <a:cs typeface="Roboto"/>
                <a:sym typeface="Roboto"/>
              </a:rPr>
              <a:t>s typically applied to the output of a dense layer or another hidden layer. it returns 0 for all negative input values and passes positive input values unchanged.Doing that addresses the vanishing gradient problem which occurs when the gradients become extremely small making it difficult for the model to learn and update the weights properly. </a:t>
            </a:r>
            <a:endParaRPr>
              <a:solidFill>
                <a:schemeClr val="dk1"/>
              </a:solidFill>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457200" lvl="0" indent="-298450" algn="l" rtl="0">
              <a:lnSpc>
                <a:spcPct val="115000"/>
              </a:lnSpc>
              <a:spcBef>
                <a:spcPts val="1500"/>
              </a:spcBef>
              <a:spcAft>
                <a:spcPts val="0"/>
              </a:spcAft>
              <a:buClr>
                <a:schemeClr val="dk1"/>
              </a:buClr>
              <a:buSzPts val="1100"/>
              <a:buFont typeface="Roboto"/>
              <a:buChar char="●"/>
            </a:pPr>
            <a:r>
              <a:rPr lang="en" sz="950">
                <a:solidFill>
                  <a:schemeClr val="dk1"/>
                </a:solidFill>
                <a:latin typeface="Courier New"/>
                <a:ea typeface="Courier New"/>
                <a:cs typeface="Courier New"/>
                <a:sym typeface="Courier New"/>
              </a:rPr>
              <a:t>dropout_1 (Dropout) (8, 120) 0</a:t>
            </a:r>
            <a:r>
              <a:rPr lang="en">
                <a:solidFill>
                  <a:schemeClr val="dk1"/>
                </a:solidFill>
                <a:latin typeface="Roboto"/>
                <a:ea typeface="Roboto"/>
                <a:cs typeface="Roboto"/>
                <a:sym typeface="Roboto"/>
              </a:rPr>
              <a:t>: Represents another dropout layer. It has the same output shape as the previous layer (8, 120) and does not have any trainable parameters.</a:t>
            </a:r>
            <a:endParaRPr>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Char char="●"/>
            </a:pPr>
            <a:r>
              <a:rPr lang="en" sz="950">
                <a:solidFill>
                  <a:schemeClr val="dk1"/>
                </a:solidFill>
                <a:latin typeface="Courier New"/>
                <a:ea typeface="Courier New"/>
                <a:cs typeface="Courier New"/>
                <a:sym typeface="Courier New"/>
              </a:rPr>
              <a:t>dense (Dense) (8, 20) 2420</a:t>
            </a:r>
            <a:r>
              <a:rPr lang="en">
                <a:solidFill>
                  <a:schemeClr val="dk1"/>
                </a:solidFill>
                <a:latin typeface="Roboto"/>
                <a:ea typeface="Roboto"/>
                <a:cs typeface="Roboto"/>
                <a:sym typeface="Roboto"/>
              </a:rPr>
              <a:t>: Represents a dense (fully connected) layer. It has an output shape of (8, 20), indicating that it outputs a tensor of shape (8, 20). The layer has 2,420 trainable parameters.</a:t>
            </a:r>
            <a:endParaRPr>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Char char="●"/>
            </a:pPr>
            <a:r>
              <a:rPr lang="en" sz="950">
                <a:solidFill>
                  <a:schemeClr val="dk1"/>
                </a:solidFill>
                <a:latin typeface="Courier New"/>
                <a:ea typeface="Courier New"/>
                <a:cs typeface="Courier New"/>
                <a:sym typeface="Courier New"/>
              </a:rPr>
              <a:t>activation (Activation) (8, 20) 0</a:t>
            </a:r>
            <a:r>
              <a:rPr lang="en">
                <a:solidFill>
                  <a:schemeClr val="dk1"/>
                </a:solidFill>
                <a:latin typeface="Roboto"/>
                <a:ea typeface="Roboto"/>
                <a:cs typeface="Roboto"/>
                <a:sym typeface="Roboto"/>
              </a:rPr>
              <a:t>: Represents an activation layer. It has the same output shape as the previous layer (8, 20) and does not have any trainable parameters.</a:t>
            </a:r>
            <a:endParaRPr>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Char char="●"/>
            </a:pPr>
            <a:r>
              <a:rPr lang="en" sz="950">
                <a:solidFill>
                  <a:schemeClr val="dk1"/>
                </a:solidFill>
                <a:latin typeface="Courier New"/>
                <a:ea typeface="Courier New"/>
                <a:cs typeface="Courier New"/>
                <a:sym typeface="Courier New"/>
              </a:rPr>
              <a:t>dense_1 (Dense) (8, 1) 21</a:t>
            </a:r>
            <a:r>
              <a:rPr lang="en">
                <a:solidFill>
                  <a:schemeClr val="dk1"/>
                </a:solidFill>
                <a:latin typeface="Roboto"/>
                <a:ea typeface="Roboto"/>
                <a:cs typeface="Roboto"/>
                <a:sym typeface="Roboto"/>
              </a:rPr>
              <a:t>: Represents the final dense layer. It has an output shape of (8, 1), indicating that it outputs a tensor of shape (8, 1). The layer has 21 trainable parameters.</a:t>
            </a:r>
            <a:endParaRPr>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Char char="●"/>
            </a:pPr>
            <a:r>
              <a:rPr lang="en" sz="950">
                <a:solidFill>
                  <a:schemeClr val="dk1"/>
                </a:solidFill>
                <a:latin typeface="Courier New"/>
                <a:ea typeface="Courier New"/>
                <a:cs typeface="Courier New"/>
                <a:sym typeface="Courier New"/>
              </a:rPr>
              <a:t>activation_1 (Activation) (8, 1) 0</a:t>
            </a:r>
            <a:r>
              <a:rPr lang="en">
                <a:solidFill>
                  <a:schemeClr val="dk1"/>
                </a:solidFill>
                <a:latin typeface="Roboto"/>
                <a:ea typeface="Roboto"/>
                <a:cs typeface="Roboto"/>
                <a:sym typeface="Roboto"/>
              </a:rPr>
              <a:t>: Represents the final activation layer. It has the same output shape as the previous layer (8, 1) and does not have any trainable parameters.</a:t>
            </a:r>
            <a:endParaRPr>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Char char="●"/>
            </a:pPr>
            <a:r>
              <a:rPr lang="en" sz="950">
                <a:solidFill>
                  <a:schemeClr val="dk1"/>
                </a:solidFill>
                <a:latin typeface="Courier New"/>
                <a:ea typeface="Courier New"/>
                <a:cs typeface="Courier New"/>
                <a:sym typeface="Courier New"/>
              </a:rPr>
              <a:t>Total params: 147,881</a:t>
            </a:r>
            <a:r>
              <a:rPr lang="en">
                <a:solidFill>
                  <a:schemeClr val="dk1"/>
                </a:solidFill>
                <a:latin typeface="Roboto"/>
                <a:ea typeface="Roboto"/>
                <a:cs typeface="Roboto"/>
                <a:sym typeface="Roboto"/>
              </a:rPr>
              <a:t>: Shows the total number of trainable parameters in the model.</a:t>
            </a:r>
            <a:endParaRPr>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Char char="●"/>
            </a:pPr>
            <a:r>
              <a:rPr lang="en" sz="950">
                <a:solidFill>
                  <a:schemeClr val="dk1"/>
                </a:solidFill>
                <a:latin typeface="Courier New"/>
                <a:ea typeface="Courier New"/>
                <a:cs typeface="Courier New"/>
                <a:sym typeface="Courier New"/>
              </a:rPr>
              <a:t>Trainable params: 147,881</a:t>
            </a:r>
            <a:r>
              <a:rPr lang="en">
                <a:solidFill>
                  <a:schemeClr val="dk1"/>
                </a:solidFill>
                <a:latin typeface="Roboto"/>
                <a:ea typeface="Roboto"/>
                <a:cs typeface="Roboto"/>
                <a:sym typeface="Roboto"/>
              </a:rPr>
              <a:t>: Indicates the number of trainable parameters in the model that will be updated during training.</a:t>
            </a:r>
            <a:endParaRPr>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Char char="●"/>
            </a:pPr>
            <a:r>
              <a:rPr lang="en" sz="950">
                <a:solidFill>
                  <a:schemeClr val="dk1"/>
                </a:solidFill>
                <a:latin typeface="Courier New"/>
                <a:ea typeface="Courier New"/>
                <a:cs typeface="Courier New"/>
                <a:sym typeface="Courier New"/>
              </a:rPr>
              <a:t>Non-trainable params: 0</a:t>
            </a:r>
            <a:r>
              <a:rPr lang="en">
                <a:solidFill>
                  <a:schemeClr val="dk1"/>
                </a:solidFill>
                <a:latin typeface="Roboto"/>
                <a:ea typeface="Roboto"/>
                <a:cs typeface="Roboto"/>
                <a:sym typeface="Roboto"/>
              </a:rPr>
              <a:t>: Represents the number of non-trainable parameters in the model, which are fixed and not updated during training. In this case, there are no non-trainable parameters.</a:t>
            </a:r>
            <a:endParaRPr>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50b265f18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50b265f18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On this graph, we plotted the predicted prices vs. the actual prices for our entire dataset.  </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 sz="1200">
                <a:solidFill>
                  <a:schemeClr val="dk1"/>
                </a:solidFill>
                <a:latin typeface="Roboto"/>
                <a:ea typeface="Roboto"/>
                <a:cs typeface="Roboto"/>
                <a:sym typeface="Roboto"/>
              </a:rPr>
              <a:t>ONLY mention this if someone asks:  It should be noted, that rather than splitting our data into training and testing sets, we used the same dataset for both training and testing.  	</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 sz="1200">
                <a:solidFill>
                  <a:srgbClr val="D1D5DB"/>
                </a:solidFill>
                <a:highlight>
                  <a:srgbClr val="444654"/>
                </a:highlight>
                <a:latin typeface="Roboto"/>
                <a:ea typeface="Roboto"/>
                <a:cs typeface="Roboto"/>
                <a:sym typeface="Roboto"/>
              </a:rPr>
              <a:t>The common practice is to split the available dataset into three parts: training set, validation set, and testing set. The training set is used to train the model, the validation set is used to fine-tune the model and make decisions about hyperparameters, and the testing set is used to evaluate the final performance of the model.</a:t>
            </a:r>
            <a:endParaRPr sz="1200">
              <a:solidFill>
                <a:srgbClr val="D1D5DB"/>
              </a:solidFill>
              <a:highlight>
                <a:srgbClr val="444654"/>
              </a:highlight>
              <a:latin typeface="Roboto"/>
              <a:ea typeface="Roboto"/>
              <a:cs typeface="Roboto"/>
              <a:sym typeface="Roboto"/>
            </a:endParaRPr>
          </a:p>
          <a:p>
            <a:pPr marL="0" lvl="0" indent="0" algn="l" rtl="0">
              <a:lnSpc>
                <a:spcPct val="115000"/>
              </a:lnSpc>
              <a:spcBef>
                <a:spcPts val="1500"/>
              </a:spcBef>
              <a:spcAft>
                <a:spcPts val="0"/>
              </a:spcAft>
              <a:buNone/>
            </a:pPr>
            <a:r>
              <a:rPr lang="en" sz="1200">
                <a:solidFill>
                  <a:srgbClr val="D1D5DB"/>
                </a:solidFill>
                <a:highlight>
                  <a:srgbClr val="444654"/>
                </a:highlight>
                <a:latin typeface="Roboto"/>
                <a:ea typeface="Roboto"/>
                <a:cs typeface="Roboto"/>
                <a:sym typeface="Roboto"/>
              </a:rPr>
              <a:t>By using separate datasets for training and testing, you can assess how well the model generalizes to unseen data. Testing the model on unseen data is crucial to determine its performance in real-world scenarios and to avoid overfitting, </a:t>
            </a:r>
            <a:endParaRPr sz="1200">
              <a:solidFill>
                <a:srgbClr val="D1D5DB"/>
              </a:solidFill>
              <a:highlight>
                <a:srgbClr val="444654"/>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e3c9d8668c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e3c9d8668c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-Very similar to previous LSTM model, just with added data from FRED to include the federal funds effective rate (interest rate banks use to borrow money from each other, updated daily) </a:t>
            </a:r>
            <a:endParaRPr/>
          </a:p>
          <a:p>
            <a:pPr marL="0" lvl="0" indent="0" algn="l" rtl="0">
              <a:spcBef>
                <a:spcPts val="0"/>
              </a:spcBef>
              <a:spcAft>
                <a:spcPts val="0"/>
              </a:spcAft>
              <a:buNone/>
            </a:pPr>
            <a:r>
              <a:rPr lang="en"/>
              <a:t>-Added scaler to normalize data. Applied to “DFF” and “Close” </a:t>
            </a:r>
            <a:endParaRPr/>
          </a:p>
          <a:p>
            <a:pPr marL="0" lvl="0" indent="0" algn="l" rtl="0">
              <a:spcBef>
                <a:spcPts val="0"/>
              </a:spcBef>
              <a:spcAft>
                <a:spcPts val="0"/>
              </a:spcAft>
              <a:buNone/>
            </a:pPr>
            <a:r>
              <a:rPr lang="en"/>
              <a:t>-Normalized data was then prepared to intake a set number of days and fed into the machine learning model</a:t>
            </a:r>
            <a:endParaRPr/>
          </a:p>
          <a:p>
            <a:pPr marL="0" lvl="0" indent="0" algn="l" rtl="0">
              <a:spcBef>
                <a:spcPts val="0"/>
              </a:spcBef>
              <a:spcAft>
                <a:spcPts val="0"/>
              </a:spcAft>
              <a:buNone/>
            </a:pPr>
            <a:r>
              <a:rPr lang="en"/>
              <a:t>-Keras library was used to train the learning model. Training model utilized LSTM layers, </a:t>
            </a:r>
            <a:r>
              <a:rPr lang="en" sz="1200">
                <a:solidFill>
                  <a:schemeClr val="dk1"/>
                </a:solidFill>
              </a:rPr>
              <a:t>dropout layers for regularization, and dense layers for fully connected layers. Each of which has 104,441 trainable parameters. </a:t>
            </a:r>
            <a:endParaRPr sz="120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-Trained learning model was then used to predict stock prices for the upcoming three days.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order to check accuracy, we looked at the following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-MAE </a:t>
            </a:r>
            <a:r>
              <a:rPr lang="en" sz="1200">
                <a:solidFill>
                  <a:schemeClr val="dk1"/>
                </a:solidFill>
              </a:rPr>
              <a:t>($3.4)</a:t>
            </a:r>
            <a:endParaRPr sz="120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-RMSE ($</a:t>
            </a:r>
            <a:r>
              <a:rPr lang="en" sz="1200">
                <a:solidFill>
                  <a:schemeClr val="dk1"/>
                </a:solidFill>
              </a:rPr>
              <a:t>4.54)</a:t>
            </a:r>
            <a:endParaRPr sz="120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-MAPE (1.34%)</a:t>
            </a: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e3d0f97810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e3d0f97810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-Initially, the model was much less accurate. We believe adding the scaler to normalize the data really helped that as the indicator chosen is relatively volatile and therefore subject to outliers.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e3c9d8668c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e3c9d8668c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our final model we built upon Model 4 by including Bollinger Bands, a common technical indicator in stock analysis, to our model. Bollinger Bands, also known as BBands help analysts identify potential trends and volatility by creating three bands based on a simple moving average of the stock’s price over time. In our model we used a period of 20 days. Therefore the middle band was a 20 day simple moving average. We then calculated the standard deviation and used the middle band plus and minus 2 standard deviations to find the upper and lower bands.In this model we also increased the time period to go back to 2015.</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e3c9d8668c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e3c9d8668c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50b265f181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50b265f18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Given the addition of BBands and increasing the time period to 8 years, this model took 29 minutes to train and resulted in an improved MAPE of 1.19%. We ran multiple versions of this code with varying drop out rates, activation layers, and time periods to find the optimal model. Most iterations provided results with an MAPE in the higher 1% to mid 2%s and run time was heavily dependent on the time period, number of epochs, and the dropout rate.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515955d49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515955d49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we can see two more sets of outputs from running different variations of the model by changing the dropout rate, activation layers, and time periods.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515955d49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515955d49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Here we see the final predicted price vs actual price for GS using model 6.</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51be4fe41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51be4fe41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On this graph, we plotted the predicted prices vs. the actual prices for our entire dataset.  </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 sz="1200">
                <a:solidFill>
                  <a:schemeClr val="dk1"/>
                </a:solidFill>
                <a:latin typeface="Roboto"/>
                <a:ea typeface="Roboto"/>
                <a:cs typeface="Roboto"/>
                <a:sym typeface="Roboto"/>
              </a:rPr>
              <a:t>ONLY mention this if someone asks:  It should be noted, that rather than splitting our data into training and testing sets, we used the same dataset for both training and testing.  	</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 sz="1200">
                <a:solidFill>
                  <a:srgbClr val="D1D5DB"/>
                </a:solidFill>
                <a:highlight>
                  <a:srgbClr val="444654"/>
                </a:highlight>
                <a:latin typeface="Roboto"/>
                <a:ea typeface="Roboto"/>
                <a:cs typeface="Roboto"/>
                <a:sym typeface="Roboto"/>
              </a:rPr>
              <a:t>The common practice is to split the available dataset into three parts: training set, validation set, and testing set. The training set is used to train the model, the validation set is used to fine-tune the model and make decisions about hyperparameters, and the testing set is used to evaluate the final performance of the model.</a:t>
            </a:r>
            <a:endParaRPr sz="1200">
              <a:solidFill>
                <a:srgbClr val="D1D5DB"/>
              </a:solidFill>
              <a:highlight>
                <a:srgbClr val="444654"/>
              </a:highlight>
              <a:latin typeface="Roboto"/>
              <a:ea typeface="Roboto"/>
              <a:cs typeface="Roboto"/>
              <a:sym typeface="Roboto"/>
            </a:endParaRPr>
          </a:p>
          <a:p>
            <a:pPr marL="0" lvl="0" indent="0" algn="l" rtl="0">
              <a:lnSpc>
                <a:spcPct val="115000"/>
              </a:lnSpc>
              <a:spcBef>
                <a:spcPts val="1500"/>
              </a:spcBef>
              <a:spcAft>
                <a:spcPts val="0"/>
              </a:spcAft>
              <a:buNone/>
            </a:pPr>
            <a:r>
              <a:rPr lang="en" sz="1200">
                <a:solidFill>
                  <a:srgbClr val="D1D5DB"/>
                </a:solidFill>
                <a:highlight>
                  <a:srgbClr val="444654"/>
                </a:highlight>
                <a:latin typeface="Roboto"/>
                <a:ea typeface="Roboto"/>
                <a:cs typeface="Roboto"/>
                <a:sym typeface="Roboto"/>
              </a:rPr>
              <a:t>By using separate datasets for training and testing, you can assess how well the model generalizes to unseen data. Testing the model on unseen data is crucial to determine its performance in real-world scenarios and to avoid overfitting, </a:t>
            </a:r>
            <a:endParaRPr sz="1200">
              <a:solidFill>
                <a:srgbClr val="D1D5DB"/>
              </a:solidFill>
              <a:highlight>
                <a:srgbClr val="444654"/>
              </a:highlight>
              <a:latin typeface="Roboto"/>
              <a:ea typeface="Roboto"/>
              <a:cs typeface="Roboto"/>
              <a:sym typeface="Roboto"/>
            </a:endParaRPr>
          </a:p>
          <a:p>
            <a:pPr marL="0" lvl="0" indent="0" algn="l" rtl="0">
              <a:lnSpc>
                <a:spcPct val="115000"/>
              </a:lnSpc>
              <a:spcBef>
                <a:spcPts val="150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e3c9d8668c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e3c9d8668c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e3c9d8668c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e3c9d8668c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e3c9d8668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e3c9d866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434343"/>
              </a:buClr>
              <a:buSzPts val="1200"/>
              <a:buFont typeface="Roboto"/>
              <a:buAutoNum type="arabicPeriod"/>
            </a:pPr>
            <a:r>
              <a:rPr lang="en" sz="1200">
                <a:solidFill>
                  <a:srgbClr val="434343"/>
                </a:solidFill>
                <a:latin typeface="Roboto"/>
                <a:ea typeface="Roboto"/>
                <a:cs typeface="Roboto"/>
                <a:sym typeface="Roboto"/>
              </a:rPr>
              <a:t>LSTM networks are ideal for analyzing stock market data due to their ability to capture and learn long-term dependencies in sequential data, enabling the detection of complex and non-linear patterns commonly observed in the stock market.</a:t>
            </a:r>
            <a:endParaRPr sz="1200">
              <a:solidFill>
                <a:srgbClr val="434343"/>
              </a:solidFill>
              <a:latin typeface="Roboto"/>
              <a:ea typeface="Roboto"/>
              <a:cs typeface="Roboto"/>
              <a:sym typeface="Roboto"/>
            </a:endParaRPr>
          </a:p>
          <a:p>
            <a:pPr marL="457200" lvl="0" indent="-304800" algn="l" rtl="0">
              <a:lnSpc>
                <a:spcPct val="115000"/>
              </a:lnSpc>
              <a:spcBef>
                <a:spcPts val="0"/>
              </a:spcBef>
              <a:spcAft>
                <a:spcPts val="0"/>
              </a:spcAft>
              <a:buClr>
                <a:srgbClr val="434343"/>
              </a:buClr>
              <a:buSzPts val="1200"/>
              <a:buFont typeface="Roboto"/>
              <a:buAutoNum type="arabicPeriod"/>
            </a:pPr>
            <a:r>
              <a:rPr lang="en" sz="1200">
                <a:solidFill>
                  <a:srgbClr val="434343"/>
                </a:solidFill>
                <a:latin typeface="Roboto"/>
                <a:ea typeface="Roboto"/>
                <a:cs typeface="Roboto"/>
                <a:sym typeface="Roboto"/>
              </a:rPr>
              <a:t>LSTM networks excel in modeling and predicting temporal dynamics by effectively processing and retaining information from previous time steps, making them well-suited for accurately forecasting future price movements in the dynamic and evolving stock market.</a:t>
            </a:r>
            <a:endParaRPr sz="1200">
              <a:solidFill>
                <a:srgbClr val="434343"/>
              </a:solidFill>
              <a:latin typeface="Roboto"/>
              <a:ea typeface="Roboto"/>
              <a:cs typeface="Roboto"/>
              <a:sym typeface="Roboto"/>
            </a:endParaRPr>
          </a:p>
          <a:p>
            <a:pPr marL="457200" lvl="0" indent="-304800" algn="l" rtl="0">
              <a:lnSpc>
                <a:spcPct val="115000"/>
              </a:lnSpc>
              <a:spcBef>
                <a:spcPts val="0"/>
              </a:spcBef>
              <a:spcAft>
                <a:spcPts val="0"/>
              </a:spcAft>
              <a:buClr>
                <a:srgbClr val="434343"/>
              </a:buClr>
              <a:buSzPts val="1200"/>
              <a:buFont typeface="Roboto"/>
              <a:buAutoNum type="arabicPeriod"/>
            </a:pPr>
            <a:r>
              <a:rPr lang="en" sz="1200">
                <a:solidFill>
                  <a:srgbClr val="434343"/>
                </a:solidFill>
                <a:latin typeface="Roboto"/>
                <a:ea typeface="Roboto"/>
                <a:cs typeface="Roboto"/>
                <a:sym typeface="Roboto"/>
              </a:rPr>
              <a:t>The unique architecture of LSTM networks, featuring memory cells that retain information over extended periods, enables the model to learn and remember important features and patterns from historical stock data, resulting in improved prediction accuracy.</a:t>
            </a:r>
            <a:endParaRPr sz="1200">
              <a:solidFill>
                <a:srgbClr val="434343"/>
              </a:solidFill>
              <a:latin typeface="Roboto"/>
              <a:ea typeface="Roboto"/>
              <a:cs typeface="Roboto"/>
              <a:sym typeface="Roboto"/>
            </a:endParaRPr>
          </a:p>
          <a:p>
            <a:pPr marL="457200" lvl="0" indent="-304800" algn="l" rtl="0">
              <a:lnSpc>
                <a:spcPct val="115000"/>
              </a:lnSpc>
              <a:spcBef>
                <a:spcPts val="0"/>
              </a:spcBef>
              <a:spcAft>
                <a:spcPts val="0"/>
              </a:spcAft>
              <a:buClr>
                <a:srgbClr val="434343"/>
              </a:buClr>
              <a:buSzPts val="1200"/>
              <a:buFont typeface="Roboto"/>
              <a:buAutoNum type="arabicPeriod"/>
            </a:pPr>
            <a:r>
              <a:rPr lang="en" sz="1200">
                <a:solidFill>
                  <a:srgbClr val="434343"/>
                </a:solidFill>
                <a:latin typeface="Roboto"/>
                <a:ea typeface="Roboto"/>
                <a:cs typeface="Roboto"/>
                <a:sym typeface="Roboto"/>
              </a:rPr>
              <a:t>The flexibility of LSTM networks allows for the incorporation of various inputs, including stock prices, trading volume, technical indicators, and market sentiment, enhancing the predictive power of the model by considering diverse data sources.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e3c9d8668c_2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e3c9d8668c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e3c9d8668c_2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e3c9d8668c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e3c9d8668c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e3c9d8668c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e3c9d8668c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e3c9d8668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e3c9d8668c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e3c9d8668c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ARIMA is a statistical method used to forecast future values based on past observations of a time series data set.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Stock Price Predictions</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77500"/>
          </a:bodyPr>
          <a:lstStyle/>
          <a:p>
            <a:pPr marL="0" lvl="0" indent="0" algn="l" rtl="0">
              <a:spcBef>
                <a:spcPts val="0"/>
              </a:spcBef>
              <a:spcAft>
                <a:spcPts val="0"/>
              </a:spcAft>
              <a:buNone/>
            </a:pPr>
            <a:r>
              <a:rPr lang="en"/>
              <a:t>Miguel Ari, Grace Barnett, Ivan Galeano, Angela Narag, Camera Leslie, Tanaz Sayan</a:t>
            </a:r>
            <a:endParaRPr/>
          </a:p>
        </p:txBody>
      </p:sp>
      <p:pic>
        <p:nvPicPr>
          <p:cNvPr id="87" name="Google Shape;87;p13"/>
          <p:cNvPicPr preferRelativeResize="0"/>
          <p:nvPr/>
        </p:nvPicPr>
        <p:blipFill>
          <a:blip r:embed="rId3">
            <a:alphaModFix/>
          </a:blip>
          <a:stretch>
            <a:fillRect/>
          </a:stretch>
        </p:blipFill>
        <p:spPr>
          <a:xfrm>
            <a:off x="6249425" y="889989"/>
            <a:ext cx="2438400" cy="1724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3 - ARIMA </a:t>
            </a:r>
            <a:r>
              <a:rPr lang="en" sz="2444"/>
              <a:t>(Autoregressive Integrated Moving Average)</a:t>
            </a:r>
            <a:endParaRPr sz="2444"/>
          </a:p>
        </p:txBody>
      </p:sp>
      <p:sp>
        <p:nvSpPr>
          <p:cNvPr id="150" name="Google Shape;150;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b="1"/>
              <a:t>Integrated (I)</a:t>
            </a:r>
            <a:r>
              <a:rPr lang="en" sz="1900"/>
              <a:t> </a:t>
            </a:r>
            <a:endParaRPr sz="1900"/>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Refers to the differencing of the time series data to make it stationary.</a:t>
            </a:r>
            <a:endParaRPr/>
          </a:p>
          <a:p>
            <a:pPr marL="457200" lvl="0" indent="-342900" algn="l" rtl="0">
              <a:spcBef>
                <a:spcPts val="0"/>
              </a:spcBef>
              <a:spcAft>
                <a:spcPts val="0"/>
              </a:spcAft>
              <a:buSzPts val="1800"/>
              <a:buChar char="●"/>
            </a:pPr>
            <a:r>
              <a:rPr lang="en"/>
              <a:t>Stationarity implies that the statistical properties of the series, such as the mean, variance, autocorrelation, do not change over time.</a:t>
            </a:r>
            <a:endParaRPr/>
          </a:p>
          <a:p>
            <a:pPr marL="457200" lvl="0" indent="-342900" algn="l" rtl="0">
              <a:spcBef>
                <a:spcPts val="0"/>
              </a:spcBef>
              <a:spcAft>
                <a:spcPts val="0"/>
              </a:spcAft>
              <a:buSzPts val="1800"/>
              <a:buChar char="●"/>
            </a:pPr>
            <a:r>
              <a:rPr lang="en"/>
              <a:t>The order of differencing, denoted as “d” indicates the number of times differencing is applied to achieve stationarity.</a:t>
            </a:r>
            <a:endParaRPr/>
          </a:p>
        </p:txBody>
      </p:sp>
      <p:pic>
        <p:nvPicPr>
          <p:cNvPr id="151" name="Google Shape;151;p22"/>
          <p:cNvPicPr preferRelativeResize="0"/>
          <p:nvPr/>
        </p:nvPicPr>
        <p:blipFill>
          <a:blip r:embed="rId3">
            <a:alphaModFix/>
          </a:blip>
          <a:stretch>
            <a:fillRect/>
          </a:stretch>
        </p:blipFill>
        <p:spPr>
          <a:xfrm>
            <a:off x="3539263" y="1588325"/>
            <a:ext cx="2065472" cy="422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3 - ARIMA </a:t>
            </a:r>
            <a:r>
              <a:rPr lang="en" sz="2444"/>
              <a:t>(Autoregressive Integrated Moving Average)</a:t>
            </a:r>
            <a:endParaRPr sz="2444"/>
          </a:p>
        </p:txBody>
      </p:sp>
      <p:sp>
        <p:nvSpPr>
          <p:cNvPr id="157" name="Google Shape;157;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b="1"/>
              <a:t>Moving Average (MA) </a:t>
            </a:r>
            <a:endParaRPr sz="1900" b="1"/>
          </a:p>
          <a:p>
            <a:pPr marL="0" lvl="0" indent="0" algn="l" rtl="0">
              <a:spcBef>
                <a:spcPts val="1200"/>
              </a:spcBef>
              <a:spcAft>
                <a:spcPts val="0"/>
              </a:spcAft>
              <a:buNone/>
            </a:pPr>
            <a:endParaRPr b="1"/>
          </a:p>
          <a:p>
            <a:pPr marL="457200" lvl="0" indent="-342900" algn="l" rtl="0">
              <a:spcBef>
                <a:spcPts val="1200"/>
              </a:spcBef>
              <a:spcAft>
                <a:spcPts val="0"/>
              </a:spcAft>
              <a:buSzPts val="1800"/>
              <a:buChar char="●"/>
            </a:pPr>
            <a:r>
              <a:rPr lang="en"/>
              <a:t>Relates the current value to the residual errors of the model from previous time periods.</a:t>
            </a:r>
            <a:endParaRPr/>
          </a:p>
          <a:p>
            <a:pPr marL="457200" lvl="0" indent="-342900" algn="l" rtl="0">
              <a:spcBef>
                <a:spcPts val="0"/>
              </a:spcBef>
              <a:spcAft>
                <a:spcPts val="0"/>
              </a:spcAft>
              <a:buSzPts val="1800"/>
              <a:buChar char="●"/>
            </a:pPr>
            <a:r>
              <a:rPr lang="en"/>
              <a:t>It assumes that the current value is influenced by random shocks or noise in the data that is not accounted for by the autoregressive (AR) or integrated (I) components.</a:t>
            </a:r>
            <a:endParaRPr/>
          </a:p>
          <a:p>
            <a:pPr marL="457200" lvl="0" indent="-342900" algn="l" rtl="0">
              <a:spcBef>
                <a:spcPts val="0"/>
              </a:spcBef>
              <a:spcAft>
                <a:spcPts val="0"/>
              </a:spcAft>
              <a:buSzPts val="1800"/>
              <a:buChar char="●"/>
            </a:pPr>
            <a:r>
              <a:rPr lang="en"/>
              <a:t>The order of the moving average component, denoted as “q”, determines the number of lagged forecast errors included the model.</a:t>
            </a:r>
            <a:endParaRPr/>
          </a:p>
        </p:txBody>
      </p:sp>
      <p:pic>
        <p:nvPicPr>
          <p:cNvPr id="158" name="Google Shape;158;p23"/>
          <p:cNvPicPr preferRelativeResize="0"/>
          <p:nvPr/>
        </p:nvPicPr>
        <p:blipFill>
          <a:blip r:embed="rId3">
            <a:alphaModFix/>
          </a:blip>
          <a:stretch>
            <a:fillRect/>
          </a:stretch>
        </p:blipFill>
        <p:spPr>
          <a:xfrm>
            <a:off x="1735865" y="1682650"/>
            <a:ext cx="5672276" cy="331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3 - ARIMA </a:t>
            </a:r>
            <a:r>
              <a:rPr lang="en" sz="2444"/>
              <a:t>(Autoregressive Integrated Moving Average)</a:t>
            </a:r>
            <a:endParaRPr sz="2444"/>
          </a:p>
        </p:txBody>
      </p:sp>
      <p:sp>
        <p:nvSpPr>
          <p:cNvPr id="164" name="Google Shape;164;p24"/>
          <p:cNvSpPr txBox="1">
            <a:spLocks noGrp="1"/>
          </p:cNvSpPr>
          <p:nvPr>
            <p:ph type="body" idx="1"/>
          </p:nvPr>
        </p:nvSpPr>
        <p:spPr>
          <a:xfrm>
            <a:off x="419100" y="1229875"/>
            <a:ext cx="4152900" cy="503700"/>
          </a:xfrm>
          <a:prstGeom prst="rect">
            <a:avLst/>
          </a:prstGeom>
        </p:spPr>
        <p:txBody>
          <a:bodyPr spcFirstLastPara="1" wrap="square" lIns="91425" tIns="91425" rIns="91425" bIns="91425" anchor="t" anchorCtr="0">
            <a:noAutofit/>
          </a:bodyPr>
          <a:lstStyle/>
          <a:p>
            <a:pPr marL="0" lvl="0" indent="0" algn="ctr" rtl="0">
              <a:lnSpc>
                <a:spcPct val="105000"/>
              </a:lnSpc>
              <a:spcBef>
                <a:spcPts val="0"/>
              </a:spcBef>
              <a:spcAft>
                <a:spcPts val="0"/>
              </a:spcAft>
              <a:buSzPts val="688"/>
              <a:buNone/>
            </a:pPr>
            <a:r>
              <a:rPr lang="en" sz="1825" b="1"/>
              <a:t>Split data into test and training set</a:t>
            </a:r>
            <a:endParaRPr sz="1825" b="1"/>
          </a:p>
          <a:p>
            <a:pPr marL="0" lvl="0" indent="0" algn="ctr" rtl="0">
              <a:lnSpc>
                <a:spcPct val="105000"/>
              </a:lnSpc>
              <a:spcBef>
                <a:spcPts val="1200"/>
              </a:spcBef>
              <a:spcAft>
                <a:spcPts val="1200"/>
              </a:spcAft>
              <a:buSzPts val="688"/>
              <a:buNone/>
            </a:pPr>
            <a:endParaRPr sz="1825"/>
          </a:p>
        </p:txBody>
      </p:sp>
      <p:pic>
        <p:nvPicPr>
          <p:cNvPr id="165" name="Google Shape;165;p24"/>
          <p:cNvPicPr preferRelativeResize="0"/>
          <p:nvPr/>
        </p:nvPicPr>
        <p:blipFill>
          <a:blip r:embed="rId3">
            <a:alphaModFix/>
          </a:blip>
          <a:stretch>
            <a:fillRect/>
          </a:stretch>
        </p:blipFill>
        <p:spPr>
          <a:xfrm>
            <a:off x="311700" y="1832550"/>
            <a:ext cx="4260301" cy="2590211"/>
          </a:xfrm>
          <a:prstGeom prst="rect">
            <a:avLst/>
          </a:prstGeom>
          <a:noFill/>
          <a:ln>
            <a:noFill/>
          </a:ln>
        </p:spPr>
      </p:pic>
      <p:pic>
        <p:nvPicPr>
          <p:cNvPr id="166" name="Google Shape;166;p24"/>
          <p:cNvPicPr preferRelativeResize="0"/>
          <p:nvPr/>
        </p:nvPicPr>
        <p:blipFill>
          <a:blip r:embed="rId4">
            <a:alphaModFix/>
          </a:blip>
          <a:stretch>
            <a:fillRect/>
          </a:stretch>
        </p:blipFill>
        <p:spPr>
          <a:xfrm>
            <a:off x="4800601" y="1945650"/>
            <a:ext cx="4152900" cy="1876425"/>
          </a:xfrm>
          <a:prstGeom prst="rect">
            <a:avLst/>
          </a:prstGeom>
          <a:noFill/>
          <a:ln>
            <a:noFill/>
          </a:ln>
        </p:spPr>
      </p:pic>
      <p:sp>
        <p:nvSpPr>
          <p:cNvPr id="167" name="Google Shape;167;p24"/>
          <p:cNvSpPr txBox="1">
            <a:spLocks noGrp="1"/>
          </p:cNvSpPr>
          <p:nvPr>
            <p:ph type="body" idx="1"/>
          </p:nvPr>
        </p:nvSpPr>
        <p:spPr>
          <a:xfrm>
            <a:off x="4800600" y="1229875"/>
            <a:ext cx="4152900" cy="503700"/>
          </a:xfrm>
          <a:prstGeom prst="rect">
            <a:avLst/>
          </a:prstGeom>
        </p:spPr>
        <p:txBody>
          <a:bodyPr spcFirstLastPara="1" wrap="square" lIns="91425" tIns="91425" rIns="91425" bIns="91425" anchor="t" anchorCtr="0">
            <a:noAutofit/>
          </a:bodyPr>
          <a:lstStyle/>
          <a:p>
            <a:pPr marL="0" lvl="0" indent="0" algn="ctr" rtl="0">
              <a:lnSpc>
                <a:spcPct val="105000"/>
              </a:lnSpc>
              <a:spcBef>
                <a:spcPts val="0"/>
              </a:spcBef>
              <a:spcAft>
                <a:spcPts val="0"/>
              </a:spcAft>
              <a:buSzPts val="688"/>
              <a:buNone/>
            </a:pPr>
            <a:r>
              <a:rPr lang="en" sz="1825" b="1"/>
              <a:t>ARIMA with: p=4, d=1, q=0</a:t>
            </a:r>
            <a:endParaRPr sz="1825" b="1"/>
          </a:p>
          <a:p>
            <a:pPr marL="0" lvl="0" indent="0" algn="ctr" rtl="0">
              <a:lnSpc>
                <a:spcPct val="105000"/>
              </a:lnSpc>
              <a:spcBef>
                <a:spcPts val="1200"/>
              </a:spcBef>
              <a:spcAft>
                <a:spcPts val="1200"/>
              </a:spcAft>
              <a:buSzPts val="688"/>
              <a:buNone/>
            </a:pPr>
            <a:endParaRPr sz="1825"/>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3 - ARIMA </a:t>
            </a:r>
            <a:r>
              <a:rPr lang="en" sz="2444"/>
              <a:t>(Autoregressive Integrated Moving Average)</a:t>
            </a:r>
            <a:endParaRPr sz="2444"/>
          </a:p>
        </p:txBody>
      </p:sp>
      <p:pic>
        <p:nvPicPr>
          <p:cNvPr id="173" name="Google Shape;173;p25"/>
          <p:cNvPicPr preferRelativeResize="0"/>
          <p:nvPr/>
        </p:nvPicPr>
        <p:blipFill>
          <a:blip r:embed="rId3">
            <a:alphaModFix/>
          </a:blip>
          <a:stretch>
            <a:fillRect/>
          </a:stretch>
        </p:blipFill>
        <p:spPr>
          <a:xfrm>
            <a:off x="311700" y="1229875"/>
            <a:ext cx="5114613" cy="3105125"/>
          </a:xfrm>
          <a:prstGeom prst="rect">
            <a:avLst/>
          </a:prstGeom>
          <a:noFill/>
          <a:ln>
            <a:noFill/>
          </a:ln>
        </p:spPr>
      </p:pic>
      <p:sp>
        <p:nvSpPr>
          <p:cNvPr id="174" name="Google Shape;174;p25"/>
          <p:cNvSpPr txBox="1">
            <a:spLocks noGrp="1"/>
          </p:cNvSpPr>
          <p:nvPr>
            <p:ph type="body" idx="1"/>
          </p:nvPr>
        </p:nvSpPr>
        <p:spPr>
          <a:xfrm>
            <a:off x="5734800" y="1326175"/>
            <a:ext cx="3097500" cy="1182900"/>
          </a:xfrm>
          <a:prstGeom prst="rect">
            <a:avLst/>
          </a:prstGeom>
        </p:spPr>
        <p:txBody>
          <a:bodyPr spcFirstLastPara="1" wrap="square" lIns="91425" tIns="91425" rIns="91425" bIns="91425" anchor="t" anchorCtr="0">
            <a:normAutofit lnSpcReduction="20000"/>
          </a:bodyPr>
          <a:lstStyle/>
          <a:p>
            <a:pPr marL="457200" lvl="0" indent="-330200" algn="l" rtl="0">
              <a:spcBef>
                <a:spcPts val="0"/>
              </a:spcBef>
              <a:spcAft>
                <a:spcPts val="0"/>
              </a:spcAft>
              <a:buSzPts val="1600"/>
              <a:buChar char="●"/>
            </a:pPr>
            <a:r>
              <a:rPr lang="en" sz="1600"/>
              <a:t>Runtime: 9 mins.</a:t>
            </a:r>
            <a:endParaRPr sz="1600"/>
          </a:p>
          <a:p>
            <a:pPr marL="457200" lvl="0" indent="-330200" algn="l" rtl="0">
              <a:spcBef>
                <a:spcPts val="0"/>
              </a:spcBef>
              <a:spcAft>
                <a:spcPts val="0"/>
              </a:spcAft>
              <a:buSzPts val="1600"/>
              <a:buChar char="●"/>
            </a:pPr>
            <a:r>
              <a:rPr lang="en" sz="1600"/>
              <a:t>MAPE: 1.32%</a:t>
            </a:r>
            <a:endParaRPr sz="1600"/>
          </a:p>
          <a:p>
            <a:pPr marL="457200" lvl="0" indent="-330200" algn="l" rtl="0">
              <a:spcBef>
                <a:spcPts val="0"/>
              </a:spcBef>
              <a:spcAft>
                <a:spcPts val="0"/>
              </a:spcAft>
              <a:buSzPts val="1600"/>
              <a:buChar char="●"/>
            </a:pPr>
            <a:r>
              <a:rPr lang="en" sz="1600"/>
              <a:t>MAE: $4.39</a:t>
            </a:r>
            <a:endParaRPr sz="1600"/>
          </a:p>
          <a:p>
            <a:pPr marL="457200" lvl="0" indent="-330200" algn="l" rtl="0">
              <a:spcBef>
                <a:spcPts val="0"/>
              </a:spcBef>
              <a:spcAft>
                <a:spcPts val="0"/>
              </a:spcAft>
              <a:buSzPts val="1600"/>
              <a:buChar char="●"/>
            </a:pPr>
            <a:r>
              <a:rPr lang="en" sz="1600"/>
              <a:t>RMSE: $5.66</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4 - LSTM using Closing Price Only</a:t>
            </a:r>
            <a:endParaRPr/>
          </a:p>
        </p:txBody>
      </p:sp>
      <p:sp>
        <p:nvSpPr>
          <p:cNvPr id="180" name="Google Shape;180;p26"/>
          <p:cNvSpPr txBox="1">
            <a:spLocks noGrp="1"/>
          </p:cNvSpPr>
          <p:nvPr>
            <p:ph type="body" idx="1"/>
          </p:nvPr>
        </p:nvSpPr>
        <p:spPr>
          <a:xfrm>
            <a:off x="311700" y="1229875"/>
            <a:ext cx="4721400" cy="1808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Sequential LSTM model with 8 layers</a:t>
            </a:r>
            <a:endParaRPr sz="1600"/>
          </a:p>
          <a:p>
            <a:pPr marL="457200" lvl="0" indent="-330200" algn="l" rtl="0">
              <a:spcBef>
                <a:spcPts val="0"/>
              </a:spcBef>
              <a:spcAft>
                <a:spcPts val="0"/>
              </a:spcAft>
              <a:buSzPts val="1600"/>
              <a:buChar char="●"/>
            </a:pPr>
            <a:r>
              <a:rPr lang="en" sz="1600"/>
              <a:t>80 Epochs </a:t>
            </a:r>
            <a:endParaRPr sz="1600"/>
          </a:p>
          <a:p>
            <a:pPr marL="457200" lvl="0" indent="0" algn="l" rtl="0">
              <a:spcBef>
                <a:spcPts val="1200"/>
              </a:spcBef>
              <a:spcAft>
                <a:spcPts val="0"/>
              </a:spcAft>
              <a:buNone/>
            </a:pPr>
            <a:endParaRPr sz="1600"/>
          </a:p>
          <a:p>
            <a:pPr marL="457200" lvl="0" indent="-330200" algn="l" rtl="0">
              <a:spcBef>
                <a:spcPts val="1200"/>
              </a:spcBef>
              <a:spcAft>
                <a:spcPts val="0"/>
              </a:spcAft>
              <a:buSzPts val="1600"/>
              <a:buChar char="●"/>
            </a:pPr>
            <a:r>
              <a:rPr lang="en" sz="1600"/>
              <a:t>MAPE: </a:t>
            </a:r>
            <a:endParaRPr sz="1600"/>
          </a:p>
        </p:txBody>
      </p:sp>
      <p:pic>
        <p:nvPicPr>
          <p:cNvPr id="181" name="Google Shape;181;p26"/>
          <p:cNvPicPr preferRelativeResize="0"/>
          <p:nvPr/>
        </p:nvPicPr>
        <p:blipFill>
          <a:blip r:embed="rId3">
            <a:alphaModFix/>
          </a:blip>
          <a:stretch>
            <a:fillRect/>
          </a:stretch>
        </p:blipFill>
        <p:spPr>
          <a:xfrm>
            <a:off x="513325" y="2157975"/>
            <a:ext cx="6653373" cy="2641749"/>
          </a:xfrm>
          <a:prstGeom prst="rect">
            <a:avLst/>
          </a:prstGeom>
          <a:noFill/>
          <a:ln>
            <a:noFill/>
          </a:ln>
          <a:effectLst>
            <a:outerShdw blurRad="57150" dist="19050" dir="5400000" algn="bl" rotWithShape="0">
              <a:srgbClr val="000000">
                <a:alpha val="50000"/>
              </a:srgbClr>
            </a:outerShdw>
          </a:effectLst>
        </p:spPr>
      </p:pic>
      <p:pic>
        <p:nvPicPr>
          <p:cNvPr id="182" name="Google Shape;182;p26"/>
          <p:cNvPicPr preferRelativeResize="0"/>
          <p:nvPr/>
        </p:nvPicPr>
        <p:blipFill>
          <a:blip r:embed="rId4">
            <a:alphaModFix/>
          </a:blip>
          <a:stretch>
            <a:fillRect/>
          </a:stretch>
        </p:blipFill>
        <p:spPr>
          <a:xfrm>
            <a:off x="4879350" y="1140900"/>
            <a:ext cx="3930748" cy="2641749"/>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4 - LSTM using Closing Price Only</a:t>
            </a:r>
            <a:endParaRPr/>
          </a:p>
        </p:txBody>
      </p:sp>
      <p:sp>
        <p:nvSpPr>
          <p:cNvPr id="188" name="Google Shape;188;p27"/>
          <p:cNvSpPr txBox="1">
            <a:spLocks noGrp="1"/>
          </p:cNvSpPr>
          <p:nvPr>
            <p:ph type="body" idx="1"/>
          </p:nvPr>
        </p:nvSpPr>
        <p:spPr>
          <a:xfrm>
            <a:off x="451125" y="1017800"/>
            <a:ext cx="3097500" cy="1182900"/>
          </a:xfrm>
          <a:prstGeom prst="rect">
            <a:avLst/>
          </a:prstGeom>
        </p:spPr>
        <p:txBody>
          <a:bodyPr spcFirstLastPara="1" wrap="square" lIns="91425" tIns="91425" rIns="91425" bIns="91425" anchor="t" anchorCtr="0">
            <a:normAutofit lnSpcReduction="20000"/>
          </a:bodyPr>
          <a:lstStyle/>
          <a:p>
            <a:pPr marL="457200" lvl="0" indent="-330200" algn="l" rtl="0">
              <a:spcBef>
                <a:spcPts val="0"/>
              </a:spcBef>
              <a:spcAft>
                <a:spcPts val="0"/>
              </a:spcAft>
              <a:buSzPts val="1600"/>
              <a:buChar char="●"/>
            </a:pPr>
            <a:r>
              <a:rPr lang="en" sz="1600"/>
              <a:t>Runtime: 5 mins.</a:t>
            </a:r>
            <a:endParaRPr sz="1600"/>
          </a:p>
          <a:p>
            <a:pPr marL="457200" lvl="0" indent="-330200" algn="l" rtl="0">
              <a:spcBef>
                <a:spcPts val="0"/>
              </a:spcBef>
              <a:spcAft>
                <a:spcPts val="0"/>
              </a:spcAft>
              <a:buSzPts val="1600"/>
              <a:buChar char="●"/>
            </a:pPr>
            <a:r>
              <a:rPr lang="en" sz="1600"/>
              <a:t>MAPE: 1.84%</a:t>
            </a:r>
            <a:endParaRPr sz="1600"/>
          </a:p>
          <a:p>
            <a:pPr marL="457200" lvl="0" indent="-330200" algn="l" rtl="0">
              <a:spcBef>
                <a:spcPts val="0"/>
              </a:spcBef>
              <a:spcAft>
                <a:spcPts val="0"/>
              </a:spcAft>
              <a:buSzPts val="1600"/>
              <a:buChar char="●"/>
            </a:pPr>
            <a:r>
              <a:rPr lang="en" sz="1600"/>
              <a:t>MAE: $4.305</a:t>
            </a:r>
            <a:endParaRPr sz="1600"/>
          </a:p>
          <a:p>
            <a:pPr marL="457200" lvl="0" indent="-330200" algn="l" rtl="0">
              <a:spcBef>
                <a:spcPts val="0"/>
              </a:spcBef>
              <a:spcAft>
                <a:spcPts val="0"/>
              </a:spcAft>
              <a:buSzPts val="1600"/>
              <a:buChar char="●"/>
            </a:pPr>
            <a:r>
              <a:rPr lang="en" sz="1600"/>
              <a:t>RMSE: $5.369</a:t>
            </a:r>
            <a:endParaRPr sz="1600"/>
          </a:p>
        </p:txBody>
      </p:sp>
      <p:pic>
        <p:nvPicPr>
          <p:cNvPr id="189" name="Google Shape;189;p27"/>
          <p:cNvPicPr preferRelativeResize="0"/>
          <p:nvPr/>
        </p:nvPicPr>
        <p:blipFill>
          <a:blip r:embed="rId3">
            <a:alphaModFix/>
          </a:blip>
          <a:stretch>
            <a:fillRect/>
          </a:stretch>
        </p:blipFill>
        <p:spPr>
          <a:xfrm>
            <a:off x="311700" y="2200575"/>
            <a:ext cx="3926500" cy="1991252"/>
          </a:xfrm>
          <a:prstGeom prst="rect">
            <a:avLst/>
          </a:prstGeom>
          <a:noFill/>
          <a:ln>
            <a:noFill/>
          </a:ln>
        </p:spPr>
      </p:pic>
      <p:pic>
        <p:nvPicPr>
          <p:cNvPr id="190" name="Google Shape;190;p27"/>
          <p:cNvPicPr preferRelativeResize="0"/>
          <p:nvPr/>
        </p:nvPicPr>
        <p:blipFill>
          <a:blip r:embed="rId4">
            <a:alphaModFix/>
          </a:blip>
          <a:stretch>
            <a:fillRect/>
          </a:stretch>
        </p:blipFill>
        <p:spPr>
          <a:xfrm>
            <a:off x="4238200" y="1087675"/>
            <a:ext cx="2374231" cy="1800725"/>
          </a:xfrm>
          <a:prstGeom prst="rect">
            <a:avLst/>
          </a:prstGeom>
          <a:noFill/>
          <a:ln>
            <a:noFill/>
          </a:ln>
        </p:spPr>
      </p:pic>
      <p:pic>
        <p:nvPicPr>
          <p:cNvPr id="191" name="Google Shape;191;p27"/>
          <p:cNvPicPr preferRelativeResize="0"/>
          <p:nvPr/>
        </p:nvPicPr>
        <p:blipFill>
          <a:blip r:embed="rId5">
            <a:alphaModFix/>
          </a:blip>
          <a:stretch>
            <a:fillRect/>
          </a:stretch>
        </p:blipFill>
        <p:spPr>
          <a:xfrm>
            <a:off x="6527524" y="1804100"/>
            <a:ext cx="2304786" cy="1800725"/>
          </a:xfrm>
          <a:prstGeom prst="rect">
            <a:avLst/>
          </a:prstGeom>
          <a:noFill/>
          <a:ln>
            <a:noFill/>
          </a:ln>
        </p:spPr>
      </p:pic>
      <p:pic>
        <p:nvPicPr>
          <p:cNvPr id="192" name="Google Shape;192;p27"/>
          <p:cNvPicPr preferRelativeResize="0"/>
          <p:nvPr/>
        </p:nvPicPr>
        <p:blipFill>
          <a:blip r:embed="rId6">
            <a:alphaModFix/>
          </a:blip>
          <a:stretch>
            <a:fillRect/>
          </a:stretch>
        </p:blipFill>
        <p:spPr>
          <a:xfrm>
            <a:off x="4014911" y="2958275"/>
            <a:ext cx="2360213" cy="18646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4 - LSTM using Closing Price Only</a:t>
            </a:r>
            <a:endParaRPr/>
          </a:p>
        </p:txBody>
      </p:sp>
      <p:sp>
        <p:nvSpPr>
          <p:cNvPr id="198" name="Google Shape;198;p28"/>
          <p:cNvSpPr txBox="1">
            <a:spLocks noGrp="1"/>
          </p:cNvSpPr>
          <p:nvPr>
            <p:ph type="body" idx="1"/>
          </p:nvPr>
        </p:nvSpPr>
        <p:spPr>
          <a:xfrm>
            <a:off x="451125" y="1017800"/>
            <a:ext cx="8381100" cy="11829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Char char="●"/>
            </a:pPr>
            <a:r>
              <a:rPr lang="en" sz="1650">
                <a:solidFill>
                  <a:srgbClr val="212121"/>
                </a:solidFill>
                <a:highlight>
                  <a:srgbClr val="FFFFFF"/>
                </a:highlight>
              </a:rPr>
              <a:t>Goldman Sachs stock prediction for 6/1, 6/2, 6/3 = $329.53, $327.81, $329.06</a:t>
            </a:r>
            <a:endParaRPr sz="2200"/>
          </a:p>
        </p:txBody>
      </p:sp>
      <p:pic>
        <p:nvPicPr>
          <p:cNvPr id="199" name="Google Shape;199;p28"/>
          <p:cNvPicPr preferRelativeResize="0"/>
          <p:nvPr/>
        </p:nvPicPr>
        <p:blipFill>
          <a:blip r:embed="rId3">
            <a:alphaModFix/>
          </a:blip>
          <a:stretch>
            <a:fillRect/>
          </a:stretch>
        </p:blipFill>
        <p:spPr>
          <a:xfrm>
            <a:off x="744650" y="1553525"/>
            <a:ext cx="5279399" cy="32931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5 - </a:t>
            </a:r>
            <a:r>
              <a:rPr lang="en" sz="2777"/>
              <a:t>LSTM using Closing Price and Market Indicators</a:t>
            </a:r>
            <a:endParaRPr sz="2777"/>
          </a:p>
        </p:txBody>
      </p:sp>
      <p:sp>
        <p:nvSpPr>
          <p:cNvPr id="205" name="Google Shape;205;p29"/>
          <p:cNvSpPr txBox="1">
            <a:spLocks noGrp="1"/>
          </p:cNvSpPr>
          <p:nvPr>
            <p:ph type="body" idx="1"/>
          </p:nvPr>
        </p:nvSpPr>
        <p:spPr>
          <a:xfrm>
            <a:off x="311700" y="1261625"/>
            <a:ext cx="3204900" cy="3190500"/>
          </a:xfrm>
          <a:prstGeom prst="rect">
            <a:avLst/>
          </a:prstGeom>
        </p:spPr>
        <p:txBody>
          <a:bodyPr spcFirstLastPara="1" wrap="square" lIns="91425" tIns="91425" rIns="91425" bIns="91425" anchor="t" anchorCtr="0">
            <a:normAutofit/>
          </a:bodyPr>
          <a:lstStyle/>
          <a:p>
            <a:pPr marL="457200" lvl="0" indent="-349250" algn="l" rtl="0">
              <a:lnSpc>
                <a:spcPct val="100000"/>
              </a:lnSpc>
              <a:spcBef>
                <a:spcPts val="0"/>
              </a:spcBef>
              <a:spcAft>
                <a:spcPts val="0"/>
              </a:spcAft>
              <a:buClr>
                <a:srgbClr val="000000"/>
              </a:buClr>
              <a:buSzPts val="1900"/>
              <a:buFont typeface="Arial"/>
              <a:buChar char="●"/>
            </a:pPr>
            <a:r>
              <a:rPr lang="en" sz="1600">
                <a:solidFill>
                  <a:srgbClr val="000000"/>
                </a:solidFill>
                <a:latin typeface="Arial"/>
                <a:ea typeface="Arial"/>
                <a:cs typeface="Arial"/>
                <a:sym typeface="Arial"/>
              </a:rPr>
              <a:t>Runtime about 3 minutes </a:t>
            </a:r>
            <a:endParaRPr sz="1600">
              <a:solidFill>
                <a:srgbClr val="000000"/>
              </a:solidFill>
              <a:latin typeface="Arial"/>
              <a:ea typeface="Arial"/>
              <a:cs typeface="Arial"/>
              <a:sym typeface="Arial"/>
            </a:endParaRPr>
          </a:p>
          <a:p>
            <a:pPr marL="457200" lvl="0" indent="-342900" algn="l" rtl="0">
              <a:lnSpc>
                <a:spcPct val="100000"/>
              </a:lnSpc>
              <a:spcBef>
                <a:spcPts val="0"/>
              </a:spcBef>
              <a:spcAft>
                <a:spcPts val="0"/>
              </a:spcAft>
              <a:buClr>
                <a:srgbClr val="000000"/>
              </a:buClr>
              <a:buSzPts val="1800"/>
              <a:buFont typeface="Arial"/>
              <a:buChar char="●"/>
            </a:pPr>
            <a:r>
              <a:rPr lang="en" sz="1600">
                <a:solidFill>
                  <a:srgbClr val="000000"/>
                </a:solidFill>
                <a:latin typeface="Arial"/>
                <a:ea typeface="Arial"/>
                <a:cs typeface="Arial"/>
                <a:sym typeface="Arial"/>
              </a:rPr>
              <a:t>MAE </a:t>
            </a:r>
            <a:r>
              <a:rPr lang="en" sz="1700">
                <a:solidFill>
                  <a:srgbClr val="000000"/>
                </a:solidFill>
                <a:latin typeface="Arial"/>
                <a:ea typeface="Arial"/>
                <a:cs typeface="Arial"/>
                <a:sym typeface="Arial"/>
              </a:rPr>
              <a:t>($3.4)</a:t>
            </a:r>
            <a:endParaRPr sz="1700">
              <a:solidFill>
                <a:srgbClr val="000000"/>
              </a:solidFill>
              <a:latin typeface="Arial"/>
              <a:ea typeface="Arial"/>
              <a:cs typeface="Arial"/>
              <a:sym typeface="Arial"/>
            </a:endParaRPr>
          </a:p>
          <a:p>
            <a:pPr marL="457200" lvl="0" indent="-342900" algn="l" rtl="0">
              <a:lnSpc>
                <a:spcPct val="100000"/>
              </a:lnSpc>
              <a:spcBef>
                <a:spcPts val="0"/>
              </a:spcBef>
              <a:spcAft>
                <a:spcPts val="0"/>
              </a:spcAft>
              <a:buClr>
                <a:srgbClr val="000000"/>
              </a:buClr>
              <a:buSzPts val="1800"/>
              <a:buFont typeface="Arial"/>
              <a:buChar char="●"/>
            </a:pPr>
            <a:r>
              <a:rPr lang="en" sz="1600">
                <a:solidFill>
                  <a:srgbClr val="000000"/>
                </a:solidFill>
                <a:latin typeface="Arial"/>
                <a:ea typeface="Arial"/>
                <a:cs typeface="Arial"/>
                <a:sym typeface="Arial"/>
              </a:rPr>
              <a:t>RMSE ($</a:t>
            </a:r>
            <a:r>
              <a:rPr lang="en" sz="1700">
                <a:solidFill>
                  <a:srgbClr val="000000"/>
                </a:solidFill>
                <a:latin typeface="Arial"/>
                <a:ea typeface="Arial"/>
                <a:cs typeface="Arial"/>
                <a:sym typeface="Arial"/>
              </a:rPr>
              <a:t>4.54)</a:t>
            </a:r>
            <a:endParaRPr sz="1700">
              <a:solidFill>
                <a:srgbClr val="000000"/>
              </a:solidFill>
              <a:latin typeface="Arial"/>
              <a:ea typeface="Arial"/>
              <a:cs typeface="Arial"/>
              <a:sym typeface="Arial"/>
            </a:endParaRPr>
          </a:p>
          <a:p>
            <a:pPr marL="457200" lvl="0" indent="-330200" algn="l" rtl="0">
              <a:lnSpc>
                <a:spcPct val="10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MAPE (1.34%)</a:t>
            </a:r>
            <a:endParaRPr sz="2300"/>
          </a:p>
        </p:txBody>
      </p:sp>
      <p:pic>
        <p:nvPicPr>
          <p:cNvPr id="206" name="Google Shape;206;p29"/>
          <p:cNvPicPr preferRelativeResize="0"/>
          <p:nvPr/>
        </p:nvPicPr>
        <p:blipFill>
          <a:blip r:embed="rId3">
            <a:alphaModFix/>
          </a:blip>
          <a:stretch>
            <a:fillRect/>
          </a:stretch>
        </p:blipFill>
        <p:spPr>
          <a:xfrm>
            <a:off x="3272125" y="1017800"/>
            <a:ext cx="3481151" cy="1760324"/>
          </a:xfrm>
          <a:prstGeom prst="rect">
            <a:avLst/>
          </a:prstGeom>
          <a:noFill/>
          <a:ln>
            <a:noFill/>
          </a:ln>
        </p:spPr>
      </p:pic>
      <p:pic>
        <p:nvPicPr>
          <p:cNvPr id="207" name="Google Shape;207;p29"/>
          <p:cNvPicPr preferRelativeResize="0"/>
          <p:nvPr/>
        </p:nvPicPr>
        <p:blipFill>
          <a:blip r:embed="rId4">
            <a:alphaModFix/>
          </a:blip>
          <a:stretch>
            <a:fillRect/>
          </a:stretch>
        </p:blipFill>
        <p:spPr>
          <a:xfrm>
            <a:off x="5250775" y="2778125"/>
            <a:ext cx="3615973" cy="1760325"/>
          </a:xfrm>
          <a:prstGeom prst="rect">
            <a:avLst/>
          </a:prstGeom>
          <a:noFill/>
          <a:ln>
            <a:noFill/>
          </a:ln>
        </p:spPr>
      </p:pic>
      <p:pic>
        <p:nvPicPr>
          <p:cNvPr id="208" name="Google Shape;208;p29"/>
          <p:cNvPicPr preferRelativeResize="0"/>
          <p:nvPr/>
        </p:nvPicPr>
        <p:blipFill>
          <a:blip r:embed="rId5">
            <a:alphaModFix/>
          </a:blip>
          <a:stretch>
            <a:fillRect/>
          </a:stretch>
        </p:blipFill>
        <p:spPr>
          <a:xfrm>
            <a:off x="2045876" y="3002044"/>
            <a:ext cx="3204900" cy="159990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5 - </a:t>
            </a:r>
            <a:r>
              <a:rPr lang="en" sz="2777">
                <a:solidFill>
                  <a:srgbClr val="000000"/>
                </a:solidFill>
                <a:latin typeface="Arial"/>
                <a:ea typeface="Arial"/>
                <a:cs typeface="Arial"/>
                <a:sym typeface="Arial"/>
              </a:rPr>
              <a:t>LSTM using Closing Price and Market Indicators</a:t>
            </a:r>
            <a:endParaRPr sz="2777">
              <a:solidFill>
                <a:srgbClr val="000000"/>
              </a:solidFill>
              <a:latin typeface="Arial"/>
              <a:ea typeface="Arial"/>
              <a:cs typeface="Arial"/>
              <a:sym typeface="Arial"/>
            </a:endParaRPr>
          </a:p>
          <a:p>
            <a:pPr marL="0" lvl="0" indent="0" algn="l" rtl="0">
              <a:spcBef>
                <a:spcPts val="0"/>
              </a:spcBef>
              <a:spcAft>
                <a:spcPts val="0"/>
              </a:spcAft>
              <a:buNone/>
            </a:pPr>
            <a:endParaRPr/>
          </a:p>
        </p:txBody>
      </p:sp>
      <p:pic>
        <p:nvPicPr>
          <p:cNvPr id="214" name="Google Shape;214;p30"/>
          <p:cNvPicPr preferRelativeResize="0"/>
          <p:nvPr/>
        </p:nvPicPr>
        <p:blipFill>
          <a:blip r:embed="rId3">
            <a:alphaModFix/>
          </a:blip>
          <a:stretch>
            <a:fillRect/>
          </a:stretch>
        </p:blipFill>
        <p:spPr>
          <a:xfrm>
            <a:off x="311700" y="1017800"/>
            <a:ext cx="5900898" cy="3744575"/>
          </a:xfrm>
          <a:prstGeom prst="rect">
            <a:avLst/>
          </a:prstGeom>
          <a:noFill/>
          <a:ln>
            <a:noFill/>
          </a:ln>
        </p:spPr>
      </p:pic>
      <p:sp>
        <p:nvSpPr>
          <p:cNvPr id="215" name="Google Shape;215;p30"/>
          <p:cNvSpPr txBox="1">
            <a:spLocks noGrp="1"/>
          </p:cNvSpPr>
          <p:nvPr>
            <p:ph type="body" idx="1"/>
          </p:nvPr>
        </p:nvSpPr>
        <p:spPr>
          <a:xfrm>
            <a:off x="6492875" y="1095375"/>
            <a:ext cx="2339400" cy="20796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Char char="●"/>
            </a:pPr>
            <a:r>
              <a:rPr lang="en" sz="1650">
                <a:solidFill>
                  <a:srgbClr val="212121"/>
                </a:solidFill>
                <a:highlight>
                  <a:srgbClr val="FFFFFF"/>
                </a:highlight>
              </a:rPr>
              <a:t>Goldman Sachs stock prediction for 6/1, 6/2, 6/3 = $326.48, $331.63, $327.99</a:t>
            </a:r>
            <a:endParaRPr sz="1650">
              <a:solidFill>
                <a:srgbClr val="212121"/>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6 - </a:t>
            </a:r>
            <a:r>
              <a:rPr lang="en" sz="2555"/>
              <a:t>LSTM using Closing Price and Technical Indicators</a:t>
            </a:r>
            <a:endParaRPr sz="2777"/>
          </a:p>
        </p:txBody>
      </p:sp>
      <p:sp>
        <p:nvSpPr>
          <p:cNvPr id="221" name="Google Shape;221;p31"/>
          <p:cNvSpPr txBox="1">
            <a:spLocks noGrp="1"/>
          </p:cNvSpPr>
          <p:nvPr>
            <p:ph type="body" idx="1"/>
          </p:nvPr>
        </p:nvSpPr>
        <p:spPr>
          <a:xfrm>
            <a:off x="311700" y="1229875"/>
            <a:ext cx="4721400" cy="1808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Sequential LSTM model with 8 layers</a:t>
            </a:r>
            <a:endParaRPr sz="1600"/>
          </a:p>
          <a:p>
            <a:pPr marL="457200" lvl="0" indent="-330200" algn="l" rtl="0">
              <a:spcBef>
                <a:spcPts val="0"/>
              </a:spcBef>
              <a:spcAft>
                <a:spcPts val="0"/>
              </a:spcAft>
              <a:buSzPts val="1600"/>
              <a:buChar char="●"/>
            </a:pPr>
            <a:r>
              <a:rPr lang="en" sz="1600"/>
              <a:t>90 Epochs </a:t>
            </a:r>
            <a:endParaRPr sz="1600"/>
          </a:p>
          <a:p>
            <a:pPr marL="457200" lvl="0" indent="-330200" algn="l" rtl="0">
              <a:spcBef>
                <a:spcPts val="0"/>
              </a:spcBef>
              <a:spcAft>
                <a:spcPts val="0"/>
              </a:spcAft>
              <a:buSzPts val="1600"/>
              <a:buChar char="●"/>
            </a:pPr>
            <a:r>
              <a:rPr lang="en" sz="1600"/>
              <a:t>2016 to June 2023</a:t>
            </a:r>
            <a:endParaRPr sz="1600"/>
          </a:p>
          <a:p>
            <a:pPr marL="457200" lvl="0" indent="-330200" algn="l" rtl="0">
              <a:spcBef>
                <a:spcPts val="0"/>
              </a:spcBef>
              <a:spcAft>
                <a:spcPts val="0"/>
              </a:spcAft>
              <a:buSzPts val="1600"/>
              <a:buChar char="●"/>
            </a:pPr>
            <a:r>
              <a:rPr lang="en" sz="1600"/>
              <a:t>Implementation of BBands</a:t>
            </a:r>
            <a:endParaRPr sz="1600"/>
          </a:p>
          <a:p>
            <a:pPr marL="457200" lvl="0" indent="0" algn="l" rtl="0">
              <a:spcBef>
                <a:spcPts val="1200"/>
              </a:spcBef>
              <a:spcAft>
                <a:spcPts val="1200"/>
              </a:spcAft>
              <a:buNone/>
            </a:pPr>
            <a:endParaRPr sz="1600"/>
          </a:p>
        </p:txBody>
      </p:sp>
      <p:pic>
        <p:nvPicPr>
          <p:cNvPr id="222" name="Google Shape;222;p31"/>
          <p:cNvPicPr preferRelativeResize="0"/>
          <p:nvPr/>
        </p:nvPicPr>
        <p:blipFill>
          <a:blip r:embed="rId3">
            <a:alphaModFix/>
          </a:blip>
          <a:stretch>
            <a:fillRect/>
          </a:stretch>
        </p:blipFill>
        <p:spPr>
          <a:xfrm>
            <a:off x="183250" y="3474800"/>
            <a:ext cx="4721401" cy="1324470"/>
          </a:xfrm>
          <a:prstGeom prst="rect">
            <a:avLst/>
          </a:prstGeom>
          <a:noFill/>
          <a:ln>
            <a:noFill/>
          </a:ln>
        </p:spPr>
      </p:pic>
      <p:pic>
        <p:nvPicPr>
          <p:cNvPr id="223" name="Google Shape;223;p31"/>
          <p:cNvPicPr preferRelativeResize="0"/>
          <p:nvPr/>
        </p:nvPicPr>
        <p:blipFill>
          <a:blip r:embed="rId4">
            <a:alphaModFix/>
          </a:blip>
          <a:stretch>
            <a:fillRect/>
          </a:stretch>
        </p:blipFill>
        <p:spPr>
          <a:xfrm>
            <a:off x="4230950" y="960475"/>
            <a:ext cx="4838875" cy="31461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statement</a:t>
            </a:r>
            <a:endParaRPr/>
          </a:p>
        </p:txBody>
      </p:sp>
      <p:sp>
        <p:nvSpPr>
          <p:cNvPr id="93" name="Google Shape;93;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600"/>
              <a:t>The objective of this project is to leverage historical stock data from Yahoo Financial and employ machine learning techniques to forecast future stock prices. By comparing the performance of various models, including LSTM neural network, linear regression, random forest, and ARIMA - we aim to validate our thesis that a neural network model would yield superior accuracy in predicting stock prices. Through the analysis of key metrics and comparison of our predicted prices vs. actual closing prices, our goal is to identify the model that consistently provides the most accurate stock price forecasts, providing valuable insights for investors and traders in the financial market.</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6 - </a:t>
            </a:r>
            <a:r>
              <a:rPr lang="en" sz="2555"/>
              <a:t>LSTM using Closing Price and Technical Indicators</a:t>
            </a:r>
            <a:endParaRPr sz="2777"/>
          </a:p>
        </p:txBody>
      </p:sp>
      <p:sp>
        <p:nvSpPr>
          <p:cNvPr id="229" name="Google Shape;229;p32"/>
          <p:cNvSpPr txBox="1">
            <a:spLocks noGrp="1"/>
          </p:cNvSpPr>
          <p:nvPr>
            <p:ph type="body" idx="1"/>
          </p:nvPr>
        </p:nvSpPr>
        <p:spPr>
          <a:xfrm>
            <a:off x="451125" y="1017800"/>
            <a:ext cx="3097500" cy="1182900"/>
          </a:xfrm>
          <a:prstGeom prst="rect">
            <a:avLst/>
          </a:prstGeom>
        </p:spPr>
        <p:txBody>
          <a:bodyPr spcFirstLastPara="1" wrap="square" lIns="91425" tIns="91425" rIns="91425" bIns="91425" anchor="t" anchorCtr="0">
            <a:normAutofit lnSpcReduction="20000"/>
          </a:bodyPr>
          <a:lstStyle/>
          <a:p>
            <a:pPr marL="457200" lvl="0" indent="-330200" algn="l" rtl="0">
              <a:spcBef>
                <a:spcPts val="0"/>
              </a:spcBef>
              <a:spcAft>
                <a:spcPts val="0"/>
              </a:spcAft>
              <a:buSzPts val="1600"/>
              <a:buChar char="●"/>
            </a:pPr>
            <a:r>
              <a:rPr lang="en" sz="1600"/>
              <a:t>Runtime: 29 mins.</a:t>
            </a:r>
            <a:endParaRPr sz="1600"/>
          </a:p>
          <a:p>
            <a:pPr marL="457200" lvl="0" indent="-330200" algn="l" rtl="0">
              <a:spcBef>
                <a:spcPts val="0"/>
              </a:spcBef>
              <a:spcAft>
                <a:spcPts val="0"/>
              </a:spcAft>
              <a:buSzPts val="1600"/>
              <a:buChar char="●"/>
            </a:pPr>
            <a:r>
              <a:rPr lang="en" sz="1600"/>
              <a:t>MAPE: 1.19%</a:t>
            </a:r>
            <a:endParaRPr sz="1600"/>
          </a:p>
          <a:p>
            <a:pPr marL="457200" lvl="0" indent="-330200" algn="l" rtl="0">
              <a:spcBef>
                <a:spcPts val="0"/>
              </a:spcBef>
              <a:spcAft>
                <a:spcPts val="0"/>
              </a:spcAft>
              <a:buSzPts val="1600"/>
              <a:buChar char="●"/>
            </a:pPr>
            <a:r>
              <a:rPr lang="en" sz="1600"/>
              <a:t>MAE: $2.70</a:t>
            </a:r>
            <a:endParaRPr sz="1600"/>
          </a:p>
          <a:p>
            <a:pPr marL="457200" lvl="0" indent="-330200" algn="l" rtl="0">
              <a:spcBef>
                <a:spcPts val="0"/>
              </a:spcBef>
              <a:spcAft>
                <a:spcPts val="0"/>
              </a:spcAft>
              <a:buSzPts val="1600"/>
              <a:buChar char="●"/>
            </a:pPr>
            <a:r>
              <a:rPr lang="en" sz="1600"/>
              <a:t>RMSE: $3.77</a:t>
            </a:r>
            <a:endParaRPr sz="1600"/>
          </a:p>
        </p:txBody>
      </p:sp>
      <p:pic>
        <p:nvPicPr>
          <p:cNvPr id="230" name="Google Shape;230;p32"/>
          <p:cNvPicPr preferRelativeResize="0"/>
          <p:nvPr/>
        </p:nvPicPr>
        <p:blipFill>
          <a:blip r:embed="rId3">
            <a:alphaModFix/>
          </a:blip>
          <a:stretch>
            <a:fillRect/>
          </a:stretch>
        </p:blipFill>
        <p:spPr>
          <a:xfrm>
            <a:off x="6354050" y="2301501"/>
            <a:ext cx="2847925" cy="2541539"/>
          </a:xfrm>
          <a:prstGeom prst="rect">
            <a:avLst/>
          </a:prstGeom>
          <a:noFill/>
          <a:ln>
            <a:noFill/>
          </a:ln>
        </p:spPr>
      </p:pic>
      <p:pic>
        <p:nvPicPr>
          <p:cNvPr id="231" name="Google Shape;231;p32"/>
          <p:cNvPicPr preferRelativeResize="0"/>
          <p:nvPr/>
        </p:nvPicPr>
        <p:blipFill>
          <a:blip r:embed="rId4">
            <a:alphaModFix/>
          </a:blip>
          <a:stretch>
            <a:fillRect/>
          </a:stretch>
        </p:blipFill>
        <p:spPr>
          <a:xfrm>
            <a:off x="3366375" y="2301500"/>
            <a:ext cx="2847925" cy="2518233"/>
          </a:xfrm>
          <a:prstGeom prst="rect">
            <a:avLst/>
          </a:prstGeom>
          <a:noFill/>
          <a:ln>
            <a:noFill/>
          </a:ln>
        </p:spPr>
      </p:pic>
      <p:pic>
        <p:nvPicPr>
          <p:cNvPr id="232" name="Google Shape;232;p32"/>
          <p:cNvPicPr preferRelativeResize="0"/>
          <p:nvPr/>
        </p:nvPicPr>
        <p:blipFill>
          <a:blip r:embed="rId5">
            <a:alphaModFix/>
          </a:blip>
          <a:stretch>
            <a:fillRect/>
          </a:stretch>
        </p:blipFill>
        <p:spPr>
          <a:xfrm>
            <a:off x="247025" y="2301500"/>
            <a:ext cx="2847920" cy="263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6 - </a:t>
            </a:r>
            <a:r>
              <a:rPr lang="en" sz="2555"/>
              <a:t>LSTM using Closing Price and Technical Indicators</a:t>
            </a:r>
            <a:endParaRPr sz="2777"/>
          </a:p>
        </p:txBody>
      </p:sp>
      <p:sp>
        <p:nvSpPr>
          <p:cNvPr id="238" name="Google Shape;238;p33"/>
          <p:cNvSpPr txBox="1">
            <a:spLocks noGrp="1"/>
          </p:cNvSpPr>
          <p:nvPr>
            <p:ph type="body" idx="1"/>
          </p:nvPr>
        </p:nvSpPr>
        <p:spPr>
          <a:xfrm>
            <a:off x="451125" y="1017800"/>
            <a:ext cx="7100700" cy="118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Additional Trials:</a:t>
            </a:r>
            <a:endParaRPr sz="1600"/>
          </a:p>
          <a:p>
            <a:pPr marL="0" lvl="0" indent="0" algn="l" rtl="0">
              <a:spcBef>
                <a:spcPts val="1200"/>
              </a:spcBef>
              <a:spcAft>
                <a:spcPts val="1200"/>
              </a:spcAft>
              <a:buNone/>
            </a:pPr>
            <a:r>
              <a:rPr lang="en" sz="1600"/>
              <a:t>Increasing dropout rate, changing activation layers, changing time periods</a:t>
            </a:r>
            <a:endParaRPr sz="1600"/>
          </a:p>
        </p:txBody>
      </p:sp>
      <p:pic>
        <p:nvPicPr>
          <p:cNvPr id="239" name="Google Shape;239;p33"/>
          <p:cNvPicPr preferRelativeResize="0"/>
          <p:nvPr/>
        </p:nvPicPr>
        <p:blipFill>
          <a:blip r:embed="rId3">
            <a:alphaModFix/>
          </a:blip>
          <a:stretch>
            <a:fillRect/>
          </a:stretch>
        </p:blipFill>
        <p:spPr>
          <a:xfrm>
            <a:off x="451125" y="2200700"/>
            <a:ext cx="3552825" cy="581025"/>
          </a:xfrm>
          <a:prstGeom prst="rect">
            <a:avLst/>
          </a:prstGeom>
          <a:noFill/>
          <a:ln>
            <a:noFill/>
          </a:ln>
        </p:spPr>
      </p:pic>
      <p:sp>
        <p:nvSpPr>
          <p:cNvPr id="240" name="Google Shape;240;p33"/>
          <p:cNvSpPr txBox="1">
            <a:spLocks noGrp="1"/>
          </p:cNvSpPr>
          <p:nvPr>
            <p:ph type="body" idx="1"/>
          </p:nvPr>
        </p:nvSpPr>
        <p:spPr>
          <a:xfrm>
            <a:off x="451125" y="1882238"/>
            <a:ext cx="2300100" cy="427800"/>
          </a:xfrm>
          <a:prstGeom prst="rect">
            <a:avLst/>
          </a:prstGeom>
        </p:spPr>
        <p:txBody>
          <a:bodyPr spcFirstLastPara="1" wrap="square" lIns="91425" tIns="91425" rIns="91425" bIns="91425" anchor="t" anchorCtr="0">
            <a:normAutofit fontScale="70000"/>
          </a:bodyPr>
          <a:lstStyle/>
          <a:p>
            <a:pPr marL="0" lvl="0" indent="0" algn="l" rtl="0">
              <a:spcBef>
                <a:spcPts val="0"/>
              </a:spcBef>
              <a:spcAft>
                <a:spcPts val="1200"/>
              </a:spcAft>
              <a:buNone/>
            </a:pPr>
            <a:r>
              <a:rPr lang="en" sz="1100"/>
              <a:t>Reduced time period to 5 years (18 min runtime):</a:t>
            </a:r>
            <a:endParaRPr sz="800"/>
          </a:p>
        </p:txBody>
      </p:sp>
      <p:sp>
        <p:nvSpPr>
          <p:cNvPr id="241" name="Google Shape;241;p33"/>
          <p:cNvSpPr txBox="1">
            <a:spLocks noGrp="1"/>
          </p:cNvSpPr>
          <p:nvPr>
            <p:ph type="body" idx="1"/>
          </p:nvPr>
        </p:nvSpPr>
        <p:spPr>
          <a:xfrm>
            <a:off x="4777525" y="1882250"/>
            <a:ext cx="3424800" cy="427800"/>
          </a:xfrm>
          <a:prstGeom prst="rect">
            <a:avLst/>
          </a:prstGeom>
        </p:spPr>
        <p:txBody>
          <a:bodyPr spcFirstLastPara="1" wrap="square" lIns="91425" tIns="91425" rIns="91425" bIns="91425" anchor="t" anchorCtr="0">
            <a:normAutofit fontScale="77500"/>
          </a:bodyPr>
          <a:lstStyle/>
          <a:p>
            <a:pPr marL="0" lvl="0" indent="0" algn="l" rtl="0">
              <a:spcBef>
                <a:spcPts val="0"/>
              </a:spcBef>
              <a:spcAft>
                <a:spcPts val="1200"/>
              </a:spcAft>
              <a:buNone/>
            </a:pPr>
            <a:r>
              <a:rPr lang="en" sz="1100"/>
              <a:t>Using Sigmoid activation layer instead of relu (14 min runtime):</a:t>
            </a:r>
            <a:endParaRPr sz="800"/>
          </a:p>
        </p:txBody>
      </p:sp>
      <p:pic>
        <p:nvPicPr>
          <p:cNvPr id="242" name="Google Shape;242;p33"/>
          <p:cNvPicPr preferRelativeResize="0"/>
          <p:nvPr/>
        </p:nvPicPr>
        <p:blipFill>
          <a:blip r:embed="rId4">
            <a:alphaModFix/>
          </a:blip>
          <a:stretch>
            <a:fillRect/>
          </a:stretch>
        </p:blipFill>
        <p:spPr>
          <a:xfrm>
            <a:off x="4777525" y="2266950"/>
            <a:ext cx="3629025" cy="609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4"/>
          <p:cNvSpPr txBox="1">
            <a:spLocks noGrp="1"/>
          </p:cNvSpPr>
          <p:nvPr>
            <p:ph type="body" idx="1"/>
          </p:nvPr>
        </p:nvSpPr>
        <p:spPr>
          <a:xfrm>
            <a:off x="451125" y="1017800"/>
            <a:ext cx="8381100" cy="11829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Char char="●"/>
            </a:pPr>
            <a:r>
              <a:rPr lang="en" sz="1650">
                <a:solidFill>
                  <a:srgbClr val="212121"/>
                </a:solidFill>
                <a:highlight>
                  <a:srgbClr val="FFFFFF"/>
                </a:highlight>
              </a:rPr>
              <a:t>Goldman Sachs stock prediction for 6/1, 6/2, 6/3 = $337.97, $328.71, $328.45</a:t>
            </a:r>
            <a:endParaRPr sz="2200"/>
          </a:p>
        </p:txBody>
      </p:sp>
      <p:sp>
        <p:nvSpPr>
          <p:cNvPr id="248" name="Google Shape;248;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6 - </a:t>
            </a:r>
            <a:r>
              <a:rPr lang="en" sz="2555"/>
              <a:t>LSTM using Closing Price and Technical Indicators</a:t>
            </a:r>
            <a:endParaRPr sz="2777"/>
          </a:p>
        </p:txBody>
      </p:sp>
      <p:pic>
        <p:nvPicPr>
          <p:cNvPr id="249" name="Google Shape;249;p34"/>
          <p:cNvPicPr preferRelativeResize="0"/>
          <p:nvPr/>
        </p:nvPicPr>
        <p:blipFill>
          <a:blip r:embed="rId3">
            <a:alphaModFix/>
          </a:blip>
          <a:stretch>
            <a:fillRect/>
          </a:stretch>
        </p:blipFill>
        <p:spPr>
          <a:xfrm>
            <a:off x="1931837" y="1465900"/>
            <a:ext cx="5280326" cy="3350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 Results</a:t>
            </a:r>
            <a:endParaRPr/>
          </a:p>
        </p:txBody>
      </p:sp>
      <p:graphicFrame>
        <p:nvGraphicFramePr>
          <p:cNvPr id="255" name="Google Shape;255;p35"/>
          <p:cNvGraphicFramePr/>
          <p:nvPr/>
        </p:nvGraphicFramePr>
        <p:xfrm>
          <a:off x="554425" y="1170725"/>
          <a:ext cx="3000000" cy="3000000"/>
        </p:xfrm>
        <a:graphic>
          <a:graphicData uri="http://schemas.openxmlformats.org/drawingml/2006/table">
            <a:tbl>
              <a:tblPr>
                <a:noFill/>
                <a:tableStyleId>{9DB9D9AA-08FB-470F-A798-1CDAF7D0CE70}</a:tableStyleId>
              </a:tblPr>
              <a:tblGrid>
                <a:gridCol w="1035875">
                  <a:extLst>
                    <a:ext uri="{9D8B030D-6E8A-4147-A177-3AD203B41FA5}">
                      <a16:colId xmlns:a16="http://schemas.microsoft.com/office/drawing/2014/main" val="20000"/>
                    </a:ext>
                  </a:extLst>
                </a:gridCol>
                <a:gridCol w="1329225">
                  <a:extLst>
                    <a:ext uri="{9D8B030D-6E8A-4147-A177-3AD203B41FA5}">
                      <a16:colId xmlns:a16="http://schemas.microsoft.com/office/drawing/2014/main" val="20001"/>
                    </a:ext>
                  </a:extLst>
                </a:gridCol>
                <a:gridCol w="1182550">
                  <a:extLst>
                    <a:ext uri="{9D8B030D-6E8A-4147-A177-3AD203B41FA5}">
                      <a16:colId xmlns:a16="http://schemas.microsoft.com/office/drawing/2014/main" val="20002"/>
                    </a:ext>
                  </a:extLst>
                </a:gridCol>
                <a:gridCol w="1182550">
                  <a:extLst>
                    <a:ext uri="{9D8B030D-6E8A-4147-A177-3AD203B41FA5}">
                      <a16:colId xmlns:a16="http://schemas.microsoft.com/office/drawing/2014/main" val="20003"/>
                    </a:ext>
                  </a:extLst>
                </a:gridCol>
                <a:gridCol w="1182550">
                  <a:extLst>
                    <a:ext uri="{9D8B030D-6E8A-4147-A177-3AD203B41FA5}">
                      <a16:colId xmlns:a16="http://schemas.microsoft.com/office/drawing/2014/main" val="20004"/>
                    </a:ext>
                  </a:extLst>
                </a:gridCol>
                <a:gridCol w="1182550">
                  <a:extLst>
                    <a:ext uri="{9D8B030D-6E8A-4147-A177-3AD203B41FA5}">
                      <a16:colId xmlns:a16="http://schemas.microsoft.com/office/drawing/2014/main" val="20005"/>
                    </a:ext>
                  </a:extLst>
                </a:gridCol>
                <a:gridCol w="1182550">
                  <a:extLst>
                    <a:ext uri="{9D8B030D-6E8A-4147-A177-3AD203B41FA5}">
                      <a16:colId xmlns:a16="http://schemas.microsoft.com/office/drawing/2014/main" val="20006"/>
                    </a:ext>
                  </a:extLst>
                </a:gridCol>
              </a:tblGrid>
              <a:tr h="396200">
                <a:tc rowSpan="2">
                  <a:txBody>
                    <a:bodyPr/>
                    <a:lstStyle/>
                    <a:p>
                      <a:pPr marL="0" lvl="0" indent="0" algn="ctr" rtl="0">
                        <a:spcBef>
                          <a:spcPts val="0"/>
                        </a:spcBef>
                        <a:spcAft>
                          <a:spcPts val="0"/>
                        </a:spcAft>
                        <a:buNone/>
                      </a:pPr>
                      <a:r>
                        <a:rPr lang="en" b="1"/>
                        <a:t>Metric</a:t>
                      </a:r>
                      <a:endParaRPr b="1"/>
                    </a:p>
                  </a:txBody>
                  <a:tcPr marL="91425" marR="91425" marT="91425" marB="91425" anchor="ctr"/>
                </a:tc>
                <a:tc>
                  <a:txBody>
                    <a:bodyPr/>
                    <a:lstStyle/>
                    <a:p>
                      <a:pPr marL="0" lvl="0" indent="0" algn="ctr" rtl="0">
                        <a:spcBef>
                          <a:spcPts val="0"/>
                        </a:spcBef>
                        <a:spcAft>
                          <a:spcPts val="0"/>
                        </a:spcAft>
                        <a:buNone/>
                      </a:pPr>
                      <a:r>
                        <a:rPr lang="en" b="1"/>
                        <a:t>Model 1</a:t>
                      </a:r>
                      <a:endParaRPr b="1"/>
                    </a:p>
                  </a:txBody>
                  <a:tcPr marL="91425" marR="91425" marT="91425" marB="91425" anchor="ctr"/>
                </a:tc>
                <a:tc>
                  <a:txBody>
                    <a:bodyPr/>
                    <a:lstStyle/>
                    <a:p>
                      <a:pPr marL="0" lvl="0" indent="0" algn="ctr" rtl="0">
                        <a:spcBef>
                          <a:spcPts val="0"/>
                        </a:spcBef>
                        <a:spcAft>
                          <a:spcPts val="0"/>
                        </a:spcAft>
                        <a:buNone/>
                      </a:pPr>
                      <a:r>
                        <a:rPr lang="en" b="1"/>
                        <a:t>Model 2</a:t>
                      </a:r>
                      <a:endParaRPr b="1"/>
                    </a:p>
                  </a:txBody>
                  <a:tcPr marL="91425" marR="91425" marT="91425" marB="91425" anchor="ctr"/>
                </a:tc>
                <a:tc>
                  <a:txBody>
                    <a:bodyPr/>
                    <a:lstStyle/>
                    <a:p>
                      <a:pPr marL="0" lvl="0" indent="0" algn="ctr" rtl="0">
                        <a:spcBef>
                          <a:spcPts val="0"/>
                        </a:spcBef>
                        <a:spcAft>
                          <a:spcPts val="0"/>
                        </a:spcAft>
                        <a:buNone/>
                      </a:pPr>
                      <a:r>
                        <a:rPr lang="en" b="1"/>
                        <a:t>Model 3</a:t>
                      </a:r>
                      <a:endParaRPr b="1"/>
                    </a:p>
                  </a:txBody>
                  <a:tcPr marL="91425" marR="91425" marT="91425" marB="91425" anchor="ctr"/>
                </a:tc>
                <a:tc>
                  <a:txBody>
                    <a:bodyPr/>
                    <a:lstStyle/>
                    <a:p>
                      <a:pPr marL="0" lvl="0" indent="0" algn="ctr" rtl="0">
                        <a:spcBef>
                          <a:spcPts val="0"/>
                        </a:spcBef>
                        <a:spcAft>
                          <a:spcPts val="0"/>
                        </a:spcAft>
                        <a:buNone/>
                      </a:pPr>
                      <a:r>
                        <a:rPr lang="en" b="1"/>
                        <a:t>Model 4</a:t>
                      </a:r>
                      <a:endParaRPr b="1"/>
                    </a:p>
                  </a:txBody>
                  <a:tcPr marL="91425" marR="91425" marT="91425" marB="91425" anchor="ctr"/>
                </a:tc>
                <a:tc>
                  <a:txBody>
                    <a:bodyPr/>
                    <a:lstStyle/>
                    <a:p>
                      <a:pPr marL="0" lvl="0" indent="0" algn="ctr" rtl="0">
                        <a:spcBef>
                          <a:spcPts val="0"/>
                        </a:spcBef>
                        <a:spcAft>
                          <a:spcPts val="0"/>
                        </a:spcAft>
                        <a:buNone/>
                      </a:pPr>
                      <a:r>
                        <a:rPr lang="en" b="1"/>
                        <a:t>Model 5</a:t>
                      </a:r>
                      <a:endParaRPr b="1"/>
                    </a:p>
                  </a:txBody>
                  <a:tcPr marL="91425" marR="91425" marT="91425" marB="91425" anchor="ctr"/>
                </a:tc>
                <a:tc>
                  <a:txBody>
                    <a:bodyPr/>
                    <a:lstStyle/>
                    <a:p>
                      <a:pPr marL="0" lvl="0" indent="0" algn="ctr" rtl="0">
                        <a:spcBef>
                          <a:spcPts val="0"/>
                        </a:spcBef>
                        <a:spcAft>
                          <a:spcPts val="0"/>
                        </a:spcAft>
                        <a:buNone/>
                      </a:pPr>
                      <a:r>
                        <a:rPr lang="en" b="1"/>
                        <a:t>Model 6</a:t>
                      </a:r>
                      <a:endParaRPr b="1"/>
                    </a:p>
                  </a:txBody>
                  <a:tcPr marL="91425" marR="91425" marT="91425" marB="91425" anchor="ctr"/>
                </a:tc>
                <a:extLst>
                  <a:ext uri="{0D108BD9-81ED-4DB2-BD59-A6C34878D82A}">
                    <a16:rowId xmlns:a16="http://schemas.microsoft.com/office/drawing/2014/main" val="10000"/>
                  </a:ext>
                </a:extLst>
              </a:tr>
              <a:tr h="822925">
                <a:tc vMerge="1">
                  <a:txBody>
                    <a:bodyPr/>
                    <a:lstStyle/>
                    <a:p>
                      <a:endParaRPr lang="en-US"/>
                    </a:p>
                  </a:txBody>
                  <a:tcPr/>
                </a:tc>
                <a:tc>
                  <a:txBody>
                    <a:bodyPr/>
                    <a:lstStyle/>
                    <a:p>
                      <a:pPr marL="0" lvl="0" indent="0" algn="ctr" rtl="0">
                        <a:spcBef>
                          <a:spcPts val="0"/>
                        </a:spcBef>
                        <a:spcAft>
                          <a:spcPts val="0"/>
                        </a:spcAft>
                        <a:buNone/>
                      </a:pPr>
                      <a:r>
                        <a:rPr lang="en" b="1"/>
                        <a:t>Time Regression</a:t>
                      </a:r>
                      <a:endParaRPr b="1"/>
                    </a:p>
                  </a:txBody>
                  <a:tcPr marL="91425" marR="91425" marT="91425" marB="91425" anchor="ctr"/>
                </a:tc>
                <a:tc>
                  <a:txBody>
                    <a:bodyPr/>
                    <a:lstStyle/>
                    <a:p>
                      <a:pPr marL="0" lvl="0" indent="0" algn="ctr" rtl="0">
                        <a:spcBef>
                          <a:spcPts val="0"/>
                        </a:spcBef>
                        <a:spcAft>
                          <a:spcPts val="0"/>
                        </a:spcAft>
                        <a:buNone/>
                      </a:pPr>
                      <a:r>
                        <a:rPr lang="en" b="1"/>
                        <a:t>Random Forest</a:t>
                      </a:r>
                      <a:endParaRPr b="1"/>
                    </a:p>
                  </a:txBody>
                  <a:tcPr marL="91425" marR="91425" marT="91425" marB="91425" anchor="ctr"/>
                </a:tc>
                <a:tc>
                  <a:txBody>
                    <a:bodyPr/>
                    <a:lstStyle/>
                    <a:p>
                      <a:pPr marL="0" lvl="0" indent="0" algn="ctr" rtl="0">
                        <a:spcBef>
                          <a:spcPts val="0"/>
                        </a:spcBef>
                        <a:spcAft>
                          <a:spcPts val="0"/>
                        </a:spcAft>
                        <a:buNone/>
                      </a:pPr>
                      <a:r>
                        <a:rPr lang="en" b="1"/>
                        <a:t>ARIMA</a:t>
                      </a:r>
                      <a:endParaRPr b="1"/>
                    </a:p>
                  </a:txBody>
                  <a:tcPr marL="91425" marR="91425" marT="91425" marB="91425" anchor="ctr"/>
                </a:tc>
                <a:tc>
                  <a:txBody>
                    <a:bodyPr/>
                    <a:lstStyle/>
                    <a:p>
                      <a:pPr marL="0" lvl="0" indent="0" algn="ctr" rtl="0">
                        <a:spcBef>
                          <a:spcPts val="0"/>
                        </a:spcBef>
                        <a:spcAft>
                          <a:spcPts val="0"/>
                        </a:spcAft>
                        <a:buNone/>
                      </a:pPr>
                      <a:r>
                        <a:rPr lang="en" b="1"/>
                        <a:t>LSTM</a:t>
                      </a:r>
                      <a:endParaRPr b="1"/>
                    </a:p>
                  </a:txBody>
                  <a:tcPr marL="91425" marR="91425" marT="91425" marB="91425" anchor="ctr"/>
                </a:tc>
                <a:tc>
                  <a:txBody>
                    <a:bodyPr/>
                    <a:lstStyle/>
                    <a:p>
                      <a:pPr marL="0" lvl="0" indent="0" algn="ctr" rtl="0">
                        <a:spcBef>
                          <a:spcPts val="0"/>
                        </a:spcBef>
                        <a:spcAft>
                          <a:spcPts val="0"/>
                        </a:spcAft>
                        <a:buNone/>
                      </a:pPr>
                      <a:r>
                        <a:rPr lang="en" b="1"/>
                        <a:t>LSTM</a:t>
                      </a:r>
                      <a:endParaRPr b="1"/>
                    </a:p>
                  </a:txBody>
                  <a:tcPr marL="91425" marR="91425" marT="91425" marB="91425" anchor="ctr"/>
                </a:tc>
                <a:tc>
                  <a:txBody>
                    <a:bodyPr/>
                    <a:lstStyle/>
                    <a:p>
                      <a:pPr marL="0" lvl="0" indent="0" algn="ctr" rtl="0">
                        <a:spcBef>
                          <a:spcPts val="0"/>
                        </a:spcBef>
                        <a:spcAft>
                          <a:spcPts val="0"/>
                        </a:spcAft>
                        <a:buNone/>
                      </a:pPr>
                      <a:r>
                        <a:rPr lang="en" b="1"/>
                        <a:t>LSTM</a:t>
                      </a:r>
                      <a:endParaRPr b="1"/>
                    </a:p>
                  </a:txBody>
                  <a:tcPr marL="91425" marR="91425" marT="91425" marB="91425" anchor="ct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a:t>MAPE</a:t>
                      </a:r>
                      <a:endParaRPr/>
                    </a:p>
                  </a:txBody>
                  <a:tcPr marL="91425" marR="91425" marT="91425" marB="91425"/>
                </a:tc>
                <a:tc>
                  <a:txBody>
                    <a:bodyPr/>
                    <a:lstStyle/>
                    <a:p>
                      <a:pPr marL="0" lvl="0" indent="0" algn="ctr" rtl="0">
                        <a:spcBef>
                          <a:spcPts val="0"/>
                        </a:spcBef>
                        <a:spcAft>
                          <a:spcPts val="0"/>
                        </a:spcAft>
                        <a:buNone/>
                      </a:pPr>
                      <a:r>
                        <a:rPr lang="en"/>
                        <a:t>1.59%</a:t>
                      </a:r>
                      <a:endParaRPr/>
                    </a:p>
                  </a:txBody>
                  <a:tcPr marL="91425" marR="91425" marT="91425" marB="91425"/>
                </a:tc>
                <a:tc>
                  <a:txBody>
                    <a:bodyPr/>
                    <a:lstStyle/>
                    <a:p>
                      <a:pPr marL="0" lvl="0" indent="0" algn="ctr" rtl="0">
                        <a:spcBef>
                          <a:spcPts val="0"/>
                        </a:spcBef>
                        <a:spcAft>
                          <a:spcPts val="0"/>
                        </a:spcAft>
                        <a:buNone/>
                      </a:pPr>
                      <a:r>
                        <a:rPr lang="en"/>
                        <a:t>1.45%</a:t>
                      </a:r>
                      <a:endParaRPr/>
                    </a:p>
                  </a:txBody>
                  <a:tcPr marL="91425" marR="91425" marT="91425" marB="91425"/>
                </a:tc>
                <a:tc>
                  <a:txBody>
                    <a:bodyPr/>
                    <a:lstStyle/>
                    <a:p>
                      <a:pPr marL="0" lvl="0" indent="0" algn="ctr" rtl="0">
                        <a:spcBef>
                          <a:spcPts val="0"/>
                        </a:spcBef>
                        <a:spcAft>
                          <a:spcPts val="0"/>
                        </a:spcAft>
                        <a:buNone/>
                      </a:pPr>
                      <a:r>
                        <a:rPr lang="en"/>
                        <a:t>1.32%</a:t>
                      </a:r>
                      <a:endParaRPr/>
                    </a:p>
                  </a:txBody>
                  <a:tcPr marL="91425" marR="91425" marT="91425" marB="91425"/>
                </a:tc>
                <a:tc>
                  <a:txBody>
                    <a:bodyPr/>
                    <a:lstStyle/>
                    <a:p>
                      <a:pPr marL="0" lvl="0" indent="0" algn="ctr" rtl="0">
                        <a:spcBef>
                          <a:spcPts val="0"/>
                        </a:spcBef>
                        <a:spcAft>
                          <a:spcPts val="0"/>
                        </a:spcAft>
                        <a:buNone/>
                      </a:pPr>
                      <a:r>
                        <a:rPr lang="en"/>
                        <a:t>1.84%</a:t>
                      </a:r>
                      <a:endParaRPr/>
                    </a:p>
                  </a:txBody>
                  <a:tcPr marL="91425" marR="91425" marT="91425" marB="91425"/>
                </a:tc>
                <a:tc>
                  <a:txBody>
                    <a:bodyPr/>
                    <a:lstStyle/>
                    <a:p>
                      <a:pPr marL="0" lvl="0" indent="0" algn="ctr" rtl="0">
                        <a:spcBef>
                          <a:spcPts val="0"/>
                        </a:spcBef>
                        <a:spcAft>
                          <a:spcPts val="0"/>
                        </a:spcAft>
                        <a:buNone/>
                      </a:pPr>
                      <a:r>
                        <a:rPr lang="en"/>
                        <a:t>1.34%</a:t>
                      </a:r>
                      <a:endParaRPr/>
                    </a:p>
                  </a:txBody>
                  <a:tcPr marL="91425" marR="91425" marT="91425" marB="91425"/>
                </a:tc>
                <a:tc>
                  <a:txBody>
                    <a:bodyPr/>
                    <a:lstStyle/>
                    <a:p>
                      <a:pPr marL="0" lvl="0" indent="0" algn="ctr" rtl="0">
                        <a:spcBef>
                          <a:spcPts val="0"/>
                        </a:spcBef>
                        <a:spcAft>
                          <a:spcPts val="0"/>
                        </a:spcAft>
                        <a:buNone/>
                      </a:pPr>
                      <a:r>
                        <a:rPr lang="en"/>
                        <a:t>1.19%</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n"/>
                        <a:t>MAE</a:t>
                      </a:r>
                      <a:endParaRPr/>
                    </a:p>
                  </a:txBody>
                  <a:tcPr marL="91425" marR="91425" marT="91425" marB="91425"/>
                </a:tc>
                <a:tc>
                  <a:txBody>
                    <a:bodyPr/>
                    <a:lstStyle/>
                    <a:p>
                      <a:pPr marL="0" lvl="0" indent="0" algn="ctr" rtl="0">
                        <a:spcBef>
                          <a:spcPts val="0"/>
                        </a:spcBef>
                        <a:spcAft>
                          <a:spcPts val="0"/>
                        </a:spcAft>
                        <a:buNone/>
                      </a:pPr>
                      <a:r>
                        <a:rPr lang="en"/>
                        <a:t>$40.6</a:t>
                      </a:r>
                      <a:endParaRPr/>
                    </a:p>
                  </a:txBody>
                  <a:tcPr marL="91425" marR="91425" marT="91425" marB="91425"/>
                </a:tc>
                <a:tc>
                  <a:txBody>
                    <a:bodyPr/>
                    <a:lstStyle/>
                    <a:p>
                      <a:pPr marL="0" lvl="0" indent="0" algn="ctr" rtl="0">
                        <a:spcBef>
                          <a:spcPts val="0"/>
                        </a:spcBef>
                        <a:spcAft>
                          <a:spcPts val="0"/>
                        </a:spcAft>
                        <a:buNone/>
                      </a:pPr>
                      <a:r>
                        <a:rPr lang="en"/>
                        <a:t>$35.32</a:t>
                      </a:r>
                      <a:endParaRPr/>
                    </a:p>
                  </a:txBody>
                  <a:tcPr marL="91425" marR="91425" marT="91425" marB="91425"/>
                </a:tc>
                <a:tc>
                  <a:txBody>
                    <a:bodyPr/>
                    <a:lstStyle/>
                    <a:p>
                      <a:pPr marL="0" lvl="0" indent="0" algn="ctr" rtl="0">
                        <a:spcBef>
                          <a:spcPts val="0"/>
                        </a:spcBef>
                        <a:spcAft>
                          <a:spcPts val="0"/>
                        </a:spcAft>
                        <a:buNone/>
                      </a:pPr>
                      <a:r>
                        <a:rPr lang="en"/>
                        <a:t>$4.39</a:t>
                      </a:r>
                      <a:endParaRPr/>
                    </a:p>
                  </a:txBody>
                  <a:tcPr marL="91425" marR="91425" marT="91425" marB="91425"/>
                </a:tc>
                <a:tc>
                  <a:txBody>
                    <a:bodyPr/>
                    <a:lstStyle/>
                    <a:p>
                      <a:pPr marL="0" lvl="0" indent="0" algn="ctr" rtl="0">
                        <a:spcBef>
                          <a:spcPts val="0"/>
                        </a:spcBef>
                        <a:spcAft>
                          <a:spcPts val="0"/>
                        </a:spcAft>
                        <a:buNone/>
                      </a:pPr>
                      <a:r>
                        <a:rPr lang="en"/>
                        <a:t>$4.30</a:t>
                      </a:r>
                      <a:endParaRPr/>
                    </a:p>
                  </a:txBody>
                  <a:tcPr marL="91425" marR="91425" marT="91425" marB="91425"/>
                </a:tc>
                <a:tc>
                  <a:txBody>
                    <a:bodyPr/>
                    <a:lstStyle/>
                    <a:p>
                      <a:pPr marL="0" lvl="0" indent="0" algn="ctr" rtl="0">
                        <a:spcBef>
                          <a:spcPts val="0"/>
                        </a:spcBef>
                        <a:spcAft>
                          <a:spcPts val="0"/>
                        </a:spcAft>
                        <a:buNone/>
                      </a:pPr>
                      <a:r>
                        <a:rPr lang="en"/>
                        <a:t>$3.40</a:t>
                      </a:r>
                      <a:endParaRPr/>
                    </a:p>
                  </a:txBody>
                  <a:tcPr marL="91425" marR="91425" marT="91425" marB="91425"/>
                </a:tc>
                <a:tc>
                  <a:txBody>
                    <a:bodyPr/>
                    <a:lstStyle/>
                    <a:p>
                      <a:pPr marL="0" lvl="0" indent="0" algn="ctr" rtl="0">
                        <a:spcBef>
                          <a:spcPts val="0"/>
                        </a:spcBef>
                        <a:spcAft>
                          <a:spcPts val="0"/>
                        </a:spcAft>
                        <a:buNone/>
                      </a:pPr>
                      <a:r>
                        <a:rPr lang="en"/>
                        <a:t>$2.70</a:t>
                      </a: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n"/>
                        <a:t>RMSE</a:t>
                      </a:r>
                      <a:endParaRPr/>
                    </a:p>
                  </a:txBody>
                  <a:tcPr marL="91425" marR="91425" marT="91425" marB="91425"/>
                </a:tc>
                <a:tc>
                  <a:txBody>
                    <a:bodyPr/>
                    <a:lstStyle/>
                    <a:p>
                      <a:pPr marL="0" lvl="0" indent="0" algn="ctr" rtl="0">
                        <a:spcBef>
                          <a:spcPts val="0"/>
                        </a:spcBef>
                        <a:spcAft>
                          <a:spcPts val="0"/>
                        </a:spcAft>
                        <a:buNone/>
                      </a:pPr>
                      <a:r>
                        <a:rPr lang="en"/>
                        <a:t>$5.96</a:t>
                      </a:r>
                      <a:endParaRPr/>
                    </a:p>
                  </a:txBody>
                  <a:tcPr marL="91425" marR="91425" marT="91425" marB="91425"/>
                </a:tc>
                <a:tc>
                  <a:txBody>
                    <a:bodyPr/>
                    <a:lstStyle/>
                    <a:p>
                      <a:pPr marL="0" lvl="0" indent="0" algn="ctr" rtl="0">
                        <a:spcBef>
                          <a:spcPts val="0"/>
                        </a:spcBef>
                        <a:spcAft>
                          <a:spcPts val="0"/>
                        </a:spcAft>
                        <a:buNone/>
                      </a:pPr>
                      <a:r>
                        <a:rPr lang="en"/>
                        <a:t>$6.47</a:t>
                      </a:r>
                      <a:endParaRPr/>
                    </a:p>
                  </a:txBody>
                  <a:tcPr marL="91425" marR="91425" marT="91425" marB="91425"/>
                </a:tc>
                <a:tc>
                  <a:txBody>
                    <a:bodyPr/>
                    <a:lstStyle/>
                    <a:p>
                      <a:pPr marL="0" lvl="0" indent="0" algn="ctr" rtl="0">
                        <a:spcBef>
                          <a:spcPts val="0"/>
                        </a:spcBef>
                        <a:spcAft>
                          <a:spcPts val="0"/>
                        </a:spcAft>
                        <a:buNone/>
                      </a:pPr>
                      <a:r>
                        <a:rPr lang="en"/>
                        <a:t>$5.66</a:t>
                      </a:r>
                      <a:endParaRPr/>
                    </a:p>
                  </a:txBody>
                  <a:tcPr marL="91425" marR="91425" marT="91425" marB="91425"/>
                </a:tc>
                <a:tc>
                  <a:txBody>
                    <a:bodyPr/>
                    <a:lstStyle/>
                    <a:p>
                      <a:pPr marL="0" lvl="0" indent="0" algn="ctr" rtl="0">
                        <a:spcBef>
                          <a:spcPts val="0"/>
                        </a:spcBef>
                        <a:spcAft>
                          <a:spcPts val="0"/>
                        </a:spcAft>
                        <a:buNone/>
                      </a:pPr>
                      <a:r>
                        <a:rPr lang="en"/>
                        <a:t>$5.37</a:t>
                      </a:r>
                      <a:endParaRPr/>
                    </a:p>
                  </a:txBody>
                  <a:tcPr marL="91425" marR="91425" marT="91425" marB="91425"/>
                </a:tc>
                <a:tc>
                  <a:txBody>
                    <a:bodyPr/>
                    <a:lstStyle/>
                    <a:p>
                      <a:pPr marL="0" lvl="0" indent="0" algn="ctr" rtl="0">
                        <a:spcBef>
                          <a:spcPts val="0"/>
                        </a:spcBef>
                        <a:spcAft>
                          <a:spcPts val="0"/>
                        </a:spcAft>
                        <a:buNone/>
                      </a:pPr>
                      <a:r>
                        <a:rPr lang="en"/>
                        <a:t>$4.54</a:t>
                      </a:r>
                      <a:endParaRPr/>
                    </a:p>
                  </a:txBody>
                  <a:tcPr marL="91425" marR="91425" marT="91425" marB="91425"/>
                </a:tc>
                <a:tc>
                  <a:txBody>
                    <a:bodyPr/>
                    <a:lstStyle/>
                    <a:p>
                      <a:pPr marL="0" lvl="0" indent="0" algn="ctr" rtl="0">
                        <a:spcBef>
                          <a:spcPts val="0"/>
                        </a:spcBef>
                        <a:spcAft>
                          <a:spcPts val="0"/>
                        </a:spcAft>
                        <a:buNone/>
                      </a:pPr>
                      <a:r>
                        <a:rPr lang="en"/>
                        <a:t>$3.77</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a:p>
            <a:pPr marL="0" lvl="0" indent="0" algn="l" rtl="0">
              <a:spcBef>
                <a:spcPts val="0"/>
              </a:spcBef>
              <a:spcAft>
                <a:spcPts val="0"/>
              </a:spcAft>
              <a:buNone/>
            </a:pPr>
            <a:endParaRPr/>
          </a:p>
        </p:txBody>
      </p:sp>
      <p:sp>
        <p:nvSpPr>
          <p:cNvPr id="261" name="Google Shape;261;p36"/>
          <p:cNvSpPr txBox="1">
            <a:spLocks noGrp="1"/>
          </p:cNvSpPr>
          <p:nvPr>
            <p:ph type="body" idx="1"/>
          </p:nvPr>
        </p:nvSpPr>
        <p:spPr>
          <a:xfrm>
            <a:off x="311700" y="1017800"/>
            <a:ext cx="8520600" cy="35193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Based on the performance metrics of each model, the LSTM neural network (Model 6) had the best MAPE value. </a:t>
            </a:r>
            <a:endParaRPr/>
          </a:p>
          <a:p>
            <a:pPr marL="457200" lvl="0" indent="-342900" algn="l" rtl="0">
              <a:spcBef>
                <a:spcPts val="0"/>
              </a:spcBef>
              <a:spcAft>
                <a:spcPts val="0"/>
              </a:spcAft>
              <a:buSzPts val="1800"/>
              <a:buChar char="●"/>
            </a:pPr>
            <a:r>
              <a:rPr lang="en"/>
              <a:t>However, ARIMA model, provided that it only used Closing Prices (from 1995 to 2023) came close.</a:t>
            </a:r>
            <a:endParaRPr/>
          </a:p>
          <a:p>
            <a:pPr marL="457200" lvl="0" indent="-342900" algn="l" rtl="0">
              <a:spcBef>
                <a:spcPts val="0"/>
              </a:spcBef>
              <a:spcAft>
                <a:spcPts val="0"/>
              </a:spcAft>
              <a:buSzPts val="1800"/>
              <a:buChar char="●"/>
            </a:pPr>
            <a:r>
              <a:rPr lang="en"/>
              <a:t>LSTM model is better suited to predict the stock market given that It excels at capturing nonlinear relationships, allowing it to capture complex patterns and relationships between stock market features.</a:t>
            </a:r>
            <a:endParaRPr/>
          </a:p>
          <a:p>
            <a:pPr marL="457200" lvl="0" indent="-342900" algn="l" rtl="0">
              <a:spcBef>
                <a:spcPts val="0"/>
              </a:spcBef>
              <a:spcAft>
                <a:spcPts val="0"/>
              </a:spcAft>
              <a:buSzPts val="1800"/>
              <a:buChar char="●"/>
            </a:pPr>
            <a:r>
              <a:rPr lang="en"/>
              <a:t>Stock market behavior is influenced by numerous factors, including economic indicators, geopolitical events, investor sentiment, and unforeseen events. ML models may struggle to capture the full complexity and interplay of these factors.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Thesis</a:t>
            </a:r>
            <a:endParaRPr/>
          </a:p>
          <a:p>
            <a:pPr marL="0" lvl="0" indent="0" algn="l" rtl="0">
              <a:spcBef>
                <a:spcPts val="0"/>
              </a:spcBef>
              <a:spcAft>
                <a:spcPts val="0"/>
              </a:spcAft>
              <a:buNone/>
            </a:pPr>
            <a:endParaRPr/>
          </a:p>
        </p:txBody>
      </p:sp>
      <p:sp>
        <p:nvSpPr>
          <p:cNvPr id="99" name="Google Shape;99;p15"/>
          <p:cNvSpPr txBox="1">
            <a:spLocks noGrp="1"/>
          </p:cNvSpPr>
          <p:nvPr>
            <p:ph type="body" idx="1"/>
          </p:nvPr>
        </p:nvSpPr>
        <p:spPr>
          <a:xfrm>
            <a:off x="311700" y="1017800"/>
            <a:ext cx="8520600" cy="3551100"/>
          </a:xfrm>
          <a:prstGeom prst="rect">
            <a:avLst/>
          </a:prstGeom>
        </p:spPr>
        <p:txBody>
          <a:bodyPr spcFirstLastPara="1" wrap="square" lIns="91425" tIns="91425" rIns="91425" bIns="91425" anchor="t" anchorCtr="0">
            <a:normAutofit/>
          </a:bodyPr>
          <a:lstStyle/>
          <a:p>
            <a:pPr marL="457200" lvl="0" indent="-304800" algn="l" rtl="0">
              <a:spcBef>
                <a:spcPts val="1500"/>
              </a:spcBef>
              <a:spcAft>
                <a:spcPts val="0"/>
              </a:spcAft>
              <a:buSzPts val="1200"/>
              <a:buChar char="●"/>
            </a:pPr>
            <a:r>
              <a:rPr lang="en" sz="1200"/>
              <a:t>Thesis:  </a:t>
            </a:r>
            <a:endParaRPr sz="1200"/>
          </a:p>
          <a:p>
            <a:pPr marL="914400" lvl="1" indent="-304800" algn="l" rtl="0">
              <a:spcBef>
                <a:spcPts val="0"/>
              </a:spcBef>
              <a:spcAft>
                <a:spcPts val="0"/>
              </a:spcAft>
              <a:buSzPts val="1200"/>
              <a:buChar char="○"/>
            </a:pPr>
            <a:r>
              <a:rPr lang="en" sz="1200"/>
              <a:t>Utilizing a neural network model would yield superior accuracy in predicting stock prices.  </a:t>
            </a:r>
            <a:endParaRPr sz="1200"/>
          </a:p>
          <a:p>
            <a:pPr marL="914400" lvl="1" indent="-304800" algn="l" rtl="0">
              <a:spcBef>
                <a:spcPts val="0"/>
              </a:spcBef>
              <a:spcAft>
                <a:spcPts val="0"/>
              </a:spcAft>
              <a:buSzPts val="1200"/>
              <a:buChar char="○"/>
            </a:pPr>
            <a:r>
              <a:rPr lang="en" sz="1200"/>
              <a:t>We hypothesized that the neural network model would outperform the other models due to its ability to capture complex patterns and nonlinear relationships in the data.</a:t>
            </a:r>
            <a:endParaRPr sz="1200"/>
          </a:p>
          <a:p>
            <a:pPr marL="457200" lvl="0" indent="-304800" algn="l" rtl="0">
              <a:spcBef>
                <a:spcPts val="0"/>
              </a:spcBef>
              <a:spcAft>
                <a:spcPts val="0"/>
              </a:spcAft>
              <a:buSzPts val="1200"/>
              <a:buChar char="●"/>
            </a:pPr>
            <a:r>
              <a:rPr lang="en" sz="1200"/>
              <a:t>Approach: </a:t>
            </a:r>
            <a:endParaRPr sz="1200"/>
          </a:p>
          <a:p>
            <a:pPr marL="914400" lvl="1" indent="-304800" algn="l" rtl="0">
              <a:spcBef>
                <a:spcPts val="0"/>
              </a:spcBef>
              <a:spcAft>
                <a:spcPts val="0"/>
              </a:spcAft>
              <a:buSzPts val="1200"/>
              <a:buChar char="○"/>
            </a:pPr>
            <a:r>
              <a:rPr lang="en" sz="1200"/>
              <a:t>Compared the performance of various models, including linear regression, random forest, and ARIMA, to validate our thesis.</a:t>
            </a:r>
            <a:endParaRPr sz="1200"/>
          </a:p>
          <a:p>
            <a:pPr marL="914400" lvl="1" indent="-304800" algn="l" rtl="0">
              <a:spcBef>
                <a:spcPts val="0"/>
              </a:spcBef>
              <a:spcAft>
                <a:spcPts val="0"/>
              </a:spcAft>
              <a:buSzPts val="1200"/>
              <a:buChar char="○"/>
            </a:pPr>
            <a:r>
              <a:rPr lang="en" sz="1200"/>
              <a:t>Each model was assessed based on their ability to accurately forecast stock prices using historical data.</a:t>
            </a:r>
            <a:endParaRPr sz="1200"/>
          </a:p>
          <a:p>
            <a:pPr marL="914400" lvl="1" indent="-304800" algn="l" rtl="0">
              <a:spcBef>
                <a:spcPts val="0"/>
              </a:spcBef>
              <a:spcAft>
                <a:spcPts val="0"/>
              </a:spcAft>
              <a:buSzPts val="1200"/>
              <a:buChar char="○"/>
            </a:pPr>
            <a:r>
              <a:rPr lang="en" sz="1200"/>
              <a:t>By comparing the predictions generated by different models, we aimed to identify the model that consistently provided the most accurate stock price forecasts.</a:t>
            </a:r>
            <a:endParaRPr sz="1200"/>
          </a:p>
          <a:p>
            <a:pPr marL="457200" lvl="0" indent="-304800" algn="l" rtl="0">
              <a:spcBef>
                <a:spcPts val="0"/>
              </a:spcBef>
              <a:spcAft>
                <a:spcPts val="0"/>
              </a:spcAft>
              <a:buSzPts val="1200"/>
              <a:buChar char="●"/>
            </a:pPr>
            <a:r>
              <a:rPr lang="en" sz="1200"/>
              <a:t>Key Metrics: </a:t>
            </a:r>
            <a:endParaRPr sz="1200"/>
          </a:p>
          <a:p>
            <a:pPr marL="914400" lvl="1" indent="-304800" algn="l" rtl="0">
              <a:spcBef>
                <a:spcPts val="0"/>
              </a:spcBef>
              <a:spcAft>
                <a:spcPts val="0"/>
              </a:spcAft>
              <a:buSzPts val="1200"/>
              <a:buChar char="○"/>
            </a:pPr>
            <a:r>
              <a:rPr lang="en" sz="1200"/>
              <a:t>We evaluated the models based on metrics such as mean absolute percentage error (MAPE), mean squared error (MSE) and mean absolute error (MAE) to quantify the prediction accuracy.</a:t>
            </a:r>
            <a:endParaRPr sz="1200"/>
          </a:p>
          <a:p>
            <a:pPr marL="457200" lvl="0" indent="0" algn="l" rtl="0">
              <a:spcBef>
                <a:spcPts val="1500"/>
              </a:spcBef>
              <a:spcAft>
                <a:spcPts val="15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a Neural Network:  LSTM</a:t>
            </a:r>
            <a:r>
              <a:rPr lang="en" sz="3222"/>
              <a:t> </a:t>
            </a:r>
            <a:r>
              <a:rPr lang="en" sz="1822">
                <a:solidFill>
                  <a:srgbClr val="424242"/>
                </a:solidFill>
                <a:latin typeface="Nunito"/>
                <a:ea typeface="Nunito"/>
                <a:cs typeface="Nunito"/>
                <a:sym typeface="Nunito"/>
              </a:rPr>
              <a:t>(Long Short Term Memory Model)</a:t>
            </a:r>
            <a:endParaRPr sz="3222"/>
          </a:p>
          <a:p>
            <a:pPr marL="0" lvl="0" indent="0" algn="l" rtl="0">
              <a:spcBef>
                <a:spcPts val="0"/>
              </a:spcBef>
              <a:spcAft>
                <a:spcPts val="0"/>
              </a:spcAft>
              <a:buNone/>
            </a:pPr>
            <a:endParaRPr/>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424242"/>
                </a:solidFill>
                <a:highlight>
                  <a:schemeClr val="lt1"/>
                </a:highlight>
              </a:rPr>
              <a:t>The LSTM (Long Short-Term Memory) neural network is widely regarded as one of the most popular machine learning approaches for stock market prediction within the Wall Street community.</a:t>
            </a:r>
            <a:endParaRPr sz="1400">
              <a:solidFill>
                <a:srgbClr val="424242"/>
              </a:solidFill>
              <a:highlight>
                <a:schemeClr val="lt1"/>
              </a:highlight>
            </a:endParaRPr>
          </a:p>
          <a:p>
            <a:pPr marL="457200" lvl="0" indent="-317500" algn="l" rtl="0">
              <a:spcBef>
                <a:spcPts val="1200"/>
              </a:spcBef>
              <a:spcAft>
                <a:spcPts val="0"/>
              </a:spcAft>
              <a:buClr>
                <a:schemeClr val="dk2"/>
              </a:buClr>
              <a:buSzPts val="1400"/>
              <a:buChar char="●"/>
            </a:pPr>
            <a:r>
              <a:rPr lang="en" sz="1400"/>
              <a:t>LSTM networks excel in analyzing stock market data by capturing long-term dependencies, detecting complex patterns, and accurately forecasting future price movements.</a:t>
            </a:r>
            <a:endParaRPr sz="1400"/>
          </a:p>
          <a:p>
            <a:pPr marL="457200" lvl="0" indent="-317500" algn="l" rtl="0">
              <a:spcBef>
                <a:spcPts val="0"/>
              </a:spcBef>
              <a:spcAft>
                <a:spcPts val="0"/>
              </a:spcAft>
              <a:buClr>
                <a:schemeClr val="dk2"/>
              </a:buClr>
              <a:buSzPts val="1400"/>
              <a:buChar char="●"/>
            </a:pPr>
            <a:r>
              <a:rPr lang="en" sz="1400"/>
              <a:t>The unique architecture of LSTM networks, with memory cells retaining information over extended periods, improves prediction accuracy by effectively learning and remembering important features and patterns from historical stock data.</a:t>
            </a:r>
            <a:endParaRPr sz="1400"/>
          </a:p>
          <a:p>
            <a:pPr marL="457200" lvl="0" indent="-317500" algn="l" rtl="0">
              <a:spcBef>
                <a:spcPts val="0"/>
              </a:spcBef>
              <a:spcAft>
                <a:spcPts val="0"/>
              </a:spcAft>
              <a:buClr>
                <a:schemeClr val="dk2"/>
              </a:buClr>
              <a:buSzPts val="1400"/>
              <a:buChar char="●"/>
            </a:pPr>
            <a:r>
              <a:rPr lang="en" sz="1400"/>
              <a:t>LSTM networks are flexible and can incorporate multiple inputs such as stock prices, trading volume, technical indicators, and market sentiment, enhancing their predictive power by considering diverse data sources.</a:t>
            </a:r>
            <a:endParaRPr sz="1400"/>
          </a:p>
          <a:p>
            <a:pPr marL="0" lvl="0" indent="0" algn="l" rtl="0">
              <a:spcBef>
                <a:spcPts val="0"/>
              </a:spcBef>
              <a:spcAft>
                <a:spcPts val="0"/>
              </a:spcAft>
              <a:buNone/>
            </a:pPr>
            <a:endParaRPr sz="1200"/>
          </a:p>
          <a:p>
            <a:pPr marL="0" lvl="0" indent="0" algn="l" rtl="0">
              <a:spcBef>
                <a:spcPts val="1200"/>
              </a:spcBef>
              <a:spcAft>
                <a:spcPts val="1200"/>
              </a:spcAft>
              <a:buNone/>
            </a:pPr>
            <a:endParaRPr sz="1200">
              <a:solidFill>
                <a:srgbClr val="424242"/>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a:t>
            </a:r>
            <a:endParaRPr/>
          </a:p>
        </p:txBody>
      </p:sp>
      <p:sp>
        <p:nvSpPr>
          <p:cNvPr id="111" name="Google Shape;111;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Daily stock closing prices for Goldman Sach (Ticker: GS) from Yahoo Finance</a:t>
            </a:r>
            <a:endParaRPr/>
          </a:p>
          <a:p>
            <a:pPr marL="914400" lvl="1" indent="-317500" algn="l" rtl="0">
              <a:spcBef>
                <a:spcPts val="0"/>
              </a:spcBef>
              <a:spcAft>
                <a:spcPts val="0"/>
              </a:spcAft>
              <a:buSzPts val="1400"/>
              <a:buChar char="○"/>
            </a:pPr>
            <a:r>
              <a:rPr lang="en"/>
              <a:t>Majority of the models used at minimum 3 years worth of data ending June 1, 2023</a:t>
            </a:r>
            <a:endParaRPr/>
          </a:p>
          <a:p>
            <a:pPr marL="914400" lvl="1" indent="-317500" algn="l" rtl="0">
              <a:spcBef>
                <a:spcPts val="0"/>
              </a:spcBef>
              <a:spcAft>
                <a:spcPts val="0"/>
              </a:spcAft>
              <a:buSzPts val="1400"/>
              <a:buChar char="○"/>
            </a:pPr>
            <a:r>
              <a:rPr lang="en"/>
              <a:t>Depending on the model, historical data was increased</a:t>
            </a:r>
            <a:endParaRPr/>
          </a:p>
          <a:p>
            <a:pPr marL="457200" lvl="0" indent="-342900" algn="l" rtl="0">
              <a:spcBef>
                <a:spcPts val="0"/>
              </a:spcBef>
              <a:spcAft>
                <a:spcPts val="0"/>
              </a:spcAft>
              <a:buSzPts val="1800"/>
              <a:buChar char="●"/>
            </a:pPr>
            <a:r>
              <a:rPr lang="en"/>
              <a:t>Federal Funds Effective Rate from FRED</a:t>
            </a:r>
            <a:endParaRPr/>
          </a:p>
          <a:p>
            <a:pPr marL="914400" lvl="1" indent="-317500" algn="l" rtl="0">
              <a:spcBef>
                <a:spcPts val="0"/>
              </a:spcBef>
              <a:spcAft>
                <a:spcPts val="0"/>
              </a:spcAft>
              <a:buSzPts val="1400"/>
              <a:buChar char="○"/>
            </a:pPr>
            <a:r>
              <a:rPr lang="en"/>
              <a:t>Downloaded the rate from the Federal Reserve Economic Data online database</a:t>
            </a:r>
            <a:endParaRPr/>
          </a:p>
          <a:p>
            <a:pPr marL="457200" lvl="0" indent="-342900" algn="l" rtl="0">
              <a:spcBef>
                <a:spcPts val="0"/>
              </a:spcBef>
              <a:spcAft>
                <a:spcPts val="0"/>
              </a:spcAft>
              <a:buSzPts val="1800"/>
              <a:buChar char="●"/>
            </a:pPr>
            <a:r>
              <a:rPr lang="en"/>
              <a:t>Bollinger Bands</a:t>
            </a:r>
            <a:endParaRPr/>
          </a:p>
          <a:p>
            <a:pPr marL="914400" lvl="1" indent="-317500" algn="l" rtl="0">
              <a:spcBef>
                <a:spcPts val="0"/>
              </a:spcBef>
              <a:spcAft>
                <a:spcPts val="0"/>
              </a:spcAft>
              <a:buSzPts val="1400"/>
              <a:buChar char="○"/>
            </a:pPr>
            <a:r>
              <a:rPr lang="en"/>
              <a:t>Calculated the Bollinger Bands based on the Goldman Sachs Historical Price Data</a:t>
            </a:r>
            <a:endParaRPr/>
          </a:p>
          <a:p>
            <a:pPr marL="914400" lvl="1" indent="-323850" algn="l" rtl="0">
              <a:spcBef>
                <a:spcPts val="0"/>
              </a:spcBef>
              <a:spcAft>
                <a:spcPts val="0"/>
              </a:spcAft>
              <a:buSzPts val="1500"/>
              <a:buChar char="○"/>
            </a:pPr>
            <a:r>
              <a:rPr lang="en" sz="1300"/>
              <a:t>It is used to assess price volatility and identify potential price reversal points in financial markets.</a:t>
            </a:r>
            <a:endParaRPr sz="1300"/>
          </a:p>
          <a:p>
            <a:pPr marL="457200" lvl="0" indent="0" algn="l" rtl="0">
              <a:spcBef>
                <a:spcPts val="1200"/>
              </a:spcBef>
              <a:spcAft>
                <a:spcPts val="1200"/>
              </a:spcAft>
              <a:buNone/>
            </a:pPr>
            <a:endParaRPr sz="1200">
              <a:solidFill>
                <a:srgbClr val="D1D5DB"/>
              </a:solidFill>
              <a:highlight>
                <a:srgbClr val="444654"/>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Metrics Used</a:t>
            </a:r>
            <a:endParaRPr/>
          </a:p>
        </p:txBody>
      </p:sp>
      <p:sp>
        <p:nvSpPr>
          <p:cNvPr id="117" name="Google Shape;117;p18"/>
          <p:cNvSpPr txBox="1">
            <a:spLocks noGrp="1"/>
          </p:cNvSpPr>
          <p:nvPr>
            <p:ph type="body" idx="1"/>
          </p:nvPr>
        </p:nvSpPr>
        <p:spPr>
          <a:xfrm>
            <a:off x="311700" y="1017800"/>
            <a:ext cx="8520600" cy="355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sz="1600"/>
              <a:t>Mean Absolute Percentage Error (MAPE)</a:t>
            </a:r>
            <a:r>
              <a:rPr lang="en"/>
              <a:t> - </a:t>
            </a:r>
            <a:r>
              <a:rPr lang="en" sz="1400"/>
              <a:t>is a widely used evaluation metric for forecasting models, particularly when there is significant variability in the scale of the target variable. It represents the average percentage difference between predicted and actual values. </a:t>
            </a:r>
            <a:endParaRPr sz="1400"/>
          </a:p>
          <a:p>
            <a:pPr marL="457200" lvl="0" indent="-317500" algn="l" rtl="0">
              <a:spcBef>
                <a:spcPts val="0"/>
              </a:spcBef>
              <a:spcAft>
                <a:spcPts val="0"/>
              </a:spcAft>
              <a:buSzPts val="1400"/>
              <a:buAutoNum type="arabicPeriod"/>
            </a:pPr>
            <a:r>
              <a:rPr lang="en" sz="1600">
                <a:solidFill>
                  <a:srgbClr val="343541"/>
                </a:solidFill>
              </a:rPr>
              <a:t>Mean Absolute Error (MAE) </a:t>
            </a:r>
            <a:r>
              <a:rPr lang="en" sz="1400">
                <a:solidFill>
                  <a:srgbClr val="343541"/>
                </a:solidFill>
              </a:rPr>
              <a:t>- is calculated by taking the average of the absolute differences between the predicted and actual values. It measures the magnitude of the errors without considering their direction.</a:t>
            </a:r>
            <a:endParaRPr sz="1400">
              <a:solidFill>
                <a:srgbClr val="343541"/>
              </a:solidFill>
            </a:endParaRPr>
          </a:p>
          <a:p>
            <a:pPr marL="457200" lvl="0" indent="-317500" algn="l" rtl="0">
              <a:spcBef>
                <a:spcPts val="0"/>
              </a:spcBef>
              <a:spcAft>
                <a:spcPts val="0"/>
              </a:spcAft>
              <a:buClr>
                <a:srgbClr val="343541"/>
              </a:buClr>
              <a:buSzPts val="1400"/>
              <a:buAutoNum type="arabicPeriod"/>
            </a:pPr>
            <a:r>
              <a:rPr lang="en" sz="1600">
                <a:solidFill>
                  <a:srgbClr val="343541"/>
                </a:solidFill>
              </a:rPr>
              <a:t>Root Mean Squared Error (RMSE) </a:t>
            </a:r>
            <a:r>
              <a:rPr lang="en" sz="1400">
                <a:solidFill>
                  <a:srgbClr val="343541"/>
                </a:solidFill>
              </a:rPr>
              <a:t>- is measures the square root of the average of the squared differences between the predicted and actual values. It gives more weight to larger errors due to the squaring operation.</a:t>
            </a:r>
            <a:endParaRPr sz="1400">
              <a:solidFill>
                <a:srgbClr val="343541"/>
              </a:solidFill>
            </a:endParaRPr>
          </a:p>
          <a:p>
            <a:pPr marL="457200" lvl="0" indent="0" algn="l" rtl="0">
              <a:spcBef>
                <a:spcPts val="1500"/>
              </a:spcBef>
              <a:spcAft>
                <a:spcPts val="1500"/>
              </a:spcAft>
              <a:buNone/>
            </a:pPr>
            <a:r>
              <a:rPr lang="en" sz="1400">
                <a:solidFill>
                  <a:srgbClr val="343541"/>
                </a:solidFill>
              </a:rPr>
              <a:t>A low MAPE, MAE, and RMSE indicate higher accuracy, as it means the predictions are closer to the actual values.</a:t>
            </a:r>
            <a:endParaRPr sz="1400">
              <a:solidFill>
                <a:srgbClr val="34354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1 - Linear Regression</a:t>
            </a:r>
            <a:endParaRPr/>
          </a:p>
          <a:p>
            <a:pPr marL="0" lvl="0" indent="0" algn="l" rtl="0">
              <a:spcBef>
                <a:spcPts val="0"/>
              </a:spcBef>
              <a:spcAft>
                <a:spcPts val="0"/>
              </a:spcAft>
              <a:buNone/>
            </a:pPr>
            <a:endParaRPr/>
          </a:p>
        </p:txBody>
      </p:sp>
      <p:pic>
        <p:nvPicPr>
          <p:cNvPr id="123" name="Google Shape;123;p19"/>
          <p:cNvPicPr preferRelativeResize="0"/>
          <p:nvPr/>
        </p:nvPicPr>
        <p:blipFill>
          <a:blip r:embed="rId3">
            <a:alphaModFix/>
          </a:blip>
          <a:stretch>
            <a:fillRect/>
          </a:stretch>
        </p:blipFill>
        <p:spPr>
          <a:xfrm>
            <a:off x="83100" y="961775"/>
            <a:ext cx="5769749" cy="3310050"/>
          </a:xfrm>
          <a:prstGeom prst="rect">
            <a:avLst/>
          </a:prstGeom>
          <a:noFill/>
          <a:ln>
            <a:noFill/>
          </a:ln>
        </p:spPr>
      </p:pic>
      <p:pic>
        <p:nvPicPr>
          <p:cNvPr id="124" name="Google Shape;124;p19"/>
          <p:cNvPicPr preferRelativeResize="0"/>
          <p:nvPr/>
        </p:nvPicPr>
        <p:blipFill>
          <a:blip r:embed="rId4">
            <a:alphaModFix/>
          </a:blip>
          <a:stretch>
            <a:fillRect/>
          </a:stretch>
        </p:blipFill>
        <p:spPr>
          <a:xfrm>
            <a:off x="493800" y="4181700"/>
            <a:ext cx="3319925" cy="747000"/>
          </a:xfrm>
          <a:prstGeom prst="rect">
            <a:avLst/>
          </a:prstGeom>
          <a:noFill/>
          <a:ln>
            <a:noFill/>
          </a:ln>
        </p:spPr>
      </p:pic>
      <p:sp>
        <p:nvSpPr>
          <p:cNvPr id="125" name="Google Shape;125;p19"/>
          <p:cNvSpPr txBox="1"/>
          <p:nvPr/>
        </p:nvSpPr>
        <p:spPr>
          <a:xfrm>
            <a:off x="5771850" y="1112325"/>
            <a:ext cx="3319200" cy="1663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900">
                <a:solidFill>
                  <a:srgbClr val="374151"/>
                </a:solidFill>
                <a:highlight>
                  <a:srgbClr val="F7F7F8"/>
                </a:highlight>
                <a:latin typeface="Roboto"/>
                <a:ea typeface="Roboto"/>
                <a:cs typeface="Roboto"/>
                <a:sym typeface="Roboto"/>
              </a:rPr>
              <a:t>Best Characteristics:</a:t>
            </a:r>
            <a:endParaRPr sz="900">
              <a:solidFill>
                <a:srgbClr val="374151"/>
              </a:solidFill>
              <a:highlight>
                <a:srgbClr val="F7F7F8"/>
              </a:highlight>
              <a:latin typeface="Roboto"/>
              <a:ea typeface="Roboto"/>
              <a:cs typeface="Roboto"/>
              <a:sym typeface="Roboto"/>
            </a:endParaRPr>
          </a:p>
          <a:p>
            <a:pPr marL="457200" lvl="0" indent="-285750" algn="l" rtl="0">
              <a:lnSpc>
                <a:spcPct val="115000"/>
              </a:lnSpc>
              <a:spcBef>
                <a:spcPts val="1500"/>
              </a:spcBef>
              <a:spcAft>
                <a:spcPts val="0"/>
              </a:spcAft>
              <a:buClr>
                <a:srgbClr val="374151"/>
              </a:buClr>
              <a:buSzPts val="900"/>
              <a:buFont typeface="Roboto"/>
              <a:buAutoNum type="arabicPeriod"/>
            </a:pPr>
            <a:r>
              <a:rPr lang="en" sz="900">
                <a:solidFill>
                  <a:srgbClr val="374151"/>
                </a:solidFill>
                <a:highlight>
                  <a:srgbClr val="F7F7F8"/>
                </a:highlight>
                <a:latin typeface="Roboto"/>
                <a:ea typeface="Roboto"/>
                <a:cs typeface="Roboto"/>
                <a:sym typeface="Roboto"/>
              </a:rPr>
              <a:t>Simplicity: The underlying assumption of a linear relationship </a:t>
            </a:r>
            <a:endParaRPr sz="900">
              <a:solidFill>
                <a:srgbClr val="374151"/>
              </a:solidFill>
              <a:highlight>
                <a:srgbClr val="F7F7F8"/>
              </a:highlight>
              <a:latin typeface="Roboto"/>
              <a:ea typeface="Roboto"/>
              <a:cs typeface="Roboto"/>
              <a:sym typeface="Roboto"/>
            </a:endParaRPr>
          </a:p>
          <a:p>
            <a:pPr marL="457200" lvl="0" indent="-285750" algn="l" rtl="0">
              <a:lnSpc>
                <a:spcPct val="115000"/>
              </a:lnSpc>
              <a:spcBef>
                <a:spcPts val="0"/>
              </a:spcBef>
              <a:spcAft>
                <a:spcPts val="0"/>
              </a:spcAft>
              <a:buClr>
                <a:srgbClr val="374151"/>
              </a:buClr>
              <a:buSzPts val="900"/>
              <a:buFont typeface="Roboto"/>
              <a:buAutoNum type="arabicPeriod"/>
            </a:pPr>
            <a:r>
              <a:rPr lang="en" sz="900">
                <a:solidFill>
                  <a:srgbClr val="374151"/>
                </a:solidFill>
                <a:highlight>
                  <a:srgbClr val="F7F7F8"/>
                </a:highlight>
                <a:latin typeface="Roboto"/>
                <a:ea typeface="Roboto"/>
                <a:cs typeface="Roboto"/>
                <a:sym typeface="Roboto"/>
              </a:rPr>
              <a:t>Efficiency: Linear regression models are computationally efficient and can handle large datasets with many features.</a:t>
            </a:r>
            <a:endParaRPr sz="900">
              <a:solidFill>
                <a:srgbClr val="374151"/>
              </a:solidFill>
              <a:highlight>
                <a:srgbClr val="F7F7F8"/>
              </a:highlight>
              <a:latin typeface="Roboto"/>
              <a:ea typeface="Roboto"/>
              <a:cs typeface="Roboto"/>
              <a:sym typeface="Roboto"/>
            </a:endParaRPr>
          </a:p>
          <a:p>
            <a:pPr marL="457200" lvl="0" indent="0" algn="l" rtl="0">
              <a:lnSpc>
                <a:spcPct val="115000"/>
              </a:lnSpc>
              <a:spcBef>
                <a:spcPts val="1500"/>
              </a:spcBef>
              <a:spcAft>
                <a:spcPts val="1500"/>
              </a:spcAft>
              <a:buNone/>
            </a:pPr>
            <a:endParaRPr sz="900">
              <a:solidFill>
                <a:srgbClr val="374151"/>
              </a:solidFill>
              <a:highlight>
                <a:srgbClr val="F7F7F8"/>
              </a:highlight>
              <a:latin typeface="Roboto"/>
              <a:ea typeface="Roboto"/>
              <a:cs typeface="Roboto"/>
              <a:sym typeface="Roboto"/>
            </a:endParaRPr>
          </a:p>
        </p:txBody>
      </p:sp>
      <p:sp>
        <p:nvSpPr>
          <p:cNvPr id="126" name="Google Shape;126;p19"/>
          <p:cNvSpPr txBox="1"/>
          <p:nvPr/>
        </p:nvSpPr>
        <p:spPr>
          <a:xfrm>
            <a:off x="5771850" y="2419350"/>
            <a:ext cx="3000000" cy="1630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900">
                <a:solidFill>
                  <a:srgbClr val="374151"/>
                </a:solidFill>
                <a:highlight>
                  <a:srgbClr val="F7F7F8"/>
                </a:highlight>
                <a:latin typeface="Roboto"/>
                <a:ea typeface="Roboto"/>
                <a:cs typeface="Roboto"/>
                <a:sym typeface="Roboto"/>
              </a:rPr>
              <a:t>Worst Characteristics:</a:t>
            </a:r>
            <a:endParaRPr sz="900">
              <a:solidFill>
                <a:srgbClr val="374151"/>
              </a:solidFill>
              <a:highlight>
                <a:srgbClr val="F7F7F8"/>
              </a:highlight>
              <a:latin typeface="Roboto"/>
              <a:ea typeface="Roboto"/>
              <a:cs typeface="Roboto"/>
              <a:sym typeface="Roboto"/>
            </a:endParaRPr>
          </a:p>
          <a:p>
            <a:pPr marL="457200" lvl="0" indent="-285750" algn="l" rtl="0">
              <a:lnSpc>
                <a:spcPct val="115000"/>
              </a:lnSpc>
              <a:spcBef>
                <a:spcPts val="1500"/>
              </a:spcBef>
              <a:spcAft>
                <a:spcPts val="0"/>
              </a:spcAft>
              <a:buClr>
                <a:srgbClr val="374151"/>
              </a:buClr>
              <a:buSzPts val="900"/>
              <a:buFont typeface="Roboto"/>
              <a:buAutoNum type="arabicPeriod"/>
            </a:pPr>
            <a:r>
              <a:rPr lang="en" sz="900">
                <a:solidFill>
                  <a:srgbClr val="374151"/>
                </a:solidFill>
                <a:highlight>
                  <a:srgbClr val="F7F7F8"/>
                </a:highlight>
                <a:latin typeface="Roboto"/>
                <a:ea typeface="Roboto"/>
                <a:cs typeface="Roboto"/>
                <a:sym typeface="Roboto"/>
              </a:rPr>
              <a:t>Linearity Assumption: Linear regression assumes a linear relationship </a:t>
            </a:r>
            <a:endParaRPr sz="900">
              <a:solidFill>
                <a:srgbClr val="374151"/>
              </a:solidFill>
              <a:highlight>
                <a:srgbClr val="F7F7F8"/>
              </a:highlight>
              <a:latin typeface="Roboto"/>
              <a:ea typeface="Roboto"/>
              <a:cs typeface="Roboto"/>
              <a:sym typeface="Roboto"/>
            </a:endParaRPr>
          </a:p>
          <a:p>
            <a:pPr marL="457200" lvl="0" indent="-285750" algn="l" rtl="0">
              <a:lnSpc>
                <a:spcPct val="115000"/>
              </a:lnSpc>
              <a:spcBef>
                <a:spcPts val="0"/>
              </a:spcBef>
              <a:spcAft>
                <a:spcPts val="0"/>
              </a:spcAft>
              <a:buClr>
                <a:srgbClr val="374151"/>
              </a:buClr>
              <a:buSzPts val="900"/>
              <a:buFont typeface="Roboto"/>
              <a:buAutoNum type="arabicPeriod"/>
            </a:pPr>
            <a:r>
              <a:rPr lang="en" sz="900">
                <a:solidFill>
                  <a:srgbClr val="374151"/>
                </a:solidFill>
                <a:highlight>
                  <a:srgbClr val="F7F7F8"/>
                </a:highlight>
                <a:latin typeface="Roboto"/>
                <a:ea typeface="Roboto"/>
                <a:cs typeface="Roboto"/>
                <a:sym typeface="Roboto"/>
              </a:rPr>
              <a:t>Sensitivity to Outliers: Linear regression can be sensitive to outliers</a:t>
            </a:r>
            <a:endParaRPr sz="900">
              <a:solidFill>
                <a:srgbClr val="374151"/>
              </a:solidFill>
              <a:highlight>
                <a:srgbClr val="F7F7F8"/>
              </a:highlight>
              <a:latin typeface="Roboto"/>
              <a:ea typeface="Roboto"/>
              <a:cs typeface="Roboto"/>
              <a:sym typeface="Roboto"/>
            </a:endParaRPr>
          </a:p>
          <a:p>
            <a:pPr marL="457200" lvl="0" indent="-285750" algn="l" rtl="0">
              <a:lnSpc>
                <a:spcPct val="115000"/>
              </a:lnSpc>
              <a:spcBef>
                <a:spcPts val="0"/>
              </a:spcBef>
              <a:spcAft>
                <a:spcPts val="0"/>
              </a:spcAft>
              <a:buClr>
                <a:srgbClr val="374151"/>
              </a:buClr>
              <a:buSzPts val="900"/>
              <a:buFont typeface="Roboto"/>
              <a:buAutoNum type="arabicPeriod"/>
            </a:pPr>
            <a:r>
              <a:rPr lang="en" sz="900">
                <a:solidFill>
                  <a:srgbClr val="374151"/>
                </a:solidFill>
                <a:highlight>
                  <a:srgbClr val="F7F7F8"/>
                </a:highlight>
                <a:latin typeface="Roboto"/>
                <a:ea typeface="Roboto"/>
                <a:cs typeface="Roboto"/>
                <a:sym typeface="Roboto"/>
              </a:rPr>
              <a:t>Assumption of Independence: Linear regression assumes independence among the observations</a:t>
            </a:r>
            <a:endParaRPr sz="900">
              <a:solidFill>
                <a:srgbClr val="374151"/>
              </a:solidFill>
              <a:highlight>
                <a:srgbClr val="F7F7F8"/>
              </a:highlight>
              <a:latin typeface="Roboto"/>
              <a:ea typeface="Roboto"/>
              <a:cs typeface="Roboto"/>
              <a:sym typeface="Roboto"/>
            </a:endParaRPr>
          </a:p>
        </p:txBody>
      </p:sp>
      <p:sp>
        <p:nvSpPr>
          <p:cNvPr id="127" name="Google Shape;127;p19"/>
          <p:cNvSpPr txBox="1"/>
          <p:nvPr/>
        </p:nvSpPr>
        <p:spPr>
          <a:xfrm>
            <a:off x="3813725" y="4574800"/>
            <a:ext cx="48174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Roboto"/>
                <a:ea typeface="Roboto"/>
                <a:cs typeface="Roboto"/>
                <a:sym typeface="Roboto"/>
              </a:rPr>
              <a:t>Run time: Less than a minute</a:t>
            </a:r>
            <a:endParaRPr sz="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2 - Random Forest</a:t>
            </a:r>
            <a:endParaRPr/>
          </a:p>
        </p:txBody>
      </p:sp>
      <p:pic>
        <p:nvPicPr>
          <p:cNvPr id="133" name="Google Shape;133;p20"/>
          <p:cNvPicPr preferRelativeResize="0"/>
          <p:nvPr/>
        </p:nvPicPr>
        <p:blipFill>
          <a:blip r:embed="rId3">
            <a:alphaModFix/>
          </a:blip>
          <a:stretch>
            <a:fillRect/>
          </a:stretch>
        </p:blipFill>
        <p:spPr>
          <a:xfrm>
            <a:off x="68200" y="928350"/>
            <a:ext cx="5769863" cy="3310128"/>
          </a:xfrm>
          <a:prstGeom prst="rect">
            <a:avLst/>
          </a:prstGeom>
          <a:noFill/>
          <a:ln>
            <a:noFill/>
          </a:ln>
        </p:spPr>
      </p:pic>
      <p:pic>
        <p:nvPicPr>
          <p:cNvPr id="134" name="Google Shape;134;p20"/>
          <p:cNvPicPr preferRelativeResize="0"/>
          <p:nvPr/>
        </p:nvPicPr>
        <p:blipFill>
          <a:blip r:embed="rId4">
            <a:alphaModFix/>
          </a:blip>
          <a:stretch>
            <a:fillRect/>
          </a:stretch>
        </p:blipFill>
        <p:spPr>
          <a:xfrm>
            <a:off x="457200" y="4091550"/>
            <a:ext cx="3319272" cy="804672"/>
          </a:xfrm>
          <a:prstGeom prst="rect">
            <a:avLst/>
          </a:prstGeom>
          <a:noFill/>
          <a:ln>
            <a:noFill/>
          </a:ln>
        </p:spPr>
      </p:pic>
      <p:sp>
        <p:nvSpPr>
          <p:cNvPr id="135" name="Google Shape;135;p20"/>
          <p:cNvSpPr txBox="1"/>
          <p:nvPr/>
        </p:nvSpPr>
        <p:spPr>
          <a:xfrm>
            <a:off x="5771850" y="1112325"/>
            <a:ext cx="3319200" cy="1663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900">
                <a:solidFill>
                  <a:srgbClr val="374151"/>
                </a:solidFill>
                <a:highlight>
                  <a:srgbClr val="F7F7F8"/>
                </a:highlight>
                <a:latin typeface="Roboto"/>
                <a:ea typeface="Roboto"/>
                <a:cs typeface="Roboto"/>
                <a:sym typeface="Roboto"/>
              </a:rPr>
              <a:t>Best Characteristics:</a:t>
            </a:r>
            <a:endParaRPr sz="900">
              <a:solidFill>
                <a:srgbClr val="374151"/>
              </a:solidFill>
              <a:highlight>
                <a:srgbClr val="F7F7F8"/>
              </a:highlight>
              <a:latin typeface="Roboto"/>
              <a:ea typeface="Roboto"/>
              <a:cs typeface="Roboto"/>
              <a:sym typeface="Roboto"/>
            </a:endParaRPr>
          </a:p>
          <a:p>
            <a:pPr marL="457200" lvl="0" indent="-285750" algn="l" rtl="0">
              <a:lnSpc>
                <a:spcPct val="115000"/>
              </a:lnSpc>
              <a:spcBef>
                <a:spcPts val="1500"/>
              </a:spcBef>
              <a:spcAft>
                <a:spcPts val="0"/>
              </a:spcAft>
              <a:buClr>
                <a:srgbClr val="374151"/>
              </a:buClr>
              <a:buSzPts val="900"/>
              <a:buFont typeface="Roboto"/>
              <a:buAutoNum type="arabicPeriod"/>
            </a:pPr>
            <a:r>
              <a:rPr lang="en" sz="900">
                <a:solidFill>
                  <a:srgbClr val="374151"/>
                </a:solidFill>
                <a:highlight>
                  <a:srgbClr val="F7F7F8"/>
                </a:highlight>
                <a:latin typeface="Roboto"/>
                <a:ea typeface="Roboto"/>
                <a:cs typeface="Roboto"/>
                <a:sym typeface="Roboto"/>
              </a:rPr>
              <a:t>Robustness to Overfitting: Random Forest is less prone to overfitting compared to individual decision trees</a:t>
            </a:r>
            <a:endParaRPr sz="900">
              <a:solidFill>
                <a:srgbClr val="374151"/>
              </a:solidFill>
              <a:highlight>
                <a:srgbClr val="F7F7F8"/>
              </a:highlight>
              <a:latin typeface="Roboto"/>
              <a:ea typeface="Roboto"/>
              <a:cs typeface="Roboto"/>
              <a:sym typeface="Roboto"/>
            </a:endParaRPr>
          </a:p>
          <a:p>
            <a:pPr marL="457200" lvl="0" indent="-285750" algn="l" rtl="0">
              <a:lnSpc>
                <a:spcPct val="115000"/>
              </a:lnSpc>
              <a:spcBef>
                <a:spcPts val="0"/>
              </a:spcBef>
              <a:spcAft>
                <a:spcPts val="0"/>
              </a:spcAft>
              <a:buClr>
                <a:srgbClr val="374151"/>
              </a:buClr>
              <a:buSzPts val="900"/>
              <a:buFont typeface="Roboto"/>
              <a:buAutoNum type="arabicPeriod"/>
            </a:pPr>
            <a:r>
              <a:rPr lang="en" sz="900">
                <a:solidFill>
                  <a:srgbClr val="374151"/>
                </a:solidFill>
                <a:highlight>
                  <a:srgbClr val="F7F7F8"/>
                </a:highlight>
                <a:latin typeface="Roboto"/>
                <a:ea typeface="Roboto"/>
                <a:cs typeface="Roboto"/>
                <a:sym typeface="Roboto"/>
              </a:rPr>
              <a:t>Nonlinear Relationships: Random Forest can effectively capture nonlinear relationships</a:t>
            </a:r>
            <a:endParaRPr sz="900">
              <a:solidFill>
                <a:srgbClr val="374151"/>
              </a:solidFill>
              <a:highlight>
                <a:srgbClr val="F7F7F8"/>
              </a:highlight>
              <a:latin typeface="Roboto"/>
              <a:ea typeface="Roboto"/>
              <a:cs typeface="Roboto"/>
              <a:sym typeface="Roboto"/>
            </a:endParaRPr>
          </a:p>
          <a:p>
            <a:pPr marL="457200" lvl="0" indent="0" algn="l" rtl="0">
              <a:lnSpc>
                <a:spcPct val="115000"/>
              </a:lnSpc>
              <a:spcBef>
                <a:spcPts val="1500"/>
              </a:spcBef>
              <a:spcAft>
                <a:spcPts val="1500"/>
              </a:spcAft>
              <a:buNone/>
            </a:pPr>
            <a:endParaRPr sz="900">
              <a:solidFill>
                <a:srgbClr val="374151"/>
              </a:solidFill>
              <a:highlight>
                <a:srgbClr val="F7F7F8"/>
              </a:highlight>
              <a:latin typeface="Roboto"/>
              <a:ea typeface="Roboto"/>
              <a:cs typeface="Roboto"/>
              <a:sym typeface="Roboto"/>
            </a:endParaRPr>
          </a:p>
        </p:txBody>
      </p:sp>
      <p:sp>
        <p:nvSpPr>
          <p:cNvPr id="136" name="Google Shape;136;p20"/>
          <p:cNvSpPr txBox="1"/>
          <p:nvPr/>
        </p:nvSpPr>
        <p:spPr>
          <a:xfrm>
            <a:off x="5771850" y="2419350"/>
            <a:ext cx="3000000" cy="1471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900">
                <a:solidFill>
                  <a:srgbClr val="374151"/>
                </a:solidFill>
                <a:highlight>
                  <a:srgbClr val="F7F7F8"/>
                </a:highlight>
                <a:latin typeface="Roboto"/>
                <a:ea typeface="Roboto"/>
                <a:cs typeface="Roboto"/>
                <a:sym typeface="Roboto"/>
              </a:rPr>
              <a:t>Worst Characteristics:</a:t>
            </a:r>
            <a:endParaRPr sz="900">
              <a:solidFill>
                <a:srgbClr val="374151"/>
              </a:solidFill>
              <a:highlight>
                <a:srgbClr val="F7F7F8"/>
              </a:highlight>
              <a:latin typeface="Roboto"/>
              <a:ea typeface="Roboto"/>
              <a:cs typeface="Roboto"/>
              <a:sym typeface="Roboto"/>
            </a:endParaRPr>
          </a:p>
          <a:p>
            <a:pPr marL="457200" lvl="0" indent="-285750" algn="l" rtl="0">
              <a:lnSpc>
                <a:spcPct val="115000"/>
              </a:lnSpc>
              <a:spcBef>
                <a:spcPts val="1500"/>
              </a:spcBef>
              <a:spcAft>
                <a:spcPts val="0"/>
              </a:spcAft>
              <a:buClr>
                <a:srgbClr val="374151"/>
              </a:buClr>
              <a:buSzPts val="900"/>
              <a:buFont typeface="Roboto"/>
              <a:buAutoNum type="arabicPeriod"/>
            </a:pPr>
            <a:r>
              <a:rPr lang="en" sz="900">
                <a:solidFill>
                  <a:srgbClr val="374151"/>
                </a:solidFill>
                <a:highlight>
                  <a:srgbClr val="F7F7F8"/>
                </a:highlight>
                <a:latin typeface="Roboto"/>
                <a:ea typeface="Roboto"/>
                <a:cs typeface="Roboto"/>
                <a:sym typeface="Roboto"/>
              </a:rPr>
              <a:t>Lack of Interpretability: Challenging to understand the individual decision rules of each tree </a:t>
            </a:r>
            <a:endParaRPr sz="900">
              <a:solidFill>
                <a:srgbClr val="374151"/>
              </a:solidFill>
              <a:highlight>
                <a:srgbClr val="F7F7F8"/>
              </a:highlight>
              <a:latin typeface="Roboto"/>
              <a:ea typeface="Roboto"/>
              <a:cs typeface="Roboto"/>
              <a:sym typeface="Roboto"/>
            </a:endParaRPr>
          </a:p>
          <a:p>
            <a:pPr marL="457200" lvl="0" indent="-285750" algn="l" rtl="0">
              <a:lnSpc>
                <a:spcPct val="115000"/>
              </a:lnSpc>
              <a:spcBef>
                <a:spcPts val="0"/>
              </a:spcBef>
              <a:spcAft>
                <a:spcPts val="0"/>
              </a:spcAft>
              <a:buClr>
                <a:srgbClr val="374151"/>
              </a:buClr>
              <a:buSzPts val="900"/>
              <a:buFont typeface="Roboto"/>
              <a:buAutoNum type="arabicPeriod"/>
            </a:pPr>
            <a:r>
              <a:rPr lang="en" sz="900">
                <a:solidFill>
                  <a:srgbClr val="374151"/>
                </a:solidFill>
                <a:highlight>
                  <a:srgbClr val="F7F7F8"/>
                </a:highlight>
                <a:latin typeface="Roboto"/>
                <a:ea typeface="Roboto"/>
                <a:cs typeface="Roboto"/>
                <a:sym typeface="Roboto"/>
              </a:rPr>
              <a:t>Black Box Nature: While Random Forest provides accurate predictions, it operates as a black box model.</a:t>
            </a:r>
            <a:endParaRPr sz="900">
              <a:solidFill>
                <a:srgbClr val="374151"/>
              </a:solidFill>
              <a:highlight>
                <a:srgbClr val="F7F7F8"/>
              </a:highlight>
              <a:latin typeface="Roboto"/>
              <a:ea typeface="Roboto"/>
              <a:cs typeface="Roboto"/>
              <a:sym typeface="Roboto"/>
            </a:endParaRPr>
          </a:p>
        </p:txBody>
      </p:sp>
      <p:sp>
        <p:nvSpPr>
          <p:cNvPr id="137" name="Google Shape;137;p20"/>
          <p:cNvSpPr txBox="1"/>
          <p:nvPr/>
        </p:nvSpPr>
        <p:spPr>
          <a:xfrm>
            <a:off x="3813725" y="4574800"/>
            <a:ext cx="48174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Roboto"/>
                <a:ea typeface="Roboto"/>
                <a:cs typeface="Roboto"/>
                <a:sym typeface="Roboto"/>
              </a:rPr>
              <a:t>Run time: Less than a minute</a:t>
            </a:r>
            <a:endParaRPr sz="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3 - ARIMA </a:t>
            </a:r>
            <a:r>
              <a:rPr lang="en" sz="2444"/>
              <a:t>(Autoregressive Integrated Moving Average)</a:t>
            </a:r>
            <a:endParaRPr sz="2444"/>
          </a:p>
        </p:txBody>
      </p:sp>
      <p:sp>
        <p:nvSpPr>
          <p:cNvPr id="143" name="Google Shape;143;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900" b="1"/>
              <a:t>Autoregressive (AR)</a:t>
            </a:r>
            <a:r>
              <a:rPr lang="en" sz="1900"/>
              <a:t> </a:t>
            </a:r>
            <a:endParaRPr sz="1900"/>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Refers to the dependency of the current value on previous values of the same series. </a:t>
            </a:r>
            <a:endParaRPr/>
          </a:p>
          <a:p>
            <a:pPr marL="457200" lvl="0" indent="-342900" algn="l" rtl="0">
              <a:spcBef>
                <a:spcPts val="0"/>
              </a:spcBef>
              <a:spcAft>
                <a:spcPts val="0"/>
              </a:spcAft>
              <a:buSzPts val="1800"/>
              <a:buChar char="●"/>
            </a:pPr>
            <a:r>
              <a:rPr lang="en"/>
              <a:t>The current value can be predicted based on a linear combination of its own past values.</a:t>
            </a:r>
            <a:endParaRPr/>
          </a:p>
          <a:p>
            <a:pPr marL="457200" lvl="0" indent="-342900" algn="l" rtl="0">
              <a:spcBef>
                <a:spcPts val="0"/>
              </a:spcBef>
              <a:spcAft>
                <a:spcPts val="0"/>
              </a:spcAft>
              <a:buSzPts val="1800"/>
              <a:buChar char="●"/>
            </a:pPr>
            <a:r>
              <a:rPr lang="en"/>
              <a:t>The order of the autoregressive component, denoted as “p”, determines the number of lagged terms considered in the model</a:t>
            </a:r>
            <a:endParaRPr/>
          </a:p>
          <a:p>
            <a:pPr marL="0" lvl="0" indent="0" algn="l" rtl="0">
              <a:spcBef>
                <a:spcPts val="1200"/>
              </a:spcBef>
              <a:spcAft>
                <a:spcPts val="1200"/>
              </a:spcAft>
              <a:buNone/>
            </a:pPr>
            <a:endParaRPr/>
          </a:p>
        </p:txBody>
      </p:sp>
      <p:pic>
        <p:nvPicPr>
          <p:cNvPr id="144" name="Google Shape;144;p21"/>
          <p:cNvPicPr preferRelativeResize="0"/>
          <p:nvPr/>
        </p:nvPicPr>
        <p:blipFill>
          <a:blip r:embed="rId3">
            <a:alphaModFix/>
          </a:blip>
          <a:stretch>
            <a:fillRect/>
          </a:stretch>
        </p:blipFill>
        <p:spPr>
          <a:xfrm>
            <a:off x="1961873" y="1657550"/>
            <a:ext cx="5220252" cy="41795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3678</Words>
  <Application>Microsoft Macintosh PowerPoint</Application>
  <PresentationFormat>On-screen Show (16:9)</PresentationFormat>
  <Paragraphs>216</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Nunito</vt:lpstr>
      <vt:lpstr>Roboto</vt:lpstr>
      <vt:lpstr>Courier New</vt:lpstr>
      <vt:lpstr>Arial</vt:lpstr>
      <vt:lpstr>Geometric</vt:lpstr>
      <vt:lpstr>Stock Price Predictions</vt:lpstr>
      <vt:lpstr>Project statement</vt:lpstr>
      <vt:lpstr>Thesis </vt:lpstr>
      <vt:lpstr>Using a Neural Network:  LSTM (Long Short Term Memory Model) </vt:lpstr>
      <vt:lpstr>Data</vt:lpstr>
      <vt:lpstr>Key Metrics Used</vt:lpstr>
      <vt:lpstr>Model 1 - Linear Regression </vt:lpstr>
      <vt:lpstr>Model 2 - Random Forest</vt:lpstr>
      <vt:lpstr>Model 3 - ARIMA (Autoregressive Integrated Moving Average)</vt:lpstr>
      <vt:lpstr>Model 3 - ARIMA (Autoregressive Integrated Moving Average)</vt:lpstr>
      <vt:lpstr>Model 3 - ARIMA (Autoregressive Integrated Moving Average)</vt:lpstr>
      <vt:lpstr>Model 3 - ARIMA (Autoregressive Integrated Moving Average)</vt:lpstr>
      <vt:lpstr>Model 3 - ARIMA (Autoregressive Integrated Moving Average)</vt:lpstr>
      <vt:lpstr>Model 4 - LSTM using Closing Price Only</vt:lpstr>
      <vt:lpstr>Model 4 - LSTM using Closing Price Only</vt:lpstr>
      <vt:lpstr>Model 4 - LSTM using Closing Price Only</vt:lpstr>
      <vt:lpstr>Model 5 - LSTM using Closing Price and Market Indicators</vt:lpstr>
      <vt:lpstr>Model 5 - LSTM using Closing Price and Market Indicators </vt:lpstr>
      <vt:lpstr>Model 6 - LSTM using Closing Price and Technical Indicators</vt:lpstr>
      <vt:lpstr>Model 6 - LSTM using Closing Price and Technical Indicators</vt:lpstr>
      <vt:lpstr>Model 6 - LSTM using Closing Price and Technical Indicators</vt:lpstr>
      <vt:lpstr>Model 6 - LSTM using Closing Price and Technical Indicators</vt:lpstr>
      <vt:lpstr>Summary - 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Predictions</dc:title>
  <cp:lastModifiedBy>Angela Narag</cp:lastModifiedBy>
  <cp:revision>1</cp:revision>
  <dcterms:modified xsi:type="dcterms:W3CDTF">2023-06-12T23:11:55Z</dcterms:modified>
</cp:coreProperties>
</file>