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636" r:id="rId2"/>
    <p:sldId id="634" r:id="rId3"/>
    <p:sldId id="631" r:id="rId4"/>
    <p:sldId id="633" r:id="rId5"/>
    <p:sldId id="629" r:id="rId6"/>
    <p:sldId id="632" r:id="rId7"/>
    <p:sldId id="635"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78A"/>
    <a:srgbClr val="D9EBC0"/>
    <a:srgbClr val="FFC237"/>
    <a:srgbClr val="FFD785"/>
    <a:srgbClr val="FFEABE"/>
    <a:srgbClr val="91C3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7"/>
    <p:restoredTop sz="80367" autoAdjust="0"/>
  </p:normalViewPr>
  <p:slideViewPr>
    <p:cSldViewPr snapToGrid="0" snapToObjects="1">
      <p:cViewPr varScale="1">
        <p:scale>
          <a:sx n="124" d="100"/>
          <a:sy n="124" d="100"/>
        </p:scale>
        <p:origin x="1552" y="176"/>
      </p:cViewPr>
      <p:guideLst>
        <p:guide orient="horz" pos="1620"/>
        <p:guide pos="2880"/>
      </p:guideLst>
    </p:cSldViewPr>
  </p:slideViewPr>
  <p:notesTextViewPr>
    <p:cViewPr>
      <p:scale>
        <a:sx n="155" d="100"/>
        <a:sy n="155" d="100"/>
      </p:scale>
      <p:origin x="0" y="0"/>
    </p:cViewPr>
  </p:notesTextViewPr>
  <p:sorterViewPr>
    <p:cViewPr varScale="1">
      <p:scale>
        <a:sx n="100" d="100"/>
        <a:sy n="100" d="100"/>
      </p:scale>
      <p:origin x="0" y="0"/>
    </p:cViewPr>
  </p:sorterViewPr>
  <p:notesViewPr>
    <p:cSldViewPr snapToGrid="0" snapToObjects="1">
      <p:cViewPr varScale="1">
        <p:scale>
          <a:sx n="93" d="100"/>
          <a:sy n="93" d="100"/>
        </p:scale>
        <p:origin x="376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D0F491-0864-1F4D-BE28-6BACD346005A}"/>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57AF8A-9D1E-A543-98F1-5A48E32A17DF}"/>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6C238AA0-692B-9842-AC36-395CD3CEC068}" type="datetimeFigureOut">
              <a:rPr lang="en-US" smtClean="0"/>
              <a:t>8/6/18</a:t>
            </a:fld>
            <a:endParaRPr lang="en-US"/>
          </a:p>
        </p:txBody>
      </p:sp>
      <p:sp>
        <p:nvSpPr>
          <p:cNvPr id="4" name="Footer Placeholder 3">
            <a:extLst>
              <a:ext uri="{FF2B5EF4-FFF2-40B4-BE49-F238E27FC236}">
                <a16:creationId xmlns:a16="http://schemas.microsoft.com/office/drawing/2014/main" id="{D9FEFA23-12FF-5E49-A5F8-560F2C9DF1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FE0E80-7D5A-0E4E-824E-46689CD20C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D4C47-F82F-8741-B5DF-BED046035561}" type="slidenum">
              <a:rPr lang="en-US" smtClean="0"/>
              <a:t>‹#›</a:t>
            </a:fld>
            <a:endParaRPr lang="en-US"/>
          </a:p>
        </p:txBody>
      </p:sp>
    </p:spTree>
    <p:extLst>
      <p:ext uri="{BB962C8B-B14F-4D97-AF65-F5344CB8AC3E}">
        <p14:creationId xmlns:p14="http://schemas.microsoft.com/office/powerpoint/2010/main" val="3450867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8/6/18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dirty="0"/>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rm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961483"/>
            <a:ext cx="4322763" cy="1101551"/>
          </a:xfrm>
        </p:spPr>
        <p:txBody>
          <a:bodyPr>
            <a:norm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429012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1124857"/>
            <a:ext cx="8120063" cy="362176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00273F5-7B5F-EB4C-8635-B6E46367ECE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7" name="Title 1">
            <a:extLst>
              <a:ext uri="{FF2B5EF4-FFF2-40B4-BE49-F238E27FC236}">
                <a16:creationId xmlns:a16="http://schemas.microsoft.com/office/drawing/2014/main" id="{035ADFE9-B6C1-F643-9563-C7CFA3790E4D}"/>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82540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D381-2624-7146-9832-B02B34FDBAF7}"/>
              </a:ext>
            </a:extLst>
          </p:cNvPr>
          <p:cNvSpPr>
            <a:spLocks noGrp="1"/>
          </p:cNvSpPr>
          <p:nvPr>
            <p:ph type="title"/>
          </p:nvPr>
        </p:nvSpPr>
        <p:spPr>
          <a:xfrm>
            <a:off x="457200" y="0"/>
            <a:ext cx="8229600" cy="777240"/>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017767"/>
            <a:ext cx="4040982"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017767"/>
            <a:ext cx="4057650"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9417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A0720A-302B-2140-AC58-798374BF3E01}"/>
              </a:ext>
            </a:extLst>
          </p:cNvPr>
          <p:cNvSpPr>
            <a:spLocks noGrp="1"/>
          </p:cNvSpPr>
          <p:nvPr>
            <p:ph type="body" idx="1"/>
          </p:nvPr>
        </p:nvSpPr>
        <p:spPr>
          <a:xfrm>
            <a:off x="457200" y="911015"/>
            <a:ext cx="4040982"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528949"/>
            <a:ext cx="4040982"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69BD2FC-3959-AF4D-A449-C3EB542D1CCF}"/>
              </a:ext>
            </a:extLst>
          </p:cNvPr>
          <p:cNvSpPr>
            <a:spLocks noGrp="1"/>
          </p:cNvSpPr>
          <p:nvPr>
            <p:ph type="body" sz="quarter" idx="3"/>
          </p:nvPr>
        </p:nvSpPr>
        <p:spPr>
          <a:xfrm>
            <a:off x="4629150" y="911015"/>
            <a:ext cx="405765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528949"/>
            <a:ext cx="4057650"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9" name="Title 1">
            <a:extLst>
              <a:ext uri="{FF2B5EF4-FFF2-40B4-BE49-F238E27FC236}">
                <a16:creationId xmlns:a16="http://schemas.microsoft.com/office/drawing/2014/main" id="{50B0C39B-B344-5B4F-93F1-7D1CC64E071E}"/>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45724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5" name="TextBox 4">
            <a:extLst>
              <a:ext uri="{FF2B5EF4-FFF2-40B4-BE49-F238E27FC236}">
                <a16:creationId xmlns:a16="http://schemas.microsoft.com/office/drawing/2014/main" id="{789B9887-9571-8E42-B8C3-768186F8D26B}"/>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27857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11F57BA-7C1C-2245-98DA-494AF7DA9827}"/>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9885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9" name="Text Placeholder 6"/>
          <p:cNvSpPr>
            <a:spLocks noGrp="1"/>
          </p:cNvSpPr>
          <p:nvPr>
            <p:ph type="body" sz="quarter" idx="20" hasCustomPrompt="1"/>
          </p:nvPr>
        </p:nvSpPr>
        <p:spPr>
          <a:xfrm>
            <a:off x="468313" y="18735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8115"/>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43674"/>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354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490D65D-3229-0D48-8AB3-64DEA98E736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38223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B27ACFA-0B8E-6943-8944-9226DD3B3AC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485406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AA975A5-D847-0A43-8289-90CD4E55977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4265052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D758D15-3077-504E-8359-260D41B785D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904196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A8D99A7-58F2-EF40-BF60-5862CE6D3DD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1139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393331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801E882C-3B30-BC41-8C46-828E7B27408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039919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E3C8BB3-2850-2043-9038-7E7CC0364EC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574438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dirty="0"/>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dirty="0"/>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dirty="0"/>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dirty="0"/>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20" name="TextBox 19">
            <a:extLst>
              <a:ext uri="{FF2B5EF4-FFF2-40B4-BE49-F238E27FC236}">
                <a16:creationId xmlns:a16="http://schemas.microsoft.com/office/drawing/2014/main" id="{EB10A461-D5A7-9344-A91B-6FF78C06FCA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dirty="0"/>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8" name="TextBox 27">
            <a:extLst>
              <a:ext uri="{FF2B5EF4-FFF2-40B4-BE49-F238E27FC236}">
                <a16:creationId xmlns:a16="http://schemas.microsoft.com/office/drawing/2014/main" id="{0657E1F3-7F4A-AB4E-B281-529E9D1CC48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982103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9" name="TextBox 28">
            <a:extLst>
              <a:ext uri="{FF2B5EF4-FFF2-40B4-BE49-F238E27FC236}">
                <a16:creationId xmlns:a16="http://schemas.microsoft.com/office/drawing/2014/main" id="{B8C044C4-01B8-8C4A-B623-C83A1E6A66B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60572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9" name="TextBox 8">
            <a:extLst>
              <a:ext uri="{FF2B5EF4-FFF2-40B4-BE49-F238E27FC236}">
                <a16:creationId xmlns:a16="http://schemas.microsoft.com/office/drawing/2014/main" id="{8A4A22EC-A410-4546-A8D4-DEF77F945611}"/>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34595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sp>
        <p:nvSpPr>
          <p:cNvPr id="10" name="Rectangle 9"/>
          <p:cNvSpPr/>
          <p:nvPr userDrawn="1"/>
        </p:nvSpPr>
        <p:spPr>
          <a:xfrm>
            <a:off x="6082668" y="4051192"/>
            <a:ext cx="2443102" cy="1092308"/>
          </a:xfrm>
          <a:prstGeom prst="rect">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2041" y="4326708"/>
            <a:ext cx="1893428" cy="503506"/>
          </a:xfrm>
          <a:prstGeom prst="rect">
            <a:avLst/>
          </a:prstGeom>
        </p:spPr>
      </p:pic>
      <p:sp>
        <p:nvSpPr>
          <p:cNvPr id="12" name="TextBox 11">
            <a:extLst>
              <a:ext uri="{FF2B5EF4-FFF2-40B4-BE49-F238E27FC236}">
                <a16:creationId xmlns:a16="http://schemas.microsoft.com/office/drawing/2014/main" id="{64EC49E2-E328-B24F-A70C-5EE89E0BC9D0}"/>
              </a:ext>
            </a:extLst>
          </p:cNvPr>
          <p:cNvSpPr txBox="1"/>
          <p:nvPr userDrawn="1"/>
        </p:nvSpPr>
        <p:spPr>
          <a:xfrm>
            <a:off x="136318" y="3962170"/>
            <a:ext cx="5580695" cy="1061829"/>
          </a:xfrm>
          <a:prstGeom prst="rect">
            <a:avLst/>
          </a:prstGeom>
          <a:noFill/>
        </p:spPr>
        <p:txBody>
          <a:bodyPr wrap="square" rtlCol="0">
            <a:spAutoFit/>
          </a:bodyPr>
          <a:lstStyle/>
          <a:p>
            <a:pPr algn="l"/>
            <a:r>
              <a:rPr lang="en-US" sz="900" dirty="0">
                <a:solidFill>
                  <a:schemeClr val="tx1"/>
                </a:solidFill>
              </a:rPr>
              <a:t>This work was authored by staff from the Alliance for Sustainable Energy, LLC, the manager and operator of the National Renewable Energy Laboratory for the U.S. Department of Energy (DOE) under Contract No. DE-AC36-08GO28308. Funding was provided by the Department of Energy’s Wind Energy Technologies Office. The views expressed in this document do not necessarily represent the views of the DOE or the U.S. Government. The U.S. Government retains and the publisher, by accepting the document for publication, acknowledges that the U.S. Government retains a nonexclusive, paid-up, irrevocable, worldwide license to publish or reproduce the published form of this work, or allow others to do so, for U.S. Government purposes.</a:t>
            </a:r>
          </a:p>
        </p:txBody>
      </p:sp>
    </p:spTree>
    <p:extLst>
      <p:ext uri="{BB962C8B-B14F-4D97-AF65-F5344CB8AC3E}">
        <p14:creationId xmlns:p14="http://schemas.microsoft.com/office/powerpoint/2010/main" val="1124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dirty="0"/>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200339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i="1">
                <a:solidFill>
                  <a:schemeClr val="tx1"/>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8982CBCB-0C5D-8547-B085-AD9A5B8C4B1A}"/>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2102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7" name="TextBox 6">
            <a:extLst>
              <a:ext uri="{FF2B5EF4-FFF2-40B4-BE49-F238E27FC236}">
                <a16:creationId xmlns:a16="http://schemas.microsoft.com/office/drawing/2014/main" id="{171101AE-3009-4449-BC10-7D45A36F5F53}"/>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1122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8" name="TextBox 7">
            <a:extLst>
              <a:ext uri="{FF2B5EF4-FFF2-40B4-BE49-F238E27FC236}">
                <a16:creationId xmlns:a16="http://schemas.microsoft.com/office/drawing/2014/main" id="{77080487-E5A0-3E4B-A3EC-BB66A8F17109}"/>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Tree>
    <p:extLst>
      <p:ext uri="{BB962C8B-B14F-4D97-AF65-F5344CB8AC3E}">
        <p14:creationId xmlns:p14="http://schemas.microsoft.com/office/powerpoint/2010/main" val="1941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dirty="0"/>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
        <p:nvSpPr>
          <p:cNvPr id="8" name="TextBox 7">
            <a:extLst>
              <a:ext uri="{FF2B5EF4-FFF2-40B4-BE49-F238E27FC236}">
                <a16:creationId xmlns:a16="http://schemas.microsoft.com/office/drawing/2014/main" id="{8ED4385D-9F4B-3141-B66A-D423D0A6ED9C}"/>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7887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FF92B1-52D0-994A-8952-5B54684D153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5" name="Title 1">
            <a:extLst>
              <a:ext uri="{FF2B5EF4-FFF2-40B4-BE49-F238E27FC236}">
                <a16:creationId xmlns:a16="http://schemas.microsoft.com/office/drawing/2014/main" id="{0D75B65E-B35E-E64E-8CB4-8B18033DA83F}"/>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14850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77240"/>
          </a:xfrm>
          <a:prstGeom prst="rect">
            <a:avLst/>
          </a:prstGeom>
          <a:solidFill>
            <a:schemeClr val="accent1"/>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65609"/>
            <a:ext cx="8229600" cy="37078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71" r:id="rId4"/>
    <p:sldLayoutId id="2147483677" r:id="rId5"/>
    <p:sldLayoutId id="2147483666" r:id="rId6"/>
    <p:sldLayoutId id="2147483667" r:id="rId7"/>
    <p:sldLayoutId id="2147483665" r:id="rId8"/>
    <p:sldLayoutId id="2147483653" r:id="rId9"/>
    <p:sldLayoutId id="2147483655" r:id="rId10"/>
    <p:sldLayoutId id="2147483680" r:id="rId11"/>
    <p:sldLayoutId id="2147483676"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8" r:id="rId22"/>
    <p:sldLayoutId id="2147483669" r:id="rId23"/>
    <p:sldLayoutId id="2147483670" r:id="rId24"/>
    <p:sldLayoutId id="2147483672" r:id="rId25"/>
    <p:sldLayoutId id="2147483673" r:id="rId26"/>
  </p:sldLayoutIdLst>
  <p:txStyles>
    <p:titleStyle>
      <a:lvl1pPr marL="0" algn="l" defTabSz="457200" rtl="0" eaLnBrk="1" latinLnBrk="0" hangingPunct="1">
        <a:lnSpc>
          <a:spcPct val="100000"/>
        </a:lnSpc>
        <a:spcBef>
          <a:spcPct val="0"/>
        </a:spcBef>
        <a:buNone/>
        <a:defRPr sz="3000" b="1" kern="1200" spc="0">
          <a:solidFill>
            <a:schemeClr val="bg1"/>
          </a:solidFill>
          <a:latin typeface="+mj-lt"/>
          <a:ea typeface="+mj-ea"/>
          <a:cs typeface="+mj-cs"/>
        </a:defRPr>
      </a:lvl1pPr>
    </p:titleStyle>
    <p:bodyStyle>
      <a:lvl1pPr marL="179388" indent="-179388" algn="l" defTabSz="457200" rtl="0" eaLnBrk="1" latinLnBrk="0" hangingPunct="1">
        <a:spcBef>
          <a:spcPct val="20000"/>
        </a:spcBef>
        <a:buFont typeface="Arial"/>
        <a:buChar char="•"/>
        <a:tabLst/>
        <a:defRPr sz="2000" b="1" kern="1200">
          <a:solidFill>
            <a:schemeClr val="tx1"/>
          </a:solidFill>
          <a:latin typeface="+mn-lt"/>
          <a:ea typeface="+mn-ea"/>
          <a:cs typeface="+mn-cs"/>
        </a:defRPr>
      </a:lvl1pPr>
      <a:lvl2pPr marL="463550" indent="-284163"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577850" indent="-114300" algn="l" defTabSz="457200" rtl="0" eaLnBrk="1" latinLnBrk="0" hangingPunct="1">
        <a:spcBef>
          <a:spcPct val="20000"/>
        </a:spcBef>
        <a:buFont typeface="Arial"/>
        <a:buChar char="•"/>
        <a:tabLst/>
        <a:defRPr sz="1800" kern="1200">
          <a:solidFill>
            <a:schemeClr val="tx1"/>
          </a:solidFill>
          <a:latin typeface="+mn-lt"/>
          <a:ea typeface="+mn-ea"/>
          <a:cs typeface="+mn-cs"/>
        </a:defRPr>
      </a:lvl3pPr>
      <a:lvl4pPr marL="862013" indent="-227013" algn="l" defTabSz="457200" rtl="0" eaLnBrk="1" latinLnBrk="0" hangingPunct="1">
        <a:spcBef>
          <a:spcPct val="20000"/>
        </a:spcBef>
        <a:buFont typeface="Arial"/>
        <a:buChar char="–"/>
        <a:tabLst/>
        <a:defRPr sz="1600" kern="1200">
          <a:solidFill>
            <a:schemeClr val="tx1"/>
          </a:solidFill>
          <a:latin typeface="+mn-lt"/>
          <a:ea typeface="+mn-ea"/>
          <a:cs typeface="+mn-cs"/>
        </a:defRPr>
      </a:lvl4pPr>
      <a:lvl5pPr marL="1031875" indent="-169863" algn="l" defTabSz="457200" rtl="0" eaLnBrk="1" latinLnBrk="0" hangingPunct="1">
        <a:spcBef>
          <a:spcPct val="20000"/>
        </a:spcBef>
        <a:buFont typeface="Arial"/>
        <a:buChar char="»"/>
        <a:tabLst/>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112F68-193D-B94E-A52E-63C0901C2F06}"/>
              </a:ext>
            </a:extLst>
          </p:cNvPr>
          <p:cNvSpPr>
            <a:spLocks noGrp="1"/>
          </p:cNvSpPr>
          <p:nvPr>
            <p:ph type="body" sz="quarter" idx="10"/>
          </p:nvPr>
        </p:nvSpPr>
        <p:spPr/>
        <p:txBody>
          <a:bodyPr/>
          <a:lstStyle/>
          <a:p>
            <a:r>
              <a:rPr lang="en-US" dirty="0"/>
              <a:t>Floating Systems Optimization Check-In</a:t>
            </a:r>
          </a:p>
        </p:txBody>
      </p:sp>
      <p:sp>
        <p:nvSpPr>
          <p:cNvPr id="3" name="Text Placeholder 2">
            <a:extLst>
              <a:ext uri="{FF2B5EF4-FFF2-40B4-BE49-F238E27FC236}">
                <a16:creationId xmlns:a16="http://schemas.microsoft.com/office/drawing/2014/main" id="{37EA0B09-ABC4-9B4F-9330-14E3CB78C343}"/>
              </a:ext>
            </a:extLst>
          </p:cNvPr>
          <p:cNvSpPr>
            <a:spLocks noGrp="1"/>
          </p:cNvSpPr>
          <p:nvPr>
            <p:ph type="body" sz="quarter" idx="11"/>
          </p:nvPr>
        </p:nvSpPr>
        <p:spPr/>
        <p:txBody>
          <a:bodyPr/>
          <a:lstStyle/>
          <a:p>
            <a:r>
              <a:rPr lang="en-US" dirty="0"/>
              <a:t>Garrett Barter</a:t>
            </a:r>
          </a:p>
          <a:p>
            <a:r>
              <a:rPr lang="en-US" dirty="0"/>
              <a:t>August 2, 2018</a:t>
            </a:r>
          </a:p>
        </p:txBody>
      </p:sp>
    </p:spTree>
    <p:extLst>
      <p:ext uri="{BB962C8B-B14F-4D97-AF65-F5344CB8AC3E}">
        <p14:creationId xmlns:p14="http://schemas.microsoft.com/office/powerpoint/2010/main" val="95372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75AE9-040A-6C49-8C5D-00817500626F}"/>
              </a:ext>
            </a:extLst>
          </p:cNvPr>
          <p:cNvSpPr>
            <a:spLocks noGrp="1"/>
          </p:cNvSpPr>
          <p:nvPr>
            <p:ph type="body" sz="quarter" idx="10"/>
          </p:nvPr>
        </p:nvSpPr>
        <p:spPr/>
        <p:txBody>
          <a:bodyPr>
            <a:normAutofit fontScale="92500"/>
          </a:bodyPr>
          <a:lstStyle/>
          <a:p>
            <a:r>
              <a:rPr lang="en-US" dirty="0"/>
              <a:t>Full floating offshore wind energy representation in WISDEM (minus O&amp;M)</a:t>
            </a:r>
          </a:p>
          <a:p>
            <a:pPr lvl="1"/>
            <a:r>
              <a:rPr lang="en-US" dirty="0"/>
              <a:t>New modules: </a:t>
            </a:r>
            <a:r>
              <a:rPr lang="en-US" dirty="0" err="1"/>
              <a:t>FloatingSE</a:t>
            </a:r>
            <a:r>
              <a:rPr lang="en-US" dirty="0"/>
              <a:t>, </a:t>
            </a:r>
            <a:r>
              <a:rPr lang="en-US" dirty="0" err="1"/>
              <a:t>OffshoreBOS</a:t>
            </a:r>
            <a:endParaRPr lang="en-US" dirty="0"/>
          </a:p>
          <a:p>
            <a:pPr lvl="1"/>
            <a:r>
              <a:rPr lang="en-US" dirty="0"/>
              <a:t>Improvements throughout WISDEM for cohesiveness, ease of use</a:t>
            </a:r>
          </a:p>
          <a:p>
            <a:endParaRPr lang="en-US" dirty="0"/>
          </a:p>
          <a:p>
            <a:r>
              <a:rPr lang="en-US" dirty="0"/>
              <a:t>“Tabula rasa” (blank slate) design of floating substructure using a genetic algorithm optimizer, bounded design variables, and constraints</a:t>
            </a:r>
          </a:p>
          <a:p>
            <a:pPr lvl="1"/>
            <a:r>
              <a:rPr lang="en-US" dirty="0"/>
              <a:t>No initial “feasible” point, just a randomized sampling of design space</a:t>
            </a:r>
          </a:p>
          <a:p>
            <a:pPr lvl="1"/>
            <a:r>
              <a:rPr lang="en-US" dirty="0"/>
              <a:t>Mixed-integer optimization for continuous (e.g. diameter) and discrete (e.g. # mooring lines) design variables</a:t>
            </a:r>
          </a:p>
          <a:p>
            <a:endParaRPr lang="en-US" dirty="0"/>
          </a:p>
          <a:p>
            <a:r>
              <a:rPr lang="en-US" dirty="0"/>
              <a:t>Visualization of results</a:t>
            </a:r>
          </a:p>
        </p:txBody>
      </p:sp>
      <p:sp>
        <p:nvSpPr>
          <p:cNvPr id="3" name="Title 2">
            <a:extLst>
              <a:ext uri="{FF2B5EF4-FFF2-40B4-BE49-F238E27FC236}">
                <a16:creationId xmlns:a16="http://schemas.microsoft.com/office/drawing/2014/main" id="{4AE2C990-07BB-CC42-BE03-39C1E0972036}"/>
              </a:ext>
            </a:extLst>
          </p:cNvPr>
          <p:cNvSpPr>
            <a:spLocks noGrp="1"/>
          </p:cNvSpPr>
          <p:nvPr>
            <p:ph type="title"/>
          </p:nvPr>
        </p:nvSpPr>
        <p:spPr/>
        <p:txBody>
          <a:bodyPr/>
          <a:lstStyle/>
          <a:p>
            <a:r>
              <a:rPr lang="en-US" dirty="0"/>
              <a:t>FY18 Achievements</a:t>
            </a:r>
          </a:p>
        </p:txBody>
      </p:sp>
    </p:spTree>
    <p:extLst>
      <p:ext uri="{BB962C8B-B14F-4D97-AF65-F5344CB8AC3E}">
        <p14:creationId xmlns:p14="http://schemas.microsoft.com/office/powerpoint/2010/main" val="34026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F5EB59-E456-0C4F-80D4-330AF890FC7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450435" y="0"/>
            <a:ext cx="2480707" cy="5143500"/>
          </a:xfrm>
          <a:prstGeom prst="rect">
            <a:avLst/>
          </a:prstGeom>
        </p:spPr>
      </p:pic>
      <p:pic>
        <p:nvPicPr>
          <p:cNvPr id="13" name="Picture 12">
            <a:extLst>
              <a:ext uri="{FF2B5EF4-FFF2-40B4-BE49-F238E27FC236}">
                <a16:creationId xmlns:a16="http://schemas.microsoft.com/office/drawing/2014/main" id="{E7B56492-3FC2-884B-9735-2674668AEC0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6144836" y="0"/>
            <a:ext cx="3027395" cy="5143500"/>
          </a:xfrm>
          <a:prstGeom prst="rect">
            <a:avLst/>
          </a:prstGeom>
        </p:spPr>
      </p:pic>
      <p:pic>
        <p:nvPicPr>
          <p:cNvPr id="15" name="Picture 14">
            <a:extLst>
              <a:ext uri="{FF2B5EF4-FFF2-40B4-BE49-F238E27FC236}">
                <a16:creationId xmlns:a16="http://schemas.microsoft.com/office/drawing/2014/main" id="{E66AC2C1-E68E-694B-B564-3A34081EDB9D}"/>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4339509" y="0"/>
            <a:ext cx="2325705" cy="5143500"/>
          </a:xfrm>
          <a:prstGeom prst="rect">
            <a:avLst/>
          </a:prstGeom>
        </p:spPr>
      </p:pic>
      <p:sp>
        <p:nvSpPr>
          <p:cNvPr id="2" name="Text Placeholder 1">
            <a:extLst>
              <a:ext uri="{FF2B5EF4-FFF2-40B4-BE49-F238E27FC236}">
                <a16:creationId xmlns:a16="http://schemas.microsoft.com/office/drawing/2014/main" id="{C1951DB8-8F27-A84A-99CD-30807845D0FF}"/>
              </a:ext>
            </a:extLst>
          </p:cNvPr>
          <p:cNvSpPr>
            <a:spLocks noGrp="1"/>
          </p:cNvSpPr>
          <p:nvPr>
            <p:ph type="body" sz="quarter" idx="10"/>
          </p:nvPr>
        </p:nvSpPr>
        <p:spPr>
          <a:xfrm>
            <a:off x="113016" y="1124857"/>
            <a:ext cx="2310779" cy="362176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Spar design seems most reasonable</a:t>
            </a:r>
          </a:p>
          <a:p>
            <a:pPr lvl="1"/>
            <a:r>
              <a:rPr lang="en-US" dirty="0"/>
              <a:t>Tough to get it wrong</a:t>
            </a:r>
          </a:p>
          <a:p>
            <a:endParaRPr lang="en-US" dirty="0"/>
          </a:p>
          <a:p>
            <a:r>
              <a:rPr lang="en-US" dirty="0"/>
              <a:t>Excessive mooring line issue has been fixed (I think)</a:t>
            </a:r>
          </a:p>
        </p:txBody>
      </p:sp>
      <p:sp>
        <p:nvSpPr>
          <p:cNvPr id="3" name="Title 2">
            <a:extLst>
              <a:ext uri="{FF2B5EF4-FFF2-40B4-BE49-F238E27FC236}">
                <a16:creationId xmlns:a16="http://schemas.microsoft.com/office/drawing/2014/main" id="{C87C1147-307F-9540-9090-906BE7AD95B9}"/>
              </a:ext>
            </a:extLst>
          </p:cNvPr>
          <p:cNvSpPr>
            <a:spLocks noGrp="1"/>
          </p:cNvSpPr>
          <p:nvPr>
            <p:ph type="title"/>
          </p:nvPr>
        </p:nvSpPr>
        <p:spPr>
          <a:xfrm>
            <a:off x="457200" y="0"/>
            <a:ext cx="1850199" cy="777240"/>
          </a:xfrm>
        </p:spPr>
        <p:txBody>
          <a:bodyPr/>
          <a:lstStyle/>
          <a:p>
            <a:r>
              <a:rPr lang="en-US" dirty="0"/>
              <a:t>Spar</a:t>
            </a:r>
          </a:p>
        </p:txBody>
      </p:sp>
      <p:sp>
        <p:nvSpPr>
          <p:cNvPr id="7" name="TextBox 6">
            <a:extLst>
              <a:ext uri="{FF2B5EF4-FFF2-40B4-BE49-F238E27FC236}">
                <a16:creationId xmlns:a16="http://schemas.microsoft.com/office/drawing/2014/main" id="{7C2FEF1E-4333-3048-BBF3-D718CFC93A21}"/>
              </a:ext>
            </a:extLst>
          </p:cNvPr>
          <p:cNvSpPr txBox="1"/>
          <p:nvPr/>
        </p:nvSpPr>
        <p:spPr>
          <a:xfrm>
            <a:off x="2506895" y="931423"/>
            <a:ext cx="939681"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Full view</a:t>
            </a:r>
          </a:p>
        </p:txBody>
      </p:sp>
      <p:sp>
        <p:nvSpPr>
          <p:cNvPr id="8" name="TextBox 7">
            <a:extLst>
              <a:ext uri="{FF2B5EF4-FFF2-40B4-BE49-F238E27FC236}">
                <a16:creationId xmlns:a16="http://schemas.microsoft.com/office/drawing/2014/main" id="{C6B502B2-C7CF-9C41-8879-4C67EC88AAF7}"/>
              </a:ext>
            </a:extLst>
          </p:cNvPr>
          <p:cNvSpPr txBox="1"/>
          <p:nvPr/>
        </p:nvSpPr>
        <p:spPr>
          <a:xfrm>
            <a:off x="4402199" y="1036700"/>
            <a:ext cx="671979"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Zoom</a:t>
            </a:r>
          </a:p>
        </p:txBody>
      </p:sp>
      <p:sp>
        <p:nvSpPr>
          <p:cNvPr id="9" name="TextBox 8">
            <a:extLst>
              <a:ext uri="{FF2B5EF4-FFF2-40B4-BE49-F238E27FC236}">
                <a16:creationId xmlns:a16="http://schemas.microsoft.com/office/drawing/2014/main" id="{2E536C29-5EC0-6043-A796-1C4F1190251E}"/>
              </a:ext>
            </a:extLst>
          </p:cNvPr>
          <p:cNvSpPr txBox="1"/>
          <p:nvPr/>
        </p:nvSpPr>
        <p:spPr>
          <a:xfrm>
            <a:off x="6904076" y="1399204"/>
            <a:ext cx="935962"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Top view</a:t>
            </a:r>
          </a:p>
        </p:txBody>
      </p:sp>
    </p:spTree>
    <p:extLst>
      <p:ext uri="{BB962C8B-B14F-4D97-AF65-F5344CB8AC3E}">
        <p14:creationId xmlns:p14="http://schemas.microsoft.com/office/powerpoint/2010/main" val="104970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B91AB-0202-914F-A421-6B863D4CF85B}"/>
              </a:ext>
            </a:extLst>
          </p:cNvPr>
          <p:cNvSpPr>
            <a:spLocks noGrp="1"/>
          </p:cNvSpPr>
          <p:nvPr>
            <p:ph type="body" sz="quarter" idx="10"/>
          </p:nvPr>
        </p:nvSpPr>
        <p:spPr>
          <a:xfrm>
            <a:off x="457201" y="1124857"/>
            <a:ext cx="3868220" cy="3621769"/>
          </a:xfrm>
        </p:spPr>
        <p:style>
          <a:lnRef idx="2">
            <a:schemeClr val="accent1"/>
          </a:lnRef>
          <a:fillRef idx="1">
            <a:schemeClr val="lt1"/>
          </a:fillRef>
          <a:effectRef idx="0">
            <a:schemeClr val="accent1"/>
          </a:effectRef>
          <a:fontRef idx="minor">
            <a:schemeClr val="dk1"/>
          </a:fontRef>
        </p:style>
        <p:txBody>
          <a:bodyPr/>
          <a:lstStyle/>
          <a:p>
            <a:r>
              <a:rPr lang="en-US" dirty="0"/>
              <a:t>Have already run initial weight sensitivity study on final spar design</a:t>
            </a:r>
          </a:p>
          <a:p>
            <a:pPr lvl="1"/>
            <a:r>
              <a:rPr lang="en-US" dirty="0"/>
              <a:t>Results are not yet “fully optimized”, but show a clear trend</a:t>
            </a:r>
          </a:p>
          <a:p>
            <a:endParaRPr lang="en-US" dirty="0"/>
          </a:p>
          <a:p>
            <a:r>
              <a:rPr lang="en-US" dirty="0"/>
              <a:t>Approximately linear 1:1 reduction in substructure mass for reduction in RNA mass</a:t>
            </a:r>
          </a:p>
        </p:txBody>
      </p:sp>
      <p:sp>
        <p:nvSpPr>
          <p:cNvPr id="3" name="Title 2">
            <a:extLst>
              <a:ext uri="{FF2B5EF4-FFF2-40B4-BE49-F238E27FC236}">
                <a16:creationId xmlns:a16="http://schemas.microsoft.com/office/drawing/2014/main" id="{8C04AC22-4484-8C49-8141-EF775E3C16DC}"/>
              </a:ext>
            </a:extLst>
          </p:cNvPr>
          <p:cNvSpPr>
            <a:spLocks noGrp="1"/>
          </p:cNvSpPr>
          <p:nvPr>
            <p:ph type="title"/>
          </p:nvPr>
        </p:nvSpPr>
        <p:spPr/>
        <p:txBody>
          <a:bodyPr/>
          <a:lstStyle/>
          <a:p>
            <a:r>
              <a:rPr lang="en-US" dirty="0"/>
              <a:t>Sensitivity around optimized spar design</a:t>
            </a:r>
          </a:p>
        </p:txBody>
      </p:sp>
      <p:pic>
        <p:nvPicPr>
          <p:cNvPr id="5" name="Picture 4">
            <a:extLst>
              <a:ext uri="{FF2B5EF4-FFF2-40B4-BE49-F238E27FC236}">
                <a16:creationId xmlns:a16="http://schemas.microsoft.com/office/drawing/2014/main" id="{422BEC10-6D6D-6D4A-9DC1-EF7EE391D7EA}"/>
              </a:ext>
            </a:extLst>
          </p:cNvPr>
          <p:cNvPicPr>
            <a:picLocks noChangeAspect="1"/>
          </p:cNvPicPr>
          <p:nvPr/>
        </p:nvPicPr>
        <p:blipFill>
          <a:blip r:embed="rId2"/>
          <a:stretch>
            <a:fillRect/>
          </a:stretch>
        </p:blipFill>
        <p:spPr>
          <a:xfrm>
            <a:off x="4545094" y="1414060"/>
            <a:ext cx="4003521" cy="3043362"/>
          </a:xfrm>
          <a:prstGeom prst="rect">
            <a:avLst/>
          </a:prstGeom>
        </p:spPr>
      </p:pic>
    </p:spTree>
    <p:extLst>
      <p:ext uri="{BB962C8B-B14F-4D97-AF65-F5344CB8AC3E}">
        <p14:creationId xmlns:p14="http://schemas.microsoft.com/office/powerpoint/2010/main" val="152195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F3B2810-3038-CD40-8914-9DD90A04A6B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6205029" y="64185"/>
            <a:ext cx="2251022" cy="2382491"/>
          </a:xfrm>
          <a:prstGeom prst="rect">
            <a:avLst/>
          </a:prstGeom>
        </p:spPr>
      </p:pic>
      <p:pic>
        <p:nvPicPr>
          <p:cNvPr id="6" name="Picture 5">
            <a:extLst>
              <a:ext uri="{FF2B5EF4-FFF2-40B4-BE49-F238E27FC236}">
                <a16:creationId xmlns:a16="http://schemas.microsoft.com/office/drawing/2014/main" id="{C79832B2-BA24-2249-B194-D05889AB640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889384" y="836468"/>
            <a:ext cx="2085412" cy="4027470"/>
          </a:xfrm>
          <a:prstGeom prst="rect">
            <a:avLst/>
          </a:prstGeom>
        </p:spPr>
      </p:pic>
      <p:pic>
        <p:nvPicPr>
          <p:cNvPr id="12" name="Picture 11">
            <a:extLst>
              <a:ext uri="{FF2B5EF4-FFF2-40B4-BE49-F238E27FC236}">
                <a16:creationId xmlns:a16="http://schemas.microsoft.com/office/drawing/2014/main" id="{E1FC2EDA-16CC-3741-9A90-78201C7765DE}"/>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4710256" y="2467513"/>
            <a:ext cx="4433744" cy="2279113"/>
          </a:xfrm>
          <a:prstGeom prst="rect">
            <a:avLst/>
          </a:prstGeom>
        </p:spPr>
      </p:pic>
      <p:sp>
        <p:nvSpPr>
          <p:cNvPr id="2" name="Text Placeholder 1">
            <a:extLst>
              <a:ext uri="{FF2B5EF4-FFF2-40B4-BE49-F238E27FC236}">
                <a16:creationId xmlns:a16="http://schemas.microsoft.com/office/drawing/2014/main" id="{9CE4EBAD-CABD-4D4F-BF78-367780A18382}"/>
              </a:ext>
            </a:extLst>
          </p:cNvPr>
          <p:cNvSpPr>
            <a:spLocks noGrp="1"/>
          </p:cNvSpPr>
          <p:nvPr>
            <p:ph type="body" sz="quarter" idx="10"/>
          </p:nvPr>
        </p:nvSpPr>
        <p:spPr>
          <a:xfrm>
            <a:off x="164387" y="1124857"/>
            <a:ext cx="2654740" cy="362176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Added heave plates and resolved some other issues</a:t>
            </a:r>
          </a:p>
          <a:p>
            <a:pPr lvl="1"/>
            <a:endParaRPr lang="en-US" dirty="0"/>
          </a:p>
          <a:p>
            <a:r>
              <a:rPr lang="en-US" dirty="0"/>
              <a:t>Results look more reasonable</a:t>
            </a:r>
          </a:p>
          <a:p>
            <a:pPr lvl="1"/>
            <a:endParaRPr lang="en-US" dirty="0"/>
          </a:p>
          <a:p>
            <a:r>
              <a:rPr lang="en-US" dirty="0"/>
              <a:t>Have started weight sensitivity study</a:t>
            </a:r>
          </a:p>
          <a:p>
            <a:endParaRPr lang="en-US" dirty="0"/>
          </a:p>
        </p:txBody>
      </p:sp>
      <p:sp>
        <p:nvSpPr>
          <p:cNvPr id="3" name="Title 2">
            <a:extLst>
              <a:ext uri="{FF2B5EF4-FFF2-40B4-BE49-F238E27FC236}">
                <a16:creationId xmlns:a16="http://schemas.microsoft.com/office/drawing/2014/main" id="{A6D4FC40-6146-8545-BD3B-EA77B4C094E4}"/>
              </a:ext>
            </a:extLst>
          </p:cNvPr>
          <p:cNvSpPr>
            <a:spLocks noGrp="1"/>
          </p:cNvSpPr>
          <p:nvPr>
            <p:ph type="title"/>
          </p:nvPr>
        </p:nvSpPr>
        <p:spPr>
          <a:xfrm>
            <a:off x="457200" y="0"/>
            <a:ext cx="1145569" cy="777240"/>
          </a:xfrm>
        </p:spPr>
        <p:txBody>
          <a:bodyPr/>
          <a:lstStyle/>
          <a:p>
            <a:r>
              <a:rPr lang="en-US" dirty="0"/>
              <a:t>Semi</a:t>
            </a:r>
          </a:p>
        </p:txBody>
      </p:sp>
      <p:sp>
        <p:nvSpPr>
          <p:cNvPr id="22" name="TextBox 21">
            <a:extLst>
              <a:ext uri="{FF2B5EF4-FFF2-40B4-BE49-F238E27FC236}">
                <a16:creationId xmlns:a16="http://schemas.microsoft.com/office/drawing/2014/main" id="{3B876D4B-EB2B-6E43-9DC8-001FF9E81A18}"/>
              </a:ext>
            </a:extLst>
          </p:cNvPr>
          <p:cNvSpPr txBox="1"/>
          <p:nvPr/>
        </p:nvSpPr>
        <p:spPr>
          <a:xfrm>
            <a:off x="2828893" y="1272251"/>
            <a:ext cx="939681"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Full view</a:t>
            </a:r>
          </a:p>
        </p:txBody>
      </p:sp>
      <p:sp>
        <p:nvSpPr>
          <p:cNvPr id="23" name="TextBox 22">
            <a:extLst>
              <a:ext uri="{FF2B5EF4-FFF2-40B4-BE49-F238E27FC236}">
                <a16:creationId xmlns:a16="http://schemas.microsoft.com/office/drawing/2014/main" id="{BB560DBC-12E5-BE46-BB4E-E21D14B334D8}"/>
              </a:ext>
            </a:extLst>
          </p:cNvPr>
          <p:cNvSpPr txBox="1"/>
          <p:nvPr/>
        </p:nvSpPr>
        <p:spPr>
          <a:xfrm>
            <a:off x="7023123" y="1902434"/>
            <a:ext cx="945580"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Top-view</a:t>
            </a:r>
          </a:p>
        </p:txBody>
      </p:sp>
      <p:sp>
        <p:nvSpPr>
          <p:cNvPr id="24" name="TextBox 23">
            <a:extLst>
              <a:ext uri="{FF2B5EF4-FFF2-40B4-BE49-F238E27FC236}">
                <a16:creationId xmlns:a16="http://schemas.microsoft.com/office/drawing/2014/main" id="{D1DB2EC2-AD65-D54D-87B6-E572922F5C00}"/>
              </a:ext>
            </a:extLst>
          </p:cNvPr>
          <p:cNvSpPr txBox="1"/>
          <p:nvPr/>
        </p:nvSpPr>
        <p:spPr>
          <a:xfrm>
            <a:off x="8120062" y="2509187"/>
            <a:ext cx="671979"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Zoom</a:t>
            </a:r>
          </a:p>
        </p:txBody>
      </p:sp>
    </p:spTree>
    <p:extLst>
      <p:ext uri="{BB962C8B-B14F-4D97-AF65-F5344CB8AC3E}">
        <p14:creationId xmlns:p14="http://schemas.microsoft.com/office/powerpoint/2010/main" val="244062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9BB8A47-F128-D74E-92C6-B5D34EE60AA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423527" y="0"/>
            <a:ext cx="1586165" cy="5143500"/>
          </a:xfrm>
          <a:prstGeom prst="rect">
            <a:avLst/>
          </a:prstGeom>
        </p:spPr>
      </p:pic>
      <p:pic>
        <p:nvPicPr>
          <p:cNvPr id="13" name="Picture 12">
            <a:extLst>
              <a:ext uri="{FF2B5EF4-FFF2-40B4-BE49-F238E27FC236}">
                <a16:creationId xmlns:a16="http://schemas.microsoft.com/office/drawing/2014/main" id="{717C4962-8731-9342-AC86-B60FDD1F923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6084695" y="1066495"/>
            <a:ext cx="3059305" cy="3326397"/>
          </a:xfrm>
          <a:prstGeom prst="rect">
            <a:avLst/>
          </a:prstGeom>
        </p:spPr>
      </p:pic>
      <p:pic>
        <p:nvPicPr>
          <p:cNvPr id="15" name="Picture 14">
            <a:extLst>
              <a:ext uri="{FF2B5EF4-FFF2-40B4-BE49-F238E27FC236}">
                <a16:creationId xmlns:a16="http://schemas.microsoft.com/office/drawing/2014/main" id="{FC1BC5F6-1F67-8B44-919A-17B149315111}"/>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3929607" y="1124857"/>
            <a:ext cx="2672152" cy="3209674"/>
          </a:xfrm>
          <a:prstGeom prst="rect">
            <a:avLst/>
          </a:prstGeom>
        </p:spPr>
      </p:pic>
      <p:sp>
        <p:nvSpPr>
          <p:cNvPr id="2" name="Text Placeholder 1">
            <a:extLst>
              <a:ext uri="{FF2B5EF4-FFF2-40B4-BE49-F238E27FC236}">
                <a16:creationId xmlns:a16="http://schemas.microsoft.com/office/drawing/2014/main" id="{B7902894-EE25-E240-90E6-AABBC4EADC44}"/>
              </a:ext>
            </a:extLst>
          </p:cNvPr>
          <p:cNvSpPr>
            <a:spLocks noGrp="1"/>
          </p:cNvSpPr>
          <p:nvPr>
            <p:ph type="body" sz="quarter" idx="10"/>
          </p:nvPr>
        </p:nvSpPr>
        <p:spPr>
          <a:xfrm>
            <a:off x="205483" y="1124857"/>
            <a:ext cx="2229492" cy="362176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Looks similar to semi with taut moorings</a:t>
            </a:r>
          </a:p>
          <a:p>
            <a:pPr lvl="1"/>
            <a:endParaRPr lang="en-US" dirty="0"/>
          </a:p>
          <a:p>
            <a:r>
              <a:rPr lang="en-US" dirty="0"/>
              <a:t>Significantly improved over last version</a:t>
            </a:r>
          </a:p>
          <a:p>
            <a:pPr lvl="1"/>
            <a:endParaRPr lang="en-US" dirty="0"/>
          </a:p>
          <a:p>
            <a:r>
              <a:rPr lang="en-US" dirty="0"/>
              <a:t>Also started running weight sensitivity study</a:t>
            </a:r>
          </a:p>
        </p:txBody>
      </p:sp>
      <p:sp>
        <p:nvSpPr>
          <p:cNvPr id="3" name="Title 2">
            <a:extLst>
              <a:ext uri="{FF2B5EF4-FFF2-40B4-BE49-F238E27FC236}">
                <a16:creationId xmlns:a16="http://schemas.microsoft.com/office/drawing/2014/main" id="{F980125F-FAED-AC41-B68D-D13E49060F9A}"/>
              </a:ext>
            </a:extLst>
          </p:cNvPr>
          <p:cNvSpPr>
            <a:spLocks noGrp="1"/>
          </p:cNvSpPr>
          <p:nvPr>
            <p:ph type="title"/>
          </p:nvPr>
        </p:nvSpPr>
        <p:spPr>
          <a:xfrm>
            <a:off x="457200" y="0"/>
            <a:ext cx="765425" cy="777240"/>
          </a:xfrm>
        </p:spPr>
        <p:txBody>
          <a:bodyPr/>
          <a:lstStyle/>
          <a:p>
            <a:r>
              <a:rPr lang="en-US" dirty="0"/>
              <a:t>TLP</a:t>
            </a:r>
          </a:p>
        </p:txBody>
      </p:sp>
      <p:sp>
        <p:nvSpPr>
          <p:cNvPr id="7" name="TextBox 6">
            <a:extLst>
              <a:ext uri="{FF2B5EF4-FFF2-40B4-BE49-F238E27FC236}">
                <a16:creationId xmlns:a16="http://schemas.microsoft.com/office/drawing/2014/main" id="{726D5018-96AA-0D44-BCFD-146FECF81526}"/>
              </a:ext>
            </a:extLst>
          </p:cNvPr>
          <p:cNvSpPr txBox="1"/>
          <p:nvPr/>
        </p:nvSpPr>
        <p:spPr>
          <a:xfrm>
            <a:off x="2820875" y="1235466"/>
            <a:ext cx="939681"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Full view</a:t>
            </a:r>
          </a:p>
        </p:txBody>
      </p:sp>
      <p:sp>
        <p:nvSpPr>
          <p:cNvPr id="8" name="TextBox 7">
            <a:extLst>
              <a:ext uri="{FF2B5EF4-FFF2-40B4-BE49-F238E27FC236}">
                <a16:creationId xmlns:a16="http://schemas.microsoft.com/office/drawing/2014/main" id="{5ABD749F-88DF-714F-8FBC-30DAC17C4EA9}"/>
              </a:ext>
            </a:extLst>
          </p:cNvPr>
          <p:cNvSpPr txBox="1"/>
          <p:nvPr/>
        </p:nvSpPr>
        <p:spPr>
          <a:xfrm>
            <a:off x="4674742" y="1359326"/>
            <a:ext cx="671979"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Zoom</a:t>
            </a:r>
          </a:p>
        </p:txBody>
      </p:sp>
      <p:sp>
        <p:nvSpPr>
          <p:cNvPr id="9" name="TextBox 8">
            <a:extLst>
              <a:ext uri="{FF2B5EF4-FFF2-40B4-BE49-F238E27FC236}">
                <a16:creationId xmlns:a16="http://schemas.microsoft.com/office/drawing/2014/main" id="{C8E9E89B-0018-F84E-A5A0-4683677BC1BC}"/>
              </a:ext>
            </a:extLst>
          </p:cNvPr>
          <p:cNvSpPr txBox="1"/>
          <p:nvPr/>
        </p:nvSpPr>
        <p:spPr>
          <a:xfrm>
            <a:off x="6909989" y="1550379"/>
            <a:ext cx="935962"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Top view</a:t>
            </a:r>
          </a:p>
        </p:txBody>
      </p:sp>
    </p:spTree>
    <p:extLst>
      <p:ext uri="{BB962C8B-B14F-4D97-AF65-F5344CB8AC3E}">
        <p14:creationId xmlns:p14="http://schemas.microsoft.com/office/powerpoint/2010/main" val="24213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33F726-7D12-8E42-A63C-8C1FAAF8A1C4}"/>
              </a:ext>
            </a:extLst>
          </p:cNvPr>
          <p:cNvSpPr>
            <a:spLocks noGrp="1"/>
          </p:cNvSpPr>
          <p:nvPr>
            <p:ph type="body" sz="quarter" idx="10"/>
          </p:nvPr>
        </p:nvSpPr>
        <p:spPr/>
        <p:txBody>
          <a:bodyPr>
            <a:normAutofit fontScale="77500" lnSpcReduction="20000"/>
          </a:bodyPr>
          <a:lstStyle/>
          <a:p>
            <a:pPr marL="0" indent="0">
              <a:buNone/>
            </a:pPr>
            <a:r>
              <a:rPr lang="en-US" dirty="0">
                <a:solidFill>
                  <a:schemeClr val="accent1"/>
                </a:solidFill>
              </a:rPr>
              <a:t>Near Term (by end of FY18)</a:t>
            </a:r>
          </a:p>
          <a:p>
            <a:r>
              <a:rPr lang="en-US" dirty="0"/>
              <a:t>Dive in to sensitivity more</a:t>
            </a:r>
          </a:p>
          <a:p>
            <a:pPr lvl="1"/>
            <a:r>
              <a:rPr lang="en-US" dirty="0"/>
              <a:t>What is changing: Diameter / ballast / thicknesses, </a:t>
            </a:r>
            <a:r>
              <a:rPr lang="en-US" dirty="0" err="1"/>
              <a:t>etc</a:t>
            </a:r>
            <a:r>
              <a:rPr lang="en-US" dirty="0"/>
              <a:t>?</a:t>
            </a:r>
          </a:p>
          <a:p>
            <a:pPr lvl="1"/>
            <a:r>
              <a:rPr lang="en-US" dirty="0"/>
              <a:t>Compare to </a:t>
            </a:r>
            <a:r>
              <a:rPr lang="en-US" dirty="0" err="1"/>
              <a:t>Senu’s</a:t>
            </a:r>
            <a:r>
              <a:rPr lang="en-US" dirty="0"/>
              <a:t> old results</a:t>
            </a:r>
          </a:p>
          <a:p>
            <a:pPr lvl="1"/>
            <a:r>
              <a:rPr lang="en-US" dirty="0"/>
              <a:t>Breakeven cost analysis</a:t>
            </a:r>
          </a:p>
          <a:p>
            <a:r>
              <a:rPr lang="en-US" dirty="0"/>
              <a:t>Do a sensitivity for tower mass as well?</a:t>
            </a:r>
          </a:p>
          <a:p>
            <a:r>
              <a:rPr lang="en-US" dirty="0"/>
              <a:t>Include semisubmersible sensitivity analysis too</a:t>
            </a:r>
          </a:p>
          <a:p>
            <a:r>
              <a:rPr lang="en-US" dirty="0"/>
              <a:t>Write a study report detailing methodology and findings, polish </a:t>
            </a:r>
            <a:r>
              <a:rPr lang="en-US" dirty="0" err="1"/>
              <a:t>FloatingSE</a:t>
            </a:r>
            <a:r>
              <a:rPr lang="en-US" dirty="0"/>
              <a:t> documentation</a:t>
            </a:r>
          </a:p>
          <a:p>
            <a:endParaRPr lang="en-US" dirty="0"/>
          </a:p>
          <a:p>
            <a:pPr marL="0" indent="0">
              <a:buNone/>
            </a:pPr>
            <a:r>
              <a:rPr lang="en-US" dirty="0">
                <a:solidFill>
                  <a:schemeClr val="accent1"/>
                </a:solidFill>
              </a:rPr>
              <a:t>Long Term (FY19 and beyond)</a:t>
            </a:r>
            <a:endParaRPr lang="en-US" dirty="0"/>
          </a:p>
          <a:p>
            <a:r>
              <a:rPr lang="en-US" dirty="0"/>
              <a:t>Hydrostatics-only, single DLC approach might be too low of fidelity to give credible results</a:t>
            </a:r>
          </a:p>
          <a:p>
            <a:r>
              <a:rPr lang="en-US" dirty="0"/>
              <a:t>A linear potential-flow, frequency-domain approach might be more credible yet still fast enough for optimization</a:t>
            </a:r>
          </a:p>
          <a:p>
            <a:r>
              <a:rPr lang="en-US" dirty="0"/>
              <a:t>(this improvement will be part of “Concept Paper Proposal”)</a:t>
            </a:r>
          </a:p>
        </p:txBody>
      </p:sp>
      <p:sp>
        <p:nvSpPr>
          <p:cNvPr id="3" name="Title 2">
            <a:extLst>
              <a:ext uri="{FF2B5EF4-FFF2-40B4-BE49-F238E27FC236}">
                <a16:creationId xmlns:a16="http://schemas.microsoft.com/office/drawing/2014/main" id="{DD4E96B2-DB41-C448-8AC5-1D8AB306C0EF}"/>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3608228155"/>
      </p:ext>
    </p:extLst>
  </p:cSld>
  <p:clrMapOvr>
    <a:masterClrMapping/>
  </p:clrMapOvr>
</p:sld>
</file>

<file path=ppt/theme/theme1.xml><?xml version="1.0" encoding="utf-8"?>
<a:theme xmlns:a="http://schemas.openxmlformats.org/drawingml/2006/main" name="Office Theme">
  <a:themeElements>
    <a:clrScheme name="MyNREL">
      <a:dk1>
        <a:srgbClr val="333333"/>
      </a:dk1>
      <a:lt1>
        <a:srgbClr val="FFFFFF"/>
      </a:lt1>
      <a:dk2>
        <a:srgbClr val="8A7D65"/>
      </a:dk2>
      <a:lt2>
        <a:srgbClr val="CAE1FE"/>
      </a:lt2>
      <a:accent1>
        <a:srgbClr val="0079C1"/>
      </a:accent1>
      <a:accent2>
        <a:srgbClr val="00A4E4"/>
      </a:accent2>
      <a:accent3>
        <a:srgbClr val="F6A01A"/>
      </a:accent3>
      <a:accent4>
        <a:srgbClr val="5E9732"/>
      </a:accent4>
      <a:accent5>
        <a:srgbClr val="941100"/>
      </a:accent5>
      <a:accent6>
        <a:srgbClr val="8B4412"/>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nrel-presentation-template" id="{C6A79FD6-BB81-D448-BB18-041052958799}" vid="{9F72DE44-EB89-0648-826A-127E988E8C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12913</TotalTime>
  <Words>331</Words>
  <Application>Microsoft Macintosh PowerPoint</Application>
  <PresentationFormat>On-screen Show (16:9)</PresentationFormat>
  <Paragraphs>58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FY18 Achievements</vt:lpstr>
      <vt:lpstr>Spar</vt:lpstr>
      <vt:lpstr>Sensitivity around optimized spar design</vt:lpstr>
      <vt:lpstr>Semi</vt:lpstr>
      <vt:lpstr>TLP</vt:lpstr>
      <vt:lpstr>Next Steps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Barter, Garrett</dc:creator>
  <cp:lastModifiedBy>Barter, Garrett</cp:lastModifiedBy>
  <cp:revision>163</cp:revision>
  <cp:lastPrinted>2018-05-24T02:53:48Z</cp:lastPrinted>
  <dcterms:created xsi:type="dcterms:W3CDTF">2018-05-23T18:37:12Z</dcterms:created>
  <dcterms:modified xsi:type="dcterms:W3CDTF">2018-08-07T10:34:45Z</dcterms:modified>
</cp:coreProperties>
</file>