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636" r:id="rId2"/>
    <p:sldId id="637" r:id="rId3"/>
    <p:sldId id="638" r:id="rId4"/>
    <p:sldId id="640" r:id="rId5"/>
    <p:sldId id="641" r:id="rId6"/>
    <p:sldId id="642" r:id="rId7"/>
    <p:sldId id="639" r:id="rId8"/>
    <p:sldId id="643" r:id="rId9"/>
    <p:sldId id="64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D78A"/>
    <a:srgbClr val="D9EBC0"/>
    <a:srgbClr val="FFC237"/>
    <a:srgbClr val="FFD785"/>
    <a:srgbClr val="FFEABE"/>
    <a:srgbClr val="91C3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7"/>
    <p:restoredTop sz="80367" autoAdjust="0"/>
  </p:normalViewPr>
  <p:slideViewPr>
    <p:cSldViewPr snapToGrid="0" snapToObjects="1">
      <p:cViewPr varScale="1">
        <p:scale>
          <a:sx n="124" d="100"/>
          <a:sy n="124" d="100"/>
        </p:scale>
        <p:origin x="1552" y="176"/>
      </p:cViewPr>
      <p:guideLst>
        <p:guide orient="horz" pos="1620"/>
        <p:guide pos="2880"/>
      </p:guideLst>
    </p:cSldViewPr>
  </p:slideViewPr>
  <p:notesTextViewPr>
    <p:cViewPr>
      <p:scale>
        <a:sx n="155" d="100"/>
        <a:sy n="155" d="100"/>
      </p:scale>
      <p:origin x="0" y="0"/>
    </p:cViewPr>
  </p:notesTextViewPr>
  <p:sorterViewPr>
    <p:cViewPr varScale="1">
      <p:scale>
        <a:sx n="100" d="100"/>
        <a:sy n="100" d="100"/>
      </p:scale>
      <p:origin x="0" y="0"/>
    </p:cViewPr>
  </p:sorterViewPr>
  <p:notesViewPr>
    <p:cSldViewPr snapToGrid="0" snapToObjects="1">
      <p:cViewPr varScale="1">
        <p:scale>
          <a:sx n="93" d="100"/>
          <a:sy n="93" d="100"/>
        </p:scale>
        <p:origin x="376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D0F491-0864-1F4D-BE28-6BACD346005A}"/>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57AF8A-9D1E-A543-98F1-5A48E32A17DF}"/>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6C238AA0-692B-9842-AC36-395CD3CEC068}" type="datetimeFigureOut">
              <a:rPr lang="en-US" smtClean="0"/>
              <a:t>8/19/18</a:t>
            </a:fld>
            <a:endParaRPr lang="en-US"/>
          </a:p>
        </p:txBody>
      </p:sp>
      <p:sp>
        <p:nvSpPr>
          <p:cNvPr id="4" name="Footer Placeholder 3">
            <a:extLst>
              <a:ext uri="{FF2B5EF4-FFF2-40B4-BE49-F238E27FC236}">
                <a16:creationId xmlns:a16="http://schemas.microsoft.com/office/drawing/2014/main" id="{D9FEFA23-12FF-5E49-A5F8-560F2C9DF1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FE0E80-7D5A-0E4E-824E-46689CD20C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D4C47-F82F-8741-B5DF-BED046035561}" type="slidenum">
              <a:rPr lang="en-US" smtClean="0"/>
              <a:t>‹#›</a:t>
            </a:fld>
            <a:endParaRPr lang="en-US"/>
          </a:p>
        </p:txBody>
      </p:sp>
    </p:spTree>
    <p:extLst>
      <p:ext uri="{BB962C8B-B14F-4D97-AF65-F5344CB8AC3E}">
        <p14:creationId xmlns:p14="http://schemas.microsoft.com/office/powerpoint/2010/main" val="3450867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8/19/18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dirty="0"/>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rm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961483"/>
            <a:ext cx="4322763" cy="1101551"/>
          </a:xfrm>
        </p:spPr>
        <p:txBody>
          <a:bodyPr>
            <a:norm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429012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1124857"/>
            <a:ext cx="8120063" cy="362176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400273F5-7B5F-EB4C-8635-B6E46367ECE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7" name="Title 1">
            <a:extLst>
              <a:ext uri="{FF2B5EF4-FFF2-40B4-BE49-F238E27FC236}">
                <a16:creationId xmlns:a16="http://schemas.microsoft.com/office/drawing/2014/main" id="{035ADFE9-B6C1-F643-9563-C7CFA3790E4D}"/>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282540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D381-2624-7146-9832-B02B34FDBAF7}"/>
              </a:ext>
            </a:extLst>
          </p:cNvPr>
          <p:cNvSpPr>
            <a:spLocks noGrp="1"/>
          </p:cNvSpPr>
          <p:nvPr>
            <p:ph type="title"/>
          </p:nvPr>
        </p:nvSpPr>
        <p:spPr>
          <a:xfrm>
            <a:off x="457200" y="0"/>
            <a:ext cx="8229600" cy="777240"/>
          </a:xfrm>
        </p:spPr>
        <p:txBody>
          <a:bodyPr/>
          <a:lstStyle/>
          <a:p>
            <a:r>
              <a:rPr lang="en-US"/>
              <a:t>Click to edit Master title style</a:t>
            </a:r>
          </a:p>
        </p:txBody>
      </p:sp>
      <p:sp>
        <p:nvSpPr>
          <p:cNvPr id="4" name="Content Placeholder 3">
            <a:extLst>
              <a:ext uri="{FF2B5EF4-FFF2-40B4-BE49-F238E27FC236}">
                <a16:creationId xmlns:a16="http://schemas.microsoft.com/office/drawing/2014/main" id="{08FDDE37-04E8-8D42-8A84-5BE5A4B0B8B4}"/>
              </a:ext>
            </a:extLst>
          </p:cNvPr>
          <p:cNvSpPr>
            <a:spLocks noGrp="1"/>
          </p:cNvSpPr>
          <p:nvPr>
            <p:ph sz="half" idx="2"/>
          </p:nvPr>
        </p:nvSpPr>
        <p:spPr>
          <a:xfrm>
            <a:off x="457200" y="1017767"/>
            <a:ext cx="4040982" cy="38563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053DDF68-999A-3342-80BC-27F3B6E09E5A}"/>
              </a:ext>
            </a:extLst>
          </p:cNvPr>
          <p:cNvSpPr>
            <a:spLocks noGrp="1"/>
          </p:cNvSpPr>
          <p:nvPr>
            <p:ph sz="quarter" idx="4"/>
          </p:nvPr>
        </p:nvSpPr>
        <p:spPr>
          <a:xfrm>
            <a:off x="4629150" y="1017767"/>
            <a:ext cx="4057650" cy="38563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C147D839-7F4F-DA48-B79C-52AF90B5F1F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89417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A0720A-302B-2140-AC58-798374BF3E01}"/>
              </a:ext>
            </a:extLst>
          </p:cNvPr>
          <p:cNvSpPr>
            <a:spLocks noGrp="1"/>
          </p:cNvSpPr>
          <p:nvPr>
            <p:ph type="body" idx="1"/>
          </p:nvPr>
        </p:nvSpPr>
        <p:spPr>
          <a:xfrm>
            <a:off x="457200" y="911015"/>
            <a:ext cx="4040982"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08FDDE37-04E8-8D42-8A84-5BE5A4B0B8B4}"/>
              </a:ext>
            </a:extLst>
          </p:cNvPr>
          <p:cNvSpPr>
            <a:spLocks noGrp="1"/>
          </p:cNvSpPr>
          <p:nvPr>
            <p:ph sz="half" idx="2"/>
          </p:nvPr>
        </p:nvSpPr>
        <p:spPr>
          <a:xfrm>
            <a:off x="457200" y="1528949"/>
            <a:ext cx="4040982" cy="337700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69BD2FC-3959-AF4D-A449-C3EB542D1CCF}"/>
              </a:ext>
            </a:extLst>
          </p:cNvPr>
          <p:cNvSpPr>
            <a:spLocks noGrp="1"/>
          </p:cNvSpPr>
          <p:nvPr>
            <p:ph type="body" sz="quarter" idx="3"/>
          </p:nvPr>
        </p:nvSpPr>
        <p:spPr>
          <a:xfrm>
            <a:off x="4629150" y="911015"/>
            <a:ext cx="405765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id="{053DDF68-999A-3342-80BC-27F3B6E09E5A}"/>
              </a:ext>
            </a:extLst>
          </p:cNvPr>
          <p:cNvSpPr>
            <a:spLocks noGrp="1"/>
          </p:cNvSpPr>
          <p:nvPr>
            <p:ph sz="quarter" idx="4"/>
          </p:nvPr>
        </p:nvSpPr>
        <p:spPr>
          <a:xfrm>
            <a:off x="4629150" y="1528949"/>
            <a:ext cx="4057650" cy="337700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C147D839-7F4F-DA48-B79C-52AF90B5F1F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9" name="Title 1">
            <a:extLst>
              <a:ext uri="{FF2B5EF4-FFF2-40B4-BE49-F238E27FC236}">
                <a16:creationId xmlns:a16="http://schemas.microsoft.com/office/drawing/2014/main" id="{50B0C39B-B344-5B4F-93F1-7D1CC64E071E}"/>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2457240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5" name="TextBox 4">
            <a:extLst>
              <a:ext uri="{FF2B5EF4-FFF2-40B4-BE49-F238E27FC236}">
                <a16:creationId xmlns:a16="http://schemas.microsoft.com/office/drawing/2014/main" id="{789B9887-9571-8E42-B8C3-768186F8D26B}"/>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278570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11F57BA-7C1C-2245-98DA-494AF7DA9827}"/>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9885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C Slide -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9" name="Text Placeholder 6"/>
          <p:cNvSpPr>
            <a:spLocks noGrp="1"/>
          </p:cNvSpPr>
          <p:nvPr>
            <p:ph type="body" sz="quarter" idx="20" hasCustomPrompt="1"/>
          </p:nvPr>
        </p:nvSpPr>
        <p:spPr>
          <a:xfrm>
            <a:off x="468313" y="18735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8115"/>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43674"/>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354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490D65D-3229-0D48-8AB3-64DEA98E7360}"/>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382233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C Slide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B27ACFA-0B8E-6943-8944-9226DD3B3AC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485406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C Slide -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AA975A5-D847-0A43-8289-90CD4E559775}"/>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4265052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C Slide -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D758D15-3077-504E-8359-260D41B785D0}"/>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904196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C Slide -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A8D99A7-58F2-EF40-BF60-5862CE6D3DD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11396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rmAutofit/>
          </a:bodyPr>
          <a:lstStyle>
            <a:lvl1pPr marL="0" indent="0">
              <a:lnSpc>
                <a:spcPts val="2800"/>
              </a:lnSpc>
              <a:buNone/>
              <a:defRPr sz="3000">
                <a:solidFill>
                  <a:schemeClr val="bg1"/>
                </a:solidFill>
              </a:defRPr>
            </a:lvl1pPr>
          </a:lstStyle>
          <a:p>
            <a:pPr lvl="0"/>
            <a:r>
              <a:rPr lang="en-US"/>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rm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1393331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C Slide -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801E882C-3B30-BC41-8C46-828E7B27408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039919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C Slide - 7">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E3C8BB3-2850-2043-9038-7E7CC0364EC5}"/>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574438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dirty="0"/>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dirty="0"/>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dirty="0"/>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dirty="0"/>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20" name="TextBox 19">
            <a:extLst>
              <a:ext uri="{FF2B5EF4-FFF2-40B4-BE49-F238E27FC236}">
                <a16:creationId xmlns:a16="http://schemas.microsoft.com/office/drawing/2014/main" id="{EB10A461-D5A7-9344-A91B-6FF78C06FCAE}"/>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dirty="0"/>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28" name="TextBox 27">
            <a:extLst>
              <a:ext uri="{FF2B5EF4-FFF2-40B4-BE49-F238E27FC236}">
                <a16:creationId xmlns:a16="http://schemas.microsoft.com/office/drawing/2014/main" id="{0657E1F3-7F4A-AB4E-B281-529E9D1CC48E}"/>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982103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29" name="TextBox 28">
            <a:extLst>
              <a:ext uri="{FF2B5EF4-FFF2-40B4-BE49-F238E27FC236}">
                <a16:creationId xmlns:a16="http://schemas.microsoft.com/office/drawing/2014/main" id="{B8C044C4-01B8-8C4A-B623-C83A1E6A66B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660572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9" name="TextBox 8">
            <a:extLst>
              <a:ext uri="{FF2B5EF4-FFF2-40B4-BE49-F238E27FC236}">
                <a16:creationId xmlns:a16="http://schemas.microsoft.com/office/drawing/2014/main" id="{8A4A22EC-A410-4546-A8D4-DEF77F945611}"/>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634595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sp>
        <p:nvSpPr>
          <p:cNvPr id="10" name="Rectangle 9"/>
          <p:cNvSpPr/>
          <p:nvPr userDrawn="1"/>
        </p:nvSpPr>
        <p:spPr>
          <a:xfrm>
            <a:off x="6082668" y="4051192"/>
            <a:ext cx="2443102" cy="1092308"/>
          </a:xfrm>
          <a:prstGeom prst="rect">
            <a:avLst/>
          </a:prstGeom>
          <a:solidFill>
            <a:srgbClr val="0079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2041" y="4326708"/>
            <a:ext cx="1893428" cy="503506"/>
          </a:xfrm>
          <a:prstGeom prst="rect">
            <a:avLst/>
          </a:prstGeom>
        </p:spPr>
      </p:pic>
      <p:sp>
        <p:nvSpPr>
          <p:cNvPr id="12" name="TextBox 11">
            <a:extLst>
              <a:ext uri="{FF2B5EF4-FFF2-40B4-BE49-F238E27FC236}">
                <a16:creationId xmlns:a16="http://schemas.microsoft.com/office/drawing/2014/main" id="{64EC49E2-E328-B24F-A70C-5EE89E0BC9D0}"/>
              </a:ext>
            </a:extLst>
          </p:cNvPr>
          <p:cNvSpPr txBox="1"/>
          <p:nvPr userDrawn="1"/>
        </p:nvSpPr>
        <p:spPr>
          <a:xfrm>
            <a:off x="136318" y="3962170"/>
            <a:ext cx="5580695" cy="1061829"/>
          </a:xfrm>
          <a:prstGeom prst="rect">
            <a:avLst/>
          </a:prstGeom>
          <a:noFill/>
        </p:spPr>
        <p:txBody>
          <a:bodyPr wrap="square" rtlCol="0">
            <a:spAutoFit/>
          </a:bodyPr>
          <a:lstStyle/>
          <a:p>
            <a:pPr algn="l"/>
            <a:r>
              <a:rPr lang="en-US" sz="900" dirty="0">
                <a:solidFill>
                  <a:schemeClr val="tx1"/>
                </a:solidFill>
              </a:rPr>
              <a:t>This work was authored by staff from the Alliance for Sustainable Energy, LLC, the manager and operator of the National Renewable Energy Laboratory for the U.S. Department of Energy (DOE) under Contract No. DE-AC36-08GO28308. Funding was provided by the Department of Energy’s Wind Energy Technologies Office. The views expressed in this document do not necessarily represent the views of the DOE or the U.S. Government. The U.S. Government retains and the publisher, by accepting the document for publication, acknowledges that the U.S. Government retains a nonexclusive, paid-up, irrevocable, worldwide license to publish or reproduce the published form of this work, or allow others to do so, for U.S. Government purposes.</a:t>
            </a:r>
          </a:p>
        </p:txBody>
      </p:sp>
    </p:spTree>
    <p:extLst>
      <p:ext uri="{BB962C8B-B14F-4D97-AF65-F5344CB8AC3E}">
        <p14:creationId xmlns:p14="http://schemas.microsoft.com/office/powerpoint/2010/main" val="112472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rmAutofit/>
          </a:bodyPr>
          <a:lstStyle>
            <a:lvl1pPr marL="0" indent="0">
              <a:lnSpc>
                <a:spcPts val="2800"/>
              </a:lnSpc>
              <a:buNone/>
              <a:defRPr sz="3000">
                <a:solidFill>
                  <a:schemeClr val="bg1"/>
                </a:solidFill>
              </a:defRPr>
            </a:lvl1pPr>
          </a:lstStyle>
          <a:p>
            <a:pPr lvl="0"/>
            <a:r>
              <a:rPr lang="en-US" dirty="0"/>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rm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200339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i="1">
                <a:solidFill>
                  <a:schemeClr val="tx1"/>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8" name="TextBox 7">
            <a:extLst>
              <a:ext uri="{FF2B5EF4-FFF2-40B4-BE49-F238E27FC236}">
                <a16:creationId xmlns:a16="http://schemas.microsoft.com/office/drawing/2014/main" id="{8982CBCB-0C5D-8547-B085-AD9A5B8C4B1A}"/>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2102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
        <p:nvSpPr>
          <p:cNvPr id="7" name="TextBox 6">
            <a:extLst>
              <a:ext uri="{FF2B5EF4-FFF2-40B4-BE49-F238E27FC236}">
                <a16:creationId xmlns:a16="http://schemas.microsoft.com/office/drawing/2014/main" id="{171101AE-3009-4449-BC10-7D45A36F5F53}"/>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81122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
        <p:nvSpPr>
          <p:cNvPr id="8" name="TextBox 7">
            <a:extLst>
              <a:ext uri="{FF2B5EF4-FFF2-40B4-BE49-F238E27FC236}">
                <a16:creationId xmlns:a16="http://schemas.microsoft.com/office/drawing/2014/main" id="{77080487-E5A0-3E4B-A3EC-BB66A8F17109}"/>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Tree>
    <p:extLst>
      <p:ext uri="{BB962C8B-B14F-4D97-AF65-F5344CB8AC3E}">
        <p14:creationId xmlns:p14="http://schemas.microsoft.com/office/powerpoint/2010/main" val="1941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dirty="0"/>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
        <p:nvSpPr>
          <p:cNvPr id="8" name="TextBox 7">
            <a:extLst>
              <a:ext uri="{FF2B5EF4-FFF2-40B4-BE49-F238E27FC236}">
                <a16:creationId xmlns:a16="http://schemas.microsoft.com/office/drawing/2014/main" id="{8ED4385D-9F4B-3141-B66A-D423D0A6ED9C}"/>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78874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FF92B1-52D0-994A-8952-5B54684D153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5" name="Title 1">
            <a:extLst>
              <a:ext uri="{FF2B5EF4-FFF2-40B4-BE49-F238E27FC236}">
                <a16:creationId xmlns:a16="http://schemas.microsoft.com/office/drawing/2014/main" id="{0D75B65E-B35E-E64E-8CB4-8B18033DA83F}"/>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148500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777240"/>
          </a:xfrm>
          <a:prstGeom prst="rect">
            <a:avLst/>
          </a:prstGeom>
          <a:solidFill>
            <a:schemeClr val="accent1"/>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65609"/>
            <a:ext cx="8229600" cy="370784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71" r:id="rId4"/>
    <p:sldLayoutId id="2147483677" r:id="rId5"/>
    <p:sldLayoutId id="2147483666" r:id="rId6"/>
    <p:sldLayoutId id="2147483667" r:id="rId7"/>
    <p:sldLayoutId id="2147483665" r:id="rId8"/>
    <p:sldLayoutId id="2147483653" r:id="rId9"/>
    <p:sldLayoutId id="2147483655" r:id="rId10"/>
    <p:sldLayoutId id="2147483680" r:id="rId11"/>
    <p:sldLayoutId id="2147483676"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8" r:id="rId22"/>
    <p:sldLayoutId id="2147483669" r:id="rId23"/>
    <p:sldLayoutId id="2147483670" r:id="rId24"/>
    <p:sldLayoutId id="2147483672" r:id="rId25"/>
    <p:sldLayoutId id="2147483673" r:id="rId26"/>
  </p:sldLayoutIdLst>
  <p:txStyles>
    <p:titleStyle>
      <a:lvl1pPr marL="0" algn="l" defTabSz="457200" rtl="0" eaLnBrk="1" latinLnBrk="0" hangingPunct="1">
        <a:lnSpc>
          <a:spcPct val="100000"/>
        </a:lnSpc>
        <a:spcBef>
          <a:spcPct val="0"/>
        </a:spcBef>
        <a:buNone/>
        <a:defRPr sz="3000" b="1" kern="1200" spc="0">
          <a:solidFill>
            <a:schemeClr val="bg1"/>
          </a:solidFill>
          <a:latin typeface="+mj-lt"/>
          <a:ea typeface="+mj-ea"/>
          <a:cs typeface="+mj-cs"/>
        </a:defRPr>
      </a:lvl1pPr>
    </p:titleStyle>
    <p:bodyStyle>
      <a:lvl1pPr marL="179388" indent="-179388" algn="l" defTabSz="457200" rtl="0" eaLnBrk="1" latinLnBrk="0" hangingPunct="1">
        <a:spcBef>
          <a:spcPct val="20000"/>
        </a:spcBef>
        <a:buFont typeface="Arial"/>
        <a:buChar char="•"/>
        <a:tabLst/>
        <a:defRPr sz="2000" b="1" kern="1200">
          <a:solidFill>
            <a:schemeClr val="tx1"/>
          </a:solidFill>
          <a:latin typeface="+mn-lt"/>
          <a:ea typeface="+mn-ea"/>
          <a:cs typeface="+mn-cs"/>
        </a:defRPr>
      </a:lvl1pPr>
      <a:lvl2pPr marL="463550" indent="-284163"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577850" indent="-114300" algn="l" defTabSz="457200" rtl="0" eaLnBrk="1" latinLnBrk="0" hangingPunct="1">
        <a:spcBef>
          <a:spcPct val="20000"/>
        </a:spcBef>
        <a:buFont typeface="Arial"/>
        <a:buChar char="•"/>
        <a:tabLst/>
        <a:defRPr sz="1800" kern="1200">
          <a:solidFill>
            <a:schemeClr val="tx1"/>
          </a:solidFill>
          <a:latin typeface="+mn-lt"/>
          <a:ea typeface="+mn-ea"/>
          <a:cs typeface="+mn-cs"/>
        </a:defRPr>
      </a:lvl3pPr>
      <a:lvl4pPr marL="862013" indent="-227013" algn="l" defTabSz="457200" rtl="0" eaLnBrk="1" latinLnBrk="0" hangingPunct="1">
        <a:spcBef>
          <a:spcPct val="20000"/>
        </a:spcBef>
        <a:buFont typeface="Arial"/>
        <a:buChar char="–"/>
        <a:tabLst/>
        <a:defRPr sz="1600" kern="1200">
          <a:solidFill>
            <a:schemeClr val="tx1"/>
          </a:solidFill>
          <a:latin typeface="+mn-lt"/>
          <a:ea typeface="+mn-ea"/>
          <a:cs typeface="+mn-cs"/>
        </a:defRPr>
      </a:lvl4pPr>
      <a:lvl5pPr marL="1031875" indent="-169863" algn="l" defTabSz="457200" rtl="0" eaLnBrk="1" latinLnBrk="0" hangingPunct="1">
        <a:spcBef>
          <a:spcPct val="20000"/>
        </a:spcBef>
        <a:buFont typeface="Arial"/>
        <a:buChar char="»"/>
        <a:tabLst/>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112F68-193D-B94E-A52E-63C0901C2F06}"/>
              </a:ext>
            </a:extLst>
          </p:cNvPr>
          <p:cNvSpPr>
            <a:spLocks noGrp="1"/>
          </p:cNvSpPr>
          <p:nvPr>
            <p:ph type="body" sz="quarter" idx="10"/>
          </p:nvPr>
        </p:nvSpPr>
        <p:spPr/>
        <p:txBody>
          <a:bodyPr/>
          <a:lstStyle/>
          <a:p>
            <a:r>
              <a:rPr lang="en-US" dirty="0"/>
              <a:t>Floating Systems Optimization Check-In</a:t>
            </a:r>
          </a:p>
        </p:txBody>
      </p:sp>
      <p:sp>
        <p:nvSpPr>
          <p:cNvPr id="3" name="Text Placeholder 2">
            <a:extLst>
              <a:ext uri="{FF2B5EF4-FFF2-40B4-BE49-F238E27FC236}">
                <a16:creationId xmlns:a16="http://schemas.microsoft.com/office/drawing/2014/main" id="{37EA0B09-ABC4-9B4F-9330-14E3CB78C343}"/>
              </a:ext>
            </a:extLst>
          </p:cNvPr>
          <p:cNvSpPr>
            <a:spLocks noGrp="1"/>
          </p:cNvSpPr>
          <p:nvPr>
            <p:ph type="body" sz="quarter" idx="11"/>
          </p:nvPr>
        </p:nvSpPr>
        <p:spPr/>
        <p:txBody>
          <a:bodyPr/>
          <a:lstStyle/>
          <a:p>
            <a:r>
              <a:rPr lang="en-US" dirty="0"/>
              <a:t>Garrett Barter</a:t>
            </a:r>
          </a:p>
          <a:p>
            <a:r>
              <a:rPr lang="en-US" dirty="0"/>
              <a:t>August 20, 2018</a:t>
            </a:r>
          </a:p>
        </p:txBody>
      </p:sp>
    </p:spTree>
    <p:extLst>
      <p:ext uri="{BB962C8B-B14F-4D97-AF65-F5344CB8AC3E}">
        <p14:creationId xmlns:p14="http://schemas.microsoft.com/office/powerpoint/2010/main" val="95372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75AE9-040A-6C49-8C5D-00817500626F}"/>
              </a:ext>
            </a:extLst>
          </p:cNvPr>
          <p:cNvSpPr>
            <a:spLocks noGrp="1"/>
          </p:cNvSpPr>
          <p:nvPr>
            <p:ph type="body" sz="quarter" idx="10"/>
          </p:nvPr>
        </p:nvSpPr>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n-US" dirty="0"/>
              <a:t>Objective: Design floating substructure for DTU10MW reference turbine to minimize LCOE</a:t>
            </a:r>
          </a:p>
          <a:p>
            <a:endParaRPr lang="en-US" dirty="0"/>
          </a:p>
          <a:p>
            <a:r>
              <a:rPr lang="en-US" dirty="0"/>
              <a:t>Full floating offshore wind energy representation in WISDEM (minus O&amp;M)</a:t>
            </a:r>
          </a:p>
          <a:p>
            <a:pPr lvl="1"/>
            <a:r>
              <a:rPr lang="en-US" dirty="0"/>
              <a:t>New modules: </a:t>
            </a:r>
            <a:r>
              <a:rPr lang="en-US" dirty="0" err="1"/>
              <a:t>FloatingSE</a:t>
            </a:r>
            <a:r>
              <a:rPr lang="en-US" dirty="0"/>
              <a:t>, </a:t>
            </a:r>
            <a:r>
              <a:rPr lang="en-US" dirty="0" err="1"/>
              <a:t>OffshoreBOS</a:t>
            </a:r>
            <a:endParaRPr lang="en-US" dirty="0"/>
          </a:p>
          <a:p>
            <a:pPr lvl="1"/>
            <a:r>
              <a:rPr lang="en-US" dirty="0"/>
              <a:t>Improvements throughout WISDEM for cohesiveness, ease of use</a:t>
            </a:r>
          </a:p>
          <a:p>
            <a:endParaRPr lang="en-US" dirty="0"/>
          </a:p>
          <a:p>
            <a:r>
              <a:rPr lang="en-US" dirty="0"/>
              <a:t>“Tabula rasa” (blank slate) design of floating substructure using a genetic algorithm optimizer, bounded design variables, and constraints</a:t>
            </a:r>
          </a:p>
          <a:p>
            <a:pPr lvl="1"/>
            <a:r>
              <a:rPr lang="en-US" dirty="0"/>
              <a:t>No initial “feasible” point, just a randomized sampling of design space</a:t>
            </a:r>
          </a:p>
          <a:p>
            <a:pPr lvl="1"/>
            <a:r>
              <a:rPr lang="en-US" dirty="0"/>
              <a:t>Mixed-integer optimization for continuous (e.g. diameter) and discrete (e.g. # mooring lines) design variables</a:t>
            </a:r>
          </a:p>
          <a:p>
            <a:pPr lvl="1"/>
            <a:r>
              <a:rPr lang="en-US" dirty="0"/>
              <a:t>Constraints enforced with penalty function</a:t>
            </a:r>
          </a:p>
          <a:p>
            <a:pPr lvl="1"/>
            <a:endParaRPr lang="en-US" dirty="0"/>
          </a:p>
          <a:p>
            <a:r>
              <a:rPr lang="en-US" dirty="0"/>
              <a:t>Followed by “Local” design space optimization (continuous variables only) using </a:t>
            </a:r>
            <a:r>
              <a:rPr lang="en-US" dirty="0" err="1"/>
              <a:t>Nelder</a:t>
            </a:r>
            <a:r>
              <a:rPr lang="en-US" dirty="0"/>
              <a:t>-Mead simplex algorithm</a:t>
            </a:r>
          </a:p>
          <a:p>
            <a:pPr lvl="1"/>
            <a:r>
              <a:rPr lang="en-US" dirty="0"/>
              <a:t>Constraints enforced with penalty function</a:t>
            </a:r>
          </a:p>
          <a:p>
            <a:endParaRPr lang="en-US" dirty="0"/>
          </a:p>
        </p:txBody>
      </p:sp>
      <p:sp>
        <p:nvSpPr>
          <p:cNvPr id="3" name="Title 2">
            <a:extLst>
              <a:ext uri="{FF2B5EF4-FFF2-40B4-BE49-F238E27FC236}">
                <a16:creationId xmlns:a16="http://schemas.microsoft.com/office/drawing/2014/main" id="{4AE2C990-07BB-CC42-BE03-39C1E0972036}"/>
              </a:ext>
            </a:extLst>
          </p:cNvPr>
          <p:cNvSpPr>
            <a:spLocks noGrp="1"/>
          </p:cNvSpPr>
          <p:nvPr>
            <p:ph type="title"/>
          </p:nvPr>
        </p:nvSpPr>
        <p:spPr/>
        <p:txBody>
          <a:bodyPr>
            <a:normAutofit fontScale="90000"/>
          </a:bodyPr>
          <a:lstStyle/>
          <a:p>
            <a:r>
              <a:rPr lang="en-US" dirty="0"/>
              <a:t>Design approach uses WISDEM, customized optimization routines, variable bounds, and constraints</a:t>
            </a:r>
          </a:p>
        </p:txBody>
      </p:sp>
    </p:spTree>
    <p:extLst>
      <p:ext uri="{BB962C8B-B14F-4D97-AF65-F5344CB8AC3E}">
        <p14:creationId xmlns:p14="http://schemas.microsoft.com/office/powerpoint/2010/main" val="128473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CB8F3D-8FD2-F549-ACEF-7FE789DF4C92}"/>
              </a:ext>
            </a:extLst>
          </p:cNvPr>
          <p:cNvPicPr>
            <a:picLocks noChangeAspect="1"/>
          </p:cNvPicPr>
          <p:nvPr/>
        </p:nvPicPr>
        <p:blipFill rotWithShape="1">
          <a:blip r:embed="rId2"/>
          <a:srcRect l="28477" r="28989"/>
          <a:stretch/>
        </p:blipFill>
        <p:spPr>
          <a:xfrm>
            <a:off x="0" y="0"/>
            <a:ext cx="3813048" cy="5143500"/>
          </a:xfrm>
          <a:prstGeom prst="rect">
            <a:avLst/>
          </a:prstGeom>
        </p:spPr>
      </p:pic>
      <p:pic>
        <p:nvPicPr>
          <p:cNvPr id="5" name="Picture 4">
            <a:extLst>
              <a:ext uri="{FF2B5EF4-FFF2-40B4-BE49-F238E27FC236}">
                <a16:creationId xmlns:a16="http://schemas.microsoft.com/office/drawing/2014/main" id="{E279F0F0-FBC1-B34A-A76A-B9D144E9E96B}"/>
              </a:ext>
            </a:extLst>
          </p:cNvPr>
          <p:cNvPicPr>
            <a:picLocks noChangeAspect="1"/>
          </p:cNvPicPr>
          <p:nvPr/>
        </p:nvPicPr>
        <p:blipFill rotWithShape="1">
          <a:blip r:embed="rId3"/>
          <a:srcRect l="14605" r="24908"/>
          <a:stretch/>
        </p:blipFill>
        <p:spPr>
          <a:xfrm>
            <a:off x="3721608" y="0"/>
            <a:ext cx="5422392" cy="5143500"/>
          </a:xfrm>
          <a:prstGeom prst="rect">
            <a:avLst/>
          </a:prstGeom>
        </p:spPr>
      </p:pic>
      <p:sp>
        <p:nvSpPr>
          <p:cNvPr id="9" name="Text Placeholder 8">
            <a:extLst>
              <a:ext uri="{FF2B5EF4-FFF2-40B4-BE49-F238E27FC236}">
                <a16:creationId xmlns:a16="http://schemas.microsoft.com/office/drawing/2014/main" id="{1F0C7BD9-ED9F-5C49-828B-535A3B495BB9}"/>
              </a:ext>
            </a:extLst>
          </p:cNvPr>
          <p:cNvSpPr>
            <a:spLocks noGrp="1"/>
          </p:cNvSpPr>
          <p:nvPr>
            <p:ph type="body" sz="quarter" idx="10"/>
          </p:nvPr>
        </p:nvSpPr>
        <p:spPr>
          <a:xfrm>
            <a:off x="457200" y="4361688"/>
            <a:ext cx="8120063" cy="704088"/>
          </a:xfrm>
        </p:spPr>
        <p:txBody>
          <a:bodyPr>
            <a:normAutofit lnSpcReduction="10000"/>
          </a:bodyPr>
          <a:lstStyle/>
          <a:p>
            <a:r>
              <a:rPr lang="en-US" dirty="0">
                <a:solidFill>
                  <a:schemeClr val="bg1"/>
                </a:solidFill>
              </a:rPr>
              <a:t>Spar optimization minimizes mass while maintaining hydrostatic stability</a:t>
            </a:r>
          </a:p>
          <a:p>
            <a:r>
              <a:rPr lang="en-US" dirty="0">
                <a:solidFill>
                  <a:schemeClr val="bg1"/>
                </a:solidFill>
              </a:rPr>
              <a:t>Chooses extensive water ballast instead of paying for own ballast</a:t>
            </a:r>
          </a:p>
        </p:txBody>
      </p:sp>
      <p:sp>
        <p:nvSpPr>
          <p:cNvPr id="8" name="Title 7">
            <a:extLst>
              <a:ext uri="{FF2B5EF4-FFF2-40B4-BE49-F238E27FC236}">
                <a16:creationId xmlns:a16="http://schemas.microsoft.com/office/drawing/2014/main" id="{6926C510-3FB0-F74C-B3D7-4A4DDBD46879}"/>
              </a:ext>
            </a:extLst>
          </p:cNvPr>
          <p:cNvSpPr>
            <a:spLocks noGrp="1"/>
          </p:cNvSpPr>
          <p:nvPr>
            <p:ph type="title"/>
          </p:nvPr>
        </p:nvSpPr>
        <p:spPr>
          <a:xfrm>
            <a:off x="3026664" y="0"/>
            <a:ext cx="3227832" cy="777240"/>
          </a:xfrm>
          <a:noFill/>
        </p:spPr>
        <p:txBody>
          <a:bodyPr/>
          <a:lstStyle/>
          <a:p>
            <a:r>
              <a:rPr lang="en-US" dirty="0"/>
              <a:t>Spar Optimization</a:t>
            </a:r>
          </a:p>
        </p:txBody>
      </p:sp>
    </p:spTree>
    <p:extLst>
      <p:ext uri="{BB962C8B-B14F-4D97-AF65-F5344CB8AC3E}">
        <p14:creationId xmlns:p14="http://schemas.microsoft.com/office/powerpoint/2010/main" val="407829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B91AB-0202-914F-A421-6B863D4CF85B}"/>
              </a:ext>
            </a:extLst>
          </p:cNvPr>
          <p:cNvSpPr>
            <a:spLocks noGrp="1"/>
          </p:cNvSpPr>
          <p:nvPr>
            <p:ph type="body" sz="quarter" idx="10"/>
          </p:nvPr>
        </p:nvSpPr>
        <p:spPr>
          <a:xfrm>
            <a:off x="457201" y="1124857"/>
            <a:ext cx="3868220" cy="3621769"/>
          </a:xfrm>
        </p:spPr>
        <p:style>
          <a:lnRef idx="2">
            <a:schemeClr val="accent1"/>
          </a:lnRef>
          <a:fillRef idx="1">
            <a:schemeClr val="lt1"/>
          </a:fillRef>
          <a:effectRef idx="0">
            <a:schemeClr val="accent1"/>
          </a:effectRef>
          <a:fontRef idx="minor">
            <a:schemeClr val="dk1"/>
          </a:fontRef>
        </p:style>
        <p:txBody>
          <a:bodyPr/>
          <a:lstStyle/>
          <a:p>
            <a:r>
              <a:rPr lang="en-US" dirty="0"/>
              <a:t>When minimizing weight, mass removed from the turbine means mass removed from the substructure</a:t>
            </a:r>
          </a:p>
          <a:p>
            <a:endParaRPr lang="en-US" dirty="0"/>
          </a:p>
          <a:p>
            <a:r>
              <a:rPr lang="en-US" dirty="0"/>
              <a:t>Approximately linear 1:1 reduction in substructure mass for reduction in RNA mass</a:t>
            </a:r>
          </a:p>
        </p:txBody>
      </p:sp>
      <p:sp>
        <p:nvSpPr>
          <p:cNvPr id="3" name="Title 2">
            <a:extLst>
              <a:ext uri="{FF2B5EF4-FFF2-40B4-BE49-F238E27FC236}">
                <a16:creationId xmlns:a16="http://schemas.microsoft.com/office/drawing/2014/main" id="{8C04AC22-4484-8C49-8141-EF775E3C16DC}"/>
              </a:ext>
            </a:extLst>
          </p:cNvPr>
          <p:cNvSpPr>
            <a:spLocks noGrp="1"/>
          </p:cNvSpPr>
          <p:nvPr>
            <p:ph type="title"/>
          </p:nvPr>
        </p:nvSpPr>
        <p:spPr/>
        <p:txBody>
          <a:bodyPr/>
          <a:lstStyle/>
          <a:p>
            <a:r>
              <a:rPr lang="en-US" dirty="0"/>
              <a:t>Sensitivity around optimized spar design</a:t>
            </a:r>
          </a:p>
        </p:txBody>
      </p:sp>
      <p:pic>
        <p:nvPicPr>
          <p:cNvPr id="5" name="Picture 4">
            <a:extLst>
              <a:ext uri="{FF2B5EF4-FFF2-40B4-BE49-F238E27FC236}">
                <a16:creationId xmlns:a16="http://schemas.microsoft.com/office/drawing/2014/main" id="{422BEC10-6D6D-6D4A-9DC1-EF7EE391D7EA}"/>
              </a:ext>
            </a:extLst>
          </p:cNvPr>
          <p:cNvPicPr>
            <a:picLocks noChangeAspect="1"/>
          </p:cNvPicPr>
          <p:nvPr/>
        </p:nvPicPr>
        <p:blipFill>
          <a:blip r:embed="rId2"/>
          <a:stretch>
            <a:fillRect/>
          </a:stretch>
        </p:blipFill>
        <p:spPr>
          <a:xfrm>
            <a:off x="4545095" y="1414060"/>
            <a:ext cx="4003519" cy="3043361"/>
          </a:xfrm>
          <a:prstGeom prst="rect">
            <a:avLst/>
          </a:prstGeom>
        </p:spPr>
      </p:pic>
      <p:sp>
        <p:nvSpPr>
          <p:cNvPr id="4" name="TextBox 3">
            <a:extLst>
              <a:ext uri="{FF2B5EF4-FFF2-40B4-BE49-F238E27FC236}">
                <a16:creationId xmlns:a16="http://schemas.microsoft.com/office/drawing/2014/main" id="{44150FBD-99FC-7849-BC69-6646CAE597E1}"/>
              </a:ext>
            </a:extLst>
          </p:cNvPr>
          <p:cNvSpPr txBox="1"/>
          <p:nvPr/>
        </p:nvSpPr>
        <p:spPr>
          <a:xfrm>
            <a:off x="5724145" y="1121672"/>
            <a:ext cx="2258567" cy="584775"/>
          </a:xfrm>
          <a:prstGeom prst="rect">
            <a:avLst/>
          </a:prstGeom>
          <a:noFill/>
        </p:spPr>
        <p:txBody>
          <a:bodyPr wrap="square" rtlCol="0">
            <a:spAutoFit/>
          </a:bodyPr>
          <a:lstStyle/>
          <a:p>
            <a:pPr algn="ctr"/>
            <a:r>
              <a:rPr lang="en-US" sz="1600" b="1" u="sng" dirty="0">
                <a:solidFill>
                  <a:schemeClr val="accent1"/>
                </a:solidFill>
              </a:rPr>
              <a:t>Mass sensitivity around optimized Spar design</a:t>
            </a:r>
          </a:p>
        </p:txBody>
      </p:sp>
    </p:spTree>
    <p:extLst>
      <p:ext uri="{BB962C8B-B14F-4D97-AF65-F5344CB8AC3E}">
        <p14:creationId xmlns:p14="http://schemas.microsoft.com/office/powerpoint/2010/main" val="5429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1CDAC6-9C8A-B449-B396-66E744E8F624}"/>
              </a:ext>
            </a:extLst>
          </p:cNvPr>
          <p:cNvPicPr>
            <a:picLocks noChangeAspect="1"/>
          </p:cNvPicPr>
          <p:nvPr/>
        </p:nvPicPr>
        <p:blipFill rotWithShape="1">
          <a:blip r:embed="rId2"/>
          <a:srcRect l="33272" r="36536"/>
          <a:stretch/>
        </p:blipFill>
        <p:spPr>
          <a:xfrm>
            <a:off x="-18288" y="0"/>
            <a:ext cx="2706624" cy="5143500"/>
          </a:xfrm>
          <a:prstGeom prst="rect">
            <a:avLst/>
          </a:prstGeom>
        </p:spPr>
      </p:pic>
      <p:pic>
        <p:nvPicPr>
          <p:cNvPr id="6" name="Picture 5">
            <a:extLst>
              <a:ext uri="{FF2B5EF4-FFF2-40B4-BE49-F238E27FC236}">
                <a16:creationId xmlns:a16="http://schemas.microsoft.com/office/drawing/2014/main" id="{88B442C7-172E-CD4C-B130-C4362A4B5E5E}"/>
              </a:ext>
            </a:extLst>
          </p:cNvPr>
          <p:cNvPicPr>
            <a:picLocks noChangeAspect="1"/>
          </p:cNvPicPr>
          <p:nvPr/>
        </p:nvPicPr>
        <p:blipFill rotWithShape="1">
          <a:blip r:embed="rId3"/>
          <a:srcRect l="8649" r="19340"/>
          <a:stretch/>
        </p:blipFill>
        <p:spPr>
          <a:xfrm>
            <a:off x="2688336" y="0"/>
            <a:ext cx="6455664" cy="5143500"/>
          </a:xfrm>
          <a:prstGeom prst="rect">
            <a:avLst/>
          </a:prstGeom>
        </p:spPr>
      </p:pic>
      <p:sp>
        <p:nvSpPr>
          <p:cNvPr id="9" name="Text Placeholder 8">
            <a:extLst>
              <a:ext uri="{FF2B5EF4-FFF2-40B4-BE49-F238E27FC236}">
                <a16:creationId xmlns:a16="http://schemas.microsoft.com/office/drawing/2014/main" id="{1F0C7BD9-ED9F-5C49-828B-535A3B495BB9}"/>
              </a:ext>
            </a:extLst>
          </p:cNvPr>
          <p:cNvSpPr>
            <a:spLocks noGrp="1"/>
          </p:cNvSpPr>
          <p:nvPr>
            <p:ph type="body" sz="quarter" idx="10"/>
          </p:nvPr>
        </p:nvSpPr>
        <p:spPr>
          <a:xfrm>
            <a:off x="457200" y="4361688"/>
            <a:ext cx="8120063" cy="704088"/>
          </a:xfrm>
        </p:spPr>
        <p:txBody>
          <a:bodyPr>
            <a:normAutofit lnSpcReduction="10000"/>
          </a:bodyPr>
          <a:lstStyle/>
          <a:p>
            <a:r>
              <a:rPr lang="en-US" dirty="0">
                <a:solidFill>
                  <a:schemeClr val="bg1"/>
                </a:solidFill>
              </a:rPr>
              <a:t>Semi optimization minimizes mass while maintaining hydrostatic stability</a:t>
            </a:r>
          </a:p>
          <a:p>
            <a:r>
              <a:rPr lang="en-US" dirty="0">
                <a:solidFill>
                  <a:schemeClr val="bg1"/>
                </a:solidFill>
              </a:rPr>
              <a:t>Chooses 3 offset columns and bell-bottom main column</a:t>
            </a:r>
          </a:p>
        </p:txBody>
      </p:sp>
      <p:sp>
        <p:nvSpPr>
          <p:cNvPr id="8" name="Title 7">
            <a:extLst>
              <a:ext uri="{FF2B5EF4-FFF2-40B4-BE49-F238E27FC236}">
                <a16:creationId xmlns:a16="http://schemas.microsoft.com/office/drawing/2014/main" id="{6926C510-3FB0-F74C-B3D7-4A4DDBD46879}"/>
              </a:ext>
            </a:extLst>
          </p:cNvPr>
          <p:cNvSpPr>
            <a:spLocks noGrp="1"/>
          </p:cNvSpPr>
          <p:nvPr>
            <p:ph type="title"/>
          </p:nvPr>
        </p:nvSpPr>
        <p:spPr>
          <a:xfrm>
            <a:off x="3026664" y="0"/>
            <a:ext cx="3227832" cy="777240"/>
          </a:xfrm>
          <a:noFill/>
        </p:spPr>
        <p:txBody>
          <a:bodyPr/>
          <a:lstStyle/>
          <a:p>
            <a:r>
              <a:rPr lang="en-US" dirty="0"/>
              <a:t>Semi Optimization</a:t>
            </a:r>
          </a:p>
        </p:txBody>
      </p:sp>
    </p:spTree>
    <p:extLst>
      <p:ext uri="{BB962C8B-B14F-4D97-AF65-F5344CB8AC3E}">
        <p14:creationId xmlns:p14="http://schemas.microsoft.com/office/powerpoint/2010/main" val="419486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B91AB-0202-914F-A421-6B863D4CF85B}"/>
              </a:ext>
            </a:extLst>
          </p:cNvPr>
          <p:cNvSpPr>
            <a:spLocks noGrp="1"/>
          </p:cNvSpPr>
          <p:nvPr>
            <p:ph type="body" sz="quarter" idx="10"/>
          </p:nvPr>
        </p:nvSpPr>
        <p:spPr>
          <a:xfrm>
            <a:off x="457201" y="1124857"/>
            <a:ext cx="3868220" cy="3621769"/>
          </a:xfrm>
        </p:spPr>
        <p:style>
          <a:lnRef idx="2">
            <a:schemeClr val="accent1"/>
          </a:lnRef>
          <a:fillRef idx="1">
            <a:schemeClr val="lt1"/>
          </a:fillRef>
          <a:effectRef idx="0">
            <a:schemeClr val="accent1"/>
          </a:effectRef>
          <a:fontRef idx="minor">
            <a:schemeClr val="dk1"/>
          </a:fontRef>
        </p:style>
        <p:txBody>
          <a:bodyPr/>
          <a:lstStyle/>
          <a:p>
            <a:r>
              <a:rPr lang="en-US" dirty="0"/>
              <a:t>When minimizing weight, mass removed from the turbine means mass removed from the substructure</a:t>
            </a:r>
          </a:p>
          <a:p>
            <a:endParaRPr lang="en-US" dirty="0"/>
          </a:p>
          <a:p>
            <a:r>
              <a:rPr lang="en-US" dirty="0"/>
              <a:t>Approximately linear 1:1 reduction in substructure mass for reduction in RNA mass</a:t>
            </a:r>
          </a:p>
        </p:txBody>
      </p:sp>
      <p:sp>
        <p:nvSpPr>
          <p:cNvPr id="3" name="Title 2">
            <a:extLst>
              <a:ext uri="{FF2B5EF4-FFF2-40B4-BE49-F238E27FC236}">
                <a16:creationId xmlns:a16="http://schemas.microsoft.com/office/drawing/2014/main" id="{8C04AC22-4484-8C49-8141-EF775E3C16DC}"/>
              </a:ext>
            </a:extLst>
          </p:cNvPr>
          <p:cNvSpPr>
            <a:spLocks noGrp="1"/>
          </p:cNvSpPr>
          <p:nvPr>
            <p:ph type="title"/>
          </p:nvPr>
        </p:nvSpPr>
        <p:spPr/>
        <p:txBody>
          <a:bodyPr/>
          <a:lstStyle/>
          <a:p>
            <a:r>
              <a:rPr lang="en-US" dirty="0"/>
              <a:t>Sensitivity around optimized spar design</a:t>
            </a:r>
          </a:p>
        </p:txBody>
      </p:sp>
      <p:pic>
        <p:nvPicPr>
          <p:cNvPr id="5" name="Picture 4">
            <a:extLst>
              <a:ext uri="{FF2B5EF4-FFF2-40B4-BE49-F238E27FC236}">
                <a16:creationId xmlns:a16="http://schemas.microsoft.com/office/drawing/2014/main" id="{422BEC10-6D6D-6D4A-9DC1-EF7EE391D7EA}"/>
              </a:ext>
            </a:extLst>
          </p:cNvPr>
          <p:cNvPicPr>
            <a:picLocks noChangeAspect="1"/>
          </p:cNvPicPr>
          <p:nvPr/>
        </p:nvPicPr>
        <p:blipFill>
          <a:blip r:embed="rId2"/>
          <a:stretch>
            <a:fillRect/>
          </a:stretch>
        </p:blipFill>
        <p:spPr>
          <a:xfrm>
            <a:off x="4596532" y="1414060"/>
            <a:ext cx="3900645" cy="3043361"/>
          </a:xfrm>
          <a:prstGeom prst="rect">
            <a:avLst/>
          </a:prstGeom>
        </p:spPr>
      </p:pic>
      <p:sp>
        <p:nvSpPr>
          <p:cNvPr id="6" name="TextBox 5">
            <a:extLst>
              <a:ext uri="{FF2B5EF4-FFF2-40B4-BE49-F238E27FC236}">
                <a16:creationId xmlns:a16="http://schemas.microsoft.com/office/drawing/2014/main" id="{B7212BE6-FE3E-2B4C-9BC6-589C0DBA010C}"/>
              </a:ext>
            </a:extLst>
          </p:cNvPr>
          <p:cNvSpPr txBox="1"/>
          <p:nvPr/>
        </p:nvSpPr>
        <p:spPr>
          <a:xfrm>
            <a:off x="5724145" y="1121672"/>
            <a:ext cx="2258567" cy="584775"/>
          </a:xfrm>
          <a:prstGeom prst="rect">
            <a:avLst/>
          </a:prstGeom>
          <a:noFill/>
        </p:spPr>
        <p:txBody>
          <a:bodyPr wrap="square" rtlCol="0">
            <a:spAutoFit/>
          </a:bodyPr>
          <a:lstStyle/>
          <a:p>
            <a:pPr algn="ctr"/>
            <a:r>
              <a:rPr lang="en-US" sz="1600" b="1" u="sng" dirty="0">
                <a:solidFill>
                  <a:schemeClr val="accent1"/>
                </a:solidFill>
              </a:rPr>
              <a:t>Mass sensitivity around optimized Semi design</a:t>
            </a:r>
          </a:p>
        </p:txBody>
      </p:sp>
    </p:spTree>
    <p:extLst>
      <p:ext uri="{BB962C8B-B14F-4D97-AF65-F5344CB8AC3E}">
        <p14:creationId xmlns:p14="http://schemas.microsoft.com/office/powerpoint/2010/main" val="222559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E54577-C6EA-C54A-A360-8A3D215DE384}"/>
              </a:ext>
            </a:extLst>
          </p:cNvPr>
          <p:cNvPicPr>
            <a:picLocks noChangeAspect="1"/>
          </p:cNvPicPr>
          <p:nvPr/>
        </p:nvPicPr>
        <p:blipFill rotWithShape="1">
          <a:blip r:embed="rId2"/>
          <a:srcRect l="16544" r="11852"/>
          <a:stretch/>
        </p:blipFill>
        <p:spPr>
          <a:xfrm>
            <a:off x="2724911" y="0"/>
            <a:ext cx="6419089" cy="5143500"/>
          </a:xfrm>
          <a:prstGeom prst="rect">
            <a:avLst/>
          </a:prstGeom>
        </p:spPr>
      </p:pic>
      <p:pic>
        <p:nvPicPr>
          <p:cNvPr id="7" name="Picture 6">
            <a:extLst>
              <a:ext uri="{FF2B5EF4-FFF2-40B4-BE49-F238E27FC236}">
                <a16:creationId xmlns:a16="http://schemas.microsoft.com/office/drawing/2014/main" id="{D5E3DC28-BE5D-6046-BE3C-506167D7BF31}"/>
              </a:ext>
            </a:extLst>
          </p:cNvPr>
          <p:cNvPicPr>
            <a:picLocks noChangeAspect="1"/>
          </p:cNvPicPr>
          <p:nvPr/>
        </p:nvPicPr>
        <p:blipFill rotWithShape="1">
          <a:blip r:embed="rId3"/>
          <a:srcRect l="34659" r="34945"/>
          <a:stretch/>
        </p:blipFill>
        <p:spPr>
          <a:xfrm>
            <a:off x="0" y="0"/>
            <a:ext cx="2724912" cy="5143500"/>
          </a:xfrm>
          <a:prstGeom prst="rect">
            <a:avLst/>
          </a:prstGeom>
        </p:spPr>
      </p:pic>
      <p:sp>
        <p:nvSpPr>
          <p:cNvPr id="9" name="Text Placeholder 8">
            <a:extLst>
              <a:ext uri="{FF2B5EF4-FFF2-40B4-BE49-F238E27FC236}">
                <a16:creationId xmlns:a16="http://schemas.microsoft.com/office/drawing/2014/main" id="{1F0C7BD9-ED9F-5C49-828B-535A3B495BB9}"/>
              </a:ext>
            </a:extLst>
          </p:cNvPr>
          <p:cNvSpPr>
            <a:spLocks noGrp="1"/>
          </p:cNvSpPr>
          <p:nvPr>
            <p:ph type="body" sz="quarter" idx="10"/>
          </p:nvPr>
        </p:nvSpPr>
        <p:spPr>
          <a:xfrm>
            <a:off x="457200" y="4361688"/>
            <a:ext cx="8120063" cy="704088"/>
          </a:xfrm>
        </p:spPr>
        <p:txBody>
          <a:bodyPr>
            <a:normAutofit lnSpcReduction="10000"/>
          </a:bodyPr>
          <a:lstStyle/>
          <a:p>
            <a:r>
              <a:rPr lang="en-US" dirty="0">
                <a:solidFill>
                  <a:schemeClr val="bg1"/>
                </a:solidFill>
              </a:rPr>
              <a:t>TLP optimization minimizes mass while maintaining hydrostatic stability</a:t>
            </a:r>
          </a:p>
          <a:p>
            <a:r>
              <a:rPr lang="en-US" dirty="0">
                <a:solidFill>
                  <a:schemeClr val="bg1"/>
                </a:solidFill>
              </a:rPr>
              <a:t>Minimal mass below water- had to double check for neutral buoyancy</a:t>
            </a:r>
          </a:p>
        </p:txBody>
      </p:sp>
      <p:sp>
        <p:nvSpPr>
          <p:cNvPr id="8" name="Title 7">
            <a:extLst>
              <a:ext uri="{FF2B5EF4-FFF2-40B4-BE49-F238E27FC236}">
                <a16:creationId xmlns:a16="http://schemas.microsoft.com/office/drawing/2014/main" id="{6926C510-3FB0-F74C-B3D7-4A4DDBD46879}"/>
              </a:ext>
            </a:extLst>
          </p:cNvPr>
          <p:cNvSpPr>
            <a:spLocks noGrp="1"/>
          </p:cNvSpPr>
          <p:nvPr>
            <p:ph type="title"/>
          </p:nvPr>
        </p:nvSpPr>
        <p:spPr>
          <a:xfrm>
            <a:off x="1673352" y="0"/>
            <a:ext cx="3227832" cy="777240"/>
          </a:xfrm>
          <a:noFill/>
        </p:spPr>
        <p:txBody>
          <a:bodyPr/>
          <a:lstStyle/>
          <a:p>
            <a:r>
              <a:rPr lang="en-US" dirty="0"/>
              <a:t>TLP Optimization</a:t>
            </a:r>
          </a:p>
        </p:txBody>
      </p:sp>
    </p:spTree>
    <p:extLst>
      <p:ext uri="{BB962C8B-B14F-4D97-AF65-F5344CB8AC3E}">
        <p14:creationId xmlns:p14="http://schemas.microsoft.com/office/powerpoint/2010/main" val="424825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B91AB-0202-914F-A421-6B863D4CF85B}"/>
              </a:ext>
            </a:extLst>
          </p:cNvPr>
          <p:cNvSpPr>
            <a:spLocks noGrp="1"/>
          </p:cNvSpPr>
          <p:nvPr>
            <p:ph type="body" sz="quarter" idx="10"/>
          </p:nvPr>
        </p:nvSpPr>
        <p:spPr>
          <a:xfrm>
            <a:off x="457201" y="1124857"/>
            <a:ext cx="3868220" cy="3621769"/>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en-US" dirty="0"/>
              <a:t>When minimizing weight, mass removed from the turbine means mass removed from the substructure</a:t>
            </a:r>
          </a:p>
          <a:p>
            <a:endParaRPr lang="en-US" dirty="0"/>
          </a:p>
          <a:p>
            <a:r>
              <a:rPr lang="en-US" dirty="0"/>
              <a:t>Approximately linear (1/8):1 reduction in substructure mass for reduction in RNA mass</a:t>
            </a:r>
          </a:p>
          <a:p>
            <a:pPr lvl="1"/>
            <a:r>
              <a:rPr lang="en-US" dirty="0"/>
              <a:t>Does not including mass of mooring lines</a:t>
            </a:r>
          </a:p>
          <a:p>
            <a:pPr lvl="1"/>
            <a:r>
              <a:rPr lang="en-US" dirty="0"/>
              <a:t>Much less mass below water line as stability comes from mooring system</a:t>
            </a:r>
          </a:p>
        </p:txBody>
      </p:sp>
      <p:sp>
        <p:nvSpPr>
          <p:cNvPr id="3" name="Title 2">
            <a:extLst>
              <a:ext uri="{FF2B5EF4-FFF2-40B4-BE49-F238E27FC236}">
                <a16:creationId xmlns:a16="http://schemas.microsoft.com/office/drawing/2014/main" id="{8C04AC22-4484-8C49-8141-EF775E3C16DC}"/>
              </a:ext>
            </a:extLst>
          </p:cNvPr>
          <p:cNvSpPr>
            <a:spLocks noGrp="1"/>
          </p:cNvSpPr>
          <p:nvPr>
            <p:ph type="title"/>
          </p:nvPr>
        </p:nvSpPr>
        <p:spPr/>
        <p:txBody>
          <a:bodyPr/>
          <a:lstStyle/>
          <a:p>
            <a:r>
              <a:rPr lang="en-US" dirty="0"/>
              <a:t>Mass sensitivity around optimized TLP design</a:t>
            </a:r>
          </a:p>
        </p:txBody>
      </p:sp>
      <p:pic>
        <p:nvPicPr>
          <p:cNvPr id="5" name="Picture 4">
            <a:extLst>
              <a:ext uri="{FF2B5EF4-FFF2-40B4-BE49-F238E27FC236}">
                <a16:creationId xmlns:a16="http://schemas.microsoft.com/office/drawing/2014/main" id="{422BEC10-6D6D-6D4A-9DC1-EF7EE391D7EA}"/>
              </a:ext>
            </a:extLst>
          </p:cNvPr>
          <p:cNvPicPr>
            <a:picLocks noChangeAspect="1"/>
          </p:cNvPicPr>
          <p:nvPr/>
        </p:nvPicPr>
        <p:blipFill>
          <a:blip r:embed="rId2"/>
          <a:stretch>
            <a:fillRect/>
          </a:stretch>
        </p:blipFill>
        <p:spPr>
          <a:xfrm>
            <a:off x="4545094" y="1414060"/>
            <a:ext cx="4003521" cy="3043361"/>
          </a:xfrm>
          <a:prstGeom prst="rect">
            <a:avLst/>
          </a:prstGeom>
        </p:spPr>
      </p:pic>
      <p:sp>
        <p:nvSpPr>
          <p:cNvPr id="6" name="TextBox 5">
            <a:extLst>
              <a:ext uri="{FF2B5EF4-FFF2-40B4-BE49-F238E27FC236}">
                <a16:creationId xmlns:a16="http://schemas.microsoft.com/office/drawing/2014/main" id="{E9C5CF4F-0E5F-7441-88C3-57BE89CD9AC9}"/>
              </a:ext>
            </a:extLst>
          </p:cNvPr>
          <p:cNvSpPr txBox="1"/>
          <p:nvPr/>
        </p:nvSpPr>
        <p:spPr>
          <a:xfrm>
            <a:off x="5724145" y="1121672"/>
            <a:ext cx="2258567" cy="584775"/>
          </a:xfrm>
          <a:prstGeom prst="rect">
            <a:avLst/>
          </a:prstGeom>
          <a:noFill/>
        </p:spPr>
        <p:txBody>
          <a:bodyPr wrap="square" rtlCol="0">
            <a:spAutoFit/>
          </a:bodyPr>
          <a:lstStyle/>
          <a:p>
            <a:pPr algn="ctr"/>
            <a:r>
              <a:rPr lang="en-US" sz="1600" b="1" u="sng" dirty="0">
                <a:solidFill>
                  <a:schemeClr val="accent1"/>
                </a:solidFill>
              </a:rPr>
              <a:t>Mass sensitivity around optimized TLP design</a:t>
            </a:r>
          </a:p>
        </p:txBody>
      </p:sp>
    </p:spTree>
    <p:extLst>
      <p:ext uri="{BB962C8B-B14F-4D97-AF65-F5344CB8AC3E}">
        <p14:creationId xmlns:p14="http://schemas.microsoft.com/office/powerpoint/2010/main" val="331210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33F726-7D12-8E42-A63C-8C1FAAF8A1C4}"/>
              </a:ext>
            </a:extLst>
          </p:cNvPr>
          <p:cNvSpPr>
            <a:spLocks noGrp="1"/>
          </p:cNvSpPr>
          <p:nvPr>
            <p:ph type="body" sz="quarter" idx="10"/>
          </p:nvPr>
        </p:nvSpPr>
        <p:spPr/>
        <p:txBody>
          <a:bodyPr>
            <a:normAutofit fontScale="85000" lnSpcReduction="20000"/>
          </a:bodyPr>
          <a:lstStyle/>
          <a:p>
            <a:pPr marL="0" indent="0">
              <a:buNone/>
            </a:pPr>
            <a:r>
              <a:rPr lang="en-US" dirty="0">
                <a:solidFill>
                  <a:schemeClr val="accent1"/>
                </a:solidFill>
              </a:rPr>
              <a:t>Near Term (by end of FY18)</a:t>
            </a:r>
          </a:p>
          <a:p>
            <a:r>
              <a:rPr lang="en-US" dirty="0"/>
              <a:t>Dive in to sensitivity more</a:t>
            </a:r>
          </a:p>
          <a:p>
            <a:pPr lvl="1"/>
            <a:r>
              <a:rPr lang="en-US" dirty="0"/>
              <a:t>What is changing: Diameter / ballast / thicknesses, </a:t>
            </a:r>
            <a:r>
              <a:rPr lang="en-US" dirty="0" err="1"/>
              <a:t>etc</a:t>
            </a:r>
            <a:r>
              <a:rPr lang="en-US" dirty="0"/>
              <a:t>?</a:t>
            </a:r>
          </a:p>
          <a:p>
            <a:pPr lvl="1"/>
            <a:r>
              <a:rPr lang="en-US" dirty="0"/>
              <a:t>Compare to </a:t>
            </a:r>
            <a:r>
              <a:rPr lang="en-US" dirty="0" err="1"/>
              <a:t>Senu’s</a:t>
            </a:r>
            <a:r>
              <a:rPr lang="en-US" dirty="0"/>
              <a:t> old results</a:t>
            </a:r>
          </a:p>
          <a:p>
            <a:pPr lvl="1"/>
            <a:r>
              <a:rPr lang="en-US" dirty="0"/>
              <a:t>Breakeven cost analysis</a:t>
            </a:r>
          </a:p>
          <a:p>
            <a:r>
              <a:rPr lang="en-US" dirty="0"/>
              <a:t>Write a study report detailing methodology and findings, polish </a:t>
            </a:r>
            <a:r>
              <a:rPr lang="en-US" dirty="0" err="1"/>
              <a:t>FloatingSE</a:t>
            </a:r>
            <a:r>
              <a:rPr lang="en-US" dirty="0"/>
              <a:t> documentation</a:t>
            </a:r>
          </a:p>
          <a:p>
            <a:endParaRPr lang="en-US" dirty="0"/>
          </a:p>
          <a:p>
            <a:pPr marL="0" indent="0">
              <a:buNone/>
            </a:pPr>
            <a:r>
              <a:rPr lang="en-US" dirty="0">
                <a:solidFill>
                  <a:schemeClr val="accent1"/>
                </a:solidFill>
              </a:rPr>
              <a:t>Long Term (FY19 and beyond)</a:t>
            </a:r>
            <a:endParaRPr lang="en-US" dirty="0"/>
          </a:p>
          <a:p>
            <a:r>
              <a:rPr lang="en-US" dirty="0"/>
              <a:t>Hydrostatics-only, single DLC approach might be too low of fidelity to give credible results</a:t>
            </a:r>
          </a:p>
          <a:p>
            <a:r>
              <a:rPr lang="en-US" dirty="0"/>
              <a:t>A linear potential-flow, frequency-domain approach might be more credible yet still fast enough for optimization</a:t>
            </a:r>
          </a:p>
          <a:p>
            <a:pPr lvl="1"/>
            <a:r>
              <a:rPr lang="en-US" dirty="0"/>
              <a:t>(this improvement will be feature part of “Concept Paper Proposal”)</a:t>
            </a:r>
          </a:p>
        </p:txBody>
      </p:sp>
      <p:sp>
        <p:nvSpPr>
          <p:cNvPr id="3" name="Title 2">
            <a:extLst>
              <a:ext uri="{FF2B5EF4-FFF2-40B4-BE49-F238E27FC236}">
                <a16:creationId xmlns:a16="http://schemas.microsoft.com/office/drawing/2014/main" id="{DD4E96B2-DB41-C448-8AC5-1D8AB306C0EF}"/>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2259095754"/>
      </p:ext>
    </p:extLst>
  </p:cSld>
  <p:clrMapOvr>
    <a:masterClrMapping/>
  </p:clrMapOvr>
</p:sld>
</file>

<file path=ppt/theme/theme1.xml><?xml version="1.0" encoding="utf-8"?>
<a:theme xmlns:a="http://schemas.openxmlformats.org/drawingml/2006/main" name="Office Theme">
  <a:themeElements>
    <a:clrScheme name="MyNREL">
      <a:dk1>
        <a:srgbClr val="333333"/>
      </a:dk1>
      <a:lt1>
        <a:srgbClr val="FFFFFF"/>
      </a:lt1>
      <a:dk2>
        <a:srgbClr val="8A7D65"/>
      </a:dk2>
      <a:lt2>
        <a:srgbClr val="CAE1FE"/>
      </a:lt2>
      <a:accent1>
        <a:srgbClr val="0079C1"/>
      </a:accent1>
      <a:accent2>
        <a:srgbClr val="00A4E4"/>
      </a:accent2>
      <a:accent3>
        <a:srgbClr val="F6A01A"/>
      </a:accent3>
      <a:accent4>
        <a:srgbClr val="5E9732"/>
      </a:accent4>
      <a:accent5>
        <a:srgbClr val="941100"/>
      </a:accent5>
      <a:accent6>
        <a:srgbClr val="8B4412"/>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nrel-presentation-template" id="{C6A79FD6-BB81-D448-BB18-041052958799}" vid="{9F72DE44-EB89-0648-826A-127E988E8C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13742</TotalTime>
  <Words>448</Words>
  <Application>Microsoft Macintosh PowerPoint</Application>
  <PresentationFormat>On-screen Show (16:9)</PresentationFormat>
  <Paragraphs>55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Design approach uses WISDEM, customized optimization routines, variable bounds, and constraints</vt:lpstr>
      <vt:lpstr>Spar Optimization</vt:lpstr>
      <vt:lpstr>Sensitivity around optimized spar design</vt:lpstr>
      <vt:lpstr>Semi Optimization</vt:lpstr>
      <vt:lpstr>Sensitivity around optimized spar design</vt:lpstr>
      <vt:lpstr>TLP Optimization</vt:lpstr>
      <vt:lpstr>Mass sensitivity around optimized TLP design</vt:lpstr>
      <vt:lpstr>Next Steps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Barter, Garrett</dc:creator>
  <cp:lastModifiedBy>Barter, Garrett</cp:lastModifiedBy>
  <cp:revision>167</cp:revision>
  <cp:lastPrinted>2018-05-24T02:53:48Z</cp:lastPrinted>
  <dcterms:created xsi:type="dcterms:W3CDTF">2018-05-23T18:37:12Z</dcterms:created>
  <dcterms:modified xsi:type="dcterms:W3CDTF">2018-08-20T15:48:02Z</dcterms:modified>
</cp:coreProperties>
</file>