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it.co/wp-content/uploads/2022/10/base-r.pdf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loud.r-project.org/" TargetMode="External" /><Relationship Id="rId3" Type="http://schemas.openxmlformats.org/officeDocument/2006/relationships/hyperlink" Target="https://www.rstudio.com/products/rstudio/download/#download" TargetMode="External" /><Relationship Id="rId4" Type="http://schemas.openxmlformats.org/officeDocument/2006/relationships/hyperlink" Target="https://github.com/gbasulto/ame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s.r4ds.hadley.nz/" TargetMode="External" /><Relationship Id="rId3" Type="http://schemas.openxmlformats.org/officeDocument/2006/relationships/hyperlink" Target="https://posit.co/wp-content/uploads/2022/10/base-r.pdf" TargetMode="External" /><Relationship Id="rId4" Type="http://schemas.openxmlformats.org/officeDocument/2006/relationships/hyperlink" Target="https://posit.co/wp-content/uploads/2022/10/data-visualization-1.pdf" TargetMode="External" /><Relationship Id="rId5" Type="http://schemas.openxmlformats.org/officeDocument/2006/relationships/hyperlink" Target="https://cienciadedatos.github.io/dato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it.co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Fundamentos de Programación y Visualización de Datos en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Estructuras Básicas y Funcionales Esenciales de R + Introducción a GGPLOT2</a:t>
            </a:r>
            <a:br/>
            <a:br/>
            <a:r>
              <a:rPr/>
              <a:t>Guillermo Basulto Elías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Vectores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c()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Vector con nombres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i="1">
                <a:solidFill>
                  <a:srgbClr val="5E5E5E"/>
                </a:solidFill>
                <a:latin typeface="Courier"/>
              </a:rPr>
              <a:t>## Usando dos puntos para incrementos unitarios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Sucesión definiendo incremento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length.out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Sucesión definiendo tamaño total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Repitiendo valores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Repitiendo valores especificando número de veces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times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Acceder a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Los elementos se pueden acceder por índice o por nombre (si el objeto tiene nombres)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Estructuras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y2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y5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y6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v1 =</a:t>
            </a:r>
            <a:r>
              <a:rPr>
                <a:solidFill>
                  <a:srgbClr val="003B4F"/>
                </a:solidFill>
                <a:latin typeface="Courier"/>
              </a:rPr>
              <a:t>  y2, </a:t>
            </a:r>
            <a:r>
              <a:rPr>
                <a:solidFill>
                  <a:srgbClr val="657422"/>
                </a:solidFill>
                <a:latin typeface="Courier"/>
              </a:rPr>
              <a:t>v2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y2)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y7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y2,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y5, </a:t>
            </a:r>
            <a:r>
              <a:rPr>
                <a:solidFill>
                  <a:srgbClr val="657422"/>
                </a:solidFill>
                <a:latin typeface="Courier"/>
              </a:rPr>
              <a:t>c =</a:t>
            </a:r>
            <a:r>
              <a:rPr>
                <a:solidFill>
                  <a:srgbClr val="003B4F"/>
                </a:solidFill>
                <a:latin typeface="Courier"/>
              </a:rPr>
              <a:t> y6)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Por índice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y2[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]; y5[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]; y6[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]; y7[[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Por nombre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y2[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]; y6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]; y7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Existen muchas funciones en R para</a:t>
            </a:r>
          </a:p>
          <a:p>
            <a:pPr lvl="1"/>
            <a:r>
              <a:rPr/>
              <a:t>operaciones matemáticas (e.g., abs, sqrt, cos, sin, exp, log, max, sum)</a:t>
            </a:r>
          </a:p>
          <a:p>
            <a:pPr lvl="1"/>
            <a:r>
              <a:rPr/>
              <a:t>operaciones de caracteres (e.g., substr, paste, toupper, tolower)</a:t>
            </a:r>
          </a:p>
          <a:p>
            <a:pPr lvl="1"/>
            <a:r>
              <a:rPr/>
              <a:t>probabilidad (e.g., dnorm, qnorm, rnorm, pnorm, mean, sd)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Funciones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 posible definir funciones propias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Ejemplo: calcula el valor absoluto de la diferencia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myfnc &lt;- function(a, b)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(a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/>
            <a:r>
              <a:rPr/>
              <a:t>La mayoría de las funciones están disponibles a través de </a:t>
            </a:r>
            <a:r>
              <a:rPr b="1"/>
              <a:t>paquetes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Paquetes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Son extensiones de R</a:t>
            </a:r>
          </a:p>
          <a:p>
            <a:pPr lvl="0"/>
            <a:r>
              <a:rPr/>
              <a:t>Cualquier persona puede contribuir con un paquete</a:t>
            </a:r>
          </a:p>
          <a:p>
            <a:pPr lvl="0"/>
            <a:r>
              <a:rPr/>
              <a:t>Los paquetes pueden contener datos</a:t>
            </a:r>
          </a:p>
          <a:p>
            <a:pPr lvl="0"/>
            <a:r>
              <a:rPr/>
              <a:t>Se instalan a través de la base de paquetes de R (CRAN), Bioconductor o GitHub, entre otros.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Buscar Ayuda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mayoría de las funciones de R están bien documentadas. Hay muchas maneras de revisar la ayuda.</a:t>
            </a:r>
          </a:p>
          <a:p>
            <a:pPr lvl="0"/>
            <a:r>
              <a:rPr>
                <a:latin typeface="Courier"/>
              </a:rPr>
              <a:t>?cos</a:t>
            </a:r>
            <a:r>
              <a:rPr/>
              <a:t> o </a:t>
            </a:r>
            <a:r>
              <a:rPr>
                <a:latin typeface="Courier"/>
              </a:rPr>
              <a:t>help("cos")</a:t>
            </a:r>
            <a:r>
              <a:rPr/>
              <a:t>: documentación de </a:t>
            </a:r>
            <a:r>
              <a:rPr>
                <a:latin typeface="Courier"/>
              </a:rPr>
              <a:t>cos()</a:t>
            </a:r>
            <a:r>
              <a:rPr/>
              <a:t>.</a:t>
            </a:r>
          </a:p>
          <a:p>
            <a:pPr lvl="0"/>
            <a:r>
              <a:rPr>
                <a:latin typeface="Courier"/>
              </a:rPr>
              <a:t>??cos</a:t>
            </a:r>
            <a:r>
              <a:rPr/>
              <a:t>: documentación de </a:t>
            </a:r>
            <a:r>
              <a:rPr>
                <a:latin typeface="Courier"/>
              </a:rPr>
              <a:t>cos()</a:t>
            </a:r>
            <a:r>
              <a:rPr/>
              <a:t> disponible en todos los paquetes, no solo en los paquetes cargados.</a:t>
            </a:r>
          </a:p>
          <a:p>
            <a:pPr lvl="0"/>
            <a:r>
              <a:rPr/>
              <a:t>En RStudio:</a:t>
            </a:r>
          </a:p>
          <a:p>
            <a:pPr lvl="1"/>
            <a:r>
              <a:rPr/>
              <a:t>Seleccionar la función y presionar la tecla F1 mostrará la documentación.</a:t>
            </a:r>
          </a:p>
          <a:p>
            <a:pPr lvl="1"/>
            <a:r>
              <a:rPr/>
              <a:t>También es posible buscar directamente en el panel de ayuda de RStudio.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Abre la guía de </a:t>
            </a:r>
            <a:r>
              <a:rPr>
                <a:hlinkClick r:id="rId2"/>
              </a:rPr>
              <a:t>funciones base de R producida</a:t>
            </a:r>
            <a:r>
              <a:rPr/>
              <a:t> por Posit.</a:t>
            </a:r>
          </a:p>
          <a:p>
            <a:pPr lvl="0" indent="-342900" marL="342900">
              <a:buAutoNum type="arabicPeriod"/>
            </a:pPr>
            <a:r>
              <a:rPr/>
              <a:t>Busca como generar valores de una variable normal.</a:t>
            </a:r>
          </a:p>
          <a:p>
            <a:pPr lvl="0" indent="-342900" marL="342900">
              <a:buAutoNum type="arabicPeriod"/>
            </a:pPr>
            <a:r>
              <a:rPr/>
              <a:t>Genera 101 valores de una normal con media 0 y desviación estándar 3 y guarda los valores en </a:t>
            </a:r>
            <a:r>
              <a:rPr>
                <a:latin typeface="Courier"/>
              </a:rPr>
              <a:t>e</a:t>
            </a:r>
          </a:p>
          <a:p>
            <a:pPr lvl="0" indent="-342900" marL="342900">
              <a:buAutoNum type="arabicPeriod"/>
            </a:pPr>
            <a:r>
              <a:rPr/>
              <a:t>Genera una sucesión de números del 0 al 50 en incrementos de 0.5 y almacena los valores en x.</a:t>
            </a:r>
          </a:p>
          <a:p>
            <a:pPr lvl="0" indent="-342900" marL="342900">
              <a:buAutoNum type="arabicPeriod"/>
            </a:pPr>
            <a:r>
              <a:rPr/>
              <a:t>Define variables a y b con valores -10 y 0.3.</a:t>
            </a:r>
          </a:p>
          <a:p>
            <a:pPr lvl="0" indent="-342900" marL="342900">
              <a:buAutoNum type="arabicPeriod"/>
            </a:pPr>
            <a:r>
              <a:rPr/>
              <a:t>Asigna a </a:t>
            </a:r>
            <a:r>
              <a:rPr>
                <a:latin typeface="Courier"/>
              </a:rPr>
              <a:t>y</a:t>
            </a:r>
            <a:r>
              <a:rPr/>
              <a:t> el vector </a:t>
            </a:r>
            <a:r>
              <a:rPr>
                <a:latin typeface="Courier"/>
              </a:rPr>
              <a:t>a + b * 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Ejercicio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7" type="arabicPeriod"/>
            </a:pPr>
            <a:r>
              <a:rPr/>
              <a:t>Ajusta el modelo lineal </a:t>
            </a:r>
            <a:r>
              <a:rPr>
                <a:latin typeface="Courier"/>
              </a:rPr>
              <a:t>y ~ x</a:t>
            </a:r>
            <a:r>
              <a:rPr/>
              <a:t> con la función </a:t>
            </a:r>
            <a:r>
              <a:rPr>
                <a:latin typeface="Courier"/>
              </a:rPr>
              <a:t>lm()</a:t>
            </a:r>
            <a:r>
              <a:rPr/>
              <a:t> y asígnalo a una variable llamada “modelo”.</a:t>
            </a:r>
          </a:p>
          <a:p>
            <a:pPr lvl="0" indent="-342900" marL="342900">
              <a:buAutoNum startAt="7" type="arabicPeriod"/>
            </a:pPr>
            <a:r>
              <a:rPr/>
              <a:t>Grafica </a:t>
            </a:r>
            <a:r>
              <a:rPr>
                <a:latin typeface="Courier"/>
              </a:rPr>
              <a:t>y ~ x</a:t>
            </a:r>
            <a:r>
              <a:rPr/>
              <a:t> usando la función </a:t>
            </a:r>
            <a:r>
              <a:rPr>
                <a:latin typeface="Courier"/>
              </a:rPr>
              <a:t>plot</a:t>
            </a:r>
            <a:r>
              <a:rPr/>
              <a:t>.</a:t>
            </a:r>
          </a:p>
          <a:p>
            <a:pPr lvl="0" indent="-342900" marL="342900">
              <a:buAutoNum startAt="7" type="arabicPeriod"/>
            </a:pPr>
            <a:r>
              <a:rPr/>
              <a:t>Extrae los valores estimados usando la función </a:t>
            </a:r>
            <a:r>
              <a:rPr>
                <a:latin typeface="Courier"/>
              </a:rPr>
              <a:t>coef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 a GGPLOT2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Gramática de 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GGPLOT2 usa la llamada gramática de gráficos</a:t>
            </a:r>
          </a:p>
          <a:p>
            <a:pPr lvl="0"/>
            <a:r>
              <a:rPr/>
              <a:t>De Hadley Wickham (autor de </a:t>
            </a:r>
            <a:r>
              <a:rPr>
                <a:latin typeface="Courier"/>
              </a:rPr>
              <a:t>ggplot2</a:t>
            </a:r>
            <a:r>
              <a:rPr/>
              <a:t>):</a:t>
            </a:r>
          </a:p>
          <a:p>
            <a:pPr lvl="0" indent="0" marL="1270000">
              <a:buNone/>
            </a:pPr>
            <a:r>
              <a:rPr sz="2000"/>
              <a:t>Una gramática de gráficos es una herramienta que nos permite describir los componentes de una gráfica de manera concisa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Antes de Comenzar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Asegúrate de instalar</a:t>
            </a:r>
          </a:p>
          <a:p>
            <a:pPr lvl="1"/>
            <a:r>
              <a:rPr/>
              <a:t>R: </a:t>
            </a:r>
            <a:r>
              <a:rPr>
                <a:hlinkClick r:id="rId2"/>
              </a:rPr>
              <a:t>https://cloud.r-project.org/</a:t>
            </a:r>
          </a:p>
          <a:p>
            <a:pPr lvl="1"/>
            <a:r>
              <a:rPr/>
              <a:t>RStudio: </a:t>
            </a:r>
            <a:r>
              <a:rPr>
                <a:hlinkClick r:id="rId3"/>
              </a:rPr>
              <a:t>https://www.rstudio.com/products/rstudio/download/#download</a:t>
            </a:r>
          </a:p>
          <a:p>
            <a:pPr lvl="1"/>
            <a:r>
              <a:rPr/>
              <a:t>Paquete tidyverse: ejecuta </a:t>
            </a:r>
            <a:r>
              <a:rPr>
                <a:latin typeface="Courier"/>
              </a:rPr>
              <a:t>install.packages("tidyverse")</a:t>
            </a:r>
            <a:r>
              <a:rPr/>
              <a:t> en la consola.</a:t>
            </a:r>
          </a:p>
          <a:p>
            <a:pPr lvl="0"/>
            <a:r>
              <a:rPr/>
              <a:t>Baja el código de hoy en: </a:t>
            </a:r>
            <a:r>
              <a:rPr>
                <a:hlinkClick r:id="rId4"/>
              </a:rPr>
              <a:t>https://github.com/gbasulto/ame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Estructura de Gráfico de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Datos.</a:t>
            </a:r>
          </a:p>
          <a:p>
            <a:pPr lvl="0" indent="-342900" marL="342900">
              <a:buAutoNum type="arabicPeriod"/>
            </a:pPr>
            <a:r>
              <a:rPr/>
              <a:t>Variables.</a:t>
            </a:r>
          </a:p>
          <a:p>
            <a:pPr lvl="0" indent="-342900" marL="342900">
              <a:buAutoNum type="arabicPeriod"/>
            </a:pPr>
            <a:r>
              <a:rPr/>
              <a:t>Sistema de coodenadas.</a:t>
            </a:r>
          </a:p>
          <a:p>
            <a:pPr lvl="0" indent="-342900" marL="342900">
              <a:buAutoNum type="arabicPeriod"/>
            </a:pPr>
            <a:r>
              <a:rPr/>
              <a:t>Geometrías.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Estructura de Gráfico de GGPLOT2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Datos y gráfico base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cars)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i="1">
                <a:solidFill>
                  <a:srgbClr val="5E5E5E"/>
                </a:solidFill>
                <a:latin typeface="Courier"/>
              </a:rPr>
              <a:t>## Especificar x y 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(speed, dist)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i="1">
                <a:solidFill>
                  <a:srgbClr val="5E5E5E"/>
                </a:solidFill>
                <a:latin typeface="Courier"/>
              </a:rPr>
              <a:t>## Sistema de coordenadas (cartesiano con proporción fija)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coord_fixed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ratio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i="1">
                <a:solidFill>
                  <a:srgbClr val="5E5E5E"/>
                </a:solidFill>
                <a:latin typeface="Courier"/>
              </a:rPr>
              <a:t>## Geometría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escuela_ame_dia_0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Gráficos de Una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 la guía de </a:t>
            </a:r>
            <a:r>
              <a:rPr>
                <a:latin typeface="Courier"/>
              </a:rPr>
              <a:t>ggplot2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g_base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(mtcars,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(wt)) </a:t>
            </a:r>
            <a:r>
              <a:rPr i="1">
                <a:solidFill>
                  <a:srgbClr val="5E5E5E"/>
                </a:solidFill>
                <a:latin typeface="Courier"/>
              </a:rPr>
              <a:t>## Base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g_base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geom_area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Área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g_base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kernel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"gaussian"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Densidad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g_base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geom_dotplot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 i="1">
                <a:solidFill>
                  <a:srgbClr val="5E5E5E"/>
                </a:solidFill>
                <a:latin typeface="Courier"/>
              </a:rPr>
              <a:t>## Gráfico de puntos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g_base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geom_freqpoly</a:t>
            </a:r>
            <a:r>
              <a:rPr>
                <a:solidFill>
                  <a:srgbClr val="003B4F"/>
                </a:solidFill>
                <a:latin typeface="Courier"/>
              </a:rPr>
              <a:t>()  </a:t>
            </a:r>
            <a:r>
              <a:rPr i="1">
                <a:solidFill>
                  <a:srgbClr val="5E5E5E"/>
                </a:solidFill>
                <a:latin typeface="Courier"/>
              </a:rPr>
              <a:t>## Frecuencia con polinomio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g_base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Histograma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(mtcars,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mpg))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 i="1">
                <a:solidFill>
                  <a:srgbClr val="5E5E5E"/>
                </a:solidFill>
                <a:latin typeface="Courier"/>
              </a:rPr>
              <a:t>## Gráfico cuantil-cuantil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Gráficos Continua-Discreta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 la guía de </a:t>
            </a:r>
            <a:r>
              <a:rPr>
                <a:latin typeface="Courier"/>
              </a:rPr>
              <a:t>ggplot2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transform</a:t>
            </a:r>
            <a:r>
              <a:rPr>
                <a:solidFill>
                  <a:srgbClr val="003B4F"/>
                </a:solidFill>
                <a:latin typeface="Courier"/>
              </a:rPr>
              <a:t>(mtcars, </a:t>
            </a:r>
            <a:r>
              <a:rPr>
                <a:solidFill>
                  <a:srgbClr val="657422"/>
                </a:solidFill>
                <a:latin typeface="Courier"/>
              </a:rPr>
              <a:t>cyl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(cyl)),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(cyl, mpg))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                                                    </a:t>
            </a:r>
            <a:r>
              <a:rPr i="1">
                <a:solidFill>
                  <a:srgbClr val="5E5E5E"/>
                </a:solidFill>
                <a:latin typeface="Courier"/>
              </a:rPr>
              <a:t>## Base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()                                       </a:t>
            </a:r>
            <a:r>
              <a:rPr i="1">
                <a:solidFill>
                  <a:srgbClr val="5E5E5E"/>
                </a:solidFill>
                <a:latin typeface="Courier"/>
              </a:rPr>
              <a:t>## Barras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                                  </a:t>
            </a:r>
            <a:r>
              <a:rPr i="1">
                <a:solidFill>
                  <a:srgbClr val="5E5E5E"/>
                </a:solidFill>
                <a:latin typeface="Courier"/>
              </a:rPr>
              <a:t>## Boxplot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geom_dotplot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binaxis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stackdir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"center"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Puntos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scale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"area"</a:t>
            </a:r>
            <a:r>
              <a:rPr>
                <a:solidFill>
                  <a:srgbClr val="003B4F"/>
                </a:solidFill>
                <a:latin typeface="Courier"/>
              </a:rPr>
              <a:t>)                      </a:t>
            </a:r>
            <a:r>
              <a:rPr i="1">
                <a:solidFill>
                  <a:srgbClr val="5E5E5E"/>
                </a:solidFill>
                <a:latin typeface="Courier"/>
              </a:rPr>
              <a:t>## Violín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Unas mejoras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"lightgoldenrod"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"gray80"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"Cilindros"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"MPG"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theme_dark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Gráficos Continua-Continua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 la guía de </a:t>
            </a:r>
            <a:r>
              <a:rPr>
                <a:latin typeface="Courier"/>
              </a:rPr>
              <a:t>ggplot2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transform</a:t>
            </a:r>
            <a:r>
              <a:rPr>
                <a:solidFill>
                  <a:srgbClr val="003B4F"/>
                </a:solidFill>
                <a:latin typeface="Courier"/>
              </a:rPr>
              <a:t>(mtcars,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car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row.names</a:t>
            </a:r>
            <a:r>
              <a:rPr>
                <a:solidFill>
                  <a:srgbClr val="003B4F"/>
                </a:solidFill>
                <a:latin typeface="Courier"/>
              </a:rPr>
              <a:t>(mtcars)),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(hp, mpg))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 </a:t>
            </a:r>
            <a:r>
              <a:rPr i="1">
                <a:solidFill>
                  <a:srgbClr val="5E5E5E"/>
                </a:solidFill>
                <a:latin typeface="Courier"/>
              </a:rPr>
              <a:t>## Base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 </a:t>
            </a:r>
            <a:r>
              <a:rPr>
                <a:solidFill>
                  <a:srgbClr val="5E5E5E"/>
                </a:solidFill>
                <a:latin typeface="Courier"/>
              </a:rPr>
              <a:t># Puntos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geom_label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car), </a:t>
            </a:r>
            <a:r>
              <a:rPr>
                <a:solidFill>
                  <a:srgbClr val="657422"/>
                </a:solidFill>
                <a:latin typeface="Courier"/>
              </a:rPr>
              <a:t>nudge_x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nudge_y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Etiquetas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geom_rug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sides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 i="1">
                <a:solidFill>
                  <a:srgbClr val="5E5E5E"/>
                </a:solidFill>
                <a:latin typeface="Courier"/>
              </a:rPr>
              <a:t>## ??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lm) </a:t>
            </a:r>
            <a:r>
              <a:rPr i="1">
                <a:solidFill>
                  <a:srgbClr val="5E5E5E"/>
                </a:solidFill>
                <a:latin typeface="Courier"/>
              </a:rPr>
              <a:t>## Modelo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car))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Gráficos Discreta-Discreta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 la guía de </a:t>
            </a:r>
            <a:r>
              <a:rPr>
                <a:latin typeface="Courier"/>
              </a:rPr>
              <a:t>ggplot2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transform</a:t>
            </a:r>
            <a:r>
              <a:rPr>
                <a:solidFill>
                  <a:srgbClr val="003B4F"/>
                </a:solidFill>
                <a:latin typeface="Courier"/>
              </a:rPr>
              <a:t>(mtcars, </a:t>
            </a:r>
            <a:r>
              <a:rPr>
                <a:solidFill>
                  <a:srgbClr val="657422"/>
                </a:solidFill>
                <a:latin typeface="Courier"/>
              </a:rPr>
              <a:t>cyl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(cyl), </a:t>
            </a:r>
            <a:r>
              <a:rPr>
                <a:solidFill>
                  <a:srgbClr val="657422"/>
                </a:solidFill>
                <a:latin typeface="Courier"/>
              </a:rPr>
              <a:t>am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(am)),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(cyl, am))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geom_count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 i="1">
                <a:solidFill>
                  <a:srgbClr val="5E5E5E"/>
                </a:solidFill>
                <a:latin typeface="Courier"/>
              </a:rPr>
              <a:t>## Conteos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0.15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 i="1">
                <a:solidFill>
                  <a:srgbClr val="5E5E5E"/>
                </a:solidFill>
                <a:latin typeface="Courier"/>
              </a:rPr>
              <a:t>## Agregando ruido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Ejercicio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Replica la siguiente gráfica.</a:t>
            </a:r>
          </a:p>
        </p:txBody>
      </p:sp>
      <p:pic>
        <p:nvPicPr>
          <p:cNvPr descr="escuela_ame_dia_01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Sugerencias:</a:t>
            </a:r>
          </a:p>
          <a:p>
            <a:pPr lvl="1"/>
            <a:r>
              <a:rPr/>
              <a:t>Usa </a:t>
            </a:r>
            <a:r>
              <a:rPr>
                <a:latin typeface="Courier"/>
              </a:rPr>
              <a:t>facet_wrap</a:t>
            </a:r>
            <a:r>
              <a:rPr/>
              <a:t> para separar el gráfico por transmisión.</a:t>
            </a:r>
          </a:p>
          <a:p>
            <a:pPr lvl="1"/>
            <a:r>
              <a:rPr/>
              <a:t>Usa el parámetro </a:t>
            </a:r>
            <a:r>
              <a:rPr>
                <a:latin typeface="Courier"/>
              </a:rPr>
              <a:t>color</a:t>
            </a:r>
            <a:r>
              <a:rPr/>
              <a:t> dentro de </a:t>
            </a:r>
            <a:r>
              <a:rPr>
                <a:latin typeface="Courier"/>
              </a:rPr>
              <a:t>aes()</a:t>
            </a:r>
            <a:r>
              <a:rPr/>
              <a:t>.</a:t>
            </a:r>
          </a:p>
          <a:p>
            <a:pPr lvl="1"/>
            <a:r>
              <a:rPr/>
              <a:t>Usa </a:t>
            </a:r>
            <a:r>
              <a:rPr>
                <a:latin typeface="Courier"/>
              </a:rPr>
              <a:t>labs()</a:t>
            </a:r>
            <a:r>
              <a:rPr/>
              <a:t> y </a:t>
            </a:r>
            <a:r>
              <a:rPr>
                <a:latin typeface="Courier"/>
              </a:rPr>
              <a:t>theme()</a:t>
            </a:r>
          </a:p>
        </p:txBody>
      </p:sp>
      <p:pic>
        <p:nvPicPr>
          <p:cNvPr descr="escuela_ame_dia_01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Durante los siguientes tres días:</a:t>
            </a:r>
          </a:p>
          <a:p>
            <a:pPr lvl="1"/>
            <a:r>
              <a:rPr/>
              <a:t>A: basulto@iastate.edu</a:t>
            </a:r>
          </a:p>
          <a:p>
            <a:pPr lvl="1"/>
            <a:r>
              <a:rPr/>
              <a:t>Asunto: Duda escuela AME</a:t>
            </a:r>
          </a:p>
          <a:p>
            <a:pPr lvl="1"/>
            <a:r>
              <a:rPr/>
              <a:t>Cuerpo de correo:</a:t>
            </a:r>
          </a:p>
          <a:p>
            <a:pPr lvl="2"/>
            <a:r>
              <a:rPr/>
              <a:t>Describe tu pregunta, error.</a:t>
            </a:r>
          </a:p>
          <a:p>
            <a:pPr lvl="2"/>
            <a:r>
              <a:rPr/>
              <a:t>De preferencia adjunta código que yo pueda ejecutar Por ejemplo, si te sale un error X, adjunta o pega el código que genera ese error.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Día 1</a:t>
            </a:r>
            <a:r>
              <a:rPr/>
              <a:t>. Cubrir las estructuras de datos y funcionalidades esenciales en R + Introducción a </a:t>
            </a:r>
            <a:r>
              <a:rPr>
                <a:latin typeface="Courier"/>
              </a:rPr>
              <a:t>ggplot2</a:t>
            </a:r>
          </a:p>
          <a:p>
            <a:pPr lvl="0"/>
            <a:r>
              <a:rPr b="1"/>
              <a:t>Día 2.</a:t>
            </a:r>
            <a:r>
              <a:rPr/>
              <a:t> Aprender funcionamiento básico de paquetes para ciencia de datos</a:t>
            </a:r>
          </a:p>
          <a:p>
            <a:pPr lvl="0"/>
            <a:r>
              <a:rPr b="1"/>
              <a:t>Día 3</a:t>
            </a:r>
            <a:r>
              <a:rPr/>
              <a:t>. Gráficas en `ggplot2` y algunas extensiones</a:t>
            </a:r>
          </a:p>
          <a:p>
            <a:pPr lvl="0" indent="0" marL="0">
              <a:buNone/>
            </a:pPr>
            <a:r>
              <a:rPr/>
              <a:t>Se hará énfasis en el uso de recursos disponibles para aprender y mejorar la programación en 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Principales recursos:</a:t>
            </a:r>
          </a:p>
          <a:p>
            <a:pPr lvl="1"/>
            <a:r>
              <a:rPr/>
              <a:t>R Para Ciencia de Datos (</a:t>
            </a:r>
            <a:r>
              <a:rPr>
                <a:hlinkClick r:id="rId2"/>
              </a:rPr>
              <a:t>https://es.r4ds.hadley.nz/</a:t>
            </a:r>
            <a:r>
              <a:rPr/>
              <a:t>)</a:t>
            </a:r>
          </a:p>
          <a:p>
            <a:pPr lvl="1"/>
            <a:r>
              <a:rPr/>
              <a:t>Guía de funciones base (</a:t>
            </a:r>
            <a:r>
              <a:rPr>
                <a:hlinkClick r:id="rId3"/>
              </a:rPr>
              <a:t>https://posit.co/wp-content/uploads/2022/10/base-r.pdf</a:t>
            </a:r>
            <a:r>
              <a:rPr/>
              <a:t>)</a:t>
            </a:r>
          </a:p>
          <a:p>
            <a:pPr lvl="1"/>
            <a:r>
              <a:rPr/>
              <a:t>Guía de ggplot2 (</a:t>
            </a:r>
            <a:r>
              <a:rPr>
                <a:hlinkClick r:id="rId4"/>
              </a:rPr>
              <a:t>https://posit.co/wp-content/uploads/2022/10/data-visualization-1.pdf</a:t>
            </a:r>
            <a:r>
              <a:rPr/>
              <a:t>)</a:t>
            </a:r>
          </a:p>
          <a:p>
            <a:pPr lvl="0"/>
            <a:r>
              <a:rPr/>
              <a:t>Otros:</a:t>
            </a:r>
          </a:p>
          <a:p>
            <a:pPr lvl="1"/>
            <a:r>
              <a:rPr/>
              <a:t>Datos: </a:t>
            </a:r>
            <a:r>
              <a:rPr>
                <a:hlinkClick r:id="rId5"/>
              </a:rPr>
              <a:t>https://cienciadedatos.github.io/datos/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Elementos Básicos de 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y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R: software gratuito para cómputo estadístico y gráficos</a:t>
            </a:r>
          </a:p>
          <a:p>
            <a:pPr lvl="0"/>
            <a:r>
              <a:rPr/>
              <a:t>RStudio: entorno de desarrollo integrado (IDE) para el lenguaje de programación R, desarrollado por la compañía </a:t>
            </a:r>
            <a:r>
              <a:rPr>
                <a:hlinkClick r:id="rId2"/>
              </a:rPr>
              <a:t>POSIT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Básicos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Caracteres</a:t>
            </a:r>
          </a:p>
          <a:p>
            <a:pPr lvl="0"/>
            <a:r>
              <a:rPr/>
              <a:t>Numéricos (real or decimal)</a:t>
            </a:r>
          </a:p>
          <a:p>
            <a:pPr lvl="0"/>
            <a:r>
              <a:rPr/>
              <a:t>Enteros</a:t>
            </a:r>
          </a:p>
          <a:p>
            <a:pPr lvl="0"/>
            <a:r>
              <a:rPr/>
              <a:t>Lógicos</a:t>
            </a:r>
          </a:p>
          <a:p>
            <a:pPr lvl="0"/>
            <a:r>
              <a:rPr/>
              <a:t>Complejos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Estructuras Básicas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Valores</a:t>
            </a:r>
            <a:r>
              <a:rPr/>
              <a:t>: Pueden ser diferentes tipos de datos</a:t>
            </a:r>
          </a:p>
          <a:p>
            <a:pPr lvl="0"/>
            <a:r>
              <a:rPr b="1"/>
              <a:t>Vectores</a:t>
            </a:r>
            <a:r>
              <a:rPr/>
              <a:t>: Arreglo de valores del mismo tipo</a:t>
            </a:r>
          </a:p>
          <a:p>
            <a:pPr lvl="0"/>
            <a:r>
              <a:rPr b="1"/>
              <a:t>Matrices</a:t>
            </a:r>
            <a:r>
              <a:rPr/>
              <a:t>: Arreglo rectancular de valores del mismo tipo</a:t>
            </a:r>
          </a:p>
          <a:p>
            <a:pPr lvl="0"/>
            <a:r>
              <a:rPr b="1"/>
              <a:t>Cuadros de datos</a:t>
            </a:r>
            <a:r>
              <a:rPr/>
              <a:t>: Arreglo rectangular de valores cuyas columnas pueden ser de diferente tipo</a:t>
            </a:r>
          </a:p>
          <a:p>
            <a:pPr lvl="0"/>
            <a:r>
              <a:rPr b="1"/>
              <a:t>Listas</a:t>
            </a:r>
            <a:r>
              <a:rPr/>
              <a:t>: Arreglo de objetos de cualquier tipo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Crear Objetos y Assignar 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 posible asignar valores en </a:t>
            </a:r>
            <a:r>
              <a:rPr>
                <a:latin typeface="Courier"/>
              </a:rPr>
              <a:t>R</a:t>
            </a:r>
            <a:r>
              <a:rPr/>
              <a:t> usando </a:t>
            </a:r>
            <a:r>
              <a:rPr>
                <a:latin typeface="Courier"/>
              </a:rPr>
              <a:t>&lt;-</a:t>
            </a:r>
            <a:r>
              <a:rPr/>
              <a:t> o </a:t>
            </a:r>
            <a:r>
              <a:rPr>
                <a:latin typeface="Courier"/>
              </a:rPr>
              <a:t>=</a:t>
            </a:r>
          </a:p>
          <a:p>
            <a:pPr lvl="0"/>
            <a:r>
              <a:rPr/>
              <a:t>O incluso </a:t>
            </a:r>
            <a:r>
              <a:rPr>
                <a:latin typeface="Courier"/>
              </a:rPr>
              <a:t>-&gt;</a:t>
            </a:r>
            <a:r>
              <a:rPr/>
              <a:t> para asignar el lado izquierdo al derecho.</a:t>
            </a:r>
          </a:p>
          <a:p>
            <a:pPr lvl="0"/>
            <a:r>
              <a:rPr/>
              <a:t>También se puede usar la función </a:t>
            </a:r>
            <a:r>
              <a:rPr>
                <a:latin typeface="Courier"/>
              </a:rPr>
              <a:t>assign()</a:t>
            </a:r>
            <a:r>
              <a:rPr/>
              <a:t> para asignar objetos a caracteres (ver código).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y Visualización de Datos en R</dc:title>
  <dc:creator>Guillermo Basulto Elías</dc:creator>
  <cp:keywords/>
  <dcterms:created xsi:type="dcterms:W3CDTF">2022-11-10T04:36:07Z</dcterms:created>
  <dcterms:modified xsi:type="dcterms:W3CDTF">2022-11-10T04:36:07Z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Estructuras Básicas y Funcionales Esenciales de R + Introducción a GGPLOT2</vt:lpwstr>
  </property>
  <property fmtid="{D5CDD505-2E9C-101B-9397-08002B2CF9AE}" pid="8" name="toc-title">
    <vt:lpwstr>Indice de contenidos</vt:lpwstr>
  </property>
</Properties>
</file>