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7" Type="http://schemas.openxmlformats.org/officeDocument/2006/relationships/viewProps" Target="viewProps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dplyr.tidyverse.org/articles/dplyr.html" TargetMode="Externa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plyr.tidyverse.org/reference/index.html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tidyr.tidyverse.org/reference/index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tringr.tidyverse.org/articles/regular-expressions.html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tidyverse.org/blog/2018/01/fs-1.0.0/" TargetMode="External" /><Relationship Id="rId3" Type="http://schemas.openxmlformats.org/officeDocument/2006/relationships/hyperlink" Target="https://r-spatial.github.io/sf/" TargetMode="External" /><Relationship Id="rId4" Type="http://schemas.openxmlformats.org/officeDocument/2006/relationships/hyperlink" Target="https://here.r-lib.org/" TargetMode="External" /><Relationship Id="rId5" Type="http://schemas.openxmlformats.org/officeDocument/2006/relationships/hyperlink" Target="https://glue.tidyverse.org/" TargetMode="External" /><Relationship Id="rId6" Type="http://schemas.openxmlformats.org/officeDocument/2006/relationships/hyperlink" Target="https://sfirke.github.io/janitor/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an.r-project.org/" TargetMode="External" /><Relationship Id="rId3" Type="http://schemas.openxmlformats.org/officeDocument/2006/relationships/hyperlink" Target="https://www.bioconductor.org/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tidyverse.org/packages" TargetMode="External" /><Relationship Id="rId3" Type="http://schemas.openxmlformats.org/officeDocument/2006/relationships/hyperlink" Target="https://posit.co/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xts.ggplot2.tidyverse.org/gallery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tidyverse.org/packages/" TargetMode="External" /><Relationship Id="rId3" Type="http://schemas.openxmlformats.org/officeDocument/2006/relationships/hyperlink" Target="https://posit.co/resources/cheatsheets/" TargetMode="External" /><Relationship Id="rId4" Type="http://schemas.openxmlformats.org/officeDocument/2006/relationships/hyperlink" Target="https://r4ds.had.co.nz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Fundamentos de Programación y Visualización de Datos en 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Introducción a Tidyverse</a:t>
            </a:r>
            <a:br/>
            <a:br/>
            <a:r>
              <a:rPr/>
              <a:t>Guillermo Basulto-Elias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2022-11-10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Anatomía del Sitio de Paquetes de Tidyverse</a:t>
            </a:r>
          </a:p>
        </p:txBody>
      </p:sp>
      <p:pic>
        <p:nvPicPr>
          <p:cNvPr descr="fig:  images/website_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03500" y="1193800"/>
            <a:ext cx="3937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hlinkClick r:id="rId3"/>
              </a:rPr>
              <a:t>Ejemplo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tibble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Genera cuadros de datos con atributos</a:t>
            </a:r>
          </a:p>
          <a:p>
            <a:pPr lvl="0"/>
            <a:r>
              <a:rPr/>
              <a:t>Imprime cuadros de datos sin saturar la pantalla</a:t>
            </a:r>
          </a:p>
          <a:p>
            <a:pPr lvl="0"/>
            <a:r>
              <a:rPr/>
              <a:t>Exhibe tipos de columnas</a:t>
            </a:r>
          </a:p>
          <a:p>
            <a:pPr lvl="0"/>
            <a:r>
              <a:rPr/>
              <a:t>Main functions:</a:t>
            </a:r>
          </a:p>
          <a:p>
            <a:pPr lvl="1"/>
            <a:r>
              <a:rPr>
                <a:latin typeface="Courier"/>
              </a:rPr>
              <a:t>tibble()</a:t>
            </a:r>
            <a:r>
              <a:rPr/>
              <a:t> Similar a data.frame(), mas regresa un objeto tibble</a:t>
            </a:r>
          </a:p>
          <a:p>
            <a:pPr lvl="1"/>
            <a:r>
              <a:rPr>
                <a:latin typeface="Courier"/>
              </a:rPr>
              <a:t>as_tibble()</a:t>
            </a:r>
            <a:r>
              <a:rPr/>
              <a:t> Convierte un cuadro de datos a tibble</a:t>
            </a:r>
          </a:p>
          <a:p>
            <a:pPr lvl="1"/>
            <a:r>
              <a:rPr>
                <a:latin typeface="Courier"/>
              </a:rPr>
              <a:t>tribble()</a:t>
            </a:r>
            <a:r>
              <a:rPr/>
              <a:t> Crea cuadro de datos pequeño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Lee datos de archivos de texto de manera rápida</a:t>
            </a:r>
          </a:p>
          <a:p>
            <a:pPr lvl="0"/>
            <a:r>
              <a:rPr/>
              <a:t>Funciones principales:</a:t>
            </a:r>
          </a:p>
          <a:p>
            <a:pPr lvl="1"/>
            <a:r>
              <a:rPr>
                <a:latin typeface="Courier"/>
              </a:rPr>
              <a:t>read_csv()</a:t>
            </a:r>
            <a:r>
              <a:rPr/>
              <a:t> Lee archivos separados con coma</a:t>
            </a:r>
          </a:p>
          <a:p>
            <a:pPr lvl="1"/>
            <a:r>
              <a:rPr>
                <a:latin typeface="Courier"/>
              </a:rPr>
              <a:t>read_delim()</a:t>
            </a:r>
            <a:r>
              <a:rPr/>
              <a:t> Lee archivos separados por espacios</a:t>
            </a:r>
          </a:p>
          <a:p>
            <a:pPr lvl="0"/>
            <a:r>
              <a:rPr/>
              <a:t>Otras:</a:t>
            </a:r>
          </a:p>
          <a:p>
            <a:pPr lvl="1"/>
            <a:r>
              <a:rPr>
                <a:latin typeface="Courier"/>
              </a:rPr>
              <a:t>cols()</a:t>
            </a:r>
            <a:r>
              <a:rPr/>
              <a:t> Especifica tipo de columnas</a:t>
            </a:r>
          </a:p>
          <a:p>
            <a:pPr lvl="1"/>
            <a:r>
              <a:rPr>
                <a:latin typeface="Courier"/>
              </a:rPr>
              <a:t>parse_double()</a:t>
            </a:r>
            <a:r>
              <a:rPr/>
              <a:t>, </a:t>
            </a:r>
            <a:r>
              <a:rPr>
                <a:latin typeface="Courier"/>
              </a:rPr>
              <a:t>parse_logical()</a:t>
            </a:r>
            <a:r>
              <a:rPr/>
              <a:t>, etc. Extrae elementos específicos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 usan para expresar una sucesión de instrucciones</a:t>
            </a:r>
          </a:p>
          <a:p>
            <a:pPr lvl="0"/>
            <a:r>
              <a:rPr>
                <a:latin typeface="Courier"/>
              </a:rPr>
              <a:t>|&gt;</a:t>
            </a:r>
            <a:r>
              <a:rPr/>
              <a:t> en R base (versión 4.2+) o </a:t>
            </a:r>
            <a:r>
              <a:rPr>
                <a:latin typeface="Courier"/>
              </a:rPr>
              <a:t>%&gt;%</a:t>
            </a:r>
            <a:r>
              <a:rPr/>
              <a:t> en tidyverse</a:t>
            </a:r>
          </a:p>
          <a:p>
            <a:pPr lvl="0"/>
            <a:r>
              <a:rPr/>
              <a:t>El lado izquierdo pasa como primer parámetro a la función del lado derecho (</a:t>
            </a:r>
            <a:r>
              <a:rPr>
                <a:latin typeface="Courier"/>
              </a:rPr>
              <a:t>3 |&gt; f(4)</a:t>
            </a:r>
            <a:r>
              <a:rPr/>
              <a:t> es equivalente a </a:t>
            </a:r>
            <a:r>
              <a:rPr>
                <a:latin typeface="Courier"/>
              </a:rPr>
              <a:t>f(3, 4)</a:t>
            </a:r>
            <a:r>
              <a:rPr/>
              <a:t>)</a:t>
            </a:r>
          </a:p>
          <a:p>
            <a:pPr lvl="0"/>
            <a:r>
              <a:rPr/>
              <a:t>Evita guardar objetos innecesarios o re-escribir objectos manteniendo la claridad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dplyr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Manipulación de datos centrada en </a:t>
            </a:r>
            <a:r>
              <a:rPr b="1"/>
              <a:t>cuadros de datos</a:t>
            </a:r>
            <a:r>
              <a:rPr/>
              <a:t>.</a:t>
            </a:r>
          </a:p>
          <a:p>
            <a:pPr lvl="0"/>
            <a:r>
              <a:rPr/>
              <a:t>Funciones principales:</a:t>
            </a:r>
          </a:p>
          <a:p>
            <a:pPr lvl="1"/>
            <a:r>
              <a:rPr>
                <a:latin typeface="Courier"/>
              </a:rPr>
              <a:t>mutate()</a:t>
            </a:r>
            <a:r>
              <a:rPr/>
              <a:t> Añade o redefine columnas (no cambia núm. de renglones).</a:t>
            </a:r>
          </a:p>
          <a:p>
            <a:pPr lvl="1"/>
            <a:r>
              <a:rPr>
                <a:latin typeface="Courier"/>
              </a:rPr>
              <a:t>select()</a:t>
            </a:r>
            <a:r>
              <a:rPr/>
              <a:t> Selecciona número de columnas.</a:t>
            </a:r>
          </a:p>
          <a:p>
            <a:pPr lvl="1"/>
            <a:r>
              <a:rPr>
                <a:latin typeface="Courier"/>
              </a:rPr>
              <a:t>filter()</a:t>
            </a:r>
            <a:r>
              <a:rPr/>
              <a:t> Filtra renglones de acuerdo a una o más conds.</a:t>
            </a:r>
          </a:p>
          <a:p>
            <a:pPr lvl="1"/>
            <a:r>
              <a:rPr>
                <a:latin typeface="Courier"/>
              </a:rPr>
              <a:t>summarize()</a:t>
            </a:r>
            <a:r>
              <a:rPr/>
              <a:t> Agrega columnas con función especificada</a:t>
            </a:r>
          </a:p>
          <a:p>
            <a:pPr lvl="1"/>
            <a:r>
              <a:rPr>
                <a:latin typeface="Courier"/>
              </a:rPr>
              <a:t>arrange()</a:t>
            </a:r>
            <a:r>
              <a:rPr/>
              <a:t> Ordena cuadros de datos respecto a alguna variable.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dplyr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Revisa </a:t>
            </a:r>
            <a:r>
              <a:rPr>
                <a:hlinkClick r:id="rId2"/>
              </a:rPr>
              <a:t>la documentación</a:t>
            </a:r>
            <a:r>
              <a:rPr/>
              <a:t> para muchas más funciones. Ejemplos por categoría:</a:t>
            </a:r>
          </a:p>
          <a:p>
            <a:pPr lvl="1"/>
            <a:r>
              <a:rPr/>
              <a:t>Una tabla. </a:t>
            </a:r>
            <a:r>
              <a:rPr>
                <a:latin typeface="Courier"/>
              </a:rPr>
              <a:t>arrange()</a:t>
            </a:r>
            <a:r>
              <a:rPr/>
              <a:t>, </a:t>
            </a:r>
            <a:r>
              <a:rPr>
                <a:latin typeface="Courier"/>
              </a:rPr>
              <a:t>distinct()</a:t>
            </a:r>
            <a:r>
              <a:rPr/>
              <a:t>, …</a:t>
            </a:r>
          </a:p>
          <a:p>
            <a:pPr lvl="1"/>
            <a:r>
              <a:rPr/>
              <a:t>Dos tablas. </a:t>
            </a:r>
            <a:r>
              <a:rPr>
                <a:latin typeface="Courier"/>
              </a:rPr>
              <a:t>bind_rows()</a:t>
            </a:r>
            <a:r>
              <a:rPr/>
              <a:t>, </a:t>
            </a:r>
            <a:r>
              <a:rPr>
                <a:latin typeface="Courier"/>
              </a:rPr>
              <a:t>left_join()</a:t>
            </a:r>
            <a:r>
              <a:rPr/>
              <a:t>, …</a:t>
            </a:r>
          </a:p>
          <a:p>
            <a:pPr lvl="1"/>
            <a:r>
              <a:rPr/>
              <a:t>Agrupamientos. </a:t>
            </a:r>
            <a:r>
              <a:rPr>
                <a:latin typeface="Courier"/>
              </a:rPr>
              <a:t>group_by()</a:t>
            </a:r>
            <a:r>
              <a:rPr/>
              <a:t>, </a:t>
            </a:r>
            <a:r>
              <a:rPr>
                <a:latin typeface="Courier"/>
              </a:rPr>
              <a:t>ungroup()</a:t>
            </a:r>
            <a:r>
              <a:rPr/>
              <a:t>, …</a:t>
            </a:r>
          </a:p>
          <a:p>
            <a:pPr lvl="1"/>
            <a:r>
              <a:rPr/>
              <a:t>Vectores. </a:t>
            </a:r>
            <a:r>
              <a:rPr>
                <a:latin typeface="Courier"/>
              </a:rPr>
              <a:t>across()</a:t>
            </a:r>
            <a:r>
              <a:rPr/>
              <a:t>, </a:t>
            </a:r>
            <a:r>
              <a:rPr>
                <a:latin typeface="Courier"/>
              </a:rPr>
              <a:t>case_when()</a:t>
            </a:r>
            <a:r>
              <a:rPr/>
              <a:t>, …</a:t>
            </a:r>
          </a:p>
          <a:p>
            <a:pPr lvl="1"/>
            <a:r>
              <a:rPr/>
              <a:t>Datos. </a:t>
            </a:r>
            <a:r>
              <a:rPr>
                <a:latin typeface="Courier"/>
              </a:rPr>
              <a:t>starwars</a:t>
            </a:r>
            <a:r>
              <a:rPr/>
              <a:t>, </a:t>
            </a:r>
            <a:r>
              <a:rPr>
                <a:latin typeface="Courier"/>
              </a:rPr>
              <a:t>storms</a:t>
            </a:r>
            <a:r>
              <a:rPr/>
              <a:t>, …</a:t>
            </a:r>
          </a:p>
          <a:p>
            <a:pPr lvl="1"/>
            <a:r>
              <a:rPr/>
              <a:t>Tablas remotas. </a:t>
            </a:r>
            <a:r>
              <a:rPr>
                <a:latin typeface="Courier"/>
              </a:rPr>
              <a:t>sql()</a:t>
            </a:r>
            <a:r>
              <a:rPr/>
              <a:t>, </a:t>
            </a:r>
            <a:r>
              <a:rPr>
                <a:latin typeface="Courier"/>
              </a:rPr>
              <a:t>collect()</a:t>
            </a:r>
            <a:r>
              <a:rPr/>
              <a:t>, …</a:t>
            </a:r>
          </a:p>
          <a:p>
            <a:pPr lvl="1"/>
            <a:r>
              <a:rPr/>
              <a:t>Experimental. </a:t>
            </a:r>
            <a:r>
              <a:rPr>
                <a:latin typeface="Courier"/>
              </a:rPr>
              <a:t>rows_update()</a:t>
            </a:r>
            <a:r>
              <a:rPr/>
              <a:t>, </a:t>
            </a:r>
            <a:r>
              <a:rPr>
                <a:latin typeface="Courier"/>
              </a:rPr>
              <a:t>rows_path()</a:t>
            </a:r>
            <a:r>
              <a:rPr/>
              <a:t>, …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tidyr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Funciones auxiliares para limpiar datos. Ve la </a:t>
            </a:r>
            <a:r>
              <a:rPr>
                <a:hlinkClick r:id="rId2"/>
              </a:rPr>
              <a:t>documentación</a:t>
            </a:r>
            <a:r>
              <a:rPr/>
              <a:t>.</a:t>
            </a:r>
          </a:p>
          <a:p>
            <a:pPr lvl="0"/>
            <a:r>
              <a:rPr/>
              <a:t>Principales:</a:t>
            </a:r>
          </a:p>
          <a:p>
            <a:pPr lvl="1"/>
            <a:r>
              <a:rPr>
                <a:latin typeface="Courier"/>
              </a:rPr>
              <a:t>pivot_longer()</a:t>
            </a:r>
            <a:r>
              <a:rPr/>
              <a:t> Va de formato ancho a largo.</a:t>
            </a:r>
          </a:p>
          <a:p>
            <a:pPr lvl="1"/>
            <a:r>
              <a:rPr>
                <a:latin typeface="Courier"/>
              </a:rPr>
              <a:t>pivot_wider()</a:t>
            </a:r>
            <a:r>
              <a:rPr/>
              <a:t> Va de formato largo a ancho.</a:t>
            </a:r>
          </a:p>
          <a:p>
            <a:pPr lvl="0"/>
            <a:r>
              <a:rPr/>
              <a:t>Otras:</a:t>
            </a:r>
          </a:p>
          <a:p>
            <a:pPr lvl="1"/>
            <a:r>
              <a:rPr>
                <a:latin typeface="Courier"/>
              </a:rPr>
              <a:t>separate()</a:t>
            </a:r>
            <a:r>
              <a:rPr/>
              <a:t> Separa columna en dos o más cols.</a:t>
            </a:r>
          </a:p>
          <a:p>
            <a:pPr lvl="1"/>
            <a:r>
              <a:rPr>
                <a:latin typeface="Courier"/>
              </a:rPr>
              <a:t>unite()</a:t>
            </a:r>
            <a:r>
              <a:rPr/>
              <a:t> Combina columnas.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stringr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Herramientas para trabajar con cadenas.</a:t>
            </a:r>
          </a:p>
          <a:p>
            <a:pPr lvl="0"/>
            <a:r>
              <a:rPr/>
              <a:t>Ideal para combinar con </a:t>
            </a:r>
            <a:r>
              <a:rPr>
                <a:hlinkClick r:id="rId2"/>
              </a:rPr>
              <a:t>expresiones regulares</a:t>
            </a:r>
            <a:r>
              <a:rPr/>
              <a:t>.</a:t>
            </a:r>
          </a:p>
          <a:p>
            <a:pPr lvl="0"/>
            <a:r>
              <a:rPr/>
              <a:t>Algunas funciones:</a:t>
            </a:r>
          </a:p>
          <a:p>
            <a:pPr lvl="1"/>
            <a:r>
              <a:rPr>
                <a:latin typeface="Courier"/>
              </a:rPr>
              <a:t>str_replace_all()</a:t>
            </a:r>
            <a:r>
              <a:rPr/>
              <a:t> Reemplaza cadenas fijas o expresiones regulares.</a:t>
            </a:r>
          </a:p>
          <a:p>
            <a:pPr lvl="1"/>
            <a:r>
              <a:rPr>
                <a:latin typeface="Courier"/>
              </a:rPr>
              <a:t>str_detect()</a:t>
            </a:r>
            <a:r>
              <a:rPr/>
              <a:t> Detecta si cadena o expresión regular está presente.</a:t>
            </a:r>
          </a:p>
          <a:p>
            <a:pPr lvl="1"/>
            <a:r>
              <a:rPr>
                <a:latin typeface="Courier"/>
              </a:rPr>
              <a:t>str_length()</a:t>
            </a:r>
            <a:r>
              <a:rPr/>
              <a:t> Regresa el número de caracteres.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forcats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Herramientas para manipular factores</a:t>
            </a:r>
          </a:p>
          <a:p>
            <a:pPr lvl="0"/>
            <a:r>
              <a:rPr/>
              <a:t>Los factores se usan para categorizar una variable con un número limitado de valores (e.g., día/noche, alto/grande/venti, etc.)</a:t>
            </a:r>
          </a:p>
          <a:p>
            <a:pPr lvl="0"/>
            <a:r>
              <a:rPr/>
              <a:t>Requeridos por algunos modelos y gráficos</a:t>
            </a:r>
          </a:p>
          <a:p>
            <a:pPr lvl="0"/>
            <a:r>
              <a:rPr/>
              <a:t>Algunas funciones:</a:t>
            </a:r>
          </a:p>
          <a:p>
            <a:pPr lvl="1"/>
            <a:r>
              <a:rPr>
                <a:latin typeface="Courier"/>
              </a:rPr>
              <a:t>fct_reorder()</a:t>
            </a:r>
            <a:r>
              <a:rPr/>
              <a:t>, </a:t>
            </a:r>
            <a:r>
              <a:rPr>
                <a:latin typeface="Courier"/>
              </a:rPr>
              <a:t>fct_relevel()</a:t>
            </a:r>
            <a:r>
              <a:rPr/>
              <a:t>, </a:t>
            </a:r>
            <a:r>
              <a:rPr>
                <a:latin typeface="Courier"/>
              </a:rPr>
              <a:t>fct_collapse()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lubridate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Operaciones con fechas y estampas de tiempo. Ejemplos:</a:t>
            </a:r>
          </a:p>
          <a:p>
            <a:pPr lvl="0"/>
            <a:r>
              <a:rPr/>
              <a:t>Extraer fechas/horas: </a:t>
            </a:r>
            <a:r>
              <a:rPr>
                <a:latin typeface="Courier"/>
              </a:rPr>
              <a:t>ymd()</a:t>
            </a:r>
            <a:r>
              <a:rPr/>
              <a:t>, </a:t>
            </a:r>
            <a:r>
              <a:rPr>
                <a:latin typeface="Courier"/>
              </a:rPr>
              <a:t>mdy()</a:t>
            </a:r>
            <a:r>
              <a:rPr/>
              <a:t>, </a:t>
            </a:r>
            <a:r>
              <a:rPr>
                <a:latin typeface="Courier"/>
              </a:rPr>
              <a:t>ym()</a:t>
            </a:r>
            <a:r>
              <a:rPr/>
              <a:t>, </a:t>
            </a:r>
            <a:r>
              <a:rPr>
                <a:latin typeface="Courier"/>
              </a:rPr>
              <a:t>ymd_hms()</a:t>
            </a:r>
            <a:r>
              <a:rPr/>
              <a:t>.</a:t>
            </a:r>
          </a:p>
          <a:p>
            <a:pPr lvl="0"/>
            <a:r>
              <a:rPr/>
              <a:t>Extraer, redondear fijar: </a:t>
            </a:r>
            <a:r>
              <a:rPr>
                <a:latin typeface="Courier"/>
              </a:rPr>
              <a:t>month()</a:t>
            </a:r>
            <a:r>
              <a:rPr/>
              <a:t>, </a:t>
            </a:r>
            <a:r>
              <a:rPr>
                <a:latin typeface="Courier"/>
              </a:rPr>
              <a:t>week()</a:t>
            </a:r>
            <a:r>
              <a:rPr/>
              <a:t>, </a:t>
            </a:r>
            <a:r>
              <a:rPr>
                <a:latin typeface="Courier"/>
              </a:rPr>
              <a:t>day()</a:t>
            </a:r>
            <a:r>
              <a:rPr/>
              <a:t>.</a:t>
            </a:r>
          </a:p>
          <a:p>
            <a:pPr lvl="0"/>
            <a:r>
              <a:rPr/>
              <a:t>Auxiliares de fechas: </a:t>
            </a:r>
            <a:r>
              <a:rPr>
                <a:latin typeface="Courier"/>
              </a:rPr>
              <a:t>as_date()</a:t>
            </a:r>
            <a:r>
              <a:rPr/>
              <a:t>, </a:t>
            </a:r>
            <a:r>
              <a:rPr>
                <a:latin typeface="Courier"/>
              </a:rPr>
              <a:t>is.Date()</a:t>
            </a:r>
            <a:r>
              <a:rPr/>
              <a:t>, </a:t>
            </a:r>
            <a:r>
              <a:rPr>
                <a:latin typeface="Courier"/>
              </a:rPr>
              <a:t>today()</a:t>
            </a:r>
            <a:r>
              <a:rPr/>
              <a:t>, </a:t>
            </a:r>
            <a:r>
              <a:rPr>
                <a:latin typeface="Courier"/>
              </a:rPr>
              <a:t>now()</a:t>
            </a:r>
            <a:r>
              <a:rPr/>
              <a:t>.</a:t>
            </a:r>
          </a:p>
          <a:p>
            <a:pPr lvl="0"/>
            <a:r>
              <a:rPr/>
              <a:t>Periodos: </a:t>
            </a:r>
            <a:r>
              <a:rPr>
                <a:latin typeface="Courier"/>
              </a:rPr>
              <a:t>seconds()</a:t>
            </a:r>
            <a:r>
              <a:rPr/>
              <a:t>, </a:t>
            </a:r>
            <a:r>
              <a:rPr>
                <a:latin typeface="Courier"/>
              </a:rPr>
              <a:t>days()</a:t>
            </a:r>
            <a:r>
              <a:rPr/>
              <a:t>, </a:t>
            </a:r>
            <a:r>
              <a:rPr>
                <a:latin typeface="Courier"/>
              </a:rPr>
              <a:t>months()</a:t>
            </a:r>
            <a:r>
              <a:rPr/>
              <a:t>.</a:t>
            </a:r>
          </a:p>
          <a:p>
            <a:pPr lvl="0"/>
            <a:r>
              <a:rPr/>
              <a:t>Otras categorías: intervalos, duración, intervalos, formatear, otros.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Tidyverse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Los paquetes de R es lo que lo hacen resaltar sobre otros lenguajes de programación</a:t>
            </a:r>
          </a:p>
          <a:p>
            <a:pPr lvl="0"/>
            <a:r>
              <a:rPr/>
              <a:t>Cualquiera puede contribuir con un paquete en cualquier momento</a:t>
            </a:r>
          </a:p>
          <a:p>
            <a:pPr lvl="0"/>
            <a:r>
              <a:rPr/>
              <a:t>Algunos paquetes populares:</a:t>
            </a:r>
          </a:p>
          <a:p>
            <a:pPr lvl="1"/>
            <a:r>
              <a:rPr b="1"/>
              <a:t>lme4</a:t>
            </a:r>
            <a:r>
              <a:rPr/>
              <a:t>: Modelos lineales con effectos mixtos.</a:t>
            </a:r>
          </a:p>
          <a:p>
            <a:pPr lvl="1"/>
            <a:r>
              <a:rPr b="1"/>
              <a:t>Rcpp</a:t>
            </a:r>
            <a:r>
              <a:rPr/>
              <a:t>: Acelerar código de R con C++.</a:t>
            </a:r>
          </a:p>
          <a:p>
            <a:pPr lvl="1"/>
            <a:r>
              <a:rPr b="1"/>
              <a:t>caret:</a:t>
            </a:r>
            <a:r>
              <a:rPr/>
              <a:t> Herramientas de </a:t>
            </a:r>
            <a:r>
              <a:rPr i="1"/>
              <a:t>machine learning</a:t>
            </a:r>
            <a:r>
              <a:rPr/>
              <a:t>.</a:t>
            </a:r>
          </a:p>
          <a:p>
            <a:pPr lvl="1"/>
            <a:r>
              <a:rPr b="1"/>
              <a:t>shiny</a:t>
            </a:r>
            <a:r>
              <a:rPr/>
              <a:t>: Crear tableros interactivos.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purrr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Familia consistente de funciones para aplicar a listas y vectores</a:t>
            </a:r>
          </a:p>
          <a:p>
            <a:pPr lvl="0"/>
            <a:r>
              <a:rPr/>
              <a:t>Una lista es una colección de objetos de R sin una estructura fija, a diferencia de cuadros de datos, arreglos, matrices o vectores</a:t>
            </a:r>
          </a:p>
          <a:p>
            <a:pPr lvl="1" indent="0">
              <a:buNone/>
            </a:pPr>
            <a:r>
              <a:rPr i="1">
                <a:solidFill>
                  <a:srgbClr val="5E5E5E"/>
                </a:solidFill>
                <a:latin typeface="Courier"/>
              </a:rPr>
              <a:t>## Example of list with a vector and a matrix.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mylist &lt;- </a:t>
            </a:r>
            <a:r>
              <a:rPr>
                <a:solidFill>
                  <a:srgbClr val="4758AB"/>
                </a:solidFill>
                <a:latin typeface="Courier"/>
              </a:rPr>
              <a:t>list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a_vector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a_matrix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matrix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mylist</a:t>
            </a:r>
          </a:p>
          <a:p>
            <a:pPr lvl="0"/>
            <a:r>
              <a:rPr/>
              <a:t>Provee excelente sustitutos a la familia apply (</a:t>
            </a:r>
            <a:r>
              <a:rPr>
                <a:latin typeface="Courier"/>
              </a:rPr>
              <a:t>apply()</a:t>
            </a:r>
            <a:r>
              <a:rPr/>
              <a:t>, </a:t>
            </a:r>
            <a:r>
              <a:rPr>
                <a:latin typeface="Courier"/>
              </a:rPr>
              <a:t>mapply()</a:t>
            </a:r>
            <a:r>
              <a:rPr/>
              <a:t>, </a:t>
            </a:r>
            <a:r>
              <a:rPr>
                <a:latin typeface="Courier"/>
              </a:rPr>
              <a:t>tapply()</a:t>
            </a:r>
            <a:r>
              <a:rPr/>
              <a:t>, </a:t>
            </a:r>
            <a:r>
              <a:rPr>
                <a:latin typeface="Courier"/>
              </a:rPr>
              <a:t>sapply()</a:t>
            </a:r>
            <a:r>
              <a:rPr/>
              <a:t>, etc.).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ggplot2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 cubrimos ayer y veremos más mañana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Más de Tidyverse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readxl</a:t>
            </a:r>
            <a:r>
              <a:rPr/>
              <a:t> Lee documentos de Excel. Parecido a </a:t>
            </a:r>
            <a:r>
              <a:rPr>
                <a:latin typeface="Courier"/>
              </a:rPr>
              <a:t>readr</a:t>
            </a:r>
            <a:r>
              <a:rPr/>
              <a:t>.</a:t>
            </a:r>
          </a:p>
          <a:p>
            <a:pPr lvl="0"/>
            <a:r>
              <a:rPr>
                <a:latin typeface="Courier"/>
              </a:rPr>
              <a:t>googlesheets4</a:t>
            </a:r>
            <a:r>
              <a:rPr/>
              <a:t> Google Sheets.</a:t>
            </a:r>
          </a:p>
          <a:p>
            <a:pPr lvl="0"/>
            <a:r>
              <a:rPr>
                <a:latin typeface="Courier"/>
              </a:rPr>
              <a:t>rvest</a:t>
            </a:r>
            <a:r>
              <a:rPr/>
              <a:t> Extraer datos de páginas web.</a:t>
            </a:r>
          </a:p>
          <a:p>
            <a:pPr lvl="0"/>
            <a:r>
              <a:rPr>
                <a:latin typeface="Courier"/>
              </a:rPr>
              <a:t>jsonlite</a:t>
            </a:r>
            <a:r>
              <a:rPr/>
              <a:t> JSON.</a:t>
            </a:r>
          </a:p>
          <a:p>
            <a:pPr lvl="0"/>
            <a:r>
              <a:rPr>
                <a:latin typeface="Courier"/>
              </a:rPr>
              <a:t>hms</a:t>
            </a:r>
            <a:r>
              <a:rPr/>
              <a:t> para valores de tiempo.</a:t>
            </a:r>
          </a:p>
          <a:p>
            <a:pPr lvl="0"/>
            <a:r>
              <a:rPr>
                <a:latin typeface="Courier"/>
              </a:rPr>
              <a:t>dbplyr</a:t>
            </a:r>
            <a:r>
              <a:rPr/>
              <a:t> convierte dplyr en SQL.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Todo un universo nuevo para ajustar modelos estadísticos o de </a:t>
            </a:r>
            <a:r>
              <a:rPr i="1"/>
              <a:t>machine learning</a:t>
            </a:r>
            <a:r>
              <a:rPr/>
              <a:t>. A whole new universe to adjust consistent statistical and ML models.</a:t>
            </a:r>
          </a:p>
          <a:p>
            <a:pPr lvl="1"/>
            <a:r>
              <a:rPr/>
              <a:t>Es como un tidyverse enfocado en modelos.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Amigos de Tidyverse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  <a:latin typeface="Courier"/>
              </a:rPr>
              <a:t>fs</a:t>
            </a:r>
            <a:r>
              <a:rPr/>
              <a:t> Administrar archivos: Fija direcciones. Añade, elimina o copia archivos.</a:t>
            </a:r>
          </a:p>
          <a:p>
            <a:pPr lvl="0"/>
            <a:r>
              <a:rPr>
                <a:hlinkClick r:id="rId3"/>
                <a:latin typeface="Courier"/>
              </a:rPr>
              <a:t>sf</a:t>
            </a:r>
            <a:r>
              <a:rPr/>
              <a:t> Para shapefiles, GeoJSON y similares.</a:t>
            </a:r>
          </a:p>
          <a:p>
            <a:pPr lvl="0"/>
            <a:r>
              <a:rPr>
                <a:hlinkClick r:id="rId4"/>
                <a:latin typeface="Courier"/>
              </a:rPr>
              <a:t>here</a:t>
            </a:r>
            <a:r>
              <a:rPr/>
              <a:t> Fijar entorno de manera no ambigua. Ideal para trabajar en Box, Dropbox, o en diferentes ordenadores</a:t>
            </a:r>
          </a:p>
          <a:p>
            <a:pPr lvl="0"/>
            <a:r>
              <a:rPr>
                <a:hlinkClick r:id="rId5"/>
                <a:latin typeface="Courier"/>
              </a:rPr>
              <a:t>glue</a:t>
            </a:r>
            <a:r>
              <a:rPr/>
              <a:t> Concatena cadenas ( como paste(), pero más flexible y elegante).</a:t>
            </a:r>
          </a:p>
          <a:p>
            <a:pPr lvl="0"/>
            <a:r>
              <a:rPr>
                <a:hlinkClick r:id="rId6"/>
                <a:latin typeface="Courier"/>
              </a:rPr>
              <a:t>janitor</a:t>
            </a:r>
            <a:r>
              <a:rPr/>
              <a:t> Limpia columnas y contenido de columnas.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Preguntas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Durante los siguientes tres días:</a:t>
            </a:r>
          </a:p>
          <a:p>
            <a:pPr lvl="1"/>
            <a:r>
              <a:rPr/>
              <a:t>A: basulto@iastate.edu</a:t>
            </a:r>
          </a:p>
          <a:p>
            <a:pPr lvl="1"/>
            <a:r>
              <a:rPr/>
              <a:t>Asunto: Duda escuela AME</a:t>
            </a:r>
          </a:p>
          <a:p>
            <a:pPr lvl="1"/>
            <a:r>
              <a:rPr/>
              <a:t>Cuerpo de correo:</a:t>
            </a:r>
          </a:p>
          <a:p>
            <a:pPr lvl="2"/>
            <a:r>
              <a:rPr/>
              <a:t>Describe tu pregunta, error.</a:t>
            </a:r>
          </a:p>
          <a:p>
            <a:pPr lvl="2"/>
            <a:r>
              <a:rPr/>
              <a:t>De preferencia adjunta código que yo pueda ejecutar Por ejemplo, si te sale un error X, adjunta o pega el código que genera ese error.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Ventajas y Desventajas de Paquetes de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Ventajas:</a:t>
            </a:r>
          </a:p>
          <a:p>
            <a:pPr lvl="1"/>
            <a:r>
              <a:rPr/>
              <a:t>Accesibilidad inmediata produce retroalimentación (a través de </a:t>
            </a:r>
            <a:r>
              <a:rPr>
                <a:hlinkClick r:id="rId2"/>
              </a:rPr>
              <a:t>CRAN</a:t>
            </a:r>
            <a:r>
              <a:rPr/>
              <a:t>, GitHub, o </a:t>
            </a:r>
            <a:r>
              <a:rPr>
                <a:hlinkClick r:id="rId3"/>
              </a:rPr>
              <a:t>Bioconductor</a:t>
            </a:r>
            <a:r>
              <a:rPr/>
              <a:t>).</a:t>
            </a:r>
          </a:p>
          <a:p>
            <a:pPr lvl="1"/>
            <a:r>
              <a:rPr/>
              <a:t>Nuevos métodos están disponibles al instante.</a:t>
            </a:r>
          </a:p>
          <a:p>
            <a:pPr lvl="0"/>
            <a:r>
              <a:rPr/>
              <a:t>Desventajas:</a:t>
            </a:r>
          </a:p>
          <a:p>
            <a:pPr lvl="1"/>
            <a:r>
              <a:rPr/>
              <a:t>Falta de consistencia entre paquetes y métodos</a:t>
            </a:r>
          </a:p>
          <a:p>
            <a:pPr lvl="1"/>
            <a:r>
              <a:rPr/>
              <a:t>Los paquetes pueden ser retirados en cualquier instante</a:t>
            </a:r>
          </a:p>
          <a:p>
            <a:pPr lvl="1"/>
            <a:r>
              <a:rPr/>
              <a:t>Creadores pueden dejar de dar mantenimiento a paq.</a:t>
            </a:r>
          </a:p>
          <a:p>
            <a:pPr lvl="1"/>
            <a:r>
              <a:rPr/>
              <a:t>Algunos paquetes podrían no ser confiables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¿Qué es el Tidyverse?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The tidyverse is an opinionated </a:t>
            </a:r>
            <a:r>
              <a:rPr sz="2000" b="1">
                <a:hlinkClick r:id="rId2"/>
              </a:rPr>
              <a:t>collection of R packages</a:t>
            </a:r>
            <a:r>
              <a:rPr sz="2000"/>
              <a:t> designed for data science. All packages share an underlying design philosophy, grammar, and data structures.</a:t>
            </a:r>
          </a:p>
          <a:p>
            <a:pPr lvl="0"/>
            <a:r>
              <a:rPr/>
              <a:t>Patrocinado por </a:t>
            </a:r>
            <a:r>
              <a:rPr>
                <a:hlinkClick r:id="rId3"/>
              </a:rPr>
              <a:t>Posit</a:t>
            </a:r>
            <a:r>
              <a:rPr/>
              <a:t> (formerly RStudio).</a:t>
            </a:r>
          </a:p>
          <a:p>
            <a:pPr lvl="0"/>
            <a:r>
              <a:rPr/>
              <a:t>Ventajas:</a:t>
            </a:r>
          </a:p>
          <a:p>
            <a:pPr lvl="1"/>
            <a:r>
              <a:rPr/>
              <a:t>Desarrollo constante</a:t>
            </a:r>
          </a:p>
          <a:p>
            <a:pPr lvl="1"/>
            <a:r>
              <a:rPr/>
              <a:t>Consistencia</a:t>
            </a:r>
          </a:p>
          <a:p>
            <a:pPr lvl="1"/>
            <a:r>
              <a:rPr/>
              <a:t>Documentation amplia y detallada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Paquetes Base de Tidyverse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Leer archivos</a:t>
            </a:r>
          </a:p>
          <a:p>
            <a:pPr lvl="1"/>
            <a:r>
              <a:rPr b="1"/>
              <a:t>readr</a:t>
            </a:r>
            <a:r>
              <a:rPr/>
              <a:t> Archivos de texto</a:t>
            </a:r>
          </a:p>
          <a:p>
            <a:pPr lvl="0"/>
            <a:r>
              <a:rPr/>
              <a:t>Gráficos</a:t>
            </a:r>
          </a:p>
          <a:p>
            <a:pPr lvl="1"/>
            <a:r>
              <a:rPr b="1"/>
              <a:t>ggplot2</a:t>
            </a:r>
            <a:r>
              <a:rPr/>
              <a:t> Gráficos. Muchas </a:t>
            </a:r>
            <a:r>
              <a:rPr>
                <a:hlinkClick r:id="rId2"/>
              </a:rPr>
              <a:t>extensiones útiles</a:t>
            </a:r>
            <a:r>
              <a:rPr/>
              <a:t>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Paquetes Base de Tidyverse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Preparación/manipulación de datos</a:t>
            </a:r>
          </a:p>
          <a:p>
            <a:pPr lvl="1"/>
            <a:r>
              <a:rPr b="1"/>
              <a:t>dplyr</a:t>
            </a:r>
            <a:r>
              <a:rPr/>
              <a:t> Manipulación de centrada en cuadros de datos</a:t>
            </a:r>
          </a:p>
          <a:p>
            <a:pPr lvl="1"/>
            <a:r>
              <a:rPr b="1"/>
              <a:t>tidyr</a:t>
            </a:r>
            <a:r>
              <a:rPr/>
              <a:t> Funciones auxiliares para limpiar datos</a:t>
            </a:r>
          </a:p>
          <a:p>
            <a:pPr lvl="1"/>
            <a:r>
              <a:rPr b="1"/>
              <a:t>purrr</a:t>
            </a:r>
            <a:r>
              <a:rPr/>
              <a:t> Herramientas para vectores y listas</a:t>
            </a:r>
          </a:p>
          <a:p>
            <a:pPr lvl="1"/>
            <a:r>
              <a:rPr b="1"/>
              <a:t>tibble</a:t>
            </a:r>
            <a:r>
              <a:rPr/>
              <a:t> Cuadros de datos con columnas explícitas</a:t>
            </a:r>
          </a:p>
          <a:p>
            <a:pPr lvl="1"/>
            <a:r>
              <a:rPr b="1"/>
              <a:t>stringr</a:t>
            </a:r>
            <a:r>
              <a:rPr/>
              <a:t> Herramientas para cadenas de caracteres</a:t>
            </a:r>
          </a:p>
          <a:p>
            <a:pPr lvl="1"/>
            <a:r>
              <a:rPr b="1"/>
              <a:t>forcats</a:t>
            </a:r>
            <a:r>
              <a:rPr/>
              <a:t> Herramientas para factores</a:t>
            </a:r>
          </a:p>
          <a:p>
            <a:pPr lvl="1"/>
            <a:r>
              <a:rPr b="1"/>
              <a:t>lubridate</a:t>
            </a:r>
            <a:r>
              <a:rPr/>
              <a:t> (será incluido) Operaciones con fechas y estampas de tiempo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Paquetes Cargados por Tidyverse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5E5E5E"/>
                </a:solidFill>
                <a:latin typeface="Courier"/>
              </a:rPr>
              <a:t>## Paquetes Carcagos por Tidyverse. Presta atención al mensaje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(tidyverse)</a:t>
            </a:r>
          </a:p>
          <a:p>
            <a:pPr lvl="0" indent="0">
              <a:buNone/>
            </a:pPr>
            <a:r>
              <a:rPr>
                <a:latin typeface="Courier"/>
              </a:rPr>
              <a:t>── Attaching packages ─────────────────────────────────────── tidyverse 1.3.2 ──
✔ ggplot2 3.4.0      ✔ purrr   0.3.5 
✔ tibble  3.1.8      ✔ dplyr   1.0.10
✔ tidyr   1.2.1      ✔ stringr 1.4.1 
✔ readr   2.1.3      ✔ forcats 0.5.2 
── Conflicts ────────────────────────────────────────── tidyverse_conflicts() ──
✖ dplyr::filter() masks stats::filter()
✖ dplyr::lag()    masks stats::lag()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Alternativas a Paquetes de Tidyverse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En R, puede haber más de un paquete haciendo las mismas cosas.</a:t>
            </a:r>
          </a:p>
          <a:p>
            <a:pPr lvl="0"/>
            <a:r>
              <a:rPr/>
              <a:t>Aquí algunas alternativas a paquetes que cubriremos hoy:</a:t>
            </a:r>
          </a:p>
          <a:p>
            <a:pPr lvl="1"/>
            <a:r>
              <a:rPr b="1"/>
              <a:t>ggplot2</a:t>
            </a:r>
            <a:r>
              <a:rPr/>
              <a:t> </a:t>
            </a:r>
            <a:r>
              <a:rPr>
                <a:latin typeface="Courier"/>
              </a:rPr>
              <a:t>lattice</a:t>
            </a:r>
            <a:r>
              <a:rPr/>
              <a:t>, gráficos base.</a:t>
            </a:r>
          </a:p>
          <a:p>
            <a:pPr lvl="1"/>
            <a:r>
              <a:rPr b="1"/>
              <a:t>Manipulación de datos</a:t>
            </a:r>
            <a:r>
              <a:rPr/>
              <a:t> </a:t>
            </a:r>
            <a:r>
              <a:rPr>
                <a:latin typeface="Courier"/>
              </a:rPr>
              <a:t>data.table</a:t>
            </a:r>
            <a:r>
              <a:rPr/>
              <a:t>, familia apply (</a:t>
            </a:r>
            <a:r>
              <a:rPr>
                <a:latin typeface="Courier"/>
              </a:rPr>
              <a:t>apply</a:t>
            </a:r>
            <a:r>
              <a:rPr/>
              <a:t>, </a:t>
            </a:r>
            <a:r>
              <a:rPr>
                <a:latin typeface="Courier"/>
              </a:rPr>
              <a:t>sapply</a:t>
            </a:r>
            <a:r>
              <a:rPr/>
              <a:t>, </a:t>
            </a:r>
            <a:r>
              <a:rPr>
                <a:latin typeface="Courier"/>
              </a:rPr>
              <a:t>mapply</a:t>
            </a:r>
            <a:r>
              <a:rPr/>
              <a:t>, etc.).</a:t>
            </a:r>
          </a:p>
          <a:p>
            <a:pPr lvl="1"/>
            <a:r>
              <a:rPr b="1"/>
              <a:t>Leer archivos</a:t>
            </a:r>
            <a:r>
              <a:rPr/>
              <a:t> </a:t>
            </a:r>
            <a:r>
              <a:rPr>
                <a:latin typeface="Courier"/>
              </a:rPr>
              <a:t>data.table</a:t>
            </a:r>
            <a:r>
              <a:rPr/>
              <a:t>, funciones base (</a:t>
            </a:r>
            <a:r>
              <a:rPr>
                <a:latin typeface="Courier"/>
              </a:rPr>
              <a:t>read.csv</a:t>
            </a:r>
            <a:r>
              <a:rPr/>
              <a:t>, </a:t>
            </a:r>
            <a:r>
              <a:rPr>
                <a:latin typeface="Courier"/>
              </a:rPr>
              <a:t>read.delim</a:t>
            </a:r>
            <a:r>
              <a:rPr/>
              <a:t>, etc.)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Principales Recursos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Sitio de cada paquete</a:t>
            </a:r>
            <a:r>
              <a:rPr/>
              <a:t> dentro de la pagina de Tidyverse</a:t>
            </a:r>
          </a:p>
          <a:p>
            <a:pPr lvl="0"/>
            <a:r>
              <a:rPr>
                <a:hlinkClick r:id="rId3"/>
              </a:rPr>
              <a:t>Guías de Posit</a:t>
            </a:r>
            <a:r>
              <a:rPr/>
              <a:t>. Inluye otras (e.g., shiny, reticulate, Keras, Spark)</a:t>
            </a:r>
          </a:p>
          <a:p>
            <a:pPr lvl="0"/>
            <a:r>
              <a:rPr>
                <a:hlinkClick r:id="rId4"/>
              </a:rPr>
              <a:t>R for Data Science</a:t>
            </a:r>
            <a:r>
              <a:rPr/>
              <a:t> (disponible en línea)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Programación y Visualización de Datos en R</dc:title>
  <dc:creator>Guillermo Basulto-Elias</dc:creator>
  <cp:keywords/>
  <dcterms:created xsi:type="dcterms:W3CDTF">2022-11-10T04:36:20Z</dcterms:created>
  <dcterms:modified xsi:type="dcterms:W3CDTF">2022-11-10T04:36:20Z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date">
    <vt:lpwstr>2022-11-10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institute">
    <vt:lpwstr>InTrans - Iowa State University</vt:lpwstr>
  </property>
  <property fmtid="{D5CDD505-2E9C-101B-9397-08002B2CF9AE}" pid="9" name="slide-number">
    <vt:lpwstr>True</vt:lpwstr>
  </property>
  <property fmtid="{D5CDD505-2E9C-101B-9397-08002B2CF9AE}" pid="10" name="subtitle">
    <vt:lpwstr>Introducción a Tidyverse</vt:lpwstr>
  </property>
  <property fmtid="{D5CDD505-2E9C-101B-9397-08002B2CF9AE}" pid="11" name="toc-title">
    <vt:lpwstr>Table of contents</vt:lpwstr>
  </property>
</Properties>
</file>