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7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6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282" y="77"/>
      </p:cViewPr>
      <p:guideLst>
        <p:guide orient="horz" pos="2159"/>
        <p:guide pos="286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2018/5/31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933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321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7ACB7-2DBB-4481-8823-4569647842C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651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7ACB7-2DBB-4481-8823-4569647842C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651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7ACB7-2DBB-4481-8823-4569647842C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651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7ACB7-2DBB-4481-8823-4569647842C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651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7ACB7-2DBB-4481-8823-4569647842C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047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7ACB7-2DBB-4481-8823-4569647842C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845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7ACB7-2DBB-4481-8823-4569647842C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125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7ACB7-2DBB-4481-8823-4569647842C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511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5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0" name="Freeform 19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/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" name="Freeform 18"/>
          <p:cNvSpPr/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" name="Freeform 22"/>
          <p:cNvSpPr/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Freeform 26"/>
          <p:cNvSpPr/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 useBgFill="1">
        <p:nvSpPr>
          <p:cNvPr id="13" name="Freeform 10"/>
          <p:cNvSpPr/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9" name="Freeform 28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4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58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98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2图书馆阶梯仰望天空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92364" y="1619152"/>
            <a:ext cx="8356100" cy="156966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4800" b="1" dirty="0">
                <a:ln w="1016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“大湾区超构材料与微纳光学”专题研讨会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555776" y="3671805"/>
            <a:ext cx="4029276" cy="8583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ln w="10160">
                  <a:solidFill>
                    <a:sysClr val="windowText" lastClr="000000"/>
                  </a:solidFill>
                  <a:prstDash val="solid"/>
                </a:ln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南方科技大学图书馆第一报告厅</a:t>
            </a:r>
          </a:p>
          <a:p>
            <a:pPr algn="ctr">
              <a:lnSpc>
                <a:spcPct val="150000"/>
              </a:lnSpc>
            </a:pPr>
            <a:r>
              <a:rPr lang="en-US" altLang="zh-CN" dirty="0">
                <a:ln w="10160">
                  <a:solidFill>
                    <a:sysClr val="windowText" lastClr="000000"/>
                  </a:solidFill>
                  <a:prstDash val="solid"/>
                </a:ln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2018年6月1日-3日</a:t>
            </a:r>
          </a:p>
        </p:txBody>
      </p:sp>
      <p:pic>
        <p:nvPicPr>
          <p:cNvPr id="2" name="图片 1" descr="校徽"/>
          <p:cNvPicPr>
            <a:picLocks noChangeAspect="1"/>
          </p:cNvPicPr>
          <p:nvPr/>
        </p:nvPicPr>
        <p:blipFill rotWithShape="1">
          <a:blip r:embed="rId4">
            <a:grayscl/>
            <a:lum bright="70000" contrast="-70000"/>
          </a:blip>
          <a:srcRect l="11676" t="-205" r="13518" b="4758"/>
          <a:stretch/>
        </p:blipFill>
        <p:spPr>
          <a:xfrm>
            <a:off x="12700" y="10161"/>
            <a:ext cx="1606972" cy="147462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92364" y="5013176"/>
            <a:ext cx="8356100" cy="8583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ctr">
              <a:lnSpc>
                <a:spcPct val="150000"/>
              </a:lnSpc>
            </a:pPr>
            <a:r>
              <a:rPr lang="en-US" altLang="zh-CN" dirty="0" err="1">
                <a:ln w="10160">
                  <a:solidFill>
                    <a:sysClr val="windowText" lastClr="000000"/>
                  </a:solidFill>
                  <a:prstDash val="solid"/>
                </a:ln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  <a:sym typeface="+mn-ea"/>
              </a:rPr>
              <a:t>主办单位：南方科技大学、香港科技大学、深圳大学、哈尔滨工业大学（深圳</a:t>
            </a:r>
            <a:r>
              <a:rPr lang="en-US" altLang="zh-CN" dirty="0">
                <a:ln w="10160">
                  <a:solidFill>
                    <a:sysClr val="windowText" lastClr="000000"/>
                  </a:solidFill>
                  <a:prstDash val="solid"/>
                </a:ln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  <a:sym typeface="+mn-ea"/>
              </a:rPr>
              <a:t>）</a:t>
            </a:r>
          </a:p>
          <a:p>
            <a:pPr lvl="0" algn="ctr">
              <a:lnSpc>
                <a:spcPct val="150000"/>
              </a:lnSpc>
            </a:pPr>
            <a:r>
              <a:rPr lang="en-US" altLang="zh-CN" dirty="0" err="1">
                <a:ln w="10160">
                  <a:solidFill>
                    <a:sysClr val="windowText" lastClr="000000"/>
                  </a:solidFill>
                  <a:prstDash val="solid"/>
                </a:ln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  <a:sym typeface="+mn-ea"/>
              </a:rPr>
              <a:t>承办单位：南方科技大学材料科学与工程系</a:t>
            </a:r>
            <a:endParaRPr lang="en-US" altLang="zh-CN" dirty="0">
              <a:ln w="10160">
                <a:solidFill>
                  <a:sysClr val="windowText" lastClr="000000"/>
                </a:solidFill>
                <a:prstDash val="solid"/>
              </a:ln>
              <a:latin typeface="楷体" panose="02010609060101010101" pitchFamily="49" charset="-122"/>
              <a:ea typeface="楷体" panose="02010609060101010101" pitchFamily="49" charset="-122"/>
              <a:cs typeface="黑体" panose="0201060906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329897"/>
            <a:ext cx="9144000" cy="5908677"/>
          </a:xfrm>
          <a:prstGeom prst="rect">
            <a:avLst/>
          </a:prstGeom>
          <a:gradFill>
            <a:gsLst>
              <a:gs pos="28000">
                <a:schemeClr val="bg1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8FB2E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537688"/>
              </p:ext>
            </p:extLst>
          </p:nvPr>
        </p:nvGraphicFramePr>
        <p:xfrm>
          <a:off x="251520" y="2033270"/>
          <a:ext cx="8471929" cy="4824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08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30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4880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915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Speaker</a:t>
                      </a:r>
                      <a:endParaRPr lang="zh-CN" altLang="en-US" sz="1800" dirty="0"/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Time</a:t>
                      </a:r>
                      <a:endParaRPr lang="zh-CN" altLang="en-US" sz="1800" dirty="0"/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Topic</a:t>
                      </a:r>
                      <a:endParaRPr lang="zh-CN" altLang="en-US" sz="1800" dirty="0"/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8908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Nicholas Fang(</a:t>
                      </a:r>
                      <a:r>
                        <a:rPr lang="zh-CN" altLang="en-US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方绚莱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08:30-08:55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Engineered Light Emission Rate in Two-dimensional Molecular Aggregates 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Kam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Sing Wong(</a:t>
                      </a:r>
                      <a:r>
                        <a:rPr lang="zh-CN" altLang="en-US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黃錦聖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zh-CN" sz="1100" b="1" kern="1200" baseline="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08:55-09:20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Ultrafast  dynamics and nonlinear optics in </a:t>
                      </a:r>
                      <a:r>
                        <a:rPr lang="en-US" altLang="zh-CN" sz="11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metamaterial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en-US" altLang="zh-CN" sz="11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plasmonic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structures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8908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DangYuan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Lei(</a:t>
                      </a:r>
                      <a:r>
                        <a:rPr lang="zh-CN" altLang="en-US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雷党愿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09:20-09:55 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Some interesting </a:t>
                      </a:r>
                      <a:r>
                        <a:rPr lang="en-US" altLang="zh-CN" sz="11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nano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-optics phenomena in </a:t>
                      </a:r>
                      <a:r>
                        <a:rPr lang="en-US" altLang="zh-CN" sz="11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plasmonic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particle-on-film </a:t>
                      </a:r>
                      <a:r>
                        <a:rPr lang="en-US" altLang="zh-CN" sz="11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nanocavities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ZhangKai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Zhou(</a:t>
                      </a:r>
                      <a:r>
                        <a:rPr lang="zh-CN" altLang="en-US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周张凯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09:55-10:20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基于等离激元结构的功能图像器件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zh-CN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10:20-10:45 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Coffee  Break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Chongjun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Jin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（金崇君）</a:t>
                      </a:r>
                      <a:endParaRPr lang="en-US" altLang="zh-CN" sz="1100" b="1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10:45-11:10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Sensors based on surface </a:t>
                      </a: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plasmon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polaritons</a:t>
                      </a:r>
                      <a:endParaRPr lang="zh-CN" altLang="en-US" sz="1100" b="1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HuaKang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Yu(</a:t>
                      </a:r>
                      <a:r>
                        <a:rPr lang="zh-CN" altLang="en-US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虞华康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11:10-11:35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低维纳米材料的光学二倍频效应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68908">
                <a:tc gridSpan="3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午休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10604" marR="110604" marT="28714" marB="28714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68908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XiangPing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Li(</a:t>
                      </a:r>
                      <a:r>
                        <a:rPr lang="zh-CN" altLang="en-US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李向平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14:00-14:25</a:t>
                      </a:r>
                      <a:endParaRPr lang="zh-CN" altLang="en-US" sz="1100" b="1" kern="1200" baseline="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1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Metahologram</a:t>
                      </a:r>
                      <a:r>
                        <a:rPr lang="en-US" altLang="en-US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from </a:t>
                      </a:r>
                      <a:r>
                        <a:rPr lang="en-US" altLang="en-US" sz="11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vectorial</a:t>
                      </a:r>
                      <a:r>
                        <a:rPr lang="en-US" altLang="en-US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polarization to atomic thickness</a:t>
                      </a:r>
                      <a:endParaRPr lang="zh-CN" altLang="en-US" sz="1100" b="1" kern="1200" baseline="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6890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Ting Lei(</a:t>
                      </a:r>
                      <a:r>
                        <a:rPr lang="zh-CN" altLang="en-US" sz="1100" b="1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雷霆</a:t>
                      </a:r>
                      <a:r>
                        <a:rPr lang="en-US" altLang="zh-CN" sz="1100" b="1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zh-CN" sz="1100" b="1" kern="1200" baseline="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14:25-14:50</a:t>
                      </a:r>
                      <a:endParaRPr lang="zh-CN" altLang="en-US" sz="1100" b="1" kern="1200" baseline="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Singular optical beam multiplexing communication towards high performance computing applications </a:t>
                      </a:r>
                      <a:endParaRPr lang="zh-CN" altLang="en-US" sz="1100" b="1" kern="1200" baseline="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68908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Jack Ng(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吴紫辉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100" b="1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14:50-15:15</a:t>
                      </a:r>
                      <a:endParaRPr lang="zh-CN" altLang="en-US" sz="1100" b="1" kern="1200" baseline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Optical Tractor Beam with Macroscopic Range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0" y="0"/>
            <a:ext cx="9144000" cy="1569660"/>
          </a:xfrm>
          <a:prstGeom prst="rect">
            <a:avLst/>
          </a:prstGeom>
          <a:solidFill>
            <a:srgbClr val="215CC1"/>
          </a:solidFill>
        </p:spPr>
        <p:txBody>
          <a:bodyPr wrap="square" rtlCol="0">
            <a:spAutoFit/>
          </a:bodyPr>
          <a:lstStyle/>
          <a:p>
            <a:r>
              <a:rPr lang="en-US" altLang="zh-CN" sz="2175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2018 </a:t>
            </a:r>
            <a:r>
              <a:rPr lang="zh-CN" altLang="en-US" sz="2175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南方科技大学</a:t>
            </a:r>
            <a:r>
              <a:rPr lang="zh-CN" altLang="en-US" sz="2400" b="1" dirty="0" smtClean="0">
                <a:ln w="1016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“</a:t>
            </a:r>
            <a:r>
              <a:rPr lang="zh-CN" altLang="en-US" sz="2175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大湾区超构材料与微纳光学”专题研讨会</a:t>
            </a:r>
            <a:endParaRPr lang="en-US" altLang="zh-CN" sz="2175" b="1" dirty="0" smtClean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  <a:sym typeface="+mn-ea"/>
            </a:endParaRPr>
          </a:p>
          <a:p>
            <a:r>
              <a:rPr lang="en-US" sz="2400" b="1" dirty="0" smtClean="0"/>
              <a:t>Advanced Photonics Conference: Greater Bay Area Symposium for Wave Functional Materials  </a:t>
            </a:r>
            <a:endParaRPr lang="zh-CN" altLang="zh-CN" sz="2175" b="1" dirty="0" smtClean="0">
              <a:solidFill>
                <a:schemeClr val="bg1"/>
              </a:solidFill>
              <a:ea typeface="华文行楷" panose="02010800040101010101" pitchFamily="2" charset="-122"/>
            </a:endParaRPr>
          </a:p>
          <a:p>
            <a:r>
              <a:rPr lang="en-US" sz="2400" b="1" dirty="0" smtClean="0"/>
              <a:t> </a:t>
            </a:r>
            <a:endParaRPr lang="zh-CN" altLang="zh-CN" sz="2175" b="1" dirty="0">
              <a:solidFill>
                <a:schemeClr val="bg1"/>
              </a:solidFill>
              <a:ea typeface="华文行楷" panose="020108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43608" y="1571605"/>
            <a:ext cx="667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latin typeface="+mj-ea"/>
              </a:rPr>
              <a:t>3</a:t>
            </a:r>
            <a:r>
              <a:rPr lang="en-US" altLang="zh-CN" sz="2400" b="1" baseline="30000" dirty="0" smtClean="0">
                <a:latin typeface="+mj-ea"/>
              </a:rPr>
              <a:t>nd</a:t>
            </a:r>
            <a:r>
              <a:rPr lang="en-US" altLang="zh-CN" sz="2400" b="1" dirty="0" smtClean="0">
                <a:latin typeface="+mj-ea"/>
              </a:rPr>
              <a:t>June 2018</a:t>
            </a:r>
            <a:endParaRPr lang="zh-CN" altLang="en-US" sz="24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33496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476672"/>
            <a:ext cx="9144000" cy="5908677"/>
          </a:xfrm>
          <a:prstGeom prst="rect">
            <a:avLst/>
          </a:prstGeom>
          <a:gradFill>
            <a:gsLst>
              <a:gs pos="28000">
                <a:schemeClr val="bg1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8FB2E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265795"/>
              </p:ext>
            </p:extLst>
          </p:nvPr>
        </p:nvGraphicFramePr>
        <p:xfrm>
          <a:off x="285720" y="2285992"/>
          <a:ext cx="8471929" cy="2155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08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30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4880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915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Speaker</a:t>
                      </a:r>
                      <a:endParaRPr lang="zh-CN" altLang="en-US" sz="1800" dirty="0"/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Time</a:t>
                      </a:r>
                      <a:endParaRPr lang="zh-CN" altLang="en-US" sz="1800" dirty="0"/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Topic</a:t>
                      </a:r>
                      <a:endParaRPr lang="zh-CN" altLang="en-US" sz="1800" dirty="0"/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15:15-15:40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Coffee  Break</a:t>
                      </a:r>
                      <a:endParaRPr lang="zh-CN" altLang="en-US" sz="1100" b="1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YaoYu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Cao(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曹耀宇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15:40-16:05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Optical beam lithography (OBL) facilitated </a:t>
                      </a: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nanophotonics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: new challenges and opportunities</a:t>
                      </a:r>
                      <a:endParaRPr lang="zh-CN" altLang="en-US" sz="1100" b="1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596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LuPing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Du(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杜路平）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16:05-16:30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r>
                        <a:rPr lang="en-US" altLang="en-US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Metasurface</a:t>
                      </a:r>
                      <a:r>
                        <a:rPr lang="en-US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-assisted </a:t>
                      </a:r>
                      <a:r>
                        <a:rPr lang="en-US" altLang="en-US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plasmonic</a:t>
                      </a:r>
                      <a:r>
                        <a:rPr lang="en-US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en-US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wavefront</a:t>
                      </a:r>
                      <a:r>
                        <a:rPr lang="en-US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modulation with incident polarization </a:t>
                      </a:r>
                      <a:endParaRPr lang="zh-CN" altLang="en-US" sz="1100" b="1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en-US" sz="11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LI Jensen </a:t>
                      </a:r>
                      <a:r>
                        <a:rPr lang="en-US" altLang="en-US" sz="1100" b="1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Tsan</a:t>
                      </a:r>
                      <a:r>
                        <a:rPr lang="en-US" altLang="en-US" sz="11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Hang</a:t>
                      </a:r>
                      <a:r>
                        <a:rPr lang="en-US" altLang="zh-CN" sz="11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1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李赞恒</a:t>
                      </a:r>
                      <a:r>
                        <a:rPr lang="en-US" altLang="zh-CN" sz="11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r>
                        <a:rPr lang="en-US" altLang="zh-CN" sz="1100" b="1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16:30-16:45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Elastic </a:t>
                      </a: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metasurfaces</a:t>
                      </a:r>
                      <a:endParaRPr lang="en-US" altLang="zh-CN" sz="1100" b="1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GuiXin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Li (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李贵新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16:45-17:00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Nonlinear Photonic </a:t>
                      </a: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Metasurfaces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222249" y="142852"/>
            <a:ext cx="8921751" cy="1569660"/>
          </a:xfrm>
          <a:prstGeom prst="rect">
            <a:avLst/>
          </a:prstGeom>
          <a:solidFill>
            <a:srgbClr val="215CC1"/>
          </a:solidFill>
        </p:spPr>
        <p:txBody>
          <a:bodyPr wrap="square" rtlCol="0">
            <a:spAutoFit/>
          </a:bodyPr>
          <a:lstStyle/>
          <a:p>
            <a:r>
              <a:rPr lang="en-US" altLang="zh-CN" sz="2175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2018 </a:t>
            </a:r>
            <a:r>
              <a:rPr lang="zh-CN" altLang="en-US" sz="2175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南方科技大学</a:t>
            </a:r>
            <a:r>
              <a:rPr lang="zh-CN" altLang="en-US" sz="2400" b="1" dirty="0" smtClean="0">
                <a:ln w="1016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“</a:t>
            </a:r>
            <a:r>
              <a:rPr lang="zh-CN" altLang="en-US" sz="2175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大湾区超构材料与微纳光学”专题研讨会</a:t>
            </a:r>
            <a:endParaRPr lang="en-US" altLang="zh-CN" sz="2175" b="1" dirty="0" smtClean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  <a:sym typeface="+mn-ea"/>
            </a:endParaRPr>
          </a:p>
          <a:p>
            <a:r>
              <a:rPr lang="en-US" sz="2400" b="1" dirty="0" smtClean="0"/>
              <a:t>Advanced Photonics Conference: Greater Bay Area Symposium for Wave Functional Materials  </a:t>
            </a:r>
            <a:endParaRPr lang="zh-CN" altLang="zh-CN" sz="2175" b="1" dirty="0" smtClean="0">
              <a:solidFill>
                <a:schemeClr val="bg1"/>
              </a:solidFill>
              <a:ea typeface="华文行楷" panose="02010800040101010101" pitchFamily="2" charset="-122"/>
            </a:endParaRPr>
          </a:p>
          <a:p>
            <a:r>
              <a:rPr lang="en-US" sz="2400" b="1" dirty="0" smtClean="0"/>
              <a:t> </a:t>
            </a:r>
            <a:endParaRPr lang="zh-CN" altLang="zh-CN" sz="2175" b="1" dirty="0">
              <a:solidFill>
                <a:schemeClr val="bg1"/>
              </a:solidFill>
              <a:ea typeface="华文行楷" panose="020108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28662" y="1785926"/>
            <a:ext cx="6670780" cy="581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Conference Program in </a:t>
            </a:r>
            <a:r>
              <a:rPr lang="en-US" altLang="zh-CN" sz="1000" b="1" dirty="0" smtClean="0">
                <a:latin typeface="+mn-ea"/>
              </a:rPr>
              <a:t>3</a:t>
            </a:r>
            <a:r>
              <a:rPr lang="en-US" altLang="zh-CN" sz="1000" b="1" baseline="30000" dirty="0" smtClean="0">
                <a:latin typeface="+mn-ea"/>
              </a:rPr>
              <a:t>nd</a:t>
            </a:r>
            <a:r>
              <a:rPr lang="en-US" altLang="zh-CN" sz="1000" b="1" dirty="0" smtClean="0">
                <a:latin typeface="+mn-ea"/>
              </a:rPr>
              <a:t>June</a:t>
            </a:r>
            <a:r>
              <a:rPr lang="en-US" altLang="zh-CN" sz="1000" b="1" dirty="0" smtClean="0">
                <a:latin typeface="+mj-ea"/>
              </a:rPr>
              <a:t> </a:t>
            </a:r>
            <a:r>
              <a:rPr lang="en-US" altLang="zh-CN" sz="1000" b="1" dirty="0">
                <a:latin typeface="+mj-ea"/>
              </a:rPr>
              <a:t>2018</a:t>
            </a:r>
            <a:endParaRPr lang="zh-CN" altLang="en-US" sz="1000" b="1" dirty="0">
              <a:latin typeface="+mj-ea"/>
            </a:endParaRPr>
          </a:p>
          <a:p>
            <a:pPr algn="ctr"/>
            <a:endParaRPr lang="zh-CN" altLang="en-US" sz="217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9125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校徽"/>
          <p:cNvPicPr>
            <a:picLocks noChangeAspect="1"/>
          </p:cNvPicPr>
          <p:nvPr/>
        </p:nvPicPr>
        <p:blipFill>
          <a:blip r:embed="rId2">
            <a:grayscl/>
            <a:lum bright="70000" contrast="-70000"/>
          </a:blip>
          <a:stretch>
            <a:fillRect/>
          </a:stretch>
        </p:blipFill>
        <p:spPr>
          <a:xfrm>
            <a:off x="7812405" y="178435"/>
            <a:ext cx="1373505" cy="9880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3365" y="296545"/>
            <a:ext cx="4461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n w="1016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charset="0"/>
                <a:sym typeface="+mn-ea"/>
              </a:rPr>
              <a:t>“大湾区超构材料与微纳光学”专题研讨会</a:t>
            </a:r>
            <a:endParaRPr lang="zh-CN" altLang="en-US" dirty="0"/>
          </a:p>
        </p:txBody>
      </p:sp>
      <p:sp>
        <p:nvSpPr>
          <p:cNvPr id="100" name="文本框 99"/>
          <p:cNvSpPr txBox="1"/>
          <p:nvPr/>
        </p:nvSpPr>
        <p:spPr>
          <a:xfrm>
            <a:off x="683895" y="868680"/>
            <a:ext cx="6623685" cy="35998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zh-CN" sz="2800" b="1" dirty="0">
                <a:latin typeface="+mn-ea"/>
                <a:cs typeface="+mn-ea"/>
              </a:rPr>
              <a:t>组委会成员</a:t>
            </a:r>
            <a:r>
              <a:rPr lang="zh-CN" sz="2800" b="0" dirty="0">
                <a:latin typeface="+mn-ea"/>
                <a:cs typeface="+mn-ea"/>
              </a:rPr>
              <a:t>：</a:t>
            </a:r>
          </a:p>
          <a:p>
            <a:pPr indent="266700">
              <a:lnSpc>
                <a:spcPct val="150000"/>
              </a:lnSpc>
            </a:pPr>
            <a:r>
              <a:rPr lang="zh-CN" sz="2800" b="0" dirty="0">
                <a:latin typeface="+mn-ea"/>
                <a:cs typeface="+mn-ea"/>
              </a:rPr>
              <a:t>        </a:t>
            </a:r>
            <a:r>
              <a:rPr lang="zh-CN" sz="2400" b="0" dirty="0">
                <a:latin typeface="+mn-ea"/>
                <a:cs typeface="+mn-ea"/>
              </a:rPr>
              <a:t>陈子亭      </a:t>
            </a:r>
            <a:r>
              <a:rPr lang="en-US" altLang="zh-CN" sz="2400" b="0" dirty="0">
                <a:latin typeface="+mn-ea"/>
                <a:cs typeface="+mn-ea"/>
              </a:rPr>
              <a:t> </a:t>
            </a:r>
            <a:r>
              <a:rPr lang="zh-CN" sz="2400" dirty="0">
                <a:latin typeface="+mn-ea"/>
                <a:cs typeface="+mn-ea"/>
              </a:rPr>
              <a:t>香港科技大学</a:t>
            </a:r>
            <a:endParaRPr lang="en-US" sz="2400" dirty="0">
              <a:latin typeface="+mn-ea"/>
              <a:cs typeface="+mn-ea"/>
            </a:endParaRPr>
          </a:p>
          <a:p>
            <a:pPr indent="266700">
              <a:lnSpc>
                <a:spcPct val="150000"/>
              </a:lnSpc>
            </a:pPr>
            <a:r>
              <a:rPr lang="zh-CN" sz="2400" b="0" dirty="0">
                <a:latin typeface="+mn-ea"/>
                <a:cs typeface="+mn-ea"/>
              </a:rPr>
              <a:t>         袁</a:t>
            </a:r>
            <a:r>
              <a:rPr lang="zh-CN" altLang="en-US" sz="2400" b="0" dirty="0">
                <a:latin typeface="+mn-ea"/>
                <a:cs typeface="+mn-ea"/>
              </a:rPr>
              <a:t>小</a:t>
            </a:r>
            <a:r>
              <a:rPr lang="zh-CN" sz="2400" b="0" dirty="0">
                <a:latin typeface="+mn-ea"/>
                <a:cs typeface="+mn-ea"/>
              </a:rPr>
              <a:t>聪        </a:t>
            </a:r>
            <a:r>
              <a:rPr lang="zh-CN" sz="2400" dirty="0">
                <a:latin typeface="+mn-ea"/>
                <a:cs typeface="+mn-ea"/>
              </a:rPr>
              <a:t>深圳大学</a:t>
            </a:r>
            <a:endParaRPr lang="zh-CN" sz="2400" b="0" dirty="0">
              <a:latin typeface="+mn-ea"/>
              <a:cs typeface="+mn-ea"/>
            </a:endParaRPr>
          </a:p>
          <a:p>
            <a:pPr indent="266700">
              <a:lnSpc>
                <a:spcPct val="150000"/>
              </a:lnSpc>
            </a:pPr>
            <a:r>
              <a:rPr lang="zh-CN" sz="2400" b="0" dirty="0">
                <a:latin typeface="+mn-ea"/>
                <a:cs typeface="+mn-ea"/>
              </a:rPr>
              <a:t>         李贵新        </a:t>
            </a:r>
            <a:r>
              <a:rPr lang="zh-CN" sz="2400" dirty="0">
                <a:latin typeface="+mn-ea"/>
                <a:cs typeface="+mn-ea"/>
                <a:sym typeface="+mn-ea"/>
              </a:rPr>
              <a:t>南方科技大学</a:t>
            </a:r>
            <a:endParaRPr lang="zh-CN" sz="2400" b="0" dirty="0">
              <a:latin typeface="+mn-ea"/>
              <a:cs typeface="+mn-ea"/>
            </a:endParaRPr>
          </a:p>
          <a:p>
            <a:pPr indent="266700">
              <a:lnSpc>
                <a:spcPct val="150000"/>
              </a:lnSpc>
            </a:pPr>
            <a:r>
              <a:rPr lang="en-US" sz="2400" b="0" dirty="0">
                <a:latin typeface="+mn-ea"/>
                <a:cs typeface="+mn-ea"/>
              </a:rPr>
              <a:t>        Jensen Li  </a:t>
            </a:r>
            <a:r>
              <a:rPr lang="zh-CN" sz="2400" b="0" dirty="0">
                <a:latin typeface="+mn-ea"/>
                <a:cs typeface="+mn-ea"/>
              </a:rPr>
              <a:t>香港科技大学</a:t>
            </a:r>
          </a:p>
          <a:p>
            <a:pPr indent="266700">
              <a:lnSpc>
                <a:spcPct val="150000"/>
              </a:lnSpc>
            </a:pPr>
            <a:r>
              <a:rPr lang="zh-CN" sz="2400" b="0" dirty="0">
                <a:latin typeface="+mn-ea"/>
                <a:cs typeface="+mn-ea"/>
              </a:rPr>
              <a:t>         宋清海        哈工大深圳</a:t>
            </a:r>
            <a:endParaRPr lang="zh-CN" altLang="en-US" sz="2400" dirty="0">
              <a:latin typeface="+mn-ea"/>
              <a:cs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9750" y="4526915"/>
            <a:ext cx="7949565" cy="123989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zh-CN" sz="2800" b="1" dirty="0">
                <a:latin typeface="+mn-ea"/>
                <a:cs typeface="+mn-ea"/>
              </a:rPr>
              <a:t>会议联系人</a:t>
            </a:r>
            <a:r>
              <a:rPr lang="zh-CN" sz="2800" b="0" dirty="0">
                <a:latin typeface="+mn-ea"/>
                <a:cs typeface="+mn-ea"/>
              </a:rPr>
              <a:t>：</a:t>
            </a:r>
          </a:p>
          <a:p>
            <a:pPr indent="266700">
              <a:lnSpc>
                <a:spcPct val="150000"/>
              </a:lnSpc>
            </a:pPr>
            <a:r>
              <a:rPr lang="zh-CN" sz="2400" b="0" dirty="0">
                <a:latin typeface="+mn-ea"/>
                <a:cs typeface="+mn-ea"/>
              </a:rPr>
              <a:t>          李贵新（1889</a:t>
            </a:r>
            <a:r>
              <a:rPr lang="en-US" altLang="zh-CN" sz="2400" b="0" dirty="0">
                <a:latin typeface="+mn-ea"/>
                <a:cs typeface="+mn-ea"/>
              </a:rPr>
              <a:t>859</a:t>
            </a:r>
            <a:r>
              <a:rPr lang="zh-CN" sz="2400" b="0" dirty="0">
                <a:latin typeface="+mn-ea"/>
                <a:cs typeface="+mn-ea"/>
              </a:rPr>
              <a:t>2606，ligx@sustc.edu.cn）</a:t>
            </a:r>
            <a:endParaRPr lang="zh-CN" altLang="en-US" sz="2400" dirty="0">
              <a:latin typeface="+mn-ea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42B28CF3-1023-471A-85FC-9F9F3ADC12F8}"/>
              </a:ext>
            </a:extLst>
          </p:cNvPr>
          <p:cNvSpPr/>
          <p:nvPr/>
        </p:nvSpPr>
        <p:spPr>
          <a:xfrm>
            <a:off x="0" y="329897"/>
            <a:ext cx="9144000" cy="5908677"/>
          </a:xfrm>
          <a:prstGeom prst="rect">
            <a:avLst/>
          </a:prstGeom>
          <a:gradFill>
            <a:gsLst>
              <a:gs pos="28000">
                <a:schemeClr val="bg1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8FB2E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graphicFrame>
        <p:nvGraphicFramePr>
          <p:cNvPr id="8" name="表格 7">
            <a:extLst>
              <a:ext uri="{FF2B5EF4-FFF2-40B4-BE49-F238E27FC236}">
                <a16:creationId xmlns="" xmlns:a16="http://schemas.microsoft.com/office/drawing/2014/main" id="{DF1018AF-4BB1-46F7-91DD-90F84352DB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94287"/>
              </p:ext>
            </p:extLst>
          </p:nvPr>
        </p:nvGraphicFramePr>
        <p:xfrm>
          <a:off x="357158" y="1428736"/>
          <a:ext cx="8471928" cy="4452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0823">
                  <a:extLst>
                    <a:ext uri="{9D8B030D-6E8A-4147-A177-3AD203B41FA5}">
                      <a16:colId xmlns="" xmlns:a16="http://schemas.microsoft.com/office/drawing/2014/main" val="271949209"/>
                    </a:ext>
                  </a:extLst>
                </a:gridCol>
                <a:gridCol w="1940417">
                  <a:extLst>
                    <a:ext uri="{9D8B030D-6E8A-4147-A177-3AD203B41FA5}">
                      <a16:colId xmlns="" xmlns:a16="http://schemas.microsoft.com/office/drawing/2014/main" val="483794282"/>
                    </a:ext>
                  </a:extLst>
                </a:gridCol>
                <a:gridCol w="4350688">
                  <a:extLst>
                    <a:ext uri="{9D8B030D-6E8A-4147-A177-3AD203B41FA5}">
                      <a16:colId xmlns="" xmlns:a16="http://schemas.microsoft.com/office/drawing/2014/main" val="3157286281"/>
                    </a:ext>
                  </a:extLst>
                </a:gridCol>
              </a:tblGrid>
              <a:tr h="2915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Speaker</a:t>
                      </a:r>
                      <a:endParaRPr lang="zh-CN" altLang="en-US" sz="1800" dirty="0"/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Time</a:t>
                      </a:r>
                      <a:endParaRPr lang="zh-CN" altLang="en-US" sz="1800" dirty="0"/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Topic</a:t>
                      </a:r>
                      <a:endParaRPr lang="zh-CN" altLang="en-US" sz="1800" dirty="0"/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0357417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08:30-08:50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Opening ceremony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881350119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Xuehua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Wang (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王雪华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08:50-09:15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微纳结构中光与物质相互作用调控研究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466771304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Che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Ting Chan(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陈子亭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09:15-09:40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Some unusual effects enabled by photonic crystals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360372986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GuoPing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Wang(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汪国平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100" b="1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n-US" altLang="zh-CN" sz="1100" b="1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09:40-10:05</a:t>
                      </a:r>
                      <a:endParaRPr lang="zh-CN" altLang="en-US" sz="1100" b="1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Grating metasurfaces for </a:t>
                      </a: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opticalfield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controllingandsuper-resolutionimaging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</a:tr>
              <a:tr h="29158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10:05-10:45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Coffee  Break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2030655908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Kok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Wai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Cheah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（谢国伟）</a:t>
                      </a:r>
                      <a:endParaRPr lang="zh-CN" altLang="zh-CN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10:45-11:10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Plasmonic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Coupling of </a:t>
                      </a: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nano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-metals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409827977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Wing </a:t>
                      </a: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Yim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Tam(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谭永炎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zh-CN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11:10-11:35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Zak phase of 1D photonic crystals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869534706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QingHai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Song(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宋清海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11:35-12:00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Microlaser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based highly-sensitive optical sensors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376353898"/>
                  </a:ext>
                </a:extLst>
              </a:tr>
              <a:tr h="331748">
                <a:tc gridSpan="3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午休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</a:tr>
              <a:tr h="51068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Ting Lei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（雷霆）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14:30-14:55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Singular optical beam multiplexing communication towards high performance computing applications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3084526821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JianWen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Dong(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董建文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zh-CN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14:55-15:20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全介质能谷光子晶体：拓扑纳米光子学新途径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3303074763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LuPing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Du(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杜路平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zh-CN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15:20-15:45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Metasurface-assisted </a:t>
                      </a:r>
                      <a:r>
                        <a:rPr lang="en-US" altLang="en-US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plasmonic</a:t>
                      </a:r>
                      <a:r>
                        <a:rPr lang="en-US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wavefront modulation with incident polarization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3971897777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740F5E40-DCD1-41FA-94E2-CA9CA7EC8E7F}"/>
              </a:ext>
            </a:extLst>
          </p:cNvPr>
          <p:cNvSpPr txBox="1"/>
          <p:nvPr/>
        </p:nvSpPr>
        <p:spPr>
          <a:xfrm>
            <a:off x="222249" y="0"/>
            <a:ext cx="8921751" cy="807248"/>
          </a:xfrm>
          <a:prstGeom prst="rect">
            <a:avLst/>
          </a:prstGeom>
          <a:solidFill>
            <a:srgbClr val="215CC1"/>
          </a:solidFill>
        </p:spPr>
        <p:txBody>
          <a:bodyPr wrap="square" rtlCol="0">
            <a:spAutoFit/>
          </a:bodyPr>
          <a:lstStyle/>
          <a:p>
            <a:r>
              <a:rPr lang="en-US" altLang="zh-CN" sz="2177" b="1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2018 </a:t>
            </a:r>
            <a:r>
              <a:rPr lang="zh-CN" altLang="en-US" sz="2177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南方科技大学大湾区波动材料</a:t>
            </a:r>
            <a:r>
              <a:rPr lang="en-US" altLang="zh-CN" sz="2177" b="1" dirty="0" err="1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会议</a:t>
            </a:r>
            <a:endParaRPr lang="en-US" altLang="zh-CN" sz="2177" b="1" dirty="0" smtClean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sz="2400" b="1" dirty="0" smtClean="0"/>
              <a:t>the Greater Bay Area Symposium for Wave Functional Materials </a:t>
            </a:r>
            <a:endParaRPr lang="zh-CN" altLang="zh-CN" sz="2177" b="1" dirty="0">
              <a:solidFill>
                <a:schemeClr val="bg1"/>
              </a:solidFill>
              <a:ea typeface="华文行楷" panose="0201080004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66ED3A95-7245-4310-8354-479C4A30391B}"/>
              </a:ext>
            </a:extLst>
          </p:cNvPr>
          <p:cNvSpPr txBox="1"/>
          <p:nvPr/>
        </p:nvSpPr>
        <p:spPr>
          <a:xfrm>
            <a:off x="357158" y="980728"/>
            <a:ext cx="8471928" cy="796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latin typeface="+mj-ea"/>
              </a:rPr>
              <a:t>2</a:t>
            </a:r>
            <a:r>
              <a:rPr lang="en-US" altLang="zh-CN" sz="2400" b="1" baseline="30000" dirty="0" smtClean="0">
                <a:latin typeface="+mj-ea"/>
              </a:rPr>
              <a:t>nd  </a:t>
            </a:r>
            <a:r>
              <a:rPr lang="en-US" altLang="zh-CN" sz="2400" b="1" dirty="0" smtClean="0">
                <a:latin typeface="+mj-ea"/>
              </a:rPr>
              <a:t>June </a:t>
            </a:r>
            <a:r>
              <a:rPr lang="en-US" altLang="zh-CN" sz="2400" b="1" dirty="0">
                <a:latin typeface="+mj-ea"/>
              </a:rPr>
              <a:t>2018</a:t>
            </a:r>
            <a:endParaRPr lang="zh-CN" altLang="en-US" sz="2400" b="1" dirty="0">
              <a:latin typeface="+mj-ea"/>
            </a:endParaRPr>
          </a:p>
          <a:p>
            <a:pPr algn="ctr"/>
            <a:endParaRPr lang="zh-CN" altLang="en-US" sz="2177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425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42B28CF3-1023-471A-85FC-9F9F3ADC12F8}"/>
              </a:ext>
            </a:extLst>
          </p:cNvPr>
          <p:cNvSpPr/>
          <p:nvPr/>
        </p:nvSpPr>
        <p:spPr>
          <a:xfrm>
            <a:off x="0" y="329897"/>
            <a:ext cx="9144000" cy="5908677"/>
          </a:xfrm>
          <a:prstGeom prst="rect">
            <a:avLst/>
          </a:prstGeom>
          <a:gradFill>
            <a:gsLst>
              <a:gs pos="28000">
                <a:schemeClr val="bg1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8FB2E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graphicFrame>
        <p:nvGraphicFramePr>
          <p:cNvPr id="8" name="表格 7">
            <a:extLst>
              <a:ext uri="{FF2B5EF4-FFF2-40B4-BE49-F238E27FC236}">
                <a16:creationId xmlns="" xmlns:a16="http://schemas.microsoft.com/office/drawing/2014/main" id="{DF1018AF-4BB1-46F7-91DD-90F84352DB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583333"/>
              </p:ext>
            </p:extLst>
          </p:nvPr>
        </p:nvGraphicFramePr>
        <p:xfrm>
          <a:off x="412124" y="1559170"/>
          <a:ext cx="8471928" cy="2386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0823">
                  <a:extLst>
                    <a:ext uri="{9D8B030D-6E8A-4147-A177-3AD203B41FA5}">
                      <a16:colId xmlns="" xmlns:a16="http://schemas.microsoft.com/office/drawing/2014/main" val="271949209"/>
                    </a:ext>
                  </a:extLst>
                </a:gridCol>
                <a:gridCol w="1940417">
                  <a:extLst>
                    <a:ext uri="{9D8B030D-6E8A-4147-A177-3AD203B41FA5}">
                      <a16:colId xmlns="" xmlns:a16="http://schemas.microsoft.com/office/drawing/2014/main" val="483794282"/>
                    </a:ext>
                  </a:extLst>
                </a:gridCol>
                <a:gridCol w="4350688">
                  <a:extLst>
                    <a:ext uri="{9D8B030D-6E8A-4147-A177-3AD203B41FA5}">
                      <a16:colId xmlns="" xmlns:a16="http://schemas.microsoft.com/office/drawing/2014/main" val="3157286281"/>
                    </a:ext>
                  </a:extLst>
                </a:gridCol>
              </a:tblGrid>
              <a:tr h="2915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Speaker</a:t>
                      </a:r>
                      <a:endParaRPr lang="zh-CN" altLang="en-US" sz="1800" dirty="0"/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Time</a:t>
                      </a:r>
                      <a:endParaRPr lang="zh-CN" altLang="en-US" sz="1800" dirty="0"/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Topic</a:t>
                      </a:r>
                      <a:endParaRPr lang="zh-CN" altLang="en-US" sz="1800" dirty="0"/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0357417"/>
                  </a:ext>
                </a:extLst>
              </a:tr>
              <a:tr h="46890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15:45-16:10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Coffee  Break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</a:tr>
              <a:tr h="468908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ShuMin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Xiao(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肖淑敏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16:10-16:35</a:t>
                      </a:r>
                      <a:endParaRPr lang="zh-CN" altLang="en-US" sz="1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全介质超构表面的研究（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All-dielectric </a:t>
                      </a: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Metasurfaces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  <a:p>
                      <a:pPr algn="ctr"/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Opening ceremony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881350119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ZhiYu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Yang(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杨志宇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16:35-17:00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Coherent wave manipulations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466771304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GuanCong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Ma(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马冠聪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17:00-17:25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Controlling complex  sound field with spatial sound modulator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360372986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Alex Wong(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王文瀚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zh-CN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17:25-17:55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Arbitrary Electromagnetic Wave Manipulation with a Huygens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’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metasurface</a:t>
                      </a:r>
                      <a:endParaRPr lang="zh-CN" altLang="en-US" sz="1100" b="1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3517042196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740F5E40-DCD1-41FA-94E2-CA9CA7EC8E7F}"/>
              </a:ext>
            </a:extLst>
          </p:cNvPr>
          <p:cNvSpPr txBox="1"/>
          <p:nvPr/>
        </p:nvSpPr>
        <p:spPr>
          <a:xfrm>
            <a:off x="111123" y="99290"/>
            <a:ext cx="8921751" cy="807248"/>
          </a:xfrm>
          <a:prstGeom prst="rect">
            <a:avLst/>
          </a:prstGeom>
          <a:solidFill>
            <a:srgbClr val="215CC1"/>
          </a:solidFill>
        </p:spPr>
        <p:txBody>
          <a:bodyPr wrap="square" rtlCol="0">
            <a:spAutoFit/>
          </a:bodyPr>
          <a:lstStyle/>
          <a:p>
            <a:r>
              <a:rPr lang="en-US" altLang="zh-CN" sz="2177" b="1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2018 </a:t>
            </a:r>
            <a:r>
              <a:rPr lang="zh-CN" altLang="en-US" sz="2177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南方科技大学大湾区波动材料</a:t>
            </a:r>
            <a:r>
              <a:rPr lang="en-US" altLang="zh-CN" sz="2177" b="1" dirty="0" err="1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会议</a:t>
            </a:r>
            <a:endParaRPr lang="en-US" altLang="zh-CN" sz="2177" b="1" dirty="0" smtClean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sz="2400" b="1" dirty="0" smtClean="0"/>
              <a:t>the Greater Bay Area Symposium for Wave Functional Materials </a:t>
            </a:r>
            <a:endParaRPr lang="zh-CN" altLang="zh-CN" sz="2177" b="1" dirty="0">
              <a:solidFill>
                <a:schemeClr val="bg1"/>
              </a:solidFill>
              <a:ea typeface="华文行楷" panose="0201080004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66ED3A95-7245-4310-8354-479C4A30391B}"/>
              </a:ext>
            </a:extLst>
          </p:cNvPr>
          <p:cNvSpPr txBox="1"/>
          <p:nvPr/>
        </p:nvSpPr>
        <p:spPr>
          <a:xfrm>
            <a:off x="1054437" y="835734"/>
            <a:ext cx="6670780" cy="1166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77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Conference Program in </a:t>
            </a:r>
            <a:r>
              <a:rPr lang="en-US" altLang="zh-CN" sz="2400" b="1" dirty="0" smtClean="0">
                <a:latin typeface="+mj-ea"/>
              </a:rPr>
              <a:t>2</a:t>
            </a:r>
            <a:r>
              <a:rPr lang="en-US" altLang="zh-CN" sz="2400" b="1" baseline="30000" dirty="0" smtClean="0">
                <a:latin typeface="+mj-ea"/>
              </a:rPr>
              <a:t>nd</a:t>
            </a:r>
            <a:endParaRPr lang="en-US" altLang="zh-CN" sz="2400" b="1" baseline="30000" dirty="0">
              <a:latin typeface="+mj-ea"/>
            </a:endParaRPr>
          </a:p>
          <a:p>
            <a:pPr algn="ctr"/>
            <a:r>
              <a:rPr lang="en-US" altLang="zh-CN" sz="2400" b="1" baseline="30000" dirty="0" smtClean="0">
                <a:latin typeface="+mj-ea"/>
              </a:rPr>
              <a:t> </a:t>
            </a:r>
            <a:r>
              <a:rPr lang="en-US" altLang="zh-CN" sz="2400" b="1" dirty="0" smtClean="0">
                <a:latin typeface="+mj-ea"/>
              </a:rPr>
              <a:t>June </a:t>
            </a:r>
            <a:r>
              <a:rPr lang="en-US" altLang="zh-CN" sz="2400" b="1" dirty="0">
                <a:latin typeface="+mj-ea"/>
              </a:rPr>
              <a:t>2018</a:t>
            </a:r>
            <a:endParaRPr lang="zh-CN" altLang="en-US" sz="2400" b="1" dirty="0">
              <a:latin typeface="+mj-ea"/>
            </a:endParaRPr>
          </a:p>
          <a:p>
            <a:pPr algn="ctr"/>
            <a:endParaRPr lang="zh-CN" altLang="en-US" sz="2177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425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42B28CF3-1023-471A-85FC-9F9F3ADC12F8}"/>
              </a:ext>
            </a:extLst>
          </p:cNvPr>
          <p:cNvSpPr/>
          <p:nvPr/>
        </p:nvSpPr>
        <p:spPr>
          <a:xfrm>
            <a:off x="0" y="329897"/>
            <a:ext cx="9144000" cy="5908677"/>
          </a:xfrm>
          <a:prstGeom prst="rect">
            <a:avLst/>
          </a:prstGeom>
          <a:gradFill>
            <a:gsLst>
              <a:gs pos="28000">
                <a:schemeClr val="bg1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8FB2E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graphicFrame>
        <p:nvGraphicFramePr>
          <p:cNvPr id="8" name="表格 7">
            <a:extLst>
              <a:ext uri="{FF2B5EF4-FFF2-40B4-BE49-F238E27FC236}">
                <a16:creationId xmlns="" xmlns:a16="http://schemas.microsoft.com/office/drawing/2014/main" id="{DF1018AF-4BB1-46F7-91DD-90F84352DB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035492"/>
              </p:ext>
            </p:extLst>
          </p:nvPr>
        </p:nvGraphicFramePr>
        <p:xfrm>
          <a:off x="357158" y="1571612"/>
          <a:ext cx="8471929" cy="5040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0823">
                  <a:extLst>
                    <a:ext uri="{9D8B030D-6E8A-4147-A177-3AD203B41FA5}">
                      <a16:colId xmlns="" xmlns:a16="http://schemas.microsoft.com/office/drawing/2014/main" val="271949209"/>
                    </a:ext>
                  </a:extLst>
                </a:gridCol>
                <a:gridCol w="1803043">
                  <a:extLst>
                    <a:ext uri="{9D8B030D-6E8A-4147-A177-3AD203B41FA5}">
                      <a16:colId xmlns="" xmlns:a16="http://schemas.microsoft.com/office/drawing/2014/main" val="483794282"/>
                    </a:ext>
                  </a:extLst>
                </a:gridCol>
                <a:gridCol w="4488063">
                  <a:extLst>
                    <a:ext uri="{9D8B030D-6E8A-4147-A177-3AD203B41FA5}">
                      <a16:colId xmlns="" xmlns:a16="http://schemas.microsoft.com/office/drawing/2014/main" val="3157286281"/>
                    </a:ext>
                  </a:extLst>
                </a:gridCol>
              </a:tblGrid>
              <a:tr h="2915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Speaker</a:t>
                      </a:r>
                      <a:endParaRPr lang="zh-CN" altLang="en-US" sz="1800" dirty="0"/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Time</a:t>
                      </a:r>
                      <a:endParaRPr lang="zh-CN" altLang="en-US" sz="1800" dirty="0"/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Topic</a:t>
                      </a:r>
                      <a:endParaRPr lang="zh-CN" altLang="en-US" sz="1800" dirty="0"/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0357417"/>
                  </a:ext>
                </a:extLst>
              </a:tr>
              <a:tr h="468908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Nicholas Fang(</a:t>
                      </a:r>
                      <a:r>
                        <a:rPr lang="zh-CN" altLang="en-US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方绚莱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08:30-08:55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Engineered Light Emission Rate in Two-dimensional Molecular Aggregates 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881350119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Kam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Sing Wong(</a:t>
                      </a:r>
                      <a:r>
                        <a:rPr lang="zh-CN" altLang="en-US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黃錦聖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zh-CN" sz="1100" b="1" kern="1200" baseline="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08:55-09:20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Ultrafast  dynamics and nonlinear optics in </a:t>
                      </a:r>
                      <a:r>
                        <a:rPr lang="en-US" altLang="zh-CN" sz="11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metamaterial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en-US" altLang="zh-CN" sz="11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plasmonic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structures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466771304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BaoJun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Li (</a:t>
                      </a:r>
                      <a:r>
                        <a:rPr lang="zh-CN" altLang="en-US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李宝军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09:20-09:55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用光纤探针操控微粒和细胞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360372986"/>
                  </a:ext>
                </a:extLst>
              </a:tr>
              <a:tr h="468908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DangYuan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Lei(</a:t>
                      </a:r>
                      <a:r>
                        <a:rPr lang="zh-CN" altLang="en-US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雷党愿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09:55-10:20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Some interesting </a:t>
                      </a:r>
                      <a:r>
                        <a:rPr lang="en-US" altLang="zh-CN" sz="11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nano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-optics phenomena in </a:t>
                      </a:r>
                      <a:r>
                        <a:rPr lang="en-US" altLang="zh-CN" sz="11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plasmonic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particle-on-film </a:t>
                      </a:r>
                      <a:r>
                        <a:rPr lang="en-US" altLang="zh-CN" sz="11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nanocavities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3517042196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10:20-10:45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Coffee  Break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2030655908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ZhangKai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Zhou(</a:t>
                      </a:r>
                      <a:r>
                        <a:rPr lang="zh-CN" altLang="en-US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周张凯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zh-CN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10:45-11:10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基于等离激元结构的功能图像器件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409827977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Chongjun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Jin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（金崇君）</a:t>
                      </a:r>
                      <a:endParaRPr lang="en-US" altLang="zh-CN" sz="1100" b="1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11:10-11:35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Sensors based on surface </a:t>
                      </a: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plasmon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polaritons</a:t>
                      </a:r>
                      <a:endParaRPr lang="zh-CN" altLang="en-US" sz="1100" b="1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869534706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HuaKang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Yu(</a:t>
                      </a:r>
                      <a:r>
                        <a:rPr lang="zh-CN" altLang="en-US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虞华康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11:35-12:00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低维纳米材料的光学二倍频效应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376353898"/>
                  </a:ext>
                </a:extLst>
              </a:tr>
              <a:tr h="468908">
                <a:tc gridSpan="3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午休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</a:tr>
              <a:tr h="468908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XiangPing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Li(</a:t>
                      </a:r>
                      <a:r>
                        <a:rPr lang="zh-CN" altLang="en-US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李向平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14:30-14:55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1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Metahologram</a:t>
                      </a:r>
                      <a:r>
                        <a:rPr lang="en-US" altLang="en-US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from </a:t>
                      </a:r>
                      <a:r>
                        <a:rPr lang="en-US" altLang="en-US" sz="11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vectorial</a:t>
                      </a:r>
                      <a:r>
                        <a:rPr lang="en-US" altLang="en-US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polarization to atomic thickness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3084526821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ShuBo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Wang (</a:t>
                      </a:r>
                      <a:r>
                        <a:rPr lang="zh-CN" altLang="en-US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王书波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zh-CN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14:55-15:20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Controlling wave propagation by manipulating angular momentum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3303074763"/>
                  </a:ext>
                </a:extLst>
              </a:tr>
              <a:tr h="46890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XinLun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1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Cai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(</a:t>
                      </a:r>
                      <a:r>
                        <a:rPr lang="zh-CN" altLang="en-US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蔡鑫伦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zh-CN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15:20-15:45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Hybrid Silicon and Lithium </a:t>
                      </a:r>
                      <a:r>
                        <a:rPr lang="en-US" altLang="en-US" sz="11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Niobate</a:t>
                      </a:r>
                      <a:r>
                        <a:rPr lang="en-US" altLang="en-US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Mach–</a:t>
                      </a:r>
                      <a:r>
                        <a:rPr lang="en-US" altLang="en-US" sz="11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Zehnder</a:t>
                      </a:r>
                      <a:r>
                        <a:rPr lang="en-US" altLang="en-US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Modulators for 100 </a:t>
                      </a:r>
                      <a:r>
                        <a:rPr lang="en-US" altLang="en-US" sz="11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Gbit</a:t>
                      </a:r>
                      <a:r>
                        <a:rPr lang="en-US" altLang="en-US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/s and </a:t>
                      </a:r>
                      <a:r>
                        <a:rPr lang="en-US" altLang="en-US" sz="11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Byond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3971897777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740F5E40-DCD1-41FA-94E2-CA9CA7EC8E7F}"/>
              </a:ext>
            </a:extLst>
          </p:cNvPr>
          <p:cNvSpPr txBox="1"/>
          <p:nvPr/>
        </p:nvSpPr>
        <p:spPr>
          <a:xfrm>
            <a:off x="111123" y="99290"/>
            <a:ext cx="8921751" cy="807248"/>
          </a:xfrm>
          <a:prstGeom prst="rect">
            <a:avLst/>
          </a:prstGeom>
          <a:solidFill>
            <a:srgbClr val="215CC1"/>
          </a:solidFill>
        </p:spPr>
        <p:txBody>
          <a:bodyPr wrap="square" rtlCol="0">
            <a:spAutoFit/>
          </a:bodyPr>
          <a:lstStyle/>
          <a:p>
            <a:r>
              <a:rPr lang="en-US" altLang="zh-CN" sz="2177" b="1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2018 </a:t>
            </a:r>
            <a:r>
              <a:rPr lang="zh-CN" altLang="en-US" sz="2177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南方科技大学大湾区波动材料</a:t>
            </a:r>
            <a:r>
              <a:rPr lang="en-US" altLang="zh-CN" sz="2177" b="1" dirty="0" err="1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会议</a:t>
            </a:r>
            <a:endParaRPr lang="en-US" altLang="zh-CN" sz="2177" b="1" dirty="0" smtClean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sz="2400" b="1" dirty="0" smtClean="0"/>
              <a:t>the Greater Bay Area Symposium for Wave Functional Materials </a:t>
            </a:r>
            <a:endParaRPr lang="zh-CN" altLang="zh-CN" sz="2177" b="1" dirty="0">
              <a:solidFill>
                <a:schemeClr val="bg1"/>
              </a:solidFill>
              <a:ea typeface="华文行楷" panose="020108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66ED3A95-7245-4310-8354-479C4A30391B}"/>
              </a:ext>
            </a:extLst>
          </p:cNvPr>
          <p:cNvSpPr txBox="1"/>
          <p:nvPr/>
        </p:nvSpPr>
        <p:spPr>
          <a:xfrm>
            <a:off x="336034" y="1052736"/>
            <a:ext cx="8471928" cy="796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latin typeface="+mj-ea"/>
              </a:rPr>
              <a:t>3</a:t>
            </a:r>
            <a:r>
              <a:rPr lang="en-US" altLang="zh-CN" sz="2400" b="1" baseline="30000" dirty="0" smtClean="0">
                <a:latin typeface="+mj-ea"/>
              </a:rPr>
              <a:t>rd  </a:t>
            </a:r>
            <a:r>
              <a:rPr lang="en-US" altLang="zh-CN" sz="2400" b="1" dirty="0" smtClean="0">
                <a:latin typeface="+mj-ea"/>
              </a:rPr>
              <a:t>June </a:t>
            </a:r>
            <a:r>
              <a:rPr lang="en-US" altLang="zh-CN" sz="2400" b="1" dirty="0">
                <a:latin typeface="+mj-ea"/>
              </a:rPr>
              <a:t>2018</a:t>
            </a:r>
            <a:endParaRPr lang="zh-CN" altLang="en-US" sz="2400" b="1" dirty="0">
              <a:latin typeface="+mj-ea"/>
            </a:endParaRPr>
          </a:p>
          <a:p>
            <a:pPr algn="ctr"/>
            <a:endParaRPr lang="zh-CN" altLang="en-US" sz="2177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425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42B28CF3-1023-471A-85FC-9F9F3ADC12F8}"/>
              </a:ext>
            </a:extLst>
          </p:cNvPr>
          <p:cNvSpPr/>
          <p:nvPr/>
        </p:nvSpPr>
        <p:spPr>
          <a:xfrm>
            <a:off x="0" y="428604"/>
            <a:ext cx="9144000" cy="5908677"/>
          </a:xfrm>
          <a:prstGeom prst="rect">
            <a:avLst/>
          </a:prstGeom>
          <a:gradFill>
            <a:gsLst>
              <a:gs pos="28000">
                <a:schemeClr val="bg1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8FB2E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graphicFrame>
        <p:nvGraphicFramePr>
          <p:cNvPr id="8" name="表格 7">
            <a:extLst>
              <a:ext uri="{FF2B5EF4-FFF2-40B4-BE49-F238E27FC236}">
                <a16:creationId xmlns="" xmlns:a16="http://schemas.microsoft.com/office/drawing/2014/main" id="{DF1018AF-4BB1-46F7-91DD-90F84352DB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831841"/>
              </p:ext>
            </p:extLst>
          </p:nvPr>
        </p:nvGraphicFramePr>
        <p:xfrm>
          <a:off x="285720" y="2000240"/>
          <a:ext cx="8471929" cy="2224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0823">
                  <a:extLst>
                    <a:ext uri="{9D8B030D-6E8A-4147-A177-3AD203B41FA5}">
                      <a16:colId xmlns="" xmlns:a16="http://schemas.microsoft.com/office/drawing/2014/main" val="271949209"/>
                    </a:ext>
                  </a:extLst>
                </a:gridCol>
                <a:gridCol w="1803043">
                  <a:extLst>
                    <a:ext uri="{9D8B030D-6E8A-4147-A177-3AD203B41FA5}">
                      <a16:colId xmlns="" xmlns:a16="http://schemas.microsoft.com/office/drawing/2014/main" val="483794282"/>
                    </a:ext>
                  </a:extLst>
                </a:gridCol>
                <a:gridCol w="4488063">
                  <a:extLst>
                    <a:ext uri="{9D8B030D-6E8A-4147-A177-3AD203B41FA5}">
                      <a16:colId xmlns="" xmlns:a16="http://schemas.microsoft.com/office/drawing/2014/main" val="3157286281"/>
                    </a:ext>
                  </a:extLst>
                </a:gridCol>
              </a:tblGrid>
              <a:tr h="2915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Speaker</a:t>
                      </a:r>
                      <a:endParaRPr lang="zh-CN" altLang="en-US" sz="1800" dirty="0"/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Time</a:t>
                      </a:r>
                      <a:endParaRPr lang="zh-CN" altLang="en-US" sz="1800" dirty="0"/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Topic</a:t>
                      </a:r>
                      <a:endParaRPr lang="zh-CN" altLang="en-US" sz="1800" dirty="0"/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0357417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</a:t>
                      </a:r>
                      <a:r>
                        <a:rPr lang="zh-CN" altLang="en-US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：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45-16:10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Coffee  Break</a:t>
                      </a:r>
                      <a:endParaRPr lang="zh-CN" altLang="en-US" sz="1100" b="1" kern="1200" baseline="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</a:tr>
              <a:tr h="331748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Jack Ng(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吴紫辉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16:10-16:35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Optical Tractor Beam with Macroscopic Range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881350119"/>
                  </a:ext>
                </a:extLst>
              </a:tr>
              <a:tr h="606068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YaoYu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Cao(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曹耀宇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16:35-17:00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Optical beam lithography (OBL) facilitated </a:t>
                      </a: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nanophotonics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: new challenges and opportunities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466771304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1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LI Jensen </a:t>
                      </a:r>
                      <a:r>
                        <a:rPr lang="en-US" altLang="en-US" sz="1100" b="1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Tsan</a:t>
                      </a:r>
                      <a:r>
                        <a:rPr lang="en-US" altLang="en-US" sz="11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Hang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李赞恒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zh-CN" sz="1100" b="1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17:00-17:25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Elastic metasurfaces</a:t>
                      </a: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360372986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GuiXin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Li (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李贵新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17:25-17:40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Nonlinear Photonic </a:t>
                      </a: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Metasurfaces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3517042196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740F5E40-DCD1-41FA-94E2-CA9CA7EC8E7F}"/>
              </a:ext>
            </a:extLst>
          </p:cNvPr>
          <p:cNvSpPr txBox="1"/>
          <p:nvPr/>
        </p:nvSpPr>
        <p:spPr>
          <a:xfrm>
            <a:off x="222249" y="142852"/>
            <a:ext cx="8921751" cy="807248"/>
          </a:xfrm>
          <a:prstGeom prst="rect">
            <a:avLst/>
          </a:prstGeom>
          <a:solidFill>
            <a:srgbClr val="215CC1"/>
          </a:solidFill>
        </p:spPr>
        <p:txBody>
          <a:bodyPr wrap="square" rtlCol="0">
            <a:spAutoFit/>
          </a:bodyPr>
          <a:lstStyle/>
          <a:p>
            <a:r>
              <a:rPr lang="en-US" altLang="zh-CN" sz="2177" b="1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2018 </a:t>
            </a:r>
            <a:r>
              <a:rPr lang="zh-CN" altLang="en-US" sz="2177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南方科技大学大湾区波动材料</a:t>
            </a:r>
            <a:r>
              <a:rPr lang="en-US" altLang="zh-CN" sz="2177" b="1" dirty="0" err="1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会议</a:t>
            </a:r>
            <a:endParaRPr lang="en-US" altLang="zh-CN" sz="2177" b="1" dirty="0" smtClean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sz="2400" b="1" dirty="0" smtClean="0"/>
              <a:t>the Greater Bay Area Symposium for Wave Functional Materials </a:t>
            </a:r>
            <a:endParaRPr lang="zh-CN" altLang="zh-CN" sz="2177" b="1" dirty="0">
              <a:solidFill>
                <a:schemeClr val="bg1"/>
              </a:solidFill>
              <a:ea typeface="华文行楷" panose="0201080004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66ED3A95-7245-4310-8354-479C4A30391B}"/>
              </a:ext>
            </a:extLst>
          </p:cNvPr>
          <p:cNvSpPr txBox="1"/>
          <p:nvPr/>
        </p:nvSpPr>
        <p:spPr>
          <a:xfrm>
            <a:off x="1000100" y="1071546"/>
            <a:ext cx="6670780" cy="1166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77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Conference Program in </a:t>
            </a:r>
            <a:r>
              <a:rPr lang="en-US" altLang="zh-CN" sz="2400" b="1" dirty="0" smtClean="0">
                <a:latin typeface="+mj-ea"/>
              </a:rPr>
              <a:t>3</a:t>
            </a:r>
            <a:r>
              <a:rPr lang="en-US" altLang="zh-CN" sz="2400" b="1" baseline="30000" dirty="0" smtClean="0">
                <a:latin typeface="+mj-ea"/>
              </a:rPr>
              <a:t>nd</a:t>
            </a:r>
            <a:endParaRPr lang="en-US" altLang="zh-CN" sz="2400" b="1" baseline="30000" dirty="0">
              <a:latin typeface="+mj-ea"/>
            </a:endParaRPr>
          </a:p>
          <a:p>
            <a:pPr algn="ctr"/>
            <a:r>
              <a:rPr lang="en-US" altLang="zh-CN" sz="2400" b="1" dirty="0" smtClean="0">
                <a:latin typeface="+mj-ea"/>
              </a:rPr>
              <a:t>June </a:t>
            </a:r>
            <a:r>
              <a:rPr lang="en-US" altLang="zh-CN" sz="2400" b="1" dirty="0">
                <a:latin typeface="+mj-ea"/>
              </a:rPr>
              <a:t>2018</a:t>
            </a:r>
            <a:endParaRPr lang="zh-CN" altLang="en-US" sz="2400" b="1" dirty="0">
              <a:latin typeface="+mj-ea"/>
            </a:endParaRPr>
          </a:p>
          <a:p>
            <a:pPr algn="ctr"/>
            <a:endParaRPr lang="zh-CN" altLang="en-US" sz="2177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425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090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329897"/>
            <a:ext cx="9144000" cy="5908677"/>
          </a:xfrm>
          <a:prstGeom prst="rect">
            <a:avLst/>
          </a:prstGeom>
          <a:gradFill>
            <a:gsLst>
              <a:gs pos="28000">
                <a:schemeClr val="bg1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8FB2E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846229"/>
              </p:ext>
            </p:extLst>
          </p:nvPr>
        </p:nvGraphicFramePr>
        <p:xfrm>
          <a:off x="336036" y="1790248"/>
          <a:ext cx="8471928" cy="4759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08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04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506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915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Speaker</a:t>
                      </a:r>
                      <a:endParaRPr lang="zh-CN" altLang="en-US" sz="1800" dirty="0"/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Time</a:t>
                      </a:r>
                      <a:endParaRPr lang="zh-CN" altLang="en-US" sz="1800" dirty="0"/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Topic</a:t>
                      </a:r>
                      <a:endParaRPr lang="zh-CN" altLang="en-US" sz="1800" dirty="0"/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b="1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08:30-08:50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Opening ceremony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Che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Ting Chan(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陈子亭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100" b="1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08:50-09:15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Some unusual effects enabled by photonic crystals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Xuehua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Wang (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王雪华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 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09:15-09:40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微纳结构中光与物质相互作用调控研究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GuoPing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Wang(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汪国平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09:40-10:05</a:t>
                      </a:r>
                      <a:endParaRPr lang="zh-CN" altLang="en-US" sz="1100" b="1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Grating metasurfaces for </a:t>
                      </a: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opticalfield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controllingandsuper-resolutionimaging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10:05-10:25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Coffee  Break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Wenshan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Cai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（蔡文山）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10:25-10:45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Femtosecond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Light Modulation Expedited by Hot Carriers in </a:t>
                      </a: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Plasmonics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Kok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Wai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Cheah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（谢国伟）</a:t>
                      </a:r>
                      <a:endParaRPr lang="zh-CN" altLang="zh-CN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10:45-11:10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Plasmonic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Coupling of </a:t>
                      </a: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nano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-metals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Wing </a:t>
                      </a: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Yim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Tam(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谭永炎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zh-CN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11:10-11:35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Zak phase of 1D photonic crystals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QingHai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Song(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宋清海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11:35-12:00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Microlaser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based highly-sensitive optical sensors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31748">
                <a:tc gridSpan="3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午休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10604" marR="110604" marT="28714" marB="28714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24074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kern="1200" baseline="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XinLun</a:t>
                      </a:r>
                      <a:r>
                        <a:rPr lang="en-US" altLang="zh-CN" sz="1100" b="1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100" b="1" kern="1200" baseline="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Cai</a:t>
                      </a:r>
                      <a:r>
                        <a:rPr lang="en-US" altLang="zh-CN" sz="1100" b="1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(</a:t>
                      </a:r>
                      <a:r>
                        <a:rPr lang="zh-CN" altLang="en-US" sz="1100" b="1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蔡鑫伦</a:t>
                      </a:r>
                      <a:r>
                        <a:rPr lang="en-US" altLang="zh-CN" sz="1100" b="1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14:30-14:55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100" b="1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Hybrid Silicon and Lithium </a:t>
                      </a:r>
                      <a:r>
                        <a:rPr lang="en-US" altLang="en-US" sz="1100" b="1" kern="1200" baseline="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Niobate</a:t>
                      </a:r>
                      <a:r>
                        <a:rPr lang="en-US" altLang="en-US" sz="1100" b="1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Mach–</a:t>
                      </a:r>
                      <a:r>
                        <a:rPr lang="en-US" altLang="en-US" sz="1100" b="1" kern="1200" baseline="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Zehnder</a:t>
                      </a:r>
                      <a:r>
                        <a:rPr lang="en-US" altLang="en-US" sz="1100" b="1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Modulators for 100 </a:t>
                      </a:r>
                      <a:r>
                        <a:rPr lang="en-US" altLang="en-US" sz="1100" b="1" kern="1200" baseline="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Gbit</a:t>
                      </a:r>
                      <a:r>
                        <a:rPr lang="en-US" altLang="en-US" sz="1100" b="1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/s and </a:t>
                      </a:r>
                      <a:r>
                        <a:rPr lang="en-US" altLang="en-US" sz="1100" b="1" kern="1200" baseline="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Byond</a:t>
                      </a:r>
                      <a:endParaRPr lang="zh-CN" altLang="en-US" sz="1100" b="1" kern="1200" baseline="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JianWen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Dong(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董建文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zh-CN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14:55-15:20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全介质能谷光子晶体：拓扑纳米光子学新途径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Alex Wong(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王文瀚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100" b="1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zh-CN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15:20-15:45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Arbitrary Electromagnetic Wave Manipulation with a Huygens’ metasurface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222249" y="0"/>
            <a:ext cx="8921751" cy="1200329"/>
          </a:xfrm>
          <a:prstGeom prst="rect">
            <a:avLst/>
          </a:prstGeom>
          <a:solidFill>
            <a:srgbClr val="215CC1"/>
          </a:solidFill>
        </p:spPr>
        <p:txBody>
          <a:bodyPr wrap="square" rtlCol="0">
            <a:spAutoFit/>
          </a:bodyPr>
          <a:lstStyle/>
          <a:p>
            <a:r>
              <a:rPr lang="en-US" altLang="zh-CN" sz="2175" b="1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2018 </a:t>
            </a:r>
            <a:r>
              <a:rPr lang="zh-CN" altLang="en-US" sz="2175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南方科技大学</a:t>
            </a:r>
            <a:r>
              <a:rPr lang="zh-CN" altLang="en-US" sz="2400" b="1" dirty="0" smtClean="0">
                <a:ln w="1016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“</a:t>
            </a:r>
            <a:r>
              <a:rPr lang="zh-CN" altLang="en-US" sz="2175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大湾区超构材料与微纳光学”专题研讨会</a:t>
            </a:r>
            <a:endParaRPr lang="en-US" altLang="zh-CN" sz="2175" b="1" dirty="0" smtClean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  <a:sym typeface="+mn-ea"/>
            </a:endParaRPr>
          </a:p>
          <a:p>
            <a:r>
              <a:rPr lang="en-US" sz="2400" b="1" dirty="0" smtClean="0"/>
              <a:t>Advanced Photonics Conference: Greater Bay Area Symposium for Wave Functional Materials  </a:t>
            </a:r>
            <a:endParaRPr lang="zh-CN" altLang="zh-CN" sz="2175" b="1" dirty="0">
              <a:solidFill>
                <a:schemeClr val="bg1"/>
              </a:solidFill>
              <a:ea typeface="华文行楷" panose="020108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43608" y="1264456"/>
            <a:ext cx="667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latin typeface="+mj-ea"/>
              </a:rPr>
              <a:t>2</a:t>
            </a:r>
            <a:r>
              <a:rPr lang="en-US" altLang="zh-CN" sz="2400" b="1" baseline="30000" dirty="0" smtClean="0">
                <a:latin typeface="+mj-ea"/>
              </a:rPr>
              <a:t>nd</a:t>
            </a:r>
            <a:r>
              <a:rPr lang="en-US" altLang="zh-CN" sz="2400" b="1" dirty="0" smtClean="0">
                <a:latin typeface="+mj-ea"/>
              </a:rPr>
              <a:t>June 2018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778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329897"/>
            <a:ext cx="9144000" cy="5908677"/>
          </a:xfrm>
          <a:prstGeom prst="rect">
            <a:avLst/>
          </a:prstGeom>
          <a:gradFill>
            <a:gsLst>
              <a:gs pos="28000">
                <a:schemeClr val="bg1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8FB2E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499445"/>
              </p:ext>
            </p:extLst>
          </p:nvPr>
        </p:nvGraphicFramePr>
        <p:xfrm>
          <a:off x="285720" y="2000240"/>
          <a:ext cx="8471928" cy="2285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08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04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506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915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Speaker</a:t>
                      </a:r>
                      <a:endParaRPr lang="zh-CN" altLang="en-US" sz="1800" dirty="0"/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Time</a:t>
                      </a:r>
                      <a:endParaRPr lang="zh-CN" altLang="en-US" sz="1800" dirty="0"/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Topic</a:t>
                      </a:r>
                      <a:endParaRPr lang="zh-CN" altLang="en-US" sz="1800" dirty="0"/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890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15:45-16:10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Coffee  Break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8908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ShuMin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Xiao(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肖淑敏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16:10-16:35</a:t>
                      </a:r>
                      <a:endParaRPr lang="zh-CN" altLang="en-US" sz="1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全介质超构表面的研究（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All-dielectric </a:t>
                      </a: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Metasurfaces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  <a:p>
                      <a:pPr algn="ctr"/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Opening ceremony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ZhiYu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Yang(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杨志宇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16:35-17:00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Coherent wave manipulations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GuanCong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Ma(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马冠聪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17:00-17:25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Controlling complex  sound field with spatial sound modulator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en-US" sz="1100" b="1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XiaoFeng</a:t>
                      </a:r>
                      <a:r>
                        <a:rPr lang="en-US" altLang="en-US" sz="11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Wang(</a:t>
                      </a:r>
                      <a:r>
                        <a:rPr lang="zh-CN" altLang="en-US" sz="11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王晓峰</a:t>
                      </a:r>
                      <a:r>
                        <a:rPr lang="en-US" altLang="zh-CN" sz="11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en-US" altLang="zh-CN" sz="1100" b="1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17:25-17:40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Advanced Photonics</a:t>
                      </a:r>
                      <a:r>
                        <a:rPr lang="zh-CN" altLang="en-US" sz="1100" b="1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杂志介绍</a:t>
                      </a: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111123" y="99290"/>
            <a:ext cx="8921751" cy="1569660"/>
          </a:xfrm>
          <a:prstGeom prst="rect">
            <a:avLst/>
          </a:prstGeom>
          <a:solidFill>
            <a:srgbClr val="215CC1"/>
          </a:solidFill>
        </p:spPr>
        <p:txBody>
          <a:bodyPr wrap="square" rtlCol="0">
            <a:spAutoFit/>
          </a:bodyPr>
          <a:lstStyle/>
          <a:p>
            <a:r>
              <a:rPr lang="en-US" altLang="zh-CN" sz="2175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2018 </a:t>
            </a:r>
            <a:r>
              <a:rPr lang="zh-CN" altLang="en-US" sz="2175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南方科技大学</a:t>
            </a:r>
            <a:r>
              <a:rPr lang="zh-CN" altLang="en-US" sz="2400" b="1" dirty="0" smtClean="0">
                <a:ln w="1016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“</a:t>
            </a:r>
            <a:r>
              <a:rPr lang="zh-CN" altLang="en-US" sz="2175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大湾区超构材料与微纳光学”专题研讨会</a:t>
            </a:r>
            <a:endParaRPr lang="en-US" altLang="zh-CN" sz="2175" b="1" dirty="0" smtClean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  <a:sym typeface="+mn-ea"/>
            </a:endParaRPr>
          </a:p>
          <a:p>
            <a:r>
              <a:rPr lang="en-US" sz="2400" b="1" dirty="0" smtClean="0"/>
              <a:t>Advanced Photonics Conference: Greater Bay Area Symposium for Wave Functional Materials  </a:t>
            </a:r>
            <a:endParaRPr lang="zh-CN" altLang="zh-CN" sz="2175" b="1" dirty="0" smtClean="0">
              <a:solidFill>
                <a:schemeClr val="bg1"/>
              </a:solidFill>
              <a:ea typeface="华文行楷" panose="02010800040101010101" pitchFamily="2" charset="-122"/>
            </a:endParaRPr>
          </a:p>
          <a:p>
            <a:r>
              <a:rPr lang="en-US" sz="2400" b="1" dirty="0" smtClean="0"/>
              <a:t> </a:t>
            </a:r>
            <a:endParaRPr lang="zh-CN" altLang="zh-CN" sz="2175" b="1" dirty="0">
              <a:solidFill>
                <a:schemeClr val="bg1"/>
              </a:solidFill>
              <a:ea typeface="华文行楷" panose="020108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42976" y="1714488"/>
            <a:ext cx="6670780" cy="596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Conference Program in </a:t>
            </a:r>
            <a:r>
              <a:rPr lang="en-US" altLang="zh-CN" sz="1100" b="1" dirty="0" smtClean="0">
                <a:latin typeface="+mj-ea"/>
              </a:rPr>
              <a:t>2</a:t>
            </a:r>
            <a:r>
              <a:rPr lang="en-US" altLang="zh-CN" sz="1100" b="1" baseline="30000" dirty="0" smtClean="0">
                <a:latin typeface="+mj-ea"/>
              </a:rPr>
              <a:t>nd </a:t>
            </a:r>
            <a:r>
              <a:rPr lang="en-US" altLang="zh-CN" sz="1100" b="1" dirty="0" smtClean="0">
                <a:latin typeface="+mj-ea"/>
              </a:rPr>
              <a:t>June </a:t>
            </a:r>
            <a:r>
              <a:rPr lang="en-US" altLang="zh-CN" sz="1100" b="1" dirty="0">
                <a:latin typeface="+mj-ea"/>
              </a:rPr>
              <a:t>2018</a:t>
            </a:r>
            <a:endParaRPr lang="zh-CN" altLang="en-US" sz="1100" b="1" dirty="0">
              <a:latin typeface="+mj-ea"/>
            </a:endParaRPr>
          </a:p>
          <a:p>
            <a:pPr algn="ctr"/>
            <a:endParaRPr lang="zh-CN" altLang="en-US" sz="217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824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413</TotalTime>
  <Words>1169</Words>
  <Application>Microsoft Office PowerPoint</Application>
  <PresentationFormat>全屏显示(4:3)</PresentationFormat>
  <Paragraphs>263</Paragraphs>
  <Slides>11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黑体</vt:lpstr>
      <vt:lpstr>华文行楷</vt:lpstr>
      <vt:lpstr>华文楷体</vt:lpstr>
      <vt:lpstr>华文新魏</vt:lpstr>
      <vt:lpstr>楷体</vt:lpstr>
      <vt:lpstr>宋体</vt:lpstr>
      <vt:lpstr>微软雅黑</vt:lpstr>
      <vt:lpstr>Calibri</vt:lpstr>
      <vt:lpstr>Candara</vt:lpstr>
      <vt:lpstr>Symbol</vt:lpstr>
      <vt:lpstr>Times New Roman</vt:lpstr>
      <vt:lpstr>波形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metaquan</cp:lastModifiedBy>
  <cp:revision>154</cp:revision>
  <dcterms:created xsi:type="dcterms:W3CDTF">2016-11-09T06:22:00Z</dcterms:created>
  <dcterms:modified xsi:type="dcterms:W3CDTF">2018-05-31T04:46:31Z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