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85" r:id="rId3"/>
    <p:sldId id="290" r:id="rId4"/>
    <p:sldId id="286" r:id="rId5"/>
    <p:sldId id="287" r:id="rId6"/>
    <p:sldId id="288" r:id="rId7"/>
    <p:sldId id="289" r:id="rId8"/>
    <p:sldId id="291" r:id="rId9"/>
    <p:sldId id="29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159"/>
        <p:guide pos="28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19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52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51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5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782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363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ligx@sustc.edu.c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wangf3@mail.sustc.edu.c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图书馆阶梯仰望天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42910" y="2143116"/>
            <a:ext cx="8356100" cy="5847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32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“大湾区超构材料与微纳光学”专题研讨会</a:t>
            </a:r>
            <a:endParaRPr lang="en-US" altLang="zh-CN" sz="3200" b="1" dirty="0">
              <a:ln w="1016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55776" y="3671805"/>
            <a:ext cx="4029276" cy="8583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南方科技大学图书馆第一报告厅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2018年6月1日-3日</a:t>
            </a:r>
          </a:p>
        </p:txBody>
      </p:sp>
      <p:pic>
        <p:nvPicPr>
          <p:cNvPr id="2" name="图片 1" descr="校徽"/>
          <p:cNvPicPr>
            <a:picLocks noChangeAspect="1"/>
          </p:cNvPicPr>
          <p:nvPr/>
        </p:nvPicPr>
        <p:blipFill rotWithShape="1">
          <a:blip r:embed="rId4">
            <a:grayscl/>
            <a:lum bright="70000" contrast="-70000"/>
          </a:blip>
          <a:srcRect l="11676" t="-205" r="13518" b="4758"/>
          <a:stretch>
            <a:fillRect/>
          </a:stretch>
        </p:blipFill>
        <p:spPr>
          <a:xfrm>
            <a:off x="0" y="214290"/>
            <a:ext cx="1606972" cy="14746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2364" y="5013176"/>
            <a:ext cx="8356100" cy="92333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dirty="0" err="1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主办单位：</a:t>
            </a:r>
            <a:r>
              <a:rPr lang="en-US" altLang="zh-CN" dirty="0" err="1" smtClean="0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南方科技大学</a:t>
            </a:r>
            <a:endParaRPr lang="en-US" altLang="zh-CN" dirty="0">
              <a:ln w="10160">
                <a:solidFill>
                  <a:sysClr val="windowText" lastClr="000000"/>
                </a:solidFill>
                <a:prstDash val="solid"/>
              </a:ln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dirty="0" err="1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承办单位：南方科技大学材料科学与工程系</a:t>
            </a:r>
            <a:endParaRPr lang="en-US" altLang="zh-CN" dirty="0">
              <a:ln w="10160">
                <a:solidFill>
                  <a:sysClr val="windowText" lastClr="000000"/>
                </a:solidFill>
                <a:prstDash val="solid"/>
              </a:ln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166" y="642918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Advanced Photonics Conference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en-US" altLang="zh-CN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Greater Bay Area Symposium for Wave Functional Materials </a:t>
            </a:r>
            <a:endParaRPr lang="zh-CN" altLang="en-US" sz="2400" b="1" dirty="0" smtClean="0">
              <a:ln w="1016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校徽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7814337" y="193325"/>
            <a:ext cx="1373505" cy="9880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3364" y="296545"/>
            <a:ext cx="524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“大湾区超构材料与微纳光学”专题研讨会</a:t>
            </a:r>
            <a:endParaRPr lang="en-US" altLang="zh-CN" b="1" dirty="0">
              <a:ln w="1016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83895" y="868680"/>
            <a:ext cx="7817195" cy="33239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sz="2800" b="1" dirty="0">
                <a:latin typeface="+mn-ea"/>
                <a:cs typeface="+mn-ea"/>
              </a:rPr>
              <a:t>组委会成员</a:t>
            </a:r>
            <a:r>
              <a:rPr lang="zh-CN" sz="2800" b="0" dirty="0" smtClean="0">
                <a:latin typeface="+mn-ea"/>
                <a:cs typeface="+mn-ea"/>
              </a:rPr>
              <a:t>：</a:t>
            </a:r>
            <a:endParaRPr lang="en-US" altLang="zh-CN" sz="2800" b="0" dirty="0" smtClean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sz="2400" b="0" dirty="0" smtClean="0">
                <a:latin typeface="+mn-ea"/>
                <a:cs typeface="+mn-ea"/>
              </a:rPr>
              <a:t>     </a:t>
            </a:r>
            <a:endParaRPr lang="en-US" altLang="zh-CN" sz="2400" b="0" dirty="0" smtClean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endParaRPr lang="en-US" altLang="zh-CN" sz="2400" dirty="0" smtClean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endParaRPr lang="en-US" altLang="zh-CN" sz="2400" dirty="0" smtClean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altLang="en-US" sz="1600" dirty="0" smtClean="0">
                <a:latin typeface="+mn-ea"/>
                <a:cs typeface="+mn-ea"/>
              </a:rPr>
              <a:t>陈子亭  香港科技大学</a:t>
            </a:r>
            <a:endParaRPr lang="en-US" altLang="zh-CN" sz="1600" b="0" dirty="0" smtClean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en-US" sz="2400" b="0" dirty="0" smtClean="0">
                <a:latin typeface="+mn-ea"/>
                <a:cs typeface="+mn-ea"/>
              </a:rPr>
              <a:t>        </a:t>
            </a:r>
            <a:endParaRPr lang="zh-CN" altLang="en-US" sz="2400" dirty="0">
              <a:latin typeface="+mn-ea"/>
              <a:cs typeface="+mn-ea"/>
            </a:endParaRPr>
          </a:p>
        </p:txBody>
      </p:sp>
      <p:pic>
        <p:nvPicPr>
          <p:cNvPr id="6" name="图片 5" descr="陈子亭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1714488"/>
            <a:ext cx="1428750" cy="1476379"/>
          </a:xfrm>
          <a:prstGeom prst="rect">
            <a:avLst/>
          </a:prstGeom>
        </p:spPr>
      </p:pic>
      <p:pic>
        <p:nvPicPr>
          <p:cNvPr id="7" name="图片 6" descr="袁小聪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0496" y="1643050"/>
            <a:ext cx="1357322" cy="1500198"/>
          </a:xfrm>
          <a:prstGeom prst="rect">
            <a:avLst/>
          </a:prstGeom>
        </p:spPr>
      </p:pic>
      <p:pic>
        <p:nvPicPr>
          <p:cNvPr id="8" name="图片 7" descr="李贵新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40" y="1643050"/>
            <a:ext cx="1285884" cy="150019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643306" y="3143248"/>
            <a:ext cx="2146742" cy="424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sz="1600" dirty="0" smtClean="0">
                <a:latin typeface="+mn-ea"/>
                <a:cs typeface="+mn-ea"/>
              </a:rPr>
              <a:t>袁小聪     深圳大学</a:t>
            </a:r>
            <a:endParaRPr lang="en-US" sz="1600" dirty="0"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86512" y="3143248"/>
            <a:ext cx="2454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sz="1600" dirty="0" smtClean="0">
                <a:latin typeface="+mn-ea"/>
                <a:cs typeface="+mn-ea"/>
              </a:rPr>
              <a:t>李贵新   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南方科技大学</a:t>
            </a:r>
            <a:endParaRPr lang="zh-CN" altLang="en-US" sz="1600" dirty="0">
              <a:latin typeface="+mn-ea"/>
              <a:cs typeface="+mn-ea"/>
            </a:endParaRPr>
          </a:p>
        </p:txBody>
      </p:sp>
      <p:pic>
        <p:nvPicPr>
          <p:cNvPr id="11" name="图片 10" descr="李赞恒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414" y="3786190"/>
            <a:ext cx="1428750" cy="16668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643306" y="5500702"/>
            <a:ext cx="2351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sz="1600" dirty="0" smtClean="0">
                <a:latin typeface="+mn-ea"/>
                <a:cs typeface="+mn-ea"/>
              </a:rPr>
              <a:t>宋清海    哈工大深圳</a:t>
            </a:r>
          </a:p>
        </p:txBody>
      </p:sp>
      <p:pic>
        <p:nvPicPr>
          <p:cNvPr id="13" name="图片 12" descr="宋青海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1934" y="3643314"/>
            <a:ext cx="1428760" cy="176688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14348" y="5500702"/>
            <a:ext cx="2677336" cy="424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sz="1600" dirty="0" smtClean="0">
                <a:latin typeface="+mn-ea"/>
                <a:cs typeface="+mn-ea"/>
              </a:rPr>
              <a:t>Jensen Li  </a:t>
            </a:r>
            <a:r>
              <a:rPr lang="zh-CN" altLang="en-US" sz="1600" dirty="0" smtClean="0">
                <a:latin typeface="+mn-ea"/>
                <a:cs typeface="+mn-ea"/>
              </a:rPr>
              <a:t>香港科技大学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校徽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7812405" y="178435"/>
            <a:ext cx="1373505" cy="9880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3364" y="296545"/>
            <a:ext cx="489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“大湾区超构材料与微纳光学”专题研讨会</a:t>
            </a:r>
            <a:endParaRPr lang="en-US" altLang="zh-CN" b="1" dirty="0">
              <a:ln w="1016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910" y="1500174"/>
            <a:ext cx="7949565" cy="24006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sz="2800" b="1" dirty="0">
                <a:latin typeface="+mn-ea"/>
                <a:cs typeface="+mn-ea"/>
              </a:rPr>
              <a:t>会议联系人</a:t>
            </a:r>
            <a:r>
              <a:rPr lang="zh-CN" sz="2800" b="0" dirty="0">
                <a:latin typeface="+mn-ea"/>
                <a:cs typeface="+mn-ea"/>
              </a:rPr>
              <a:t>：</a:t>
            </a:r>
          </a:p>
          <a:p>
            <a:pPr indent="266700">
              <a:lnSpc>
                <a:spcPct val="150000"/>
              </a:lnSpc>
            </a:pPr>
            <a:r>
              <a:rPr lang="zh-CN" sz="2400" b="0" dirty="0">
                <a:latin typeface="+mn-ea"/>
                <a:cs typeface="+mn-ea"/>
              </a:rPr>
              <a:t>          李贵新（1889</a:t>
            </a:r>
            <a:r>
              <a:rPr lang="en-US" altLang="zh-CN" sz="2400" b="0" dirty="0">
                <a:latin typeface="+mn-ea"/>
                <a:cs typeface="+mn-ea"/>
              </a:rPr>
              <a:t>859</a:t>
            </a:r>
            <a:r>
              <a:rPr lang="zh-CN" sz="2400" b="0" dirty="0">
                <a:latin typeface="+mn-ea"/>
                <a:cs typeface="+mn-ea"/>
              </a:rPr>
              <a:t>2606，</a:t>
            </a:r>
            <a:r>
              <a:rPr lang="zh-CN" sz="2400" b="0" dirty="0">
                <a:latin typeface="+mn-ea"/>
                <a:cs typeface="+mn-ea"/>
                <a:hlinkClick r:id="rId3"/>
              </a:rPr>
              <a:t>ligx@sustc.edu.cn</a:t>
            </a:r>
            <a:r>
              <a:rPr lang="zh-CN" sz="2400" b="0" dirty="0" smtClean="0">
                <a:latin typeface="+mn-ea"/>
                <a:cs typeface="+mn-ea"/>
              </a:rPr>
              <a:t>）</a:t>
            </a:r>
            <a:endParaRPr lang="en-US" altLang="zh-CN" sz="2400" b="0" dirty="0" smtClean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altLang="en-US" sz="2400" dirty="0" smtClean="0">
                <a:latin typeface="+mn-ea"/>
                <a:cs typeface="+mn-ea"/>
              </a:rPr>
              <a:t>          王芳（</a:t>
            </a:r>
            <a:r>
              <a:rPr lang="en-US" sz="2400" dirty="0" smtClean="0"/>
              <a:t>13430655469, </a:t>
            </a:r>
            <a:r>
              <a:rPr lang="en-US" altLang="zh-CN" sz="2400" dirty="0" smtClean="0">
                <a:latin typeface="+mn-ea"/>
                <a:cs typeface="+mn-ea"/>
                <a:hlinkClick r:id="rId4"/>
              </a:rPr>
              <a:t>wangf3@mail.sustc.edu.cn</a:t>
            </a:r>
            <a:r>
              <a:rPr lang="zh-CN" altLang="en-US" sz="2400" dirty="0" smtClean="0">
                <a:latin typeface="+mn-ea"/>
                <a:cs typeface="+mn-ea"/>
              </a:rPr>
              <a:t>）</a:t>
            </a:r>
            <a:endParaRPr lang="en-US" altLang="zh-CN" sz="2400" dirty="0" smtClean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altLang="en-US" sz="2400" dirty="0" smtClean="0">
                <a:latin typeface="+mn-ea"/>
                <a:cs typeface="+mn-ea"/>
              </a:rPr>
              <a:t>          马雨萱（</a:t>
            </a:r>
            <a:r>
              <a:rPr lang="en-US" altLang="zh-CN" sz="2400" dirty="0" smtClean="0">
                <a:latin typeface="+mn-ea"/>
                <a:cs typeface="+mn-ea"/>
              </a:rPr>
              <a:t>17512013010</a:t>
            </a:r>
            <a:r>
              <a:rPr lang="zh-CN" altLang="en-US" sz="2400" dirty="0" smtClean="0">
                <a:latin typeface="+mn-ea"/>
                <a:cs typeface="+mn-ea"/>
              </a:rPr>
              <a:t>，</a:t>
            </a:r>
            <a:r>
              <a:rPr lang="en-US" altLang="zh-CN" sz="2400" dirty="0" smtClean="0">
                <a:latin typeface="+mn-ea"/>
                <a:cs typeface="+mn-ea"/>
                <a:hlinkClick r:id="rId4"/>
              </a:rPr>
              <a:t> mayx@mail.sustc.edu.cn </a:t>
            </a:r>
            <a:r>
              <a:rPr lang="zh-CN" altLang="en-US" sz="2400" dirty="0" smtClean="0">
                <a:latin typeface="+mn-ea"/>
                <a:cs typeface="+mn-ea"/>
              </a:rPr>
              <a:t>）</a:t>
            </a:r>
            <a:endParaRPr lang="zh-CN" altLang="en-US" sz="2400" dirty="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57158" y="1428736"/>
          <a:ext cx="8471928" cy="5129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/>
                <a:gridCol w="1940417"/>
                <a:gridCol w="4350688"/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Speaker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Time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Topic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08:30-08:50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Opening ceremony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Ting Chan(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陈子亭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08:50-09:15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Some unusual effects enabled by photonic crystals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Xuehua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 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王雪华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09:15-09:40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微纳结构中光与物质相互作用调控研究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GuoPing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汪国平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n-US" altLang="zh-CN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09:40-10:05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Grating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for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opticalfield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controllingandsuper-resolutionimaging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10:05-10:25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Wenshan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Cai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（蔡文山）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10:25-10:45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Femtosecond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Light Modulation Expedited by Hot Carriers in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Kok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Wai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Cheah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（谢国伟）</a:t>
                      </a:r>
                      <a:endParaRPr lang="zh-CN" altLang="zh-CN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10:45-11:10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Coupling of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-metals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Wing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Yim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Tam(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谭永炎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11:10-11:35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Zak phase of 1D photonic crystals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QingHai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Song(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宋清海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11:35-12:00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Microlaser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based highly-sensitive optical sensors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331748"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午休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10604" marR="110604" marT="28714" marB="28714" anchor="ctr"/>
                </a:tc>
              </a:tr>
              <a:tr h="60606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XinLun</a:t>
                      </a: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Cai</a:t>
                      </a: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</a:t>
                      </a:r>
                      <a:r>
                        <a:rPr lang="zh-CN" altLang="en-US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蔡鑫伦</a:t>
                      </a: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14:30-14:55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Hybrid Silicon and Lithium </a:t>
                      </a:r>
                      <a:r>
                        <a:rPr lang="en-US" altLang="en-US" sz="9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Niobate</a:t>
                      </a:r>
                      <a:r>
                        <a:rPr lang="en-US" altLang="en-US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Mach–</a:t>
                      </a:r>
                      <a:r>
                        <a:rPr lang="en-US" altLang="en-US" sz="9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Zehnder</a:t>
                      </a:r>
                      <a:r>
                        <a:rPr lang="en-US" altLang="en-US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Modulators for 100 </a:t>
                      </a:r>
                      <a:r>
                        <a:rPr lang="en-US" altLang="en-US" sz="9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Gbit</a:t>
                      </a:r>
                      <a:r>
                        <a:rPr lang="en-US" altLang="en-US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/s and </a:t>
                      </a:r>
                      <a:r>
                        <a:rPr lang="en-US" altLang="en-US" sz="9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Byond</a:t>
                      </a:r>
                      <a:endParaRPr lang="zh-CN" altLang="en-US" sz="900" b="1" kern="12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JianWen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Dong(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董建文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14:55-15:20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全介质能谷光子晶体：拓扑纳米光子学新途径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Alex Wong(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王文瀚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zh-CN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15:20-15:45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Arbitrary Electromagnetic Wave Manipulation with a Huygens’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22249" y="0"/>
            <a:ext cx="8921751" cy="1200329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5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大湾区超构材料与微纳光学”专题研讨会</a:t>
            </a:r>
            <a:endParaRPr lang="en-US" altLang="zh-CN" sz="2175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r>
              <a:rPr lang="en-US" sz="2400" b="1" dirty="0" smtClean="0"/>
              <a:t>Advanced Photonics Conference: Greater Bay Area Symposium for Wave Functional Materials  </a:t>
            </a:r>
            <a:endParaRPr lang="zh-CN" altLang="zh-CN" sz="2175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00100" y="1214422"/>
            <a:ext cx="6670780" cy="61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1200" b="1" dirty="0" smtClean="0">
                <a:latin typeface="+mj-ea"/>
              </a:rPr>
              <a:t>2</a:t>
            </a:r>
            <a:r>
              <a:rPr lang="en-US" altLang="zh-CN" sz="1200" b="1" baseline="30000" dirty="0" smtClean="0">
                <a:latin typeface="+mj-ea"/>
              </a:rPr>
              <a:t>nd</a:t>
            </a:r>
            <a:r>
              <a:rPr lang="en-US" altLang="zh-CN" sz="1200" b="1" dirty="0" smtClean="0">
                <a:latin typeface="+mj-ea"/>
              </a:rPr>
              <a:t>June </a:t>
            </a:r>
            <a:r>
              <a:rPr lang="en-US" altLang="zh-CN" sz="1200" b="1" dirty="0">
                <a:latin typeface="+mj-ea"/>
              </a:rPr>
              <a:t>2018</a:t>
            </a:r>
            <a:endParaRPr lang="zh-CN" altLang="en-US" sz="1200" b="1" dirty="0">
              <a:latin typeface="+mj-ea"/>
            </a:endParaRPr>
          </a:p>
          <a:p>
            <a:pPr algn="ctr"/>
            <a:endParaRPr lang="zh-CN" altLang="en-US" sz="217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85720" y="2000240"/>
          <a:ext cx="8471928" cy="251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/>
                <a:gridCol w="1940417"/>
                <a:gridCol w="4350688"/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Speaker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Time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Topic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</a:tr>
              <a:tr h="4689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15:45-16:10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ShuMin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Xiao(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肖淑敏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16:10-16:35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全介质超构表面的研究（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All-dielectric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  <a:p>
                      <a:pPr algn="ctr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Opening ceremony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ZhiYu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Yang(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杨志宇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16:35-17:00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Coherent wave manipulations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GuanCong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Ma(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马冠聪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17:00-17:25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 complex  sound field with spatial sound modulator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29158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XiaoFeng</a:t>
                      </a:r>
                      <a:r>
                        <a:rPr lang="en-US" altLang="zh-CN" sz="900" b="1" kern="12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Wang(</a:t>
                      </a:r>
                      <a:r>
                        <a:rPr lang="zh-CN" altLang="en-US" sz="900" b="1" kern="12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王晓峰</a:t>
                      </a:r>
                      <a:r>
                        <a:rPr lang="en-US" altLang="zh-CN" sz="900" b="1" kern="12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baseline="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zh-CN" altLang="zh-CN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17:25-17:40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Advanced Photonics</a:t>
                      </a:r>
                      <a:r>
                        <a:rPr lang="zh-CN" altLang="en-US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杂志介绍</a:t>
                      </a:r>
                    </a:p>
                    <a:p>
                      <a:pPr marL="0" algn="ctr" defTabSz="685800" rtl="0" eaLnBrk="1" latinLnBrk="0" hangingPunct="1"/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11123" y="99290"/>
            <a:ext cx="8921751" cy="1569660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大湾区超构材料与微纳光学”专题研讨会</a:t>
            </a:r>
            <a:endParaRPr lang="en-US" altLang="zh-CN" sz="2175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r>
              <a:rPr lang="en-US" sz="2400" b="1" dirty="0" smtClean="0"/>
              <a:t>Advanced Photonics Conference: Greater Bay Area Symposium for Wave Functional Materials  </a:t>
            </a:r>
            <a:endParaRPr lang="zh-CN" altLang="zh-CN" sz="2175" b="1" dirty="0" smtClean="0">
              <a:solidFill>
                <a:schemeClr val="bg1"/>
              </a:solidFill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 </a:t>
            </a:r>
            <a:endParaRPr lang="zh-CN" altLang="zh-CN" sz="2175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42976" y="1714488"/>
            <a:ext cx="6670780" cy="59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1100" b="1" dirty="0" smtClean="0">
                <a:latin typeface="+mj-ea"/>
              </a:rPr>
              <a:t>2</a:t>
            </a:r>
            <a:r>
              <a:rPr lang="en-US" altLang="zh-CN" sz="1100" b="1" baseline="30000" dirty="0" smtClean="0">
                <a:latin typeface="+mj-ea"/>
              </a:rPr>
              <a:t>nd </a:t>
            </a:r>
            <a:r>
              <a:rPr lang="en-US" altLang="zh-CN" sz="1100" b="1" dirty="0" smtClean="0">
                <a:latin typeface="+mj-ea"/>
              </a:rPr>
              <a:t>June </a:t>
            </a:r>
            <a:r>
              <a:rPr lang="en-US" altLang="zh-CN" sz="1100" b="1" dirty="0">
                <a:latin typeface="+mj-ea"/>
              </a:rPr>
              <a:t>2018</a:t>
            </a:r>
            <a:endParaRPr lang="zh-CN" altLang="en-US" sz="1100" b="1" dirty="0">
              <a:latin typeface="+mj-ea"/>
            </a:endParaRPr>
          </a:p>
          <a:p>
            <a:pPr algn="ctr"/>
            <a:endParaRPr lang="zh-CN" altLang="en-US" sz="217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4282" y="1714488"/>
          <a:ext cx="8471929" cy="4763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/>
                <a:gridCol w="1803043"/>
                <a:gridCol w="4488063"/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Speaker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Time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Topic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Nicholas Fang(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方绚莱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08:30-08:55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Engineered Light Emission Rate in Two-dimensional Molecular Aggregates 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29158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Kam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Sing Wong(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黃錦聖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08:55-09:20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Ultrafast  dynamics and nonlinear optics in </a:t>
                      </a: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metamaterial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structures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DangYuan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Lei(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雷党愿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09:20-09:55 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Some interesting </a:t>
                      </a: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-optics phenomena in </a:t>
                      </a: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particle-on-film </a:t>
                      </a: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nanocavities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ZhangKai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Zhou(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周张凯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09:55-10:20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基于等离激元结构的功能图像器件</a:t>
                      </a:r>
                    </a:p>
                    <a:p>
                      <a:pPr marL="0" algn="ctr" defTabSz="685800" rtl="0" eaLnBrk="1" latinLnBrk="0" hangingPunct="1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zh-CN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10:20-10:45 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Chongjun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Jin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（金崇君）</a:t>
                      </a:r>
                      <a:endParaRPr lang="en-US" altLang="zh-CN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10:45-11:10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Sensors based on surface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polaritons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HuaKang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Yu(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虞华康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11:10-11:35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低维纳米材料的光学二倍频效应</a:t>
                      </a:r>
                    </a:p>
                    <a:p>
                      <a:pPr algn="ctr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468908"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午休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10604" marR="110604" marT="28714" marB="28714" anchor="ctr"/>
                </a:tc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XiangPing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Li(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李向平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14:00-14:25</a:t>
                      </a:r>
                      <a:endParaRPr lang="zh-CN" altLang="en-US" sz="900" b="1" kern="12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zh-CN" altLang="en-US" sz="900" b="1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Metahologram</a:t>
                      </a:r>
                      <a:r>
                        <a:rPr lang="en-US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from </a:t>
                      </a:r>
                      <a:r>
                        <a:rPr lang="en-US" altLang="en-US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vectorial</a:t>
                      </a:r>
                      <a:r>
                        <a:rPr lang="en-US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polarization to atomic thickness</a:t>
                      </a:r>
                      <a:endParaRPr lang="zh-CN" altLang="en-US" sz="9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4689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Ting Lei(</a:t>
                      </a:r>
                      <a:r>
                        <a:rPr lang="zh-CN" altLang="en-US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雷霆</a:t>
                      </a: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14:25-14:50</a:t>
                      </a:r>
                      <a:endParaRPr lang="zh-CN" altLang="en-US" sz="9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Singular optical beam multiplexing communication towards high performance computing applications </a:t>
                      </a:r>
                      <a:endParaRPr lang="zh-CN" altLang="en-US" sz="900" b="1" kern="12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Jack Ng(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吴紫辉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14:50-15:15</a:t>
                      </a:r>
                      <a:endParaRPr lang="zh-CN" altLang="en-US" sz="900" b="1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 Tractor Beam with Macroscopic Range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大湾区超构材料与微纳光学”专题研讨会</a:t>
            </a:r>
            <a:endParaRPr lang="en-US" altLang="zh-CN" sz="2175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r>
              <a:rPr lang="en-US" sz="2400" b="1" dirty="0" smtClean="0"/>
              <a:t>Advanced Photonics Conference: Greater Bay Area Symposium for Wave Functional Materials  </a:t>
            </a:r>
            <a:endParaRPr lang="zh-CN" altLang="zh-CN" sz="2175" b="1" dirty="0" smtClean="0">
              <a:solidFill>
                <a:schemeClr val="bg1"/>
              </a:solidFill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 </a:t>
            </a:r>
            <a:endParaRPr lang="zh-CN" altLang="zh-CN" sz="2175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00100" y="1500174"/>
            <a:ext cx="6670780" cy="58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1000" b="1" dirty="0" smtClean="0">
                <a:latin typeface="+mj-ea"/>
              </a:rPr>
              <a:t>3</a:t>
            </a:r>
            <a:r>
              <a:rPr lang="en-US" altLang="zh-CN" sz="1000" b="1" baseline="30000" dirty="0" smtClean="0">
                <a:latin typeface="+mj-ea"/>
              </a:rPr>
              <a:t>nd</a:t>
            </a:r>
            <a:r>
              <a:rPr lang="en-US" altLang="zh-CN" sz="1000" b="1" dirty="0" smtClean="0">
                <a:latin typeface="+mj-ea"/>
              </a:rPr>
              <a:t>June </a:t>
            </a:r>
            <a:r>
              <a:rPr lang="en-US" altLang="zh-CN" sz="1000" b="1" dirty="0">
                <a:latin typeface="+mj-ea"/>
              </a:rPr>
              <a:t>2018</a:t>
            </a:r>
            <a:endParaRPr lang="zh-CN" altLang="en-US" sz="1000" b="1" dirty="0">
              <a:latin typeface="+mj-ea"/>
            </a:endParaRPr>
          </a:p>
          <a:p>
            <a:pPr algn="ctr"/>
            <a:endParaRPr lang="zh-CN" altLang="en-US" sz="217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476672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85720" y="2285992"/>
          <a:ext cx="8471929" cy="218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/>
                <a:gridCol w="1803043"/>
                <a:gridCol w="4488063"/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Speaker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Time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Topic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15:15-15:40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YaoYu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Cao(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曹耀宇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15:40-16:05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 beam lithography (OBL) facilitated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nanophotonics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 new challenges and opportunities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60606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LuPing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Du(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杜路平）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16:05-16:30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r>
                        <a:rPr lang="en-US" altLang="en-US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</a:t>
                      </a:r>
                      <a:r>
                        <a:rPr lang="en-US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-assisted </a:t>
                      </a:r>
                      <a:r>
                        <a:rPr lang="en-US" altLang="en-US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en-US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wavefront</a:t>
                      </a:r>
                      <a:r>
                        <a:rPr lang="en-US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modulation with incident polarization 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en-US" sz="9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 Jensen </a:t>
                      </a:r>
                      <a:r>
                        <a:rPr lang="en-US" altLang="en-US" sz="900" b="1" kern="1200" dirty="0" err="1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Tsan</a:t>
                      </a:r>
                      <a:r>
                        <a:rPr lang="en-US" altLang="en-US" sz="9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Hang</a:t>
                      </a:r>
                      <a:r>
                        <a:rPr lang="en-US" altLang="zh-CN" sz="9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9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李赞恒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16:30-16:45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Elastic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endParaRPr lang="en-US" altLang="zh-CN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GuiXin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Li 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李贵新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16:45-17:00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Nonlinear Photonic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22249" y="142852"/>
            <a:ext cx="8921751" cy="1569660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大湾区超构材料与微纳光学”专题研讨会</a:t>
            </a:r>
            <a:endParaRPr lang="en-US" altLang="zh-CN" sz="2175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r>
              <a:rPr lang="en-US" sz="2400" b="1" dirty="0" smtClean="0"/>
              <a:t>Advanced Photonics Conference: Greater Bay Area Symposium for Wave Functional Materials  </a:t>
            </a:r>
            <a:endParaRPr lang="zh-CN" altLang="zh-CN" sz="2175" b="1" dirty="0" smtClean="0">
              <a:solidFill>
                <a:schemeClr val="bg1"/>
              </a:solidFill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 </a:t>
            </a:r>
            <a:endParaRPr lang="zh-CN" altLang="zh-CN" sz="2175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8662" y="1785926"/>
            <a:ext cx="6670780" cy="58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1000" b="1" dirty="0" smtClean="0">
                <a:latin typeface="+mn-ea"/>
              </a:rPr>
              <a:t>3</a:t>
            </a:r>
            <a:r>
              <a:rPr lang="en-US" altLang="zh-CN" sz="1000" b="1" baseline="30000" dirty="0" smtClean="0">
                <a:latin typeface="+mn-ea"/>
              </a:rPr>
              <a:t>nd</a:t>
            </a:r>
            <a:r>
              <a:rPr lang="en-US" altLang="zh-CN" sz="1000" b="1" dirty="0" smtClean="0">
                <a:latin typeface="+mn-ea"/>
              </a:rPr>
              <a:t>June</a:t>
            </a:r>
            <a:r>
              <a:rPr lang="en-US" altLang="zh-CN" sz="1000" b="1" dirty="0" smtClean="0">
                <a:latin typeface="+mj-ea"/>
              </a:rPr>
              <a:t> </a:t>
            </a:r>
            <a:r>
              <a:rPr lang="en-US" altLang="zh-CN" sz="1000" b="1" dirty="0">
                <a:latin typeface="+mj-ea"/>
              </a:rPr>
              <a:t>2018</a:t>
            </a:r>
            <a:endParaRPr lang="zh-CN" altLang="en-US" sz="1000" b="1" dirty="0">
              <a:latin typeface="+mj-ea"/>
            </a:endParaRPr>
          </a:p>
          <a:p>
            <a:pPr algn="ctr"/>
            <a:endParaRPr lang="zh-CN" altLang="en-US" sz="217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428604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3" name="文本框 12"/>
          <p:cNvSpPr txBox="1"/>
          <p:nvPr/>
        </p:nvSpPr>
        <p:spPr>
          <a:xfrm>
            <a:off x="222249" y="142852"/>
            <a:ext cx="8921751" cy="1569660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大湾区超构材料与微纳光学”专题研讨会</a:t>
            </a:r>
            <a:endParaRPr lang="en-US" altLang="zh-CN" sz="2175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r>
              <a:rPr lang="en-US" sz="2400" b="1" dirty="0" smtClean="0"/>
              <a:t>Advanced Photonics Conference:  Greater Bay Area Symposium for Wave Functional Materials  </a:t>
            </a:r>
            <a:endParaRPr lang="zh-CN" altLang="zh-CN" sz="2175" b="1" dirty="0" smtClean="0">
              <a:solidFill>
                <a:schemeClr val="bg1"/>
              </a:solidFill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 </a:t>
            </a:r>
            <a:endParaRPr lang="zh-CN" altLang="zh-CN" sz="2175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235" y="1784985"/>
            <a:ext cx="88423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日参会老师住文航酒店或雅园酒店（费用由主办方承担）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日参会学生可住学校附近的雅园塘朗酒店或维也纳</a:t>
            </a:r>
            <a:r>
              <a:rPr lang="en-US" altLang="zh-CN" dirty="0" smtClean="0"/>
              <a:t>3</a:t>
            </a:r>
            <a:r>
              <a:rPr lang="zh-CN" altLang="en-US" dirty="0" smtClean="0"/>
              <a:t>好酒店（自费）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 文航酒店地址：深圳市南山区西丽镇丽水路</a:t>
            </a:r>
            <a:r>
              <a:rPr lang="en-US" dirty="0" smtClean="0"/>
              <a:t>1128</a:t>
            </a:r>
            <a:r>
              <a:rPr lang="zh-CN" altLang="en-US" dirty="0" smtClean="0"/>
              <a:t>号</a:t>
            </a:r>
          </a:p>
          <a:p>
            <a:r>
              <a:rPr lang="zh-CN" altLang="en-US" dirty="0" smtClean="0"/>
              <a:t>   雅园塘朗酒店地址：深圳市南山区学苑大道田寮大厦</a:t>
            </a:r>
            <a:r>
              <a:rPr lang="en-US" dirty="0" smtClean="0"/>
              <a:t>1</a:t>
            </a:r>
            <a:r>
              <a:rPr lang="zh-CN" altLang="en-US" dirty="0" smtClean="0"/>
              <a:t>楼</a:t>
            </a:r>
            <a:endParaRPr lang="en-US" altLang="zh-CN" dirty="0" smtClean="0"/>
          </a:p>
          <a:p>
            <a:r>
              <a:rPr lang="zh-CN" altLang="en-US" dirty="0" smtClean="0"/>
              <a:t>   维也纳</a:t>
            </a:r>
            <a:r>
              <a:rPr lang="en-US" dirty="0" smtClean="0"/>
              <a:t>3</a:t>
            </a:r>
            <a:r>
              <a:rPr lang="zh-CN" altLang="en-US" dirty="0" smtClean="0"/>
              <a:t>好酒店地址：深圳市南山区西丽街道学苑大道</a:t>
            </a:r>
            <a:r>
              <a:rPr lang="en-US" dirty="0" smtClean="0"/>
              <a:t>1153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用餐安排：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日晚餐：南科大教工餐厅自助餐 （凭餐券用餐，全体参会人员）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日中餐：南科大中餐厅自助餐 （凭参会证用餐，全体</a:t>
            </a:r>
            <a:r>
              <a:rPr lang="zh-CN" altLang="en-US" dirty="0" smtClean="0">
                <a:sym typeface="+mn-ea"/>
              </a:rPr>
              <a:t>参会人员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日晚餐：接待晚宴，文航酒店（参会老师）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日晚餐：教工餐厅自助餐（凭餐券用餐，参会学生）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</a:t>
            </a:r>
            <a:r>
              <a:rPr lang="zh-CN" altLang="en-US" dirty="0" smtClean="0"/>
              <a:t>日中餐：</a:t>
            </a:r>
            <a:r>
              <a:rPr lang="zh-CN" altLang="en-US" dirty="0" smtClean="0">
                <a:sym typeface="+mn-ea"/>
              </a:rPr>
              <a:t>南科大中餐厅自助餐 （凭参会证用餐，全体参会人员）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日晚餐：</a:t>
            </a:r>
            <a:r>
              <a:rPr lang="zh-CN" altLang="en-US" dirty="0" smtClean="0">
                <a:sym typeface="+mn-ea"/>
              </a:rPr>
              <a:t>南科大教工餐厅自助餐 （凭餐券用餐，全体参会人员）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2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51</TotalTime>
  <Words>838</Words>
  <Application>Microsoft Office PowerPoint</Application>
  <PresentationFormat>全屏显示(4:3)</PresentationFormat>
  <Paragraphs>166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黑体</vt:lpstr>
      <vt:lpstr>华文行楷</vt:lpstr>
      <vt:lpstr>华文楷体</vt:lpstr>
      <vt:lpstr>华文新魏</vt:lpstr>
      <vt:lpstr>楷体</vt:lpstr>
      <vt:lpstr>宋体</vt:lpstr>
      <vt:lpstr>微软雅黑</vt:lpstr>
      <vt:lpstr>Calibri</vt:lpstr>
      <vt:lpstr>Candara</vt:lpstr>
      <vt:lpstr>Symbol</vt:lpstr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metaquan</cp:lastModifiedBy>
  <cp:revision>198</cp:revision>
  <dcterms:created xsi:type="dcterms:W3CDTF">2016-11-09T06:22:00Z</dcterms:created>
  <dcterms:modified xsi:type="dcterms:W3CDTF">2018-05-31T04:46:21Z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