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85" r:id="rId3"/>
    <p:sldId id="286" r:id="rId4"/>
    <p:sldId id="287" r:id="rId5"/>
    <p:sldId id="288" r:id="rId6"/>
    <p:sldId id="28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59"/>
        <p:guide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3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2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5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5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5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7ACB7-2DBB-4481-8823-4569647842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5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图书馆阶梯仰望天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92364" y="1619152"/>
            <a:ext cx="8356100" cy="156966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800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“大湾区超构材料与微纳光学”专题研讨会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55776" y="3671805"/>
            <a:ext cx="4029276" cy="8583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南方科技大学图书馆第一报告厅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2018年6月1日-3日</a:t>
            </a:r>
          </a:p>
        </p:txBody>
      </p:sp>
      <p:pic>
        <p:nvPicPr>
          <p:cNvPr id="2" name="图片 1" descr="校徽"/>
          <p:cNvPicPr>
            <a:picLocks noChangeAspect="1"/>
          </p:cNvPicPr>
          <p:nvPr/>
        </p:nvPicPr>
        <p:blipFill rotWithShape="1">
          <a:blip r:embed="rId4">
            <a:grayscl/>
            <a:lum bright="70000" contrast="-70000"/>
          </a:blip>
          <a:srcRect l="11676" t="-205" r="13518" b="4758"/>
          <a:stretch/>
        </p:blipFill>
        <p:spPr>
          <a:xfrm>
            <a:off x="12700" y="10161"/>
            <a:ext cx="1606972" cy="14746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2364" y="5013176"/>
            <a:ext cx="8356100" cy="8583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dirty="0" err="1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主办单位：南方科技大学、香港科技大学、深圳大学、哈尔滨工业大学（深圳</a:t>
            </a:r>
            <a:r>
              <a:rPr lang="en-US" altLang="zh-CN" dirty="0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）</a:t>
            </a:r>
          </a:p>
          <a:p>
            <a:pPr lvl="0" algn="ctr">
              <a:lnSpc>
                <a:spcPct val="150000"/>
              </a:lnSpc>
            </a:pPr>
            <a:r>
              <a:rPr lang="en-US" altLang="zh-CN" dirty="0" err="1">
                <a:ln w="10160">
                  <a:solidFill>
                    <a:sysClr val="windowText" lastClr="000000"/>
                  </a:solidFill>
                  <a:prstDash val="solid"/>
                </a:ln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承办单位：南方科技大学材料科学与工程系</a:t>
            </a:r>
            <a:endParaRPr lang="en-US" altLang="zh-CN" dirty="0">
              <a:ln w="10160">
                <a:solidFill>
                  <a:sysClr val="windowText" lastClr="000000"/>
                </a:solidFill>
                <a:prstDash val="solid"/>
              </a:ln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校徽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7812405" y="178435"/>
            <a:ext cx="1373505" cy="988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3365" y="296545"/>
            <a:ext cx="446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“大湾区超构材料与微纳光学”专题研讨会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683895" y="868680"/>
            <a:ext cx="6623685" cy="3599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2800" b="1" dirty="0">
                <a:latin typeface="+mn-ea"/>
                <a:cs typeface="+mn-ea"/>
              </a:rPr>
              <a:t>组委会成员</a:t>
            </a:r>
            <a:r>
              <a:rPr lang="zh-CN" sz="2800" b="0" dirty="0">
                <a:latin typeface="+mn-ea"/>
                <a:cs typeface="+mn-ea"/>
              </a:rPr>
              <a:t>：</a:t>
            </a:r>
          </a:p>
          <a:p>
            <a:pPr indent="266700">
              <a:lnSpc>
                <a:spcPct val="150000"/>
              </a:lnSpc>
            </a:pPr>
            <a:r>
              <a:rPr lang="zh-CN" sz="2800" b="0" dirty="0">
                <a:latin typeface="+mn-ea"/>
                <a:cs typeface="+mn-ea"/>
              </a:rPr>
              <a:t>        </a:t>
            </a:r>
            <a:r>
              <a:rPr lang="zh-CN" sz="2400" b="0" dirty="0">
                <a:latin typeface="+mn-ea"/>
                <a:cs typeface="+mn-ea"/>
              </a:rPr>
              <a:t>陈子亭      </a:t>
            </a:r>
            <a:r>
              <a:rPr lang="en-US" altLang="zh-CN" sz="2400" b="0" dirty="0">
                <a:latin typeface="+mn-ea"/>
                <a:cs typeface="+mn-ea"/>
              </a:rPr>
              <a:t> </a:t>
            </a:r>
            <a:r>
              <a:rPr lang="zh-CN" sz="2400" dirty="0">
                <a:latin typeface="+mn-ea"/>
                <a:cs typeface="+mn-ea"/>
              </a:rPr>
              <a:t>香港科技大学</a:t>
            </a:r>
            <a:endParaRPr lang="en-US" sz="2400" dirty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袁</a:t>
            </a:r>
            <a:r>
              <a:rPr lang="zh-CN" altLang="en-US" sz="2400" b="0" dirty="0">
                <a:latin typeface="+mn-ea"/>
                <a:cs typeface="+mn-ea"/>
              </a:rPr>
              <a:t>小</a:t>
            </a:r>
            <a:r>
              <a:rPr lang="zh-CN" sz="2400" b="0" dirty="0">
                <a:latin typeface="+mn-ea"/>
                <a:cs typeface="+mn-ea"/>
              </a:rPr>
              <a:t>聪        </a:t>
            </a:r>
            <a:r>
              <a:rPr lang="zh-CN" sz="2400" dirty="0">
                <a:latin typeface="+mn-ea"/>
                <a:cs typeface="+mn-ea"/>
              </a:rPr>
              <a:t>深圳大学</a:t>
            </a:r>
            <a:endParaRPr lang="zh-CN" sz="2400" b="0" dirty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李贵新        </a:t>
            </a:r>
            <a:r>
              <a:rPr lang="zh-CN" sz="2400" dirty="0">
                <a:latin typeface="+mn-ea"/>
                <a:cs typeface="+mn-ea"/>
                <a:sym typeface="+mn-ea"/>
              </a:rPr>
              <a:t>南方科技大学</a:t>
            </a:r>
            <a:endParaRPr lang="zh-CN" sz="2400" b="0" dirty="0">
              <a:latin typeface="+mn-ea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en-US" sz="2400" b="0" dirty="0">
                <a:latin typeface="+mn-ea"/>
                <a:cs typeface="+mn-ea"/>
              </a:rPr>
              <a:t>        Jensen Li  </a:t>
            </a:r>
            <a:r>
              <a:rPr lang="zh-CN" sz="2400" b="0" dirty="0">
                <a:latin typeface="+mn-ea"/>
                <a:cs typeface="+mn-ea"/>
              </a:rPr>
              <a:t>香港科技大学</a:t>
            </a: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宋清海        哈工大深圳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750" y="4526915"/>
            <a:ext cx="7949565" cy="12398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sz="2800" b="1" dirty="0">
                <a:latin typeface="+mn-ea"/>
                <a:cs typeface="+mn-ea"/>
              </a:rPr>
              <a:t>会议联系人</a:t>
            </a:r>
            <a:r>
              <a:rPr lang="zh-CN" sz="2800" b="0" dirty="0">
                <a:latin typeface="+mn-ea"/>
                <a:cs typeface="+mn-ea"/>
              </a:rPr>
              <a:t>：</a:t>
            </a:r>
          </a:p>
          <a:p>
            <a:pPr indent="266700">
              <a:lnSpc>
                <a:spcPct val="150000"/>
              </a:lnSpc>
            </a:pPr>
            <a:r>
              <a:rPr lang="zh-CN" sz="2400" b="0" dirty="0">
                <a:latin typeface="+mn-ea"/>
                <a:cs typeface="+mn-ea"/>
              </a:rPr>
              <a:t>          李贵新（1889</a:t>
            </a:r>
            <a:r>
              <a:rPr lang="en-US" altLang="zh-CN" sz="2400" b="0" dirty="0">
                <a:latin typeface="+mn-ea"/>
                <a:cs typeface="+mn-ea"/>
              </a:rPr>
              <a:t>859</a:t>
            </a:r>
            <a:r>
              <a:rPr lang="zh-CN" sz="2400" b="0" dirty="0">
                <a:latin typeface="+mn-ea"/>
                <a:cs typeface="+mn-ea"/>
              </a:rPr>
              <a:t>2606，ligx@sustc.edu.cn）</a:t>
            </a:r>
            <a:endParaRPr lang="zh-CN" altLang="en-US" sz="2400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42B28CF3-1023-471A-85FC-9F9F3ADC12F8}"/>
              </a:ext>
            </a:extLst>
          </p:cNvPr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4287"/>
              </p:ext>
            </p:extLst>
          </p:nvPr>
        </p:nvGraphicFramePr>
        <p:xfrm>
          <a:off x="357158" y="1428736"/>
          <a:ext cx="8471928" cy="445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="" xmlns:a16="http://schemas.microsoft.com/office/drawing/2014/main" val="271949209"/>
                    </a:ext>
                  </a:extLst>
                </a:gridCol>
                <a:gridCol w="1940417">
                  <a:extLst>
                    <a:ext uri="{9D8B030D-6E8A-4147-A177-3AD203B41FA5}">
                      <a16:colId xmlns="" xmlns:a16="http://schemas.microsoft.com/office/drawing/2014/main" val="483794282"/>
                    </a:ext>
                  </a:extLst>
                </a:gridCol>
                <a:gridCol w="4350688">
                  <a:extLst>
                    <a:ext uri="{9D8B030D-6E8A-4147-A177-3AD203B41FA5}">
                      <a16:colId xmlns="" xmlns:a16="http://schemas.microsoft.com/office/drawing/2014/main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357417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881350119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Xuehua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 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王雪华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08:50-09:15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微纳结构中光与物质相互作用调控研究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4667713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Ting Chan(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陈子亭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09:15-09:40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unusual effects enabled by photonic crystals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36037298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GuoPing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汪国平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n-US" altLang="zh-CN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09:40-10:05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Grating metasurfaces for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opticalfield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controllingandsuper-resolutionimaging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10:05-10:45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2030655908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Kok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Wai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Cheah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（谢国伟）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Coupling of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409827977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Wing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Yim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Tam(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谭永炎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Zak phase of 1D photonic crystals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86953470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QingHai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宋清海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11:35-12:00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Microlaser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based highly-sensitive optical 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sensors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76353898"/>
                  </a:ext>
                </a:extLst>
              </a:tr>
              <a:tr h="331748"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5106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Ting Lei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（雷霆）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14:30-14:55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Singular optical beam multiplexing communication towards high performance computing 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applications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08452682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JianWen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董建文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14:55-15:20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全介质能谷光子晶体：拓扑纳米光子学新途径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30307476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LuPing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Du(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杜路平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15:20-15:45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Metasurface-assisted </a:t>
                      </a:r>
                      <a:r>
                        <a:rPr lang="en-US" altLang="en-US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wavefront modulation with incident </a:t>
                      </a:r>
                      <a:r>
                        <a:rPr lang="en-US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polarization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97189777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40F5E40-DCD1-41FA-94E2-CA9CA7EC8E7F}"/>
              </a:ext>
            </a:extLst>
          </p:cNvPr>
          <p:cNvSpPr txBox="1"/>
          <p:nvPr/>
        </p:nvSpPr>
        <p:spPr>
          <a:xfrm>
            <a:off x="222249" y="0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66ED3A95-7245-4310-8354-479C4A30391B}"/>
              </a:ext>
            </a:extLst>
          </p:cNvPr>
          <p:cNvSpPr txBox="1"/>
          <p:nvPr/>
        </p:nvSpPr>
        <p:spPr>
          <a:xfrm>
            <a:off x="357158" y="980728"/>
            <a:ext cx="8471928" cy="79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j-ea"/>
              </a:rPr>
              <a:t>2</a:t>
            </a:r>
            <a:r>
              <a:rPr lang="en-US" altLang="zh-CN" sz="2400" b="1" baseline="30000" dirty="0" smtClean="0">
                <a:latin typeface="+mj-ea"/>
              </a:rPr>
              <a:t>nd  </a:t>
            </a:r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42B28CF3-1023-471A-85FC-9F9F3ADC12F8}"/>
              </a:ext>
            </a:extLst>
          </p:cNvPr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34258"/>
              </p:ext>
            </p:extLst>
          </p:nvPr>
        </p:nvGraphicFramePr>
        <p:xfrm>
          <a:off x="412124" y="1559170"/>
          <a:ext cx="8471928" cy="228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="" xmlns:a16="http://schemas.microsoft.com/office/drawing/2014/main" val="271949209"/>
                    </a:ext>
                  </a:extLst>
                </a:gridCol>
                <a:gridCol w="1940417">
                  <a:extLst>
                    <a:ext uri="{9D8B030D-6E8A-4147-A177-3AD203B41FA5}">
                      <a16:colId xmlns="" xmlns:a16="http://schemas.microsoft.com/office/drawing/2014/main" val="483794282"/>
                    </a:ext>
                  </a:extLst>
                </a:gridCol>
                <a:gridCol w="4350688">
                  <a:extLst>
                    <a:ext uri="{9D8B030D-6E8A-4147-A177-3AD203B41FA5}">
                      <a16:colId xmlns="" xmlns:a16="http://schemas.microsoft.com/office/drawing/2014/main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357417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15:45-16:10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ShuMin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Xiao(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肖淑敏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16:10-16:35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全介质超构表面的研究（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All-dielectric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Opening ceremony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881350119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ZhiYu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Yang(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杨志宇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16:35-17:00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Coherent wave manipulations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4667713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GuanCong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马冠聪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17:00-17:25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 complex  sound field with spatial sound modulator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36037298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en-US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 Jensen </a:t>
                      </a:r>
                      <a:r>
                        <a:rPr lang="en-US" altLang="en-US" sz="1100" b="1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Tsan</a:t>
                      </a:r>
                      <a:r>
                        <a:rPr lang="en-US" altLang="en-US" sz="11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Hang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李赞恒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17:25-17:40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Elastic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51704219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40F5E40-DCD1-41FA-94E2-CA9CA7EC8E7F}"/>
              </a:ext>
            </a:extLst>
          </p:cNvPr>
          <p:cNvSpPr txBox="1"/>
          <p:nvPr/>
        </p:nvSpPr>
        <p:spPr>
          <a:xfrm>
            <a:off x="111123" y="99290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66ED3A95-7245-4310-8354-479C4A30391B}"/>
              </a:ext>
            </a:extLst>
          </p:cNvPr>
          <p:cNvSpPr txBox="1"/>
          <p:nvPr/>
        </p:nvSpPr>
        <p:spPr>
          <a:xfrm>
            <a:off x="1054437" y="835734"/>
            <a:ext cx="6670780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7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2400" b="1" dirty="0" smtClean="0">
                <a:latin typeface="+mj-ea"/>
              </a:rPr>
              <a:t>2</a:t>
            </a:r>
            <a:r>
              <a:rPr lang="en-US" altLang="zh-CN" sz="2400" b="1" baseline="30000" dirty="0" smtClean="0">
                <a:latin typeface="+mj-ea"/>
              </a:rPr>
              <a:t>nd</a:t>
            </a:r>
            <a:endParaRPr lang="en-US" altLang="zh-CN" sz="2400" b="1" baseline="30000" dirty="0">
              <a:latin typeface="+mj-ea"/>
            </a:endParaRPr>
          </a:p>
          <a:p>
            <a:pPr algn="ctr"/>
            <a:r>
              <a:rPr lang="en-US" altLang="zh-CN" sz="2400" b="1" baseline="30000" dirty="0" smtClean="0">
                <a:latin typeface="+mj-ea"/>
              </a:rPr>
              <a:t> </a:t>
            </a:r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42B28CF3-1023-471A-85FC-9F9F3ADC12F8}"/>
              </a:ext>
            </a:extLst>
          </p:cNvPr>
          <p:cNvSpPr/>
          <p:nvPr/>
        </p:nvSpPr>
        <p:spPr>
          <a:xfrm>
            <a:off x="0" y="329897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35492"/>
              </p:ext>
            </p:extLst>
          </p:nvPr>
        </p:nvGraphicFramePr>
        <p:xfrm>
          <a:off x="357158" y="1571612"/>
          <a:ext cx="8471929" cy="504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="" xmlns:a16="http://schemas.microsoft.com/office/drawing/2014/main" val="271949209"/>
                    </a:ext>
                  </a:extLst>
                </a:gridCol>
                <a:gridCol w="1803043">
                  <a:extLst>
                    <a:ext uri="{9D8B030D-6E8A-4147-A177-3AD203B41FA5}">
                      <a16:colId xmlns="" xmlns:a16="http://schemas.microsoft.com/office/drawing/2014/main" val="483794282"/>
                    </a:ext>
                  </a:extLst>
                </a:gridCol>
                <a:gridCol w="4488063">
                  <a:extLst>
                    <a:ext uri="{9D8B030D-6E8A-4147-A177-3AD203B41FA5}">
                      <a16:colId xmlns="" xmlns:a16="http://schemas.microsoft.com/office/drawing/2014/main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357417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Nicholas Fang(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方绚莱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08:30-08:55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Engineered Light Emission Rate in Two-dimensional Molecular Aggregates 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88135011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Kam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Sing Wong(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黃錦聖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08:55-09:20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Ultrafast  dynamics and nonlinear optics in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metamaterial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structures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46677130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BaoJun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 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李宝军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09:20-09:55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用光纤探针操控微粒和细胞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360372986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DangYuan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Lei(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雷党愿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09:55-10:20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Some interesting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-optics phenomena in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plasmonic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particle-on-film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nanocavities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51704219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10:20-10:45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Break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2030655908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ZhangKai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Zhou(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周张凯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10:45-11:10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基于等离激元结构的功能图像器件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409827977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Chongjun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Jin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（金崇君）</a:t>
                      </a:r>
                      <a:endParaRPr lang="en-US" altLang="zh-CN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11:10-11:35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Sensors based on surface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plasmon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polaritons</a:t>
                      </a:r>
                      <a:endParaRPr lang="zh-CN" altLang="en-US" sz="11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869534706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HuaKang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Yu(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虞华康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11:35-12:00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低维纳米材料的光学二倍频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效应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76353898"/>
                  </a:ext>
                </a:extLst>
              </a:tr>
              <a:tr h="468908">
                <a:tc gridSpan="3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午休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46890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XiangPing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Li(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李向平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14:30-14:55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Metahologram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from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vectorial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polarization to atomic 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thickness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084526821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ShuBo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Wang 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王书波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14:55-15:20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Controlling wave propagation by manipulating angular momentum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303074763"/>
                  </a:ext>
                </a:extLst>
              </a:tr>
              <a:tr h="46890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XinLun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蔡鑫伦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zh-CN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15:20-15:45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Hybrid Silicon and Lithium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Niobate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Mach–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Zehnder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Modulators for 100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Gbit</a:t>
                      </a:r>
                      <a:r>
                        <a:rPr lang="en-US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/s and </a:t>
                      </a:r>
                      <a:r>
                        <a:rPr lang="en-US" altLang="en-US" sz="1100" b="1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Byond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97189777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40F5E40-DCD1-41FA-94E2-CA9CA7EC8E7F}"/>
              </a:ext>
            </a:extLst>
          </p:cNvPr>
          <p:cNvSpPr txBox="1"/>
          <p:nvPr/>
        </p:nvSpPr>
        <p:spPr>
          <a:xfrm>
            <a:off x="111123" y="99290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6ED3A95-7245-4310-8354-479C4A30391B}"/>
              </a:ext>
            </a:extLst>
          </p:cNvPr>
          <p:cNvSpPr txBox="1"/>
          <p:nvPr/>
        </p:nvSpPr>
        <p:spPr>
          <a:xfrm>
            <a:off x="336034" y="1052736"/>
            <a:ext cx="8471928" cy="79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j-ea"/>
              </a:rPr>
              <a:t>3</a:t>
            </a:r>
            <a:r>
              <a:rPr lang="en-US" altLang="zh-CN" sz="2400" b="1" baseline="30000" dirty="0" smtClean="0">
                <a:latin typeface="+mj-ea"/>
              </a:rPr>
              <a:t>r</a:t>
            </a:r>
            <a:r>
              <a:rPr lang="en-US" altLang="zh-CN" sz="2400" b="1" baseline="30000" dirty="0" smtClean="0">
                <a:latin typeface="+mj-ea"/>
              </a:rPr>
              <a:t>d  </a:t>
            </a:r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42B28CF3-1023-471A-85FC-9F9F3ADC12F8}"/>
              </a:ext>
            </a:extLst>
          </p:cNvPr>
          <p:cNvSpPr/>
          <p:nvPr/>
        </p:nvSpPr>
        <p:spPr>
          <a:xfrm>
            <a:off x="0" y="428604"/>
            <a:ext cx="9144000" cy="5908677"/>
          </a:xfrm>
          <a:prstGeom prst="rect">
            <a:avLst/>
          </a:prstGeom>
          <a:gradFill>
            <a:gsLst>
              <a:gs pos="28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8FB2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DF1018AF-4BB1-46F7-91DD-90F84352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65757"/>
              </p:ext>
            </p:extLst>
          </p:nvPr>
        </p:nvGraphicFramePr>
        <p:xfrm>
          <a:off x="285720" y="2000240"/>
          <a:ext cx="8471929" cy="228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23">
                  <a:extLst>
                    <a:ext uri="{9D8B030D-6E8A-4147-A177-3AD203B41FA5}">
                      <a16:colId xmlns="" xmlns:a16="http://schemas.microsoft.com/office/drawing/2014/main" val="271949209"/>
                    </a:ext>
                  </a:extLst>
                </a:gridCol>
                <a:gridCol w="1803043">
                  <a:extLst>
                    <a:ext uri="{9D8B030D-6E8A-4147-A177-3AD203B41FA5}">
                      <a16:colId xmlns="" xmlns:a16="http://schemas.microsoft.com/office/drawing/2014/main" val="483794282"/>
                    </a:ext>
                  </a:extLst>
                </a:gridCol>
                <a:gridCol w="4488063">
                  <a:extLst>
                    <a:ext uri="{9D8B030D-6E8A-4147-A177-3AD203B41FA5}">
                      <a16:colId xmlns="" xmlns:a16="http://schemas.microsoft.com/office/drawing/2014/main" val="3157286281"/>
                    </a:ext>
                  </a:extLst>
                </a:gridCol>
              </a:tblGrid>
              <a:tr h="291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Speaker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Topic</a:t>
                      </a:r>
                      <a:endParaRPr lang="zh-CN" altLang="en-US" sz="1800" dirty="0"/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0357417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</a:t>
                      </a:r>
                      <a:r>
                        <a:rPr lang="zh-CN" altLang="en-US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45-16:10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Coffee  Break</a:t>
                      </a: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Jack 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吴紫辉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16:10-16:35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Tractor Beam with Macroscopic Range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881350119"/>
                  </a:ext>
                </a:extLst>
              </a:tr>
              <a:tr h="60606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YaoYu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Cao(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曹耀宇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16:35-17:00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Optical beam lithography (OBL) facilitated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nanophotonics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 new challenges and 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opportunities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466771304"/>
                  </a:ext>
                </a:extLst>
              </a:tr>
              <a:tr h="331748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Alex Wong(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王文瀚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17:00-17:25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Arbitrary Electromagnetic Wave Manipulation with a 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Huygens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’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136037298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GuiXin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Li (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李贵新</a:t>
                      </a:r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17:25-17:40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Nonlinear Photonic </a:t>
                      </a:r>
                      <a:r>
                        <a:rPr lang="en-US" altLang="zh-CN" sz="1100" b="1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Metasurfaces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10604" marR="110604" marT="28714" marB="28714" anchor="ctr"/>
                </a:tc>
                <a:extLst>
                  <a:ext uri="{0D108BD9-81ED-4DB2-BD59-A6C34878D82A}">
                    <a16:rowId xmlns="" xmlns:a16="http://schemas.microsoft.com/office/drawing/2014/main" val="351704219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40F5E40-DCD1-41FA-94E2-CA9CA7EC8E7F}"/>
              </a:ext>
            </a:extLst>
          </p:cNvPr>
          <p:cNvSpPr txBox="1"/>
          <p:nvPr/>
        </p:nvSpPr>
        <p:spPr>
          <a:xfrm>
            <a:off x="222249" y="142852"/>
            <a:ext cx="8921751" cy="807248"/>
          </a:xfrm>
          <a:prstGeom prst="rect">
            <a:avLst/>
          </a:prstGeom>
          <a:solidFill>
            <a:srgbClr val="215CC1"/>
          </a:solidFill>
        </p:spPr>
        <p:txBody>
          <a:bodyPr wrap="square" rtlCol="0">
            <a:spAutoFit/>
          </a:bodyPr>
          <a:lstStyle/>
          <a:p>
            <a:r>
              <a:rPr lang="en-US" altLang="zh-CN" sz="2177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2018 </a:t>
            </a:r>
            <a:r>
              <a:rPr lang="zh-CN" altLang="en-US" sz="2177" b="1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南方科技大学大湾区波动材料</a:t>
            </a:r>
            <a:r>
              <a:rPr lang="en-US" altLang="zh-CN" sz="2177" b="1" dirty="0" err="1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会议</a:t>
            </a:r>
            <a:endParaRPr lang="en-US" altLang="zh-CN" sz="2177" b="1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sz="2400" b="1" dirty="0" smtClean="0"/>
              <a:t>the Greater Bay Area Symposium for Wave Functional Materials </a:t>
            </a:r>
            <a:endParaRPr lang="zh-CN" altLang="zh-CN" sz="2177" b="1" dirty="0">
              <a:solidFill>
                <a:schemeClr val="bg1"/>
              </a:solidFill>
              <a:ea typeface="华文行楷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66ED3A95-7245-4310-8354-479C4A30391B}"/>
              </a:ext>
            </a:extLst>
          </p:cNvPr>
          <p:cNvSpPr txBox="1"/>
          <p:nvPr/>
        </p:nvSpPr>
        <p:spPr>
          <a:xfrm>
            <a:off x="1000100" y="1071546"/>
            <a:ext cx="6670780" cy="116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7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 Program in </a:t>
            </a:r>
            <a:r>
              <a:rPr lang="en-US" altLang="zh-CN" sz="2400" b="1" dirty="0" smtClean="0">
                <a:latin typeface="+mj-ea"/>
              </a:rPr>
              <a:t>3</a:t>
            </a:r>
            <a:r>
              <a:rPr lang="en-US" altLang="zh-CN" sz="2400" b="1" baseline="30000" dirty="0" smtClean="0">
                <a:latin typeface="+mj-ea"/>
              </a:rPr>
              <a:t>nd</a:t>
            </a:r>
            <a:endParaRPr lang="en-US" altLang="zh-CN" sz="2400" b="1" baseline="30000" dirty="0">
              <a:latin typeface="+mj-ea"/>
            </a:endParaRPr>
          </a:p>
          <a:p>
            <a:pPr algn="ctr"/>
            <a:r>
              <a:rPr lang="en-US" altLang="zh-CN" sz="2400" b="1" dirty="0" smtClean="0">
                <a:latin typeface="+mj-ea"/>
              </a:rPr>
              <a:t>June </a:t>
            </a:r>
            <a:r>
              <a:rPr lang="en-US" altLang="zh-CN" sz="2400" b="1" dirty="0">
                <a:latin typeface="+mj-ea"/>
              </a:rPr>
              <a:t>2018</a:t>
            </a:r>
            <a:endParaRPr lang="zh-CN" altLang="en-US" sz="2400" b="1" dirty="0">
              <a:latin typeface="+mj-ea"/>
            </a:endParaRPr>
          </a:p>
          <a:p>
            <a:pPr algn="ctr"/>
            <a:endParaRPr lang="zh-CN" altLang="en-US" sz="217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365</TotalTime>
  <Words>621</Words>
  <Application>Microsoft Office PowerPoint</Application>
  <PresentationFormat>全屏显示(4:3)</PresentationFormat>
  <Paragraphs>138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黑体</vt:lpstr>
      <vt:lpstr>华文行楷</vt:lpstr>
      <vt:lpstr>华文楷体</vt:lpstr>
      <vt:lpstr>华文新魏</vt:lpstr>
      <vt:lpstr>楷体</vt:lpstr>
      <vt:lpstr>宋体</vt:lpstr>
      <vt:lpstr>微软雅黑</vt:lpstr>
      <vt:lpstr>Calibri</vt:lpstr>
      <vt:lpstr>Candara</vt:lpstr>
      <vt:lpstr>Symbol</vt:lpstr>
      <vt:lpstr>Times New Roman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metaquan</cp:lastModifiedBy>
  <cp:revision>149</cp:revision>
  <dcterms:created xsi:type="dcterms:W3CDTF">2016-11-09T06:22:00Z</dcterms:created>
  <dcterms:modified xsi:type="dcterms:W3CDTF">2018-05-18T09:54:54Z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