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4" r:id="rId3"/>
    <p:sldId id="265" r:id="rId4"/>
    <p:sldId id="266" r:id="rId5"/>
    <p:sldId id="26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5E32-9907-4F95-B048-8C7490A1B878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F3BB-F036-46FB-9AD9-389707816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22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5E32-9907-4F95-B048-8C7490A1B878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F3BB-F036-46FB-9AD9-389707816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589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5E32-9907-4F95-B048-8C7490A1B878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F3BB-F036-46FB-9AD9-389707816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40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5E32-9907-4F95-B048-8C7490A1B878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F3BB-F036-46FB-9AD9-389707816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644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5E32-9907-4F95-B048-8C7490A1B878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F3BB-F036-46FB-9AD9-389707816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009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5E32-9907-4F95-B048-8C7490A1B878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F3BB-F036-46FB-9AD9-389707816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476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5E32-9907-4F95-B048-8C7490A1B878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F3BB-F036-46FB-9AD9-389707816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70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5E32-9907-4F95-B048-8C7490A1B878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F3BB-F036-46FB-9AD9-389707816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84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5E32-9907-4F95-B048-8C7490A1B878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F3BB-F036-46FB-9AD9-389707816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88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5E32-9907-4F95-B048-8C7490A1B878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F3BB-F036-46FB-9AD9-389707816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54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5E32-9907-4F95-B048-8C7490A1B878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F3BB-F036-46FB-9AD9-389707816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23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35E32-9907-4F95-B048-8C7490A1B878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CF3BB-F036-46FB-9AD9-389707816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11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450461" y="769441"/>
            <a:ext cx="3291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 smtClean="0"/>
              <a:t>SESSION 1</a:t>
            </a:r>
          </a:p>
          <a:p>
            <a:pPr algn="ctr">
              <a:lnSpc>
                <a:spcPct val="150000"/>
              </a:lnSpc>
            </a:pPr>
            <a:r>
              <a:rPr lang="en-US" altLang="zh-CN" sz="2400" b="1" dirty="0" smtClean="0"/>
              <a:t>(June 2</a:t>
            </a:r>
            <a:r>
              <a:rPr lang="en-US" altLang="zh-CN" sz="2400" b="1" baseline="30000" dirty="0" smtClean="0"/>
              <a:t>nd</a:t>
            </a:r>
            <a:r>
              <a:rPr lang="en-US" altLang="zh-CN" sz="2400" b="1" dirty="0" smtClean="0"/>
              <a:t>   8:30-12:00)</a:t>
            </a:r>
            <a:endParaRPr lang="zh-CN" altLang="en-US" sz="2400" b="1" dirty="0"/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701345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Symposium Session Schedule</a:t>
            </a:r>
            <a:endParaRPr lang="zh-CN" altLang="en-US" sz="4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50461" y="2081787"/>
            <a:ext cx="3291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 smtClean="0"/>
              <a:t>SESSION 2</a:t>
            </a:r>
          </a:p>
          <a:p>
            <a:pPr algn="ctr">
              <a:lnSpc>
                <a:spcPct val="150000"/>
              </a:lnSpc>
            </a:pPr>
            <a:r>
              <a:rPr lang="en-US" altLang="zh-CN" sz="2400" b="1" dirty="0" smtClean="0"/>
              <a:t>(June 2</a:t>
            </a:r>
            <a:r>
              <a:rPr lang="en-US" altLang="zh-CN" sz="2400" b="1" baseline="30000" dirty="0" smtClean="0"/>
              <a:t>nd</a:t>
            </a:r>
            <a:r>
              <a:rPr lang="en-US" altLang="zh-CN" sz="2400" b="1" dirty="0" smtClean="0"/>
              <a:t>   14:30-17:40)</a:t>
            </a:r>
            <a:endParaRPr lang="zh-CN" altLang="en-US" sz="24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4298061" y="3447204"/>
            <a:ext cx="3291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 smtClean="0"/>
              <a:t>SESSION 3</a:t>
            </a:r>
          </a:p>
          <a:p>
            <a:pPr algn="ctr">
              <a:lnSpc>
                <a:spcPct val="150000"/>
              </a:lnSpc>
            </a:pPr>
            <a:r>
              <a:rPr lang="en-US" altLang="zh-CN" sz="2400" b="1" dirty="0" smtClean="0"/>
              <a:t>(June 3</a:t>
            </a:r>
            <a:r>
              <a:rPr lang="en-US" altLang="zh-CN" sz="2400" b="1" baseline="30000" dirty="0" smtClean="0"/>
              <a:t>rd</a:t>
            </a:r>
            <a:r>
              <a:rPr lang="en-US" altLang="zh-CN" sz="2400" b="1" dirty="0" smtClean="0"/>
              <a:t>   8:30-12:00)</a:t>
            </a:r>
            <a:endParaRPr lang="zh-CN" altLang="en-US" sz="24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4374261" y="4812621"/>
            <a:ext cx="3291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 smtClean="0"/>
              <a:t>SESSION 4</a:t>
            </a:r>
          </a:p>
          <a:p>
            <a:pPr algn="ctr">
              <a:lnSpc>
                <a:spcPct val="150000"/>
              </a:lnSpc>
            </a:pPr>
            <a:r>
              <a:rPr lang="en-US" altLang="zh-CN" sz="2400" b="1" dirty="0" smtClean="0"/>
              <a:t>(June 3</a:t>
            </a:r>
            <a:r>
              <a:rPr lang="en-US" altLang="zh-CN" sz="2400" b="1" baseline="30000" dirty="0" smtClean="0"/>
              <a:t>rd</a:t>
            </a:r>
            <a:r>
              <a:rPr lang="en-US" altLang="zh-CN" sz="2400" b="1" dirty="0" smtClean="0"/>
              <a:t> 14:00-17:40)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1879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744836" y="0"/>
            <a:ext cx="3291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 smtClean="0"/>
              <a:t>SESSION 1</a:t>
            </a:r>
          </a:p>
          <a:p>
            <a:pPr algn="ctr">
              <a:lnSpc>
                <a:spcPct val="150000"/>
              </a:lnSpc>
            </a:pPr>
            <a:r>
              <a:rPr lang="en-US" altLang="zh-CN" sz="2400" b="1" dirty="0" smtClean="0"/>
              <a:t>(June 2</a:t>
            </a:r>
            <a:r>
              <a:rPr lang="en-US" altLang="zh-CN" sz="2400" b="1" baseline="30000" dirty="0" smtClean="0"/>
              <a:t>nd</a:t>
            </a:r>
            <a:r>
              <a:rPr lang="en-US" altLang="zh-CN" sz="2400" b="1" dirty="0" smtClean="0"/>
              <a:t>   8:30-12:00)</a:t>
            </a:r>
            <a:endParaRPr lang="zh-CN" altLang="en-US" sz="2400" b="1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1854756" y="1129642"/>
          <a:ext cx="9072000" cy="5340096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26120"/>
                <a:gridCol w="7745880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b="0" dirty="0" smtClean="0">
                          <a:latin typeface="+mn-lt"/>
                        </a:rPr>
                        <a:t>8:30-8:50</a:t>
                      </a:r>
                      <a:endParaRPr lang="zh-CN" altLang="en-US" sz="1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b="0" dirty="0" smtClean="0">
                          <a:latin typeface="+mn-lt"/>
                        </a:rPr>
                        <a:t> Opening</a:t>
                      </a:r>
                      <a:r>
                        <a:rPr lang="en-US" altLang="zh-CN" sz="1800" b="0" baseline="0" dirty="0" smtClean="0">
                          <a:latin typeface="+mn-lt"/>
                        </a:rPr>
                        <a:t> Ceremony</a:t>
                      </a:r>
                      <a:endParaRPr lang="zh-CN" altLang="en-US" sz="1800" b="0" dirty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8:50-9:15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800" dirty="0" smtClean="0">
                          <a:latin typeface="+mn-lt"/>
                        </a:rPr>
                        <a:t>微纳结构中光与物质相互作用调控研究</a:t>
                      </a:r>
                      <a:endParaRPr lang="en-US" altLang="zh-CN" sz="1800" dirty="0" smtClean="0">
                        <a:latin typeface="+mn-lt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i="0" dirty="0" err="1" smtClean="0">
                          <a:latin typeface="+mn-lt"/>
                        </a:rPr>
                        <a:t>Xuehua</a:t>
                      </a:r>
                      <a:r>
                        <a:rPr lang="en-US" altLang="zh-CN" sz="1800" i="0" baseline="0" dirty="0" smtClean="0">
                          <a:latin typeface="+mn-lt"/>
                        </a:rPr>
                        <a:t> Wang (</a:t>
                      </a:r>
                      <a:r>
                        <a:rPr lang="zh-CN" altLang="en-US" sz="1800" i="0" baseline="0" dirty="0" smtClean="0">
                          <a:latin typeface="+mn-lt"/>
                        </a:rPr>
                        <a:t>王雪华</a:t>
                      </a:r>
                      <a:r>
                        <a:rPr lang="en-US" altLang="zh-CN" sz="1800" i="0" baseline="0" dirty="0" smtClean="0">
                          <a:latin typeface="+mn-lt"/>
                        </a:rPr>
                        <a:t>)</a:t>
                      </a:r>
                      <a:endParaRPr lang="zh-CN" altLang="en-US" sz="1800" i="0" dirty="0" smtClean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9:15-9:40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+mn-lt"/>
                        </a:rPr>
                        <a:t>Some unusual effects enabled by photonic crystals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 smtClean="0">
                          <a:latin typeface="+mn-lt"/>
                        </a:rPr>
                        <a:t>Che</a:t>
                      </a:r>
                      <a:r>
                        <a:rPr lang="en-US" altLang="zh-CN" sz="1800" dirty="0" smtClean="0">
                          <a:latin typeface="+mn-lt"/>
                        </a:rPr>
                        <a:t> Ting Chan (</a:t>
                      </a:r>
                      <a:r>
                        <a:rPr lang="zh-CN" altLang="en-US" sz="1800" dirty="0" smtClean="0">
                          <a:latin typeface="+mn-lt"/>
                        </a:rPr>
                        <a:t>陳子亭</a:t>
                      </a:r>
                      <a:r>
                        <a:rPr lang="en-US" altLang="zh-CN" sz="1800" dirty="0" smtClean="0">
                          <a:latin typeface="+mn-lt"/>
                        </a:rPr>
                        <a:t>)</a:t>
                      </a:r>
                      <a:endParaRPr lang="zh-CN" altLang="en-US" sz="1800" dirty="0" smtClean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9:40-10:05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baseline="0" dirty="0" smtClean="0">
                          <a:latin typeface="+mn-lt"/>
                        </a:rPr>
                        <a:t>TBA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baseline="0" dirty="0" smtClean="0">
                          <a:latin typeface="+mn-lt"/>
                        </a:rPr>
                        <a:t>By </a:t>
                      </a:r>
                      <a:r>
                        <a:rPr lang="en-US" altLang="zh-CN" sz="1800" dirty="0" err="1" smtClean="0">
                          <a:latin typeface="+mn-lt"/>
                        </a:rPr>
                        <a:t>Xiaocong</a:t>
                      </a:r>
                      <a:r>
                        <a:rPr lang="en-US" altLang="zh-CN" sz="1800" dirty="0" smtClean="0">
                          <a:latin typeface="+mn-lt"/>
                        </a:rPr>
                        <a:t> Yuan (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袁小聪</a:t>
                      </a:r>
                      <a:r>
                        <a:rPr lang="en-US" altLang="zh-CN" sz="1800" dirty="0" smtClean="0">
                          <a:latin typeface="+mn-lt"/>
                        </a:rPr>
                        <a:t>)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10:05-10:45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Coffee</a:t>
                      </a:r>
                      <a:r>
                        <a:rPr lang="en-US" altLang="zh-CN" sz="18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Break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10:45-11:10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TBA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+mn-lt"/>
                        </a:rPr>
                        <a:t>KW </a:t>
                      </a:r>
                      <a:r>
                        <a:rPr lang="en-US" altLang="zh-CN" sz="1800" dirty="0" err="1" smtClean="0">
                          <a:latin typeface="+mn-lt"/>
                        </a:rPr>
                        <a:t>Cheah</a:t>
                      </a:r>
                      <a:r>
                        <a:rPr lang="en-US" altLang="zh-CN" sz="1800" dirty="0" smtClean="0">
                          <a:latin typeface="+mn-lt"/>
                        </a:rPr>
                        <a:t> (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謝國偉</a:t>
                      </a:r>
                      <a:r>
                        <a:rPr lang="en-US" altLang="zh-CN" sz="1800" dirty="0" smtClean="0">
                          <a:latin typeface="+mn-lt"/>
                        </a:rPr>
                        <a:t>)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11:10-11:35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Zak phase of 1D photonic crystals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WY Tam</a:t>
                      </a:r>
                      <a:r>
                        <a:rPr lang="en-US" altLang="zh-CN" sz="1800" b="0" dirty="0" smtClean="0">
                          <a:latin typeface="+mn-lt"/>
                        </a:rPr>
                        <a:t> (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譚永炎</a:t>
                      </a:r>
                      <a:r>
                        <a:rPr lang="en-US" altLang="zh-CN" sz="1800" b="0" dirty="0" smtClean="0">
                          <a:latin typeface="+mn-lt"/>
                        </a:rPr>
                        <a:t>)</a:t>
                      </a:r>
                      <a:endParaRPr lang="zh-CN" altLang="en-US" sz="1800" b="0" dirty="0" smtClean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11:35-12:00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baseline="0" dirty="0" smtClean="0">
                          <a:latin typeface="+mn-lt"/>
                        </a:rPr>
                        <a:t>TBA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Qinghai Song (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宋清海</a:t>
                      </a: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868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722591" y="5516"/>
            <a:ext cx="3291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 smtClean="0"/>
              <a:t>SESSION 2</a:t>
            </a:r>
          </a:p>
          <a:p>
            <a:pPr algn="ctr">
              <a:lnSpc>
                <a:spcPct val="150000"/>
              </a:lnSpc>
            </a:pPr>
            <a:r>
              <a:rPr lang="en-US" altLang="zh-CN" sz="2400" b="1" dirty="0" smtClean="0"/>
              <a:t>(June 2</a:t>
            </a:r>
            <a:r>
              <a:rPr lang="en-US" altLang="zh-CN" sz="2400" b="1" baseline="30000" dirty="0" smtClean="0"/>
              <a:t>nd</a:t>
            </a:r>
            <a:r>
              <a:rPr lang="en-US" altLang="zh-CN" sz="2400" b="1" dirty="0" smtClean="0"/>
              <a:t>   </a:t>
            </a:r>
            <a:r>
              <a:rPr lang="en-US" altLang="zh-CN" sz="2400" b="1" dirty="0" smtClean="0"/>
              <a:t>14:30-17:50</a:t>
            </a:r>
            <a:r>
              <a:rPr lang="en-US" altLang="zh-CN" sz="2400" b="1" dirty="0" smtClean="0"/>
              <a:t>)</a:t>
            </a:r>
            <a:endParaRPr lang="zh-CN" altLang="en-US" sz="2400" b="1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1832511" y="1141837"/>
          <a:ext cx="9072000" cy="552907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35724"/>
                <a:gridCol w="7736276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b="0" dirty="0" smtClean="0">
                          <a:latin typeface="+mn-lt"/>
                        </a:rPr>
                        <a:t>14:30-14:55</a:t>
                      </a:r>
                      <a:endParaRPr lang="zh-CN" altLang="en-US" sz="1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Grating metasurfaces for optical field controlling and super-resolution imaging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b="0" dirty="0" err="1" smtClean="0">
                          <a:latin typeface="+mn-lt"/>
                        </a:rPr>
                        <a:t>Guoping</a:t>
                      </a:r>
                      <a:r>
                        <a:rPr lang="en-US" altLang="zh-CN" sz="1800" b="0" dirty="0" smtClean="0">
                          <a:latin typeface="+mn-lt"/>
                        </a:rPr>
                        <a:t> Wang (</a:t>
                      </a:r>
                      <a:r>
                        <a:rPr lang="zh-CN" altLang="en-US" sz="1800" b="0" dirty="0" smtClean="0">
                          <a:latin typeface="+mn-lt"/>
                        </a:rPr>
                        <a:t>汪国平</a:t>
                      </a:r>
                      <a:r>
                        <a:rPr lang="en-US" altLang="zh-CN" sz="1800" b="0" dirty="0" smtClean="0">
                          <a:latin typeface="+mn-lt"/>
                        </a:rPr>
                        <a:t>)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14:55-15:20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800" b="0" dirty="0" smtClean="0">
                          <a:latin typeface="+mn-lt"/>
                        </a:rPr>
                        <a:t>全介质能谷光子晶体：拓扑纳米光子学新途径</a:t>
                      </a:r>
                      <a:endParaRPr lang="en-US" altLang="zh-CN" sz="1800" b="0" dirty="0" smtClean="0">
                        <a:latin typeface="+mn-lt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b="0" dirty="0" err="1" smtClean="0">
                          <a:latin typeface="+mn-lt"/>
                        </a:rPr>
                        <a:t>Jianwen</a:t>
                      </a:r>
                      <a:r>
                        <a:rPr lang="en-US" altLang="zh-CN" sz="1800" b="0" dirty="0" smtClean="0">
                          <a:latin typeface="+mn-lt"/>
                        </a:rPr>
                        <a:t> Dong (</a:t>
                      </a:r>
                      <a:r>
                        <a:rPr lang="zh-CN" altLang="en-US" sz="1800" b="0" dirty="0" smtClean="0">
                          <a:latin typeface="+mn-lt"/>
                        </a:rPr>
                        <a:t>董建文</a:t>
                      </a:r>
                      <a:r>
                        <a:rPr lang="en-US" altLang="zh-CN" sz="1800" b="0" dirty="0" smtClean="0">
                          <a:latin typeface="+mn-lt"/>
                        </a:rPr>
                        <a:t>)</a:t>
                      </a:r>
                      <a:endParaRPr lang="zh-CN" altLang="en-US" sz="1800" b="0" dirty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15:20-15:45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b="0" dirty="0" smtClean="0">
                          <a:latin typeface="+mn-lt"/>
                        </a:rPr>
                        <a:t>Metasurface-assisted </a:t>
                      </a:r>
                      <a:r>
                        <a:rPr lang="en-US" altLang="zh-CN" sz="1800" b="0" dirty="0" err="1" smtClean="0">
                          <a:latin typeface="+mn-lt"/>
                        </a:rPr>
                        <a:t>plasmonic</a:t>
                      </a:r>
                      <a:r>
                        <a:rPr lang="en-US" altLang="zh-CN" sz="1800" b="0" dirty="0" smtClean="0">
                          <a:latin typeface="+mn-lt"/>
                        </a:rPr>
                        <a:t> wavefront modulation with incident polarization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b="0" dirty="0" err="1" smtClean="0">
                          <a:latin typeface="+mn-lt"/>
                        </a:rPr>
                        <a:t>Luping</a:t>
                      </a:r>
                      <a:r>
                        <a:rPr lang="en-US" altLang="zh-CN" sz="1800" b="0" dirty="0" smtClean="0">
                          <a:latin typeface="+mn-lt"/>
                        </a:rPr>
                        <a:t> Du (</a:t>
                      </a:r>
                      <a:r>
                        <a:rPr lang="zh-CN" altLang="en-US" sz="1800" b="0" dirty="0" smtClean="0">
                          <a:latin typeface="+mn-lt"/>
                        </a:rPr>
                        <a:t>杜路平</a:t>
                      </a:r>
                      <a:r>
                        <a:rPr lang="en-US" altLang="zh-CN" sz="1800" b="0" dirty="0" smtClean="0">
                          <a:latin typeface="+mn-lt"/>
                        </a:rPr>
                        <a:t>)</a:t>
                      </a:r>
                      <a:endParaRPr lang="zh-CN" altLang="en-US" sz="1800" b="0" dirty="0" smtClean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15:45-16:10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b="0" dirty="0" smtClean="0">
                          <a:latin typeface="+mn-lt"/>
                        </a:rPr>
                        <a:t>Coffee</a:t>
                      </a:r>
                      <a:r>
                        <a:rPr lang="en-US" altLang="zh-CN" sz="1800" b="0" baseline="0" dirty="0" smtClean="0">
                          <a:latin typeface="+mn-lt"/>
                        </a:rPr>
                        <a:t> Break</a:t>
                      </a:r>
                      <a:endParaRPr lang="zh-CN" altLang="en-US" sz="1800" b="0" dirty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16:10-16:35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b="0" dirty="0" smtClean="0">
                          <a:latin typeface="+mn-lt"/>
                        </a:rPr>
                        <a:t>TBA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b="0" baseline="0" dirty="0" err="1" smtClean="0">
                          <a:latin typeface="+mn-lt"/>
                        </a:rPr>
                        <a:t>Shumin</a:t>
                      </a:r>
                      <a:r>
                        <a:rPr lang="en-US" altLang="zh-CN" sz="1800" b="0" baseline="0" dirty="0" smtClean="0">
                          <a:latin typeface="+mn-lt"/>
                        </a:rPr>
                        <a:t> Xiao (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肖淑敏</a:t>
                      </a:r>
                      <a:r>
                        <a:rPr lang="en-US" altLang="zh-CN" sz="1800" b="0" baseline="0" dirty="0" smtClean="0">
                          <a:latin typeface="+mn-lt"/>
                        </a:rPr>
                        <a:t>)</a:t>
                      </a:r>
                      <a:endParaRPr lang="zh-CN" altLang="en-US" sz="1800" b="0" dirty="0" smtClean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16:35-17:00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b="0" dirty="0" smtClean="0">
                          <a:latin typeface="+mn-lt"/>
                        </a:rPr>
                        <a:t>Coherent wave manipulations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b="0" dirty="0" smtClean="0">
                          <a:latin typeface="+mn-lt"/>
                        </a:rPr>
                        <a:t>Jason Yang (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楊志宇</a:t>
                      </a:r>
                      <a:r>
                        <a:rPr lang="en-US" altLang="zh-CN" sz="1800" b="0" dirty="0" smtClean="0">
                          <a:latin typeface="+mn-lt"/>
                        </a:rPr>
                        <a:t>)</a:t>
                      </a:r>
                      <a:endParaRPr lang="zh-CN" altLang="en-US" sz="1800" b="0" dirty="0" smtClean="0">
                        <a:latin typeface="+mn-lt"/>
                      </a:endParaRPr>
                    </a:p>
                  </a:txBody>
                  <a:tcPr anchor="ctr"/>
                </a:tc>
              </a:tr>
              <a:tr h="35052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17:00-17:25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b="0" dirty="0" smtClean="0">
                          <a:latin typeface="+mn-lt"/>
                        </a:rPr>
                        <a:t>Controlling complex sound field with spatial sound modulator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b="0" dirty="0" err="1" smtClean="0">
                          <a:latin typeface="+mn-lt"/>
                        </a:rPr>
                        <a:t>Guancong</a:t>
                      </a:r>
                      <a:r>
                        <a:rPr lang="en-US" altLang="zh-CN" sz="1800" b="0" dirty="0" smtClean="0">
                          <a:latin typeface="+mn-lt"/>
                        </a:rPr>
                        <a:t> Ma (</a:t>
                      </a:r>
                      <a:r>
                        <a:rPr lang="zh-CN" altLang="en-US" sz="1800" b="0" dirty="0" smtClean="0">
                          <a:latin typeface="+mn-lt"/>
                        </a:rPr>
                        <a:t>馬冠聰</a:t>
                      </a:r>
                      <a:r>
                        <a:rPr lang="en-US" altLang="zh-CN" sz="1800" b="0" dirty="0" smtClean="0">
                          <a:latin typeface="+mn-lt"/>
                        </a:rPr>
                        <a:t>)</a:t>
                      </a:r>
                      <a:endParaRPr lang="zh-CN" altLang="en-US" sz="1800" b="0" dirty="0" smtClean="0">
                        <a:latin typeface="+mn-lt"/>
                      </a:endParaRPr>
                    </a:p>
                  </a:txBody>
                  <a:tcPr anchor="ctr"/>
                </a:tc>
              </a:tr>
              <a:tr h="35052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17:25-17:50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Some interesting </a:t>
                      </a:r>
                      <a:r>
                        <a:rPr lang="en-US" altLang="zh-CN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nano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-optics phenomena in </a:t>
                      </a:r>
                      <a:r>
                        <a:rPr lang="en-US" altLang="zh-CN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plasmonic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particle-on-film </a:t>
                      </a:r>
                      <a:r>
                        <a:rPr lang="en-US" altLang="zh-CN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nanocavities</a:t>
                      </a:r>
                      <a:endParaRPr lang="en-US" altLang="zh-CN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Dangyuan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lei (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雷黨願</a:t>
                      </a:r>
                      <a:r>
                        <a:rPr lang="x-none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319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672012" y="0"/>
            <a:ext cx="3291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 smtClean="0"/>
              <a:t>SESSION 3</a:t>
            </a:r>
          </a:p>
          <a:p>
            <a:pPr algn="ctr">
              <a:lnSpc>
                <a:spcPct val="150000"/>
              </a:lnSpc>
            </a:pPr>
            <a:r>
              <a:rPr lang="en-US" altLang="zh-CN" sz="2400" b="1" dirty="0" smtClean="0"/>
              <a:t>(June 3</a:t>
            </a:r>
            <a:r>
              <a:rPr lang="en-US" altLang="zh-CN" sz="2400" b="1" baseline="30000" dirty="0" smtClean="0"/>
              <a:t>rd</a:t>
            </a:r>
            <a:r>
              <a:rPr lang="en-US" altLang="zh-CN" sz="2400" b="1" dirty="0" smtClean="0"/>
              <a:t>   8:30-12:00)</a:t>
            </a:r>
            <a:endParaRPr lang="zh-CN" altLang="en-US" sz="2400" b="1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1781932" y="1193650"/>
          <a:ext cx="9072000" cy="56692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37252"/>
                <a:gridCol w="7734748"/>
              </a:tblGrid>
              <a:tr h="70709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8:30-8:55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Engineered Light Emission Rate in Two-dimensional Molecular Aggregates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Nicholas Fang (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方绚莱</a:t>
                      </a: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8:55-9:20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TBA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zh-CN" sz="1800" dirty="0" err="1" smtClean="0">
                          <a:latin typeface="+mn-lt"/>
                        </a:rPr>
                        <a:t>Siyuan</a:t>
                      </a:r>
                      <a:r>
                        <a:rPr lang="en-US" altLang="zh-CN" sz="1800" dirty="0" smtClean="0">
                          <a:latin typeface="+mn-lt"/>
                        </a:rPr>
                        <a:t> Yu (</a:t>
                      </a:r>
                      <a:r>
                        <a:rPr lang="zh-CN" altLang="en-US" sz="1800" dirty="0" smtClean="0">
                          <a:latin typeface="+mn-lt"/>
                        </a:rPr>
                        <a:t>余思远</a:t>
                      </a:r>
                      <a:r>
                        <a:rPr lang="en-US" altLang="zh-CN" sz="1800" dirty="0" smtClean="0">
                          <a:latin typeface="+mn-lt"/>
                        </a:rPr>
                        <a:t>)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9:20-9:55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800" dirty="0" smtClean="0">
                          <a:latin typeface="+mn-lt"/>
                        </a:rPr>
                        <a:t>用光纤探针操控微粒和细胞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 smtClean="0">
                          <a:latin typeface="+mn-lt"/>
                        </a:rPr>
                        <a:t>Baojun</a:t>
                      </a:r>
                      <a:r>
                        <a:rPr lang="en-US" altLang="zh-CN" sz="1800" baseline="0" dirty="0" smtClean="0">
                          <a:latin typeface="+mn-lt"/>
                        </a:rPr>
                        <a:t> Li (</a:t>
                      </a:r>
                      <a:r>
                        <a:rPr lang="zh-CN" altLang="en-US" sz="1800" baseline="0" dirty="0" smtClean="0">
                          <a:latin typeface="+mn-lt"/>
                        </a:rPr>
                        <a:t>李宝军</a:t>
                      </a:r>
                      <a:r>
                        <a:rPr lang="en-US" altLang="zh-CN" sz="1800" baseline="0" dirty="0" smtClean="0">
                          <a:latin typeface="+mn-lt"/>
                        </a:rPr>
                        <a:t>)</a:t>
                      </a:r>
                      <a:endParaRPr lang="en-US" altLang="zh-CN" sz="1800" dirty="0" smtClean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9:55-10:20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Ultrafast dynamics and nonlinear optics in metamaterial/</a:t>
                      </a:r>
                      <a:r>
                        <a:rPr lang="en-US" altLang="zh-CN" sz="1800" dirty="0" err="1" smtClean="0">
                          <a:latin typeface="+mn-lt"/>
                        </a:rPr>
                        <a:t>plasmonic</a:t>
                      </a:r>
                      <a:r>
                        <a:rPr lang="en-US" altLang="zh-CN" sz="1800" dirty="0" smtClean="0">
                          <a:latin typeface="+mn-lt"/>
                        </a:rPr>
                        <a:t> structures 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Kam Sing Wong (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黃錦聖</a:t>
                      </a:r>
                      <a:r>
                        <a:rPr lang="en-US" altLang="zh-CN" sz="1800" dirty="0" smtClean="0">
                          <a:latin typeface="+mn-lt"/>
                        </a:rPr>
                        <a:t>)</a:t>
                      </a:r>
                      <a:endParaRPr lang="zh-CN" altLang="en-US" sz="1800" dirty="0" smtClean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10:20-10:45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Coffee</a:t>
                      </a:r>
                      <a:r>
                        <a:rPr lang="en-US" altLang="zh-CN" sz="1800" baseline="0" dirty="0" smtClean="0">
                          <a:latin typeface="+mn-lt"/>
                        </a:rPr>
                        <a:t> Break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10:45-11:10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800" baseline="0" dirty="0" smtClean="0">
                          <a:latin typeface="+mn-lt"/>
                        </a:rPr>
                        <a:t>基于等离激元结构的功能图像器件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aseline="0" dirty="0" err="1" smtClean="0">
                          <a:latin typeface="+mn-lt"/>
                        </a:rPr>
                        <a:t>Zhangkai</a:t>
                      </a:r>
                      <a:r>
                        <a:rPr lang="en-US" altLang="zh-CN" sz="1800" baseline="0" dirty="0" smtClean="0">
                          <a:latin typeface="+mn-lt"/>
                        </a:rPr>
                        <a:t> Zhou (</a:t>
                      </a:r>
                      <a:r>
                        <a:rPr lang="zh-CN" altLang="en-US" sz="1800" baseline="0" dirty="0" smtClean="0">
                          <a:latin typeface="+mn-lt"/>
                        </a:rPr>
                        <a:t>周张凯</a:t>
                      </a:r>
                      <a:r>
                        <a:rPr lang="en-US" altLang="zh-CN" sz="1800" baseline="0" dirty="0" smtClean="0">
                          <a:latin typeface="+mn-lt"/>
                        </a:rPr>
                        <a:t>)</a:t>
                      </a:r>
                      <a:endParaRPr lang="zh-CN" altLang="en-US" sz="1800" dirty="0" smtClean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11:10-11:35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TBA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Kin hung</a:t>
                      </a:r>
                      <a:r>
                        <a:rPr lang="en-US" altLang="zh-CN" sz="1800" baseline="0" dirty="0" smtClean="0">
                          <a:latin typeface="+mn-lt"/>
                        </a:rPr>
                        <a:t> Fung (</a:t>
                      </a:r>
                      <a:r>
                        <a:rPr lang="zh-CN" altLang="en-US" dirty="0" smtClean="0"/>
                        <a:t>馮建雄</a:t>
                      </a:r>
                      <a:r>
                        <a:rPr lang="en-US" altLang="zh-CN" sz="1800" baseline="0" dirty="0" smtClean="0">
                          <a:latin typeface="+mn-lt"/>
                        </a:rPr>
                        <a:t>)</a:t>
                      </a:r>
                      <a:endParaRPr lang="zh-CN" altLang="en-US" sz="1800" dirty="0" smtClean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11:35-12:00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800" baseline="0" dirty="0" smtClean="0">
                          <a:latin typeface="+mn-lt"/>
                        </a:rPr>
                        <a:t>低维纳米材料的光学二倍频效应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err="1" smtClean="0">
                          <a:latin typeface="+mn-lt"/>
                        </a:rPr>
                        <a:t>Huakang</a:t>
                      </a:r>
                      <a:r>
                        <a:rPr lang="en-US" altLang="zh-CN" sz="1800" dirty="0" smtClean="0">
                          <a:latin typeface="+mn-lt"/>
                        </a:rPr>
                        <a:t> Yu (</a:t>
                      </a:r>
                      <a:r>
                        <a:rPr lang="zh-CN" altLang="en-US" sz="1800" dirty="0" smtClean="0">
                          <a:latin typeface="+mn-lt"/>
                        </a:rPr>
                        <a:t>虞华康</a:t>
                      </a:r>
                      <a:r>
                        <a:rPr lang="en-US" altLang="zh-CN" sz="1800" dirty="0" smtClean="0">
                          <a:latin typeface="+mn-lt"/>
                        </a:rPr>
                        <a:t>)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56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681536" y="0"/>
            <a:ext cx="3291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 smtClean="0"/>
              <a:t>SESSION 4</a:t>
            </a:r>
          </a:p>
          <a:p>
            <a:pPr algn="ctr">
              <a:lnSpc>
                <a:spcPct val="150000"/>
              </a:lnSpc>
            </a:pPr>
            <a:r>
              <a:rPr lang="en-US" altLang="zh-CN" sz="2400" b="1" dirty="0" smtClean="0"/>
              <a:t>(June 3</a:t>
            </a:r>
            <a:r>
              <a:rPr lang="en-US" altLang="zh-CN" sz="2400" b="1" baseline="30000" dirty="0" smtClean="0"/>
              <a:t>rd</a:t>
            </a:r>
            <a:r>
              <a:rPr lang="en-US" altLang="zh-CN" sz="2400" b="1" dirty="0" smtClean="0"/>
              <a:t> </a:t>
            </a:r>
            <a:r>
              <a:rPr lang="en-US" altLang="zh-CN" sz="2400" b="1" dirty="0" smtClean="0"/>
              <a:t>14:30-18:15)</a:t>
            </a:r>
            <a:endParaRPr lang="zh-CN" altLang="en-US" sz="2400" b="1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1791456" y="1106424"/>
          <a:ext cx="9072000" cy="674827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51839"/>
                <a:gridCol w="7720161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b="0" dirty="0" smtClean="0">
                          <a:latin typeface="+mn-lt"/>
                        </a:rPr>
                        <a:t>14:30-14:55</a:t>
                      </a:r>
                      <a:endParaRPr lang="zh-CN" altLang="en-US" sz="1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Metahologram</a:t>
                      </a: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from </a:t>
                      </a:r>
                      <a:r>
                        <a:rPr lang="en-US" altLang="zh-CN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vectorial</a:t>
                      </a: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polarization to atomic thickness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Xiangping</a:t>
                      </a: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Li (</a:t>
                      </a:r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李向平</a:t>
                      </a: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14:55-15:20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Controlling wave propagation by manipulating angular momentum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 smtClean="0">
                          <a:latin typeface="+mn-lt"/>
                        </a:rPr>
                        <a:t>Shubo</a:t>
                      </a:r>
                      <a:r>
                        <a:rPr lang="en-US" altLang="zh-CN" sz="1800" baseline="0" dirty="0" smtClean="0">
                          <a:latin typeface="+mn-lt"/>
                        </a:rPr>
                        <a:t> Wang (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王書波</a:t>
                      </a:r>
                      <a:r>
                        <a:rPr lang="en-US" altLang="zh-CN" sz="1800" baseline="0" dirty="0" smtClean="0">
                          <a:latin typeface="+mn-lt"/>
                        </a:rPr>
                        <a:t>)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15:20-15:45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TBA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err="1" smtClean="0">
                          <a:latin typeface="+mn-lt"/>
                        </a:rPr>
                        <a:t>Xinlun</a:t>
                      </a:r>
                      <a:r>
                        <a:rPr lang="en-US" altLang="zh-CN" sz="1800" dirty="0" smtClean="0">
                          <a:latin typeface="+mn-lt"/>
                        </a:rPr>
                        <a:t> Cai (</a:t>
                      </a:r>
                      <a:r>
                        <a:rPr lang="zh-CN" altLang="en-US" sz="1800" dirty="0" smtClean="0">
                          <a:latin typeface="+mn-lt"/>
                        </a:rPr>
                        <a:t>蔡鑫伦</a:t>
                      </a:r>
                      <a:r>
                        <a:rPr lang="en-US" altLang="zh-CN" sz="1800" dirty="0" smtClean="0">
                          <a:latin typeface="+mn-lt"/>
                        </a:rPr>
                        <a:t>)</a:t>
                      </a:r>
                      <a:endParaRPr lang="zh-CN" altLang="en-US" sz="1800" dirty="0" smtClean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15:45-16:10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Coffee</a:t>
                      </a:r>
                      <a:r>
                        <a:rPr lang="en-US" altLang="zh-CN" sz="1800" baseline="0" dirty="0" smtClean="0">
                          <a:latin typeface="+mn-lt"/>
                        </a:rPr>
                        <a:t> Break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16:10-16:35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Optical Tractor Beam with Macroscopic Range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Jack Ng (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吳紫輝</a:t>
                      </a:r>
                      <a:r>
                        <a:rPr lang="en-US" altLang="zh-CN" sz="1800" dirty="0" smtClean="0">
                          <a:latin typeface="+mn-lt"/>
                        </a:rPr>
                        <a:t>)</a:t>
                      </a:r>
                      <a:endParaRPr lang="zh-CN" altLang="en-US" sz="1800" dirty="0" smtClean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16:35-17:00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Optical beam lithography (OBL) facilitated </a:t>
                      </a:r>
                      <a:r>
                        <a:rPr lang="en-US" altLang="zh-CN" sz="1800" dirty="0" err="1" smtClean="0">
                          <a:latin typeface="+mn-lt"/>
                        </a:rPr>
                        <a:t>nanophotonics</a:t>
                      </a:r>
                      <a:r>
                        <a:rPr lang="en-US" altLang="zh-CN" sz="1800" dirty="0" smtClean="0">
                          <a:latin typeface="+mn-lt"/>
                        </a:rPr>
                        <a:t>: new challenges and opportunities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err="1" smtClean="0">
                          <a:latin typeface="+mn-lt"/>
                        </a:rPr>
                        <a:t>Yaoyu</a:t>
                      </a:r>
                      <a:r>
                        <a:rPr lang="en-US" altLang="zh-CN" sz="1800" dirty="0" smtClean="0">
                          <a:latin typeface="+mn-lt"/>
                        </a:rPr>
                        <a:t> Cao (</a:t>
                      </a:r>
                      <a:r>
                        <a:rPr lang="zh-CN" altLang="en-US" sz="1800" dirty="0" smtClean="0">
                          <a:latin typeface="+mn-lt"/>
                        </a:rPr>
                        <a:t>曹耀宇</a:t>
                      </a:r>
                      <a:r>
                        <a:rPr lang="en-US" altLang="zh-CN" sz="1800" dirty="0" smtClean="0">
                          <a:latin typeface="+mn-lt"/>
                        </a:rPr>
                        <a:t>)</a:t>
                      </a:r>
                      <a:endParaRPr lang="zh-CN" altLang="en-US" sz="1800" dirty="0" smtClean="0">
                        <a:latin typeface="+mn-lt"/>
                      </a:endParaRPr>
                    </a:p>
                  </a:txBody>
                  <a:tcPr anchor="ctr"/>
                </a:tc>
              </a:tr>
              <a:tr h="35052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17:00-17:25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TBA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aseline="0" dirty="0" smtClean="0">
                          <a:latin typeface="+mn-lt"/>
                        </a:rPr>
                        <a:t>Alex Wong (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王文瀚</a:t>
                      </a:r>
                      <a:r>
                        <a:rPr lang="en-US" altLang="zh-CN" sz="1800" baseline="0" dirty="0" smtClean="0">
                          <a:latin typeface="+mn-lt"/>
                        </a:rPr>
                        <a:t>)</a:t>
                      </a:r>
                      <a:endParaRPr lang="zh-CN" altLang="en-US" sz="1800" dirty="0" smtClean="0">
                        <a:latin typeface="+mn-lt"/>
                      </a:endParaRPr>
                    </a:p>
                  </a:txBody>
                  <a:tcPr anchor="ctr"/>
                </a:tc>
              </a:tr>
              <a:tr h="374904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17:25-17:50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TBA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 smtClean="0">
                          <a:latin typeface="+mn-lt"/>
                        </a:rPr>
                        <a:t>Guixin</a:t>
                      </a:r>
                      <a:r>
                        <a:rPr lang="en-US" altLang="zh-CN" sz="1800" dirty="0" smtClean="0">
                          <a:latin typeface="+mn-lt"/>
                        </a:rPr>
                        <a:t> Li (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李贵新</a:t>
                      </a:r>
                      <a:r>
                        <a:rPr lang="en-US" altLang="zh-CN" sz="1800" dirty="0" smtClean="0">
                          <a:latin typeface="+mn-lt"/>
                        </a:rPr>
                        <a:t>)</a:t>
                      </a:r>
                      <a:endParaRPr lang="zh-CN" altLang="en-US" sz="1800" dirty="0" smtClean="0">
                        <a:latin typeface="+mn-lt"/>
                      </a:endParaRPr>
                    </a:p>
                  </a:txBody>
                  <a:tcPr anchor="ctr"/>
                </a:tc>
              </a:tr>
              <a:tr h="374904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17:50-18:15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b="0" dirty="0" smtClean="0">
                          <a:latin typeface="+mn-lt"/>
                        </a:rPr>
                        <a:t>Elastic</a:t>
                      </a:r>
                      <a:r>
                        <a:rPr lang="en-US" altLang="zh-CN" sz="1800" b="0" baseline="0" dirty="0" smtClean="0">
                          <a:latin typeface="+mn-lt"/>
                        </a:rPr>
                        <a:t> metasurfaces</a:t>
                      </a:r>
                      <a:endParaRPr lang="en-US" altLang="zh-CN" sz="1800" b="0" dirty="0" smtClean="0">
                        <a:latin typeface="+mn-lt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b="0" dirty="0" smtClean="0">
                          <a:latin typeface="+mn-lt"/>
                        </a:rPr>
                        <a:t>Jensen Li (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李贊恒</a:t>
                      </a:r>
                      <a:r>
                        <a:rPr lang="en-US" altLang="zh-CN" sz="1800" b="0" dirty="0" smtClean="0">
                          <a:latin typeface="+mn-lt"/>
                        </a:rPr>
                        <a:t>)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986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450</Words>
  <Application>Microsoft Office PowerPoint</Application>
  <PresentationFormat>宽屏</PresentationFormat>
  <Paragraphs>111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metaquan</dc:creator>
  <cp:lastModifiedBy>metaquan</cp:lastModifiedBy>
  <cp:revision>26</cp:revision>
  <dcterms:created xsi:type="dcterms:W3CDTF">2018-05-08T14:13:39Z</dcterms:created>
  <dcterms:modified xsi:type="dcterms:W3CDTF">2018-05-11T15:24:21Z</dcterms:modified>
</cp:coreProperties>
</file>