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22cf5cf43_0_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22cf5cf4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22cf5cf43_0_3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22cf5cf4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22cf5cf43_0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22cf5cf4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23c658a1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23c658a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23c658a14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23c658a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23c658a14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23c658a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22cf5cf4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22cf5cf4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2339227f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2339227f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2339227f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2339227f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22cf5cf43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22cf5cf4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2cf5cf43_0_3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22cf5cf4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2cf5cf43_0_3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22cf5cf4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22cf5cf43_0_3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22cf5cf4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22cf5cf43_0_3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22cf5cf4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37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Maternal Mortality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7400" y="3162150"/>
            <a:ext cx="9144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of maternal health outcomes during birthing events in the United States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1303800" y="164375"/>
            <a:ext cx="62034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Data</a:t>
            </a:r>
            <a:endParaRPr/>
          </a:p>
        </p:txBody>
      </p:sp>
      <p:pic>
        <p:nvPicPr>
          <p:cNvPr id="369" name="Google Shape;3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50" y="1144850"/>
            <a:ext cx="5329373" cy="34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Validating Data</a:t>
            </a:r>
            <a:endParaRPr/>
          </a:p>
        </p:txBody>
      </p:sp>
      <p:pic>
        <p:nvPicPr>
          <p:cNvPr id="375" name="Google Shape;3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800" y="1206025"/>
            <a:ext cx="5392525" cy="34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Racial disparities in total maternal deaths</a:t>
            </a:r>
            <a:endParaRPr sz="2200"/>
          </a:p>
        </p:txBody>
      </p:sp>
      <p:pic>
        <p:nvPicPr>
          <p:cNvPr id="381" name="Google Shape;3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375" y="1183800"/>
            <a:ext cx="6018401" cy="3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Racial disparity and delivery methods</a:t>
            </a:r>
            <a:endParaRPr sz="2600"/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4775"/>
            <a:ext cx="4523500" cy="28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100" y="1945950"/>
            <a:ext cx="4315700" cy="277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Hypertension: leading risk factor among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Black and American/Indian women</a:t>
            </a:r>
            <a:endParaRPr sz="2400"/>
          </a:p>
        </p:txBody>
      </p:sp>
      <p:pic>
        <p:nvPicPr>
          <p:cNvPr id="394" name="Google Shape;3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5" y="1623150"/>
            <a:ext cx="3075125" cy="19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750" y="1624038"/>
            <a:ext cx="3072384" cy="197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1225" y="2999050"/>
            <a:ext cx="3072384" cy="197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 to reduce Caesarean births</a:t>
            </a:r>
            <a:endParaRPr/>
          </a:p>
        </p:txBody>
      </p:sp>
      <p:pic>
        <p:nvPicPr>
          <p:cNvPr id="402" name="Google Shape;4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125" y="1398850"/>
            <a:ext cx="5759415" cy="35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/>
        </p:nvSpPr>
        <p:spPr>
          <a:xfrm>
            <a:off x="714113" y="547675"/>
            <a:ext cx="76320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REGRESSION ANALYSIS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408" name="Google Shape;4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0" y="1164452"/>
            <a:ext cx="8541123" cy="33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/>
        </p:nvSpPr>
        <p:spPr>
          <a:xfrm>
            <a:off x="1012025" y="78582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</a:t>
            </a:r>
            <a:r>
              <a:rPr lang="en"/>
              <a:t>: </a:t>
            </a:r>
            <a:r>
              <a:rPr lang="en">
                <a:solidFill>
                  <a:srgbClr val="FF9900"/>
                </a:solidFill>
              </a:rPr>
              <a:t>One Dependent Variable on the Y axis and one independent variable on the X axis.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Could have used least squares or gradient descent.  We used least squares for this project, which minimizes the squared error between each point and the data in our line.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MULTIVARIATE REGRESSION</a:t>
            </a:r>
            <a:r>
              <a:rPr lang="en"/>
              <a:t>: </a:t>
            </a:r>
            <a:r>
              <a:rPr lang="en">
                <a:solidFill>
                  <a:srgbClr val="FF9900"/>
                </a:solidFill>
              </a:rPr>
              <a:t>One Dependent variable but MULTIPLE independent variables.  Ex:  Carolina Panthers winning games. 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USEFUL PYTHON LIBRARIES FOR REGRESSION: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SCIPY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STATSMODELS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NUMPY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PANDAS</a:t>
            </a:r>
            <a:endParaRPr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-"/>
            </a:pPr>
            <a:r>
              <a:rPr lang="en">
                <a:solidFill>
                  <a:srgbClr val="FF9900"/>
                </a:solidFill>
              </a:rPr>
              <a:t>SCI-KIT - LEARN </a:t>
            </a:r>
            <a:endParaRPr>
              <a:solidFill>
                <a:srgbClr val="FF99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CODE EXAMPLE: FROM SCIPY IMPORT STATS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/>
        </p:nvSpPr>
        <p:spPr>
          <a:xfrm>
            <a:off x="690575" y="464350"/>
            <a:ext cx="73698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How do we measure Regression?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</a:t>
            </a:r>
            <a:r>
              <a:rPr lang="en" sz="4150">
                <a:latin typeface="Georgia"/>
                <a:ea typeface="Georgia"/>
                <a:cs typeface="Georgia"/>
                <a:sym typeface="Georgia"/>
              </a:rPr>
              <a:t>Coefficient of determination/R Squared. 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statistical measure of how close our data fits our regression line.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Calculated by: 1 - sum of the squared errors/sum of the squared variation from the mean.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Ranges on a scale from 0 to 1.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R squared value of 0 would mean none of the variance is captured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-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R squared value of 1 would mean all of the variance is captured.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2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 many mamas dying in the US?</a:t>
            </a:r>
            <a:endParaRPr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85" name="Google Shape;28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Maternal Mortality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14"/>
          <p:cNvSpPr txBox="1"/>
          <p:nvPr>
            <p:ph idx="4294967295" type="body"/>
          </p:nvPr>
        </p:nvSpPr>
        <p:spPr>
          <a:xfrm>
            <a:off x="6286400" y="1850300"/>
            <a:ext cx="24786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United States is the only developed nation in which the rate of maternal mortality is increasing.</a:t>
            </a:r>
            <a:endParaRPr sz="1600"/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75" y="1017725"/>
            <a:ext cx="493395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25" y="1483780"/>
            <a:ext cx="5601850" cy="305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95" name="Google Shape;295;p1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97" name="Google Shape;297;p1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98" name="Google Shape;298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9" name="Google Shape;299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5"/>
          <p:cNvSpPr txBox="1"/>
          <p:nvPr>
            <p:ph idx="4294967295" type="body"/>
          </p:nvPr>
        </p:nvSpPr>
        <p:spPr>
          <a:xfrm>
            <a:off x="116575" y="275275"/>
            <a:ext cx="26631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Census &amp; CDC Data: 28 Million records covering an 8 yr period were imported into a SQL database.</a:t>
            </a:r>
            <a:endParaRPr sz="1600"/>
          </a:p>
        </p:txBody>
      </p:sp>
      <p:sp>
        <p:nvSpPr>
          <p:cNvPr descr="Background pointer shape in timeline graphic" id="301" name="Google Shape;301;p15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03" name="Google Shape;303;p1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04" name="Google Shape;304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5" name="Google Shape;305;p1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5"/>
          <p:cNvSpPr txBox="1"/>
          <p:nvPr>
            <p:ph idx="4294967295" type="body"/>
          </p:nvPr>
        </p:nvSpPr>
        <p:spPr>
          <a:xfrm>
            <a:off x="340925" y="3534725"/>
            <a:ext cx="30852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was summarized by year, race, and age cohort. A 1% random sample DB was also created. </a:t>
            </a:r>
            <a:endParaRPr sz="1600"/>
          </a:p>
        </p:txBody>
      </p:sp>
      <p:sp>
        <p:nvSpPr>
          <p:cNvPr descr="Background pointer shape in timeline graphic" id="307" name="Google Shape;307;p1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	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09" name="Google Shape;309;p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310" name="Google Shape;310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" name="Google Shape;311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5"/>
          <p:cNvSpPr txBox="1"/>
          <p:nvPr>
            <p:ph idx="4294967295" type="body"/>
          </p:nvPr>
        </p:nvSpPr>
        <p:spPr>
          <a:xfrm>
            <a:off x="3376125" y="275275"/>
            <a:ext cx="24978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Flask application was built using SQLAlchemy to wrangle data into digestible JSON.</a:t>
            </a:r>
            <a:endParaRPr sz="1600"/>
          </a:p>
        </p:txBody>
      </p:sp>
      <p:sp>
        <p:nvSpPr>
          <p:cNvPr descr="Background pointer shape in timeline graphic" id="313" name="Google Shape;313;p1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15" name="Google Shape;315;p1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16" name="Google Shape;316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" name="Google Shape;317;p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5"/>
          <p:cNvSpPr txBox="1"/>
          <p:nvPr>
            <p:ph idx="4294967295" type="body"/>
          </p:nvPr>
        </p:nvSpPr>
        <p:spPr>
          <a:xfrm>
            <a:off x="5126900" y="3664625"/>
            <a:ext cx="23802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StatsModels library used to dynamically perform regression analysis in application </a:t>
            </a:r>
            <a:endParaRPr sz="1600"/>
          </a:p>
        </p:txBody>
      </p:sp>
      <p:sp>
        <p:nvSpPr>
          <p:cNvPr descr="Background pointer shape in timeline graphic" id="319" name="Google Shape;319;p1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21" name="Google Shape;321;p1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22" name="Google Shape;322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5"/>
          <p:cNvSpPr txBox="1"/>
          <p:nvPr>
            <p:ph idx="4294967295" type="body"/>
          </p:nvPr>
        </p:nvSpPr>
        <p:spPr>
          <a:xfrm>
            <a:off x="6548575" y="275275"/>
            <a:ext cx="23802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HTML5 and Javascript were used to process JSON for visualizations &amp; regression results.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Pre-pregnancy</a:t>
            </a:r>
            <a:r>
              <a:rPr lang="en"/>
              <a:t> Morbidity Factors</a:t>
            </a:r>
            <a:endParaRPr/>
          </a:p>
        </p:txBody>
      </p:sp>
      <p:pic>
        <p:nvPicPr>
          <p:cNvPr id="330" name="Google Shape;3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384"/>
            <a:ext cx="4419601" cy="284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785163"/>
            <a:ext cx="4267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Gestational Morbidity </a:t>
            </a:r>
            <a:r>
              <a:rPr lang="en"/>
              <a:t>Factors</a:t>
            </a:r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75" y="1578925"/>
            <a:ext cx="4208249" cy="270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25" y="1672950"/>
            <a:ext cx="4208249" cy="2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type="title"/>
          </p:nvPr>
        </p:nvSpPr>
        <p:spPr>
          <a:xfrm>
            <a:off x="1303800" y="750975"/>
            <a:ext cx="6203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Methods of Delivery</a:t>
            </a:r>
            <a:endParaRPr/>
          </a:p>
        </p:txBody>
      </p:sp>
      <p:pic>
        <p:nvPicPr>
          <p:cNvPr id="344" name="Google Shape;3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5" y="1977175"/>
            <a:ext cx="3649776" cy="23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725" y="1844238"/>
            <a:ext cx="3954850" cy="254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1303800" y="598575"/>
            <a:ext cx="6203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(Pre)Eclampsia</a:t>
            </a:r>
            <a:endParaRPr/>
          </a:p>
        </p:txBody>
      </p:sp>
      <p:pic>
        <p:nvPicPr>
          <p:cNvPr id="351" name="Google Shape;3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750" y="1285475"/>
            <a:ext cx="5159051" cy="33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303800" y="164375"/>
            <a:ext cx="62034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Hypertension..</a:t>
            </a:r>
            <a:endParaRPr/>
          </a:p>
        </p:txBody>
      </p:sp>
      <p:pic>
        <p:nvPicPr>
          <p:cNvPr id="357" name="Google Shape;3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75" y="1412675"/>
            <a:ext cx="5421846" cy="34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title"/>
          </p:nvPr>
        </p:nvSpPr>
        <p:spPr>
          <a:xfrm>
            <a:off x="1303800" y="164375"/>
            <a:ext cx="62034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Linear Correlations</a:t>
            </a:r>
            <a:endParaRPr/>
          </a:p>
        </p:txBody>
      </p:sp>
      <p:pic>
        <p:nvPicPr>
          <p:cNvPr id="363" name="Google Shape;3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92700"/>
            <a:ext cx="5329373" cy="34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