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5" r:id="rId3"/>
    <p:sldId id="307" r:id="rId4"/>
    <p:sldId id="304" r:id="rId5"/>
    <p:sldId id="284" r:id="rId6"/>
    <p:sldId id="285" r:id="rId7"/>
    <p:sldId id="292" r:id="rId8"/>
    <p:sldId id="286" r:id="rId9"/>
    <p:sldId id="290" r:id="rId10"/>
    <p:sldId id="291" r:id="rId11"/>
    <p:sldId id="293" r:id="rId12"/>
    <p:sldId id="294" r:id="rId13"/>
    <p:sldId id="306" r:id="rId14"/>
    <p:sldId id="295" r:id="rId15"/>
    <p:sldId id="289" r:id="rId16"/>
    <p:sldId id="308" r:id="rId17"/>
    <p:sldId id="296" r:id="rId18"/>
    <p:sldId id="297" r:id="rId19"/>
    <p:sldId id="309" r:id="rId20"/>
    <p:sldId id="310" r:id="rId21"/>
    <p:sldId id="311" r:id="rId22"/>
    <p:sldId id="312" r:id="rId23"/>
    <p:sldId id="313" r:id="rId24"/>
    <p:sldId id="314" r:id="rId25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ως ορίσατε" id="{3374D542-6E3E-455F-9BFB-B45891911720}">
          <p14:sldIdLst>
            <p14:sldId id="256"/>
            <p14:sldId id="305"/>
            <p14:sldId id="307"/>
            <p14:sldId id="304"/>
            <p14:sldId id="284"/>
            <p14:sldId id="285"/>
            <p14:sldId id="292"/>
            <p14:sldId id="286"/>
            <p14:sldId id="290"/>
            <p14:sldId id="291"/>
            <p14:sldId id="293"/>
            <p14:sldId id="294"/>
            <p14:sldId id="306"/>
            <p14:sldId id="295"/>
            <p14:sldId id="289"/>
            <p14:sldId id="308"/>
            <p14:sldId id="296"/>
            <p14:sldId id="297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Φωτεινό στυλ 2 - Έμφαση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73" d="100"/>
          <a:sy n="73" d="100"/>
        </p:scale>
        <p:origin x="107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1B6B4512-A461-4394-B5F0-3DC69AC0A2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CD8E2D9-5452-4ABA-AC98-329625E78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688E-241E-4E31-BE3C-057CB2DB1921}" type="datetime1">
              <a:rPr lang="el-GR" smtClean="0"/>
              <a:t>27/6/2022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7DF9B2F-C3DD-40F4-BE87-29E5C19CB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4030D4-41ED-4347-8935-A96CF813AA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2644-1EA9-4F4C-A72F-7870B9AD04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762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F9F8F-9820-4B76-B679-56158ABBDC47}" type="datetime1">
              <a:rPr lang="el-GR" noProof="0" smtClean="0"/>
              <a:t>27/6/2022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05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498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92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52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710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64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70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425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483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939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626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3829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2080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79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206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617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410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60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648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58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6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11" name="Τίτλος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υπικ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8FBAAC-4F3B-432D-8CA1-B6085C19A376}" type="datetime1">
              <a:rPr lang="el-GR" noProof="0" smtClean="0"/>
              <a:t>27/6/2022</a:t>
            </a:fld>
            <a:endParaRPr lang="el-GR" noProof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el-GR" noProof="0" smtClean="0"/>
              <a:t>‹#›</a:t>
            </a:fld>
            <a:endParaRPr lang="el-GR" noProof="0"/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88" y="1107175"/>
            <a:ext cx="10164024" cy="1790700"/>
          </a:xfrm>
        </p:spPr>
        <p:txBody>
          <a:bodyPr rtlCol="0"/>
          <a:lstStyle/>
          <a:p>
            <a:pPr algn="ctr" rtl="0"/>
            <a:r>
              <a:rPr lang="en-US" sz="4500" dirty="0"/>
              <a:t>Action Recognition in Videos using Deep Learning</a:t>
            </a:r>
            <a:endParaRPr lang="el-GR" sz="45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3244786"/>
            <a:ext cx="9144000" cy="1287675"/>
          </a:xfrm>
        </p:spPr>
        <p:txBody>
          <a:bodyPr rtlCol="0"/>
          <a:lstStyle/>
          <a:p>
            <a:pPr algn="ctr" rtl="0"/>
            <a:r>
              <a:rPr lang="en-US" sz="2000" dirty="0"/>
              <a:t>Deep Learning course</a:t>
            </a:r>
          </a:p>
          <a:p>
            <a:pPr algn="ctr" rtl="0"/>
            <a:r>
              <a:rPr lang="en-US" sz="2000" dirty="0"/>
              <a:t>MSc in AI</a:t>
            </a:r>
            <a:endParaRPr lang="el-GR" sz="2000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0075236" y="5129870"/>
            <a:ext cx="3827545" cy="49523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Georgios Batsis</a:t>
            </a:r>
            <a:endParaRPr lang="el-GR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E7D316F-BF6F-EDC6-642F-F3806F46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04" y="1196391"/>
            <a:ext cx="7509191" cy="5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C’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00546F2-2C46-7B5C-5E42-48C9DE23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61" y="1265924"/>
            <a:ext cx="7009439" cy="53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D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158BB49-9243-F0DB-DC86-95C1B3EE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40" y="1196391"/>
            <a:ext cx="6535319" cy="54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562" y="3067050"/>
            <a:ext cx="2428875" cy="72390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Dataset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340527"/>
            <a:ext cx="3720835" cy="5646198"/>
          </a:xfrm>
        </p:spPr>
        <p:txBody>
          <a:bodyPr rtlCol="0"/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UCF101 Human Actions dataset: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A small subset was used in this project</a:t>
            </a:r>
          </a:p>
          <a:p>
            <a:pPr lvl="1"/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Official train-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test splitting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Classes: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0: Playing Guitar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1: Rock Climbing Indoor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2: Soccer Juggling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3: Band Marching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+mj-lt"/>
            </a:endParaRPr>
          </a:p>
          <a:p>
            <a:pPr lvl="0" rtl="0"/>
            <a:endParaRPr lang="el-GR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09D572-69CE-A7A9-5C13-DC892692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7296">
            <a:off x="5537072" y="1782864"/>
            <a:ext cx="5356097" cy="4049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932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Preprocessing</a:t>
            </a:r>
            <a:endParaRPr lang="el-GR" dirty="0"/>
          </a:p>
        </p:txBody>
      </p:sp>
      <p:sp>
        <p:nvSpPr>
          <p:cNvPr id="4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9A193401-290C-8E4C-D24D-BC5DE800EBBF}"/>
              </a:ext>
            </a:extLst>
          </p:cNvPr>
          <p:cNvSpPr txBox="1">
            <a:spLocks/>
          </p:cNvSpPr>
          <p:nvPr/>
        </p:nvSpPr>
        <p:spPr>
          <a:xfrm>
            <a:off x="604434" y="1436743"/>
            <a:ext cx="8921306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Sequence 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Problem: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Differences in the total number of frames per video &amp; the Fps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Extract video segments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Shorter videos with fixed number of frames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Frame-level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Resize (e.g. 224x224)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Normalize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mean=[0.485, 0.456, 0.406], std=[0.229, 0.224, 0.225]</a:t>
            </a:r>
            <a:endParaRPr lang="el-GR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538256-720F-585E-1FFE-A26FF1B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67" y="1365721"/>
            <a:ext cx="3063899" cy="19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F2A0E6FE-900A-789C-79F0-32305C5B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790813"/>
            <a:ext cx="5466420" cy="22694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Results: Baseline</a:t>
            </a:r>
            <a:endParaRPr lang="el-GR" dirty="0"/>
          </a:p>
        </p:txBody>
      </p:sp>
      <p:graphicFrame>
        <p:nvGraphicFramePr>
          <p:cNvPr id="6" name="Πίνακας 7">
            <a:extLst>
              <a:ext uri="{FF2B5EF4-FFF2-40B4-BE49-F238E27FC236}">
                <a16:creationId xmlns:a16="http://schemas.microsoft.com/office/drawing/2014/main" id="{3398ECC2-6B0E-63E8-B83B-E5DF596F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97684"/>
              </p:ext>
            </p:extLst>
          </p:nvPr>
        </p:nvGraphicFramePr>
        <p:xfrm>
          <a:off x="1056378" y="2790813"/>
          <a:ext cx="4330399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489">
                  <a:extLst>
                    <a:ext uri="{9D8B030D-6E8A-4147-A177-3AD203B41FA5}">
                      <a16:colId xmlns:a16="http://schemas.microsoft.com/office/drawing/2014/main" val="2576520222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3241449624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061096405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04371778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53725575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r>
                        <a:rPr lang="en-US" dirty="0"/>
                        <a:t>True\Predicted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911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3357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7473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30200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sp>
        <p:nvSpPr>
          <p:cNvPr id="8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FA5F82D1-FFD9-7FB9-72E8-11A8F564298D}"/>
              </a:ext>
            </a:extLst>
          </p:cNvPr>
          <p:cNvSpPr txBox="1">
            <a:spLocks/>
          </p:cNvSpPr>
          <p:nvPr/>
        </p:nvSpPr>
        <p:spPr>
          <a:xfrm>
            <a:off x="604433" y="1436743"/>
            <a:ext cx="10554797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Pre-trained CNN selection: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All models tested using the DNN of </a:t>
            </a:r>
            <a:r>
              <a:rPr lang="en-US" sz="1600" b="1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Approach A</a:t>
            </a:r>
            <a:endParaRPr lang="en-US" sz="16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125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 the last Convolutional Layer (we receive output of Average Pooling) outperforms VGG 19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at the penultimate Layer of classifier [97% vs 92%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F1 Score in validation dataset].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we freeze the last Convolutional Layer of VGG the model can’t learn…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MobileNet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overfits…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852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02301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73240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45A3D6DB-98C6-3C84-C1F3-16D142FD9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51" y="2776571"/>
            <a:ext cx="314325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2B5DC-F38C-0919-9B69-0E0B8DBBD261}"/>
              </a:ext>
            </a:extLst>
          </p:cNvPr>
          <p:cNvSpPr txBox="1"/>
          <p:nvPr/>
        </p:nvSpPr>
        <p:spPr>
          <a:xfrm>
            <a:off x="1734207" y="247915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2315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About project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91E9D-8920-EB21-AC7B-5C1A6DEB3823}"/>
              </a:ext>
            </a:extLst>
          </p:cNvPr>
          <p:cNvSpPr txBox="1"/>
          <p:nvPr/>
        </p:nvSpPr>
        <p:spPr>
          <a:xfrm>
            <a:off x="604434" y="1452636"/>
            <a:ext cx="74639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Action Recognition: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lassifying the activity being performed by a human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We need a set of evidence to recognize an action 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 Video classification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Video: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A signal which combined spatial and temporal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Sequence of images-frames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3" name="Εικόνα 2" descr="Εικόνα που περιέχει χλόη, υπαίθριος, αγώνισμα στίβου, άθλ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3D810AC-6076-D393-4149-A6C6C315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81" y="3546688"/>
            <a:ext cx="9899238" cy="2339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574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6026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4C9626-D119-101C-243D-3104205F3F20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458A280A-DBD3-70DF-08A2-97B779FE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3" y="1799111"/>
            <a:ext cx="314325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17CA2-B699-62DE-FAED-42BF57BC6E5C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11" name="Γραφικό 10">
            <a:extLst>
              <a:ext uri="{FF2B5EF4-FFF2-40B4-BE49-F238E27FC236}">
                <a16:creationId xmlns:a16="http://schemas.microsoft.com/office/drawing/2014/main" id="{F17AC789-18CC-CB46-E037-225201728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422" y="412211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9734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5B8FFC-2B48-3F03-E54D-4DA889B8C48A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57877-5852-3650-190D-513C73ED36DB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3C3EAFFE-7B8F-D014-0003-56337ECB0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2" y="1824071"/>
            <a:ext cx="3143250" cy="1905000"/>
          </a:xfrm>
          <a:prstGeom prst="rect">
            <a:avLst/>
          </a:prstGeom>
        </p:spPr>
      </p:pic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BDA4DF31-7534-EF5A-C1B2-FB75980C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422" y="409662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16313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20B6CC-4F14-7D6E-D838-CA3604A015CB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6A67F-6D32-3055-292E-FD20B8EFE83B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1C30E598-66CC-0242-5D5A-294FD28A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2" y="1896083"/>
            <a:ext cx="3143250" cy="1905000"/>
          </a:xfrm>
          <a:prstGeom prst="rect">
            <a:avLst/>
          </a:prstGeom>
        </p:spPr>
      </p:pic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173993F8-678B-A51A-30FD-29BCA149F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810" y="409662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0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Results: Approach C &amp; Test Dataset</a:t>
            </a:r>
            <a:endParaRPr lang="el-GR" dirty="0"/>
          </a:p>
        </p:txBody>
      </p:sp>
      <p:graphicFrame>
        <p:nvGraphicFramePr>
          <p:cNvPr id="6" name="Πίνακας 7">
            <a:extLst>
              <a:ext uri="{FF2B5EF4-FFF2-40B4-BE49-F238E27FC236}">
                <a16:creationId xmlns:a16="http://schemas.microsoft.com/office/drawing/2014/main" id="{3398ECC2-6B0E-63E8-B83B-E5DF596F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58825"/>
              </p:ext>
            </p:extLst>
          </p:nvPr>
        </p:nvGraphicFramePr>
        <p:xfrm>
          <a:off x="938358" y="1371916"/>
          <a:ext cx="4330399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489">
                  <a:extLst>
                    <a:ext uri="{9D8B030D-6E8A-4147-A177-3AD203B41FA5}">
                      <a16:colId xmlns:a16="http://schemas.microsoft.com/office/drawing/2014/main" val="2576520222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3241449624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061096405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04371778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53725575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r>
                        <a:rPr lang="en-US" dirty="0"/>
                        <a:t>True\Predicted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911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3357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7473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30200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640"/>
                  </a:ext>
                </a:extLst>
              </a:tr>
            </a:tbl>
          </a:graphicData>
        </a:graphic>
      </p:graphicFrame>
      <p:pic>
        <p:nvPicPr>
          <p:cNvPr id="5" name="Εικόνα 4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481FC50A-7C0F-3FE8-76E7-7E7AC63A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3741799"/>
            <a:ext cx="5041087" cy="2033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5019BB2C-94FE-17C4-CE3A-0F0E76C4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1646"/>
            <a:ext cx="5762280" cy="41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6574" y="3067050"/>
            <a:ext cx="3158852" cy="7239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843" y="3067050"/>
            <a:ext cx="2602314" cy="723900"/>
          </a:xfrm>
        </p:spPr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Baseline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91E9D-8920-EB21-AC7B-5C1A6DEB3823}"/>
              </a:ext>
            </a:extLst>
          </p:cNvPr>
          <p:cNvSpPr txBox="1"/>
          <p:nvPr/>
        </p:nvSpPr>
        <p:spPr>
          <a:xfrm>
            <a:off x="604434" y="1452636"/>
            <a:ext cx="746390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Step 1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Feature Extraction of each frame: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</a:rPr>
              <a:t>Texture information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GLCM features:</a:t>
            </a:r>
          </a:p>
          <a:p>
            <a:endParaRPr lang="en-US" sz="1600" i="0" dirty="0">
              <a:solidFill>
                <a:srgbClr val="000000"/>
              </a:solidFill>
              <a:effectLst/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C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ontrast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D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issimilarity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H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omogeneity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 ASM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 Energy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orrelation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+mj-lt"/>
              </a:rPr>
              <a:t>Step 2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Temporal Aggregation: 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Statistics  Mean &amp; Std</a:t>
            </a:r>
          </a:p>
          <a:p>
            <a:endParaRPr lang="en-US" sz="1600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Step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3  Definition of a classifier pipeline:</a:t>
            </a:r>
          </a:p>
          <a:p>
            <a:endParaRPr lang="en-US" sz="1600" b="1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Standard Scaler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SVM with RBF Kernel</a:t>
            </a:r>
            <a:endParaRPr lang="en-US" sz="1400" i="0" dirty="0">
              <a:solidFill>
                <a:srgbClr val="000000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2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Going Deeper…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4747613-C797-AD06-4C76-3876B3BD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74" y="1653591"/>
            <a:ext cx="9833874" cy="457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82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1 </a:t>
            </a:r>
            <a:r>
              <a:rPr lang="en-US" dirty="0">
                <a:sym typeface="Wingdings" panose="05000000000000000000" pitchFamily="2" charset="2"/>
              </a:rPr>
              <a:t> Choose Base CNN Model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9" y="1704513"/>
            <a:ext cx="3472260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Most popular pretrained models: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VGG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ResNet</a:t>
            </a:r>
            <a:endParaRPr lang="en-US" sz="1400" dirty="0"/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MobileNet</a:t>
            </a:r>
            <a:r>
              <a:rPr lang="en-US" sz="1400" dirty="0"/>
              <a:t>.</a:t>
            </a:r>
            <a:endParaRPr lang="el-GR" sz="1400" dirty="0"/>
          </a:p>
        </p:txBody>
      </p:sp>
      <p:sp>
        <p:nvSpPr>
          <p:cNvPr id="5" name="Θέση περιεχομένου 1">
            <a:extLst>
              <a:ext uri="{FF2B5EF4-FFF2-40B4-BE49-F238E27FC236}">
                <a16:creationId xmlns:a16="http://schemas.microsoft.com/office/drawing/2014/main" id="{3181869D-A192-FA98-78FA-2B6F7104C2E7}"/>
              </a:ext>
            </a:extLst>
          </p:cNvPr>
          <p:cNvSpPr txBox="1">
            <a:spLocks/>
          </p:cNvSpPr>
          <p:nvPr/>
        </p:nvSpPr>
        <p:spPr>
          <a:xfrm>
            <a:off x="6204426" y="1784412"/>
            <a:ext cx="5238888" cy="370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/>
              <a:t>Choose which layers will be left frozen</a:t>
            </a:r>
            <a:r>
              <a:rPr lang="el-GR" sz="1600" b="1" dirty="0"/>
              <a:t>: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400" i="1" dirty="0"/>
              <a:t>CNNs consist of: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 Convolutional Block </a:t>
            </a:r>
            <a:r>
              <a:rPr lang="en-US" sz="1400" dirty="0">
                <a:sym typeface="Wingdings" panose="05000000000000000000" pitchFamily="2" charset="2"/>
              </a:rPr>
              <a:t> Convolutional and Pooling Layers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Classifier  Fully Connected Layers</a:t>
            </a:r>
          </a:p>
          <a:p>
            <a:pPr>
              <a:lnSpc>
                <a:spcPct val="100000"/>
              </a:lnSpc>
            </a:pPr>
            <a:r>
              <a:rPr lang="en-US" sz="1400" i="1" dirty="0">
                <a:sym typeface="Wingdings" panose="05000000000000000000" pitchFamily="2" charset="2"/>
              </a:rPr>
              <a:t>Freezing options: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Last (or other) Convolutional Layer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Penultimate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Layer of classifier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90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</a:t>
            </a:r>
            <a:r>
              <a:rPr lang="el-GR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Deep Model Construction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8" y="1704513"/>
            <a:ext cx="5363205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After pre-trained CNN selection, decide if: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Use the extracted features directly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Add trainable layer(s) after feature extraction</a:t>
            </a:r>
            <a:endParaRPr lang="el-GR" sz="1400" dirty="0"/>
          </a:p>
        </p:txBody>
      </p:sp>
      <p:sp>
        <p:nvSpPr>
          <p:cNvPr id="6" name="Θέση περιεχομένου 1">
            <a:extLst>
              <a:ext uri="{FF2B5EF4-FFF2-40B4-BE49-F238E27FC236}">
                <a16:creationId xmlns:a16="http://schemas.microsoft.com/office/drawing/2014/main" id="{31E97A8B-A685-59CD-3136-6B421560A4BE}"/>
              </a:ext>
            </a:extLst>
          </p:cNvPr>
          <p:cNvSpPr txBox="1">
            <a:spLocks/>
          </p:cNvSpPr>
          <p:nvPr/>
        </p:nvSpPr>
        <p:spPr>
          <a:xfrm>
            <a:off x="7269742" y="1291700"/>
            <a:ext cx="4146964" cy="446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Define the RNN-based part: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Model (e.g. LSTM)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Hidden state dimension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layers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Direction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Final classifier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9368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A</a:t>
            </a:r>
            <a:endParaRPr lang="el-GR" dirty="0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28B25703-29C6-F651-C402-9E0CC5E5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61" y="1300911"/>
            <a:ext cx="8422878" cy="5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B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82CD0C0-C994-4948-E0F0-7E357542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60" y="1196391"/>
            <a:ext cx="7711880" cy="5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6092"/>
      </p:ext>
    </p:extLst>
  </p:cSld>
  <p:clrMapOvr>
    <a:masterClrMapping/>
  </p:clrMapOvr>
</p:sld>
</file>

<file path=ppt/theme/theme1.xml><?xml version="1.0" encoding="utf-8"?>
<a:theme xmlns:a="http://schemas.openxmlformats.org/drawingml/2006/main" name="Ξεκινήστε με το 3D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27_TF16411177_Win32" id="{854EC381-882F-415B-A067-A43AE69B2281}" vid="{D47C133E-EB30-4E14-9B96-AE785321C59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Ζωντανέψτε τις παρουσιάσεις με τη χρήση 3D</Template>
  <TotalTime>1100</TotalTime>
  <Words>651</Words>
  <Application>Microsoft Office PowerPoint</Application>
  <PresentationFormat>Ευρεία οθόνη</PresentationFormat>
  <Paragraphs>258</Paragraphs>
  <Slides>24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Segoe UI</vt:lpstr>
      <vt:lpstr>Segoe UI Light</vt:lpstr>
      <vt:lpstr>Wingdings</vt:lpstr>
      <vt:lpstr>Ξεκινήστε με το 3D </vt:lpstr>
      <vt:lpstr>Action Recognition in Videos using Deep Learning</vt:lpstr>
      <vt:lpstr>About project</vt:lpstr>
      <vt:lpstr>MODELS </vt:lpstr>
      <vt:lpstr>Baseline</vt:lpstr>
      <vt:lpstr>Going Deeper…</vt:lpstr>
      <vt:lpstr>Experiments: Step 1  Choose Base CNN Model</vt:lpstr>
      <vt:lpstr>Experiments: Step 2  Deep Model Construction</vt:lpstr>
      <vt:lpstr>Approach A</vt:lpstr>
      <vt:lpstr>Approach B</vt:lpstr>
      <vt:lpstr>Approach C</vt:lpstr>
      <vt:lpstr>Approach C’</vt:lpstr>
      <vt:lpstr>Approach D</vt:lpstr>
      <vt:lpstr>RESULTS </vt:lpstr>
      <vt:lpstr>Dataset</vt:lpstr>
      <vt:lpstr>Preprocessing</vt:lpstr>
      <vt:lpstr>Results: Baseline</vt:lpstr>
      <vt:lpstr>Results</vt:lpstr>
      <vt:lpstr>Results</vt:lpstr>
      <vt:lpstr>Results</vt:lpstr>
      <vt:lpstr>Results</vt:lpstr>
      <vt:lpstr>Results</vt:lpstr>
      <vt:lpstr>Results</vt:lpstr>
      <vt:lpstr>Results: Approach C &amp; Test Dataset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using Deep Learning</dc:title>
  <dc:creator>Georgios Batsis</dc:creator>
  <cp:lastModifiedBy>Georgios Batsis</cp:lastModifiedBy>
  <cp:revision>51</cp:revision>
  <dcterms:created xsi:type="dcterms:W3CDTF">2022-06-25T09:10:18Z</dcterms:created>
  <dcterms:modified xsi:type="dcterms:W3CDTF">2022-06-27T10:40:51Z</dcterms:modified>
</cp:coreProperties>
</file>