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4" r:id="rId3"/>
    <p:sldId id="285" r:id="rId4"/>
    <p:sldId id="292" r:id="rId5"/>
    <p:sldId id="286" r:id="rId6"/>
    <p:sldId id="290" r:id="rId7"/>
    <p:sldId id="291" r:id="rId8"/>
    <p:sldId id="293" r:id="rId9"/>
    <p:sldId id="294" r:id="rId10"/>
    <p:sldId id="295" r:id="rId11"/>
    <p:sldId id="289" r:id="rId12"/>
    <p:sldId id="296" r:id="rId13"/>
    <p:sldId id="297" r:id="rId14"/>
    <p:sldId id="299" r:id="rId15"/>
    <p:sldId id="302" r:id="rId16"/>
    <p:sldId id="301" r:id="rId17"/>
    <p:sldId id="300" r:id="rId18"/>
    <p:sldId id="303" r:id="rId19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Καλως ορίσατε" id="{3374D542-6E3E-455F-9BFB-B45891911720}">
          <p14:sldIdLst>
            <p14:sldId id="256"/>
            <p14:sldId id="284"/>
            <p14:sldId id="285"/>
            <p14:sldId id="292"/>
            <p14:sldId id="286"/>
            <p14:sldId id="290"/>
            <p14:sldId id="291"/>
            <p14:sldId id="293"/>
            <p14:sldId id="294"/>
            <p14:sldId id="295"/>
            <p14:sldId id="289"/>
            <p14:sldId id="296"/>
            <p14:sldId id="297"/>
            <p14:sldId id="299"/>
            <p14:sldId id="302"/>
            <p14:sldId id="301"/>
            <p14:sldId id="300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Φωτεινό στυλ 2 - Έμφαση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1B6B4512-A461-4394-B5F0-3DC69AC0A2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CD8E2D9-5452-4ABA-AC98-329625E78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7688E-241E-4E31-BE3C-057CB2DB1921}" type="datetime1">
              <a:rPr lang="el-GR" smtClean="0"/>
              <a:t>26/6/2022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7DF9B2F-C3DD-40F4-BE87-29E5C19CB4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54030D4-41ED-4347-8935-A96CF813AA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2644-1EA9-4F4C-A72F-7870B9AD04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762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4F9F8F-9820-4B76-B679-56158ABBDC47}" type="datetime1">
              <a:rPr lang="el-GR" noProof="0" smtClean="0"/>
              <a:t>26/6/2022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01C38D-F26D-4167-83EF-8774BC62D548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805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527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7108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370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425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2367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136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880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8632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090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617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410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60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648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258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161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498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692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>
              <a:lnSpc>
                <a:spcPct val="150000"/>
              </a:lnSpc>
              <a:spcAft>
                <a:spcPts val="1200"/>
              </a:spcAft>
            </a:pPr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9" name="Τίτλος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Θέση περιεχομένου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0862" y="1507068"/>
            <a:ext cx="3192379" cy="4669896"/>
          </a:xfrm>
        </p:spPr>
        <p:txBody>
          <a:bodyPr rtlCol="0"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9" name="Θέση περιεχομένου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95537" y="1507068"/>
            <a:ext cx="7143905" cy="4669896"/>
          </a:xfrm>
        </p:spPr>
        <p:txBody>
          <a:bodyPr rtlCol="0"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</p:txBody>
      </p:sp>
      <p:sp>
        <p:nvSpPr>
          <p:cNvPr id="11" name="Τίτλος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10" name="Ορθογώνιο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Τίτλος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υπικ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Τίτλος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8FBAAC-4F3B-432D-8CA1-B6085C19A376}" type="datetime1">
              <a:rPr lang="el-GR" noProof="0" smtClean="0"/>
              <a:t>26/6/2022</a:t>
            </a:fld>
            <a:endParaRPr lang="el-GR" noProof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59379A-16E2-4C4A-96D0-A52C442257E7}" type="slidenum">
              <a:rPr lang="el-GR" noProof="0" smtClean="0"/>
              <a:t>‹#›</a:t>
            </a:fld>
            <a:endParaRPr lang="el-GR" noProof="0"/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10164024" cy="1790700"/>
          </a:xfrm>
        </p:spPr>
        <p:txBody>
          <a:bodyPr rtlCol="0"/>
          <a:lstStyle/>
          <a:p>
            <a:pPr rtl="0"/>
            <a:r>
              <a:rPr lang="en-US" sz="4500" dirty="0"/>
              <a:t>Video Classification using Deep Learning</a:t>
            </a:r>
            <a:endParaRPr lang="el-GR" sz="45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US" sz="2000" dirty="0"/>
              <a:t>Deep Learning course</a:t>
            </a:r>
          </a:p>
          <a:p>
            <a:pPr algn="ctr" rtl="0"/>
            <a:r>
              <a:rPr lang="en-US" sz="2000" dirty="0"/>
              <a:t>MSc in AI</a:t>
            </a:r>
            <a:endParaRPr lang="el-GR" sz="2000" dirty="0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1" y="5255593"/>
            <a:ext cx="3827545" cy="49523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rtl="0"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Georgios Batsis</a:t>
            </a:r>
            <a:endParaRPr lang="el-GR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Dataset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340527"/>
            <a:ext cx="3720835" cy="5646198"/>
          </a:xfrm>
        </p:spPr>
        <p:txBody>
          <a:bodyPr rtlCol="0"/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UCF101 Human Actions dataset: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+mj-lt"/>
              </a:rPr>
              <a:t>A small subset was used in this project</a:t>
            </a:r>
          </a:p>
          <a:p>
            <a:pPr lvl="1"/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Official train-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test splitting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+mj-lt"/>
              </a:rPr>
              <a:t>Classes: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0: Playing Guitar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1: Rock Climbing Indoor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2: Soccer Juggling</a:t>
            </a:r>
          </a:p>
          <a:p>
            <a:pPr lvl="1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        3: Band Marching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+mj-lt"/>
            </a:endParaRPr>
          </a:p>
          <a:p>
            <a:pPr lvl="0" rtl="0"/>
            <a:endParaRPr lang="el-GR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909D572-69CE-A7A9-5C13-DC892692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7296">
            <a:off x="5537072" y="1782864"/>
            <a:ext cx="5356097" cy="4049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932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Preprocessing</a:t>
            </a:r>
            <a:endParaRPr lang="el-GR" dirty="0"/>
          </a:p>
        </p:txBody>
      </p:sp>
      <p:sp>
        <p:nvSpPr>
          <p:cNvPr id="4" name="Κείμενο &quot;Πείτε μου&quot;" descr="Επιλέξτε το κουμπί Πείτε μου και πληκτρολογήστε αυτό που θέλετε να μάθετε.&#10;">
            <a:extLst>
              <a:ext uri="{FF2B5EF4-FFF2-40B4-BE49-F238E27FC236}">
                <a16:creationId xmlns:a16="http://schemas.microsoft.com/office/drawing/2014/main" id="{9A193401-290C-8E4C-D24D-BC5DE800EBBF}"/>
              </a:ext>
            </a:extLst>
          </p:cNvPr>
          <p:cNvSpPr txBox="1">
            <a:spLocks/>
          </p:cNvSpPr>
          <p:nvPr/>
        </p:nvSpPr>
        <p:spPr>
          <a:xfrm>
            <a:off x="604434" y="1436743"/>
            <a:ext cx="8921306" cy="5212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Sequence level transformation: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Problem: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Differences in the total number of frames per video &amp; the Fps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Solution: Extract video segments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Shorter videos with fixed number of frames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Frame-level transformation: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Resize (e.g. 224x224)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Normalize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mean=[0.485, 0.456, 0.406], std=[0.229, 0.224, 0.225]</a:t>
            </a:r>
            <a:endParaRPr lang="el-GR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7538256-720F-585E-1FFE-A26FF1BD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667" y="1365721"/>
            <a:ext cx="3063899" cy="19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sp>
        <p:nvSpPr>
          <p:cNvPr id="8" name="Κείμενο &quot;Πείτε μου&quot;" descr="Επιλέξτε το κουμπί Πείτε μου και πληκτρολογήστε αυτό που θέλετε να μάθετε.&#10;">
            <a:extLst>
              <a:ext uri="{FF2B5EF4-FFF2-40B4-BE49-F238E27FC236}">
                <a16:creationId xmlns:a16="http://schemas.microsoft.com/office/drawing/2014/main" id="{FA5F82D1-FFD9-7FB9-72E8-11A8F564298D}"/>
              </a:ext>
            </a:extLst>
          </p:cNvPr>
          <p:cNvSpPr txBox="1">
            <a:spLocks/>
          </p:cNvSpPr>
          <p:nvPr/>
        </p:nvSpPr>
        <p:spPr>
          <a:xfrm>
            <a:off x="604433" y="1436743"/>
            <a:ext cx="10554797" cy="5212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Pre-trained CNN selection: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All models tested using the DNN of </a:t>
            </a:r>
            <a:r>
              <a:rPr lang="en-US" sz="1600" b="1" i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Approach A</a:t>
            </a:r>
            <a:endParaRPr lang="en-US" sz="16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125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freezed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 the last layer (Average Pooling after the last Convolutional Layer) outperforms VGG 19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freezed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at the penultimate Layer of classifier [97% vs 92%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F1 Score in validation dataset].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we freeze the last Convolutional Layer of VGG the model can’t learn…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MobileNet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overfit…</a:t>
            </a:r>
          </a:p>
          <a:p>
            <a:pPr lvl="1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852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70043"/>
              </p:ext>
            </p:extLst>
          </p:nvPr>
        </p:nvGraphicFramePr>
        <p:xfrm>
          <a:off x="1810058" y="1811619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0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/>
        </p:nvGraphicFramePr>
        <p:xfrm>
          <a:off x="1810058" y="1811619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9" name="Οβάλ 8">
            <a:extLst>
              <a:ext uri="{FF2B5EF4-FFF2-40B4-BE49-F238E27FC236}">
                <a16:creationId xmlns:a16="http://schemas.microsoft.com/office/drawing/2014/main" id="{8220380C-30FA-34F7-8E22-B24A61B9C663}"/>
              </a:ext>
            </a:extLst>
          </p:cNvPr>
          <p:cNvSpPr/>
          <p:nvPr/>
        </p:nvSpPr>
        <p:spPr>
          <a:xfrm>
            <a:off x="1660122" y="3231468"/>
            <a:ext cx="1757779" cy="5412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/>
        </p:nvGraphicFramePr>
        <p:xfrm>
          <a:off x="1810058" y="1811619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9" name="Οβάλ 8">
            <a:extLst>
              <a:ext uri="{FF2B5EF4-FFF2-40B4-BE49-F238E27FC236}">
                <a16:creationId xmlns:a16="http://schemas.microsoft.com/office/drawing/2014/main" id="{8220380C-30FA-34F7-8E22-B24A61B9C663}"/>
              </a:ext>
            </a:extLst>
          </p:cNvPr>
          <p:cNvSpPr/>
          <p:nvPr/>
        </p:nvSpPr>
        <p:spPr>
          <a:xfrm>
            <a:off x="1660122" y="3231468"/>
            <a:ext cx="1757779" cy="5412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435C2808-3133-C88F-0391-B6A5A865A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4807" y="4381500"/>
            <a:ext cx="3143250" cy="1905000"/>
          </a:xfrm>
          <a:prstGeom prst="rect">
            <a:avLst/>
          </a:prstGeom>
        </p:spPr>
      </p:pic>
      <p:pic>
        <p:nvPicPr>
          <p:cNvPr id="10" name="Γραφικό 9">
            <a:extLst>
              <a:ext uri="{FF2B5EF4-FFF2-40B4-BE49-F238E27FC236}">
                <a16:creationId xmlns:a16="http://schemas.microsoft.com/office/drawing/2014/main" id="{2AAA1CEC-3300-8BEE-1B44-E4812FF2D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0058" y="4381500"/>
            <a:ext cx="314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6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/>
        </p:nvGraphicFramePr>
        <p:xfrm>
          <a:off x="1810058" y="1811619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9" name="Οβάλ 8">
            <a:extLst>
              <a:ext uri="{FF2B5EF4-FFF2-40B4-BE49-F238E27FC236}">
                <a16:creationId xmlns:a16="http://schemas.microsoft.com/office/drawing/2014/main" id="{8220380C-30FA-34F7-8E22-B24A61B9C663}"/>
              </a:ext>
            </a:extLst>
          </p:cNvPr>
          <p:cNvSpPr/>
          <p:nvPr/>
        </p:nvSpPr>
        <p:spPr>
          <a:xfrm>
            <a:off x="1660122" y="3522077"/>
            <a:ext cx="1757779" cy="74776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/>
        </p:nvGraphicFramePr>
        <p:xfrm>
          <a:off x="1810058" y="1811619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9" name="Οβάλ 8">
            <a:extLst>
              <a:ext uri="{FF2B5EF4-FFF2-40B4-BE49-F238E27FC236}">
                <a16:creationId xmlns:a16="http://schemas.microsoft.com/office/drawing/2014/main" id="{8220380C-30FA-34F7-8E22-B24A61B9C663}"/>
              </a:ext>
            </a:extLst>
          </p:cNvPr>
          <p:cNvSpPr/>
          <p:nvPr/>
        </p:nvSpPr>
        <p:spPr>
          <a:xfrm>
            <a:off x="1660122" y="3522077"/>
            <a:ext cx="1757779" cy="74776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Γραφικό 4">
            <a:extLst>
              <a:ext uri="{FF2B5EF4-FFF2-40B4-BE49-F238E27FC236}">
                <a16:creationId xmlns:a16="http://schemas.microsoft.com/office/drawing/2014/main" id="{BAAAD852-B1DC-D7AF-6955-83D8DD633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22" y="4457345"/>
            <a:ext cx="3143250" cy="1905000"/>
          </a:xfrm>
          <a:prstGeom prst="rect">
            <a:avLst/>
          </a:prstGeom>
        </p:spPr>
      </p:pic>
      <p:pic>
        <p:nvPicPr>
          <p:cNvPr id="10" name="Γραφικό 9">
            <a:extLst>
              <a:ext uri="{FF2B5EF4-FFF2-40B4-BE49-F238E27FC236}">
                <a16:creationId xmlns:a16="http://schemas.microsoft.com/office/drawing/2014/main" id="{E998EC65-EDBF-B392-FA0A-5B038B0D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4807" y="4457345"/>
            <a:ext cx="314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Results: Test Dataset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EB49101C-BA1F-27ED-94E6-87A5290630E1}"/>
              </a:ext>
            </a:extLst>
          </p:cNvPr>
          <p:cNvGraphicFramePr>
            <a:graphicFrameLocks noGrp="1"/>
          </p:cNvGraphicFramePr>
          <p:nvPr/>
        </p:nvGraphicFramePr>
        <p:xfrm>
          <a:off x="1810058" y="1811619"/>
          <a:ext cx="812799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690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1663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89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6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9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C (Bid)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9431"/>
                  </a:ext>
                </a:extLst>
              </a:tr>
            </a:tbl>
          </a:graphicData>
        </a:graphic>
      </p:graphicFrame>
      <p:sp>
        <p:nvSpPr>
          <p:cNvPr id="9" name="Οβάλ 8">
            <a:extLst>
              <a:ext uri="{FF2B5EF4-FFF2-40B4-BE49-F238E27FC236}">
                <a16:creationId xmlns:a16="http://schemas.microsoft.com/office/drawing/2014/main" id="{8220380C-30FA-34F7-8E22-B24A61B9C663}"/>
              </a:ext>
            </a:extLst>
          </p:cNvPr>
          <p:cNvSpPr/>
          <p:nvPr/>
        </p:nvSpPr>
        <p:spPr>
          <a:xfrm>
            <a:off x="1660122" y="3522077"/>
            <a:ext cx="1757779" cy="74776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6" descr="Εικόνα που περιέχει κείμενο, ηλεκτρονικές συσκευέ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F52F49B3-FEB1-9945-8B77-158FD74A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51" y="4651887"/>
            <a:ext cx="3833192" cy="1577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6" name="Πίνακας 7">
            <a:extLst>
              <a:ext uri="{FF2B5EF4-FFF2-40B4-BE49-F238E27FC236}">
                <a16:creationId xmlns:a16="http://schemas.microsoft.com/office/drawing/2014/main" id="{8D25EAF6-76EF-99FC-ACE7-AAD7179B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381"/>
              </p:ext>
            </p:extLst>
          </p:nvPr>
        </p:nvGraphicFramePr>
        <p:xfrm>
          <a:off x="975557" y="4573932"/>
          <a:ext cx="590463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0927">
                  <a:extLst>
                    <a:ext uri="{9D8B030D-6E8A-4147-A177-3AD203B41FA5}">
                      <a16:colId xmlns:a16="http://schemas.microsoft.com/office/drawing/2014/main" val="2576520222"/>
                    </a:ext>
                  </a:extLst>
                </a:gridCol>
                <a:gridCol w="1180927">
                  <a:extLst>
                    <a:ext uri="{9D8B030D-6E8A-4147-A177-3AD203B41FA5}">
                      <a16:colId xmlns:a16="http://schemas.microsoft.com/office/drawing/2014/main" val="3241449624"/>
                    </a:ext>
                  </a:extLst>
                </a:gridCol>
                <a:gridCol w="1180927">
                  <a:extLst>
                    <a:ext uri="{9D8B030D-6E8A-4147-A177-3AD203B41FA5}">
                      <a16:colId xmlns:a16="http://schemas.microsoft.com/office/drawing/2014/main" val="1061096405"/>
                    </a:ext>
                  </a:extLst>
                </a:gridCol>
                <a:gridCol w="1180927">
                  <a:extLst>
                    <a:ext uri="{9D8B030D-6E8A-4147-A177-3AD203B41FA5}">
                      <a16:colId xmlns:a16="http://schemas.microsoft.com/office/drawing/2014/main" val="2804371778"/>
                    </a:ext>
                  </a:extLst>
                </a:gridCol>
                <a:gridCol w="1180927">
                  <a:extLst>
                    <a:ext uri="{9D8B030D-6E8A-4147-A177-3AD203B41FA5}">
                      <a16:colId xmlns:a16="http://schemas.microsoft.com/office/drawing/2014/main" val="53725575"/>
                    </a:ext>
                  </a:extLst>
                </a:gridCol>
              </a:tblGrid>
              <a:tr h="2684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911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33572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07473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30200"/>
                  </a:ext>
                </a:extLst>
              </a:tr>
              <a:tr h="268492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In general…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4747613-C797-AD06-4C76-3876B3BD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74" y="1653591"/>
            <a:ext cx="9833874" cy="4572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825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Experiments: Step 1 </a:t>
            </a:r>
            <a:r>
              <a:rPr lang="en-US" dirty="0">
                <a:sym typeface="Wingdings" panose="05000000000000000000" pitchFamily="2" charset="2"/>
              </a:rPr>
              <a:t> Choose Base CNN Model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39" y="1704513"/>
            <a:ext cx="3472260" cy="2359566"/>
          </a:xfrm>
        </p:spPr>
        <p:txBody>
          <a:bodyPr rtlCol="0">
            <a:normAutofit/>
          </a:bodyPr>
          <a:lstStyle/>
          <a:p>
            <a:pPr lvl="0" rtl="0"/>
            <a:r>
              <a:rPr lang="en-US" sz="1600" b="1" dirty="0"/>
              <a:t>Most popular pretrained models:</a:t>
            </a:r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VGG</a:t>
            </a:r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err="1"/>
              <a:t>ResNet</a:t>
            </a:r>
            <a:endParaRPr lang="en-US" sz="1400" dirty="0"/>
          </a:p>
          <a:p>
            <a:pPr marL="285750" lvl="0" indent="-285750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err="1"/>
              <a:t>MobileNet</a:t>
            </a:r>
            <a:r>
              <a:rPr lang="en-US" sz="1400" dirty="0"/>
              <a:t>.</a:t>
            </a:r>
            <a:endParaRPr lang="el-GR" sz="1400" dirty="0"/>
          </a:p>
        </p:txBody>
      </p:sp>
      <p:sp>
        <p:nvSpPr>
          <p:cNvPr id="5" name="Θέση περιεχομένου 1">
            <a:extLst>
              <a:ext uri="{FF2B5EF4-FFF2-40B4-BE49-F238E27FC236}">
                <a16:creationId xmlns:a16="http://schemas.microsoft.com/office/drawing/2014/main" id="{3181869D-A192-FA98-78FA-2B6F7104C2E7}"/>
              </a:ext>
            </a:extLst>
          </p:cNvPr>
          <p:cNvSpPr txBox="1">
            <a:spLocks/>
          </p:cNvSpPr>
          <p:nvPr/>
        </p:nvSpPr>
        <p:spPr>
          <a:xfrm>
            <a:off x="6204426" y="1784412"/>
            <a:ext cx="5238888" cy="370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/>
              <a:t>Choose which layers will be left frozen</a:t>
            </a:r>
            <a:r>
              <a:rPr lang="el-GR" sz="1600" b="1" dirty="0"/>
              <a:t>:</a:t>
            </a: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400" i="1" dirty="0"/>
              <a:t>CNNs consist of: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 Convolutional Block </a:t>
            </a:r>
            <a:r>
              <a:rPr lang="en-US" sz="1400" dirty="0">
                <a:sym typeface="Wingdings" panose="05000000000000000000" pitchFamily="2" charset="2"/>
              </a:rPr>
              <a:t> Convolutional and Pooling Layers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Classifier  Fully Connected Layers</a:t>
            </a:r>
          </a:p>
          <a:p>
            <a:pPr>
              <a:lnSpc>
                <a:spcPct val="100000"/>
              </a:lnSpc>
            </a:pPr>
            <a:r>
              <a:rPr lang="en-US" sz="1400" i="1" dirty="0">
                <a:sym typeface="Wingdings" panose="05000000000000000000" pitchFamily="2" charset="2"/>
              </a:rPr>
              <a:t>Freezing options: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Last (or other) Convolutional Layer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ym typeface="Wingdings" panose="05000000000000000000" pitchFamily="2" charset="2"/>
              </a:rPr>
              <a:t> Penultimate</a:t>
            </a:r>
            <a:r>
              <a:rPr lang="el-GR" sz="1400" dirty="0"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Layer of classifier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19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dirty="0"/>
              <a:t>Experiments: Step </a:t>
            </a:r>
            <a:r>
              <a:rPr lang="el-GR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Deep Model Construction</a:t>
            </a:r>
            <a:endParaRPr lang="el-GR" dirty="0"/>
          </a:p>
        </p:txBody>
      </p:sp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38" y="1704513"/>
            <a:ext cx="5363205" cy="2359566"/>
          </a:xfrm>
        </p:spPr>
        <p:txBody>
          <a:bodyPr rtlCol="0">
            <a:normAutofit/>
          </a:bodyPr>
          <a:lstStyle/>
          <a:p>
            <a:pPr lvl="0" rtl="0"/>
            <a:r>
              <a:rPr lang="en-US" sz="1600" b="1" dirty="0"/>
              <a:t>After pre-trained CNN selection, decide if: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Use the extracted features directly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Add trainable layer(s) after feature extraction</a:t>
            </a:r>
            <a:endParaRPr lang="el-GR" sz="1400" dirty="0"/>
          </a:p>
        </p:txBody>
      </p:sp>
      <p:sp>
        <p:nvSpPr>
          <p:cNvPr id="6" name="Θέση περιεχομένου 1">
            <a:extLst>
              <a:ext uri="{FF2B5EF4-FFF2-40B4-BE49-F238E27FC236}">
                <a16:creationId xmlns:a16="http://schemas.microsoft.com/office/drawing/2014/main" id="{31E97A8B-A685-59CD-3136-6B421560A4BE}"/>
              </a:ext>
            </a:extLst>
          </p:cNvPr>
          <p:cNvSpPr txBox="1">
            <a:spLocks/>
          </p:cNvSpPr>
          <p:nvPr/>
        </p:nvSpPr>
        <p:spPr>
          <a:xfrm>
            <a:off x="7269742" y="1291700"/>
            <a:ext cx="4146964" cy="446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Define the RNN-based part: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Model (e.g. LSTM)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Hidden state dimension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layers</a:t>
            </a:r>
          </a:p>
          <a:p>
            <a:pPr marL="6873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Direction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Final classifier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89368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A</a:t>
            </a:r>
            <a:endParaRPr lang="el-GR" dirty="0"/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28B25703-29C6-F651-C402-9E0CC5E5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561" y="1300911"/>
            <a:ext cx="8422878" cy="53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B</a:t>
            </a:r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282CD0C0-C994-4948-E0F0-7E357542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60" y="1196391"/>
            <a:ext cx="7711880" cy="54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C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E7D316F-BF6F-EDC6-642F-F3806F46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04" y="1196391"/>
            <a:ext cx="7509191" cy="5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C’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00546F2-2C46-7B5C-5E42-48C9DE23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61" y="1265924"/>
            <a:ext cx="7009439" cy="53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Approach D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158BB49-9243-F0DB-DC86-95C1B3EE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40" y="1196391"/>
            <a:ext cx="6535319" cy="54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52005"/>
      </p:ext>
    </p:extLst>
  </p:cSld>
  <p:clrMapOvr>
    <a:masterClrMapping/>
  </p:clrMapOvr>
</p:sld>
</file>

<file path=ppt/theme/theme1.xml><?xml version="1.0" encoding="utf-8"?>
<a:theme xmlns:a="http://schemas.openxmlformats.org/drawingml/2006/main" name="Ξεκινήστε με το 3D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050927_TF16411177_Win32" id="{854EC381-882F-415B-A067-A43AE69B2281}" vid="{D47C133E-EB30-4E14-9B96-AE785321C59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Ζωντανέψτε τις παρουσιάσεις με τη χρήση 3D</Template>
  <TotalTime>908</TotalTime>
  <Words>529</Words>
  <Application>Microsoft Office PowerPoint</Application>
  <PresentationFormat>Ευρεία οθόνη</PresentationFormat>
  <Paragraphs>211</Paragraphs>
  <Slides>18</Slides>
  <Notes>18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Segoe UI Light</vt:lpstr>
      <vt:lpstr>Wingdings</vt:lpstr>
      <vt:lpstr>Ξεκινήστε με το 3D </vt:lpstr>
      <vt:lpstr>Video Classification using Deep Learning</vt:lpstr>
      <vt:lpstr>In general…</vt:lpstr>
      <vt:lpstr>Experiments: Step 1  Choose Base CNN Model</vt:lpstr>
      <vt:lpstr>Experiments: Step 2  Deep Model Construction</vt:lpstr>
      <vt:lpstr>Approach A</vt:lpstr>
      <vt:lpstr>Approach B</vt:lpstr>
      <vt:lpstr>Approach C</vt:lpstr>
      <vt:lpstr>Approach C’</vt:lpstr>
      <vt:lpstr>Approach D</vt:lpstr>
      <vt:lpstr>Dataset</vt:lpstr>
      <vt:lpstr>Preprocessing</vt:lpstr>
      <vt:lpstr>Results</vt:lpstr>
      <vt:lpstr>Results</vt:lpstr>
      <vt:lpstr>Results</vt:lpstr>
      <vt:lpstr>Results</vt:lpstr>
      <vt:lpstr>Results</vt:lpstr>
      <vt:lpstr>Results</vt:lpstr>
      <vt:lpstr>Results: Test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Classification using Deep Learning</dc:title>
  <dc:creator>Georgios Batsis</dc:creator>
  <cp:lastModifiedBy>Georgios Batsis</cp:lastModifiedBy>
  <cp:revision>24</cp:revision>
  <dcterms:created xsi:type="dcterms:W3CDTF">2022-06-25T09:10:18Z</dcterms:created>
  <dcterms:modified xsi:type="dcterms:W3CDTF">2022-06-26T20:53:36Z</dcterms:modified>
</cp:coreProperties>
</file>