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59" r:id="rId5"/>
    <p:sldId id="260" r:id="rId6"/>
    <p:sldId id="265" r:id="rId7"/>
    <p:sldId id="266" r:id="rId8"/>
    <p:sldId id="267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Καλως ορίσατε" id="{3374D542-6E3E-455F-9BFB-B45891911720}">
          <p14:sldIdLst>
            <p14:sldId id="256"/>
            <p14:sldId id="257"/>
            <p14:sldId id="261"/>
            <p14:sldId id="259"/>
            <p14:sldId id="260"/>
            <p14:sldId id="265"/>
            <p14:sldId id="266"/>
            <p14:sldId id="267"/>
            <p14:sldId id="262"/>
            <p14:sldId id="263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1B6B4512-A461-4394-B5F0-3DC69AC0A2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CD8E2D9-5452-4ABA-AC98-329625E78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7688E-241E-4E31-BE3C-057CB2DB1921}" type="datetime1">
              <a:rPr lang="el-GR" smtClean="0"/>
              <a:t>22/6/2022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7DF9B2F-C3DD-40F4-BE87-29E5C19CB4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54030D4-41ED-4347-8935-A96CF813AA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2644-1EA9-4F4C-A72F-7870B9AD04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762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4F9F8F-9820-4B76-B679-56158ABBDC47}" type="datetime1">
              <a:rPr lang="el-GR" noProof="0" smtClean="0"/>
              <a:t>22/6/2022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01C38D-F26D-4167-83EF-8774BC62D548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805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786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616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524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850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046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14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18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039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>
              <a:lnSpc>
                <a:spcPct val="150000"/>
              </a:lnSpc>
              <a:spcAft>
                <a:spcPts val="1200"/>
              </a:spcAft>
            </a:pPr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9" name="Τίτλος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Θέση περιεχομένου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0862" y="1507068"/>
            <a:ext cx="3192379" cy="4669896"/>
          </a:xfrm>
        </p:spPr>
        <p:txBody>
          <a:bodyPr rtlCol="0"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9" name="Θέση περιεχομένου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95537" y="1507068"/>
            <a:ext cx="7143905" cy="4669896"/>
          </a:xfrm>
        </p:spPr>
        <p:txBody>
          <a:bodyPr rtlCol="0"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11" name="Τίτλος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10" name="Ορθογώνιο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Στυλ υποδείγματος κειμένου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Τίτλος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υπικ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Τίτλος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8FBAAC-4F3B-432D-8CA1-B6085C19A376}" type="datetime1">
              <a:rPr lang="el-GR" noProof="0" smtClean="0"/>
              <a:t>22/6/2022</a:t>
            </a:fld>
            <a:endParaRPr lang="el-GR" noProof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59379A-16E2-4C4A-96D0-A52C442257E7}" type="slidenum">
              <a:rPr lang="el-GR" noProof="0" smtClean="0"/>
              <a:t>‹#›</a:t>
            </a:fld>
            <a:endParaRPr lang="el-GR" noProof="0"/>
          </a:p>
        </p:txBody>
      </p: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10164024" cy="1790700"/>
          </a:xfrm>
        </p:spPr>
        <p:txBody>
          <a:bodyPr rtlCol="0"/>
          <a:lstStyle/>
          <a:p>
            <a:pPr rtl="0"/>
            <a:r>
              <a:rPr lang="en-US" dirty="0"/>
              <a:t>Similarity-based Music Video Retrieval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Machine Learning for Multimodal Data</a:t>
            </a:r>
            <a:endParaRPr lang="el-GR" dirty="0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1" y="5255593"/>
            <a:ext cx="3827545" cy="49523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rtl="0"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Georgios Batsis</a:t>
            </a:r>
            <a:endParaRPr lang="el-GR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 – Modality: Video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A72C0652-88DF-BD8F-8CA6-41AFA5CD7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9" y="1380058"/>
            <a:ext cx="10577916" cy="51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 – Multimodal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D4A6CE02-DEF5-EA6C-1322-5659883A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60" y="1380058"/>
            <a:ext cx="10577916" cy="51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9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Demo</a:t>
            </a:r>
            <a:endParaRPr lang="el-GR" dirty="0"/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5DC69985-DE70-F9C2-3588-86676B2A6A9E}"/>
              </a:ext>
            </a:extLst>
          </p:cNvPr>
          <p:cNvSpPr/>
          <p:nvPr/>
        </p:nvSpPr>
        <p:spPr>
          <a:xfrm rot="9167400">
            <a:off x="2528975" y="2669241"/>
            <a:ext cx="6026815" cy="250060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0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AFD60-4696-A57C-E181-1A6FFC77A2C9}"/>
              </a:ext>
            </a:extLst>
          </p:cNvPr>
          <p:cNvSpPr txBox="1"/>
          <p:nvPr/>
        </p:nvSpPr>
        <p:spPr>
          <a:xfrm>
            <a:off x="671802" y="1546809"/>
            <a:ext cx="10021079" cy="440404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Retrieval Systems: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Necessity of information filtering due to the rapid increase of multimedia data on digital platforms.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important application of IR systems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Recommender Systems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Music Video Retrieval: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l-G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 problem due to the combination of two modalities: music and video.</a:t>
            </a:r>
          </a:p>
          <a:p>
            <a:pPr marL="1200150" lvl="2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 of methods from Music Information Retrieval and Video Retrieval tasks.</a:t>
            </a:r>
          </a:p>
          <a:p>
            <a:pPr marL="1200150" lvl="2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 Capture content-based information from both modalities.</a:t>
            </a:r>
          </a:p>
          <a:p>
            <a:pPr lvl="1">
              <a:lnSpc>
                <a:spcPts val="1800"/>
              </a:lnSpc>
              <a:spcAft>
                <a:spcPts val="600"/>
              </a:spcAft>
            </a:pPr>
            <a:endParaRPr lang="el-G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1800"/>
              </a:lnSpc>
              <a:spcAft>
                <a:spcPts val="600"/>
              </a:spcAft>
            </a:pPr>
            <a:endParaRPr lang="el-G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Overview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60A2EB3-F32E-2E07-39EE-28C5AEE4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5" y="1788041"/>
            <a:ext cx="11180130" cy="41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7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Feature Extraction: Audio</a:t>
            </a:r>
            <a:endParaRPr lang="el-GR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01740077-FFC9-E7CA-3C9D-5DAC94A4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208913"/>
            <a:ext cx="8177855" cy="64401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2B7B2-058D-60AD-FA19-4FACD5786F30}"/>
              </a:ext>
            </a:extLst>
          </p:cNvPr>
          <p:cNvSpPr txBox="1"/>
          <p:nvPr/>
        </p:nvSpPr>
        <p:spPr>
          <a:xfrm>
            <a:off x="9050694" y="1959429"/>
            <a:ext cx="2295330" cy="31164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8C426-CE39-7F53-D049-7B5CA9B13FAD}"/>
              </a:ext>
            </a:extLst>
          </p:cNvPr>
          <p:cNvSpPr txBox="1"/>
          <p:nvPr/>
        </p:nvSpPr>
        <p:spPr>
          <a:xfrm>
            <a:off x="9299234" y="1436106"/>
            <a:ext cx="24106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Zero crossing rate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Energy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Entropy of energy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Spectral centroid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Spectral spread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Spectral entropy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Spectral flux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Spectral </a:t>
            </a:r>
            <a:r>
              <a:rPr lang="en-US" sz="1600" dirty="0" err="1"/>
              <a:t>rolloff</a:t>
            </a:r>
            <a:r>
              <a:rPr lang="en-US" sz="16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Mel Frequency </a:t>
            </a:r>
          </a:p>
          <a:p>
            <a:r>
              <a:rPr lang="en-US" sz="1600" dirty="0"/>
              <a:t>     Cepstral Coefficients </a:t>
            </a:r>
          </a:p>
          <a:p>
            <a:r>
              <a:rPr lang="en-US" sz="1600" dirty="0"/>
              <a:t>     (13 features)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Chroma vector </a:t>
            </a:r>
          </a:p>
          <a:p>
            <a:r>
              <a:rPr lang="en-US" sz="1600" dirty="0"/>
              <a:t>     (12 features)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Chroma deviation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3C17723C-125B-04E3-962F-817E6E82AC94}"/>
              </a:ext>
            </a:extLst>
          </p:cNvPr>
          <p:cNvSpPr/>
          <p:nvPr/>
        </p:nvSpPr>
        <p:spPr>
          <a:xfrm>
            <a:off x="9299235" y="1324947"/>
            <a:ext cx="2288332" cy="37509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Γραμμή σύνδεσης: Καμπύλη 18">
            <a:extLst>
              <a:ext uri="{FF2B5EF4-FFF2-40B4-BE49-F238E27FC236}">
                <a16:creationId xmlns:a16="http://schemas.microsoft.com/office/drawing/2014/main" id="{BE283437-00C2-BC5D-E2B3-DDB3744C502E}"/>
              </a:ext>
            </a:extLst>
          </p:cNvPr>
          <p:cNvCxnSpPr>
            <a:cxnSpLocks/>
          </p:cNvCxnSpPr>
          <p:nvPr/>
        </p:nvCxnSpPr>
        <p:spPr>
          <a:xfrm flipV="1">
            <a:off x="8108302" y="1651518"/>
            <a:ext cx="1190931" cy="419878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0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Feature Extraction: Video</a:t>
            </a:r>
            <a:endParaRPr lang="el-GR" dirty="0"/>
          </a:p>
        </p:txBody>
      </p:sp>
      <p:sp>
        <p:nvSpPr>
          <p:cNvPr id="7" name="Σύννεφο 6">
            <a:extLst>
              <a:ext uri="{FF2B5EF4-FFF2-40B4-BE49-F238E27FC236}">
                <a16:creationId xmlns:a16="http://schemas.microsoft.com/office/drawing/2014/main" id="{C90F18D2-CF2A-5FE5-EC26-7AE5B5BDCF39}"/>
              </a:ext>
            </a:extLst>
          </p:cNvPr>
          <p:cNvSpPr/>
          <p:nvPr/>
        </p:nvSpPr>
        <p:spPr>
          <a:xfrm>
            <a:off x="3996709" y="2428875"/>
            <a:ext cx="3657600" cy="20002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D8C642A-3058-8F4C-8F9B-56D76810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60" y="2859717"/>
            <a:ext cx="2458498" cy="1138566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AE835E5D-3CCA-E424-7D16-8D18C9756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984" y="1223025"/>
            <a:ext cx="9442587" cy="53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9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6F1A1-C1A2-8145-D0B5-F2FACEBE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DEB64-9E9A-6482-2E51-54CD3F06B6A7}"/>
              </a:ext>
            </a:extLst>
          </p:cNvPr>
          <p:cNvSpPr txBox="1"/>
          <p:nvPr/>
        </p:nvSpPr>
        <p:spPr>
          <a:xfrm>
            <a:off x="671804" y="1660849"/>
            <a:ext cx="7735078" cy="38068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E03AE-F380-3276-B2F1-B7B6974D1819}"/>
              </a:ext>
            </a:extLst>
          </p:cNvPr>
          <p:cNvSpPr txBox="1"/>
          <p:nvPr/>
        </p:nvSpPr>
        <p:spPr>
          <a:xfrm>
            <a:off x="671803" y="1546809"/>
            <a:ext cx="9311952" cy="440404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Spaces: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Audio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Fused [Dimensions: </a:t>
            </a:r>
            <a:r>
              <a:rPr lang="en-US" dirty="0">
                <a:solidFill>
                  <a:srgbClr val="008000"/>
                </a:solidFill>
                <a:effectLst/>
              </a:rPr>
              <a:t>136 + 2*2048 = 4234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lvl="1"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0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6F1A1-C1A2-8145-D0B5-F2FACEBE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DEB64-9E9A-6482-2E51-54CD3F06B6A7}"/>
              </a:ext>
            </a:extLst>
          </p:cNvPr>
          <p:cNvSpPr txBox="1"/>
          <p:nvPr/>
        </p:nvSpPr>
        <p:spPr>
          <a:xfrm>
            <a:off x="671804" y="1660849"/>
            <a:ext cx="7735078" cy="38068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E03AE-F380-3276-B2F1-B7B6974D1819}"/>
              </a:ext>
            </a:extLst>
          </p:cNvPr>
          <p:cNvSpPr txBox="1"/>
          <p:nvPr/>
        </p:nvSpPr>
        <p:spPr>
          <a:xfrm>
            <a:off x="671803" y="1546809"/>
            <a:ext cx="9311952" cy="440404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Spaces: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Audio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Fused [Dimensions: </a:t>
            </a:r>
            <a:r>
              <a:rPr lang="en-US" dirty="0">
                <a:solidFill>
                  <a:srgbClr val="008000"/>
                </a:solidFill>
                <a:effectLst/>
              </a:rPr>
              <a:t>136 + 2*2048 = 4234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lvl="1"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Query: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1) Feature extraction according to the modality option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2) Database searching: </a:t>
            </a:r>
          </a:p>
          <a:p>
            <a:pPr marL="1657350" lvl="3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Try to find the most similar features using a similarity/distance metric</a:t>
            </a:r>
          </a:p>
          <a:p>
            <a:pPr marL="1657350" lvl="3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Which metric?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E44CB-6D35-EB75-7E1D-02ADB685A2F6}"/>
              </a:ext>
            </a:extLst>
          </p:cNvPr>
          <p:cNvSpPr txBox="1"/>
          <p:nvPr/>
        </p:nvSpPr>
        <p:spPr>
          <a:xfrm>
            <a:off x="9789561" y="2328418"/>
            <a:ext cx="21705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Euclidean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Cityblock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Cosine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Correlation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Hamming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Jaccard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Jensenshannon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Chebyshev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Canberra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Bray-Curtis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Sokalsneath</a:t>
            </a:r>
            <a:endParaRPr lang="en-US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93DFC7AC-C12A-C6C6-D033-2160A7E96FBA}"/>
              </a:ext>
            </a:extLst>
          </p:cNvPr>
          <p:cNvSpPr/>
          <p:nvPr/>
        </p:nvSpPr>
        <p:spPr>
          <a:xfrm>
            <a:off x="9730662" y="2328418"/>
            <a:ext cx="2100554" cy="32046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6F1A1-C1A2-8145-D0B5-F2FACEBE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DEB64-9E9A-6482-2E51-54CD3F06B6A7}"/>
              </a:ext>
            </a:extLst>
          </p:cNvPr>
          <p:cNvSpPr txBox="1"/>
          <p:nvPr/>
        </p:nvSpPr>
        <p:spPr>
          <a:xfrm>
            <a:off x="671804" y="1660849"/>
            <a:ext cx="7735078" cy="38068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E03AE-F380-3276-B2F1-B7B6974D1819}"/>
              </a:ext>
            </a:extLst>
          </p:cNvPr>
          <p:cNvSpPr txBox="1"/>
          <p:nvPr/>
        </p:nvSpPr>
        <p:spPr>
          <a:xfrm>
            <a:off x="671803" y="1546809"/>
            <a:ext cx="9311952" cy="531119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Spaces: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Audio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Fused [Dimensions: </a:t>
            </a:r>
            <a:r>
              <a:rPr lang="en-US" dirty="0">
                <a:solidFill>
                  <a:srgbClr val="008000"/>
                </a:solidFill>
                <a:effectLst/>
              </a:rPr>
              <a:t>136 + 2*2048 = 4234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lvl="1"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Query: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1) Feature extraction according to the modality option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2) Database searching: </a:t>
            </a:r>
          </a:p>
          <a:p>
            <a:pPr marL="1657350" lvl="3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Try to find the most similar features using a similarity/distance metric</a:t>
            </a:r>
          </a:p>
          <a:p>
            <a:pPr marL="1657350" lvl="3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Which metric?</a:t>
            </a: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Small subset of Music Videos: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Metric Selection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Validation of system functionality</a:t>
            </a:r>
          </a:p>
          <a:p>
            <a:pPr marL="742950" lvl="1" indent="-285750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validation Music Videos to identify the number of correct recommendations:</a:t>
            </a:r>
          </a:p>
          <a:p>
            <a:pPr lvl="1"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Correct recommendation = Belongs to the same music genre as the video query.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CB125-5661-5C69-636F-85334D8E4969}"/>
              </a:ext>
            </a:extLst>
          </p:cNvPr>
          <p:cNvSpPr txBox="1"/>
          <p:nvPr/>
        </p:nvSpPr>
        <p:spPr>
          <a:xfrm>
            <a:off x="9789561" y="2328418"/>
            <a:ext cx="21705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Euclidean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Cityblock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Cosine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Correlation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Hamming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Jaccard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Jensenshannon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Chebyshev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Canberra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Bray-Curtis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Sokalsneath</a:t>
            </a:r>
            <a:endParaRPr lang="en-US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BC32787D-EC07-4D78-9F80-8F7EF41F2E2D}"/>
              </a:ext>
            </a:extLst>
          </p:cNvPr>
          <p:cNvSpPr/>
          <p:nvPr/>
        </p:nvSpPr>
        <p:spPr>
          <a:xfrm>
            <a:off x="9730662" y="2328418"/>
            <a:ext cx="2100554" cy="32046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 – Modality: Audio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52F897F-1794-B5F6-6A86-963957C6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9" y="1380059"/>
            <a:ext cx="10577916" cy="51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7900"/>
      </p:ext>
    </p:extLst>
  </p:cSld>
  <p:clrMapOvr>
    <a:masterClrMapping/>
  </p:clrMapOvr>
</p:sld>
</file>

<file path=ppt/theme/theme1.xml><?xml version="1.0" encoding="utf-8"?>
<a:theme xmlns:a="http://schemas.openxmlformats.org/drawingml/2006/main" name="Ξεκινήστε με το 3D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050927_TF16411177_Win32" id="{854EC381-882F-415B-A067-A43AE69B2281}" vid="{D47C133E-EB30-4E14-9B96-AE785321C59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Ζωντανέψτε τις παρουσιάσεις με τη χρήση 3D</Template>
  <TotalTime>149</TotalTime>
  <Words>331</Words>
  <Application>Microsoft Office PowerPoint</Application>
  <PresentationFormat>Ευρεία οθόνη</PresentationFormat>
  <Paragraphs>100</Paragraphs>
  <Slides>12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Segoe UI</vt:lpstr>
      <vt:lpstr>Segoe UI Light</vt:lpstr>
      <vt:lpstr>Wingdings</vt:lpstr>
      <vt:lpstr>Ξεκινήστε με το 3D </vt:lpstr>
      <vt:lpstr>Similarity-based Music Video Retrieval</vt:lpstr>
      <vt:lpstr>Problem Statement</vt:lpstr>
      <vt:lpstr>Overview</vt:lpstr>
      <vt:lpstr>Feature Extraction: Audio</vt:lpstr>
      <vt:lpstr>Feature Extraction: Video</vt:lpstr>
      <vt:lpstr>Retrieval Process</vt:lpstr>
      <vt:lpstr>Retrieval Process</vt:lpstr>
      <vt:lpstr>Retrieval Process</vt:lpstr>
      <vt:lpstr>Results – Modality: Audio</vt:lpstr>
      <vt:lpstr>Results – Modality: Video</vt:lpstr>
      <vt:lpstr>Results – Multimodal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Similarity-based Music Video Retrieval</dc:title>
  <dc:creator>Georgios Batsis</dc:creator>
  <cp:lastModifiedBy>Georgios Batsis</cp:lastModifiedBy>
  <cp:revision>8</cp:revision>
  <dcterms:created xsi:type="dcterms:W3CDTF">2022-06-21T18:40:21Z</dcterms:created>
  <dcterms:modified xsi:type="dcterms:W3CDTF">2022-06-22T12:39:34Z</dcterms:modified>
</cp:coreProperties>
</file>