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Black Panther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Gyasi Bawuah</a:t>
            </a:r>
          </a:p>
          <a:p>
            <a:r>
              <a:rPr lang="en-US" dirty="0" smtClean="0"/>
              <a:t>Text mining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367445" y="4059901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Movie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88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853" y="3311322"/>
            <a:ext cx="10178322" cy="1492132"/>
          </a:xfrm>
        </p:spPr>
        <p:txBody>
          <a:bodyPr>
            <a:normAutofit/>
          </a:bodyPr>
          <a:lstStyle/>
          <a:p>
            <a:r>
              <a:rPr lang="en-US" sz="6000" cap="none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Is Black Panther Overhyped?</a:t>
            </a:r>
            <a:endParaRPr lang="en-US" sz="6000" cap="none" dirty="0">
              <a:solidFill>
                <a:schemeClr val="accent5">
                  <a:lumMod val="75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61253" y="5149654"/>
            <a:ext cx="8925785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i="1" cap="none" dirty="0" smtClean="0">
                <a:solidFill>
                  <a:schemeClr val="tx1"/>
                </a:solidFill>
                <a:latin typeface="Adobe Garamond Pro Bold" panose="02020702060506020403" pitchFamily="18" charset="0"/>
              </a:rPr>
              <a:t>Based on the data, it is very likely that Black Panther is being overhyped.</a:t>
            </a:r>
            <a:endParaRPr lang="en-US" sz="3000" i="1" cap="none" dirty="0">
              <a:solidFill>
                <a:schemeClr val="tx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853" y="3311322"/>
            <a:ext cx="10178322" cy="1492132"/>
          </a:xfrm>
        </p:spPr>
        <p:txBody>
          <a:bodyPr>
            <a:normAutofit fontScale="90000"/>
          </a:bodyPr>
          <a:lstStyle/>
          <a:p>
            <a:pPr algn="r"/>
            <a:r>
              <a:rPr lang="en-US" sz="6000" cap="none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Is Black Panther Overhyped</a:t>
            </a:r>
            <a:r>
              <a:rPr lang="en-US" sz="6000" cap="none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?</a:t>
            </a:r>
            <a:br>
              <a:rPr lang="en-US" sz="6000" cap="none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</a:br>
            <a:r>
              <a:rPr lang="en-US" sz="6000" cap="none" dirty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/>
            </a:r>
            <a:br>
              <a:rPr lang="en-US" sz="6000" cap="none" dirty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</a:br>
            <a:r>
              <a:rPr lang="en-US" sz="2200" cap="none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For a technical audience</a:t>
            </a:r>
            <a:endParaRPr lang="en-US" sz="2200" cap="none" dirty="0">
              <a:solidFill>
                <a:schemeClr val="accent5">
                  <a:lumMod val="75000"/>
                </a:schemeClr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684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Search Criteria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714500"/>
            <a:ext cx="10178322" cy="47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27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985837"/>
            <a:ext cx="10178322" cy="888679"/>
          </a:xfrm>
        </p:spPr>
        <p:txBody>
          <a:bodyPr/>
          <a:lstStyle/>
          <a:p>
            <a:pPr algn="ctr"/>
            <a:r>
              <a:rPr lang="en-US" cap="none" dirty="0" smtClean="0"/>
              <a:t>Some themes on IMDB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63" y="2081466"/>
            <a:ext cx="10780952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37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60" y="1306286"/>
            <a:ext cx="10944969" cy="53993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0325" y="514350"/>
            <a:ext cx="714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Sentiments of Synopsis and Plot 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13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535" y="1299023"/>
            <a:ext cx="3639636" cy="5196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91" y="1324388"/>
            <a:ext cx="3412189" cy="51961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81943" y="382385"/>
            <a:ext cx="6590620" cy="640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WORDNET dictionary: </a:t>
            </a:r>
          </a:p>
          <a:p>
            <a:pPr algn="ctr"/>
            <a:r>
              <a:rPr lang="en-US" dirty="0" smtClean="0"/>
              <a:t>‘Good’- Misclassification or Contextualization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90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681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Affin</a:t>
            </a:r>
            <a:r>
              <a:rPr lang="en-US" sz="3200" dirty="0"/>
              <a:t> </a:t>
            </a:r>
            <a:r>
              <a:rPr lang="en-US" sz="3200" cap="none" dirty="0" smtClean="0"/>
              <a:t>dictionary: reviewing the reviewer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219200"/>
            <a:ext cx="10374265" cy="51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26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098493" cy="8513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</a:t>
            </a:r>
            <a:r>
              <a:rPr lang="en-US" cap="none" dirty="0" smtClean="0"/>
              <a:t>eans </a:t>
            </a:r>
            <a:r>
              <a:rPr lang="en-US" cap="none" dirty="0" smtClean="0"/>
              <a:t>clustering: </a:t>
            </a:r>
            <a:br>
              <a:rPr lang="en-US" cap="none" dirty="0" smtClean="0"/>
            </a:br>
            <a:r>
              <a:rPr lang="en-US" cap="none" dirty="0"/>
              <a:t>	</a:t>
            </a:r>
            <a:r>
              <a:rPr lang="en-US" sz="2200" cap="none" dirty="0" smtClean="0"/>
              <a:t>Not all Negatives reviews are the same</a:t>
            </a:r>
            <a:endParaRPr lang="en-US" sz="2200" cap="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285365"/>
              </p:ext>
            </p:extLst>
          </p:nvPr>
        </p:nvGraphicFramePr>
        <p:xfrm>
          <a:off x="1554753" y="1671315"/>
          <a:ext cx="9675230" cy="4746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660"/>
                <a:gridCol w="4029076"/>
                <a:gridCol w="4071937"/>
                <a:gridCol w="971557"/>
              </a:tblGrid>
              <a:tr h="420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Cluster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Example 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Example 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  <a:tr h="126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0- </a:t>
                      </a:r>
                      <a:r>
                        <a:rPr lang="en-US" sz="15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500" b="1" u="none" strike="noStrike" dirty="0" smtClean="0">
                          <a:effectLst/>
                        </a:rPr>
                        <a:t>I found this movie to be irritatingly bad - so whence the high 'user ratings'?</a:t>
                      </a:r>
                    </a:p>
                    <a:p>
                      <a:pPr algn="l" fontAlgn="b"/>
                      <a:endParaRPr lang="en-US" sz="15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500" u="none" strike="noStrike" dirty="0" smtClean="0">
                          <a:effectLst/>
                        </a:rPr>
                        <a:t>When </a:t>
                      </a:r>
                      <a:r>
                        <a:rPr lang="en-US" sz="1500" u="none" strike="noStrike" dirty="0">
                          <a:effectLst/>
                        </a:rPr>
                        <a:t>I went to see this movie, I had a general positive expectation. Maybe Marvel movies are not at the top of my wish list, but I was curious…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 smtClean="0">
                          <a:effectLst/>
                        </a:rPr>
                        <a:t>3-</a:t>
                      </a:r>
                      <a:r>
                        <a:rPr lang="en-US" sz="15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500" b="1" u="none" strike="noStrike" dirty="0" smtClean="0">
                          <a:effectLst/>
                        </a:rPr>
                        <a:t>IMDB ratings can not be trusted.</a:t>
                      </a:r>
                    </a:p>
                    <a:p>
                      <a:pPr algn="l" fontAlgn="b"/>
                      <a:endParaRPr lang="en-US" sz="15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500" u="none" strike="noStrike" dirty="0" smtClean="0">
                          <a:effectLst/>
                        </a:rPr>
                        <a:t> </a:t>
                      </a:r>
                      <a:r>
                        <a:rPr lang="en-US" sz="1500" u="none" strike="noStrike" dirty="0">
                          <a:effectLst/>
                        </a:rPr>
                        <a:t>Terrible. 3 at best. Dialog is awful. Accents are worse. How in the world can this be rated so high?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0th Century Font" panose="00000400000000000000" pitchFamily="2" charset="0"/>
                        </a:rPr>
                        <a:t>Very Negative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20th Century Font" panose="00000400000000000000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168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smtClean="0">
                          <a:effectLst/>
                        </a:rPr>
                        <a:t>14-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Stereotypes</a:t>
                      </a:r>
                    </a:p>
                    <a:p>
                      <a:pPr algn="l" fontAlgn="b"/>
                      <a:endParaRPr lang="en-US" sz="15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500" u="none" strike="noStrike" dirty="0" smtClean="0">
                          <a:effectLst/>
                        </a:rPr>
                        <a:t> </a:t>
                      </a:r>
                      <a:r>
                        <a:rPr lang="en-US" sz="1500" u="none" strike="noStrike" dirty="0">
                          <a:effectLst/>
                        </a:rPr>
                        <a:t>Reminds me of "</a:t>
                      </a:r>
                      <a:r>
                        <a:rPr lang="en-US" sz="1500" u="none" strike="noStrike" dirty="0" err="1">
                          <a:effectLst/>
                        </a:rPr>
                        <a:t>blacksploitation</a:t>
                      </a:r>
                      <a:r>
                        <a:rPr lang="en-US" sz="1500" u="none" strike="noStrike" dirty="0">
                          <a:effectLst/>
                        </a:rPr>
                        <a:t>" movies of the </a:t>
                      </a:r>
                      <a:r>
                        <a:rPr lang="en-US" sz="1500" u="none" strike="noStrike" dirty="0" err="1">
                          <a:effectLst/>
                        </a:rPr>
                        <a:t>70s</a:t>
                      </a:r>
                      <a:r>
                        <a:rPr lang="en-US" sz="1500" u="none" strike="noStrike" dirty="0">
                          <a:effectLst/>
                        </a:rPr>
                        <a:t>. Characters are mostly stereotypes weather Africans or African American. Even the token white.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15-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Surprisingly empty after high expectations</a:t>
                      </a:r>
                      <a:endParaRPr lang="en-US" sz="1500" b="1" u="none" strike="noStrike" dirty="0" smtClean="0">
                        <a:effectLst/>
                      </a:endParaRPr>
                    </a:p>
                    <a:p>
                      <a:pPr algn="l" fontAlgn="b"/>
                      <a:endParaRPr lang="en-US" sz="15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500" u="none" strike="noStrike" dirty="0" smtClean="0">
                          <a:effectLst/>
                        </a:rPr>
                        <a:t>High </a:t>
                      </a:r>
                      <a:r>
                        <a:rPr lang="en-US" sz="1500" u="none" strike="noStrike" dirty="0">
                          <a:effectLst/>
                        </a:rPr>
                        <a:t>expectations based on media buzz and reviews. After seeing this, I really wonder who would like it. African Americans? Are they not very se..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0th Century Font" panose="00000400000000000000" pitchFamily="2" charset="0"/>
                        </a:rPr>
                        <a:t>Negative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20th Century Font" panose="00000400000000000000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1262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smtClean="0">
                          <a:effectLst/>
                        </a:rPr>
                        <a:t>9-</a:t>
                      </a:r>
                      <a:r>
                        <a:rPr lang="en-US" sz="1500" b="1" u="none" strike="noStrike" dirty="0" smtClean="0">
                          <a:effectLst/>
                        </a:rPr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feel robbed</a:t>
                      </a:r>
                      <a:endParaRPr lang="en-US" sz="1500" b="1" u="none" strike="noStrike" dirty="0" smtClean="0">
                        <a:effectLst/>
                      </a:endParaRPr>
                    </a:p>
                    <a:p>
                      <a:pPr algn="l" fontAlgn="b"/>
                      <a:endParaRPr lang="en-US" sz="15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500" u="none" strike="noStrike" dirty="0" smtClean="0">
                          <a:effectLst/>
                        </a:rPr>
                        <a:t> </a:t>
                      </a:r>
                      <a:r>
                        <a:rPr lang="en-US" sz="1500" u="none" strike="noStrike" dirty="0">
                          <a:effectLst/>
                        </a:rPr>
                        <a:t>I watched this movie specifically based on the IMDB rating but I feel that the initial reviews to get this movie rates above 8.0 were faked…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20-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this hype, and for that?</a:t>
                      </a:r>
                      <a:endParaRPr lang="en-US" sz="1500" b="1" u="none" strike="noStrike" dirty="0" smtClean="0">
                        <a:effectLst/>
                      </a:endParaRPr>
                    </a:p>
                    <a:p>
                      <a:pPr algn="l" fontAlgn="b"/>
                      <a:endParaRPr lang="en-US" sz="15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500" u="none" strike="noStrike" dirty="0" smtClean="0">
                          <a:effectLst/>
                        </a:rPr>
                        <a:t>Not </a:t>
                      </a:r>
                      <a:r>
                        <a:rPr lang="en-US" sz="1500" u="none" strike="noStrike" dirty="0">
                          <a:effectLst/>
                        </a:rPr>
                        <a:t>in the mood to write a huge review. Bottom line, it's just another superhero regurgitation - nothing new or special about it. ..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20th Century Font" panose="00000400000000000000" pitchFamily="2" charset="0"/>
                        </a:rPr>
                        <a:t>Critical 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20th Century Font" panose="00000400000000000000" pitchFamily="2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658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sample size has unduly influenced the human rating logic.</a:t>
            </a:r>
          </a:p>
          <a:p>
            <a:pPr lvl="1"/>
            <a:r>
              <a:rPr lang="en-US" sz="2800" dirty="0" smtClean="0"/>
              <a:t>The condition is set too low, allowing some negative comments to be classified as positive;</a:t>
            </a:r>
          </a:p>
          <a:p>
            <a:pPr lvl="1"/>
            <a:r>
              <a:rPr lang="en-US" sz="2800" dirty="0" smtClean="0"/>
              <a:t>and creating some ‘false’ agreements or consensus between machine rating (</a:t>
            </a:r>
            <a:r>
              <a:rPr lang="en-US" sz="2800" dirty="0" err="1" smtClean="0"/>
              <a:t>AFINN</a:t>
            </a:r>
            <a:r>
              <a:rPr lang="en-US" sz="2800" dirty="0" smtClean="0"/>
              <a:t> Dictionary) and the User ratings.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92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731</TotalTime>
  <Words>344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20th Century Font</vt:lpstr>
      <vt:lpstr>Adobe Garamond Pro Bold</vt:lpstr>
      <vt:lpstr>Arial</vt:lpstr>
      <vt:lpstr>Calibri</vt:lpstr>
      <vt:lpstr>Gill Sans MT</vt:lpstr>
      <vt:lpstr>Impact</vt:lpstr>
      <vt:lpstr>Badge</vt:lpstr>
      <vt:lpstr>Black Panther</vt:lpstr>
      <vt:lpstr>Is Black Panther Overhyped?  For a technical audience</vt:lpstr>
      <vt:lpstr>Search Criteria</vt:lpstr>
      <vt:lpstr>Some themes on IMDB</vt:lpstr>
      <vt:lpstr>PowerPoint Presentation</vt:lpstr>
      <vt:lpstr>`</vt:lpstr>
      <vt:lpstr>Affin dictionary: reviewing the reviewer</vt:lpstr>
      <vt:lpstr>K-Means clustering:   Not all Negatives reviews are the same</vt:lpstr>
      <vt:lpstr>Criticism</vt:lpstr>
      <vt:lpstr>Is Black Panther Overhyped?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Panther</dc:title>
  <dc:creator>owner</dc:creator>
  <cp:lastModifiedBy>owner</cp:lastModifiedBy>
  <cp:revision>42</cp:revision>
  <dcterms:created xsi:type="dcterms:W3CDTF">2018-05-07T11:33:11Z</dcterms:created>
  <dcterms:modified xsi:type="dcterms:W3CDTF">2018-05-11T02:36:52Z</dcterms:modified>
</cp:coreProperties>
</file>