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7" r:id="rId6"/>
    <p:sldId id="261" r:id="rId7"/>
    <p:sldId id="273" r:id="rId8"/>
    <p:sldId id="274" r:id="rId9"/>
    <p:sldId id="275" r:id="rId10"/>
    <p:sldId id="259" r:id="rId11"/>
    <p:sldId id="270" r:id="rId12"/>
    <p:sldId id="279" r:id="rId13"/>
    <p:sldId id="280" r:id="rId14"/>
    <p:sldId id="281" r:id="rId15"/>
    <p:sldId id="269" r:id="rId16"/>
    <p:sldId id="282" r:id="rId17"/>
    <p:sldId id="283" r:id="rId18"/>
    <p:sldId id="284" r:id="rId19"/>
    <p:sldId id="285" r:id="rId20"/>
    <p:sldId id="268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7" r:id="rId29"/>
    <p:sldId id="294" r:id="rId30"/>
    <p:sldId id="296" r:id="rId31"/>
    <p:sldId id="295" r:id="rId32"/>
    <p:sldId id="291" r:id="rId33"/>
    <p:sldId id="267" r:id="rId34"/>
    <p:sldId id="266" r:id="rId35"/>
    <p:sldId id="265" r:id="rId36"/>
    <p:sldId id="276" r:id="rId37"/>
    <p:sldId id="264" r:id="rId38"/>
    <p:sldId id="263" r:id="rId39"/>
    <p:sldId id="262" r:id="rId4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98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6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7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1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1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6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2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4E5E-6FD1-4DFB-BACA-E14364E2CB04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374E-ADA6-4FBD-A3AC-8239ACCBA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3718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Music generation using </a:t>
            </a:r>
            <a:r>
              <a:rPr lang="en-US" b="1" dirty="0" err="1" smtClean="0"/>
              <a:t>markov</a:t>
            </a:r>
            <a:r>
              <a:rPr lang="en-US" b="1" dirty="0" smtClean="0"/>
              <a:t> chains with </a:t>
            </a:r>
            <a:r>
              <a:rPr lang="en-US" b="1" dirty="0" err="1" smtClean="0"/>
              <a:t>viterbi</a:t>
            </a:r>
            <a:r>
              <a:rPr lang="en-US" b="1" dirty="0" smtClean="0"/>
              <a:t> algorithm in R and Python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2643758"/>
            <a:ext cx="7848872" cy="249974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</a:rPr>
              <a:t>Gabriel </a:t>
            </a:r>
            <a:r>
              <a:rPr lang="pt-BR" sz="2000" dirty="0" err="1" smtClean="0">
                <a:solidFill>
                  <a:schemeClr val="tx1"/>
                </a:solidFill>
              </a:rPr>
              <a:t>Bazo</a:t>
            </a:r>
            <a:r>
              <a:rPr lang="pt-BR" sz="2000" dirty="0" smtClean="0">
                <a:solidFill>
                  <a:schemeClr val="tx1"/>
                </a:solidFill>
              </a:rPr>
              <a:t> – 10277231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chemeClr val="tx1"/>
                </a:solidFill>
              </a:rPr>
              <a:t>IBI5070 – Seminários em Tópicos Avançados de Bioinformática 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chemeClr val="tx1"/>
                </a:solidFill>
              </a:rPr>
              <a:t>  PPG Interunidades em Bioinformática</a:t>
            </a:r>
          </a:p>
          <a:p>
            <a:pPr>
              <a:spcBef>
                <a:spcPts val="0"/>
              </a:spcBef>
            </a:pPr>
            <a:r>
              <a:rPr lang="pt-BR" sz="1600" dirty="0" smtClean="0">
                <a:solidFill>
                  <a:schemeClr val="tx1"/>
                </a:solidFill>
              </a:rPr>
              <a:t>Universidade de São Paulo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BR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pt-BR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pt-BR" sz="1800" dirty="0" smtClean="0">
                <a:solidFill>
                  <a:schemeClr val="tx1"/>
                </a:solidFill>
              </a:rPr>
              <a:t>Ribeirão Preto - 2019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4534272" cy="1102519"/>
          </a:xfrm>
        </p:spPr>
        <p:txBody>
          <a:bodyPr/>
          <a:lstStyle/>
          <a:p>
            <a:r>
              <a:rPr lang="pt-BR" b="1" dirty="0" err="1" smtClean="0"/>
              <a:t>Coursera</a:t>
            </a:r>
            <a:r>
              <a:rPr lang="pt-BR" b="1" dirty="0" smtClean="0"/>
              <a:t> Courses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1563638"/>
            <a:ext cx="83846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lecture, Johns Hopkins University’s Data Science integrated course program was</a:t>
            </a:r>
          </a:p>
          <a:p>
            <a:r>
              <a:rPr lang="en-US" dirty="0" smtClean="0"/>
              <a:t>chosen, consisting of 10 mini-courses is Coursera’s #1 specialization.</a:t>
            </a:r>
          </a:p>
          <a:p>
            <a:endParaRPr lang="en-US" dirty="0"/>
          </a:p>
          <a:p>
            <a:r>
              <a:rPr lang="en-US" dirty="0" smtClean="0"/>
              <a:t>The first 3 courses have been completed and will be summarized below.</a:t>
            </a:r>
          </a:p>
          <a:p>
            <a:endParaRPr lang="en-US" dirty="0"/>
          </a:p>
          <a:p>
            <a:r>
              <a:rPr lang="en-US" dirty="0" smtClean="0"/>
              <a:t>1 – The Data Scientist’s Toolbox</a:t>
            </a:r>
          </a:p>
          <a:p>
            <a:r>
              <a:rPr lang="en-US" dirty="0" smtClean="0"/>
              <a:t>2 – R Programming</a:t>
            </a:r>
          </a:p>
          <a:p>
            <a:r>
              <a:rPr lang="en-US" dirty="0" smtClean="0"/>
              <a:t>3 – Getting and Cleaning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6696744" cy="1102519"/>
          </a:xfrm>
        </p:spPr>
        <p:txBody>
          <a:bodyPr/>
          <a:lstStyle/>
          <a:p>
            <a:r>
              <a:rPr lang="pt-BR" b="1" dirty="0" smtClean="0"/>
              <a:t>The Data </a:t>
            </a:r>
            <a:r>
              <a:rPr lang="pt-BR" b="1" dirty="0" err="1" smtClean="0"/>
              <a:t>Scientist’s</a:t>
            </a:r>
            <a:r>
              <a:rPr lang="pt-BR" b="1" dirty="0" smtClean="0"/>
              <a:t> Toolbox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1707654"/>
            <a:ext cx="3101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Presentation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Introduction to data science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data?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data science process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3298329"/>
            <a:ext cx="341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installation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 Packages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creation and tour in the</a:t>
            </a:r>
          </a:p>
          <a:p>
            <a:r>
              <a:rPr lang="en-US" dirty="0"/>
              <a:t>m</a:t>
            </a:r>
            <a:r>
              <a:rPr lang="en-US" dirty="0" smtClean="0"/>
              <a:t>ain functions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27984" y="1707654"/>
            <a:ext cx="3435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Version control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Connecting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95145" y="3298329"/>
            <a:ext cx="3495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 Markdown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Types of Data Science Questions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6696744" cy="1102519"/>
          </a:xfrm>
        </p:spPr>
        <p:txBody>
          <a:bodyPr/>
          <a:lstStyle/>
          <a:p>
            <a:pPr algn="l"/>
            <a:r>
              <a:rPr lang="pt-BR" b="1" dirty="0" smtClean="0"/>
              <a:t>R </a:t>
            </a:r>
            <a:r>
              <a:rPr lang="pt-BR" b="1" dirty="0" err="1" smtClean="0"/>
              <a:t>Programming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1275606"/>
            <a:ext cx="2645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Workspace and Files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Sequences of </a:t>
            </a:r>
            <a:r>
              <a:rPr lang="en-US" sz="1600" dirty="0" err="1" smtClean="0"/>
              <a:t>numbes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Vectors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Missing Values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Subsetting</a:t>
            </a:r>
            <a:r>
              <a:rPr lang="en-US" sz="1600" dirty="0" smtClean="0"/>
              <a:t> Vectors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Matrices and Data Frames</a:t>
            </a:r>
            <a:endParaRPr lang="en-US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3161749"/>
            <a:ext cx="1842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2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Logic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Functions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Dates and Times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27984" y="1275606"/>
            <a:ext cx="10999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3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L</a:t>
            </a:r>
            <a:r>
              <a:rPr lang="en-US" sz="1600" dirty="0" err="1" smtClean="0"/>
              <a:t>apply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Sapply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Vapply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Taplly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Mapply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Split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95145" y="3298329"/>
            <a:ext cx="24534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4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Looking at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Simulation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Base Graphics and plots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8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6696744" cy="1102519"/>
          </a:xfrm>
        </p:spPr>
        <p:txBody>
          <a:bodyPr/>
          <a:lstStyle/>
          <a:p>
            <a:pPr algn="l"/>
            <a:r>
              <a:rPr lang="pt-BR" b="1" dirty="0" err="1" smtClean="0"/>
              <a:t>Getting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Cleaning</a:t>
            </a:r>
            <a:r>
              <a:rPr lang="pt-BR" b="1" dirty="0" smtClean="0"/>
              <a:t> Data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1248311"/>
            <a:ext cx="25107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Raw and Processed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Tidy Data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Downloading Files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Reading Files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XML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JSON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d</a:t>
            </a:r>
            <a:r>
              <a:rPr lang="en-US" sz="1600" dirty="0" err="1" smtClean="0"/>
              <a:t>ata.table</a:t>
            </a:r>
            <a:r>
              <a:rPr lang="en-US" sz="1600" dirty="0" smtClean="0"/>
              <a:t> package</a:t>
            </a:r>
            <a:endParaRPr lang="en-US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3336543"/>
            <a:ext cx="22229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2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Reading from MySQL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Reading from HDF5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Reading from Web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APIs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20855" y="1248311"/>
            <a:ext cx="2358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3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Subsetting</a:t>
            </a:r>
            <a:r>
              <a:rPr lang="en-US" sz="1600" dirty="0" smtClean="0"/>
              <a:t> and Sorting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Summarizing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Creating new variables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Reshaping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Merging data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dplyr</a:t>
            </a:r>
            <a:r>
              <a:rPr lang="en-US" sz="1600" dirty="0" smtClean="0"/>
              <a:t> Basic Tools</a:t>
            </a:r>
            <a:endParaRPr lang="en-US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595145" y="3298329"/>
            <a:ext cx="2215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4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Editing Text variables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Regular Expressions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Data Resources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Working with Dates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7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6696744" cy="1102519"/>
          </a:xfrm>
        </p:spPr>
        <p:txBody>
          <a:bodyPr/>
          <a:lstStyle/>
          <a:p>
            <a:pPr algn="l"/>
            <a:r>
              <a:rPr lang="pt-BR" b="1" dirty="0" smtClean="0"/>
              <a:t>Coursera Courses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1563638"/>
            <a:ext cx="82706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3 courses seek to provide a foundation for exploring data, asking questions,</a:t>
            </a:r>
          </a:p>
          <a:p>
            <a:r>
              <a:rPr lang="en-US" dirty="0" smtClean="0"/>
              <a:t>transforming and analyzing.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Gradually the first course demonstrates tools, the second course programming-related</a:t>
            </a:r>
          </a:p>
          <a:p>
            <a:r>
              <a:rPr lang="en-US" dirty="0" smtClean="0"/>
              <a:t>concepts, and the third course applies the concepts in data analysis, including new</a:t>
            </a:r>
          </a:p>
          <a:p>
            <a:r>
              <a:rPr lang="en-US" dirty="0" smtClean="0"/>
              <a:t>information's as well. </a:t>
            </a:r>
          </a:p>
          <a:p>
            <a:endParaRPr lang="en-US" dirty="0"/>
          </a:p>
          <a:p>
            <a:r>
              <a:rPr lang="en-US" dirty="0" smtClean="0"/>
              <a:t>With this knowledge acquired we start to </a:t>
            </a:r>
          </a:p>
          <a:p>
            <a:r>
              <a:rPr lang="en-US" dirty="0" smtClean="0"/>
              <a:t>the mathematical model that we will use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3528392" cy="1102519"/>
          </a:xfrm>
        </p:spPr>
        <p:txBody>
          <a:bodyPr/>
          <a:lstStyle/>
          <a:p>
            <a:r>
              <a:rPr lang="pt-BR" b="1" dirty="0" err="1" smtClean="0"/>
              <a:t>Markov</a:t>
            </a:r>
            <a:r>
              <a:rPr lang="pt-BR" b="1" dirty="0" smtClean="0"/>
              <a:t> Chain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347614"/>
            <a:ext cx="8593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Markov chains, named after </a:t>
            </a:r>
            <a:r>
              <a:rPr lang="en-US" dirty="0" err="1" smtClean="0"/>
              <a:t>Andrey</a:t>
            </a:r>
            <a:r>
              <a:rPr lang="en-US" dirty="0" smtClean="0"/>
              <a:t> Markov, are mathematical systems that hop from</a:t>
            </a:r>
          </a:p>
          <a:p>
            <a:r>
              <a:rPr lang="en-US" dirty="0" smtClean="0"/>
              <a:t>one “state” (situation or set of values) to another.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if you made a Markov chain model of a baby’s behavior, you might include</a:t>
            </a:r>
          </a:p>
          <a:p>
            <a:r>
              <a:rPr lang="en-US" dirty="0" smtClean="0"/>
              <a:t>“eating”, “sleeping”, “crying” and “playing” as states, which together with other behaviors</a:t>
            </a:r>
          </a:p>
          <a:p>
            <a:r>
              <a:rPr lang="en-US" dirty="0"/>
              <a:t>c</a:t>
            </a:r>
            <a:r>
              <a:rPr lang="en-US" dirty="0" smtClean="0"/>
              <a:t>ould form a ‘state space’: a list of all possible states.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addition, on the state space, a Markov chain tells you the probability of hopping, from</a:t>
            </a:r>
          </a:p>
          <a:p>
            <a:r>
              <a:rPr lang="en-US" dirty="0"/>
              <a:t>o</a:t>
            </a:r>
            <a:r>
              <a:rPr lang="en-US" dirty="0" smtClean="0"/>
              <a:t>ne state to another, the chance that a baby currently playing will fall asleep in the next</a:t>
            </a:r>
          </a:p>
          <a:p>
            <a:r>
              <a:rPr lang="en-US" dirty="0" smtClean="0"/>
              <a:t>Five minutes without crying.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-20538"/>
            <a:ext cx="3528392" cy="1102519"/>
          </a:xfrm>
        </p:spPr>
        <p:txBody>
          <a:bodyPr/>
          <a:lstStyle/>
          <a:p>
            <a:r>
              <a:rPr lang="pt-BR" b="1" dirty="0" err="1" smtClean="0"/>
              <a:t>Markov</a:t>
            </a:r>
            <a:r>
              <a:rPr lang="pt-BR" b="1" dirty="0" smtClean="0"/>
              <a:t> Chain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2925"/>
            <a:ext cx="4048125" cy="405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1556088"/>
            <a:ext cx="4261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2 states (A-B), there are 4 possible</a:t>
            </a:r>
          </a:p>
          <a:p>
            <a:r>
              <a:rPr lang="en-US" dirty="0"/>
              <a:t>t</a:t>
            </a:r>
            <a:r>
              <a:rPr lang="en-US" dirty="0" smtClean="0"/>
              <a:t>ransitions, ‘A’ could transition to ‘B’ or stay</a:t>
            </a:r>
          </a:p>
          <a:p>
            <a:r>
              <a:rPr lang="en-US" dirty="0"/>
              <a:t>a</a:t>
            </a:r>
            <a:r>
              <a:rPr lang="en-US" dirty="0" smtClean="0"/>
              <a:t>t ‘A’. ‘B’ could transition to ‘A’ or stay at ‘B’.</a:t>
            </a:r>
          </a:p>
          <a:p>
            <a:endParaRPr lang="en-US" dirty="0"/>
          </a:p>
          <a:p>
            <a:r>
              <a:rPr lang="en-US" dirty="0" smtClean="0"/>
              <a:t>In this two state diagram, the probability</a:t>
            </a:r>
          </a:p>
          <a:p>
            <a:r>
              <a:rPr lang="en-US" dirty="0" smtClean="0"/>
              <a:t>of transitioning from any state to any other</a:t>
            </a:r>
          </a:p>
          <a:p>
            <a:r>
              <a:rPr lang="en-US" dirty="0"/>
              <a:t>s</a:t>
            </a:r>
            <a:r>
              <a:rPr lang="en-US" dirty="0" smtClean="0"/>
              <a:t>tate is 0.5.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3528392" cy="1102519"/>
          </a:xfrm>
        </p:spPr>
        <p:txBody>
          <a:bodyPr/>
          <a:lstStyle/>
          <a:p>
            <a:r>
              <a:rPr lang="pt-BR" b="1" dirty="0" err="1" smtClean="0"/>
              <a:t>Markov</a:t>
            </a:r>
            <a:r>
              <a:rPr lang="pt-BR" b="1" dirty="0" smtClean="0"/>
              <a:t> Chain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670486"/>
            <a:ext cx="7984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hands of meteorologists, ecologists, computer scientists and other who need</a:t>
            </a:r>
          </a:p>
          <a:p>
            <a:r>
              <a:rPr lang="en-US" dirty="0" smtClean="0"/>
              <a:t>to model big phenomena, Markov chains can get to be quite large and powerful.</a:t>
            </a:r>
          </a:p>
          <a:p>
            <a:endParaRPr lang="en-US" dirty="0"/>
          </a:p>
          <a:p>
            <a:r>
              <a:rPr lang="en-US" dirty="0" smtClean="0"/>
              <a:t>For example, the algorithm Google uses to determine the order of search results,</a:t>
            </a:r>
          </a:p>
          <a:p>
            <a:r>
              <a:rPr lang="en-US" dirty="0"/>
              <a:t>c</a:t>
            </a:r>
            <a:r>
              <a:rPr lang="en-US" dirty="0" smtClean="0"/>
              <a:t>alled PageRank, is a type of Markov Chain.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5184576" cy="1102519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Hidden</a:t>
            </a:r>
            <a:r>
              <a:rPr lang="pt-BR" b="1" dirty="0" smtClean="0"/>
              <a:t> </a:t>
            </a:r>
            <a:r>
              <a:rPr lang="pt-BR" b="1" dirty="0" err="1" smtClean="0"/>
              <a:t>Markov</a:t>
            </a:r>
            <a:r>
              <a:rPr lang="pt-BR" b="1" dirty="0" smtClean="0"/>
              <a:t> </a:t>
            </a:r>
            <a:r>
              <a:rPr lang="pt-BR" b="1" dirty="0" err="1" smtClean="0"/>
              <a:t>Model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670486"/>
            <a:ext cx="875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 is a Markov model in which the system being modeled is assumed to be a Markov</a:t>
            </a:r>
          </a:p>
          <a:p>
            <a:r>
              <a:rPr lang="en-US" dirty="0" smtClean="0"/>
              <a:t>process with hidden states.</a:t>
            </a:r>
          </a:p>
          <a:p>
            <a:endParaRPr lang="en-US" dirty="0"/>
          </a:p>
          <a:p>
            <a:r>
              <a:rPr lang="en-US" dirty="0" smtClean="0"/>
              <a:t>In simples Markov models (Markov chain), the state is directly visible to the observer,</a:t>
            </a:r>
          </a:p>
          <a:p>
            <a:r>
              <a:rPr lang="en-US" dirty="0"/>
              <a:t>a</a:t>
            </a:r>
            <a:r>
              <a:rPr lang="en-US" dirty="0" smtClean="0"/>
              <a:t>nd therefore the state transition probabilities are the only parameters, while in the hidden</a:t>
            </a:r>
          </a:p>
          <a:p>
            <a:r>
              <a:rPr lang="en-US" dirty="0" smtClean="0"/>
              <a:t>Markov model, the state is not directly visible, but the output, dependent on the state, is</a:t>
            </a:r>
          </a:p>
          <a:p>
            <a:r>
              <a:rPr lang="en-US" dirty="0"/>
              <a:t>v</a:t>
            </a:r>
            <a:r>
              <a:rPr lang="en-US" dirty="0" smtClean="0"/>
              <a:t>isible. </a:t>
            </a:r>
          </a:p>
          <a:p>
            <a:endParaRPr lang="en-US" dirty="0"/>
          </a:p>
          <a:p>
            <a:r>
              <a:rPr lang="en-US" dirty="0" smtClean="0"/>
              <a:t>Each state has a probability distribution over the possible output. Therefore, the sequence</a:t>
            </a:r>
          </a:p>
          <a:p>
            <a:r>
              <a:rPr lang="en-US" dirty="0"/>
              <a:t>o</a:t>
            </a:r>
            <a:r>
              <a:rPr lang="en-US" dirty="0" smtClean="0"/>
              <a:t>f tokens generated by an HMM gives some information about the sequence of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5184576" cy="1102519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Hidden</a:t>
            </a:r>
            <a:r>
              <a:rPr lang="pt-BR" b="1" dirty="0" smtClean="0"/>
              <a:t> </a:t>
            </a:r>
            <a:r>
              <a:rPr lang="pt-BR" b="1" dirty="0" err="1" smtClean="0"/>
              <a:t>Markov</a:t>
            </a:r>
            <a:r>
              <a:rPr lang="pt-BR" b="1" dirty="0" smtClean="0"/>
              <a:t> </a:t>
            </a:r>
            <a:r>
              <a:rPr lang="pt-BR" b="1" dirty="0" err="1" smtClean="0"/>
              <a:t>Model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670486"/>
            <a:ext cx="8228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Summing up the HMM is a way of modeling real world scenarios.</a:t>
            </a:r>
          </a:p>
          <a:p>
            <a:endParaRPr lang="en-US" dirty="0"/>
          </a:p>
          <a:p>
            <a:r>
              <a:rPr lang="en-US" dirty="0" smtClean="0"/>
              <a:t>And a real world system can be modeled by HMM if:</a:t>
            </a:r>
          </a:p>
          <a:p>
            <a:endParaRPr lang="en-US" dirty="0" smtClean="0"/>
          </a:p>
          <a:p>
            <a:r>
              <a:rPr lang="en-US" dirty="0" smtClean="0"/>
              <a:t>1 – the system can be thought of as being in 1 of a limited (finite) number of STATES</a:t>
            </a:r>
          </a:p>
          <a:p>
            <a:r>
              <a:rPr lang="en-US" dirty="0"/>
              <a:t> </a:t>
            </a:r>
            <a:r>
              <a:rPr lang="en-US" dirty="0" smtClean="0"/>
              <a:t>      at certain time.</a:t>
            </a:r>
          </a:p>
          <a:p>
            <a:r>
              <a:rPr lang="en-US" dirty="0" smtClean="0"/>
              <a:t>2 – if we can determine in what state the system is observing for a sequence of recent</a:t>
            </a:r>
          </a:p>
          <a:p>
            <a:r>
              <a:rPr lang="en-US" dirty="0"/>
              <a:t> </a:t>
            </a:r>
            <a:r>
              <a:rPr lang="en-US" dirty="0" smtClean="0"/>
              <a:t>      system results (OBSERVATIONS).</a:t>
            </a:r>
          </a:p>
        </p:txBody>
      </p:sp>
    </p:spTree>
    <p:extLst>
      <p:ext uri="{BB962C8B-B14F-4D97-AF65-F5344CB8AC3E}">
        <p14:creationId xmlns:p14="http://schemas.microsoft.com/office/powerpoint/2010/main" val="6097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6512" y="-20538"/>
            <a:ext cx="2662064" cy="103051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 </a:t>
            </a:r>
            <a:r>
              <a:rPr lang="en-US" b="1" dirty="0" smtClean="0"/>
              <a:t>About</a:t>
            </a:r>
            <a:r>
              <a:rPr lang="pt-BR" b="1" dirty="0" smtClean="0"/>
              <a:t> me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19" y="1779662"/>
            <a:ext cx="8680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I have a degree in Computer Science (2012), Master’s degree student in Science at the </a:t>
            </a:r>
          </a:p>
          <a:p>
            <a:pPr algn="just"/>
            <a:r>
              <a:rPr lang="en-US" dirty="0" smtClean="0"/>
              <a:t>University of S</a:t>
            </a:r>
            <a:r>
              <a:rPr lang="pt-BR" dirty="0"/>
              <a:t>ã</a:t>
            </a:r>
            <a:r>
              <a:rPr lang="en-US" dirty="0" smtClean="0"/>
              <a:t>o Paulo. I worked as a research collaborator in the Department of Childcare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nd Pediatrics, </a:t>
            </a:r>
            <a:r>
              <a:rPr lang="en-US" dirty="0" err="1" smtClean="0"/>
              <a:t>Ribeir</a:t>
            </a:r>
            <a:r>
              <a:rPr lang="pt-BR" dirty="0"/>
              <a:t>ã</a:t>
            </a:r>
            <a:r>
              <a:rPr lang="en-US" dirty="0" smtClean="0"/>
              <a:t>o </a:t>
            </a:r>
            <a:r>
              <a:rPr lang="en-US" dirty="0" err="1" smtClean="0"/>
              <a:t>Preto</a:t>
            </a:r>
            <a:r>
              <a:rPr lang="en-US" dirty="0" smtClean="0"/>
              <a:t> Medical School. Experience in the field of Computing.</a:t>
            </a:r>
          </a:p>
          <a:p>
            <a:pPr algn="just"/>
            <a:r>
              <a:rPr lang="en-US" dirty="0" smtClean="0"/>
              <a:t>Acting on the following topics: algorithms for data analysis, machine learning, data mining </a:t>
            </a:r>
          </a:p>
          <a:p>
            <a:pPr algn="just"/>
            <a:r>
              <a:rPr lang="en-US" dirty="0" smtClean="0"/>
              <a:t>and public health.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4011910"/>
            <a:ext cx="277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gabrielbazo@usp.br</a:t>
            </a:r>
          </a:p>
          <a:p>
            <a:r>
              <a:rPr lang="pt-BR" sz="2000" dirty="0" smtClean="0"/>
              <a:t>github.com/</a:t>
            </a:r>
            <a:r>
              <a:rPr lang="pt-BR" sz="2000" dirty="0" err="1" smtClean="0"/>
              <a:t>gbazo</a:t>
            </a:r>
            <a:r>
              <a:rPr lang="pt-BR" sz="2000" dirty="0" smtClean="0"/>
              <a:t>/</a:t>
            </a:r>
            <a:r>
              <a:rPr lang="pt-BR" sz="2000" dirty="0" err="1" smtClean="0"/>
              <a:t>music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65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3886200" cy="1102519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Viterbi</a:t>
            </a:r>
            <a:r>
              <a:rPr lang="pt-BR" b="1" dirty="0" smtClean="0"/>
              <a:t> </a:t>
            </a:r>
            <a:r>
              <a:rPr lang="pt-BR" b="1" dirty="0" err="1" smtClean="0"/>
              <a:t>Algorithm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491630"/>
            <a:ext cx="8721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Viterbi algorithm is a dynamic programming algorithm for finding the most likely</a:t>
            </a:r>
          </a:p>
          <a:p>
            <a:r>
              <a:rPr lang="en-US" dirty="0" smtClean="0"/>
              <a:t>sequence of hidden states (the Viterbi path), that results in a sequence of observed events,</a:t>
            </a:r>
          </a:p>
          <a:p>
            <a:r>
              <a:rPr lang="en-US" dirty="0"/>
              <a:t>e</a:t>
            </a:r>
            <a:r>
              <a:rPr lang="en-US" dirty="0" smtClean="0"/>
              <a:t>specially in the context of hidden Markov models. </a:t>
            </a:r>
          </a:p>
          <a:p>
            <a:endParaRPr lang="en-US" dirty="0"/>
          </a:p>
          <a:p>
            <a:r>
              <a:rPr lang="en-US" dirty="0" smtClean="0"/>
              <a:t>Requires knowledge of the parameters of the HMM model and a particular output </a:t>
            </a:r>
          </a:p>
          <a:p>
            <a:r>
              <a:rPr lang="en-US" dirty="0"/>
              <a:t>s</a:t>
            </a:r>
            <a:r>
              <a:rPr lang="en-US" dirty="0" smtClean="0"/>
              <a:t>equence and it finds the state sequence that is most likely to have generated that</a:t>
            </a:r>
          </a:p>
          <a:p>
            <a:r>
              <a:rPr lang="en-US" dirty="0" smtClean="0"/>
              <a:t>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491630"/>
            <a:ext cx="86344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Throwing coins – the coin being played is normal or addicted.</a:t>
            </a:r>
          </a:p>
          <a:p>
            <a:endParaRPr lang="en-US" dirty="0"/>
          </a:p>
          <a:p>
            <a:r>
              <a:rPr lang="en-US" dirty="0" smtClean="0"/>
              <a:t>We do not know a priori whether the currency is, but we want to deduce by observing the</a:t>
            </a:r>
          </a:p>
          <a:p>
            <a:r>
              <a:rPr lang="en-US" dirty="0"/>
              <a:t>r</a:t>
            </a:r>
            <a:r>
              <a:rPr lang="en-US" dirty="0" smtClean="0"/>
              <a:t>esult of a certain number of moves.</a:t>
            </a:r>
          </a:p>
          <a:p>
            <a:endParaRPr lang="en-US" dirty="0"/>
          </a:p>
          <a:p>
            <a:r>
              <a:rPr lang="en-US" dirty="0" smtClean="0"/>
              <a:t>So we have:</a:t>
            </a:r>
          </a:p>
          <a:p>
            <a:endParaRPr lang="en-US" dirty="0"/>
          </a:p>
          <a:p>
            <a:r>
              <a:rPr lang="en-US" dirty="0" smtClean="0"/>
              <a:t>STATES: Addicted = V, Normal = N</a:t>
            </a:r>
          </a:p>
          <a:p>
            <a:r>
              <a:rPr lang="en-US" dirty="0" smtClean="0"/>
              <a:t>OBS: Face = A, Crown = O</a:t>
            </a:r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563638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the result of a series of moves, for example:</a:t>
            </a:r>
          </a:p>
          <a:p>
            <a:endParaRPr lang="en-US" dirty="0"/>
          </a:p>
          <a:p>
            <a:pPr algn="ctr"/>
            <a:r>
              <a:rPr lang="en-US" dirty="0" smtClean="0"/>
              <a:t>A, O, O, O, A, A, O, A, A, O, O, O, A, O, O, A, A, O, O, O</a:t>
            </a:r>
          </a:p>
          <a:p>
            <a:pPr algn="ctr"/>
            <a:endParaRPr lang="en-US" dirty="0"/>
          </a:p>
          <a:p>
            <a:r>
              <a:rPr lang="en-US" dirty="0" smtClean="0"/>
              <a:t>Can we deduce WHICH is currency played? Even if we allow the currency to be exchanged</a:t>
            </a:r>
          </a:p>
          <a:p>
            <a:r>
              <a:rPr lang="en-US" dirty="0" smtClean="0"/>
              <a:t>between two moves?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56363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HMM uses probabilities that relate states and observations:</a:t>
            </a:r>
          </a:p>
          <a:p>
            <a:endParaRPr lang="en-US" dirty="0"/>
          </a:p>
          <a:p>
            <a:r>
              <a:rPr lang="en-US" dirty="0"/>
              <a:t>1 – The probability of the system starting from a particular state</a:t>
            </a:r>
          </a:p>
          <a:p>
            <a:r>
              <a:rPr lang="en-US" dirty="0"/>
              <a:t>2 – The likelihood of different observations occurring while the system is in particular state</a:t>
            </a:r>
          </a:p>
          <a:p>
            <a:r>
              <a:rPr lang="en-US" dirty="0"/>
              <a:t>3 – The probability of a system moving from state to state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275606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 (from starting the game using an addicted coin) = 0.1</a:t>
            </a:r>
          </a:p>
          <a:p>
            <a:r>
              <a:rPr lang="en-US" dirty="0" smtClean="0"/>
              <a:t>    P </a:t>
            </a:r>
            <a:r>
              <a:rPr lang="en-US" dirty="0"/>
              <a:t>(to start the game using a normal currency) = 0.9</a:t>
            </a:r>
          </a:p>
          <a:p>
            <a:endParaRPr lang="en-US" dirty="0"/>
          </a:p>
          <a:p>
            <a:r>
              <a:rPr lang="en-US" dirty="0"/>
              <a:t>2. P (face-to-face that a normal currency is being used) = 0.5</a:t>
            </a:r>
          </a:p>
          <a:p>
            <a:r>
              <a:rPr lang="en-US" dirty="0" smtClean="0"/>
              <a:t>    P </a:t>
            </a:r>
            <a:r>
              <a:rPr lang="en-US" dirty="0"/>
              <a:t>(giving crown | that a normal currency is being used) = 0.5</a:t>
            </a:r>
          </a:p>
          <a:p>
            <a:r>
              <a:rPr lang="en-US" dirty="0" smtClean="0"/>
              <a:t>    P </a:t>
            </a:r>
            <a:r>
              <a:rPr lang="en-US" dirty="0"/>
              <a:t>(face-to-face that an </a:t>
            </a:r>
            <a:r>
              <a:rPr lang="en-US" dirty="0" err="1" smtClean="0"/>
              <a:t>addcoin</a:t>
            </a:r>
            <a:r>
              <a:rPr lang="en-US" dirty="0" smtClean="0"/>
              <a:t> </a:t>
            </a:r>
            <a:r>
              <a:rPr lang="en-US" dirty="0"/>
              <a:t>is being used) = 0.1</a:t>
            </a:r>
          </a:p>
          <a:p>
            <a:r>
              <a:rPr lang="en-US" dirty="0" smtClean="0"/>
              <a:t>    P </a:t>
            </a:r>
            <a:r>
              <a:rPr lang="en-US" dirty="0"/>
              <a:t>(giving crown | that an </a:t>
            </a:r>
            <a:r>
              <a:rPr lang="en-US" dirty="0" smtClean="0"/>
              <a:t>add coin </a:t>
            </a:r>
            <a:r>
              <a:rPr lang="en-US" dirty="0"/>
              <a:t>is being used) = 0.9</a:t>
            </a:r>
          </a:p>
          <a:p>
            <a:endParaRPr lang="en-US" dirty="0"/>
          </a:p>
          <a:p>
            <a:r>
              <a:rPr lang="en-US" dirty="0"/>
              <a:t>3. P (from changing from normal to addicted) = 0.3</a:t>
            </a:r>
          </a:p>
          <a:p>
            <a:r>
              <a:rPr lang="en-US" dirty="0" smtClean="0"/>
              <a:t>    P </a:t>
            </a:r>
            <a:r>
              <a:rPr lang="en-US" dirty="0"/>
              <a:t>(to change from an </a:t>
            </a:r>
            <a:r>
              <a:rPr lang="en-US" dirty="0" smtClean="0"/>
              <a:t>add to </a:t>
            </a:r>
            <a:r>
              <a:rPr lang="en-US" dirty="0"/>
              <a:t>a normal currency) = </a:t>
            </a:r>
            <a:r>
              <a:rPr lang="en-US" dirty="0" smtClean="0"/>
              <a:t>0.05</a:t>
            </a:r>
          </a:p>
          <a:p>
            <a:endParaRPr lang="en-US" dirty="0"/>
          </a:p>
          <a:p>
            <a:r>
              <a:rPr lang="en-US" dirty="0" smtClean="0"/>
              <a:t>What is the most likely sequence of coin that were used for</a:t>
            </a:r>
          </a:p>
          <a:p>
            <a:r>
              <a:rPr lang="en-US" dirty="0"/>
              <a:t>t</a:t>
            </a:r>
            <a:r>
              <a:rPr lang="en-US" dirty="0" smtClean="0"/>
              <a:t>his sequence of moves?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27560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Summarizing:</a:t>
            </a:r>
          </a:p>
          <a:p>
            <a:endParaRPr lang="en-US" dirty="0"/>
          </a:p>
          <a:p>
            <a:r>
              <a:rPr lang="en-US" dirty="0" smtClean="0"/>
              <a:t>States: “V” “N”                        Symbols: “A” “O”                        Start Probs:  V = 0.1 N = 0.9</a:t>
            </a:r>
          </a:p>
          <a:p>
            <a:endParaRPr lang="en-US" dirty="0"/>
          </a:p>
          <a:p>
            <a:r>
              <a:rPr lang="en-US" dirty="0" smtClean="0"/>
              <a:t>Transition Probs: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Emission Probs:    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71615"/>
              </p:ext>
            </p:extLst>
          </p:nvPr>
        </p:nvGraphicFramePr>
        <p:xfrm>
          <a:off x="2051720" y="2283718"/>
          <a:ext cx="22909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6"/>
                <a:gridCol w="763636"/>
                <a:gridCol w="7636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81123"/>
              </p:ext>
            </p:extLst>
          </p:nvPr>
        </p:nvGraphicFramePr>
        <p:xfrm>
          <a:off x="2051720" y="3795886"/>
          <a:ext cx="22909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636"/>
                <a:gridCol w="763636"/>
                <a:gridCol w="76363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31590"/>
            <a:ext cx="6768752" cy="38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0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rot="5400000">
            <a:off x="2987824" y="-1938167"/>
            <a:ext cx="3168352" cy="90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1" t="12506"/>
          <a:stretch/>
        </p:blipFill>
        <p:spPr>
          <a:xfrm rot="5400000">
            <a:off x="2820187" y="-1962195"/>
            <a:ext cx="3503626" cy="90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24"/>
          <a:stretch/>
        </p:blipFill>
        <p:spPr>
          <a:xfrm rot="5400000">
            <a:off x="3210004" y="-1971124"/>
            <a:ext cx="2723992" cy="90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1656184" cy="792088"/>
          </a:xfrm>
        </p:spPr>
        <p:txBody>
          <a:bodyPr/>
          <a:lstStyle/>
          <a:p>
            <a:r>
              <a:rPr lang="pt-BR" b="1" dirty="0" smtClean="0"/>
              <a:t>Script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1275606"/>
            <a:ext cx="32199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    Goals</a:t>
            </a:r>
          </a:p>
          <a:p>
            <a:r>
              <a:rPr lang="en-US" sz="2000" dirty="0" smtClean="0"/>
              <a:t>2-    Used software and tips</a:t>
            </a:r>
          </a:p>
          <a:p>
            <a:r>
              <a:rPr lang="en-US" sz="2000" dirty="0"/>
              <a:t>3</a:t>
            </a:r>
            <a:r>
              <a:rPr lang="en-US" sz="2000" dirty="0" smtClean="0"/>
              <a:t>-    Introduction</a:t>
            </a:r>
          </a:p>
          <a:p>
            <a:r>
              <a:rPr lang="en-US" sz="2000" dirty="0"/>
              <a:t>4</a:t>
            </a:r>
            <a:r>
              <a:rPr lang="en-US" sz="2000" dirty="0" smtClean="0"/>
              <a:t>-    Coursera Courses</a:t>
            </a:r>
          </a:p>
          <a:p>
            <a:r>
              <a:rPr lang="en-US" sz="2000" dirty="0"/>
              <a:t>5</a:t>
            </a:r>
            <a:r>
              <a:rPr lang="en-US" sz="2000" dirty="0" smtClean="0"/>
              <a:t>-    Markov Chains</a:t>
            </a:r>
          </a:p>
          <a:p>
            <a:r>
              <a:rPr lang="en-US" sz="2000" dirty="0"/>
              <a:t>6</a:t>
            </a:r>
            <a:r>
              <a:rPr lang="en-US" sz="2000" dirty="0" smtClean="0"/>
              <a:t>-    Viterbi Algorithm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-    R code generation</a:t>
            </a:r>
          </a:p>
          <a:p>
            <a:r>
              <a:rPr lang="en-US" sz="2000" dirty="0"/>
              <a:t>8</a:t>
            </a:r>
            <a:r>
              <a:rPr lang="en-US" sz="2000" dirty="0" smtClean="0"/>
              <a:t>-    Python music generation</a:t>
            </a:r>
          </a:p>
          <a:p>
            <a:r>
              <a:rPr lang="en-US" sz="2000" dirty="0"/>
              <a:t>9</a:t>
            </a:r>
            <a:r>
              <a:rPr lang="en-US" sz="2000" dirty="0" smtClean="0"/>
              <a:t>-    Music21 library</a:t>
            </a:r>
          </a:p>
          <a:p>
            <a:r>
              <a:rPr lang="en-US" sz="2000" dirty="0" smtClean="0"/>
              <a:t>10-  Music playback</a:t>
            </a:r>
          </a:p>
          <a:p>
            <a:r>
              <a:rPr lang="en-US" sz="2000" dirty="0" smtClean="0"/>
              <a:t>11-  Final thanks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3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5"/>
          <a:stretch/>
        </p:blipFill>
        <p:spPr>
          <a:xfrm rot="5400000">
            <a:off x="2936303" y="-1945228"/>
            <a:ext cx="3271395" cy="90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5" r="58497"/>
          <a:stretch/>
        </p:blipFill>
        <p:spPr>
          <a:xfrm rot="5400000">
            <a:off x="3041878" y="-1881573"/>
            <a:ext cx="3102877" cy="89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7128792" cy="1102519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Example</a:t>
            </a:r>
            <a:r>
              <a:rPr lang="pt-BR" b="1" dirty="0" smtClean="0"/>
              <a:t> </a:t>
            </a:r>
            <a:r>
              <a:rPr lang="pt-BR" b="1" dirty="0" err="1" smtClean="0"/>
              <a:t>of</a:t>
            </a:r>
            <a:r>
              <a:rPr lang="pt-BR" b="1" dirty="0" smtClean="0"/>
              <a:t> HMM </a:t>
            </a:r>
            <a:r>
              <a:rPr lang="pt-BR" b="1" dirty="0" err="1" smtClean="0"/>
              <a:t>with</a:t>
            </a:r>
            <a:r>
              <a:rPr lang="pt-BR" b="1" dirty="0" smtClean="0"/>
              <a:t> </a:t>
            </a:r>
            <a:r>
              <a:rPr lang="pt-BR" b="1" dirty="0" err="1" smtClean="0"/>
              <a:t>Viterbi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520" y="127560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the moves:</a:t>
            </a:r>
          </a:p>
          <a:p>
            <a:pPr algn="ctr"/>
            <a:r>
              <a:rPr lang="en-US" dirty="0"/>
              <a:t>A, O, O, O, A, A, O, A, A, O, O, O, A, O, O, A, A, O, O, O</a:t>
            </a:r>
          </a:p>
          <a:p>
            <a:endParaRPr lang="en-US" dirty="0" smtClean="0"/>
          </a:p>
          <a:p>
            <a:r>
              <a:rPr lang="en-US" dirty="0" smtClean="0"/>
              <a:t>By Viterbi we have:</a:t>
            </a:r>
          </a:p>
          <a:p>
            <a:pPr algn="ctr"/>
            <a:r>
              <a:rPr lang="en-US" dirty="0" smtClean="0"/>
              <a:t>N, N, N, N, N, N, N, N, N, V, V, V, V, V, V, V, V, V, V, V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the most likely sequence of coins thrown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41" y="3161344"/>
            <a:ext cx="3240859" cy="1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4534272" cy="1102519"/>
          </a:xfrm>
        </p:spPr>
        <p:txBody>
          <a:bodyPr/>
          <a:lstStyle/>
          <a:p>
            <a:r>
              <a:rPr lang="pt-BR" b="1" dirty="0" smtClean="0"/>
              <a:t>R </a:t>
            </a:r>
            <a:r>
              <a:rPr lang="pt-BR" b="1" dirty="0" err="1" smtClean="0"/>
              <a:t>code</a:t>
            </a:r>
            <a:r>
              <a:rPr lang="pt-BR" b="1" dirty="0" smtClean="0"/>
              <a:t> </a:t>
            </a:r>
            <a:r>
              <a:rPr lang="pt-BR" b="1" dirty="0" err="1" smtClean="0"/>
              <a:t>generation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626354"/>
            <a:ext cx="3406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Codes will be displayed in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Doubts? See:</a:t>
            </a:r>
          </a:p>
          <a:p>
            <a:endParaRPr lang="en-US" dirty="0"/>
          </a:p>
          <a:p>
            <a:r>
              <a:rPr lang="pt-BR" dirty="0" smtClean="0"/>
              <a:t>github.com/</a:t>
            </a:r>
            <a:r>
              <a:rPr lang="pt-BR" dirty="0" err="1" smtClean="0"/>
              <a:t>gbazo</a:t>
            </a:r>
            <a:r>
              <a:rPr lang="pt-BR" dirty="0" smtClean="0"/>
              <a:t>/</a:t>
            </a:r>
            <a:r>
              <a:rPr lang="pt-BR" dirty="0" err="1" smtClean="0"/>
              <a:t>music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9736" y="51470"/>
            <a:ext cx="5974432" cy="1102519"/>
          </a:xfrm>
        </p:spPr>
        <p:txBody>
          <a:bodyPr/>
          <a:lstStyle/>
          <a:p>
            <a:r>
              <a:rPr lang="pt-BR" b="1" dirty="0" smtClean="0"/>
              <a:t>Python </a:t>
            </a:r>
            <a:r>
              <a:rPr lang="pt-BR" b="1" dirty="0" err="1" smtClean="0"/>
              <a:t>music</a:t>
            </a:r>
            <a:r>
              <a:rPr lang="pt-BR" b="1" dirty="0" smtClean="0"/>
              <a:t> </a:t>
            </a:r>
            <a:r>
              <a:rPr lang="pt-BR" b="1" dirty="0" err="1" smtClean="0"/>
              <a:t>generation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653644"/>
            <a:ext cx="4373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Codes will be displayed in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Doubts? See:</a:t>
            </a:r>
          </a:p>
          <a:p>
            <a:endParaRPr lang="en-US" dirty="0"/>
          </a:p>
          <a:p>
            <a:r>
              <a:rPr lang="pt-BR" dirty="0" smtClean="0"/>
              <a:t>github.com/</a:t>
            </a:r>
            <a:r>
              <a:rPr lang="pt-BR" dirty="0" err="1" smtClean="0"/>
              <a:t>gbazo</a:t>
            </a:r>
            <a:r>
              <a:rPr lang="pt-BR" dirty="0" smtClean="0"/>
              <a:t>/</a:t>
            </a:r>
            <a:r>
              <a:rPr lang="pt-BR" dirty="0" err="1" smtClean="0"/>
              <a:t>music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3670176" cy="110251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</a:t>
            </a:r>
            <a:r>
              <a:rPr lang="pt-BR" b="1" dirty="0" smtClean="0"/>
              <a:t>usic21 </a:t>
            </a:r>
            <a:r>
              <a:rPr lang="en-US" b="1" dirty="0" smtClean="0"/>
              <a:t>library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347614"/>
            <a:ext cx="83942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Music21 is a set of tools for helping students and others answer questions about music</a:t>
            </a:r>
          </a:p>
          <a:p>
            <a:r>
              <a:rPr lang="en-US" dirty="0" smtClean="0"/>
              <a:t>quickly and simply.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example shown here this library is essential for music composition, giving life</a:t>
            </a:r>
          </a:p>
          <a:p>
            <a:r>
              <a:rPr lang="en-US" dirty="0"/>
              <a:t>t</a:t>
            </a:r>
            <a:r>
              <a:rPr lang="en-US" dirty="0" smtClean="0"/>
              <a:t>o the sound created by the mathematical model, here all characteristics are attributed,</a:t>
            </a:r>
          </a:p>
          <a:p>
            <a:r>
              <a:rPr lang="en-US" dirty="0"/>
              <a:t>s</a:t>
            </a:r>
            <a:r>
              <a:rPr lang="en-US" dirty="0" smtClean="0"/>
              <a:t>uch as notes, time and finally the creation of audio in MIDI format.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Music21 is developed by the School of Humanities, Arts and Social Sciences at M.I.T.</a:t>
            </a:r>
          </a:p>
        </p:txBody>
      </p:sp>
    </p:spTree>
    <p:extLst>
      <p:ext uri="{BB962C8B-B14F-4D97-AF65-F5344CB8AC3E}">
        <p14:creationId xmlns:p14="http://schemas.microsoft.com/office/powerpoint/2010/main" val="110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5760" y="51470"/>
            <a:ext cx="3670176" cy="1102519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MIDI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7544" y="1635646"/>
            <a:ext cx="8079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for Musical Instrument Digital Interface, is a technical standard that describes</a:t>
            </a:r>
          </a:p>
          <a:p>
            <a:r>
              <a:rPr lang="en-US" dirty="0" smtClean="0"/>
              <a:t>a communications protocol, digital interface and electrical connectors that connect </a:t>
            </a:r>
          </a:p>
          <a:p>
            <a:r>
              <a:rPr lang="en-US" dirty="0"/>
              <a:t>a</a:t>
            </a:r>
            <a:r>
              <a:rPr lang="en-US" dirty="0" smtClean="0"/>
              <a:t> wide variety of musical instruments, computers and related.</a:t>
            </a:r>
          </a:p>
          <a:p>
            <a:endParaRPr lang="en-US" dirty="0"/>
          </a:p>
          <a:p>
            <a:r>
              <a:rPr lang="en-US" dirty="0" smtClean="0"/>
              <a:t>MIDI carries event messages, data that specify the instrument for music, including a </a:t>
            </a:r>
          </a:p>
          <a:p>
            <a:r>
              <a:rPr lang="en-US" dirty="0" smtClean="0"/>
              <a:t>note’s notation, pitch, velocity, vibrato, stereo and clock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5496" y="51470"/>
            <a:ext cx="3814192" cy="1102519"/>
          </a:xfrm>
        </p:spPr>
        <p:txBody>
          <a:bodyPr/>
          <a:lstStyle/>
          <a:p>
            <a:r>
              <a:rPr lang="pt-BR" b="1" dirty="0" smtClean="0"/>
              <a:t>Music playback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563638"/>
            <a:ext cx="83529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final sound will be saved in your personal folder, in my case:</a:t>
            </a:r>
          </a:p>
          <a:p>
            <a:endParaRPr lang="en-US" dirty="0"/>
          </a:p>
          <a:p>
            <a:r>
              <a:rPr lang="en-US" dirty="0" smtClean="0"/>
              <a:t>/home/</a:t>
            </a:r>
            <a:r>
              <a:rPr lang="en-US" dirty="0" err="1" smtClean="0"/>
              <a:t>gabriel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Differences can be found according OS settings.</a:t>
            </a:r>
          </a:p>
          <a:p>
            <a:endParaRPr lang="en-US" dirty="0"/>
          </a:p>
          <a:p>
            <a:r>
              <a:rPr lang="en-US" dirty="0" smtClean="0"/>
              <a:t>To play MIDI on Linux a plugin may be required, if so, run on your terminal: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apt-get install gstreamer1.0-plugins-bad gstreamer1.0-plugins-ugly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1400" dirty="0" smtClean="0"/>
              <a:t>* for </a:t>
            </a:r>
            <a:r>
              <a:rPr lang="en-US" sz="1400" dirty="0" err="1"/>
              <a:t>D</a:t>
            </a:r>
            <a:r>
              <a:rPr lang="en-US" sz="1400" dirty="0" err="1" smtClean="0"/>
              <a:t>ebian</a:t>
            </a:r>
            <a:r>
              <a:rPr lang="en-US" sz="1400" dirty="0" smtClean="0"/>
              <a:t> based OS only</a:t>
            </a:r>
          </a:p>
        </p:txBody>
      </p:sp>
    </p:spTree>
    <p:extLst>
      <p:ext uri="{BB962C8B-B14F-4D97-AF65-F5344CB8AC3E}">
        <p14:creationId xmlns:p14="http://schemas.microsoft.com/office/powerpoint/2010/main" val="38394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9736" y="51470"/>
            <a:ext cx="3022104" cy="1102519"/>
          </a:xfrm>
        </p:spPr>
        <p:txBody>
          <a:bodyPr/>
          <a:lstStyle/>
          <a:p>
            <a:r>
              <a:rPr lang="pt-BR" b="1" dirty="0" smtClean="0"/>
              <a:t>Final </a:t>
            </a:r>
            <a:r>
              <a:rPr lang="en-US" b="1" dirty="0" smtClean="0"/>
              <a:t>thanks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1491630"/>
            <a:ext cx="8481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realization of this project was possible given the multidisciplinary offered by the</a:t>
            </a:r>
          </a:p>
          <a:p>
            <a:r>
              <a:rPr lang="en-US" dirty="0"/>
              <a:t>p</a:t>
            </a:r>
            <a:r>
              <a:rPr lang="en-US" dirty="0" smtClean="0"/>
              <a:t>ostgraduate courses. The field of music study is widely used for mathematical and </a:t>
            </a:r>
          </a:p>
          <a:p>
            <a:r>
              <a:rPr lang="en-US" dirty="0"/>
              <a:t>c</a:t>
            </a:r>
            <a:r>
              <a:rPr lang="en-US" dirty="0" smtClean="0"/>
              <a:t>omputational applications, with projects in major research centers around the world.</a:t>
            </a:r>
          </a:p>
          <a:p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You have to believe that dots will somehow connect in your future.</a:t>
            </a:r>
          </a:p>
          <a:p>
            <a:pPr algn="r"/>
            <a:r>
              <a:rPr lang="en-US" dirty="0" smtClean="0"/>
              <a:t>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3024336" cy="1102519"/>
          </a:xfrm>
        </p:spPr>
        <p:txBody>
          <a:bodyPr/>
          <a:lstStyle/>
          <a:p>
            <a:r>
              <a:rPr lang="pt-BR" b="1" dirty="0" smtClean="0"/>
              <a:t>References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395536" y="1491630"/>
            <a:ext cx="8210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References, additional information and the codes used in this lecture can be found on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r>
              <a:rPr lang="pt-BR" sz="2000" b="1" dirty="0" smtClean="0"/>
              <a:t>github.com/</a:t>
            </a:r>
            <a:r>
              <a:rPr lang="pt-BR" sz="2000" b="1" dirty="0" err="1" smtClean="0"/>
              <a:t>gbazo</a:t>
            </a:r>
            <a:r>
              <a:rPr lang="pt-BR" sz="2000" b="1" dirty="0" smtClean="0"/>
              <a:t>/</a:t>
            </a:r>
            <a:r>
              <a:rPr lang="pt-BR" sz="2000" b="1" dirty="0" err="1" smtClean="0"/>
              <a:t>music</a:t>
            </a:r>
            <a:endParaRPr lang="pt-BR" sz="2000" b="1" dirty="0" smtClean="0"/>
          </a:p>
          <a:p>
            <a:pPr algn="ctr"/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 and suggestions I am available through my email.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1746" y="3611800"/>
            <a:ext cx="232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/>
              <a:t>gabrielbazo@usp.br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27023" y="4659982"/>
            <a:ext cx="708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lecture is free to use as a way of generating and sharing knowledge. No copyright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1944216" cy="936104"/>
          </a:xfrm>
        </p:spPr>
        <p:txBody>
          <a:bodyPr/>
          <a:lstStyle/>
          <a:p>
            <a:r>
              <a:rPr lang="pt-BR" b="1" dirty="0" err="1" smtClean="0"/>
              <a:t>Goals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76805" y="2156252"/>
            <a:ext cx="7802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Apply programming knowledge in R and Python to develop a </a:t>
            </a:r>
          </a:p>
          <a:p>
            <a:r>
              <a:rPr lang="en-US" sz="2400" dirty="0" smtClean="0"/>
              <a:t>music generation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0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5040560" cy="936104"/>
          </a:xfrm>
        </p:spPr>
        <p:txBody>
          <a:bodyPr>
            <a:normAutofit fontScale="90000"/>
          </a:bodyPr>
          <a:lstStyle/>
          <a:p>
            <a:r>
              <a:rPr lang="pt-BR" b="1" dirty="0" err="1" smtClean="0"/>
              <a:t>Used</a:t>
            </a:r>
            <a:r>
              <a:rPr lang="pt-BR" b="1" dirty="0" smtClean="0"/>
              <a:t> software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tips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1203598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3.6.1 with </a:t>
            </a:r>
            <a:r>
              <a:rPr lang="en-US" dirty="0" err="1" smtClean="0"/>
              <a:t>RStudio</a:t>
            </a:r>
            <a:r>
              <a:rPr lang="en-US" dirty="0" smtClean="0"/>
              <a:t> 1.2.5019</a:t>
            </a:r>
          </a:p>
          <a:p>
            <a:r>
              <a:rPr lang="en-US" dirty="0" smtClean="0"/>
              <a:t>Python 3.7.5 with </a:t>
            </a:r>
            <a:r>
              <a:rPr lang="en-US" dirty="0" err="1" smtClean="0"/>
              <a:t>Jupyter</a:t>
            </a:r>
            <a:r>
              <a:rPr lang="en-US" dirty="0" smtClean="0"/>
              <a:t> Notebook 6.0.2</a:t>
            </a:r>
          </a:p>
          <a:p>
            <a:r>
              <a:rPr lang="en-US" dirty="0" smtClean="0"/>
              <a:t>GCC 9.2.1</a:t>
            </a:r>
          </a:p>
          <a:p>
            <a:endParaRPr lang="en-US" dirty="0"/>
          </a:p>
          <a:p>
            <a:r>
              <a:rPr lang="en-US" dirty="0" smtClean="0"/>
              <a:t>OS: Ubuntu 19.10 64bits</a:t>
            </a:r>
          </a:p>
          <a:p>
            <a:endParaRPr lang="en-US" dirty="0"/>
          </a:p>
          <a:p>
            <a:r>
              <a:rPr lang="en-US" dirty="0" smtClean="0"/>
              <a:t>For the Coursera courses a R package Swirl is needed, this package has some</a:t>
            </a:r>
          </a:p>
          <a:p>
            <a:r>
              <a:rPr lang="en-US" dirty="0"/>
              <a:t>d</a:t>
            </a:r>
            <a:r>
              <a:rPr lang="en-US" dirty="0" smtClean="0"/>
              <a:t>ependencies (</a:t>
            </a:r>
            <a:r>
              <a:rPr lang="en-US" dirty="0" err="1" smtClean="0"/>
              <a:t>desc</a:t>
            </a:r>
            <a:r>
              <a:rPr lang="en-US" dirty="0" smtClean="0"/>
              <a:t>, </a:t>
            </a:r>
            <a:r>
              <a:rPr lang="en-US" dirty="0" err="1" smtClean="0"/>
              <a:t>pkgbuild</a:t>
            </a:r>
            <a:r>
              <a:rPr lang="en-US" dirty="0" smtClean="0"/>
              <a:t>, </a:t>
            </a:r>
            <a:r>
              <a:rPr lang="en-US" dirty="0" err="1" smtClean="0"/>
              <a:t>rprojroot</a:t>
            </a:r>
            <a:r>
              <a:rPr lang="en-US" dirty="0" smtClean="0"/>
              <a:t>, </a:t>
            </a:r>
            <a:r>
              <a:rPr lang="en-US" dirty="0" err="1" smtClean="0"/>
              <a:t>pkgload</a:t>
            </a:r>
            <a:r>
              <a:rPr lang="en-US" dirty="0" smtClean="0"/>
              <a:t>, praise, curl, </a:t>
            </a:r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testthat</a:t>
            </a:r>
            <a:r>
              <a:rPr lang="en-US" dirty="0" smtClean="0"/>
              <a:t>,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ttr</a:t>
            </a:r>
            <a:r>
              <a:rPr lang="en-US" dirty="0" smtClean="0"/>
              <a:t>, </a:t>
            </a:r>
            <a:r>
              <a:rPr lang="en-US" dirty="0" err="1" smtClean="0"/>
              <a:t>RCurl</a:t>
            </a:r>
            <a:r>
              <a:rPr lang="en-US" dirty="0" smtClean="0"/>
              <a:t>), the installation of this dependencies could present some issues, to solve,</a:t>
            </a:r>
          </a:p>
          <a:p>
            <a:r>
              <a:rPr lang="en-US" dirty="0" smtClean="0"/>
              <a:t>install by terminal: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apt-get install libcurl4-openssl-dev libxml2-dev </a:t>
            </a:r>
            <a:r>
              <a:rPr lang="en-US" dirty="0" err="1" smtClean="0"/>
              <a:t>libssl-dev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1400" dirty="0" smtClean="0"/>
              <a:t>* for </a:t>
            </a:r>
            <a:r>
              <a:rPr lang="en-US" sz="1400" dirty="0" err="1" smtClean="0"/>
              <a:t>Debian</a:t>
            </a:r>
            <a:r>
              <a:rPr lang="en-US" sz="1400" dirty="0" smtClean="0"/>
              <a:t> based OS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15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3310136" cy="1102519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4617" y="1518574"/>
            <a:ext cx="83710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Algorithmic composition basically is the technique of using algorithms to create music.</a:t>
            </a:r>
          </a:p>
          <a:p>
            <a:endParaRPr lang="en-US" dirty="0"/>
          </a:p>
          <a:p>
            <a:r>
              <a:rPr lang="en-US" dirty="0" smtClean="0"/>
              <a:t>For centuries algorithms have been used to compose music</a:t>
            </a:r>
          </a:p>
          <a:p>
            <a:endParaRPr lang="en-US" dirty="0"/>
          </a:p>
          <a:p>
            <a:r>
              <a:rPr lang="en-US" dirty="0" smtClean="0"/>
              <a:t>The term can be used to describe music generating techniques that run without human</a:t>
            </a:r>
          </a:p>
          <a:p>
            <a:r>
              <a:rPr lang="en-US" dirty="0" smtClean="0"/>
              <a:t>intervention</a:t>
            </a:r>
          </a:p>
          <a:p>
            <a:endParaRPr lang="en-US" dirty="0"/>
          </a:p>
          <a:p>
            <a:r>
              <a:rPr lang="en-US" dirty="0" smtClean="0"/>
              <a:t>Algorithms such as fractals, L-systems, statistical models, and even arbitrary data (like</a:t>
            </a:r>
          </a:p>
          <a:p>
            <a:r>
              <a:rPr lang="en-US" dirty="0"/>
              <a:t>c</a:t>
            </a:r>
            <a:r>
              <a:rPr lang="en-US" dirty="0" smtClean="0"/>
              <a:t>ensus or coordinates) have been used as source materials.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136904" cy="110251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Models for algorithmic composition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4617" y="1518574"/>
            <a:ext cx="8386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are classified by the specific programming techniques they use</a:t>
            </a:r>
          </a:p>
          <a:p>
            <a:endParaRPr lang="en-US" dirty="0"/>
          </a:p>
          <a:p>
            <a:r>
              <a:rPr lang="en-US" dirty="0" smtClean="0"/>
              <a:t>Can be divided into</a:t>
            </a:r>
          </a:p>
          <a:p>
            <a:r>
              <a:rPr lang="en-US" dirty="0"/>
              <a:t> </a:t>
            </a:r>
            <a:r>
              <a:rPr lang="en-US" dirty="0" smtClean="0"/>
              <a:t>   1 – music composed by computer</a:t>
            </a:r>
          </a:p>
          <a:p>
            <a:r>
              <a:rPr lang="en-US" dirty="0"/>
              <a:t> </a:t>
            </a:r>
            <a:r>
              <a:rPr lang="en-US" dirty="0" smtClean="0"/>
              <a:t>   2 – music composed with the aid of computer</a:t>
            </a:r>
          </a:p>
          <a:p>
            <a:endParaRPr lang="en-US" dirty="0"/>
          </a:p>
          <a:p>
            <a:r>
              <a:rPr lang="en-US" dirty="0" smtClean="0"/>
              <a:t>To differentiate the process music may be considered composed by computer when the</a:t>
            </a:r>
          </a:p>
          <a:p>
            <a:r>
              <a:rPr lang="en-US" dirty="0"/>
              <a:t>a</a:t>
            </a:r>
            <a:r>
              <a:rPr lang="en-US" dirty="0" smtClean="0"/>
              <a:t>lgorithm is able to make choices of its own during the creation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136904" cy="110251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Models for algorithmic composition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4617" y="1518574"/>
            <a:ext cx="80995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algorithms can be categorized by their structure and the way of processing data:</a:t>
            </a:r>
          </a:p>
          <a:p>
            <a:endParaRPr lang="en-US" dirty="0"/>
          </a:p>
          <a:p>
            <a:r>
              <a:rPr lang="en-US" dirty="0" smtClean="0"/>
              <a:t>1 – mathematical models</a:t>
            </a:r>
          </a:p>
          <a:p>
            <a:r>
              <a:rPr lang="en-US" dirty="0" smtClean="0"/>
              <a:t>2 – knowledge-based systems</a:t>
            </a:r>
          </a:p>
          <a:p>
            <a:r>
              <a:rPr lang="en-US" dirty="0" smtClean="0"/>
              <a:t>3 – grammars</a:t>
            </a:r>
          </a:p>
          <a:p>
            <a:r>
              <a:rPr lang="en-US" dirty="0" smtClean="0"/>
              <a:t>4 – evolutionary methods</a:t>
            </a:r>
          </a:p>
          <a:p>
            <a:r>
              <a:rPr lang="en-US" dirty="0" smtClean="0"/>
              <a:t>5 – system which learn</a:t>
            </a:r>
          </a:p>
          <a:p>
            <a:r>
              <a:rPr lang="en-US" dirty="0" smtClean="0"/>
              <a:t>6 – hybrid systems</a:t>
            </a:r>
          </a:p>
          <a:p>
            <a:endParaRPr lang="en-US" dirty="0"/>
          </a:p>
          <a:p>
            <a:r>
              <a:rPr lang="en-US" dirty="0" smtClean="0"/>
              <a:t>In this lecture we will use mathematical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8136904" cy="110251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Mathematical models</a:t>
            </a:r>
            <a:endParaRPr lang="en-US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4617" y="1518574"/>
            <a:ext cx="81644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based on mathematical equations and random events. </a:t>
            </a:r>
          </a:p>
          <a:p>
            <a:endParaRPr lang="en-US" dirty="0"/>
          </a:p>
          <a:p>
            <a:r>
              <a:rPr lang="en-US" dirty="0" smtClean="0"/>
              <a:t>The most common way to create compositions through mathematics is stochastic</a:t>
            </a:r>
          </a:p>
          <a:p>
            <a:r>
              <a:rPr lang="en-US" dirty="0" smtClean="0"/>
              <a:t>processes.</a:t>
            </a:r>
          </a:p>
          <a:p>
            <a:endParaRPr lang="en-US" dirty="0"/>
          </a:p>
          <a:p>
            <a:r>
              <a:rPr lang="en-US" dirty="0" smtClean="0"/>
              <a:t>In this model a piece of music is composed as a result of non-deterministic methods.</a:t>
            </a:r>
          </a:p>
          <a:p>
            <a:endParaRPr lang="en-US" dirty="0"/>
          </a:p>
          <a:p>
            <a:r>
              <a:rPr lang="en-US" dirty="0" smtClean="0"/>
              <a:t>The process is only partially controlled by the composer by weighting the possibilities</a:t>
            </a:r>
          </a:p>
          <a:p>
            <a:r>
              <a:rPr lang="en-US" dirty="0"/>
              <a:t>o</a:t>
            </a:r>
            <a:r>
              <a:rPr lang="en-US" dirty="0" smtClean="0"/>
              <a:t>f random events</a:t>
            </a:r>
          </a:p>
          <a:p>
            <a:endParaRPr lang="en-US" dirty="0"/>
          </a:p>
          <a:p>
            <a:r>
              <a:rPr lang="en-US" dirty="0" smtClean="0"/>
              <a:t>Example of stochastic algorithm are Markov Chains who will be shown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2121</Words>
  <Application>Microsoft Office PowerPoint</Application>
  <PresentationFormat>Apresentação na tela (16:9)</PresentationFormat>
  <Paragraphs>377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Music generation using markov chains with viterbi algorithm in R and Python </vt:lpstr>
      <vt:lpstr>  About me</vt:lpstr>
      <vt:lpstr>Script</vt:lpstr>
      <vt:lpstr>Goals</vt:lpstr>
      <vt:lpstr>Used software and tips</vt:lpstr>
      <vt:lpstr>Introduction</vt:lpstr>
      <vt:lpstr>Models for algorithmic composition</vt:lpstr>
      <vt:lpstr>Models for algorithmic composition</vt:lpstr>
      <vt:lpstr>Mathematical models</vt:lpstr>
      <vt:lpstr>Coursera Courses</vt:lpstr>
      <vt:lpstr>The Data Scientist’s Toolbox</vt:lpstr>
      <vt:lpstr>R Programming</vt:lpstr>
      <vt:lpstr>Getting and Cleaning Data</vt:lpstr>
      <vt:lpstr>Coursera Courses</vt:lpstr>
      <vt:lpstr>Markov Chain</vt:lpstr>
      <vt:lpstr>Markov Chain</vt:lpstr>
      <vt:lpstr>Markov Chain</vt:lpstr>
      <vt:lpstr>Hidden Markov Model</vt:lpstr>
      <vt:lpstr>Hidden Markov Model</vt:lpstr>
      <vt:lpstr>Viterbi Algorithm</vt:lpstr>
      <vt:lpstr>Example of HMM with Viterbi</vt:lpstr>
      <vt:lpstr>Example of HMM with Viterbi</vt:lpstr>
      <vt:lpstr>Example of HMM with Viterbi</vt:lpstr>
      <vt:lpstr>Example of HMM with Viterbi</vt:lpstr>
      <vt:lpstr>Example of HMM with Viterbi</vt:lpstr>
      <vt:lpstr>Example of HMM with Viterbi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Example of HMM with Viterbi</vt:lpstr>
      <vt:lpstr>R code generation</vt:lpstr>
      <vt:lpstr>Python music generation</vt:lpstr>
      <vt:lpstr>music21 library</vt:lpstr>
      <vt:lpstr>MIDI</vt:lpstr>
      <vt:lpstr>Music playback</vt:lpstr>
      <vt:lpstr>Final thanks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 using markov chains with viterbi algorithm in R and Python </dc:title>
  <dc:creator>gabriel</dc:creator>
  <cp:lastModifiedBy>gabriel</cp:lastModifiedBy>
  <cp:revision>81</cp:revision>
  <dcterms:created xsi:type="dcterms:W3CDTF">2019-12-14T13:52:46Z</dcterms:created>
  <dcterms:modified xsi:type="dcterms:W3CDTF">2019-12-17T12:40:20Z</dcterms:modified>
</cp:coreProperties>
</file>