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6" r:id="rId2"/>
    <p:sldId id="257" r:id="rId3"/>
    <p:sldId id="327" r:id="rId4"/>
    <p:sldId id="258" r:id="rId5"/>
    <p:sldId id="259" r:id="rId6"/>
    <p:sldId id="260" r:id="rId7"/>
    <p:sldId id="328" r:id="rId8"/>
    <p:sldId id="261" r:id="rId9"/>
    <p:sldId id="262" r:id="rId10"/>
    <p:sldId id="263" r:id="rId11"/>
    <p:sldId id="264" r:id="rId12"/>
    <p:sldId id="265" r:id="rId13"/>
    <p:sldId id="266" r:id="rId14"/>
    <p:sldId id="269" r:id="rId15"/>
    <p:sldId id="267"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237A1A-AD4F-844C-B187-2E81A7404C09}">
          <p14:sldIdLst>
            <p14:sldId id="256"/>
            <p14:sldId id="257"/>
            <p14:sldId id="327"/>
            <p14:sldId id="258"/>
            <p14:sldId id="259"/>
            <p14:sldId id="260"/>
            <p14:sldId id="328"/>
            <p14:sldId id="261"/>
            <p14:sldId id="262"/>
            <p14:sldId id="263"/>
            <p14:sldId id="264"/>
            <p14:sldId id="265"/>
            <p14:sldId id="266"/>
            <p14:sldId id="269"/>
            <p14:sldId id="267"/>
            <p14:sldId id="268"/>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More about styles" id="{E85C3C97-0B6B-CE4E-A786-DDCB830FA2FF}">
          <p14:sldIdLst>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286"/>
  </p:normalViewPr>
  <p:slideViewPr>
    <p:cSldViewPr snapToGrid="0" snapToObjects="1">
      <p:cViewPr varScale="1">
        <p:scale>
          <a:sx n="40" d="100"/>
          <a:sy n="40" d="100"/>
        </p:scale>
        <p:origin x="40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F4D3D-1D9C-497A-8D84-C312DD694BD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DA2A0BF-C5DE-423E-AF8C-61B7D70F03D0}">
      <dgm:prSet/>
      <dgm:spPr/>
      <dgm:t>
        <a:bodyPr/>
        <a:lstStyle/>
        <a:p>
          <a:r>
            <a:rPr lang="en-US"/>
            <a:t>Designing layout in React Native,</a:t>
          </a:r>
        </a:p>
      </dgm:t>
    </dgm:pt>
    <dgm:pt modelId="{6D0828AC-3D70-49BB-8F34-B36217CACD37}" type="parTrans" cxnId="{EFD5FFA7-4C62-400F-9ABE-67C6EF9FB019}">
      <dgm:prSet/>
      <dgm:spPr/>
      <dgm:t>
        <a:bodyPr/>
        <a:lstStyle/>
        <a:p>
          <a:endParaRPr lang="en-US"/>
        </a:p>
      </dgm:t>
    </dgm:pt>
    <dgm:pt modelId="{F52502C7-1077-4F26-AF73-4E0505350D0C}" type="sibTrans" cxnId="{EFD5FFA7-4C62-400F-9ABE-67C6EF9FB019}">
      <dgm:prSet/>
      <dgm:spPr/>
      <dgm:t>
        <a:bodyPr/>
        <a:lstStyle/>
        <a:p>
          <a:endParaRPr lang="en-US"/>
        </a:p>
      </dgm:t>
    </dgm:pt>
    <dgm:pt modelId="{B1B84C62-D304-4878-90AB-0E1EC066D1B8}">
      <dgm:prSet/>
      <dgm:spPr/>
      <dgm:t>
        <a:bodyPr/>
        <a:lstStyle/>
        <a:p>
          <a:r>
            <a:rPr lang="en-US"/>
            <a:t>Layout Props.</a:t>
          </a:r>
        </a:p>
      </dgm:t>
    </dgm:pt>
    <dgm:pt modelId="{AD6105A7-C002-4621-B99F-08D3F754555A}" type="parTrans" cxnId="{B7EA0E71-6B6E-4BC4-860E-5E7763414595}">
      <dgm:prSet/>
      <dgm:spPr/>
      <dgm:t>
        <a:bodyPr/>
        <a:lstStyle/>
        <a:p>
          <a:endParaRPr lang="en-US"/>
        </a:p>
      </dgm:t>
    </dgm:pt>
    <dgm:pt modelId="{94E88BEB-6E2F-45BD-998D-ACA5BC714E20}" type="sibTrans" cxnId="{B7EA0E71-6B6E-4BC4-860E-5E7763414595}">
      <dgm:prSet/>
      <dgm:spPr/>
      <dgm:t>
        <a:bodyPr/>
        <a:lstStyle/>
        <a:p>
          <a:endParaRPr lang="en-US"/>
        </a:p>
      </dgm:t>
    </dgm:pt>
    <dgm:pt modelId="{E1C3A26C-8080-43DB-ABCE-F5543E1BBDC1}">
      <dgm:prSet/>
      <dgm:spPr/>
      <dgm:t>
        <a:bodyPr/>
        <a:lstStyle/>
        <a:p>
          <a:r>
            <a:rPr lang="en-US"/>
            <a:t>Layout with Flexbox</a:t>
          </a:r>
        </a:p>
      </dgm:t>
    </dgm:pt>
    <dgm:pt modelId="{7DC48D70-3622-4D4D-B33D-2BFF806ABB02}" type="parTrans" cxnId="{787E6811-A81C-4240-A280-082E31EF937B}">
      <dgm:prSet/>
      <dgm:spPr/>
      <dgm:t>
        <a:bodyPr/>
        <a:lstStyle/>
        <a:p>
          <a:endParaRPr lang="en-US"/>
        </a:p>
      </dgm:t>
    </dgm:pt>
    <dgm:pt modelId="{F4ED5A92-7961-45B4-8D6B-4AB1FB22E589}" type="sibTrans" cxnId="{787E6811-A81C-4240-A280-082E31EF937B}">
      <dgm:prSet/>
      <dgm:spPr/>
      <dgm:t>
        <a:bodyPr/>
        <a:lstStyle/>
        <a:p>
          <a:endParaRPr lang="en-US"/>
        </a:p>
      </dgm:t>
    </dgm:pt>
    <dgm:pt modelId="{C17E099A-7D47-4079-A079-0F45543EBBD5}">
      <dgm:prSet/>
      <dgm:spPr/>
      <dgm:t>
        <a:bodyPr/>
        <a:lstStyle/>
        <a:p>
          <a:r>
            <a:rPr lang="en-US" dirty="0"/>
            <a:t>Basic navigation</a:t>
          </a:r>
        </a:p>
      </dgm:t>
    </dgm:pt>
    <dgm:pt modelId="{A5FEA7A5-F809-4297-8264-5AC9DC214471}" type="parTrans" cxnId="{21762BFC-0C5F-4CD1-8809-D5DB617A270D}">
      <dgm:prSet/>
      <dgm:spPr/>
      <dgm:t>
        <a:bodyPr/>
        <a:lstStyle/>
        <a:p>
          <a:endParaRPr lang="en-US"/>
        </a:p>
      </dgm:t>
    </dgm:pt>
    <dgm:pt modelId="{7AB38A1F-13FF-44F1-BBD3-7882DAA20A47}" type="sibTrans" cxnId="{21762BFC-0C5F-4CD1-8809-D5DB617A270D}">
      <dgm:prSet/>
      <dgm:spPr/>
      <dgm:t>
        <a:bodyPr/>
        <a:lstStyle/>
        <a:p>
          <a:endParaRPr lang="en-US"/>
        </a:p>
      </dgm:t>
    </dgm:pt>
    <dgm:pt modelId="{DC0E387B-3B9F-8947-9201-A12298FC376D}">
      <dgm:prSet/>
      <dgm:spPr/>
      <dgm:t>
        <a:bodyPr/>
        <a:lstStyle/>
        <a:p>
          <a:r>
            <a:rPr lang="en-US" dirty="0"/>
            <a:t>More about styles </a:t>
          </a:r>
        </a:p>
      </dgm:t>
    </dgm:pt>
    <dgm:pt modelId="{297CADAC-D898-B642-BC4D-5A0564C04209}" type="parTrans" cxnId="{ABAFAF58-5A9E-CF40-9269-386E5536C0BB}">
      <dgm:prSet/>
      <dgm:spPr/>
      <dgm:t>
        <a:bodyPr/>
        <a:lstStyle/>
        <a:p>
          <a:endParaRPr lang="en-US"/>
        </a:p>
      </dgm:t>
    </dgm:pt>
    <dgm:pt modelId="{CF1AF117-1DE1-7C4E-BDF5-56CC9547DF90}" type="sibTrans" cxnId="{ABAFAF58-5A9E-CF40-9269-386E5536C0BB}">
      <dgm:prSet/>
      <dgm:spPr/>
      <dgm:t>
        <a:bodyPr/>
        <a:lstStyle/>
        <a:p>
          <a:endParaRPr lang="en-US"/>
        </a:p>
      </dgm:t>
    </dgm:pt>
    <dgm:pt modelId="{AF7FFDAE-E85C-754C-836F-951CBA4AE58C}" type="pres">
      <dgm:prSet presAssocID="{35CF4D3D-1D9C-497A-8D84-C312DD694BDA}" presName="linear" presStyleCnt="0">
        <dgm:presLayoutVars>
          <dgm:animLvl val="lvl"/>
          <dgm:resizeHandles val="exact"/>
        </dgm:presLayoutVars>
      </dgm:prSet>
      <dgm:spPr/>
    </dgm:pt>
    <dgm:pt modelId="{17E53CEA-67FB-E34F-962D-B9EDAE37368E}" type="pres">
      <dgm:prSet presAssocID="{ADA2A0BF-C5DE-423E-AF8C-61B7D70F03D0}" presName="parentText" presStyleLbl="node1" presStyleIdx="0" presStyleCnt="5">
        <dgm:presLayoutVars>
          <dgm:chMax val="0"/>
          <dgm:bulletEnabled val="1"/>
        </dgm:presLayoutVars>
      </dgm:prSet>
      <dgm:spPr/>
    </dgm:pt>
    <dgm:pt modelId="{9AB20BC8-CFCA-1848-897A-73E687CFB816}" type="pres">
      <dgm:prSet presAssocID="{F52502C7-1077-4F26-AF73-4E0505350D0C}" presName="spacer" presStyleCnt="0"/>
      <dgm:spPr/>
    </dgm:pt>
    <dgm:pt modelId="{071A05F3-AA79-7A4D-8BD9-E5368A2D36F3}" type="pres">
      <dgm:prSet presAssocID="{B1B84C62-D304-4878-90AB-0E1EC066D1B8}" presName="parentText" presStyleLbl="node1" presStyleIdx="1" presStyleCnt="5">
        <dgm:presLayoutVars>
          <dgm:chMax val="0"/>
          <dgm:bulletEnabled val="1"/>
        </dgm:presLayoutVars>
      </dgm:prSet>
      <dgm:spPr/>
    </dgm:pt>
    <dgm:pt modelId="{6535B0B6-3C6D-7941-893A-58AE2E590346}" type="pres">
      <dgm:prSet presAssocID="{94E88BEB-6E2F-45BD-998D-ACA5BC714E20}" presName="spacer" presStyleCnt="0"/>
      <dgm:spPr/>
    </dgm:pt>
    <dgm:pt modelId="{44D9F1A2-4112-4842-A80B-9C054392C1A2}" type="pres">
      <dgm:prSet presAssocID="{E1C3A26C-8080-43DB-ABCE-F5543E1BBDC1}" presName="parentText" presStyleLbl="node1" presStyleIdx="2" presStyleCnt="5">
        <dgm:presLayoutVars>
          <dgm:chMax val="0"/>
          <dgm:bulletEnabled val="1"/>
        </dgm:presLayoutVars>
      </dgm:prSet>
      <dgm:spPr/>
    </dgm:pt>
    <dgm:pt modelId="{44E5128E-7816-E74B-8526-F111034BA3A1}" type="pres">
      <dgm:prSet presAssocID="{F4ED5A92-7961-45B4-8D6B-4AB1FB22E589}" presName="spacer" presStyleCnt="0"/>
      <dgm:spPr/>
    </dgm:pt>
    <dgm:pt modelId="{2AE17427-E5F3-BC4D-88EA-B6BFA1AB8F8C}" type="pres">
      <dgm:prSet presAssocID="{C17E099A-7D47-4079-A079-0F45543EBBD5}" presName="parentText" presStyleLbl="node1" presStyleIdx="3" presStyleCnt="5">
        <dgm:presLayoutVars>
          <dgm:chMax val="0"/>
          <dgm:bulletEnabled val="1"/>
        </dgm:presLayoutVars>
      </dgm:prSet>
      <dgm:spPr/>
    </dgm:pt>
    <dgm:pt modelId="{0C6FA297-4F18-284F-8A67-24D8A6ABFCFE}" type="pres">
      <dgm:prSet presAssocID="{7AB38A1F-13FF-44F1-BBD3-7882DAA20A47}" presName="spacer" presStyleCnt="0"/>
      <dgm:spPr/>
    </dgm:pt>
    <dgm:pt modelId="{BAC32B5B-89D2-A94E-8065-6E429FB1533A}" type="pres">
      <dgm:prSet presAssocID="{DC0E387B-3B9F-8947-9201-A12298FC376D}" presName="parentText" presStyleLbl="node1" presStyleIdx="4" presStyleCnt="5">
        <dgm:presLayoutVars>
          <dgm:chMax val="0"/>
          <dgm:bulletEnabled val="1"/>
        </dgm:presLayoutVars>
      </dgm:prSet>
      <dgm:spPr/>
    </dgm:pt>
  </dgm:ptLst>
  <dgm:cxnLst>
    <dgm:cxn modelId="{C5EB660B-71EA-4848-AD3C-F75F862BCDBC}" type="presOf" srcId="{B1B84C62-D304-4878-90AB-0E1EC066D1B8}" destId="{071A05F3-AA79-7A4D-8BD9-E5368A2D36F3}" srcOrd="0" destOrd="0" presId="urn:microsoft.com/office/officeart/2005/8/layout/vList2"/>
    <dgm:cxn modelId="{787E6811-A81C-4240-A280-082E31EF937B}" srcId="{35CF4D3D-1D9C-497A-8D84-C312DD694BDA}" destId="{E1C3A26C-8080-43DB-ABCE-F5543E1BBDC1}" srcOrd="2" destOrd="0" parTransId="{7DC48D70-3622-4D4D-B33D-2BFF806ABB02}" sibTransId="{F4ED5A92-7961-45B4-8D6B-4AB1FB22E589}"/>
    <dgm:cxn modelId="{AF867A1E-CACB-BB49-B02B-4F553EF561E5}" type="presOf" srcId="{C17E099A-7D47-4079-A079-0F45543EBBD5}" destId="{2AE17427-E5F3-BC4D-88EA-B6BFA1AB8F8C}" srcOrd="0" destOrd="0" presId="urn:microsoft.com/office/officeart/2005/8/layout/vList2"/>
    <dgm:cxn modelId="{D8D3B423-06CB-2148-84A3-35EF8A14A8D9}" type="presOf" srcId="{DC0E387B-3B9F-8947-9201-A12298FC376D}" destId="{BAC32B5B-89D2-A94E-8065-6E429FB1533A}" srcOrd="0" destOrd="0" presId="urn:microsoft.com/office/officeart/2005/8/layout/vList2"/>
    <dgm:cxn modelId="{24DDE22A-41F7-2A46-82FA-4E1CD5094EAD}" type="presOf" srcId="{ADA2A0BF-C5DE-423E-AF8C-61B7D70F03D0}" destId="{17E53CEA-67FB-E34F-962D-B9EDAE37368E}" srcOrd="0" destOrd="0" presId="urn:microsoft.com/office/officeart/2005/8/layout/vList2"/>
    <dgm:cxn modelId="{B7EA0E71-6B6E-4BC4-860E-5E7763414595}" srcId="{35CF4D3D-1D9C-497A-8D84-C312DD694BDA}" destId="{B1B84C62-D304-4878-90AB-0E1EC066D1B8}" srcOrd="1" destOrd="0" parTransId="{AD6105A7-C002-4621-B99F-08D3F754555A}" sibTransId="{94E88BEB-6E2F-45BD-998D-ACA5BC714E20}"/>
    <dgm:cxn modelId="{ABAFAF58-5A9E-CF40-9269-386E5536C0BB}" srcId="{35CF4D3D-1D9C-497A-8D84-C312DD694BDA}" destId="{DC0E387B-3B9F-8947-9201-A12298FC376D}" srcOrd="4" destOrd="0" parTransId="{297CADAC-D898-B642-BC4D-5A0564C04209}" sibTransId="{CF1AF117-1DE1-7C4E-BDF5-56CC9547DF90}"/>
    <dgm:cxn modelId="{EFD5FFA7-4C62-400F-9ABE-67C6EF9FB019}" srcId="{35CF4D3D-1D9C-497A-8D84-C312DD694BDA}" destId="{ADA2A0BF-C5DE-423E-AF8C-61B7D70F03D0}" srcOrd="0" destOrd="0" parTransId="{6D0828AC-3D70-49BB-8F34-B36217CACD37}" sibTransId="{F52502C7-1077-4F26-AF73-4E0505350D0C}"/>
    <dgm:cxn modelId="{8AF799C3-10F3-7048-99F4-C6A8053BC2CB}" type="presOf" srcId="{35CF4D3D-1D9C-497A-8D84-C312DD694BDA}" destId="{AF7FFDAE-E85C-754C-836F-951CBA4AE58C}" srcOrd="0" destOrd="0" presId="urn:microsoft.com/office/officeart/2005/8/layout/vList2"/>
    <dgm:cxn modelId="{45900EF8-0F5A-244C-930F-94C359FC4F0A}" type="presOf" srcId="{E1C3A26C-8080-43DB-ABCE-F5543E1BBDC1}" destId="{44D9F1A2-4112-4842-A80B-9C054392C1A2}" srcOrd="0" destOrd="0" presId="urn:microsoft.com/office/officeart/2005/8/layout/vList2"/>
    <dgm:cxn modelId="{21762BFC-0C5F-4CD1-8809-D5DB617A270D}" srcId="{35CF4D3D-1D9C-497A-8D84-C312DD694BDA}" destId="{C17E099A-7D47-4079-A079-0F45543EBBD5}" srcOrd="3" destOrd="0" parTransId="{A5FEA7A5-F809-4297-8264-5AC9DC214471}" sibTransId="{7AB38A1F-13FF-44F1-BBD3-7882DAA20A47}"/>
    <dgm:cxn modelId="{4ACC63A7-EE58-B74E-A0F0-F6547DE35F59}" type="presParOf" srcId="{AF7FFDAE-E85C-754C-836F-951CBA4AE58C}" destId="{17E53CEA-67FB-E34F-962D-B9EDAE37368E}" srcOrd="0" destOrd="0" presId="urn:microsoft.com/office/officeart/2005/8/layout/vList2"/>
    <dgm:cxn modelId="{41FD59B5-5D53-F646-9F10-F2A671956C49}" type="presParOf" srcId="{AF7FFDAE-E85C-754C-836F-951CBA4AE58C}" destId="{9AB20BC8-CFCA-1848-897A-73E687CFB816}" srcOrd="1" destOrd="0" presId="urn:microsoft.com/office/officeart/2005/8/layout/vList2"/>
    <dgm:cxn modelId="{8BB5650C-3243-D440-8A50-FFC9AEDB5C78}" type="presParOf" srcId="{AF7FFDAE-E85C-754C-836F-951CBA4AE58C}" destId="{071A05F3-AA79-7A4D-8BD9-E5368A2D36F3}" srcOrd="2" destOrd="0" presId="urn:microsoft.com/office/officeart/2005/8/layout/vList2"/>
    <dgm:cxn modelId="{B26AEBBA-CAB6-9249-8F80-50FE6360F43D}" type="presParOf" srcId="{AF7FFDAE-E85C-754C-836F-951CBA4AE58C}" destId="{6535B0B6-3C6D-7941-893A-58AE2E590346}" srcOrd="3" destOrd="0" presId="urn:microsoft.com/office/officeart/2005/8/layout/vList2"/>
    <dgm:cxn modelId="{A14096C7-C96F-2841-81E4-4E9657930BBB}" type="presParOf" srcId="{AF7FFDAE-E85C-754C-836F-951CBA4AE58C}" destId="{44D9F1A2-4112-4842-A80B-9C054392C1A2}" srcOrd="4" destOrd="0" presId="urn:microsoft.com/office/officeart/2005/8/layout/vList2"/>
    <dgm:cxn modelId="{1FF78AF0-B1A6-354E-A075-21B421EEAEF4}" type="presParOf" srcId="{AF7FFDAE-E85C-754C-836F-951CBA4AE58C}" destId="{44E5128E-7816-E74B-8526-F111034BA3A1}" srcOrd="5" destOrd="0" presId="urn:microsoft.com/office/officeart/2005/8/layout/vList2"/>
    <dgm:cxn modelId="{8DEF5161-477C-BA48-8B39-0D494FF295F4}" type="presParOf" srcId="{AF7FFDAE-E85C-754C-836F-951CBA4AE58C}" destId="{2AE17427-E5F3-BC4D-88EA-B6BFA1AB8F8C}" srcOrd="6" destOrd="0" presId="urn:microsoft.com/office/officeart/2005/8/layout/vList2"/>
    <dgm:cxn modelId="{462CA784-47B1-B947-9C1B-F19AF05549F2}" type="presParOf" srcId="{AF7FFDAE-E85C-754C-836F-951CBA4AE58C}" destId="{0C6FA297-4F18-284F-8A67-24D8A6ABFCFE}" srcOrd="7" destOrd="0" presId="urn:microsoft.com/office/officeart/2005/8/layout/vList2"/>
    <dgm:cxn modelId="{F39CCB23-0F3A-AE4B-8CCC-D47333DD9094}" type="presParOf" srcId="{AF7FFDAE-E85C-754C-836F-951CBA4AE58C}" destId="{BAC32B5B-89D2-A94E-8065-6E429FB1533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BE07AA-7949-DA4C-A2A3-8BF09C0315A9}"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73F6403B-87A0-054D-854A-5B86DDDD5F4B}">
      <dgm:prSet phldrT="[Text]"/>
      <dgm:spPr/>
      <dgm:t>
        <a:bodyPr/>
        <a:lstStyle/>
        <a:p>
          <a:r>
            <a:rPr lang="en-US" dirty="0" err="1"/>
            <a:t>RootStack</a:t>
          </a:r>
          <a:endParaRPr lang="en-US" dirty="0"/>
        </a:p>
      </dgm:t>
    </dgm:pt>
    <dgm:pt modelId="{A39E181D-DBDF-6741-9CA1-E0F5A1224F8F}" type="parTrans" cxnId="{FE9E9F44-75B5-2647-9DF0-E34AD9593D12}">
      <dgm:prSet/>
      <dgm:spPr/>
      <dgm:t>
        <a:bodyPr/>
        <a:lstStyle/>
        <a:p>
          <a:endParaRPr lang="en-US"/>
        </a:p>
      </dgm:t>
    </dgm:pt>
    <dgm:pt modelId="{D381F2C9-E8D1-0843-8CCE-23693E9CDEC1}" type="sibTrans" cxnId="{FE9E9F44-75B5-2647-9DF0-E34AD9593D12}">
      <dgm:prSet/>
      <dgm:spPr/>
      <dgm:t>
        <a:bodyPr/>
        <a:lstStyle/>
        <a:p>
          <a:endParaRPr lang="en-US"/>
        </a:p>
      </dgm:t>
    </dgm:pt>
    <dgm:pt modelId="{1314CC15-8186-DE46-AC86-7276D4E4A59B}">
      <dgm:prSet phldrT="[Text]"/>
      <dgm:spPr/>
      <dgm:t>
        <a:bodyPr/>
        <a:lstStyle/>
        <a:p>
          <a:r>
            <a:rPr lang="en-US" dirty="0" err="1"/>
            <a:t>MainStack</a:t>
          </a:r>
          <a:endParaRPr lang="en-US" dirty="0"/>
        </a:p>
      </dgm:t>
    </dgm:pt>
    <dgm:pt modelId="{65D34BA6-98D3-CE44-A07D-5D9B39A0DA57}" type="parTrans" cxnId="{0AB80CC6-CEBD-ED49-A19C-81AAB2F4F90D}">
      <dgm:prSet/>
      <dgm:spPr/>
      <dgm:t>
        <a:bodyPr/>
        <a:lstStyle/>
        <a:p>
          <a:endParaRPr lang="en-US"/>
        </a:p>
      </dgm:t>
    </dgm:pt>
    <dgm:pt modelId="{E34147E1-400D-E54B-9B20-BAB754959DD0}" type="sibTrans" cxnId="{0AB80CC6-CEBD-ED49-A19C-81AAB2F4F90D}">
      <dgm:prSet/>
      <dgm:spPr/>
      <dgm:t>
        <a:bodyPr/>
        <a:lstStyle/>
        <a:p>
          <a:endParaRPr lang="en-US"/>
        </a:p>
      </dgm:t>
    </dgm:pt>
    <dgm:pt modelId="{6A786D93-26C5-FD4A-8917-36324761CF5A}">
      <dgm:prSet phldrT="[Text]"/>
      <dgm:spPr/>
      <dgm:t>
        <a:bodyPr/>
        <a:lstStyle/>
        <a:p>
          <a:r>
            <a:rPr lang="en-US" dirty="0" err="1"/>
            <a:t>HomeScreen</a:t>
          </a:r>
          <a:endParaRPr lang="en-US" dirty="0"/>
        </a:p>
      </dgm:t>
    </dgm:pt>
    <dgm:pt modelId="{CCC8AB66-8BEE-4E40-8939-40C63F93D679}" type="parTrans" cxnId="{9D1744E8-637D-7046-8DEB-F4AAA3AFD873}">
      <dgm:prSet/>
      <dgm:spPr/>
      <dgm:t>
        <a:bodyPr/>
        <a:lstStyle/>
        <a:p>
          <a:endParaRPr lang="en-US"/>
        </a:p>
      </dgm:t>
    </dgm:pt>
    <dgm:pt modelId="{8767FD72-8655-B24E-A771-9B099FAB710A}" type="sibTrans" cxnId="{9D1744E8-637D-7046-8DEB-F4AAA3AFD873}">
      <dgm:prSet/>
      <dgm:spPr/>
      <dgm:t>
        <a:bodyPr/>
        <a:lstStyle/>
        <a:p>
          <a:endParaRPr lang="en-US"/>
        </a:p>
      </dgm:t>
    </dgm:pt>
    <dgm:pt modelId="{FEBF448E-E214-EC49-BED6-CA758C400F06}">
      <dgm:prSet phldrT="[Text]"/>
      <dgm:spPr/>
      <dgm:t>
        <a:bodyPr/>
        <a:lstStyle/>
        <a:p>
          <a:r>
            <a:rPr lang="en-US" dirty="0" err="1"/>
            <a:t>DetailsScreen</a:t>
          </a:r>
          <a:endParaRPr lang="en-US" dirty="0"/>
        </a:p>
      </dgm:t>
    </dgm:pt>
    <dgm:pt modelId="{30818A85-2306-EC46-8323-B0705114C997}" type="parTrans" cxnId="{506D971A-0E1C-4943-BFFE-7BC16D292FE1}">
      <dgm:prSet/>
      <dgm:spPr/>
      <dgm:t>
        <a:bodyPr/>
        <a:lstStyle/>
        <a:p>
          <a:endParaRPr lang="en-US"/>
        </a:p>
      </dgm:t>
    </dgm:pt>
    <dgm:pt modelId="{E572F078-3DE7-0640-9C42-A3358BAE6955}" type="sibTrans" cxnId="{506D971A-0E1C-4943-BFFE-7BC16D292FE1}">
      <dgm:prSet/>
      <dgm:spPr/>
      <dgm:t>
        <a:bodyPr/>
        <a:lstStyle/>
        <a:p>
          <a:endParaRPr lang="en-US"/>
        </a:p>
      </dgm:t>
    </dgm:pt>
    <dgm:pt modelId="{C5534DEA-AAFF-7B44-BA0B-5492F7FC5E08}">
      <dgm:prSet phldrT="[Text]"/>
      <dgm:spPr/>
      <dgm:t>
        <a:bodyPr/>
        <a:lstStyle/>
        <a:p>
          <a:r>
            <a:rPr lang="en-US" dirty="0" err="1"/>
            <a:t>ModalScreen</a:t>
          </a:r>
          <a:endParaRPr lang="en-US" dirty="0"/>
        </a:p>
      </dgm:t>
    </dgm:pt>
    <dgm:pt modelId="{343C5561-35F0-634A-978D-81081630B59D}" type="parTrans" cxnId="{037352DE-BD08-7E4A-A2F2-DEC535DA8271}">
      <dgm:prSet/>
      <dgm:spPr/>
      <dgm:t>
        <a:bodyPr/>
        <a:lstStyle/>
        <a:p>
          <a:endParaRPr lang="en-US"/>
        </a:p>
      </dgm:t>
    </dgm:pt>
    <dgm:pt modelId="{DBDA527C-FBA8-9A40-9217-CF16B5163897}" type="sibTrans" cxnId="{037352DE-BD08-7E4A-A2F2-DEC535DA8271}">
      <dgm:prSet/>
      <dgm:spPr/>
      <dgm:t>
        <a:bodyPr/>
        <a:lstStyle/>
        <a:p>
          <a:endParaRPr lang="en-US"/>
        </a:p>
      </dgm:t>
    </dgm:pt>
    <dgm:pt modelId="{FBDD9E8C-A395-7145-9F99-10E0F117308E}" type="pres">
      <dgm:prSet presAssocID="{EDBE07AA-7949-DA4C-A2A3-8BF09C0315A9}" presName="hierChild1" presStyleCnt="0">
        <dgm:presLayoutVars>
          <dgm:chPref val="1"/>
          <dgm:dir/>
          <dgm:animOne val="branch"/>
          <dgm:animLvl val="lvl"/>
          <dgm:resizeHandles/>
        </dgm:presLayoutVars>
      </dgm:prSet>
      <dgm:spPr/>
    </dgm:pt>
    <dgm:pt modelId="{F0A46722-42CE-7C41-ACD0-1507A2D5EF64}" type="pres">
      <dgm:prSet presAssocID="{73F6403B-87A0-054D-854A-5B86DDDD5F4B}" presName="hierRoot1" presStyleCnt="0"/>
      <dgm:spPr/>
    </dgm:pt>
    <dgm:pt modelId="{735D55B4-1FFA-7C4D-955E-6D25463BE9D2}" type="pres">
      <dgm:prSet presAssocID="{73F6403B-87A0-054D-854A-5B86DDDD5F4B}" presName="composite" presStyleCnt="0"/>
      <dgm:spPr/>
    </dgm:pt>
    <dgm:pt modelId="{25D657FB-A407-2A42-8913-1B318AD8B584}" type="pres">
      <dgm:prSet presAssocID="{73F6403B-87A0-054D-854A-5B86DDDD5F4B}" presName="background" presStyleLbl="node0" presStyleIdx="0" presStyleCnt="1"/>
      <dgm:spPr>
        <a:prstGeom prst="rect">
          <a:avLst/>
        </a:prstGeom>
        <a:solidFill>
          <a:schemeClr val="accent6"/>
        </a:solidFill>
      </dgm:spPr>
    </dgm:pt>
    <dgm:pt modelId="{1C15ACE6-CE8E-A446-A518-8D709B417808}" type="pres">
      <dgm:prSet presAssocID="{73F6403B-87A0-054D-854A-5B86DDDD5F4B}" presName="text" presStyleLbl="fgAcc0" presStyleIdx="0" presStyleCnt="1">
        <dgm:presLayoutVars>
          <dgm:chPref val="3"/>
        </dgm:presLayoutVars>
      </dgm:prSet>
      <dgm:spPr/>
    </dgm:pt>
    <dgm:pt modelId="{8FAD032D-21AF-D34B-9C09-F088FB860309}" type="pres">
      <dgm:prSet presAssocID="{73F6403B-87A0-054D-854A-5B86DDDD5F4B}" presName="hierChild2" presStyleCnt="0"/>
      <dgm:spPr/>
    </dgm:pt>
    <dgm:pt modelId="{BA439E8D-16DB-D149-BF7E-467C35BC95AC}" type="pres">
      <dgm:prSet presAssocID="{65D34BA6-98D3-CE44-A07D-5D9B39A0DA57}" presName="Name10" presStyleLbl="parChTrans1D2" presStyleIdx="0" presStyleCnt="2"/>
      <dgm:spPr/>
    </dgm:pt>
    <dgm:pt modelId="{15A541B5-1D93-4440-9946-1F71D2963D94}" type="pres">
      <dgm:prSet presAssocID="{1314CC15-8186-DE46-AC86-7276D4E4A59B}" presName="hierRoot2" presStyleCnt="0"/>
      <dgm:spPr/>
    </dgm:pt>
    <dgm:pt modelId="{07E86321-C2F8-7E40-A39F-862B7D51EA88}" type="pres">
      <dgm:prSet presAssocID="{1314CC15-8186-DE46-AC86-7276D4E4A59B}" presName="composite2" presStyleCnt="0"/>
      <dgm:spPr/>
    </dgm:pt>
    <dgm:pt modelId="{41FD1ACC-3D92-4A41-B6B8-AEFAC1058C0F}" type="pres">
      <dgm:prSet presAssocID="{1314CC15-8186-DE46-AC86-7276D4E4A59B}" presName="background2" presStyleLbl="node2" presStyleIdx="0" presStyleCnt="2"/>
      <dgm:spPr>
        <a:prstGeom prst="rect">
          <a:avLst/>
        </a:prstGeom>
        <a:solidFill>
          <a:schemeClr val="accent6"/>
        </a:solidFill>
      </dgm:spPr>
    </dgm:pt>
    <dgm:pt modelId="{A569E0ED-FD32-3C4A-91D5-0CDE9964743F}" type="pres">
      <dgm:prSet presAssocID="{1314CC15-8186-DE46-AC86-7276D4E4A59B}" presName="text2" presStyleLbl="fgAcc2" presStyleIdx="0" presStyleCnt="2">
        <dgm:presLayoutVars>
          <dgm:chPref val="3"/>
        </dgm:presLayoutVars>
      </dgm:prSet>
      <dgm:spPr/>
    </dgm:pt>
    <dgm:pt modelId="{64FF37F3-2985-5A4B-9B72-1569D35C5F7A}" type="pres">
      <dgm:prSet presAssocID="{1314CC15-8186-DE46-AC86-7276D4E4A59B}" presName="hierChild3" presStyleCnt="0"/>
      <dgm:spPr/>
    </dgm:pt>
    <dgm:pt modelId="{861A52CF-2879-564F-AB06-9FDDD027DD84}" type="pres">
      <dgm:prSet presAssocID="{CCC8AB66-8BEE-4E40-8939-40C63F93D679}" presName="Name17" presStyleLbl="parChTrans1D3" presStyleIdx="0" presStyleCnt="2"/>
      <dgm:spPr/>
    </dgm:pt>
    <dgm:pt modelId="{C6DE5F2A-7032-B24A-8B2A-3F7C7F93C0AF}" type="pres">
      <dgm:prSet presAssocID="{6A786D93-26C5-FD4A-8917-36324761CF5A}" presName="hierRoot3" presStyleCnt="0"/>
      <dgm:spPr/>
    </dgm:pt>
    <dgm:pt modelId="{C81C80D2-99BB-E647-AB7B-76723B31C187}" type="pres">
      <dgm:prSet presAssocID="{6A786D93-26C5-FD4A-8917-36324761CF5A}" presName="composite3" presStyleCnt="0"/>
      <dgm:spPr/>
    </dgm:pt>
    <dgm:pt modelId="{4D170EB4-57C5-254D-8B20-FA519CD75510}" type="pres">
      <dgm:prSet presAssocID="{6A786D93-26C5-FD4A-8917-36324761CF5A}" presName="background3" presStyleLbl="node3" presStyleIdx="0" presStyleCnt="2"/>
      <dgm:spPr/>
    </dgm:pt>
    <dgm:pt modelId="{070FB301-7142-584B-B0BA-C511FCB4B6CA}" type="pres">
      <dgm:prSet presAssocID="{6A786D93-26C5-FD4A-8917-36324761CF5A}" presName="text3" presStyleLbl="fgAcc3" presStyleIdx="0" presStyleCnt="2">
        <dgm:presLayoutVars>
          <dgm:chPref val="3"/>
        </dgm:presLayoutVars>
      </dgm:prSet>
      <dgm:spPr/>
    </dgm:pt>
    <dgm:pt modelId="{8560D657-1791-684B-A30C-8735431871FE}" type="pres">
      <dgm:prSet presAssocID="{6A786D93-26C5-FD4A-8917-36324761CF5A}" presName="hierChild4" presStyleCnt="0"/>
      <dgm:spPr/>
    </dgm:pt>
    <dgm:pt modelId="{6E858479-784F-BD49-928C-A670C1D8335F}" type="pres">
      <dgm:prSet presAssocID="{30818A85-2306-EC46-8323-B0705114C997}" presName="Name17" presStyleLbl="parChTrans1D3" presStyleIdx="1" presStyleCnt="2"/>
      <dgm:spPr/>
    </dgm:pt>
    <dgm:pt modelId="{C804653A-316B-C140-B51D-AD505F3E17D5}" type="pres">
      <dgm:prSet presAssocID="{FEBF448E-E214-EC49-BED6-CA758C400F06}" presName="hierRoot3" presStyleCnt="0"/>
      <dgm:spPr/>
    </dgm:pt>
    <dgm:pt modelId="{72F80583-1795-5143-96BA-4B86ED485AEE}" type="pres">
      <dgm:prSet presAssocID="{FEBF448E-E214-EC49-BED6-CA758C400F06}" presName="composite3" presStyleCnt="0"/>
      <dgm:spPr/>
    </dgm:pt>
    <dgm:pt modelId="{ADF537C6-40E6-4A48-8373-4948A746CE79}" type="pres">
      <dgm:prSet presAssocID="{FEBF448E-E214-EC49-BED6-CA758C400F06}" presName="background3" presStyleLbl="node3" presStyleIdx="1" presStyleCnt="2"/>
      <dgm:spPr/>
    </dgm:pt>
    <dgm:pt modelId="{D2A5A5B4-498B-5F46-A456-DAA0EDADA86B}" type="pres">
      <dgm:prSet presAssocID="{FEBF448E-E214-EC49-BED6-CA758C400F06}" presName="text3" presStyleLbl="fgAcc3" presStyleIdx="1" presStyleCnt="2">
        <dgm:presLayoutVars>
          <dgm:chPref val="3"/>
        </dgm:presLayoutVars>
      </dgm:prSet>
      <dgm:spPr/>
    </dgm:pt>
    <dgm:pt modelId="{2C68FF0E-2169-EF44-A519-693EDFE3300A}" type="pres">
      <dgm:prSet presAssocID="{FEBF448E-E214-EC49-BED6-CA758C400F06}" presName="hierChild4" presStyleCnt="0"/>
      <dgm:spPr/>
    </dgm:pt>
    <dgm:pt modelId="{1487DDB2-EBE9-CE44-A2FE-C4959498FF1E}" type="pres">
      <dgm:prSet presAssocID="{343C5561-35F0-634A-978D-81081630B59D}" presName="Name10" presStyleLbl="parChTrans1D2" presStyleIdx="1" presStyleCnt="2"/>
      <dgm:spPr/>
    </dgm:pt>
    <dgm:pt modelId="{E52C9504-A5BB-4543-B32D-889F839D9782}" type="pres">
      <dgm:prSet presAssocID="{C5534DEA-AAFF-7B44-BA0B-5492F7FC5E08}" presName="hierRoot2" presStyleCnt="0"/>
      <dgm:spPr/>
    </dgm:pt>
    <dgm:pt modelId="{BB17B5D8-4E00-D045-9914-F0B09DD59552}" type="pres">
      <dgm:prSet presAssocID="{C5534DEA-AAFF-7B44-BA0B-5492F7FC5E08}" presName="composite2" presStyleCnt="0"/>
      <dgm:spPr/>
    </dgm:pt>
    <dgm:pt modelId="{9507BA12-688A-0848-A2EF-D2282A95CBCD}" type="pres">
      <dgm:prSet presAssocID="{C5534DEA-AAFF-7B44-BA0B-5492F7FC5E08}" presName="background2" presStyleLbl="node2" presStyleIdx="1" presStyleCnt="2"/>
      <dgm:spPr/>
    </dgm:pt>
    <dgm:pt modelId="{D28A995A-70CF-F142-A49D-10992339E5FF}" type="pres">
      <dgm:prSet presAssocID="{C5534DEA-AAFF-7B44-BA0B-5492F7FC5E08}" presName="text2" presStyleLbl="fgAcc2" presStyleIdx="1" presStyleCnt="2">
        <dgm:presLayoutVars>
          <dgm:chPref val="3"/>
        </dgm:presLayoutVars>
      </dgm:prSet>
      <dgm:spPr/>
    </dgm:pt>
    <dgm:pt modelId="{D9B79EF9-F876-8C40-997C-CE0502EA5BAC}" type="pres">
      <dgm:prSet presAssocID="{C5534DEA-AAFF-7B44-BA0B-5492F7FC5E08}" presName="hierChild3" presStyleCnt="0"/>
      <dgm:spPr/>
    </dgm:pt>
  </dgm:ptLst>
  <dgm:cxnLst>
    <dgm:cxn modelId="{506D971A-0E1C-4943-BFFE-7BC16D292FE1}" srcId="{1314CC15-8186-DE46-AC86-7276D4E4A59B}" destId="{FEBF448E-E214-EC49-BED6-CA758C400F06}" srcOrd="1" destOrd="0" parTransId="{30818A85-2306-EC46-8323-B0705114C997}" sibTransId="{E572F078-3DE7-0640-9C42-A3358BAE6955}"/>
    <dgm:cxn modelId="{B287BD29-E890-5F48-AEB8-BCE7D5491AE4}" type="presOf" srcId="{EDBE07AA-7949-DA4C-A2A3-8BF09C0315A9}" destId="{FBDD9E8C-A395-7145-9F99-10E0F117308E}" srcOrd="0" destOrd="0" presId="urn:microsoft.com/office/officeart/2005/8/layout/hierarchy1"/>
    <dgm:cxn modelId="{281BE337-63C8-3543-B408-DBCD56545AFF}" type="presOf" srcId="{73F6403B-87A0-054D-854A-5B86DDDD5F4B}" destId="{1C15ACE6-CE8E-A446-A518-8D709B417808}" srcOrd="0" destOrd="0" presId="urn:microsoft.com/office/officeart/2005/8/layout/hierarchy1"/>
    <dgm:cxn modelId="{6E6DA25B-D03E-CF45-BCD6-EE52200F4E22}" type="presOf" srcId="{30818A85-2306-EC46-8323-B0705114C997}" destId="{6E858479-784F-BD49-928C-A670C1D8335F}" srcOrd="0" destOrd="0" presId="urn:microsoft.com/office/officeart/2005/8/layout/hierarchy1"/>
    <dgm:cxn modelId="{FE9E9F44-75B5-2647-9DF0-E34AD9593D12}" srcId="{EDBE07AA-7949-DA4C-A2A3-8BF09C0315A9}" destId="{73F6403B-87A0-054D-854A-5B86DDDD5F4B}" srcOrd="0" destOrd="0" parTransId="{A39E181D-DBDF-6741-9CA1-E0F5A1224F8F}" sibTransId="{D381F2C9-E8D1-0843-8CCE-23693E9CDEC1}"/>
    <dgm:cxn modelId="{5B87CA46-16DC-264F-9E4B-259CA5CC1F5A}" type="presOf" srcId="{FEBF448E-E214-EC49-BED6-CA758C400F06}" destId="{D2A5A5B4-498B-5F46-A456-DAA0EDADA86B}" srcOrd="0" destOrd="0" presId="urn:microsoft.com/office/officeart/2005/8/layout/hierarchy1"/>
    <dgm:cxn modelId="{ED494B6A-5E23-7444-942D-F16481D77277}" type="presOf" srcId="{343C5561-35F0-634A-978D-81081630B59D}" destId="{1487DDB2-EBE9-CE44-A2FE-C4959498FF1E}" srcOrd="0" destOrd="0" presId="urn:microsoft.com/office/officeart/2005/8/layout/hierarchy1"/>
    <dgm:cxn modelId="{A99DED91-C080-124B-B7A1-A390D8D0FEFC}" type="presOf" srcId="{1314CC15-8186-DE46-AC86-7276D4E4A59B}" destId="{A569E0ED-FD32-3C4A-91D5-0CDE9964743F}" srcOrd="0" destOrd="0" presId="urn:microsoft.com/office/officeart/2005/8/layout/hierarchy1"/>
    <dgm:cxn modelId="{91C93AAA-F976-4047-9A10-5B7F5EA0FA5F}" type="presOf" srcId="{CCC8AB66-8BEE-4E40-8939-40C63F93D679}" destId="{861A52CF-2879-564F-AB06-9FDDD027DD84}" srcOrd="0" destOrd="0" presId="urn:microsoft.com/office/officeart/2005/8/layout/hierarchy1"/>
    <dgm:cxn modelId="{5F9222C1-18C2-C040-AD52-28FB1B5CE361}" type="presOf" srcId="{C5534DEA-AAFF-7B44-BA0B-5492F7FC5E08}" destId="{D28A995A-70CF-F142-A49D-10992339E5FF}" srcOrd="0" destOrd="0" presId="urn:microsoft.com/office/officeart/2005/8/layout/hierarchy1"/>
    <dgm:cxn modelId="{0AB80CC6-CEBD-ED49-A19C-81AAB2F4F90D}" srcId="{73F6403B-87A0-054D-854A-5B86DDDD5F4B}" destId="{1314CC15-8186-DE46-AC86-7276D4E4A59B}" srcOrd="0" destOrd="0" parTransId="{65D34BA6-98D3-CE44-A07D-5D9B39A0DA57}" sibTransId="{E34147E1-400D-E54B-9B20-BAB754959DD0}"/>
    <dgm:cxn modelId="{037352DE-BD08-7E4A-A2F2-DEC535DA8271}" srcId="{73F6403B-87A0-054D-854A-5B86DDDD5F4B}" destId="{C5534DEA-AAFF-7B44-BA0B-5492F7FC5E08}" srcOrd="1" destOrd="0" parTransId="{343C5561-35F0-634A-978D-81081630B59D}" sibTransId="{DBDA527C-FBA8-9A40-9217-CF16B5163897}"/>
    <dgm:cxn modelId="{9D1744E8-637D-7046-8DEB-F4AAA3AFD873}" srcId="{1314CC15-8186-DE46-AC86-7276D4E4A59B}" destId="{6A786D93-26C5-FD4A-8917-36324761CF5A}" srcOrd="0" destOrd="0" parTransId="{CCC8AB66-8BEE-4E40-8939-40C63F93D679}" sibTransId="{8767FD72-8655-B24E-A771-9B099FAB710A}"/>
    <dgm:cxn modelId="{D44C95EE-46E9-EF41-8149-0CDA57EAF33B}" type="presOf" srcId="{65D34BA6-98D3-CE44-A07D-5D9B39A0DA57}" destId="{BA439E8D-16DB-D149-BF7E-467C35BC95AC}" srcOrd="0" destOrd="0" presId="urn:microsoft.com/office/officeart/2005/8/layout/hierarchy1"/>
    <dgm:cxn modelId="{A55CECFB-81C2-ED41-AB6C-619C4F53FEA4}" type="presOf" srcId="{6A786D93-26C5-FD4A-8917-36324761CF5A}" destId="{070FB301-7142-584B-B0BA-C511FCB4B6CA}" srcOrd="0" destOrd="0" presId="urn:microsoft.com/office/officeart/2005/8/layout/hierarchy1"/>
    <dgm:cxn modelId="{C91D7395-3179-5D47-AAE0-BC354E2F3825}" type="presParOf" srcId="{FBDD9E8C-A395-7145-9F99-10E0F117308E}" destId="{F0A46722-42CE-7C41-ACD0-1507A2D5EF64}" srcOrd="0" destOrd="0" presId="urn:microsoft.com/office/officeart/2005/8/layout/hierarchy1"/>
    <dgm:cxn modelId="{DB03D412-DC89-224C-92F0-7D842F18CBCA}" type="presParOf" srcId="{F0A46722-42CE-7C41-ACD0-1507A2D5EF64}" destId="{735D55B4-1FFA-7C4D-955E-6D25463BE9D2}" srcOrd="0" destOrd="0" presId="urn:microsoft.com/office/officeart/2005/8/layout/hierarchy1"/>
    <dgm:cxn modelId="{DC2EA027-E8B3-9F47-8FA7-6F5DE4DFFF0F}" type="presParOf" srcId="{735D55B4-1FFA-7C4D-955E-6D25463BE9D2}" destId="{25D657FB-A407-2A42-8913-1B318AD8B584}" srcOrd="0" destOrd="0" presId="urn:microsoft.com/office/officeart/2005/8/layout/hierarchy1"/>
    <dgm:cxn modelId="{483576C1-88BB-014A-ABB8-D477E3DAB202}" type="presParOf" srcId="{735D55B4-1FFA-7C4D-955E-6D25463BE9D2}" destId="{1C15ACE6-CE8E-A446-A518-8D709B417808}" srcOrd="1" destOrd="0" presId="urn:microsoft.com/office/officeart/2005/8/layout/hierarchy1"/>
    <dgm:cxn modelId="{AFB2E385-59F4-7D42-AA04-72FDF6C43E7E}" type="presParOf" srcId="{F0A46722-42CE-7C41-ACD0-1507A2D5EF64}" destId="{8FAD032D-21AF-D34B-9C09-F088FB860309}" srcOrd="1" destOrd="0" presId="urn:microsoft.com/office/officeart/2005/8/layout/hierarchy1"/>
    <dgm:cxn modelId="{126DA1BE-7E12-3648-A3EA-8611B24401DD}" type="presParOf" srcId="{8FAD032D-21AF-D34B-9C09-F088FB860309}" destId="{BA439E8D-16DB-D149-BF7E-467C35BC95AC}" srcOrd="0" destOrd="0" presId="urn:microsoft.com/office/officeart/2005/8/layout/hierarchy1"/>
    <dgm:cxn modelId="{06C0C47E-0104-9F46-8BE1-1E78FEF2F79E}" type="presParOf" srcId="{8FAD032D-21AF-D34B-9C09-F088FB860309}" destId="{15A541B5-1D93-4440-9946-1F71D2963D94}" srcOrd="1" destOrd="0" presId="urn:microsoft.com/office/officeart/2005/8/layout/hierarchy1"/>
    <dgm:cxn modelId="{1A5991D2-EB74-204C-80BA-0F3DFBD4BD39}" type="presParOf" srcId="{15A541B5-1D93-4440-9946-1F71D2963D94}" destId="{07E86321-C2F8-7E40-A39F-862B7D51EA88}" srcOrd="0" destOrd="0" presId="urn:microsoft.com/office/officeart/2005/8/layout/hierarchy1"/>
    <dgm:cxn modelId="{27ACD254-4F24-A54C-90E2-76EA2D173BE0}" type="presParOf" srcId="{07E86321-C2F8-7E40-A39F-862B7D51EA88}" destId="{41FD1ACC-3D92-4A41-B6B8-AEFAC1058C0F}" srcOrd="0" destOrd="0" presId="urn:microsoft.com/office/officeart/2005/8/layout/hierarchy1"/>
    <dgm:cxn modelId="{91ECEC75-4D85-4345-8B16-8969CAE9A4D0}" type="presParOf" srcId="{07E86321-C2F8-7E40-A39F-862B7D51EA88}" destId="{A569E0ED-FD32-3C4A-91D5-0CDE9964743F}" srcOrd="1" destOrd="0" presId="urn:microsoft.com/office/officeart/2005/8/layout/hierarchy1"/>
    <dgm:cxn modelId="{D961C77C-20A4-C645-977C-6C47B5E5B307}" type="presParOf" srcId="{15A541B5-1D93-4440-9946-1F71D2963D94}" destId="{64FF37F3-2985-5A4B-9B72-1569D35C5F7A}" srcOrd="1" destOrd="0" presId="urn:microsoft.com/office/officeart/2005/8/layout/hierarchy1"/>
    <dgm:cxn modelId="{EBEDE460-2CCB-CC41-9110-C9F568317C2D}" type="presParOf" srcId="{64FF37F3-2985-5A4B-9B72-1569D35C5F7A}" destId="{861A52CF-2879-564F-AB06-9FDDD027DD84}" srcOrd="0" destOrd="0" presId="urn:microsoft.com/office/officeart/2005/8/layout/hierarchy1"/>
    <dgm:cxn modelId="{BEDA9104-3594-844E-85AD-2E9F483144BA}" type="presParOf" srcId="{64FF37F3-2985-5A4B-9B72-1569D35C5F7A}" destId="{C6DE5F2A-7032-B24A-8B2A-3F7C7F93C0AF}" srcOrd="1" destOrd="0" presId="urn:microsoft.com/office/officeart/2005/8/layout/hierarchy1"/>
    <dgm:cxn modelId="{A8455349-B5EC-1245-92AC-34916C35D964}" type="presParOf" srcId="{C6DE5F2A-7032-B24A-8B2A-3F7C7F93C0AF}" destId="{C81C80D2-99BB-E647-AB7B-76723B31C187}" srcOrd="0" destOrd="0" presId="urn:microsoft.com/office/officeart/2005/8/layout/hierarchy1"/>
    <dgm:cxn modelId="{8D9FE4E3-F014-0D43-991A-8C9ED568B3AB}" type="presParOf" srcId="{C81C80D2-99BB-E647-AB7B-76723B31C187}" destId="{4D170EB4-57C5-254D-8B20-FA519CD75510}" srcOrd="0" destOrd="0" presId="urn:microsoft.com/office/officeart/2005/8/layout/hierarchy1"/>
    <dgm:cxn modelId="{2F6F8841-85CE-A84F-82B4-F97F82DD8B9B}" type="presParOf" srcId="{C81C80D2-99BB-E647-AB7B-76723B31C187}" destId="{070FB301-7142-584B-B0BA-C511FCB4B6CA}" srcOrd="1" destOrd="0" presId="urn:microsoft.com/office/officeart/2005/8/layout/hierarchy1"/>
    <dgm:cxn modelId="{F2D8C113-AB0F-254C-8D12-309F2839FD2C}" type="presParOf" srcId="{C6DE5F2A-7032-B24A-8B2A-3F7C7F93C0AF}" destId="{8560D657-1791-684B-A30C-8735431871FE}" srcOrd="1" destOrd="0" presId="urn:microsoft.com/office/officeart/2005/8/layout/hierarchy1"/>
    <dgm:cxn modelId="{A5FB4D8F-80F6-A440-BFE2-FA22696FEB0B}" type="presParOf" srcId="{64FF37F3-2985-5A4B-9B72-1569D35C5F7A}" destId="{6E858479-784F-BD49-928C-A670C1D8335F}" srcOrd="2" destOrd="0" presId="urn:microsoft.com/office/officeart/2005/8/layout/hierarchy1"/>
    <dgm:cxn modelId="{BBFE192B-775C-D343-91D1-847DA0CE9552}" type="presParOf" srcId="{64FF37F3-2985-5A4B-9B72-1569D35C5F7A}" destId="{C804653A-316B-C140-B51D-AD505F3E17D5}" srcOrd="3" destOrd="0" presId="urn:microsoft.com/office/officeart/2005/8/layout/hierarchy1"/>
    <dgm:cxn modelId="{8C53073D-2AFA-9C4F-AE8F-FD13CCC6D285}" type="presParOf" srcId="{C804653A-316B-C140-B51D-AD505F3E17D5}" destId="{72F80583-1795-5143-96BA-4B86ED485AEE}" srcOrd="0" destOrd="0" presId="urn:microsoft.com/office/officeart/2005/8/layout/hierarchy1"/>
    <dgm:cxn modelId="{2032EC9F-B111-ED4D-A7C6-951B9B38616E}" type="presParOf" srcId="{72F80583-1795-5143-96BA-4B86ED485AEE}" destId="{ADF537C6-40E6-4A48-8373-4948A746CE79}" srcOrd="0" destOrd="0" presId="urn:microsoft.com/office/officeart/2005/8/layout/hierarchy1"/>
    <dgm:cxn modelId="{6664F66F-67F5-5A44-B964-62856FF69EB9}" type="presParOf" srcId="{72F80583-1795-5143-96BA-4B86ED485AEE}" destId="{D2A5A5B4-498B-5F46-A456-DAA0EDADA86B}" srcOrd="1" destOrd="0" presId="urn:microsoft.com/office/officeart/2005/8/layout/hierarchy1"/>
    <dgm:cxn modelId="{A4D4F71F-FB81-E245-AF2E-E9EE751A0B5A}" type="presParOf" srcId="{C804653A-316B-C140-B51D-AD505F3E17D5}" destId="{2C68FF0E-2169-EF44-A519-693EDFE3300A}" srcOrd="1" destOrd="0" presId="urn:microsoft.com/office/officeart/2005/8/layout/hierarchy1"/>
    <dgm:cxn modelId="{CE5FB480-5767-1C45-BAD0-EA368D39B020}" type="presParOf" srcId="{8FAD032D-21AF-D34B-9C09-F088FB860309}" destId="{1487DDB2-EBE9-CE44-A2FE-C4959498FF1E}" srcOrd="2" destOrd="0" presId="urn:microsoft.com/office/officeart/2005/8/layout/hierarchy1"/>
    <dgm:cxn modelId="{6C0BD387-F0A0-2E45-850F-65FB3247F364}" type="presParOf" srcId="{8FAD032D-21AF-D34B-9C09-F088FB860309}" destId="{E52C9504-A5BB-4543-B32D-889F839D9782}" srcOrd="3" destOrd="0" presId="urn:microsoft.com/office/officeart/2005/8/layout/hierarchy1"/>
    <dgm:cxn modelId="{C5746B8D-2F7E-444D-B9F5-D4C9C4F182DA}" type="presParOf" srcId="{E52C9504-A5BB-4543-B32D-889F839D9782}" destId="{BB17B5D8-4E00-D045-9914-F0B09DD59552}" srcOrd="0" destOrd="0" presId="urn:microsoft.com/office/officeart/2005/8/layout/hierarchy1"/>
    <dgm:cxn modelId="{42355FED-0C46-F74F-84A5-354591879F54}" type="presParOf" srcId="{BB17B5D8-4E00-D045-9914-F0B09DD59552}" destId="{9507BA12-688A-0848-A2EF-D2282A95CBCD}" srcOrd="0" destOrd="0" presId="urn:microsoft.com/office/officeart/2005/8/layout/hierarchy1"/>
    <dgm:cxn modelId="{C61B3E05-084D-3C4D-9D7E-704CA9A4C735}" type="presParOf" srcId="{BB17B5D8-4E00-D045-9914-F0B09DD59552}" destId="{D28A995A-70CF-F142-A49D-10992339E5FF}" srcOrd="1" destOrd="0" presId="urn:microsoft.com/office/officeart/2005/8/layout/hierarchy1"/>
    <dgm:cxn modelId="{B5F0375B-5E40-704E-9F03-8E9AB2D57EAB}" type="presParOf" srcId="{E52C9504-A5BB-4543-B32D-889F839D9782}" destId="{D9B79EF9-F876-8C40-997C-CE0502EA5BA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3C31D-BC82-D746-88C0-41C741BF45C4}" type="doc">
      <dgm:prSet loTypeId="urn:microsoft.com/office/officeart/2005/8/layout/hierarchy1" loCatId="hierarchy" qsTypeId="urn:microsoft.com/office/officeart/2005/8/quickstyle/simple1" qsCatId="simple" csTypeId="urn:microsoft.com/office/officeart/2005/8/colors/accent0_1" csCatId="mainScheme" phldr="1"/>
      <dgm:spPr/>
      <dgm:t>
        <a:bodyPr/>
        <a:lstStyle/>
        <a:p>
          <a:endParaRPr lang="en-US"/>
        </a:p>
      </dgm:t>
    </dgm:pt>
    <dgm:pt modelId="{C489B3A9-8CB5-164C-999C-135C563E2413}">
      <dgm:prSet phldrT="[Text]"/>
      <dgm:spPr/>
      <dgm:t>
        <a:bodyPr/>
        <a:lstStyle/>
        <a:p>
          <a:r>
            <a:rPr lang="en-US" dirty="0" err="1"/>
            <a:t>YourProject</a:t>
          </a:r>
          <a:endParaRPr lang="en-US" dirty="0"/>
        </a:p>
      </dgm:t>
    </dgm:pt>
    <dgm:pt modelId="{E2AF7081-03F7-4A41-B98A-DFA6FAD2DCFD}" type="parTrans" cxnId="{E6D499D8-4686-1D4B-9372-0360EFE1BD94}">
      <dgm:prSet/>
      <dgm:spPr/>
      <dgm:t>
        <a:bodyPr/>
        <a:lstStyle/>
        <a:p>
          <a:endParaRPr lang="en-US"/>
        </a:p>
      </dgm:t>
    </dgm:pt>
    <dgm:pt modelId="{D6C2B54A-8ABF-3E4F-944E-1B9FFB338D87}" type="sibTrans" cxnId="{E6D499D8-4686-1D4B-9372-0360EFE1BD94}">
      <dgm:prSet/>
      <dgm:spPr/>
      <dgm:t>
        <a:bodyPr/>
        <a:lstStyle/>
        <a:p>
          <a:endParaRPr lang="en-US"/>
        </a:p>
      </dgm:t>
    </dgm:pt>
    <dgm:pt modelId="{F0A75C29-5764-B648-AFCE-B6DE8CC88E89}" type="asst">
      <dgm:prSet phldrT="[Text]"/>
      <dgm:spPr/>
      <dgm:t>
        <a:bodyPr/>
        <a:lstStyle/>
        <a:p>
          <a:r>
            <a:rPr lang="en-US" dirty="0"/>
            <a:t>C1</a:t>
          </a:r>
        </a:p>
      </dgm:t>
    </dgm:pt>
    <dgm:pt modelId="{9E8CFD5A-A576-D74E-9152-29EA6BB09134}" type="parTrans" cxnId="{D336BD16-684D-6B45-A860-D85E2003A7E9}">
      <dgm:prSet/>
      <dgm:spPr/>
      <dgm:t>
        <a:bodyPr/>
        <a:lstStyle/>
        <a:p>
          <a:endParaRPr lang="en-US"/>
        </a:p>
      </dgm:t>
    </dgm:pt>
    <dgm:pt modelId="{04714458-9D3B-A14D-BEAF-EA688CA4877D}" type="sibTrans" cxnId="{D336BD16-684D-6B45-A860-D85E2003A7E9}">
      <dgm:prSet/>
      <dgm:spPr/>
      <dgm:t>
        <a:bodyPr/>
        <a:lstStyle/>
        <a:p>
          <a:endParaRPr lang="en-US"/>
        </a:p>
      </dgm:t>
    </dgm:pt>
    <dgm:pt modelId="{35339181-DEAE-F549-8488-C9C763227144}">
      <dgm:prSet phldrT="[Text]"/>
      <dgm:spPr/>
      <dgm:t>
        <a:bodyPr/>
        <a:lstStyle/>
        <a:p>
          <a:r>
            <a:rPr lang="en-US" dirty="0"/>
            <a:t>C1Implementation.js</a:t>
          </a:r>
        </a:p>
      </dgm:t>
    </dgm:pt>
    <dgm:pt modelId="{94BEA350-F856-2A47-8C1E-ADD78B608ABA}" type="parTrans" cxnId="{EFF7AC60-FD5D-1E4B-8EBB-DC5D3105C361}">
      <dgm:prSet/>
      <dgm:spPr/>
      <dgm:t>
        <a:bodyPr/>
        <a:lstStyle/>
        <a:p>
          <a:endParaRPr lang="en-US"/>
        </a:p>
      </dgm:t>
    </dgm:pt>
    <dgm:pt modelId="{033C70F2-8403-384E-87D2-5B6428A0E544}" type="sibTrans" cxnId="{EFF7AC60-FD5D-1E4B-8EBB-DC5D3105C361}">
      <dgm:prSet/>
      <dgm:spPr/>
      <dgm:t>
        <a:bodyPr/>
        <a:lstStyle/>
        <a:p>
          <a:endParaRPr lang="en-US"/>
        </a:p>
      </dgm:t>
    </dgm:pt>
    <dgm:pt modelId="{6A969AC0-D502-5F45-88FF-EF2F4CE21206}">
      <dgm:prSet phldrT="[Text]"/>
      <dgm:spPr/>
      <dgm:t>
        <a:bodyPr/>
        <a:lstStyle/>
        <a:p>
          <a:r>
            <a:rPr lang="en-US" dirty="0"/>
            <a:t>C1StyleSheet.js</a:t>
          </a:r>
        </a:p>
      </dgm:t>
    </dgm:pt>
    <dgm:pt modelId="{1B7C36F5-B608-0845-BC9A-D442AFEE889A}" type="parTrans" cxnId="{677DBC02-7BA2-CE4B-835C-4B8C0399F613}">
      <dgm:prSet/>
      <dgm:spPr/>
      <dgm:t>
        <a:bodyPr/>
        <a:lstStyle/>
        <a:p>
          <a:endParaRPr lang="en-US"/>
        </a:p>
      </dgm:t>
    </dgm:pt>
    <dgm:pt modelId="{27B140EE-4A12-8C4A-B206-2581CC259C68}" type="sibTrans" cxnId="{677DBC02-7BA2-CE4B-835C-4B8C0399F613}">
      <dgm:prSet/>
      <dgm:spPr/>
      <dgm:t>
        <a:bodyPr/>
        <a:lstStyle/>
        <a:p>
          <a:endParaRPr lang="en-US"/>
        </a:p>
      </dgm:t>
    </dgm:pt>
    <dgm:pt modelId="{ABAF0777-1262-744D-BBD9-C7D775052FEE}">
      <dgm:prSet phldrT="[Text]"/>
      <dgm:spPr/>
      <dgm:t>
        <a:bodyPr/>
        <a:lstStyle/>
        <a:p>
          <a:r>
            <a:rPr lang="en-US" dirty="0"/>
            <a:t>C2</a:t>
          </a:r>
        </a:p>
      </dgm:t>
    </dgm:pt>
    <dgm:pt modelId="{396BDF96-C9E5-5D48-9D99-B2E7D10750AB}" type="parTrans" cxnId="{1537BCA8-DE35-6249-A37A-0C2AFC72DD9E}">
      <dgm:prSet/>
      <dgm:spPr/>
      <dgm:t>
        <a:bodyPr/>
        <a:lstStyle/>
        <a:p>
          <a:endParaRPr lang="en-US"/>
        </a:p>
      </dgm:t>
    </dgm:pt>
    <dgm:pt modelId="{E7200A2F-DDD2-2E43-8E64-63477EF8D57A}" type="sibTrans" cxnId="{1537BCA8-DE35-6249-A37A-0C2AFC72DD9E}">
      <dgm:prSet/>
      <dgm:spPr/>
      <dgm:t>
        <a:bodyPr/>
        <a:lstStyle/>
        <a:p>
          <a:endParaRPr lang="en-US"/>
        </a:p>
      </dgm:t>
    </dgm:pt>
    <dgm:pt modelId="{5E9E1774-6554-494F-BF41-247A39E9FF10}">
      <dgm:prSet phldrT="[Text]"/>
      <dgm:spPr/>
      <dgm:t>
        <a:bodyPr/>
        <a:lstStyle/>
        <a:p>
          <a:r>
            <a:rPr lang="en-US" dirty="0"/>
            <a:t>C2Implementation.js</a:t>
          </a:r>
        </a:p>
      </dgm:t>
    </dgm:pt>
    <dgm:pt modelId="{D3D3F97B-ED97-F344-840E-909E84BA3914}" type="parTrans" cxnId="{C25CD4C4-BA94-6C45-97CE-46D117713E7F}">
      <dgm:prSet/>
      <dgm:spPr/>
      <dgm:t>
        <a:bodyPr/>
        <a:lstStyle/>
        <a:p>
          <a:endParaRPr lang="en-US"/>
        </a:p>
      </dgm:t>
    </dgm:pt>
    <dgm:pt modelId="{9111DDAE-94C5-A746-A80E-468BD3A58AA5}" type="sibTrans" cxnId="{C25CD4C4-BA94-6C45-97CE-46D117713E7F}">
      <dgm:prSet/>
      <dgm:spPr/>
      <dgm:t>
        <a:bodyPr/>
        <a:lstStyle/>
        <a:p>
          <a:endParaRPr lang="en-US"/>
        </a:p>
      </dgm:t>
    </dgm:pt>
    <dgm:pt modelId="{2BD8E7B2-4C79-C04D-86D8-78040C649A52}">
      <dgm:prSet phldrT="[Text]"/>
      <dgm:spPr/>
      <dgm:t>
        <a:bodyPr/>
        <a:lstStyle/>
        <a:p>
          <a:r>
            <a:rPr lang="en-US" dirty="0"/>
            <a:t>C2StyleSheet.js</a:t>
          </a:r>
        </a:p>
      </dgm:t>
    </dgm:pt>
    <dgm:pt modelId="{CECF852C-C724-5D48-BF65-5B1881A33CE6}" type="parTrans" cxnId="{FDBEDCAD-6CA2-0844-931E-4538758FB808}">
      <dgm:prSet/>
      <dgm:spPr/>
      <dgm:t>
        <a:bodyPr/>
        <a:lstStyle/>
        <a:p>
          <a:endParaRPr lang="en-US"/>
        </a:p>
      </dgm:t>
    </dgm:pt>
    <dgm:pt modelId="{1A67838A-3798-A548-AD29-02E0E11DD45D}" type="sibTrans" cxnId="{FDBEDCAD-6CA2-0844-931E-4538758FB808}">
      <dgm:prSet/>
      <dgm:spPr/>
      <dgm:t>
        <a:bodyPr/>
        <a:lstStyle/>
        <a:p>
          <a:endParaRPr lang="en-US"/>
        </a:p>
      </dgm:t>
    </dgm:pt>
    <dgm:pt modelId="{F2183249-AC89-8D47-A57D-45A0607C777D}" type="pres">
      <dgm:prSet presAssocID="{C1C3C31D-BC82-D746-88C0-41C741BF45C4}" presName="hierChild1" presStyleCnt="0">
        <dgm:presLayoutVars>
          <dgm:chPref val="1"/>
          <dgm:dir/>
          <dgm:animOne val="branch"/>
          <dgm:animLvl val="lvl"/>
          <dgm:resizeHandles/>
        </dgm:presLayoutVars>
      </dgm:prSet>
      <dgm:spPr/>
    </dgm:pt>
    <dgm:pt modelId="{768ED61B-5EB9-0C4C-B8C2-856448406908}" type="pres">
      <dgm:prSet presAssocID="{C489B3A9-8CB5-164C-999C-135C563E2413}" presName="hierRoot1" presStyleCnt="0"/>
      <dgm:spPr/>
    </dgm:pt>
    <dgm:pt modelId="{5747FBDF-3B47-DD45-9704-F2080C784407}" type="pres">
      <dgm:prSet presAssocID="{C489B3A9-8CB5-164C-999C-135C563E2413}" presName="composite" presStyleCnt="0"/>
      <dgm:spPr/>
    </dgm:pt>
    <dgm:pt modelId="{14207179-6F7C-2645-BCA7-96238A9DB4AE}" type="pres">
      <dgm:prSet presAssocID="{C489B3A9-8CB5-164C-999C-135C563E2413}" presName="background" presStyleLbl="node0" presStyleIdx="0" presStyleCnt="1"/>
      <dgm:spPr/>
    </dgm:pt>
    <dgm:pt modelId="{E45A03F4-5073-9A4C-983D-F2C01BA0E8C1}" type="pres">
      <dgm:prSet presAssocID="{C489B3A9-8CB5-164C-999C-135C563E2413}" presName="text" presStyleLbl="fgAcc0" presStyleIdx="0" presStyleCnt="1">
        <dgm:presLayoutVars>
          <dgm:chPref val="3"/>
        </dgm:presLayoutVars>
      </dgm:prSet>
      <dgm:spPr/>
    </dgm:pt>
    <dgm:pt modelId="{B41CBBFA-F285-1743-87B3-24A6707359B7}" type="pres">
      <dgm:prSet presAssocID="{C489B3A9-8CB5-164C-999C-135C563E2413}" presName="hierChild2" presStyleCnt="0"/>
      <dgm:spPr/>
    </dgm:pt>
    <dgm:pt modelId="{DC9A311F-3248-2741-A2DF-142F73423D1A}" type="pres">
      <dgm:prSet presAssocID="{9E8CFD5A-A576-D74E-9152-29EA6BB09134}" presName="Name10" presStyleLbl="parChTrans1D2" presStyleIdx="0" presStyleCnt="2"/>
      <dgm:spPr/>
    </dgm:pt>
    <dgm:pt modelId="{A6DE2431-C5C5-DD4C-B278-30913DB91F6A}" type="pres">
      <dgm:prSet presAssocID="{F0A75C29-5764-B648-AFCE-B6DE8CC88E89}" presName="hierRoot2" presStyleCnt="0"/>
      <dgm:spPr/>
    </dgm:pt>
    <dgm:pt modelId="{52AE8AD0-331D-D049-99C6-11C8E6867957}" type="pres">
      <dgm:prSet presAssocID="{F0A75C29-5764-B648-AFCE-B6DE8CC88E89}" presName="composite2" presStyleCnt="0"/>
      <dgm:spPr/>
    </dgm:pt>
    <dgm:pt modelId="{EBDE7B84-46FC-BB40-8A86-C497C2C45464}" type="pres">
      <dgm:prSet presAssocID="{F0A75C29-5764-B648-AFCE-B6DE8CC88E89}" presName="background2" presStyleLbl="asst1" presStyleIdx="0" presStyleCnt="1"/>
      <dgm:spPr/>
    </dgm:pt>
    <dgm:pt modelId="{B7A34DB9-6F72-644A-B92E-3E0CF4815BDF}" type="pres">
      <dgm:prSet presAssocID="{F0A75C29-5764-B648-AFCE-B6DE8CC88E89}" presName="text2" presStyleLbl="fgAcc2" presStyleIdx="0" presStyleCnt="2">
        <dgm:presLayoutVars>
          <dgm:chPref val="3"/>
        </dgm:presLayoutVars>
      </dgm:prSet>
      <dgm:spPr/>
    </dgm:pt>
    <dgm:pt modelId="{4261663F-44E1-8C49-8B65-B6F3DC7A3FE8}" type="pres">
      <dgm:prSet presAssocID="{F0A75C29-5764-B648-AFCE-B6DE8CC88E89}" presName="hierChild3" presStyleCnt="0"/>
      <dgm:spPr/>
    </dgm:pt>
    <dgm:pt modelId="{85E45A12-7051-C94B-8B1C-D3664C67A44E}" type="pres">
      <dgm:prSet presAssocID="{94BEA350-F856-2A47-8C1E-ADD78B608ABA}" presName="Name17" presStyleLbl="parChTrans1D3" presStyleIdx="0" presStyleCnt="4"/>
      <dgm:spPr/>
    </dgm:pt>
    <dgm:pt modelId="{C9FE8CE2-8BBF-204A-8597-B6CEE602824C}" type="pres">
      <dgm:prSet presAssocID="{35339181-DEAE-F549-8488-C9C763227144}" presName="hierRoot3" presStyleCnt="0"/>
      <dgm:spPr/>
    </dgm:pt>
    <dgm:pt modelId="{1F263017-B8C9-ED41-ABD5-A13A4AC60CA2}" type="pres">
      <dgm:prSet presAssocID="{35339181-DEAE-F549-8488-C9C763227144}" presName="composite3" presStyleCnt="0"/>
      <dgm:spPr/>
    </dgm:pt>
    <dgm:pt modelId="{BEAED6D4-DC5F-124F-80B7-E74103A4B422}" type="pres">
      <dgm:prSet presAssocID="{35339181-DEAE-F549-8488-C9C763227144}" presName="background3" presStyleLbl="node3" presStyleIdx="0" presStyleCnt="4"/>
      <dgm:spPr/>
    </dgm:pt>
    <dgm:pt modelId="{3A4F32B6-5664-824B-8E44-E9C3740B2CFF}" type="pres">
      <dgm:prSet presAssocID="{35339181-DEAE-F549-8488-C9C763227144}" presName="text3" presStyleLbl="fgAcc3" presStyleIdx="0" presStyleCnt="4">
        <dgm:presLayoutVars>
          <dgm:chPref val="3"/>
        </dgm:presLayoutVars>
      </dgm:prSet>
      <dgm:spPr/>
    </dgm:pt>
    <dgm:pt modelId="{B49D59B6-90E6-7945-8C44-C15EBC23B3F5}" type="pres">
      <dgm:prSet presAssocID="{35339181-DEAE-F549-8488-C9C763227144}" presName="hierChild4" presStyleCnt="0"/>
      <dgm:spPr/>
    </dgm:pt>
    <dgm:pt modelId="{DEEB5544-C922-CA45-BC25-794DA36E24BD}" type="pres">
      <dgm:prSet presAssocID="{1B7C36F5-B608-0845-BC9A-D442AFEE889A}" presName="Name17" presStyleLbl="parChTrans1D3" presStyleIdx="1" presStyleCnt="4"/>
      <dgm:spPr/>
    </dgm:pt>
    <dgm:pt modelId="{DACDCD82-18F7-2049-BAA5-C7F6DCF98601}" type="pres">
      <dgm:prSet presAssocID="{6A969AC0-D502-5F45-88FF-EF2F4CE21206}" presName="hierRoot3" presStyleCnt="0"/>
      <dgm:spPr/>
    </dgm:pt>
    <dgm:pt modelId="{BFC1415C-9973-1446-84CA-81B43F4E1384}" type="pres">
      <dgm:prSet presAssocID="{6A969AC0-D502-5F45-88FF-EF2F4CE21206}" presName="composite3" presStyleCnt="0"/>
      <dgm:spPr/>
    </dgm:pt>
    <dgm:pt modelId="{87A23E4B-7A2C-5749-AAB5-C205960F0A4E}" type="pres">
      <dgm:prSet presAssocID="{6A969AC0-D502-5F45-88FF-EF2F4CE21206}" presName="background3" presStyleLbl="node3" presStyleIdx="1" presStyleCnt="4"/>
      <dgm:spPr/>
    </dgm:pt>
    <dgm:pt modelId="{AAA8CE1B-6C0F-5B4E-B4A5-27E25BB19807}" type="pres">
      <dgm:prSet presAssocID="{6A969AC0-D502-5F45-88FF-EF2F4CE21206}" presName="text3" presStyleLbl="fgAcc3" presStyleIdx="1" presStyleCnt="4">
        <dgm:presLayoutVars>
          <dgm:chPref val="3"/>
        </dgm:presLayoutVars>
      </dgm:prSet>
      <dgm:spPr/>
    </dgm:pt>
    <dgm:pt modelId="{1AF1E8B9-BA91-5447-97A8-C197186EFDC5}" type="pres">
      <dgm:prSet presAssocID="{6A969AC0-D502-5F45-88FF-EF2F4CE21206}" presName="hierChild4" presStyleCnt="0"/>
      <dgm:spPr/>
    </dgm:pt>
    <dgm:pt modelId="{2A1A7D0F-49E0-C54C-899E-1304F70AD3E2}" type="pres">
      <dgm:prSet presAssocID="{396BDF96-C9E5-5D48-9D99-B2E7D10750AB}" presName="Name10" presStyleLbl="parChTrans1D2" presStyleIdx="1" presStyleCnt="2"/>
      <dgm:spPr/>
    </dgm:pt>
    <dgm:pt modelId="{6507BD9E-0A05-6945-A4FB-B169E2A382E3}" type="pres">
      <dgm:prSet presAssocID="{ABAF0777-1262-744D-BBD9-C7D775052FEE}" presName="hierRoot2" presStyleCnt="0"/>
      <dgm:spPr/>
    </dgm:pt>
    <dgm:pt modelId="{5753EAC1-E231-9C44-ACD1-567D18BCE28F}" type="pres">
      <dgm:prSet presAssocID="{ABAF0777-1262-744D-BBD9-C7D775052FEE}" presName="composite2" presStyleCnt="0"/>
      <dgm:spPr/>
    </dgm:pt>
    <dgm:pt modelId="{329ACEFF-1493-D048-A62C-C0CDA4DE8D91}" type="pres">
      <dgm:prSet presAssocID="{ABAF0777-1262-744D-BBD9-C7D775052FEE}" presName="background2" presStyleLbl="node2" presStyleIdx="0" presStyleCnt="1"/>
      <dgm:spPr/>
    </dgm:pt>
    <dgm:pt modelId="{543CF318-58BD-B449-980D-8BC9E8B42905}" type="pres">
      <dgm:prSet presAssocID="{ABAF0777-1262-744D-BBD9-C7D775052FEE}" presName="text2" presStyleLbl="fgAcc2" presStyleIdx="1" presStyleCnt="2">
        <dgm:presLayoutVars>
          <dgm:chPref val="3"/>
        </dgm:presLayoutVars>
      </dgm:prSet>
      <dgm:spPr/>
    </dgm:pt>
    <dgm:pt modelId="{219ABB51-1FC7-E143-91FF-22E456DF70B2}" type="pres">
      <dgm:prSet presAssocID="{ABAF0777-1262-744D-BBD9-C7D775052FEE}" presName="hierChild3" presStyleCnt="0"/>
      <dgm:spPr/>
    </dgm:pt>
    <dgm:pt modelId="{1327744A-6C17-2C4E-A9C1-C2C8BDEE0138}" type="pres">
      <dgm:prSet presAssocID="{D3D3F97B-ED97-F344-840E-909E84BA3914}" presName="Name17" presStyleLbl="parChTrans1D3" presStyleIdx="2" presStyleCnt="4"/>
      <dgm:spPr/>
    </dgm:pt>
    <dgm:pt modelId="{9CE72BF7-4A9C-4145-A28C-3CA88E241741}" type="pres">
      <dgm:prSet presAssocID="{5E9E1774-6554-494F-BF41-247A39E9FF10}" presName="hierRoot3" presStyleCnt="0"/>
      <dgm:spPr/>
    </dgm:pt>
    <dgm:pt modelId="{064AA7C4-3FA9-054E-8AB8-5402FA2C0E08}" type="pres">
      <dgm:prSet presAssocID="{5E9E1774-6554-494F-BF41-247A39E9FF10}" presName="composite3" presStyleCnt="0"/>
      <dgm:spPr/>
    </dgm:pt>
    <dgm:pt modelId="{5F95A936-649D-AD4B-89A9-822D197251E1}" type="pres">
      <dgm:prSet presAssocID="{5E9E1774-6554-494F-BF41-247A39E9FF10}" presName="background3" presStyleLbl="node3" presStyleIdx="2" presStyleCnt="4"/>
      <dgm:spPr/>
    </dgm:pt>
    <dgm:pt modelId="{EFD5AF0D-7D81-0742-8B4A-83CBF374938F}" type="pres">
      <dgm:prSet presAssocID="{5E9E1774-6554-494F-BF41-247A39E9FF10}" presName="text3" presStyleLbl="fgAcc3" presStyleIdx="2" presStyleCnt="4">
        <dgm:presLayoutVars>
          <dgm:chPref val="3"/>
        </dgm:presLayoutVars>
      </dgm:prSet>
      <dgm:spPr/>
    </dgm:pt>
    <dgm:pt modelId="{280ED56C-A11D-A14D-82C7-BE6FD1BD0411}" type="pres">
      <dgm:prSet presAssocID="{5E9E1774-6554-494F-BF41-247A39E9FF10}" presName="hierChild4" presStyleCnt="0"/>
      <dgm:spPr/>
    </dgm:pt>
    <dgm:pt modelId="{169C81A8-6CF9-4944-8347-A17EC29F7E02}" type="pres">
      <dgm:prSet presAssocID="{CECF852C-C724-5D48-BF65-5B1881A33CE6}" presName="Name17" presStyleLbl="parChTrans1D3" presStyleIdx="3" presStyleCnt="4"/>
      <dgm:spPr/>
    </dgm:pt>
    <dgm:pt modelId="{4E554595-6DDE-9746-80A8-6CE019065F5C}" type="pres">
      <dgm:prSet presAssocID="{2BD8E7B2-4C79-C04D-86D8-78040C649A52}" presName="hierRoot3" presStyleCnt="0"/>
      <dgm:spPr/>
    </dgm:pt>
    <dgm:pt modelId="{F9D5B759-0159-C042-B441-A6697000E909}" type="pres">
      <dgm:prSet presAssocID="{2BD8E7B2-4C79-C04D-86D8-78040C649A52}" presName="composite3" presStyleCnt="0"/>
      <dgm:spPr/>
    </dgm:pt>
    <dgm:pt modelId="{0589612A-12E5-C34F-B98A-52E4FF586306}" type="pres">
      <dgm:prSet presAssocID="{2BD8E7B2-4C79-C04D-86D8-78040C649A52}" presName="background3" presStyleLbl="node3" presStyleIdx="3" presStyleCnt="4"/>
      <dgm:spPr/>
    </dgm:pt>
    <dgm:pt modelId="{A15C28F1-B2E9-9E49-B086-885B8384B877}" type="pres">
      <dgm:prSet presAssocID="{2BD8E7B2-4C79-C04D-86D8-78040C649A52}" presName="text3" presStyleLbl="fgAcc3" presStyleIdx="3" presStyleCnt="4">
        <dgm:presLayoutVars>
          <dgm:chPref val="3"/>
        </dgm:presLayoutVars>
      </dgm:prSet>
      <dgm:spPr/>
    </dgm:pt>
    <dgm:pt modelId="{2A24D152-1027-0244-B5B5-D795CA5DD482}" type="pres">
      <dgm:prSet presAssocID="{2BD8E7B2-4C79-C04D-86D8-78040C649A52}" presName="hierChild4" presStyleCnt="0"/>
      <dgm:spPr/>
    </dgm:pt>
  </dgm:ptLst>
  <dgm:cxnLst>
    <dgm:cxn modelId="{677DBC02-7BA2-CE4B-835C-4B8C0399F613}" srcId="{F0A75C29-5764-B648-AFCE-B6DE8CC88E89}" destId="{6A969AC0-D502-5F45-88FF-EF2F4CE21206}" srcOrd="1" destOrd="0" parTransId="{1B7C36F5-B608-0845-BC9A-D442AFEE889A}" sibTransId="{27B140EE-4A12-8C4A-B206-2581CC259C68}"/>
    <dgm:cxn modelId="{D336BD16-684D-6B45-A860-D85E2003A7E9}" srcId="{C489B3A9-8CB5-164C-999C-135C563E2413}" destId="{F0A75C29-5764-B648-AFCE-B6DE8CC88E89}" srcOrd="0" destOrd="0" parTransId="{9E8CFD5A-A576-D74E-9152-29EA6BB09134}" sibTransId="{04714458-9D3B-A14D-BEAF-EA688CA4877D}"/>
    <dgm:cxn modelId="{89912B26-5D8C-8B47-BC1B-6BB13881DC29}" type="presOf" srcId="{D3D3F97B-ED97-F344-840E-909E84BA3914}" destId="{1327744A-6C17-2C4E-A9C1-C2C8BDEE0138}" srcOrd="0" destOrd="0" presId="urn:microsoft.com/office/officeart/2005/8/layout/hierarchy1"/>
    <dgm:cxn modelId="{88364C31-DB55-4C41-AC3D-C35512F3B69F}" type="presOf" srcId="{6A969AC0-D502-5F45-88FF-EF2F4CE21206}" destId="{AAA8CE1B-6C0F-5B4E-B4A5-27E25BB19807}" srcOrd="0" destOrd="0" presId="urn:microsoft.com/office/officeart/2005/8/layout/hierarchy1"/>
    <dgm:cxn modelId="{77DD9034-C42A-A140-9A2D-D834B48DF3A1}" type="presOf" srcId="{ABAF0777-1262-744D-BBD9-C7D775052FEE}" destId="{543CF318-58BD-B449-980D-8BC9E8B42905}" srcOrd="0" destOrd="0" presId="urn:microsoft.com/office/officeart/2005/8/layout/hierarchy1"/>
    <dgm:cxn modelId="{B471D13C-0C23-6F44-BEA0-7A69C61D6627}" type="presOf" srcId="{5E9E1774-6554-494F-BF41-247A39E9FF10}" destId="{EFD5AF0D-7D81-0742-8B4A-83CBF374938F}" srcOrd="0" destOrd="0" presId="urn:microsoft.com/office/officeart/2005/8/layout/hierarchy1"/>
    <dgm:cxn modelId="{6B15FC3C-CAA5-C34E-8DE3-A731AAC21037}" type="presOf" srcId="{C1C3C31D-BC82-D746-88C0-41C741BF45C4}" destId="{F2183249-AC89-8D47-A57D-45A0607C777D}" srcOrd="0" destOrd="0" presId="urn:microsoft.com/office/officeart/2005/8/layout/hierarchy1"/>
    <dgm:cxn modelId="{6073FD3E-0C10-0149-8196-9319A3036DFD}" type="presOf" srcId="{9E8CFD5A-A576-D74E-9152-29EA6BB09134}" destId="{DC9A311F-3248-2741-A2DF-142F73423D1A}" srcOrd="0" destOrd="0" presId="urn:microsoft.com/office/officeart/2005/8/layout/hierarchy1"/>
    <dgm:cxn modelId="{56FFD15C-0296-144C-B74C-AE32DB2B96EA}" type="presOf" srcId="{35339181-DEAE-F549-8488-C9C763227144}" destId="{3A4F32B6-5664-824B-8E44-E9C3740B2CFF}" srcOrd="0" destOrd="0" presId="urn:microsoft.com/office/officeart/2005/8/layout/hierarchy1"/>
    <dgm:cxn modelId="{EFF7AC60-FD5D-1E4B-8EBB-DC5D3105C361}" srcId="{F0A75C29-5764-B648-AFCE-B6DE8CC88E89}" destId="{35339181-DEAE-F549-8488-C9C763227144}" srcOrd="0" destOrd="0" parTransId="{94BEA350-F856-2A47-8C1E-ADD78B608ABA}" sibTransId="{033C70F2-8403-384E-87D2-5B6428A0E544}"/>
    <dgm:cxn modelId="{545AB470-590B-C147-968C-3C3C03331B34}" type="presOf" srcId="{F0A75C29-5764-B648-AFCE-B6DE8CC88E89}" destId="{B7A34DB9-6F72-644A-B92E-3E0CF4815BDF}" srcOrd="0" destOrd="0" presId="urn:microsoft.com/office/officeart/2005/8/layout/hierarchy1"/>
    <dgm:cxn modelId="{E1A43972-53A7-0443-858D-89E0E2ACA862}" type="presOf" srcId="{396BDF96-C9E5-5D48-9D99-B2E7D10750AB}" destId="{2A1A7D0F-49E0-C54C-899E-1304F70AD3E2}" srcOrd="0" destOrd="0" presId="urn:microsoft.com/office/officeart/2005/8/layout/hierarchy1"/>
    <dgm:cxn modelId="{1537BCA8-DE35-6249-A37A-0C2AFC72DD9E}" srcId="{C489B3A9-8CB5-164C-999C-135C563E2413}" destId="{ABAF0777-1262-744D-BBD9-C7D775052FEE}" srcOrd="1" destOrd="0" parTransId="{396BDF96-C9E5-5D48-9D99-B2E7D10750AB}" sibTransId="{E7200A2F-DDD2-2E43-8E64-63477EF8D57A}"/>
    <dgm:cxn modelId="{FDBEDCAD-6CA2-0844-931E-4538758FB808}" srcId="{ABAF0777-1262-744D-BBD9-C7D775052FEE}" destId="{2BD8E7B2-4C79-C04D-86D8-78040C649A52}" srcOrd="1" destOrd="0" parTransId="{CECF852C-C724-5D48-BF65-5B1881A33CE6}" sibTransId="{1A67838A-3798-A548-AD29-02E0E11DD45D}"/>
    <dgm:cxn modelId="{C25CD4C4-BA94-6C45-97CE-46D117713E7F}" srcId="{ABAF0777-1262-744D-BBD9-C7D775052FEE}" destId="{5E9E1774-6554-494F-BF41-247A39E9FF10}" srcOrd="0" destOrd="0" parTransId="{D3D3F97B-ED97-F344-840E-909E84BA3914}" sibTransId="{9111DDAE-94C5-A746-A80E-468BD3A58AA5}"/>
    <dgm:cxn modelId="{D1B0A5D1-07EE-BD40-837D-0EF13D81A1FF}" type="presOf" srcId="{C489B3A9-8CB5-164C-999C-135C563E2413}" destId="{E45A03F4-5073-9A4C-983D-F2C01BA0E8C1}" srcOrd="0" destOrd="0" presId="urn:microsoft.com/office/officeart/2005/8/layout/hierarchy1"/>
    <dgm:cxn modelId="{E6D499D8-4686-1D4B-9372-0360EFE1BD94}" srcId="{C1C3C31D-BC82-D746-88C0-41C741BF45C4}" destId="{C489B3A9-8CB5-164C-999C-135C563E2413}" srcOrd="0" destOrd="0" parTransId="{E2AF7081-03F7-4A41-B98A-DFA6FAD2DCFD}" sibTransId="{D6C2B54A-8ABF-3E4F-944E-1B9FFB338D87}"/>
    <dgm:cxn modelId="{76AF28E8-B5FF-B444-8DCF-4320EC877136}" type="presOf" srcId="{CECF852C-C724-5D48-BF65-5B1881A33CE6}" destId="{169C81A8-6CF9-4944-8347-A17EC29F7E02}" srcOrd="0" destOrd="0" presId="urn:microsoft.com/office/officeart/2005/8/layout/hierarchy1"/>
    <dgm:cxn modelId="{7B3B8EEB-08B5-B545-A88D-B45644ED7DAA}" type="presOf" srcId="{1B7C36F5-B608-0845-BC9A-D442AFEE889A}" destId="{DEEB5544-C922-CA45-BC25-794DA36E24BD}" srcOrd="0" destOrd="0" presId="urn:microsoft.com/office/officeart/2005/8/layout/hierarchy1"/>
    <dgm:cxn modelId="{1D0458F3-C678-F04D-B99F-7D112CBDFBEF}" type="presOf" srcId="{2BD8E7B2-4C79-C04D-86D8-78040C649A52}" destId="{A15C28F1-B2E9-9E49-B086-885B8384B877}" srcOrd="0" destOrd="0" presId="urn:microsoft.com/office/officeart/2005/8/layout/hierarchy1"/>
    <dgm:cxn modelId="{1D16E3FF-046E-054F-9AF9-1A124DE27B0E}" type="presOf" srcId="{94BEA350-F856-2A47-8C1E-ADD78B608ABA}" destId="{85E45A12-7051-C94B-8B1C-D3664C67A44E}" srcOrd="0" destOrd="0" presId="urn:microsoft.com/office/officeart/2005/8/layout/hierarchy1"/>
    <dgm:cxn modelId="{8512E4BE-7025-F841-B755-30672CCB610C}" type="presParOf" srcId="{F2183249-AC89-8D47-A57D-45A0607C777D}" destId="{768ED61B-5EB9-0C4C-B8C2-856448406908}" srcOrd="0" destOrd="0" presId="urn:microsoft.com/office/officeart/2005/8/layout/hierarchy1"/>
    <dgm:cxn modelId="{E0F863E1-6251-DA4F-AFE5-0A09A55CA6F2}" type="presParOf" srcId="{768ED61B-5EB9-0C4C-B8C2-856448406908}" destId="{5747FBDF-3B47-DD45-9704-F2080C784407}" srcOrd="0" destOrd="0" presId="urn:microsoft.com/office/officeart/2005/8/layout/hierarchy1"/>
    <dgm:cxn modelId="{15521A95-898D-A441-8639-E6F3F2CE1F9B}" type="presParOf" srcId="{5747FBDF-3B47-DD45-9704-F2080C784407}" destId="{14207179-6F7C-2645-BCA7-96238A9DB4AE}" srcOrd="0" destOrd="0" presId="urn:microsoft.com/office/officeart/2005/8/layout/hierarchy1"/>
    <dgm:cxn modelId="{54653BEB-9080-AA4A-98BF-9FAD67855549}" type="presParOf" srcId="{5747FBDF-3B47-DD45-9704-F2080C784407}" destId="{E45A03F4-5073-9A4C-983D-F2C01BA0E8C1}" srcOrd="1" destOrd="0" presId="urn:microsoft.com/office/officeart/2005/8/layout/hierarchy1"/>
    <dgm:cxn modelId="{DEA889AB-A1AD-D244-A9B6-6147B667399F}" type="presParOf" srcId="{768ED61B-5EB9-0C4C-B8C2-856448406908}" destId="{B41CBBFA-F285-1743-87B3-24A6707359B7}" srcOrd="1" destOrd="0" presId="urn:microsoft.com/office/officeart/2005/8/layout/hierarchy1"/>
    <dgm:cxn modelId="{E0ACEF29-4E95-B546-8DCE-5DF20FD57508}" type="presParOf" srcId="{B41CBBFA-F285-1743-87B3-24A6707359B7}" destId="{DC9A311F-3248-2741-A2DF-142F73423D1A}" srcOrd="0" destOrd="0" presId="urn:microsoft.com/office/officeart/2005/8/layout/hierarchy1"/>
    <dgm:cxn modelId="{8D46DE17-9583-7C41-BE6E-FCC55E8C8D86}" type="presParOf" srcId="{B41CBBFA-F285-1743-87B3-24A6707359B7}" destId="{A6DE2431-C5C5-DD4C-B278-30913DB91F6A}" srcOrd="1" destOrd="0" presId="urn:microsoft.com/office/officeart/2005/8/layout/hierarchy1"/>
    <dgm:cxn modelId="{F8FFE979-E9F7-6344-8D11-EEDE194EEE73}" type="presParOf" srcId="{A6DE2431-C5C5-DD4C-B278-30913DB91F6A}" destId="{52AE8AD0-331D-D049-99C6-11C8E6867957}" srcOrd="0" destOrd="0" presId="urn:microsoft.com/office/officeart/2005/8/layout/hierarchy1"/>
    <dgm:cxn modelId="{654AB100-BF75-4648-9829-14342C11F34B}" type="presParOf" srcId="{52AE8AD0-331D-D049-99C6-11C8E6867957}" destId="{EBDE7B84-46FC-BB40-8A86-C497C2C45464}" srcOrd="0" destOrd="0" presId="urn:microsoft.com/office/officeart/2005/8/layout/hierarchy1"/>
    <dgm:cxn modelId="{F28902D5-95DA-1044-BEFA-C4F7B0805420}" type="presParOf" srcId="{52AE8AD0-331D-D049-99C6-11C8E6867957}" destId="{B7A34DB9-6F72-644A-B92E-3E0CF4815BDF}" srcOrd="1" destOrd="0" presId="urn:microsoft.com/office/officeart/2005/8/layout/hierarchy1"/>
    <dgm:cxn modelId="{4FA9293D-0DC4-1448-B325-2F09F9F66F7C}" type="presParOf" srcId="{A6DE2431-C5C5-DD4C-B278-30913DB91F6A}" destId="{4261663F-44E1-8C49-8B65-B6F3DC7A3FE8}" srcOrd="1" destOrd="0" presId="urn:microsoft.com/office/officeart/2005/8/layout/hierarchy1"/>
    <dgm:cxn modelId="{DB3C65A4-A94C-664F-878C-156AE83C11C8}" type="presParOf" srcId="{4261663F-44E1-8C49-8B65-B6F3DC7A3FE8}" destId="{85E45A12-7051-C94B-8B1C-D3664C67A44E}" srcOrd="0" destOrd="0" presId="urn:microsoft.com/office/officeart/2005/8/layout/hierarchy1"/>
    <dgm:cxn modelId="{0485204A-8D7C-C944-8C04-3DA2857DEF7D}" type="presParOf" srcId="{4261663F-44E1-8C49-8B65-B6F3DC7A3FE8}" destId="{C9FE8CE2-8BBF-204A-8597-B6CEE602824C}" srcOrd="1" destOrd="0" presId="urn:microsoft.com/office/officeart/2005/8/layout/hierarchy1"/>
    <dgm:cxn modelId="{EF4AEA88-0C2D-2A4B-917E-B7CEF7D546E0}" type="presParOf" srcId="{C9FE8CE2-8BBF-204A-8597-B6CEE602824C}" destId="{1F263017-B8C9-ED41-ABD5-A13A4AC60CA2}" srcOrd="0" destOrd="0" presId="urn:microsoft.com/office/officeart/2005/8/layout/hierarchy1"/>
    <dgm:cxn modelId="{92E42629-DFAD-1A47-9EC6-1D45ACEE2BFE}" type="presParOf" srcId="{1F263017-B8C9-ED41-ABD5-A13A4AC60CA2}" destId="{BEAED6D4-DC5F-124F-80B7-E74103A4B422}" srcOrd="0" destOrd="0" presId="urn:microsoft.com/office/officeart/2005/8/layout/hierarchy1"/>
    <dgm:cxn modelId="{A43B8BEE-5E7F-6147-A448-64D63548555B}" type="presParOf" srcId="{1F263017-B8C9-ED41-ABD5-A13A4AC60CA2}" destId="{3A4F32B6-5664-824B-8E44-E9C3740B2CFF}" srcOrd="1" destOrd="0" presId="urn:microsoft.com/office/officeart/2005/8/layout/hierarchy1"/>
    <dgm:cxn modelId="{9DC6AB5B-1BC4-3643-9266-1C35585D9517}" type="presParOf" srcId="{C9FE8CE2-8BBF-204A-8597-B6CEE602824C}" destId="{B49D59B6-90E6-7945-8C44-C15EBC23B3F5}" srcOrd="1" destOrd="0" presId="urn:microsoft.com/office/officeart/2005/8/layout/hierarchy1"/>
    <dgm:cxn modelId="{8A11E6DC-79F3-6D4D-8D4C-654A1B8B5B65}" type="presParOf" srcId="{4261663F-44E1-8C49-8B65-B6F3DC7A3FE8}" destId="{DEEB5544-C922-CA45-BC25-794DA36E24BD}" srcOrd="2" destOrd="0" presId="urn:microsoft.com/office/officeart/2005/8/layout/hierarchy1"/>
    <dgm:cxn modelId="{FA1A9F03-379A-C64F-8D42-813AB959EBE6}" type="presParOf" srcId="{4261663F-44E1-8C49-8B65-B6F3DC7A3FE8}" destId="{DACDCD82-18F7-2049-BAA5-C7F6DCF98601}" srcOrd="3" destOrd="0" presId="urn:microsoft.com/office/officeart/2005/8/layout/hierarchy1"/>
    <dgm:cxn modelId="{324C4690-2158-0A41-87B4-3300C0393124}" type="presParOf" srcId="{DACDCD82-18F7-2049-BAA5-C7F6DCF98601}" destId="{BFC1415C-9973-1446-84CA-81B43F4E1384}" srcOrd="0" destOrd="0" presId="urn:microsoft.com/office/officeart/2005/8/layout/hierarchy1"/>
    <dgm:cxn modelId="{DC6D58E5-832A-884A-AE69-B2AF70C4292E}" type="presParOf" srcId="{BFC1415C-9973-1446-84CA-81B43F4E1384}" destId="{87A23E4B-7A2C-5749-AAB5-C205960F0A4E}" srcOrd="0" destOrd="0" presId="urn:microsoft.com/office/officeart/2005/8/layout/hierarchy1"/>
    <dgm:cxn modelId="{98A7DAAC-0AD8-6848-B398-3FDD2C92F1B7}" type="presParOf" srcId="{BFC1415C-9973-1446-84CA-81B43F4E1384}" destId="{AAA8CE1B-6C0F-5B4E-B4A5-27E25BB19807}" srcOrd="1" destOrd="0" presId="urn:microsoft.com/office/officeart/2005/8/layout/hierarchy1"/>
    <dgm:cxn modelId="{F4D92FBF-E4DE-6F47-933A-C7ADF4BD515F}" type="presParOf" srcId="{DACDCD82-18F7-2049-BAA5-C7F6DCF98601}" destId="{1AF1E8B9-BA91-5447-97A8-C197186EFDC5}" srcOrd="1" destOrd="0" presId="urn:microsoft.com/office/officeart/2005/8/layout/hierarchy1"/>
    <dgm:cxn modelId="{6F84AA59-1A59-9B4B-857A-555CF1367253}" type="presParOf" srcId="{B41CBBFA-F285-1743-87B3-24A6707359B7}" destId="{2A1A7D0F-49E0-C54C-899E-1304F70AD3E2}" srcOrd="2" destOrd="0" presId="urn:microsoft.com/office/officeart/2005/8/layout/hierarchy1"/>
    <dgm:cxn modelId="{578D604E-59B0-8C40-887F-F9CFA647D44C}" type="presParOf" srcId="{B41CBBFA-F285-1743-87B3-24A6707359B7}" destId="{6507BD9E-0A05-6945-A4FB-B169E2A382E3}" srcOrd="3" destOrd="0" presId="urn:microsoft.com/office/officeart/2005/8/layout/hierarchy1"/>
    <dgm:cxn modelId="{39F92203-E5E0-244F-927E-4199754A0173}" type="presParOf" srcId="{6507BD9E-0A05-6945-A4FB-B169E2A382E3}" destId="{5753EAC1-E231-9C44-ACD1-567D18BCE28F}" srcOrd="0" destOrd="0" presId="urn:microsoft.com/office/officeart/2005/8/layout/hierarchy1"/>
    <dgm:cxn modelId="{11A92CCD-E1D8-3B46-A1E0-383E973EF4E6}" type="presParOf" srcId="{5753EAC1-E231-9C44-ACD1-567D18BCE28F}" destId="{329ACEFF-1493-D048-A62C-C0CDA4DE8D91}" srcOrd="0" destOrd="0" presId="urn:microsoft.com/office/officeart/2005/8/layout/hierarchy1"/>
    <dgm:cxn modelId="{B1858F1C-4185-7B43-B1CE-EF1567456F15}" type="presParOf" srcId="{5753EAC1-E231-9C44-ACD1-567D18BCE28F}" destId="{543CF318-58BD-B449-980D-8BC9E8B42905}" srcOrd="1" destOrd="0" presId="urn:microsoft.com/office/officeart/2005/8/layout/hierarchy1"/>
    <dgm:cxn modelId="{6ABAE02F-EA32-9D4F-AA8A-AC6C778895D5}" type="presParOf" srcId="{6507BD9E-0A05-6945-A4FB-B169E2A382E3}" destId="{219ABB51-1FC7-E143-91FF-22E456DF70B2}" srcOrd="1" destOrd="0" presId="urn:microsoft.com/office/officeart/2005/8/layout/hierarchy1"/>
    <dgm:cxn modelId="{D3EF15EB-55C9-1B46-A7E6-04E9DC197452}" type="presParOf" srcId="{219ABB51-1FC7-E143-91FF-22E456DF70B2}" destId="{1327744A-6C17-2C4E-A9C1-C2C8BDEE0138}" srcOrd="0" destOrd="0" presId="urn:microsoft.com/office/officeart/2005/8/layout/hierarchy1"/>
    <dgm:cxn modelId="{BD63B4CD-987D-FC42-8C5F-ECECE3CE610F}" type="presParOf" srcId="{219ABB51-1FC7-E143-91FF-22E456DF70B2}" destId="{9CE72BF7-4A9C-4145-A28C-3CA88E241741}" srcOrd="1" destOrd="0" presId="urn:microsoft.com/office/officeart/2005/8/layout/hierarchy1"/>
    <dgm:cxn modelId="{A3E0A1EB-A957-AB45-872A-FF2D33553009}" type="presParOf" srcId="{9CE72BF7-4A9C-4145-A28C-3CA88E241741}" destId="{064AA7C4-3FA9-054E-8AB8-5402FA2C0E08}" srcOrd="0" destOrd="0" presId="urn:microsoft.com/office/officeart/2005/8/layout/hierarchy1"/>
    <dgm:cxn modelId="{F04B496B-9FDF-964C-BBD0-B26DE5A9F23B}" type="presParOf" srcId="{064AA7C4-3FA9-054E-8AB8-5402FA2C0E08}" destId="{5F95A936-649D-AD4B-89A9-822D197251E1}" srcOrd="0" destOrd="0" presId="urn:microsoft.com/office/officeart/2005/8/layout/hierarchy1"/>
    <dgm:cxn modelId="{85E39FB4-6CC4-9C42-B43E-FF877C04E1D4}" type="presParOf" srcId="{064AA7C4-3FA9-054E-8AB8-5402FA2C0E08}" destId="{EFD5AF0D-7D81-0742-8B4A-83CBF374938F}" srcOrd="1" destOrd="0" presId="urn:microsoft.com/office/officeart/2005/8/layout/hierarchy1"/>
    <dgm:cxn modelId="{C2AB04C4-8D4B-C04D-BBC5-6480C05EF3FF}" type="presParOf" srcId="{9CE72BF7-4A9C-4145-A28C-3CA88E241741}" destId="{280ED56C-A11D-A14D-82C7-BE6FD1BD0411}" srcOrd="1" destOrd="0" presId="urn:microsoft.com/office/officeart/2005/8/layout/hierarchy1"/>
    <dgm:cxn modelId="{47B538AA-562D-1B47-B736-1BDE33165B7B}" type="presParOf" srcId="{219ABB51-1FC7-E143-91FF-22E456DF70B2}" destId="{169C81A8-6CF9-4944-8347-A17EC29F7E02}" srcOrd="2" destOrd="0" presId="urn:microsoft.com/office/officeart/2005/8/layout/hierarchy1"/>
    <dgm:cxn modelId="{EE1F42D8-7273-424D-BAB3-C0780C442C9A}" type="presParOf" srcId="{219ABB51-1FC7-E143-91FF-22E456DF70B2}" destId="{4E554595-6DDE-9746-80A8-6CE019065F5C}" srcOrd="3" destOrd="0" presId="urn:microsoft.com/office/officeart/2005/8/layout/hierarchy1"/>
    <dgm:cxn modelId="{483562E6-EF32-D543-B72E-E88F7B31A8A2}" type="presParOf" srcId="{4E554595-6DDE-9746-80A8-6CE019065F5C}" destId="{F9D5B759-0159-C042-B441-A6697000E909}" srcOrd="0" destOrd="0" presId="urn:microsoft.com/office/officeart/2005/8/layout/hierarchy1"/>
    <dgm:cxn modelId="{FB323A9E-9CA9-4747-82EE-4ACADC1B1550}" type="presParOf" srcId="{F9D5B759-0159-C042-B441-A6697000E909}" destId="{0589612A-12E5-C34F-B98A-52E4FF586306}" srcOrd="0" destOrd="0" presId="urn:microsoft.com/office/officeart/2005/8/layout/hierarchy1"/>
    <dgm:cxn modelId="{E21F1299-A12A-6E49-9B6A-B51091C72F81}" type="presParOf" srcId="{F9D5B759-0159-C042-B441-A6697000E909}" destId="{A15C28F1-B2E9-9E49-B086-885B8384B877}" srcOrd="1" destOrd="0" presId="urn:microsoft.com/office/officeart/2005/8/layout/hierarchy1"/>
    <dgm:cxn modelId="{A1823FFE-66F9-DD46-9757-C2056F96DAB3}" type="presParOf" srcId="{4E554595-6DDE-9746-80A8-6CE019065F5C}" destId="{2A24D152-1027-0244-B5B5-D795CA5DD48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53CEA-67FB-E34F-962D-B9EDAE37368E}">
      <dsp:nvSpPr>
        <dsp:cNvPr id="0" name=""/>
        <dsp:cNvSpPr/>
      </dsp:nvSpPr>
      <dsp:spPr>
        <a:xfrm>
          <a:off x="0" y="846391"/>
          <a:ext cx="5257800"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Designing layout in React Native,</a:t>
          </a:r>
        </a:p>
      </dsp:txBody>
      <dsp:txXfrm>
        <a:off x="33955" y="880346"/>
        <a:ext cx="5189890" cy="627655"/>
      </dsp:txXfrm>
    </dsp:sp>
    <dsp:sp modelId="{071A05F3-AA79-7A4D-8BD9-E5368A2D36F3}">
      <dsp:nvSpPr>
        <dsp:cNvPr id="0" name=""/>
        <dsp:cNvSpPr/>
      </dsp:nvSpPr>
      <dsp:spPr>
        <a:xfrm>
          <a:off x="0" y="1625476"/>
          <a:ext cx="5257800" cy="69556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Layout Props.</a:t>
          </a:r>
        </a:p>
      </dsp:txBody>
      <dsp:txXfrm>
        <a:off x="33955" y="1659431"/>
        <a:ext cx="5189890" cy="627655"/>
      </dsp:txXfrm>
    </dsp:sp>
    <dsp:sp modelId="{44D9F1A2-4112-4842-A80B-9C054392C1A2}">
      <dsp:nvSpPr>
        <dsp:cNvPr id="0" name=""/>
        <dsp:cNvSpPr/>
      </dsp:nvSpPr>
      <dsp:spPr>
        <a:xfrm>
          <a:off x="0" y="2404561"/>
          <a:ext cx="5257800" cy="69556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Layout with Flexbox</a:t>
          </a:r>
        </a:p>
      </dsp:txBody>
      <dsp:txXfrm>
        <a:off x="33955" y="2438516"/>
        <a:ext cx="5189890" cy="627655"/>
      </dsp:txXfrm>
    </dsp:sp>
    <dsp:sp modelId="{2AE17427-E5F3-BC4D-88EA-B6BFA1AB8F8C}">
      <dsp:nvSpPr>
        <dsp:cNvPr id="0" name=""/>
        <dsp:cNvSpPr/>
      </dsp:nvSpPr>
      <dsp:spPr>
        <a:xfrm>
          <a:off x="0" y="3183646"/>
          <a:ext cx="5257800" cy="69556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Basic navigation</a:t>
          </a:r>
        </a:p>
      </dsp:txBody>
      <dsp:txXfrm>
        <a:off x="33955" y="3217601"/>
        <a:ext cx="5189890" cy="627655"/>
      </dsp:txXfrm>
    </dsp:sp>
    <dsp:sp modelId="{BAC32B5B-89D2-A94E-8065-6E429FB1533A}">
      <dsp:nvSpPr>
        <dsp:cNvPr id="0" name=""/>
        <dsp:cNvSpPr/>
      </dsp:nvSpPr>
      <dsp:spPr>
        <a:xfrm>
          <a:off x="0" y="3962731"/>
          <a:ext cx="5257800" cy="6955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More about styles </a:t>
          </a:r>
        </a:p>
      </dsp:txBody>
      <dsp:txXfrm>
        <a:off x="33955" y="3996686"/>
        <a:ext cx="5189890"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7DDB2-EBE9-CE44-A2FE-C4959498FF1E}">
      <dsp:nvSpPr>
        <dsp:cNvPr id="0" name=""/>
        <dsp:cNvSpPr/>
      </dsp:nvSpPr>
      <dsp:spPr>
        <a:xfrm>
          <a:off x="5677166" y="1066678"/>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858479-784F-BD49-928C-A670C1D8335F}">
      <dsp:nvSpPr>
        <dsp:cNvPr id="0" name=""/>
        <dsp:cNvSpPr/>
      </dsp:nvSpPr>
      <dsp:spPr>
        <a:xfrm>
          <a:off x="4652049" y="2619731"/>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1A52CF-2879-564F-AB06-9FDDD027DD84}">
      <dsp:nvSpPr>
        <dsp:cNvPr id="0" name=""/>
        <dsp:cNvSpPr/>
      </dsp:nvSpPr>
      <dsp:spPr>
        <a:xfrm>
          <a:off x="3626932" y="2619731"/>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439E8D-16DB-D149-BF7E-467C35BC95AC}">
      <dsp:nvSpPr>
        <dsp:cNvPr id="0" name=""/>
        <dsp:cNvSpPr/>
      </dsp:nvSpPr>
      <dsp:spPr>
        <a:xfrm>
          <a:off x="4652049" y="1066678"/>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D657FB-A407-2A42-8913-1B318AD8B584}">
      <dsp:nvSpPr>
        <dsp:cNvPr id="0" name=""/>
        <dsp:cNvSpPr/>
      </dsp:nvSpPr>
      <dsp:spPr>
        <a:xfrm>
          <a:off x="4838433" y="1489"/>
          <a:ext cx="1677464" cy="106518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5ACE6-CE8E-A446-A518-8D709B417808}">
      <dsp:nvSpPr>
        <dsp:cNvPr id="0" name=""/>
        <dsp:cNvSpPr/>
      </dsp:nvSpPr>
      <dsp:spPr>
        <a:xfrm>
          <a:off x="5024818"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RootStack</a:t>
          </a:r>
          <a:endParaRPr lang="en-US" sz="2000" kern="1200" dirty="0"/>
        </a:p>
      </dsp:txBody>
      <dsp:txXfrm>
        <a:off x="5056016" y="209752"/>
        <a:ext cx="1615068" cy="1002793"/>
      </dsp:txXfrm>
    </dsp:sp>
    <dsp:sp modelId="{41FD1ACC-3D92-4A41-B6B8-AEFAC1058C0F}">
      <dsp:nvSpPr>
        <dsp:cNvPr id="0" name=""/>
        <dsp:cNvSpPr/>
      </dsp:nvSpPr>
      <dsp:spPr>
        <a:xfrm>
          <a:off x="3813317" y="1554541"/>
          <a:ext cx="1677464" cy="106518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9E0ED-FD32-3C4A-91D5-0CDE9964743F}">
      <dsp:nvSpPr>
        <dsp:cNvPr id="0" name=""/>
        <dsp:cNvSpPr/>
      </dsp:nvSpPr>
      <dsp:spPr>
        <a:xfrm>
          <a:off x="3999701"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MainStack</a:t>
          </a:r>
          <a:endParaRPr lang="en-US" sz="2000" kern="1200" dirty="0"/>
        </a:p>
      </dsp:txBody>
      <dsp:txXfrm>
        <a:off x="4030899" y="1762804"/>
        <a:ext cx="1615068" cy="1002793"/>
      </dsp:txXfrm>
    </dsp:sp>
    <dsp:sp modelId="{4D170EB4-57C5-254D-8B20-FA519CD75510}">
      <dsp:nvSpPr>
        <dsp:cNvPr id="0" name=""/>
        <dsp:cNvSpPr/>
      </dsp:nvSpPr>
      <dsp:spPr>
        <a:xfrm>
          <a:off x="2788200"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FB301-7142-584B-B0BA-C511FCB4B6CA}">
      <dsp:nvSpPr>
        <dsp:cNvPr id="0" name=""/>
        <dsp:cNvSpPr/>
      </dsp:nvSpPr>
      <dsp:spPr>
        <a:xfrm>
          <a:off x="2974584"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HomeScreen</a:t>
          </a:r>
          <a:endParaRPr lang="en-US" sz="2000" kern="1200" dirty="0"/>
        </a:p>
      </dsp:txBody>
      <dsp:txXfrm>
        <a:off x="3005782" y="3315857"/>
        <a:ext cx="1615068" cy="1002793"/>
      </dsp:txXfrm>
    </dsp:sp>
    <dsp:sp modelId="{ADF537C6-40E6-4A48-8373-4948A746CE79}">
      <dsp:nvSpPr>
        <dsp:cNvPr id="0" name=""/>
        <dsp:cNvSpPr/>
      </dsp:nvSpPr>
      <dsp:spPr>
        <a:xfrm>
          <a:off x="4838433" y="3107593"/>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5A5B4-498B-5F46-A456-DAA0EDADA86B}">
      <dsp:nvSpPr>
        <dsp:cNvPr id="0" name=""/>
        <dsp:cNvSpPr/>
      </dsp:nvSpPr>
      <dsp:spPr>
        <a:xfrm>
          <a:off x="5024818"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DetailsScreen</a:t>
          </a:r>
          <a:endParaRPr lang="en-US" sz="2000" kern="1200" dirty="0"/>
        </a:p>
      </dsp:txBody>
      <dsp:txXfrm>
        <a:off x="5056016" y="3315857"/>
        <a:ext cx="1615068" cy="1002793"/>
      </dsp:txXfrm>
    </dsp:sp>
    <dsp:sp modelId="{9507BA12-688A-0848-A2EF-D2282A95CBCD}">
      <dsp:nvSpPr>
        <dsp:cNvPr id="0" name=""/>
        <dsp:cNvSpPr/>
      </dsp:nvSpPr>
      <dsp:spPr>
        <a:xfrm>
          <a:off x="5863550" y="1554541"/>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995A-70CF-F142-A49D-10992339E5FF}">
      <dsp:nvSpPr>
        <dsp:cNvPr id="0" name=""/>
        <dsp:cNvSpPr/>
      </dsp:nvSpPr>
      <dsp:spPr>
        <a:xfrm>
          <a:off x="6049935"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ModalScreen</a:t>
          </a:r>
          <a:endParaRPr lang="en-US" sz="2000" kern="1200" dirty="0"/>
        </a:p>
      </dsp:txBody>
      <dsp:txXfrm>
        <a:off x="6081133" y="1762804"/>
        <a:ext cx="1615068" cy="1002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C81A8-6CF9-4944-8347-A17EC29F7E02}">
      <dsp:nvSpPr>
        <dsp:cNvPr id="0" name=""/>
        <dsp:cNvSpPr/>
      </dsp:nvSpPr>
      <dsp:spPr>
        <a:xfrm>
          <a:off x="4423596" y="2504889"/>
          <a:ext cx="760006" cy="361693"/>
        </a:xfrm>
        <a:custGeom>
          <a:avLst/>
          <a:gdLst/>
          <a:ahLst/>
          <a:cxnLst/>
          <a:rect l="0" t="0" r="0" b="0"/>
          <a:pathLst>
            <a:path>
              <a:moveTo>
                <a:pt x="0" y="0"/>
              </a:moveTo>
              <a:lnTo>
                <a:pt x="0" y="246483"/>
              </a:lnTo>
              <a:lnTo>
                <a:pt x="760006" y="246483"/>
              </a:lnTo>
              <a:lnTo>
                <a:pt x="760006" y="36169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27744A-6C17-2C4E-A9C1-C2C8BDEE0138}">
      <dsp:nvSpPr>
        <dsp:cNvPr id="0" name=""/>
        <dsp:cNvSpPr/>
      </dsp:nvSpPr>
      <dsp:spPr>
        <a:xfrm>
          <a:off x="3663590" y="2504889"/>
          <a:ext cx="760006" cy="361693"/>
        </a:xfrm>
        <a:custGeom>
          <a:avLst/>
          <a:gdLst/>
          <a:ahLst/>
          <a:cxnLst/>
          <a:rect l="0" t="0" r="0" b="0"/>
          <a:pathLst>
            <a:path>
              <a:moveTo>
                <a:pt x="760006" y="0"/>
              </a:moveTo>
              <a:lnTo>
                <a:pt x="760006" y="246483"/>
              </a:lnTo>
              <a:lnTo>
                <a:pt x="0" y="246483"/>
              </a:lnTo>
              <a:lnTo>
                <a:pt x="0" y="36169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1A7D0F-49E0-C54C-899E-1304F70AD3E2}">
      <dsp:nvSpPr>
        <dsp:cNvPr id="0" name=""/>
        <dsp:cNvSpPr/>
      </dsp:nvSpPr>
      <dsp:spPr>
        <a:xfrm>
          <a:off x="2903584" y="1353480"/>
          <a:ext cx="1520012" cy="361693"/>
        </a:xfrm>
        <a:custGeom>
          <a:avLst/>
          <a:gdLst/>
          <a:ahLst/>
          <a:cxnLst/>
          <a:rect l="0" t="0" r="0" b="0"/>
          <a:pathLst>
            <a:path>
              <a:moveTo>
                <a:pt x="0" y="0"/>
              </a:moveTo>
              <a:lnTo>
                <a:pt x="0" y="246483"/>
              </a:lnTo>
              <a:lnTo>
                <a:pt x="1520012" y="246483"/>
              </a:lnTo>
              <a:lnTo>
                <a:pt x="1520012" y="3616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B5544-C922-CA45-BC25-794DA36E24BD}">
      <dsp:nvSpPr>
        <dsp:cNvPr id="0" name=""/>
        <dsp:cNvSpPr/>
      </dsp:nvSpPr>
      <dsp:spPr>
        <a:xfrm>
          <a:off x="1383571" y="2504889"/>
          <a:ext cx="760006" cy="361693"/>
        </a:xfrm>
        <a:custGeom>
          <a:avLst/>
          <a:gdLst/>
          <a:ahLst/>
          <a:cxnLst/>
          <a:rect l="0" t="0" r="0" b="0"/>
          <a:pathLst>
            <a:path>
              <a:moveTo>
                <a:pt x="0" y="0"/>
              </a:moveTo>
              <a:lnTo>
                <a:pt x="0" y="246483"/>
              </a:lnTo>
              <a:lnTo>
                <a:pt x="760006" y="246483"/>
              </a:lnTo>
              <a:lnTo>
                <a:pt x="760006" y="36169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E45A12-7051-C94B-8B1C-D3664C67A44E}">
      <dsp:nvSpPr>
        <dsp:cNvPr id="0" name=""/>
        <dsp:cNvSpPr/>
      </dsp:nvSpPr>
      <dsp:spPr>
        <a:xfrm>
          <a:off x="623565" y="2504889"/>
          <a:ext cx="760006" cy="361693"/>
        </a:xfrm>
        <a:custGeom>
          <a:avLst/>
          <a:gdLst/>
          <a:ahLst/>
          <a:cxnLst/>
          <a:rect l="0" t="0" r="0" b="0"/>
          <a:pathLst>
            <a:path>
              <a:moveTo>
                <a:pt x="760006" y="0"/>
              </a:moveTo>
              <a:lnTo>
                <a:pt x="760006" y="246483"/>
              </a:lnTo>
              <a:lnTo>
                <a:pt x="0" y="246483"/>
              </a:lnTo>
              <a:lnTo>
                <a:pt x="0" y="36169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9A311F-3248-2741-A2DF-142F73423D1A}">
      <dsp:nvSpPr>
        <dsp:cNvPr id="0" name=""/>
        <dsp:cNvSpPr/>
      </dsp:nvSpPr>
      <dsp:spPr>
        <a:xfrm>
          <a:off x="1383571" y="1353480"/>
          <a:ext cx="1520012" cy="361693"/>
        </a:xfrm>
        <a:custGeom>
          <a:avLst/>
          <a:gdLst/>
          <a:ahLst/>
          <a:cxnLst/>
          <a:rect l="0" t="0" r="0" b="0"/>
          <a:pathLst>
            <a:path>
              <a:moveTo>
                <a:pt x="1520012" y="0"/>
              </a:moveTo>
              <a:lnTo>
                <a:pt x="1520012" y="246483"/>
              </a:lnTo>
              <a:lnTo>
                <a:pt x="0" y="246483"/>
              </a:lnTo>
              <a:lnTo>
                <a:pt x="0" y="3616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207179-6F7C-2645-BCA7-96238A9DB4AE}">
      <dsp:nvSpPr>
        <dsp:cNvPr id="0" name=""/>
        <dsp:cNvSpPr/>
      </dsp:nvSpPr>
      <dsp:spPr>
        <a:xfrm>
          <a:off x="2281760" y="563764"/>
          <a:ext cx="1243646" cy="7897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A03F4-5073-9A4C-983D-F2C01BA0E8C1}">
      <dsp:nvSpPr>
        <dsp:cNvPr id="0" name=""/>
        <dsp:cNvSpPr/>
      </dsp:nvSpPr>
      <dsp:spPr>
        <a:xfrm>
          <a:off x="2419943" y="695038"/>
          <a:ext cx="1243646" cy="78971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err="1"/>
            <a:t>YourProject</a:t>
          </a:r>
          <a:endParaRPr lang="en-US" sz="1000" kern="1200" dirty="0"/>
        </a:p>
      </dsp:txBody>
      <dsp:txXfrm>
        <a:off x="2443073" y="718168"/>
        <a:ext cx="1197386" cy="743455"/>
      </dsp:txXfrm>
    </dsp:sp>
    <dsp:sp modelId="{EBDE7B84-46FC-BB40-8A86-C497C2C45464}">
      <dsp:nvSpPr>
        <dsp:cNvPr id="0" name=""/>
        <dsp:cNvSpPr/>
      </dsp:nvSpPr>
      <dsp:spPr>
        <a:xfrm>
          <a:off x="761748" y="1715174"/>
          <a:ext cx="1243646" cy="7897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A34DB9-6F72-644A-B92E-3E0CF4815BDF}">
      <dsp:nvSpPr>
        <dsp:cNvPr id="0" name=""/>
        <dsp:cNvSpPr/>
      </dsp:nvSpPr>
      <dsp:spPr>
        <a:xfrm>
          <a:off x="899931" y="1846448"/>
          <a:ext cx="1243646" cy="78971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C1</a:t>
          </a:r>
        </a:p>
      </dsp:txBody>
      <dsp:txXfrm>
        <a:off x="923061" y="1869578"/>
        <a:ext cx="1197386" cy="743455"/>
      </dsp:txXfrm>
    </dsp:sp>
    <dsp:sp modelId="{BEAED6D4-DC5F-124F-80B7-E74103A4B422}">
      <dsp:nvSpPr>
        <dsp:cNvPr id="0" name=""/>
        <dsp:cNvSpPr/>
      </dsp:nvSpPr>
      <dsp:spPr>
        <a:xfrm>
          <a:off x="1741" y="2866583"/>
          <a:ext cx="1243646" cy="7897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F32B6-5664-824B-8E44-E9C3740B2CFF}">
      <dsp:nvSpPr>
        <dsp:cNvPr id="0" name=""/>
        <dsp:cNvSpPr/>
      </dsp:nvSpPr>
      <dsp:spPr>
        <a:xfrm>
          <a:off x="139924" y="2997857"/>
          <a:ext cx="1243646" cy="78971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C1Implementation.js</a:t>
          </a:r>
        </a:p>
      </dsp:txBody>
      <dsp:txXfrm>
        <a:off x="163054" y="3020987"/>
        <a:ext cx="1197386" cy="743455"/>
      </dsp:txXfrm>
    </dsp:sp>
    <dsp:sp modelId="{87A23E4B-7A2C-5749-AAB5-C205960F0A4E}">
      <dsp:nvSpPr>
        <dsp:cNvPr id="0" name=""/>
        <dsp:cNvSpPr/>
      </dsp:nvSpPr>
      <dsp:spPr>
        <a:xfrm>
          <a:off x="1521754" y="2866583"/>
          <a:ext cx="1243646" cy="7897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8CE1B-6C0F-5B4E-B4A5-27E25BB19807}">
      <dsp:nvSpPr>
        <dsp:cNvPr id="0" name=""/>
        <dsp:cNvSpPr/>
      </dsp:nvSpPr>
      <dsp:spPr>
        <a:xfrm>
          <a:off x="1659937" y="2997857"/>
          <a:ext cx="1243646" cy="78971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C1StyleSheet.js</a:t>
          </a:r>
        </a:p>
      </dsp:txBody>
      <dsp:txXfrm>
        <a:off x="1683067" y="3020987"/>
        <a:ext cx="1197386" cy="743455"/>
      </dsp:txXfrm>
    </dsp:sp>
    <dsp:sp modelId="{329ACEFF-1493-D048-A62C-C0CDA4DE8D91}">
      <dsp:nvSpPr>
        <dsp:cNvPr id="0" name=""/>
        <dsp:cNvSpPr/>
      </dsp:nvSpPr>
      <dsp:spPr>
        <a:xfrm>
          <a:off x="3801773" y="1715174"/>
          <a:ext cx="1243646" cy="7897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3CF318-58BD-B449-980D-8BC9E8B42905}">
      <dsp:nvSpPr>
        <dsp:cNvPr id="0" name=""/>
        <dsp:cNvSpPr/>
      </dsp:nvSpPr>
      <dsp:spPr>
        <a:xfrm>
          <a:off x="3939956" y="1846448"/>
          <a:ext cx="1243646" cy="78971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C2</a:t>
          </a:r>
        </a:p>
      </dsp:txBody>
      <dsp:txXfrm>
        <a:off x="3963086" y="1869578"/>
        <a:ext cx="1197386" cy="743455"/>
      </dsp:txXfrm>
    </dsp:sp>
    <dsp:sp modelId="{5F95A936-649D-AD4B-89A9-822D197251E1}">
      <dsp:nvSpPr>
        <dsp:cNvPr id="0" name=""/>
        <dsp:cNvSpPr/>
      </dsp:nvSpPr>
      <dsp:spPr>
        <a:xfrm>
          <a:off x="3041766" y="2866583"/>
          <a:ext cx="1243646" cy="7897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5AF0D-7D81-0742-8B4A-83CBF374938F}">
      <dsp:nvSpPr>
        <dsp:cNvPr id="0" name=""/>
        <dsp:cNvSpPr/>
      </dsp:nvSpPr>
      <dsp:spPr>
        <a:xfrm>
          <a:off x="3179949" y="2997857"/>
          <a:ext cx="1243646" cy="78971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C2Implementation.js</a:t>
          </a:r>
        </a:p>
      </dsp:txBody>
      <dsp:txXfrm>
        <a:off x="3203079" y="3020987"/>
        <a:ext cx="1197386" cy="743455"/>
      </dsp:txXfrm>
    </dsp:sp>
    <dsp:sp modelId="{0589612A-12E5-C34F-B98A-52E4FF586306}">
      <dsp:nvSpPr>
        <dsp:cNvPr id="0" name=""/>
        <dsp:cNvSpPr/>
      </dsp:nvSpPr>
      <dsp:spPr>
        <a:xfrm>
          <a:off x="4561779" y="2866583"/>
          <a:ext cx="1243646" cy="7897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5C28F1-B2E9-9E49-B086-885B8384B877}">
      <dsp:nvSpPr>
        <dsp:cNvPr id="0" name=""/>
        <dsp:cNvSpPr/>
      </dsp:nvSpPr>
      <dsp:spPr>
        <a:xfrm>
          <a:off x="4699962" y="2997857"/>
          <a:ext cx="1243646" cy="78971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C2StyleSheet.js</a:t>
          </a:r>
        </a:p>
      </dsp:txBody>
      <dsp:txXfrm>
        <a:off x="4723092" y="3020987"/>
        <a:ext cx="1197386" cy="7434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A2BDD-E1B3-5E49-A966-FF1DE18B6C24}"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83895-CDF1-AC42-82A0-E7E30C1AA051}" type="slidenum">
              <a:rPr lang="en-US" smtClean="0"/>
              <a:t>‹#›</a:t>
            </a:fld>
            <a:endParaRPr lang="en-US"/>
          </a:p>
        </p:txBody>
      </p:sp>
    </p:spTree>
    <p:extLst>
      <p:ext uri="{BB962C8B-B14F-4D97-AF65-F5344CB8AC3E}">
        <p14:creationId xmlns:p14="http://schemas.microsoft.com/office/powerpoint/2010/main" val="84205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inkedin.com/learning/react-native-essential-training/introduction-and-preview?u=2155426"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actnavigation.org/docs/getting-starte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nack.expo.io/@ppawluk/week6-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nack.expo.io/@ppawluk/week10-1"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nack.expo.io/@ppawluk/week10-1"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nack.expo.io/@ppawluk/week10-2?platform=android&amp;name=Hello%20React%20Navigation%20%7C%20React%20Navigation&amp;dependencies=%40react-native-community%2Fmasked-view%40%5E0.1.7%2C%40react-navigation%2Fbottom-tabs%40%5E5.7.0%2C%40react-navigation%2Fdrawer%40%5E5.8.5%2C%40react-navigation%2Fmaterial-bottom-tabs%40%5E5.2.13%2C%40react-navigation%2Fmaterial-top-tabs%40%5E5.2.13%2C%40react-navigation%2Fnative%40%5E5.7.0%2C%40react-navigation%2Fstack%40%5E5.7.0%2Creact-native-paper%40%5E3.10.1%2Creact-native-reanimated%40%5E1.7.0%2Creact-native-safe-area-context%40%5E3.0.2%2Creact-native-screens%40%5E2.9.0%2Creact-native-tab-view%40%5E2.14.0&amp;sourceUrl=https%3A%2F%2Freactnavigation.org%2Fexamples%2F5.x%2Fpop-to-top.j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nack.expo.io/@ppawluk/week10-4"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nack.expo.io/@ppawluk/week10-5"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nack.expo.io/@ppawluk/week10-6"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nack.expo.io/@ppawluk/week10-7"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nack.expo.io/@ppawluk/week10-8"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snack.expo.io/@ppawluk/week10-9"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nack.expo.io/@ppawluk/week10-10"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nack.expo.io/@ppawluk/week5-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nack.expo.io/@ppawluk/week5-2"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nack.expo.io/@ppawluk/week5-2"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nack.expo.io/@ppawluk/week5-2"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nack.expo.io/@ppawluk/week5-3"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nack.expo.io/@ppawluk/week5-4"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nack.expo.io/@ppawluk/week5-5"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nack.expo.io/@ppawluk/week5-5"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nack.expo.io/@ppawluk/week5-6"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nack.expo.io/@ppawluk/week5-6"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nack.expo.io/@ppawluk/week5-7"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nack.expo.io/@ppawluk/week5-8"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ck.expo.io/@ppawluk/week6-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snack.expo.io/@ppawluk/week5-9"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nack.expo.io/@ppawluk/week5-10"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nack.expo.io/@ppawluk/week5-10"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nack.expo.io/@ppawluk/week6-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practicing React-native building layouts and components</a:t>
            </a:r>
          </a:p>
          <a:p>
            <a:r>
              <a:rPr lang="en-US" dirty="0"/>
              <a:t>First, we will introduce navigation as it is rare to have single screen app. </a:t>
            </a:r>
          </a:p>
          <a:p>
            <a:r>
              <a:rPr lang="en-US" dirty="0"/>
              <a:t>Then, we will design screens using different layouts and components.  </a:t>
            </a:r>
          </a:p>
          <a:p>
            <a:r>
              <a:rPr lang="en-US" dirty="0"/>
              <a:t>Our main goal will be building responsive screens.</a:t>
            </a:r>
          </a:p>
          <a:p>
            <a:r>
              <a:rPr lang="en-US" dirty="0"/>
              <a:t>We will use videos from chapter 4 (Building Data-Driven App) of this course from </a:t>
            </a:r>
            <a:r>
              <a:rPr lang="en-US" dirty="0" err="1"/>
              <a:t>linkedIn</a:t>
            </a:r>
            <a:r>
              <a:rPr lang="en-US" dirty="0"/>
              <a:t>  </a:t>
            </a:r>
            <a:r>
              <a:rPr lang="en-CA" dirty="0">
                <a:hlinkClick r:id="rId3"/>
              </a:rPr>
              <a:t>https://www.linkedin.com/learning/react-native-essential-training/introduction-and-preview?u=2155426</a:t>
            </a:r>
            <a:endParaRPr lang="en-CA" dirty="0"/>
          </a:p>
          <a:p>
            <a:endParaRPr lang="en-CA" dirty="0"/>
          </a:p>
        </p:txBody>
      </p:sp>
      <p:sp>
        <p:nvSpPr>
          <p:cNvPr id="4" name="Slide Number Placeholder 3"/>
          <p:cNvSpPr>
            <a:spLocks noGrp="1"/>
          </p:cNvSpPr>
          <p:nvPr>
            <p:ph type="sldNum" sz="quarter" idx="5"/>
          </p:nvPr>
        </p:nvSpPr>
        <p:spPr/>
        <p:txBody>
          <a:bodyPr/>
          <a:lstStyle/>
          <a:p>
            <a:fld id="{3CD83895-CDF1-AC42-82A0-E7E30C1AA051}" type="slidenum">
              <a:rPr lang="en-US" smtClean="0"/>
              <a:t>2</a:t>
            </a:fld>
            <a:endParaRPr lang="en-US"/>
          </a:p>
        </p:txBody>
      </p:sp>
    </p:spTree>
    <p:extLst>
      <p:ext uri="{BB962C8B-B14F-4D97-AF65-F5344CB8AC3E}">
        <p14:creationId xmlns:p14="http://schemas.microsoft.com/office/powerpoint/2010/main" val="351594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It is similar to the Android approach to navigation when you call </a:t>
            </a:r>
            <a:r>
              <a:rPr lang="en-CA" sz="1200" b="0" i="0" kern="1200" dirty="0" err="1">
                <a:solidFill>
                  <a:schemeClr val="tx1"/>
                </a:solidFill>
                <a:effectLst/>
                <a:latin typeface="+mn-lt"/>
                <a:ea typeface="+mn-ea"/>
                <a:cs typeface="+mn-cs"/>
              </a:rPr>
              <a:t>startActivity</a:t>
            </a:r>
            <a:r>
              <a:rPr lang="en-CA" sz="1200" b="0" i="0" kern="1200" dirty="0">
                <a:solidFill>
                  <a:schemeClr val="tx1"/>
                </a:solidFill>
                <a:effectLst/>
                <a:latin typeface="+mn-lt"/>
                <a:ea typeface="+mn-ea"/>
                <a:cs typeface="+mn-cs"/>
              </a:rPr>
              <a:t>() to open new screen and finish() to go back</a:t>
            </a:r>
          </a:p>
          <a:p>
            <a:r>
              <a:rPr lang="en-CA" sz="1200" b="0" i="0" kern="1200" dirty="0">
                <a:solidFill>
                  <a:schemeClr val="tx1"/>
                </a:solidFill>
                <a:effectLst/>
                <a:latin typeface="+mn-lt"/>
                <a:ea typeface="+mn-ea"/>
                <a:cs typeface="+mn-cs"/>
              </a:rPr>
              <a:t>Or to segues in iOS that are created in one direction (from parent screen to child screen) and back transition is build-in </a:t>
            </a:r>
            <a:endParaRPr lang="en-US" dirty="0"/>
          </a:p>
        </p:txBody>
      </p:sp>
      <p:sp>
        <p:nvSpPr>
          <p:cNvPr id="4" name="Slide Number Placeholder 3"/>
          <p:cNvSpPr>
            <a:spLocks noGrp="1"/>
          </p:cNvSpPr>
          <p:nvPr>
            <p:ph type="sldNum" sz="quarter" idx="5"/>
          </p:nvPr>
        </p:nvSpPr>
        <p:spPr/>
        <p:txBody>
          <a:bodyPr/>
          <a:lstStyle/>
          <a:p>
            <a:fld id="{3CD83895-CDF1-AC42-82A0-E7E30C1AA051}" type="slidenum">
              <a:rPr lang="en-US" smtClean="0"/>
              <a:t>14</a:t>
            </a:fld>
            <a:endParaRPr lang="en-US"/>
          </a:p>
        </p:txBody>
      </p:sp>
    </p:spTree>
    <p:extLst>
      <p:ext uri="{BB962C8B-B14F-4D97-AF65-F5344CB8AC3E}">
        <p14:creationId xmlns:p14="http://schemas.microsoft.com/office/powerpoint/2010/main" val="256063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actual native components are used in the application </a:t>
            </a:r>
          </a:p>
          <a:p>
            <a:r>
              <a:rPr lang="en-US" dirty="0"/>
              <a:t>Also transitions are animated according to platform guidelines</a:t>
            </a:r>
          </a:p>
          <a:p>
            <a:endParaRPr lang="en-US" dirty="0"/>
          </a:p>
          <a:p>
            <a:r>
              <a:rPr lang="en-US" dirty="0"/>
              <a:t>For more information about customization of the navigation library check the documentation </a:t>
            </a:r>
            <a:r>
              <a:rPr lang="en-CA" dirty="0">
                <a:hlinkClick r:id="rId3"/>
              </a:rPr>
              <a:t>https://reactnavigation.org/docs/getting-started/</a:t>
            </a:r>
            <a:endParaRPr lang="en-US" dirty="0"/>
          </a:p>
        </p:txBody>
      </p:sp>
      <p:sp>
        <p:nvSpPr>
          <p:cNvPr id="4" name="Slide Number Placeholder 3"/>
          <p:cNvSpPr>
            <a:spLocks noGrp="1"/>
          </p:cNvSpPr>
          <p:nvPr>
            <p:ph type="sldNum" sz="quarter" idx="5"/>
          </p:nvPr>
        </p:nvSpPr>
        <p:spPr/>
        <p:txBody>
          <a:bodyPr/>
          <a:lstStyle/>
          <a:p>
            <a:fld id="{3CD83895-CDF1-AC42-82A0-E7E30C1AA051}" type="slidenum">
              <a:rPr lang="en-US" smtClean="0"/>
              <a:t>16</a:t>
            </a:fld>
            <a:endParaRPr lang="en-US"/>
          </a:p>
        </p:txBody>
      </p:sp>
    </p:spTree>
    <p:extLst>
      <p:ext uri="{BB962C8B-B14F-4D97-AF65-F5344CB8AC3E}">
        <p14:creationId xmlns:p14="http://schemas.microsoft.com/office/powerpoint/2010/main" val="75825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started with basic approach to navigation. Now we want to dive deeper into the navigation structure. Our previous navigation structure was quite flat and UI was based on Buttons (or other button-like components, for used looking like a button). This week we will see how we can build more modern navigation (menus, drawers </a:t>
            </a:r>
            <a:r>
              <a:rPr lang="en-US" dirty="0" err="1"/>
              <a:t>etc</a:t>
            </a:r>
            <a:r>
              <a:rPr lang="en-US" dirty="0"/>
              <a:t>) and more complex navigation structure. We will also discuss how we should structure the navigation and traps that we should avoid.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reuse this example to remind the students about the navigation we discussed in week 6</a:t>
            </a:r>
          </a:p>
          <a:p>
            <a:endParaRPr lang="en-CA" dirty="0">
              <a:hlinkClick r:id="rId3"/>
            </a:endParaRPr>
          </a:p>
          <a:p>
            <a:r>
              <a:rPr lang="en-CA" dirty="0">
                <a:hlinkClick r:id="rId3"/>
              </a:rPr>
              <a:t>https://snack.expo.io/@ppawluk/week6-2</a:t>
            </a:r>
            <a:r>
              <a:rPr lang="en-CA" dirty="0"/>
              <a:t> shows Basic navigation with Back button</a:t>
            </a:r>
          </a:p>
        </p:txBody>
      </p:sp>
      <p:sp>
        <p:nvSpPr>
          <p:cNvPr id="4" name="Slide Number Placeholder 3"/>
          <p:cNvSpPr>
            <a:spLocks noGrp="1"/>
          </p:cNvSpPr>
          <p:nvPr>
            <p:ph type="sldNum" sz="quarter" idx="5"/>
          </p:nvPr>
        </p:nvSpPr>
        <p:spPr/>
        <p:txBody>
          <a:bodyPr/>
          <a:lstStyle/>
          <a:p>
            <a:fld id="{3CD83895-CDF1-AC42-82A0-E7E30C1AA051}" type="slidenum">
              <a:rPr lang="en-US" smtClean="0"/>
              <a:t>17</a:t>
            </a:fld>
            <a:endParaRPr lang="en-US"/>
          </a:p>
        </p:txBody>
      </p:sp>
    </p:spTree>
    <p:extLst>
      <p:ext uri="{BB962C8B-B14F-4D97-AF65-F5344CB8AC3E}">
        <p14:creationId xmlns:p14="http://schemas.microsoft.com/office/powerpoint/2010/main" val="918913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r>
              <a:rPr lang="en-CA" sz="1200" b="1" i="0" kern="1200" dirty="0">
                <a:solidFill>
                  <a:schemeClr val="tx1"/>
                </a:solidFill>
                <a:effectLst/>
                <a:latin typeface="+mn-lt"/>
                <a:ea typeface="+mn-ea"/>
                <a:cs typeface="+mn-cs"/>
              </a:rPr>
              <a:t>Spread syntax</a:t>
            </a:r>
            <a:r>
              <a:rPr lang="en-CA" sz="1200" b="0" i="0" kern="1200" dirty="0">
                <a:solidFill>
                  <a:schemeClr val="tx1"/>
                </a:solidFill>
                <a:effectLst/>
                <a:latin typeface="+mn-lt"/>
                <a:ea typeface="+mn-ea"/>
                <a:cs typeface="+mn-cs"/>
              </a:rPr>
              <a:t> (</a:t>
            </a:r>
            <a:r>
              <a:rPr lang="en-CA" dirty="0"/>
              <a:t>...</a:t>
            </a:r>
            <a:r>
              <a:rPr lang="en-CA" sz="1200" b="0" i="0" kern="1200" dirty="0">
                <a:solidFill>
                  <a:schemeClr val="tx1"/>
                </a:solidFill>
                <a:effectLst/>
                <a:latin typeface="+mn-lt"/>
                <a:ea typeface="+mn-ea"/>
                <a:cs typeface="+mn-cs"/>
              </a:rPr>
              <a:t>) allows an </a:t>
            </a:r>
            <a:r>
              <a:rPr lang="en-CA" sz="1200" b="0" i="0" kern="1200" dirty="0" err="1">
                <a:solidFill>
                  <a:schemeClr val="tx1"/>
                </a:solidFill>
                <a:effectLst/>
                <a:latin typeface="+mn-lt"/>
                <a:ea typeface="+mn-ea"/>
                <a:cs typeface="+mn-cs"/>
              </a:rPr>
              <a:t>iterable</a:t>
            </a:r>
            <a:r>
              <a:rPr lang="en-CA" sz="1200" b="0" i="0" kern="1200" dirty="0">
                <a:solidFill>
                  <a:schemeClr val="tx1"/>
                </a:solidFill>
                <a:effectLst/>
                <a:latin typeface="+mn-lt"/>
                <a:ea typeface="+mn-ea"/>
                <a:cs typeface="+mn-cs"/>
              </a:rPr>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24</a:t>
            </a:fld>
            <a:endParaRPr lang="en-US"/>
          </a:p>
        </p:txBody>
      </p:sp>
    </p:spTree>
    <p:extLst>
      <p:ext uri="{BB962C8B-B14F-4D97-AF65-F5344CB8AC3E}">
        <p14:creationId xmlns:p14="http://schemas.microsoft.com/office/powerpoint/2010/main" val="3058979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r>
              <a:rPr lang="en-CA" sz="1200" b="1" i="0" kern="1200" dirty="0">
                <a:solidFill>
                  <a:schemeClr val="tx1"/>
                </a:solidFill>
                <a:effectLst/>
                <a:latin typeface="+mn-lt"/>
                <a:ea typeface="+mn-ea"/>
                <a:cs typeface="+mn-cs"/>
              </a:rPr>
              <a:t>Spread syntax</a:t>
            </a:r>
            <a:r>
              <a:rPr lang="en-CA" sz="1200" b="0" i="0" kern="1200" dirty="0">
                <a:solidFill>
                  <a:schemeClr val="tx1"/>
                </a:solidFill>
                <a:effectLst/>
                <a:latin typeface="+mn-lt"/>
                <a:ea typeface="+mn-ea"/>
                <a:cs typeface="+mn-cs"/>
              </a:rPr>
              <a:t> (</a:t>
            </a:r>
            <a:r>
              <a:rPr lang="en-CA" dirty="0"/>
              <a:t>...</a:t>
            </a:r>
            <a:r>
              <a:rPr lang="en-CA" sz="1200" b="0" i="0" kern="1200" dirty="0">
                <a:solidFill>
                  <a:schemeClr val="tx1"/>
                </a:solidFill>
                <a:effectLst/>
                <a:latin typeface="+mn-lt"/>
                <a:ea typeface="+mn-ea"/>
                <a:cs typeface="+mn-cs"/>
              </a:rPr>
              <a:t>) allows an </a:t>
            </a:r>
            <a:r>
              <a:rPr lang="en-CA" sz="1200" b="0" i="0" kern="1200" dirty="0" err="1">
                <a:solidFill>
                  <a:schemeClr val="tx1"/>
                </a:solidFill>
                <a:effectLst/>
                <a:latin typeface="+mn-lt"/>
                <a:ea typeface="+mn-ea"/>
                <a:cs typeface="+mn-cs"/>
              </a:rPr>
              <a:t>iterable</a:t>
            </a:r>
            <a:r>
              <a:rPr lang="en-CA" sz="1200" b="0" i="0" kern="1200" dirty="0">
                <a:solidFill>
                  <a:schemeClr val="tx1"/>
                </a:solidFill>
                <a:effectLst/>
                <a:latin typeface="+mn-lt"/>
                <a:ea typeface="+mn-ea"/>
                <a:cs typeface="+mn-cs"/>
              </a:rPr>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Note:</a:t>
            </a:r>
          </a:p>
          <a:p>
            <a:r>
              <a:rPr lang="en-CA" sz="1200" b="0" i="0" kern="1200" dirty="0">
                <a:solidFill>
                  <a:schemeClr val="tx1"/>
                </a:solidFill>
                <a:effectLst/>
                <a:latin typeface="+mn-lt"/>
                <a:ea typeface="+mn-ea"/>
                <a:cs typeface="+mn-cs"/>
              </a:rPr>
              <a:t>Multiple navigates to the same screen should be only used if there is obvious purpose. It builds stack and may be confusing for users.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Sample: </a:t>
            </a:r>
            <a:r>
              <a:rPr lang="en-CA" dirty="0">
                <a:hlinkClick r:id="rId3"/>
              </a:rPr>
              <a:t>https://snack.expo.io/@ppawluk/week10-1</a:t>
            </a:r>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25</a:t>
            </a:fld>
            <a:endParaRPr lang="en-US"/>
          </a:p>
        </p:txBody>
      </p:sp>
    </p:spTree>
    <p:extLst>
      <p:ext uri="{BB962C8B-B14F-4D97-AF65-F5344CB8AC3E}">
        <p14:creationId xmlns:p14="http://schemas.microsoft.com/office/powerpoint/2010/main" val="2930150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p>
          <a:p>
            <a:r>
              <a:rPr lang="en-CA" sz="1200" b="1" i="0" kern="1200" dirty="0">
                <a:solidFill>
                  <a:schemeClr val="tx1"/>
                </a:solidFill>
                <a:effectLst/>
                <a:latin typeface="+mn-lt"/>
                <a:ea typeface="+mn-ea"/>
                <a:cs typeface="+mn-cs"/>
              </a:rPr>
              <a:t>Spread syntax</a:t>
            </a:r>
            <a:r>
              <a:rPr lang="en-CA" sz="1200" b="0" i="0" kern="1200" dirty="0">
                <a:solidFill>
                  <a:schemeClr val="tx1"/>
                </a:solidFill>
                <a:effectLst/>
                <a:latin typeface="+mn-lt"/>
                <a:ea typeface="+mn-ea"/>
                <a:cs typeface="+mn-cs"/>
              </a:rPr>
              <a:t> (</a:t>
            </a:r>
            <a:r>
              <a:rPr lang="en-CA" dirty="0"/>
              <a:t>...</a:t>
            </a:r>
            <a:r>
              <a:rPr lang="en-CA" sz="1200" b="0" i="0" kern="1200" dirty="0">
                <a:solidFill>
                  <a:schemeClr val="tx1"/>
                </a:solidFill>
                <a:effectLst/>
                <a:latin typeface="+mn-lt"/>
                <a:ea typeface="+mn-ea"/>
                <a:cs typeface="+mn-cs"/>
              </a:rPr>
              <a:t>) allows an </a:t>
            </a:r>
            <a:r>
              <a:rPr lang="en-CA" sz="1200" b="0" i="0" kern="1200" dirty="0" err="1">
                <a:solidFill>
                  <a:schemeClr val="tx1"/>
                </a:solidFill>
                <a:effectLst/>
                <a:latin typeface="+mn-lt"/>
                <a:ea typeface="+mn-ea"/>
                <a:cs typeface="+mn-cs"/>
              </a:rPr>
              <a:t>iterable</a:t>
            </a:r>
            <a:r>
              <a:rPr lang="en-CA" sz="1200" b="0" i="0" kern="1200" dirty="0">
                <a:solidFill>
                  <a:schemeClr val="tx1"/>
                </a:solidFill>
                <a:effectLst/>
                <a:latin typeface="+mn-lt"/>
                <a:ea typeface="+mn-ea"/>
                <a:cs typeface="+mn-cs"/>
              </a:rPr>
              <a:t> such as an array expression or string to be expanded in places where zero or more arguments (for function calls) or elements (for array literals) are expected, or an object expression to be expanded in places where zero or more key-value pairs (for object literals) are expected.</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Note:</a:t>
            </a:r>
          </a:p>
          <a:p>
            <a:r>
              <a:rPr lang="en-CA" sz="1200" b="0" i="0" kern="1200" dirty="0">
                <a:solidFill>
                  <a:schemeClr val="tx1"/>
                </a:solidFill>
                <a:effectLst/>
                <a:latin typeface="+mn-lt"/>
                <a:ea typeface="+mn-ea"/>
                <a:cs typeface="+mn-cs"/>
              </a:rPr>
              <a:t>Multiple navigates to the same screen should be only used if there is obvious purpose. It builds stack and may be confusing for users.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Sample: </a:t>
            </a:r>
            <a:r>
              <a:rPr lang="en-CA" dirty="0">
                <a:hlinkClick r:id="rId3"/>
              </a:rPr>
              <a:t>https://snack.expo.io/@ppawluk/week10-1</a:t>
            </a:r>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26</a:t>
            </a:fld>
            <a:endParaRPr lang="en-US"/>
          </a:p>
        </p:txBody>
      </p:sp>
    </p:spTree>
    <p:extLst>
      <p:ext uri="{BB962C8B-B14F-4D97-AF65-F5344CB8AC3E}">
        <p14:creationId xmlns:p14="http://schemas.microsoft.com/office/powerpoint/2010/main" val="118905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Sample: </a:t>
            </a:r>
            <a:r>
              <a:rPr lang="en-CA" dirty="0">
                <a:hlinkClick r:id="rId3"/>
              </a:rPr>
              <a:t>https://snack.expo.io/@ppawluk/week10-2?platform=android&amp;name=Hello%20React%20Navigation%20%7C%20React%20Navigation&amp;dependencies=%40react-native-community%2Fmasked-view%40%5E0.1.7%2C%40react-navigation%2Fbottom-tabs%40%5E5.7.0%2C%40react-navigation%2Fdrawer%40%5E5.8.5%2C%40react-navigation%2Fmaterial-bottom-tabs%40%5E5.2.13%2C%40react-navigation%2Fmaterial-top-tabs%40%5E5.2.13%2C%40react-navigation%2Fnative%40%5E5.7.0%2C%40react-navigation%2Fstack%40%5E5.7.0%2Creact-native-paper%40%5E3.10.1%2Creact-native-reanimated%40%5E1.7.0%2Creact-native-safe-area-context%40%5E3.0.2%2Creact-native-screens%40%5E2.9.0%2Creact-native-tab-view%40%5E2.14.0&amp;sourceUrl=https%3A%2F%2Freactnavigation.org%2Fexamples%2F5.x%2Fpop-to-top.js</a:t>
            </a:r>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27</a:t>
            </a:fld>
            <a:endParaRPr lang="en-US"/>
          </a:p>
        </p:txBody>
      </p:sp>
    </p:spTree>
    <p:extLst>
      <p:ext uri="{BB962C8B-B14F-4D97-AF65-F5344CB8AC3E}">
        <p14:creationId xmlns:p14="http://schemas.microsoft.com/office/powerpoint/2010/main" val="3441700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Note: You can also pass some initial params to a screen. If you didn't specify any params when navigating to this screen, the initial params will be used. They are also shallow merged with any params that you pass. Initial params can be specified with an </a:t>
            </a:r>
            <a:r>
              <a:rPr lang="en-CA" dirty="0" err="1"/>
              <a:t>initialParams</a:t>
            </a:r>
            <a:r>
              <a:rPr lang="en-CA" sz="1200" b="0" i="0" kern="1200" dirty="0">
                <a:solidFill>
                  <a:schemeClr val="tx1"/>
                </a:solidFill>
                <a:effectLst/>
                <a:latin typeface="+mn-lt"/>
                <a:ea typeface="+mn-ea"/>
                <a:cs typeface="+mn-cs"/>
              </a:rPr>
              <a:t> prop</a:t>
            </a:r>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28</a:t>
            </a:fld>
            <a:endParaRPr lang="en-US"/>
          </a:p>
        </p:txBody>
      </p:sp>
    </p:spTree>
    <p:extLst>
      <p:ext uri="{BB962C8B-B14F-4D97-AF65-F5344CB8AC3E}">
        <p14:creationId xmlns:p14="http://schemas.microsoft.com/office/powerpoint/2010/main" val="2871690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a:t>
            </a:r>
            <a:r>
              <a:rPr lang="en-CA" dirty="0">
                <a:hlinkClick r:id="rId3"/>
              </a:rPr>
              <a:t>https://snack.expo.io/@ppawluk/week10-4</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Note the </a:t>
            </a:r>
            <a:r>
              <a:rPr lang="en-CA" dirty="0" err="1"/>
              <a:t>questionmark</a:t>
            </a:r>
            <a:r>
              <a:rPr lang="en-CA" dirty="0"/>
              <a:t> ‘?’ in the following expression: </a:t>
            </a:r>
            <a:r>
              <a:rPr lang="en-CA" sz="1200" b="0" kern="1200" dirty="0" err="1">
                <a:solidFill>
                  <a:schemeClr val="tx1"/>
                </a:solidFill>
                <a:effectLst/>
                <a:latin typeface="+mn-lt"/>
                <a:ea typeface="+mn-ea"/>
                <a:cs typeface="+mn-cs"/>
              </a:rPr>
              <a:t>route.params?.post</a:t>
            </a:r>
            <a:endParaRPr lang="en-CA"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Params are resolved from an optional (it may be empty). If it is empty the post is not attempted. </a:t>
            </a:r>
          </a:p>
          <a:p>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29</a:t>
            </a:fld>
            <a:endParaRPr lang="en-US"/>
          </a:p>
        </p:txBody>
      </p:sp>
    </p:spTree>
    <p:extLst>
      <p:ext uri="{BB962C8B-B14F-4D97-AF65-F5344CB8AC3E}">
        <p14:creationId xmlns:p14="http://schemas.microsoft.com/office/powerpoint/2010/main" val="3075468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Code sample:</a:t>
            </a:r>
          </a:p>
          <a:p>
            <a:r>
              <a:rPr lang="en-CA" sz="1200" b="0" i="0" kern="1200" dirty="0">
                <a:solidFill>
                  <a:schemeClr val="tx1"/>
                </a:solidFill>
                <a:effectLst/>
                <a:latin typeface="+mn-lt"/>
                <a:ea typeface="+mn-ea"/>
                <a:cs typeface="+mn-cs"/>
              </a:rPr>
              <a:t>&lt;</a:t>
            </a:r>
            <a:r>
              <a:rPr lang="en-CA" sz="1200" b="0" i="0" kern="1200" dirty="0" err="1">
                <a:solidFill>
                  <a:schemeClr val="tx1"/>
                </a:solidFill>
                <a:effectLst/>
                <a:latin typeface="+mn-lt"/>
                <a:ea typeface="+mn-ea"/>
                <a:cs typeface="+mn-cs"/>
              </a:rPr>
              <a:t>Stack.Screen</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name="Home"</a:t>
            </a:r>
          </a:p>
          <a:p>
            <a:r>
              <a:rPr lang="en-CA" sz="1200" b="0" i="0" kern="1200" dirty="0">
                <a:solidFill>
                  <a:schemeClr val="tx1"/>
                </a:solidFill>
                <a:effectLst/>
                <a:latin typeface="+mn-lt"/>
                <a:ea typeface="+mn-ea"/>
                <a:cs typeface="+mn-cs"/>
              </a:rPr>
              <a:t>component={</a:t>
            </a:r>
            <a:r>
              <a:rPr lang="en-CA" sz="1200" b="0" i="0" kern="1200" dirty="0" err="1">
                <a:solidFill>
                  <a:schemeClr val="tx1"/>
                </a:solidFill>
                <a:effectLst/>
                <a:latin typeface="+mn-lt"/>
                <a:ea typeface="+mn-ea"/>
                <a:cs typeface="+mn-cs"/>
              </a:rPr>
              <a:t>HomeScreen</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options={{ title: 'My home' }}</a:t>
            </a:r>
          </a:p>
          <a:p>
            <a:r>
              <a:rPr lang="en-CA" sz="1200" b="0" i="0" kern="1200" dirty="0">
                <a:solidFill>
                  <a:schemeClr val="tx1"/>
                </a:solidFill>
                <a:effectLst/>
                <a:latin typeface="+mn-lt"/>
                <a:ea typeface="+mn-ea"/>
                <a:cs typeface="+mn-cs"/>
              </a:rPr>
              <a:t>/&gt;</a:t>
            </a:r>
          </a:p>
        </p:txBody>
      </p:sp>
      <p:sp>
        <p:nvSpPr>
          <p:cNvPr id="4" name="Slide Number Placeholder 3"/>
          <p:cNvSpPr>
            <a:spLocks noGrp="1"/>
          </p:cNvSpPr>
          <p:nvPr>
            <p:ph type="sldNum" sz="quarter" idx="5"/>
          </p:nvPr>
        </p:nvSpPr>
        <p:spPr/>
        <p:txBody>
          <a:bodyPr/>
          <a:lstStyle/>
          <a:p>
            <a:fld id="{21793325-D897-B345-8A3D-79780A1B99DC}" type="slidenum">
              <a:rPr lang="en-US" smtClean="0"/>
              <a:t>30</a:t>
            </a:fld>
            <a:endParaRPr lang="en-US"/>
          </a:p>
        </p:txBody>
      </p:sp>
    </p:spTree>
    <p:extLst>
      <p:ext uri="{BB962C8B-B14F-4D97-AF65-F5344CB8AC3E}">
        <p14:creationId xmlns:p14="http://schemas.microsoft.com/office/powerpoint/2010/main" val="60433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Fetch function accepts an address of the endpoint and object with parameters. The default method used by fetch is  GET, but you can change to other methods using this object, you can also set required headers and body (if using POST)</a:t>
            </a:r>
          </a:p>
          <a:p>
            <a:r>
              <a:rPr lang="en-US" dirty="0"/>
              <a:t>Returned response can be converted to json (in most cases that would be the format of the response of the </a:t>
            </a:r>
            <a:r>
              <a:rPr lang="en-US" dirty="0" err="1"/>
              <a:t>RESTfull</a:t>
            </a:r>
            <a:r>
              <a:rPr lang="en-US" dirty="0"/>
              <a:t> service, and then processed by our app father. </a:t>
            </a:r>
          </a:p>
          <a:p>
            <a:r>
              <a:rPr lang="en-US" dirty="0"/>
              <a:t>You have to handle errors as well (catch) as accessing things outside of the device is unreliable</a:t>
            </a:r>
          </a:p>
        </p:txBody>
      </p:sp>
      <p:sp>
        <p:nvSpPr>
          <p:cNvPr id="4" name="Slide Number Placeholder 3"/>
          <p:cNvSpPr>
            <a:spLocks noGrp="1"/>
          </p:cNvSpPr>
          <p:nvPr>
            <p:ph type="sldNum" sz="quarter" idx="5"/>
          </p:nvPr>
        </p:nvSpPr>
        <p:spPr/>
        <p:txBody>
          <a:bodyPr/>
          <a:lstStyle/>
          <a:p>
            <a:fld id="{3CD83895-CDF1-AC42-82A0-E7E30C1AA051}" type="slidenum">
              <a:rPr lang="en-US" smtClean="0"/>
              <a:t>4</a:t>
            </a:fld>
            <a:endParaRPr lang="en-US"/>
          </a:p>
        </p:txBody>
      </p:sp>
    </p:spTree>
    <p:extLst>
      <p:ext uri="{BB962C8B-B14F-4D97-AF65-F5344CB8AC3E}">
        <p14:creationId xmlns:p14="http://schemas.microsoft.com/office/powerpoint/2010/main" val="1255509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https://snack.expo.io/@ppawluk/week10-5</a:t>
            </a:r>
            <a:endParaRPr lang="en-CA" dirty="0"/>
          </a:p>
          <a:p>
            <a:endParaRPr lang="en-CA" dirty="0"/>
          </a:p>
          <a:p>
            <a:r>
              <a:rPr lang="en-CA" dirty="0">
                <a:hlinkClick r:id="rId4"/>
              </a:rPr>
              <a:t>Sample to the last point: https://snack.expo.io/@ppawluk/week10-6</a:t>
            </a:r>
            <a:endParaRPr lang="en-C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1793325-D897-B345-8A3D-79780A1B99DC}" type="slidenum">
              <a:rPr lang="en-US" smtClean="0"/>
              <a:t>31</a:t>
            </a:fld>
            <a:endParaRPr lang="en-US"/>
          </a:p>
        </p:txBody>
      </p:sp>
    </p:spTree>
    <p:extLst>
      <p:ext uri="{BB962C8B-B14F-4D97-AF65-F5344CB8AC3E}">
        <p14:creationId xmlns:p14="http://schemas.microsoft.com/office/powerpoint/2010/main" val="365269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https://snack.expo.io/@ppawluk/week10-7</a:t>
            </a:r>
            <a:endParaRPr lang="en-CA" dirty="0"/>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In this example we have two navigators (</a:t>
            </a:r>
            <a:r>
              <a:rPr lang="en-CA" sz="1200" b="0" i="0" kern="1200" dirty="0" err="1">
                <a:solidFill>
                  <a:schemeClr val="tx1"/>
                </a:solidFill>
                <a:effectLst/>
                <a:latin typeface="+mn-lt"/>
                <a:ea typeface="+mn-ea"/>
                <a:cs typeface="+mn-cs"/>
              </a:rPr>
              <a:t>RootStack</a:t>
            </a:r>
            <a:r>
              <a:rPr lang="en-CA" sz="1200" b="0" i="0" kern="1200" dirty="0">
                <a:solidFill>
                  <a:schemeClr val="tx1"/>
                </a:solidFill>
                <a:effectLst/>
                <a:latin typeface="+mn-lt"/>
                <a:ea typeface="+mn-ea"/>
                <a:cs typeface="+mn-cs"/>
              </a:rPr>
              <a:t> and </a:t>
            </a:r>
            <a:r>
              <a:rPr lang="en-CA" sz="1200" b="0" i="0" kern="1200" dirty="0" err="1">
                <a:solidFill>
                  <a:schemeClr val="tx1"/>
                </a:solidFill>
                <a:effectLst/>
                <a:latin typeface="+mn-lt"/>
                <a:ea typeface="+mn-ea"/>
                <a:cs typeface="+mn-cs"/>
              </a:rPr>
              <a:t>MainStack</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We are using our </a:t>
            </a:r>
            <a:r>
              <a:rPr lang="en-CA" dirty="0" err="1"/>
              <a:t>MainStackScreen</a:t>
            </a:r>
            <a:r>
              <a:rPr lang="en-CA" sz="1200" b="0" i="0" kern="1200" dirty="0">
                <a:solidFill>
                  <a:schemeClr val="tx1"/>
                </a:solidFill>
                <a:effectLst/>
                <a:latin typeface="+mn-lt"/>
                <a:ea typeface="+mn-ea"/>
                <a:cs typeface="+mn-cs"/>
              </a:rPr>
              <a:t> component as a screen inside </a:t>
            </a:r>
            <a:r>
              <a:rPr lang="en-CA" dirty="0" err="1"/>
              <a:t>RootStackScreen</a:t>
            </a:r>
            <a:r>
              <a:rPr lang="en-CA" sz="1200" b="0" i="0" kern="1200" dirty="0">
                <a:solidFill>
                  <a:schemeClr val="tx1"/>
                </a:solidFill>
                <a:effectLst/>
                <a:latin typeface="+mn-lt"/>
                <a:ea typeface="+mn-ea"/>
                <a:cs typeface="+mn-cs"/>
              </a:rPr>
              <a:t>! By doing this, we are nesting a stack navigator inside of another stack navigator. In this case, this is useful for us because we want to use a different transition style for the modal. Since </a:t>
            </a:r>
            <a:r>
              <a:rPr lang="en-CA" dirty="0" err="1"/>
              <a:t>RootStackScreen</a:t>
            </a:r>
            <a:r>
              <a:rPr lang="en-CA" sz="1200" b="0" i="0" kern="1200" dirty="0">
                <a:solidFill>
                  <a:schemeClr val="tx1"/>
                </a:solidFill>
                <a:effectLst/>
                <a:latin typeface="+mn-lt"/>
                <a:ea typeface="+mn-ea"/>
                <a:cs typeface="+mn-cs"/>
              </a:rPr>
              <a:t> renders a stack navigator and has its own header, we also want to hide the header for this screen. In the future this will be important because for tab navigation.</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As you can see in the example, modal screen is a regular screen that is placed in the Navigator that has no header bar. </a:t>
            </a:r>
          </a:p>
        </p:txBody>
      </p:sp>
      <p:sp>
        <p:nvSpPr>
          <p:cNvPr id="4" name="Slide Number Placeholder 3"/>
          <p:cNvSpPr>
            <a:spLocks noGrp="1"/>
          </p:cNvSpPr>
          <p:nvPr>
            <p:ph type="sldNum" sz="quarter" idx="5"/>
          </p:nvPr>
        </p:nvSpPr>
        <p:spPr/>
        <p:txBody>
          <a:bodyPr/>
          <a:lstStyle/>
          <a:p>
            <a:fld id="{21793325-D897-B345-8A3D-79780A1B99DC}" type="slidenum">
              <a:rPr lang="en-US" smtClean="0"/>
              <a:t>32</a:t>
            </a:fld>
            <a:endParaRPr lang="en-US"/>
          </a:p>
        </p:txBody>
      </p:sp>
    </p:spTree>
    <p:extLst>
      <p:ext uri="{BB962C8B-B14F-4D97-AF65-F5344CB8AC3E}">
        <p14:creationId xmlns:p14="http://schemas.microsoft.com/office/powerpoint/2010/main" val="803718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elements are Navigators, blue are screens</a:t>
            </a:r>
          </a:p>
        </p:txBody>
      </p:sp>
      <p:sp>
        <p:nvSpPr>
          <p:cNvPr id="4" name="Slide Number Placeholder 3"/>
          <p:cNvSpPr>
            <a:spLocks noGrp="1"/>
          </p:cNvSpPr>
          <p:nvPr>
            <p:ph type="sldNum" sz="quarter" idx="5"/>
          </p:nvPr>
        </p:nvSpPr>
        <p:spPr/>
        <p:txBody>
          <a:bodyPr/>
          <a:lstStyle/>
          <a:p>
            <a:fld id="{21793325-D897-B345-8A3D-79780A1B99DC}" type="slidenum">
              <a:rPr lang="en-US" smtClean="0"/>
              <a:t>33</a:t>
            </a:fld>
            <a:endParaRPr lang="en-US"/>
          </a:p>
        </p:txBody>
      </p:sp>
    </p:spTree>
    <p:extLst>
      <p:ext uri="{BB962C8B-B14F-4D97-AF65-F5344CB8AC3E}">
        <p14:creationId xmlns:p14="http://schemas.microsoft.com/office/powerpoint/2010/main" val="1966276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https://snack.expo.io/@ppawluk/week10-8</a:t>
            </a:r>
            <a:endParaRPr lang="en-CA" dirty="0"/>
          </a:p>
          <a:p>
            <a:endParaRPr lang="en-CA" dirty="0"/>
          </a:p>
          <a:p>
            <a:r>
              <a:rPr lang="en-CA" dirty="0">
                <a:hlinkClick r:id="rId4"/>
              </a:rPr>
              <a:t>https://snack.expo.io/@ppawluk/week10-9</a:t>
            </a:r>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36</a:t>
            </a:fld>
            <a:endParaRPr lang="en-US"/>
          </a:p>
        </p:txBody>
      </p:sp>
    </p:spTree>
    <p:extLst>
      <p:ext uri="{BB962C8B-B14F-4D97-AF65-F5344CB8AC3E}">
        <p14:creationId xmlns:p14="http://schemas.microsoft.com/office/powerpoint/2010/main" val="217529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function </a:t>
            </a:r>
            <a:r>
              <a:rPr lang="en-US" dirty="0" err="1"/>
              <a:t>createDrawerNavigator</a:t>
            </a:r>
            <a:r>
              <a:rPr lang="en-US" dirty="0"/>
              <a:t>() to create navigator instance and add screens to it in JSX code. </a:t>
            </a:r>
          </a:p>
        </p:txBody>
      </p:sp>
      <p:sp>
        <p:nvSpPr>
          <p:cNvPr id="4" name="Slide Number Placeholder 3"/>
          <p:cNvSpPr>
            <a:spLocks noGrp="1"/>
          </p:cNvSpPr>
          <p:nvPr>
            <p:ph type="sldNum" sz="quarter" idx="5"/>
          </p:nvPr>
        </p:nvSpPr>
        <p:spPr/>
        <p:txBody>
          <a:bodyPr/>
          <a:lstStyle/>
          <a:p>
            <a:fld id="{21793325-D897-B345-8A3D-79780A1B99DC}" type="slidenum">
              <a:rPr lang="en-US" smtClean="0"/>
              <a:t>38</a:t>
            </a:fld>
            <a:endParaRPr lang="en-US"/>
          </a:p>
        </p:txBody>
      </p:sp>
    </p:spTree>
    <p:extLst>
      <p:ext uri="{BB962C8B-B14F-4D97-AF65-F5344CB8AC3E}">
        <p14:creationId xmlns:p14="http://schemas.microsoft.com/office/powerpoint/2010/main" val="407798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function </a:t>
            </a:r>
            <a:r>
              <a:rPr lang="en-US" dirty="0" err="1"/>
              <a:t>createDrawerNavigator</a:t>
            </a:r>
            <a:r>
              <a:rPr lang="en-US" dirty="0"/>
              <a:t>() to create navigator instance and add screens to it in JSX code. </a:t>
            </a:r>
          </a:p>
        </p:txBody>
      </p:sp>
      <p:sp>
        <p:nvSpPr>
          <p:cNvPr id="4" name="Slide Number Placeholder 3"/>
          <p:cNvSpPr>
            <a:spLocks noGrp="1"/>
          </p:cNvSpPr>
          <p:nvPr>
            <p:ph type="sldNum" sz="quarter" idx="5"/>
          </p:nvPr>
        </p:nvSpPr>
        <p:spPr/>
        <p:txBody>
          <a:bodyPr/>
          <a:lstStyle/>
          <a:p>
            <a:fld id="{21793325-D897-B345-8A3D-79780A1B99DC}" type="slidenum">
              <a:rPr lang="en-US" smtClean="0"/>
              <a:t>39</a:t>
            </a:fld>
            <a:endParaRPr lang="en-US"/>
          </a:p>
        </p:txBody>
      </p:sp>
    </p:spTree>
    <p:extLst>
      <p:ext uri="{BB962C8B-B14F-4D97-AF65-F5344CB8AC3E}">
        <p14:creationId xmlns:p14="http://schemas.microsoft.com/office/powerpoint/2010/main" val="640566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When we define screens like this, when </a:t>
            </a:r>
            <a:r>
              <a:rPr lang="en-CA" sz="1200" b="0" i="0" kern="1200" dirty="0" err="1">
                <a:solidFill>
                  <a:schemeClr val="tx1"/>
                </a:solidFill>
                <a:effectLst/>
                <a:latin typeface="+mn-lt"/>
                <a:ea typeface="+mn-ea"/>
                <a:cs typeface="+mn-cs"/>
              </a:rPr>
              <a:t>isSignedIn</a:t>
            </a:r>
            <a:r>
              <a:rPr lang="en-CA" sz="1200" b="0" i="0" kern="1200" dirty="0">
                <a:solidFill>
                  <a:schemeClr val="tx1"/>
                </a:solidFill>
                <a:effectLst/>
                <a:latin typeface="+mn-lt"/>
                <a:ea typeface="+mn-ea"/>
                <a:cs typeface="+mn-cs"/>
              </a:rPr>
              <a:t> is true, React Navigation will only see the Home, Profile and Settings screens, and when it's false, React Navigation will see the </a:t>
            </a:r>
            <a:r>
              <a:rPr lang="en-CA" sz="1200" b="0" i="0" kern="1200" dirty="0" err="1">
                <a:solidFill>
                  <a:schemeClr val="tx1"/>
                </a:solidFill>
                <a:effectLst/>
                <a:latin typeface="+mn-lt"/>
                <a:ea typeface="+mn-ea"/>
                <a:cs typeface="+mn-cs"/>
              </a:rPr>
              <a:t>SignIn</a:t>
            </a:r>
            <a:r>
              <a:rPr lang="en-CA" sz="1200" b="0" i="0" kern="1200" dirty="0">
                <a:solidFill>
                  <a:schemeClr val="tx1"/>
                </a:solidFill>
                <a:effectLst/>
                <a:latin typeface="+mn-lt"/>
                <a:ea typeface="+mn-ea"/>
                <a:cs typeface="+mn-cs"/>
              </a:rPr>
              <a:t> and </a:t>
            </a:r>
            <a:r>
              <a:rPr lang="en-CA" sz="1200" b="0" i="0" kern="1200" dirty="0" err="1">
                <a:solidFill>
                  <a:schemeClr val="tx1"/>
                </a:solidFill>
                <a:effectLst/>
                <a:latin typeface="+mn-lt"/>
                <a:ea typeface="+mn-ea"/>
                <a:cs typeface="+mn-cs"/>
              </a:rPr>
              <a:t>SignUp</a:t>
            </a:r>
            <a:r>
              <a:rPr lang="en-CA" sz="1200" b="0" i="0" kern="1200" dirty="0">
                <a:solidFill>
                  <a:schemeClr val="tx1"/>
                </a:solidFill>
                <a:effectLst/>
                <a:latin typeface="+mn-lt"/>
                <a:ea typeface="+mn-ea"/>
                <a:cs typeface="+mn-cs"/>
              </a:rPr>
              <a:t> screens. This makes it impossible to navigate to the Home, Profile and Settings screens when the user is not signed in, and to </a:t>
            </a:r>
            <a:r>
              <a:rPr lang="en-CA" sz="1200" b="0" i="0" kern="1200" dirty="0" err="1">
                <a:solidFill>
                  <a:schemeClr val="tx1"/>
                </a:solidFill>
                <a:effectLst/>
                <a:latin typeface="+mn-lt"/>
                <a:ea typeface="+mn-ea"/>
                <a:cs typeface="+mn-cs"/>
              </a:rPr>
              <a:t>SignIn</a:t>
            </a:r>
            <a:r>
              <a:rPr lang="en-CA" sz="1200" b="0" i="0" kern="1200" dirty="0">
                <a:solidFill>
                  <a:schemeClr val="tx1"/>
                </a:solidFill>
                <a:effectLst/>
                <a:latin typeface="+mn-lt"/>
                <a:ea typeface="+mn-ea"/>
                <a:cs typeface="+mn-cs"/>
              </a:rPr>
              <a:t> and </a:t>
            </a:r>
            <a:r>
              <a:rPr lang="en-CA" sz="1200" b="0" i="0" kern="1200" dirty="0" err="1">
                <a:solidFill>
                  <a:schemeClr val="tx1"/>
                </a:solidFill>
                <a:effectLst/>
                <a:latin typeface="+mn-lt"/>
                <a:ea typeface="+mn-ea"/>
                <a:cs typeface="+mn-cs"/>
              </a:rPr>
              <a:t>SignUp</a:t>
            </a:r>
            <a:r>
              <a:rPr lang="en-CA" sz="1200" b="0" i="0" kern="1200" dirty="0">
                <a:solidFill>
                  <a:schemeClr val="tx1"/>
                </a:solidFill>
                <a:effectLst/>
                <a:latin typeface="+mn-lt"/>
                <a:ea typeface="+mn-ea"/>
                <a:cs typeface="+mn-cs"/>
              </a:rPr>
              <a:t> screens when the user is signed in.</a:t>
            </a:r>
          </a:p>
          <a:p>
            <a:r>
              <a:rPr lang="en-CA" sz="1200" b="0" i="0" kern="1200" dirty="0">
                <a:solidFill>
                  <a:schemeClr val="tx1"/>
                </a:solidFill>
                <a:effectLst/>
                <a:latin typeface="+mn-lt"/>
                <a:ea typeface="+mn-ea"/>
                <a:cs typeface="+mn-cs"/>
              </a:rPr>
              <a:t>This pattern has been in use by other routing libraries such as React Router for a long time, and is commonly known as "Protected routes". Here, our screens which need the user to be signed in are "protected" and cannot be navigated to by other means if the user is not signed in.</a:t>
            </a:r>
          </a:p>
          <a:p>
            <a:r>
              <a:rPr lang="en-CA" sz="1200" b="0" i="0" kern="1200" dirty="0">
                <a:solidFill>
                  <a:schemeClr val="tx1"/>
                </a:solidFill>
                <a:effectLst/>
                <a:latin typeface="+mn-lt"/>
                <a:ea typeface="+mn-ea"/>
                <a:cs typeface="+mn-cs"/>
              </a:rPr>
              <a:t>The magic happens when the value of the </a:t>
            </a:r>
            <a:r>
              <a:rPr lang="en-CA" sz="1200" b="0" i="0" kern="1200" dirty="0" err="1">
                <a:solidFill>
                  <a:schemeClr val="tx1"/>
                </a:solidFill>
                <a:effectLst/>
                <a:latin typeface="+mn-lt"/>
                <a:ea typeface="+mn-ea"/>
                <a:cs typeface="+mn-cs"/>
              </a:rPr>
              <a:t>isSignedIn</a:t>
            </a:r>
            <a:r>
              <a:rPr lang="en-CA" sz="1200" b="0" i="0" kern="1200" dirty="0">
                <a:solidFill>
                  <a:schemeClr val="tx1"/>
                </a:solidFill>
                <a:effectLst/>
                <a:latin typeface="+mn-lt"/>
                <a:ea typeface="+mn-ea"/>
                <a:cs typeface="+mn-cs"/>
              </a:rPr>
              <a:t> variable changes. Let's say, initially </a:t>
            </a:r>
            <a:r>
              <a:rPr lang="en-CA" sz="1200" b="0" i="0" kern="1200" dirty="0" err="1">
                <a:solidFill>
                  <a:schemeClr val="tx1"/>
                </a:solidFill>
                <a:effectLst/>
                <a:latin typeface="+mn-lt"/>
                <a:ea typeface="+mn-ea"/>
                <a:cs typeface="+mn-cs"/>
              </a:rPr>
              <a:t>isSignedIn</a:t>
            </a:r>
            <a:r>
              <a:rPr lang="en-CA" sz="1200" b="0" i="0" kern="1200" dirty="0">
                <a:solidFill>
                  <a:schemeClr val="tx1"/>
                </a:solidFill>
                <a:effectLst/>
                <a:latin typeface="+mn-lt"/>
                <a:ea typeface="+mn-ea"/>
                <a:cs typeface="+mn-cs"/>
              </a:rPr>
              <a:t> is false. This means, either </a:t>
            </a:r>
            <a:r>
              <a:rPr lang="en-CA" sz="1200" b="0" i="0" kern="1200" dirty="0" err="1">
                <a:solidFill>
                  <a:schemeClr val="tx1"/>
                </a:solidFill>
                <a:effectLst/>
                <a:latin typeface="+mn-lt"/>
                <a:ea typeface="+mn-ea"/>
                <a:cs typeface="+mn-cs"/>
              </a:rPr>
              <a:t>SignIn</a:t>
            </a:r>
            <a:r>
              <a:rPr lang="en-CA" sz="1200" b="0" i="0" kern="1200" dirty="0">
                <a:solidFill>
                  <a:schemeClr val="tx1"/>
                </a:solidFill>
                <a:effectLst/>
                <a:latin typeface="+mn-lt"/>
                <a:ea typeface="+mn-ea"/>
                <a:cs typeface="+mn-cs"/>
              </a:rPr>
              <a:t> or </a:t>
            </a:r>
            <a:r>
              <a:rPr lang="en-CA" sz="1200" b="0" i="0" kern="1200" dirty="0" err="1">
                <a:solidFill>
                  <a:schemeClr val="tx1"/>
                </a:solidFill>
                <a:effectLst/>
                <a:latin typeface="+mn-lt"/>
                <a:ea typeface="+mn-ea"/>
                <a:cs typeface="+mn-cs"/>
              </a:rPr>
              <a:t>SignUp</a:t>
            </a:r>
            <a:r>
              <a:rPr lang="en-CA" sz="1200" b="0" i="0" kern="1200" dirty="0">
                <a:solidFill>
                  <a:schemeClr val="tx1"/>
                </a:solidFill>
                <a:effectLst/>
                <a:latin typeface="+mn-lt"/>
                <a:ea typeface="+mn-ea"/>
                <a:cs typeface="+mn-cs"/>
              </a:rPr>
              <a:t> screens are shown. After the user signs in, the value of </a:t>
            </a:r>
            <a:r>
              <a:rPr lang="en-CA" sz="1200" b="0" i="0" kern="1200" dirty="0" err="1">
                <a:solidFill>
                  <a:schemeClr val="tx1"/>
                </a:solidFill>
                <a:effectLst/>
                <a:latin typeface="+mn-lt"/>
                <a:ea typeface="+mn-ea"/>
                <a:cs typeface="+mn-cs"/>
              </a:rPr>
              <a:t>isSignedIn</a:t>
            </a:r>
            <a:r>
              <a:rPr lang="en-CA" sz="1200" b="0" i="0" kern="1200" dirty="0">
                <a:solidFill>
                  <a:schemeClr val="tx1"/>
                </a:solidFill>
                <a:effectLst/>
                <a:latin typeface="+mn-lt"/>
                <a:ea typeface="+mn-ea"/>
                <a:cs typeface="+mn-cs"/>
              </a:rPr>
              <a:t> will change to true. React Navigation will see that the </a:t>
            </a:r>
            <a:r>
              <a:rPr lang="en-CA" sz="1200" b="0" i="0" kern="1200" dirty="0" err="1">
                <a:solidFill>
                  <a:schemeClr val="tx1"/>
                </a:solidFill>
                <a:effectLst/>
                <a:latin typeface="+mn-lt"/>
                <a:ea typeface="+mn-ea"/>
                <a:cs typeface="+mn-cs"/>
              </a:rPr>
              <a:t>SignIn</a:t>
            </a:r>
            <a:r>
              <a:rPr lang="en-CA" sz="1200" b="0" i="0" kern="1200" dirty="0">
                <a:solidFill>
                  <a:schemeClr val="tx1"/>
                </a:solidFill>
                <a:effectLst/>
                <a:latin typeface="+mn-lt"/>
                <a:ea typeface="+mn-ea"/>
                <a:cs typeface="+mn-cs"/>
              </a:rPr>
              <a:t> and </a:t>
            </a:r>
            <a:r>
              <a:rPr lang="en-CA" sz="1200" b="0" i="0" kern="1200" dirty="0" err="1">
                <a:solidFill>
                  <a:schemeClr val="tx1"/>
                </a:solidFill>
                <a:effectLst/>
                <a:latin typeface="+mn-lt"/>
                <a:ea typeface="+mn-ea"/>
                <a:cs typeface="+mn-cs"/>
              </a:rPr>
              <a:t>SignUp</a:t>
            </a:r>
            <a:r>
              <a:rPr lang="en-CA" sz="1200" b="0" i="0" kern="1200" dirty="0">
                <a:solidFill>
                  <a:schemeClr val="tx1"/>
                </a:solidFill>
                <a:effectLst/>
                <a:latin typeface="+mn-lt"/>
                <a:ea typeface="+mn-ea"/>
                <a:cs typeface="+mn-cs"/>
              </a:rPr>
              <a:t> screens are no longer defined and so it will remove them. Then it'll show the Home screen automatically because that's the first screen defined when </a:t>
            </a:r>
            <a:r>
              <a:rPr lang="en-CA" sz="1200" b="0" i="0" kern="1200" dirty="0" err="1">
                <a:solidFill>
                  <a:schemeClr val="tx1"/>
                </a:solidFill>
                <a:effectLst/>
                <a:latin typeface="+mn-lt"/>
                <a:ea typeface="+mn-ea"/>
                <a:cs typeface="+mn-cs"/>
              </a:rPr>
              <a:t>isSignedIn</a:t>
            </a:r>
            <a:r>
              <a:rPr lang="en-CA" sz="1200" b="0" i="0" kern="1200" dirty="0">
                <a:solidFill>
                  <a:schemeClr val="tx1"/>
                </a:solidFill>
                <a:effectLst/>
                <a:latin typeface="+mn-lt"/>
                <a:ea typeface="+mn-ea"/>
                <a:cs typeface="+mn-cs"/>
              </a:rPr>
              <a:t> is true.</a:t>
            </a:r>
          </a:p>
          <a:p>
            <a:r>
              <a:rPr lang="en-CA" sz="1200" b="0" i="0" kern="1200" dirty="0">
                <a:solidFill>
                  <a:schemeClr val="tx1"/>
                </a:solidFill>
                <a:effectLst/>
                <a:latin typeface="+mn-lt"/>
                <a:ea typeface="+mn-ea"/>
                <a:cs typeface="+mn-cs"/>
              </a:rPr>
              <a:t>It's important to note that when using such a setup, you </a:t>
            </a:r>
            <a:r>
              <a:rPr lang="en-CA" sz="1200" b="1" i="0" kern="1200" dirty="0">
                <a:solidFill>
                  <a:schemeClr val="tx1"/>
                </a:solidFill>
                <a:effectLst/>
                <a:latin typeface="+mn-lt"/>
                <a:ea typeface="+mn-ea"/>
                <a:cs typeface="+mn-cs"/>
              </a:rPr>
              <a:t>don't need to navigate</a:t>
            </a:r>
            <a:r>
              <a:rPr lang="en-CA" sz="1200" b="0" i="0" kern="1200" dirty="0">
                <a:solidFill>
                  <a:schemeClr val="tx1"/>
                </a:solidFill>
                <a:effectLst/>
                <a:latin typeface="+mn-lt"/>
                <a:ea typeface="+mn-ea"/>
                <a:cs typeface="+mn-cs"/>
              </a:rPr>
              <a:t> to the Home screen manually by calling </a:t>
            </a:r>
            <a:r>
              <a:rPr lang="en-CA" sz="1200" b="0" i="0" kern="1200" dirty="0" err="1">
                <a:solidFill>
                  <a:schemeClr val="tx1"/>
                </a:solidFill>
                <a:effectLst/>
                <a:latin typeface="+mn-lt"/>
                <a:ea typeface="+mn-ea"/>
                <a:cs typeface="+mn-cs"/>
              </a:rPr>
              <a:t>navigation.navigate</a:t>
            </a:r>
            <a:r>
              <a:rPr lang="en-CA" sz="1200" b="0" i="0" kern="1200" dirty="0">
                <a:solidFill>
                  <a:schemeClr val="tx1"/>
                </a:solidFill>
                <a:effectLst/>
                <a:latin typeface="+mn-lt"/>
                <a:ea typeface="+mn-ea"/>
                <a:cs typeface="+mn-cs"/>
              </a:rPr>
              <a:t>('Home'). React Navigation will automatically navigate to the Home screen when </a:t>
            </a:r>
            <a:r>
              <a:rPr lang="en-CA" sz="1200" b="0" i="0" kern="1200" dirty="0" err="1">
                <a:solidFill>
                  <a:schemeClr val="tx1"/>
                </a:solidFill>
                <a:effectLst/>
                <a:latin typeface="+mn-lt"/>
                <a:ea typeface="+mn-ea"/>
                <a:cs typeface="+mn-cs"/>
              </a:rPr>
              <a:t>isSignedIn</a:t>
            </a:r>
            <a:r>
              <a:rPr lang="en-CA" sz="1200" b="0" i="0" kern="1200" dirty="0">
                <a:solidFill>
                  <a:schemeClr val="tx1"/>
                </a:solidFill>
                <a:effectLst/>
                <a:latin typeface="+mn-lt"/>
                <a:ea typeface="+mn-ea"/>
                <a:cs typeface="+mn-cs"/>
              </a:rPr>
              <a:t> becomes true.</a:t>
            </a:r>
          </a:p>
          <a:p>
            <a:r>
              <a:rPr lang="en-CA" sz="1200" b="0" i="0" kern="1200" dirty="0">
                <a:solidFill>
                  <a:schemeClr val="tx1"/>
                </a:solidFill>
                <a:effectLst/>
                <a:latin typeface="+mn-lt"/>
                <a:ea typeface="+mn-ea"/>
                <a:cs typeface="+mn-cs"/>
              </a:rPr>
              <a:t>This takes advantage of a new feature in React Navigation: being able to dynamically define and alter the screen definitions of a navigator based on props or state. The example shows stack navigator, but you can use the same approach with any navigator.</a:t>
            </a:r>
          </a:p>
          <a:p>
            <a:r>
              <a:rPr lang="en-CA" sz="1200" b="0" i="0" kern="1200" dirty="0">
                <a:solidFill>
                  <a:schemeClr val="tx1"/>
                </a:solidFill>
                <a:effectLst/>
                <a:latin typeface="+mn-lt"/>
                <a:ea typeface="+mn-ea"/>
                <a:cs typeface="+mn-cs"/>
              </a:rPr>
              <a:t>By conditionally defining different screens based on a variable, we can implement auth flow in a simple way that doesn't require additional logic to make sure that the correct screen is shown.</a:t>
            </a:r>
          </a:p>
          <a:p>
            <a:endParaRPr lang="en-US" dirty="0"/>
          </a:p>
          <a:p>
            <a:r>
              <a:rPr lang="en-US" dirty="0"/>
              <a:t>You can see the flow in the example </a:t>
            </a:r>
            <a:r>
              <a:rPr lang="en-CA" dirty="0">
                <a:hlinkClick r:id="rId3"/>
              </a:rPr>
              <a:t>https://snack.expo.io/@ppawluk/week10-10</a:t>
            </a:r>
            <a:endParaRPr lang="en-US" dirty="0"/>
          </a:p>
        </p:txBody>
      </p:sp>
      <p:sp>
        <p:nvSpPr>
          <p:cNvPr id="4" name="Slide Number Placeholder 3"/>
          <p:cNvSpPr>
            <a:spLocks noGrp="1"/>
          </p:cNvSpPr>
          <p:nvPr>
            <p:ph type="sldNum" sz="quarter" idx="5"/>
          </p:nvPr>
        </p:nvSpPr>
        <p:spPr/>
        <p:txBody>
          <a:bodyPr/>
          <a:lstStyle/>
          <a:p>
            <a:fld id="{21793325-D897-B345-8A3D-79780A1B99DC}" type="slidenum">
              <a:rPr lang="en-US" smtClean="0"/>
              <a:t>42</a:t>
            </a:fld>
            <a:endParaRPr lang="en-US"/>
          </a:p>
        </p:txBody>
      </p:sp>
    </p:spTree>
    <p:extLst>
      <p:ext uri="{BB962C8B-B14F-4D97-AF65-F5344CB8AC3E}">
        <p14:creationId xmlns:p14="http://schemas.microsoft.com/office/powerpoint/2010/main" val="2471743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https://snack.expo.io/@ppawluk/week5-1</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54</a:t>
            </a:fld>
            <a:endParaRPr lang="en-US"/>
          </a:p>
        </p:txBody>
      </p:sp>
    </p:spTree>
    <p:extLst>
      <p:ext uri="{BB962C8B-B14F-4D97-AF65-F5344CB8AC3E}">
        <p14:creationId xmlns:p14="http://schemas.microsoft.com/office/powerpoint/2010/main" val="2856446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https://snack.expo.io/@ppawluk/week5-2</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55</a:t>
            </a:fld>
            <a:endParaRPr lang="en-US"/>
          </a:p>
        </p:txBody>
      </p:sp>
    </p:spTree>
    <p:extLst>
      <p:ext uri="{BB962C8B-B14F-4D97-AF65-F5344CB8AC3E}">
        <p14:creationId xmlns:p14="http://schemas.microsoft.com/office/powerpoint/2010/main" val="3765143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https://snack.expo.io/@ppawluk/week5-2</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56</a:t>
            </a:fld>
            <a:endParaRPr lang="en-US"/>
          </a:p>
        </p:txBody>
      </p:sp>
    </p:spTree>
    <p:extLst>
      <p:ext uri="{BB962C8B-B14F-4D97-AF65-F5344CB8AC3E}">
        <p14:creationId xmlns:p14="http://schemas.microsoft.com/office/powerpoint/2010/main" val="335089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structure of the response will differ from </a:t>
            </a:r>
            <a:r>
              <a:rPr lang="en-US" dirty="0" err="1"/>
              <a:t>api</a:t>
            </a:r>
            <a:r>
              <a:rPr lang="en-US" dirty="0"/>
              <a:t> to </a:t>
            </a:r>
            <a:r>
              <a:rPr lang="en-US" dirty="0" err="1"/>
              <a:t>api</a:t>
            </a:r>
            <a:r>
              <a:rPr lang="en-US" dirty="0"/>
              <a:t>. What we access here by getting </a:t>
            </a:r>
            <a:r>
              <a:rPr lang="en-US" dirty="0" err="1"/>
              <a:t>json.data</a:t>
            </a:r>
            <a:r>
              <a:rPr lang="en-US" dirty="0"/>
              <a:t>, may be different for your specific API</a:t>
            </a:r>
          </a:p>
          <a:p>
            <a:r>
              <a:rPr lang="en-US" dirty="0"/>
              <a:t>Following the app from the video, you will be getting deals, for other services this root element may be called differently. Also internal structure of each child element of the  response will be different. </a:t>
            </a:r>
          </a:p>
          <a:p>
            <a:r>
              <a:rPr lang="en-US" dirty="0"/>
              <a:t>Do not follow the instructions blindly is you decide to use different API in the future. </a:t>
            </a:r>
          </a:p>
        </p:txBody>
      </p:sp>
      <p:sp>
        <p:nvSpPr>
          <p:cNvPr id="4" name="Slide Number Placeholder 3"/>
          <p:cNvSpPr>
            <a:spLocks noGrp="1"/>
          </p:cNvSpPr>
          <p:nvPr>
            <p:ph type="sldNum" sz="quarter" idx="5"/>
          </p:nvPr>
        </p:nvSpPr>
        <p:spPr/>
        <p:txBody>
          <a:bodyPr/>
          <a:lstStyle/>
          <a:p>
            <a:fld id="{3CD83895-CDF1-AC42-82A0-E7E30C1AA051}" type="slidenum">
              <a:rPr lang="en-US" smtClean="0"/>
              <a:t>5</a:t>
            </a:fld>
            <a:endParaRPr lang="en-US"/>
          </a:p>
        </p:txBody>
      </p:sp>
    </p:spTree>
    <p:extLst>
      <p:ext uri="{BB962C8B-B14F-4D97-AF65-F5344CB8AC3E}">
        <p14:creationId xmlns:p14="http://schemas.microsoft.com/office/powerpoint/2010/main" val="1132469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example </a:t>
            </a:r>
            <a:r>
              <a:rPr lang="en-CA" dirty="0">
                <a:hlinkClick r:id="rId3"/>
              </a:rPr>
              <a:t>https://snack.expo.io/@ppawluk/week5-2</a:t>
            </a:r>
            <a:endParaRPr lang="en-US" dirty="0"/>
          </a:p>
          <a:p>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58</a:t>
            </a:fld>
            <a:endParaRPr lang="en-US"/>
          </a:p>
        </p:txBody>
      </p:sp>
    </p:spTree>
    <p:extLst>
      <p:ext uri="{BB962C8B-B14F-4D97-AF65-F5344CB8AC3E}">
        <p14:creationId xmlns:p14="http://schemas.microsoft.com/office/powerpoint/2010/main" val="1333157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3"/>
              </a:rPr>
              <a:t>https://snack.expo.io/@ppawluk/week5-3</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59</a:t>
            </a:fld>
            <a:endParaRPr lang="en-US"/>
          </a:p>
        </p:txBody>
      </p:sp>
    </p:spTree>
    <p:extLst>
      <p:ext uri="{BB962C8B-B14F-4D97-AF65-F5344CB8AC3E}">
        <p14:creationId xmlns:p14="http://schemas.microsoft.com/office/powerpoint/2010/main" val="3516838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https://snack.expo.io/@ppawluk/week5-4</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60</a:t>
            </a:fld>
            <a:endParaRPr lang="en-US"/>
          </a:p>
        </p:txBody>
      </p:sp>
    </p:spTree>
    <p:extLst>
      <p:ext uri="{BB962C8B-B14F-4D97-AF65-F5344CB8AC3E}">
        <p14:creationId xmlns:p14="http://schemas.microsoft.com/office/powerpoint/2010/main" val="3051970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https://snack.expo.io/@ppawluk/week5-5</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61</a:t>
            </a:fld>
            <a:endParaRPr lang="en-US"/>
          </a:p>
        </p:txBody>
      </p:sp>
    </p:spTree>
    <p:extLst>
      <p:ext uri="{BB962C8B-B14F-4D97-AF65-F5344CB8AC3E}">
        <p14:creationId xmlns:p14="http://schemas.microsoft.com/office/powerpoint/2010/main" val="25074114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https://snack.expo.io/@ppawluk/week5-5</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62</a:t>
            </a:fld>
            <a:endParaRPr lang="en-US"/>
          </a:p>
        </p:txBody>
      </p:sp>
    </p:spTree>
    <p:extLst>
      <p:ext uri="{BB962C8B-B14F-4D97-AF65-F5344CB8AC3E}">
        <p14:creationId xmlns:p14="http://schemas.microsoft.com/office/powerpoint/2010/main" val="18552255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https://snack.expo.io/@ppawluk/week5-6</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63</a:t>
            </a:fld>
            <a:endParaRPr lang="en-US"/>
          </a:p>
        </p:txBody>
      </p:sp>
    </p:spTree>
    <p:extLst>
      <p:ext uri="{BB962C8B-B14F-4D97-AF65-F5344CB8AC3E}">
        <p14:creationId xmlns:p14="http://schemas.microsoft.com/office/powerpoint/2010/main" val="3225129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https://snack.expo.io/@ppawluk/week5-6</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64</a:t>
            </a:fld>
            <a:endParaRPr lang="en-US"/>
          </a:p>
        </p:txBody>
      </p:sp>
    </p:spTree>
    <p:extLst>
      <p:ext uri="{BB962C8B-B14F-4D97-AF65-F5344CB8AC3E}">
        <p14:creationId xmlns:p14="http://schemas.microsoft.com/office/powerpoint/2010/main" val="27531956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https://snack.expo.io/@ppawluk/week5-7</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65</a:t>
            </a:fld>
            <a:endParaRPr lang="en-US"/>
          </a:p>
        </p:txBody>
      </p:sp>
    </p:spTree>
    <p:extLst>
      <p:ext uri="{BB962C8B-B14F-4D97-AF65-F5344CB8AC3E}">
        <p14:creationId xmlns:p14="http://schemas.microsoft.com/office/powerpoint/2010/main" val="2588059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https://snack.expo.io/@ppawluk/week5-8</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66</a:t>
            </a:fld>
            <a:endParaRPr lang="en-US"/>
          </a:p>
        </p:txBody>
      </p:sp>
    </p:spTree>
    <p:extLst>
      <p:ext uri="{BB962C8B-B14F-4D97-AF65-F5344CB8AC3E}">
        <p14:creationId xmlns:p14="http://schemas.microsoft.com/office/powerpoint/2010/main" val="3324089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When styling web sites, we use stylesheets all the time. Quite often we use tools like Sass, Less, and </a:t>
            </a:r>
            <a:r>
              <a:rPr lang="en-CA" dirty="0" err="1"/>
              <a:t>PostCSS</a:t>
            </a:r>
            <a:r>
              <a:rPr lang="en-CA" dirty="0"/>
              <a:t> to create monolithic stylesheets for our entire application. In the world of the web, our styles are global, but that isn’t the React Native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How to accomplish this encapsulation depends entirely upon your team’s preference. No right or wrong way exists, but in the React Native community, you’ll find two common approaches</a:t>
            </a:r>
          </a:p>
          <a:p>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68</a:t>
            </a:fld>
            <a:endParaRPr lang="en-US"/>
          </a:p>
        </p:txBody>
      </p:sp>
    </p:spTree>
    <p:extLst>
      <p:ext uri="{BB962C8B-B14F-4D97-AF65-F5344CB8AC3E}">
        <p14:creationId xmlns:p14="http://schemas.microsoft.com/office/powerpoint/2010/main" val="179345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homogeneous in this context means that all items are of the same type</a:t>
            </a:r>
          </a:p>
          <a:p>
            <a:r>
              <a:rPr lang="en-US" dirty="0"/>
              <a:t>Because we have a function rendering each item, we can also style all of them in the uniform way. </a:t>
            </a:r>
          </a:p>
          <a:p>
            <a:endParaRPr lang="en-US" dirty="0"/>
          </a:p>
          <a:p>
            <a:r>
              <a:rPr lang="en-US" dirty="0"/>
              <a:t>The </a:t>
            </a:r>
            <a:r>
              <a:rPr lang="en-US" dirty="0" err="1"/>
              <a:t>FlatList</a:t>
            </a:r>
            <a:r>
              <a:rPr lang="en-US" dirty="0"/>
              <a:t> is very flexible component. It can display Text items, but also many other components such as images. </a:t>
            </a:r>
          </a:p>
          <a:p>
            <a:endParaRPr lang="en-US" dirty="0"/>
          </a:p>
          <a:p>
            <a:r>
              <a:rPr lang="en-US" dirty="0"/>
              <a:t>Another thing that we can do, is making each element interactive, e.g. allowing the user to select item and see the details.</a:t>
            </a:r>
          </a:p>
          <a:p>
            <a:endParaRPr lang="en-US" dirty="0"/>
          </a:p>
          <a:p>
            <a:r>
              <a:rPr lang="en-US" dirty="0"/>
              <a:t>Example: </a:t>
            </a:r>
            <a:r>
              <a:rPr lang="en-CA" dirty="0">
                <a:hlinkClick r:id="rId3"/>
              </a:rPr>
              <a:t>https://snack.expo.io/@ppawluk/week6-1</a:t>
            </a:r>
            <a:endParaRPr lang="en-US" dirty="0"/>
          </a:p>
        </p:txBody>
      </p:sp>
      <p:sp>
        <p:nvSpPr>
          <p:cNvPr id="4" name="Slide Number Placeholder 3"/>
          <p:cNvSpPr>
            <a:spLocks noGrp="1"/>
          </p:cNvSpPr>
          <p:nvPr>
            <p:ph type="sldNum" sz="quarter" idx="5"/>
          </p:nvPr>
        </p:nvSpPr>
        <p:spPr/>
        <p:txBody>
          <a:bodyPr/>
          <a:lstStyle/>
          <a:p>
            <a:fld id="{3CD83895-CDF1-AC42-82A0-E7E30C1AA051}" type="slidenum">
              <a:rPr lang="en-US" smtClean="0"/>
              <a:t>6</a:t>
            </a:fld>
            <a:endParaRPr lang="en-US"/>
          </a:p>
        </p:txBody>
      </p:sp>
    </p:spTree>
    <p:extLst>
      <p:ext uri="{BB962C8B-B14F-4D97-AF65-F5344CB8AC3E}">
        <p14:creationId xmlns:p14="http://schemas.microsoft.com/office/powerpoint/2010/main" val="3931375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69</a:t>
            </a:fld>
            <a:endParaRPr lang="en-US"/>
          </a:p>
        </p:txBody>
      </p:sp>
    </p:spTree>
    <p:extLst>
      <p:ext uri="{BB962C8B-B14F-4D97-AF65-F5344CB8AC3E}">
        <p14:creationId xmlns:p14="http://schemas.microsoft.com/office/powerpoint/2010/main" val="3081180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When styling web sites, we use stylesheets all the time. Quite often we use tools like Sass, Less, and </a:t>
            </a:r>
            <a:r>
              <a:rPr lang="en-CA" dirty="0" err="1"/>
              <a:t>PostCSS</a:t>
            </a:r>
            <a:r>
              <a:rPr lang="en-CA" dirty="0"/>
              <a:t> to create monolithic stylesheets for our entire application. In the world of the web, our styles are global, but that isn’t the React Native way.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How to accomplish this encapsulation depends entirely upon your team’s preference. No right or wrong way exists, but in the React Native community, you’ll find two common approaches</a:t>
            </a:r>
          </a:p>
          <a:p>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70</a:t>
            </a:fld>
            <a:endParaRPr lang="en-US"/>
          </a:p>
        </p:txBody>
      </p:sp>
    </p:spTree>
    <p:extLst>
      <p:ext uri="{BB962C8B-B14F-4D97-AF65-F5344CB8AC3E}">
        <p14:creationId xmlns:p14="http://schemas.microsoft.com/office/powerpoint/2010/main" val="34130963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you have to check 2 files </a:t>
            </a:r>
            <a:r>
              <a:rPr lang="en-US" dirty="0" err="1"/>
              <a:t>App.js</a:t>
            </a:r>
            <a:r>
              <a:rPr lang="en-US" dirty="0"/>
              <a:t> and </a:t>
            </a:r>
            <a:r>
              <a:rPr lang="en-US" dirty="0" err="1"/>
              <a:t>styles.js</a:t>
            </a:r>
            <a:endParaRPr lang="en-US" dirty="0"/>
          </a:p>
          <a:p>
            <a:r>
              <a:rPr lang="en-CA" dirty="0">
                <a:hlinkClick r:id="rId3"/>
              </a:rPr>
              <a:t>https://snack.expo.io/@ppawluk/week5-9</a:t>
            </a:r>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71</a:t>
            </a:fld>
            <a:endParaRPr lang="en-US"/>
          </a:p>
        </p:txBody>
      </p:sp>
    </p:spTree>
    <p:extLst>
      <p:ext uri="{BB962C8B-B14F-4D97-AF65-F5344CB8AC3E}">
        <p14:creationId xmlns:p14="http://schemas.microsoft.com/office/powerpoint/2010/main" val="34382457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3"/>
              </a:rPr>
              <a:t>https://snack.expo.io/@ppawluk/week5-10</a:t>
            </a:r>
            <a:endParaRPr lang="en-CA" dirty="0"/>
          </a:p>
          <a:p>
            <a:r>
              <a:rPr lang="en-US" dirty="0"/>
              <a:t>In this project background colors are used as constants</a:t>
            </a:r>
          </a:p>
        </p:txBody>
      </p:sp>
      <p:sp>
        <p:nvSpPr>
          <p:cNvPr id="4" name="Slide Number Placeholder 3"/>
          <p:cNvSpPr>
            <a:spLocks noGrp="1"/>
          </p:cNvSpPr>
          <p:nvPr>
            <p:ph type="sldNum" sz="quarter" idx="5"/>
          </p:nvPr>
        </p:nvSpPr>
        <p:spPr/>
        <p:txBody>
          <a:bodyPr/>
          <a:lstStyle/>
          <a:p>
            <a:fld id="{6056B955-E4CF-A841-9154-C3F6E6B4B0D5}" type="slidenum">
              <a:rPr lang="en-US" smtClean="0"/>
              <a:t>72</a:t>
            </a:fld>
            <a:endParaRPr lang="en-US"/>
          </a:p>
        </p:txBody>
      </p:sp>
    </p:spTree>
    <p:extLst>
      <p:ext uri="{BB962C8B-B14F-4D97-AF65-F5344CB8AC3E}">
        <p14:creationId xmlns:p14="http://schemas.microsoft.com/office/powerpoint/2010/main" val="2344507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https://snack.expo.io/@ppawluk/week5-10</a:t>
            </a:r>
            <a:endParaRPr lang="en-CA" dirty="0"/>
          </a:p>
          <a:p>
            <a:r>
              <a:rPr lang="en-CA" sz="1200" b="0" i="0" kern="1200" dirty="0">
                <a:solidFill>
                  <a:schemeClr val="tx1"/>
                </a:solidFill>
                <a:effectLst/>
                <a:latin typeface="+mn-lt"/>
                <a:ea typeface="+mn-ea"/>
                <a:cs typeface="+mn-cs"/>
              </a:rPr>
              <a:t>Numbers refer to the comments in the example</a:t>
            </a:r>
          </a:p>
          <a:p>
            <a:r>
              <a:rPr lang="en-CA" sz="1200" b="0" i="0" kern="1200" dirty="0">
                <a:solidFill>
                  <a:schemeClr val="tx1"/>
                </a:solidFill>
                <a:effectLst/>
                <a:latin typeface="+mn-lt"/>
                <a:ea typeface="+mn-ea"/>
                <a:cs typeface="+mn-cs"/>
              </a:rPr>
              <a:t>❶  Import the </a:t>
            </a:r>
            <a:r>
              <a:rPr lang="en-CA" sz="1200" b="0" i="0" kern="1200" dirty="0" err="1">
                <a:solidFill>
                  <a:schemeClr val="tx1"/>
                </a:solidFill>
                <a:effectLst/>
                <a:latin typeface="+mn-lt"/>
                <a:ea typeface="+mn-ea"/>
                <a:cs typeface="+mn-cs"/>
              </a:rPr>
              <a:t>getStyleSheet</a:t>
            </a:r>
            <a:r>
              <a:rPr lang="en-CA" sz="1200" b="0" i="0" kern="1200" dirty="0">
                <a:solidFill>
                  <a:schemeClr val="tx1"/>
                </a:solidFill>
                <a:effectLst/>
                <a:latin typeface="+mn-lt"/>
                <a:ea typeface="+mn-ea"/>
                <a:cs typeface="+mn-cs"/>
              </a:rPr>
              <a:t> function from our externalized styles</a:t>
            </a:r>
          </a:p>
          <a:p>
            <a:r>
              <a:rPr lang="en-CA" sz="1200" b="0" i="0" kern="1200" dirty="0">
                <a:solidFill>
                  <a:schemeClr val="tx1"/>
                </a:solidFill>
                <a:effectLst/>
                <a:latin typeface="+mn-lt"/>
                <a:ea typeface="+mn-ea"/>
                <a:cs typeface="+mn-cs"/>
              </a:rPr>
              <a:t>❷  Initialize our component’s state to show the light theme by default.</a:t>
            </a:r>
          </a:p>
          <a:p>
            <a:r>
              <a:rPr lang="en-CA" sz="1200" b="0" i="0" kern="1200" dirty="0">
                <a:solidFill>
                  <a:schemeClr val="tx1"/>
                </a:solidFill>
                <a:effectLst/>
                <a:latin typeface="+mn-lt"/>
                <a:ea typeface="+mn-ea"/>
                <a:cs typeface="+mn-cs"/>
              </a:rPr>
              <a:t>❸  Bind the </a:t>
            </a:r>
            <a:r>
              <a:rPr lang="en-CA" sz="1200" b="0" i="0" kern="1200" dirty="0" err="1">
                <a:solidFill>
                  <a:schemeClr val="tx1"/>
                </a:solidFill>
                <a:effectLst/>
                <a:latin typeface="+mn-lt"/>
                <a:ea typeface="+mn-ea"/>
                <a:cs typeface="+mn-cs"/>
              </a:rPr>
              <a:t>toggleTheme</a:t>
            </a:r>
            <a:r>
              <a:rPr lang="en-CA" sz="1200" b="0" i="0" kern="1200" dirty="0">
                <a:solidFill>
                  <a:schemeClr val="tx1"/>
                </a:solidFill>
                <a:effectLst/>
                <a:latin typeface="+mn-lt"/>
                <a:ea typeface="+mn-ea"/>
                <a:cs typeface="+mn-cs"/>
              </a:rPr>
              <a:t> function to the component. Without binding the function to the component, this is undefined, and you’ll get exceptions when trying to run the code.</a:t>
            </a:r>
          </a:p>
          <a:p>
            <a:r>
              <a:rPr lang="en-CA" sz="1200" b="0" i="0" kern="1200" dirty="0">
                <a:solidFill>
                  <a:schemeClr val="tx1"/>
                </a:solidFill>
                <a:effectLst/>
                <a:latin typeface="+mn-lt"/>
                <a:ea typeface="+mn-ea"/>
                <a:cs typeface="+mn-cs"/>
              </a:rPr>
              <a:t>❹  Toggle the theme value in state whenever the function’s called.</a:t>
            </a:r>
          </a:p>
          <a:p>
            <a:r>
              <a:rPr lang="en-CA" sz="1200" b="0" i="0" kern="1200" dirty="0">
                <a:solidFill>
                  <a:schemeClr val="tx1"/>
                </a:solidFill>
                <a:effectLst/>
                <a:latin typeface="+mn-lt"/>
                <a:ea typeface="+mn-ea"/>
                <a:cs typeface="+mn-cs"/>
              </a:rPr>
              <a:t>❺  Use our imported </a:t>
            </a:r>
            <a:r>
              <a:rPr lang="en-CA" sz="1200" b="0" i="0" kern="1200" dirty="0" err="1">
                <a:solidFill>
                  <a:schemeClr val="tx1"/>
                </a:solidFill>
                <a:effectLst/>
                <a:latin typeface="+mn-lt"/>
                <a:ea typeface="+mn-ea"/>
                <a:cs typeface="+mn-cs"/>
              </a:rPr>
              <a:t>getStyleSheet</a:t>
            </a:r>
            <a:r>
              <a:rPr lang="en-CA" sz="1200" b="0" i="0" kern="1200" dirty="0">
                <a:solidFill>
                  <a:schemeClr val="tx1"/>
                </a:solidFill>
                <a:effectLst/>
                <a:latin typeface="+mn-lt"/>
                <a:ea typeface="+mn-ea"/>
                <a:cs typeface="+mn-cs"/>
              </a:rPr>
              <a:t> function to get the appropriate stylesheet for whatever theme should be displayed.</a:t>
            </a:r>
          </a:p>
          <a:p>
            <a:r>
              <a:rPr lang="en-CA" sz="1200" b="0" i="0" kern="1200" dirty="0">
                <a:solidFill>
                  <a:schemeClr val="tx1"/>
                </a:solidFill>
                <a:effectLst/>
                <a:latin typeface="+mn-lt"/>
                <a:ea typeface="+mn-ea"/>
                <a:cs typeface="+mn-cs"/>
              </a:rPr>
              <a:t>❻  React Native provides the </a:t>
            </a:r>
            <a:r>
              <a:rPr lang="en-CA" sz="1200" b="0" i="0" kern="1200" dirty="0" err="1">
                <a:solidFill>
                  <a:schemeClr val="tx1"/>
                </a:solidFill>
                <a:effectLst/>
                <a:latin typeface="+mn-lt"/>
                <a:ea typeface="+mn-ea"/>
                <a:cs typeface="+mn-cs"/>
              </a:rPr>
              <a:t>StyleSheet.flatten</a:t>
            </a:r>
            <a:r>
              <a:rPr lang="en-CA" sz="1200" b="0" i="0" kern="1200" dirty="0">
                <a:solidFill>
                  <a:schemeClr val="tx1"/>
                </a:solidFill>
                <a:effectLst/>
                <a:latin typeface="+mn-lt"/>
                <a:ea typeface="+mn-ea"/>
                <a:cs typeface="+mn-cs"/>
              </a:rPr>
              <a:t> utility function to convert the </a:t>
            </a:r>
            <a:r>
              <a:rPr lang="en-CA" sz="1200" b="0" i="0" kern="1200" dirty="0" err="1">
                <a:solidFill>
                  <a:schemeClr val="tx1"/>
                </a:solidFill>
                <a:effectLst/>
                <a:latin typeface="+mn-lt"/>
                <a:ea typeface="+mn-ea"/>
                <a:cs typeface="+mn-cs"/>
              </a:rPr>
              <a:t>StyleSheet</a:t>
            </a:r>
            <a:r>
              <a:rPr lang="en-CA" sz="1200" b="0" i="0" kern="1200" dirty="0">
                <a:solidFill>
                  <a:schemeClr val="tx1"/>
                </a:solidFill>
                <a:effectLst/>
                <a:latin typeface="+mn-lt"/>
                <a:ea typeface="+mn-ea"/>
                <a:cs typeface="+mn-cs"/>
              </a:rPr>
              <a:t> object into a simple JavaScript object. Doing this transformation makes It much easier to get the </a:t>
            </a:r>
            <a:r>
              <a:rPr lang="en-CA" sz="1200" b="0" i="0" kern="1200" dirty="0" err="1">
                <a:solidFill>
                  <a:schemeClr val="tx1"/>
                </a:solidFill>
                <a:effectLst/>
                <a:latin typeface="+mn-lt"/>
                <a:ea typeface="+mn-ea"/>
                <a:cs typeface="+mn-cs"/>
              </a:rPr>
              <a:t>backgroundColor</a:t>
            </a:r>
            <a:r>
              <a:rPr lang="en-CA" sz="1200" b="0" i="0" kern="1200" dirty="0">
                <a:solidFill>
                  <a:schemeClr val="tx1"/>
                </a:solidFill>
                <a:effectLst/>
                <a:latin typeface="+mn-lt"/>
                <a:ea typeface="+mn-ea"/>
                <a:cs typeface="+mn-cs"/>
              </a:rPr>
              <a:t> being used.</a:t>
            </a:r>
          </a:p>
          <a:p>
            <a:r>
              <a:rPr lang="en-CA" sz="1200" b="0" i="0" kern="1200" dirty="0">
                <a:solidFill>
                  <a:schemeClr val="tx1"/>
                </a:solidFill>
                <a:effectLst/>
                <a:latin typeface="+mn-lt"/>
                <a:ea typeface="+mn-ea"/>
                <a:cs typeface="+mn-cs"/>
              </a:rPr>
              <a:t>❼  Reference our theme’s container style</a:t>
            </a:r>
          </a:p>
          <a:p>
            <a:r>
              <a:rPr lang="en-CA" sz="1200" b="0" i="0" kern="1200" dirty="0">
                <a:solidFill>
                  <a:schemeClr val="tx1"/>
                </a:solidFill>
                <a:effectLst/>
                <a:latin typeface="+mn-lt"/>
                <a:ea typeface="+mn-ea"/>
                <a:cs typeface="+mn-cs"/>
              </a:rPr>
              <a:t>❽   Reference our theme’s box style (the box border around the button)</a:t>
            </a:r>
          </a:p>
          <a:p>
            <a:r>
              <a:rPr lang="en-CA" sz="1200" b="0" i="0" kern="1200" dirty="0">
                <a:solidFill>
                  <a:schemeClr val="tx1"/>
                </a:solidFill>
                <a:effectLst/>
                <a:latin typeface="+mn-lt"/>
                <a:ea typeface="+mn-ea"/>
                <a:cs typeface="+mn-cs"/>
              </a:rPr>
              <a:t>❾   A string representation of the color being used by the theme</a:t>
            </a:r>
          </a:p>
          <a:p>
            <a:r>
              <a:rPr lang="en-CA" sz="1200" b="0" i="0" kern="1200" dirty="0">
                <a:solidFill>
                  <a:schemeClr val="tx1"/>
                </a:solidFill>
                <a:effectLst/>
                <a:latin typeface="+mn-lt"/>
                <a:ea typeface="+mn-ea"/>
                <a:cs typeface="+mn-cs"/>
              </a:rPr>
              <a:t>❿   When the button’s pressed, call the </a:t>
            </a:r>
            <a:r>
              <a:rPr lang="en-CA" sz="1200" b="0" i="0" kern="1200" dirty="0" err="1">
                <a:solidFill>
                  <a:schemeClr val="tx1"/>
                </a:solidFill>
                <a:effectLst/>
                <a:latin typeface="+mn-lt"/>
                <a:ea typeface="+mn-ea"/>
                <a:cs typeface="+mn-cs"/>
              </a:rPr>
              <a:t>toggleTheme</a:t>
            </a:r>
            <a:r>
              <a:rPr lang="en-CA" sz="1200" b="0" i="0" kern="1200" dirty="0">
                <a:solidFill>
                  <a:schemeClr val="tx1"/>
                </a:solidFill>
                <a:effectLst/>
                <a:latin typeface="+mn-lt"/>
                <a:ea typeface="+mn-ea"/>
                <a:cs typeface="+mn-cs"/>
              </a:rPr>
              <a:t> function to alternate from one theme to another.</a:t>
            </a:r>
          </a:p>
          <a:p>
            <a:endParaRPr lang="en-US" dirty="0"/>
          </a:p>
        </p:txBody>
      </p:sp>
      <p:sp>
        <p:nvSpPr>
          <p:cNvPr id="4" name="Slide Number Placeholder 3"/>
          <p:cNvSpPr>
            <a:spLocks noGrp="1"/>
          </p:cNvSpPr>
          <p:nvPr>
            <p:ph type="sldNum" sz="quarter" idx="5"/>
          </p:nvPr>
        </p:nvSpPr>
        <p:spPr/>
        <p:txBody>
          <a:bodyPr/>
          <a:lstStyle/>
          <a:p>
            <a:fld id="{6056B955-E4CF-A841-9154-C3F6E6B4B0D5}" type="slidenum">
              <a:rPr lang="en-US" smtClean="0"/>
              <a:t>73</a:t>
            </a:fld>
            <a:endParaRPr lang="en-US"/>
          </a:p>
        </p:txBody>
      </p:sp>
    </p:spTree>
    <p:extLst>
      <p:ext uri="{BB962C8B-B14F-4D97-AF65-F5344CB8AC3E}">
        <p14:creationId xmlns:p14="http://schemas.microsoft.com/office/powerpoint/2010/main" val="221077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https://snack.expo.io/@ppawluk/week6-2</a:t>
            </a:r>
            <a:r>
              <a:rPr lang="en-CA" dirty="0"/>
              <a:t> shows Basic navigation with Back button</a:t>
            </a:r>
          </a:p>
          <a:p>
            <a:r>
              <a:rPr lang="en-CA" dirty="0"/>
              <a:t>Notice, that this approach is really single page application that selectively shows different layouts depending on the state of the application. </a:t>
            </a:r>
            <a:endParaRPr lang="en-US" dirty="0"/>
          </a:p>
        </p:txBody>
      </p:sp>
      <p:sp>
        <p:nvSpPr>
          <p:cNvPr id="4" name="Slide Number Placeholder 3"/>
          <p:cNvSpPr>
            <a:spLocks noGrp="1"/>
          </p:cNvSpPr>
          <p:nvPr>
            <p:ph type="sldNum" sz="quarter" idx="5"/>
          </p:nvPr>
        </p:nvSpPr>
        <p:spPr/>
        <p:txBody>
          <a:bodyPr/>
          <a:lstStyle/>
          <a:p>
            <a:fld id="{3CD83895-CDF1-AC42-82A0-E7E30C1AA051}" type="slidenum">
              <a:rPr lang="en-US" smtClean="0"/>
              <a:t>8</a:t>
            </a:fld>
            <a:endParaRPr lang="en-US"/>
          </a:p>
        </p:txBody>
      </p:sp>
    </p:spTree>
    <p:extLst>
      <p:ext uri="{BB962C8B-B14F-4D97-AF65-F5344CB8AC3E}">
        <p14:creationId xmlns:p14="http://schemas.microsoft.com/office/powerpoint/2010/main" val="284201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Note: To finalize installation of </a:t>
            </a:r>
            <a:r>
              <a:rPr lang="en-CA" dirty="0"/>
              <a:t>react-native-gesture-handler</a:t>
            </a:r>
            <a:r>
              <a:rPr lang="en-CA" sz="1200" b="0" i="0" kern="1200" dirty="0">
                <a:solidFill>
                  <a:schemeClr val="tx1"/>
                </a:solidFill>
                <a:effectLst/>
                <a:latin typeface="+mn-lt"/>
                <a:ea typeface="+mn-ea"/>
                <a:cs typeface="+mn-cs"/>
              </a:rPr>
              <a:t>, add the following at the </a:t>
            </a:r>
            <a:r>
              <a:rPr lang="en-CA" sz="1200" b="1" i="0" kern="1200" dirty="0">
                <a:solidFill>
                  <a:schemeClr val="tx1"/>
                </a:solidFill>
                <a:effectLst/>
                <a:latin typeface="+mn-lt"/>
                <a:ea typeface="+mn-ea"/>
                <a:cs typeface="+mn-cs"/>
              </a:rPr>
              <a:t>top</a:t>
            </a:r>
            <a:r>
              <a:rPr lang="en-CA" sz="1200" b="0" i="0" kern="1200" dirty="0">
                <a:solidFill>
                  <a:schemeClr val="tx1"/>
                </a:solidFill>
                <a:effectLst/>
                <a:latin typeface="+mn-lt"/>
                <a:ea typeface="+mn-ea"/>
                <a:cs typeface="+mn-cs"/>
              </a:rPr>
              <a:t> (make sure it's at the top and there's nothing else before it)</a:t>
            </a:r>
            <a:endParaRPr lang="en-US" dirty="0"/>
          </a:p>
        </p:txBody>
      </p:sp>
      <p:sp>
        <p:nvSpPr>
          <p:cNvPr id="4" name="Slide Number Placeholder 3"/>
          <p:cNvSpPr>
            <a:spLocks noGrp="1"/>
          </p:cNvSpPr>
          <p:nvPr>
            <p:ph type="sldNum" sz="quarter" idx="5"/>
          </p:nvPr>
        </p:nvSpPr>
        <p:spPr/>
        <p:txBody>
          <a:bodyPr/>
          <a:lstStyle/>
          <a:p>
            <a:fld id="{3CD83895-CDF1-AC42-82A0-E7E30C1AA051}" type="slidenum">
              <a:rPr lang="en-US" smtClean="0"/>
              <a:t>10</a:t>
            </a:fld>
            <a:endParaRPr lang="en-US"/>
          </a:p>
        </p:txBody>
      </p:sp>
    </p:spTree>
    <p:extLst>
      <p:ext uri="{BB962C8B-B14F-4D97-AF65-F5344CB8AC3E}">
        <p14:creationId xmlns:p14="http://schemas.microsoft.com/office/powerpoint/2010/main" val="145967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Note: To finalize installation of </a:t>
            </a:r>
            <a:r>
              <a:rPr lang="en-CA" dirty="0"/>
              <a:t>react-native-gesture-handler</a:t>
            </a:r>
            <a:r>
              <a:rPr lang="en-CA" sz="1200" b="0" i="0" kern="1200" dirty="0">
                <a:solidFill>
                  <a:schemeClr val="tx1"/>
                </a:solidFill>
                <a:effectLst/>
                <a:latin typeface="+mn-lt"/>
                <a:ea typeface="+mn-ea"/>
                <a:cs typeface="+mn-cs"/>
              </a:rPr>
              <a:t>, add the following at the </a:t>
            </a:r>
            <a:r>
              <a:rPr lang="en-CA" sz="1200" b="1" i="0" kern="1200" dirty="0">
                <a:solidFill>
                  <a:schemeClr val="tx1"/>
                </a:solidFill>
                <a:effectLst/>
                <a:latin typeface="+mn-lt"/>
                <a:ea typeface="+mn-ea"/>
                <a:cs typeface="+mn-cs"/>
              </a:rPr>
              <a:t>top</a:t>
            </a:r>
            <a:r>
              <a:rPr lang="en-CA" sz="1200" b="0" i="0" kern="1200" dirty="0">
                <a:solidFill>
                  <a:schemeClr val="tx1"/>
                </a:solidFill>
                <a:effectLst/>
                <a:latin typeface="+mn-lt"/>
                <a:ea typeface="+mn-ea"/>
                <a:cs typeface="+mn-cs"/>
              </a:rPr>
              <a:t> (make sure it's at the top and there's nothing else before it)</a:t>
            </a:r>
          </a:p>
          <a:p>
            <a:r>
              <a:rPr lang="en-CA" sz="1200" b="0" i="0" kern="1200" dirty="0">
                <a:solidFill>
                  <a:schemeClr val="tx1"/>
                </a:solidFill>
                <a:effectLst/>
                <a:latin typeface="+mn-lt"/>
                <a:ea typeface="+mn-ea"/>
                <a:cs typeface="+mn-cs"/>
              </a:rPr>
              <a:t>Note to </a:t>
            </a:r>
            <a:r>
              <a:rPr lang="en-CA" sz="1200" b="0" i="0" kern="1200" dirty="0" err="1">
                <a:solidFill>
                  <a:schemeClr val="tx1"/>
                </a:solidFill>
                <a:effectLst/>
                <a:latin typeface="+mn-lt"/>
                <a:ea typeface="+mn-ea"/>
                <a:cs typeface="+mn-cs"/>
              </a:rPr>
              <a:t>Bri</a:t>
            </a:r>
            <a:r>
              <a:rPr lang="en-CA" sz="1200" b="0" i="0" kern="1200" dirty="0">
                <a:solidFill>
                  <a:schemeClr val="tx1"/>
                </a:solidFill>
                <a:effectLst/>
                <a:latin typeface="+mn-lt"/>
                <a:ea typeface="+mn-ea"/>
                <a:cs typeface="+mn-cs"/>
              </a:rPr>
              <a:t>: examples in this chapter cannot be hosted on </a:t>
            </a:r>
            <a:r>
              <a:rPr lang="en-CA" sz="1200" b="0" i="0" kern="1200" dirty="0" err="1">
                <a:solidFill>
                  <a:schemeClr val="tx1"/>
                </a:solidFill>
                <a:effectLst/>
                <a:latin typeface="+mn-lt"/>
                <a:ea typeface="+mn-ea"/>
                <a:cs typeface="+mn-cs"/>
              </a:rPr>
              <a:t>expo.io</a:t>
            </a:r>
            <a:r>
              <a:rPr lang="en-CA" sz="1200" b="0" i="0" kern="1200" dirty="0">
                <a:solidFill>
                  <a:schemeClr val="tx1"/>
                </a:solidFill>
                <a:effectLst/>
                <a:latin typeface="+mn-lt"/>
                <a:ea typeface="+mn-ea"/>
                <a:cs typeface="+mn-cs"/>
              </a:rPr>
              <a:t> because there are dependencies that I cannot install. Please add them as a code snippets</a:t>
            </a:r>
          </a:p>
          <a:p>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The two lines highlighted in yellow are not present in the documentation snippets but without them the code does not work!</a:t>
            </a:r>
            <a:endParaRPr lang="en-US" b="1" dirty="0"/>
          </a:p>
        </p:txBody>
      </p:sp>
      <p:sp>
        <p:nvSpPr>
          <p:cNvPr id="4" name="Slide Number Placeholder 3"/>
          <p:cNvSpPr>
            <a:spLocks noGrp="1"/>
          </p:cNvSpPr>
          <p:nvPr>
            <p:ph type="sldNum" sz="quarter" idx="5"/>
          </p:nvPr>
        </p:nvSpPr>
        <p:spPr/>
        <p:txBody>
          <a:bodyPr/>
          <a:lstStyle/>
          <a:p>
            <a:fld id="{3CD83895-CDF1-AC42-82A0-E7E30C1AA051}" type="slidenum">
              <a:rPr lang="en-US" smtClean="0"/>
              <a:t>11</a:t>
            </a:fld>
            <a:endParaRPr lang="en-US"/>
          </a:p>
        </p:txBody>
      </p:sp>
    </p:spTree>
    <p:extLst>
      <p:ext uri="{BB962C8B-B14F-4D97-AF65-F5344CB8AC3E}">
        <p14:creationId xmlns:p14="http://schemas.microsoft.com/office/powerpoint/2010/main" val="152023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In this example, there are 2 screens (</a:t>
            </a:r>
            <a:r>
              <a:rPr lang="en-CA" dirty="0"/>
              <a:t>Home</a:t>
            </a:r>
            <a:r>
              <a:rPr lang="en-CA" sz="1200" b="0" i="0" kern="1200" dirty="0">
                <a:solidFill>
                  <a:schemeClr val="tx1"/>
                </a:solidFill>
                <a:effectLst/>
                <a:latin typeface="+mn-lt"/>
                <a:ea typeface="+mn-ea"/>
                <a:cs typeface="+mn-cs"/>
              </a:rPr>
              <a:t> and </a:t>
            </a:r>
            <a:r>
              <a:rPr lang="en-CA" dirty="0"/>
              <a:t>Profile</a:t>
            </a:r>
            <a:r>
              <a:rPr lang="en-CA" sz="1200" b="0" i="0" kern="1200" dirty="0">
                <a:solidFill>
                  <a:schemeClr val="tx1"/>
                </a:solidFill>
                <a:effectLst/>
                <a:latin typeface="+mn-lt"/>
                <a:ea typeface="+mn-ea"/>
                <a:cs typeface="+mn-cs"/>
              </a:rPr>
              <a:t>) defined using the </a:t>
            </a:r>
            <a:r>
              <a:rPr lang="en-CA" dirty="0" err="1"/>
              <a:t>Stack.Screen</a:t>
            </a:r>
            <a:r>
              <a:rPr lang="en-CA" sz="1200" b="0" i="0" kern="1200" dirty="0">
                <a:solidFill>
                  <a:schemeClr val="tx1"/>
                </a:solidFill>
                <a:effectLst/>
                <a:latin typeface="+mn-lt"/>
                <a:ea typeface="+mn-ea"/>
                <a:cs typeface="+mn-cs"/>
              </a:rPr>
              <a:t> component. Similarly, you can define as many screens as you like. This separation of the navigation logic from each screen implementation makes it easier to use in the apps with more complex navigation structure.</a:t>
            </a:r>
          </a:p>
          <a:p>
            <a:r>
              <a:rPr lang="en-CA" sz="1200" b="0" i="0" kern="1200" dirty="0">
                <a:solidFill>
                  <a:schemeClr val="tx1"/>
                </a:solidFill>
                <a:effectLst/>
                <a:latin typeface="+mn-lt"/>
                <a:ea typeface="+mn-ea"/>
                <a:cs typeface="+mn-cs"/>
              </a:rPr>
              <a:t>You can set options such as the screen title for each screen in the </a:t>
            </a:r>
            <a:r>
              <a:rPr lang="en-CA" dirty="0"/>
              <a:t>options</a:t>
            </a:r>
            <a:r>
              <a:rPr lang="en-CA" sz="1200" b="0" i="0" kern="1200" dirty="0">
                <a:solidFill>
                  <a:schemeClr val="tx1"/>
                </a:solidFill>
                <a:effectLst/>
                <a:latin typeface="+mn-lt"/>
                <a:ea typeface="+mn-ea"/>
                <a:cs typeface="+mn-cs"/>
              </a:rPr>
              <a:t> prop of </a:t>
            </a:r>
            <a:r>
              <a:rPr lang="en-CA" dirty="0" err="1"/>
              <a:t>Stack.Screen</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Each screen takes a </a:t>
            </a:r>
            <a:r>
              <a:rPr lang="en-CA" dirty="0"/>
              <a:t>component</a:t>
            </a:r>
            <a:r>
              <a:rPr lang="en-CA" sz="1200" b="0" i="0" kern="1200" dirty="0">
                <a:solidFill>
                  <a:schemeClr val="tx1"/>
                </a:solidFill>
                <a:effectLst/>
                <a:latin typeface="+mn-lt"/>
                <a:ea typeface="+mn-ea"/>
                <a:cs typeface="+mn-cs"/>
              </a:rPr>
              <a:t> prop that is a React component. Those components receive a prop called </a:t>
            </a:r>
            <a:r>
              <a:rPr lang="en-CA" dirty="0"/>
              <a:t>navigation</a:t>
            </a:r>
            <a:r>
              <a:rPr lang="en-CA" sz="1200" b="0" i="0" kern="1200" dirty="0">
                <a:solidFill>
                  <a:schemeClr val="tx1"/>
                </a:solidFill>
                <a:effectLst/>
                <a:latin typeface="+mn-lt"/>
                <a:ea typeface="+mn-ea"/>
                <a:cs typeface="+mn-cs"/>
              </a:rPr>
              <a:t> which has various methods to link to other screens. </a:t>
            </a:r>
          </a:p>
          <a:p>
            <a:r>
              <a:rPr lang="en-CA" sz="1200" b="0" i="0" kern="1200" dirty="0">
                <a:solidFill>
                  <a:schemeClr val="tx1"/>
                </a:solidFill>
                <a:effectLst/>
                <a:latin typeface="+mn-lt"/>
                <a:ea typeface="+mn-ea"/>
                <a:cs typeface="+mn-cs"/>
              </a:rPr>
              <a:t>You can use </a:t>
            </a:r>
            <a:r>
              <a:rPr lang="en-CA" dirty="0" err="1"/>
              <a:t>navigation.navigate</a:t>
            </a:r>
            <a:r>
              <a:rPr lang="en-CA" sz="1200" b="0" i="0" kern="1200" dirty="0">
                <a:solidFill>
                  <a:schemeClr val="tx1"/>
                </a:solidFill>
                <a:effectLst/>
                <a:latin typeface="+mn-lt"/>
                <a:ea typeface="+mn-ea"/>
                <a:cs typeface="+mn-cs"/>
              </a:rPr>
              <a:t> to trigger transition between screens.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What is important, is the fact that views in the </a:t>
            </a:r>
            <a:r>
              <a:rPr lang="en-CA" sz="1200" b="0" i="0" kern="1200" dirty="0" err="1">
                <a:solidFill>
                  <a:schemeClr val="tx1"/>
                </a:solidFill>
                <a:effectLst/>
                <a:latin typeface="+mn-lt"/>
                <a:ea typeface="+mn-ea"/>
                <a:cs typeface="+mn-cs"/>
              </a:rPr>
              <a:t>Stack.Navigator</a:t>
            </a:r>
            <a:r>
              <a:rPr lang="en-CA" sz="1200" b="0" i="0" kern="1200" dirty="0">
                <a:solidFill>
                  <a:schemeClr val="tx1"/>
                </a:solidFill>
                <a:effectLst/>
                <a:latin typeface="+mn-lt"/>
                <a:ea typeface="+mn-ea"/>
                <a:cs typeface="+mn-cs"/>
              </a:rPr>
              <a:t> use native navigation mechanisms  and animated library giving better UX. </a:t>
            </a:r>
          </a:p>
          <a:p>
            <a:r>
              <a:rPr lang="en-CA" sz="1200" b="0" i="0" kern="1200" dirty="0">
                <a:solidFill>
                  <a:schemeClr val="tx1"/>
                </a:solidFill>
                <a:effectLst/>
                <a:latin typeface="+mn-lt"/>
                <a:ea typeface="+mn-ea"/>
                <a:cs typeface="+mn-cs"/>
              </a:rPr>
              <a:t>Another benefit is that React Navigation also has packages for different kind of navigators such as tabs and drawer. You can use them to implement various patterns in your app.</a:t>
            </a:r>
            <a:endParaRPr lang="en-US" dirty="0"/>
          </a:p>
        </p:txBody>
      </p:sp>
      <p:sp>
        <p:nvSpPr>
          <p:cNvPr id="4" name="Slide Number Placeholder 3"/>
          <p:cNvSpPr>
            <a:spLocks noGrp="1"/>
          </p:cNvSpPr>
          <p:nvPr>
            <p:ph type="sldNum" sz="quarter" idx="5"/>
          </p:nvPr>
        </p:nvSpPr>
        <p:spPr/>
        <p:txBody>
          <a:bodyPr/>
          <a:lstStyle/>
          <a:p>
            <a:fld id="{3CD83895-CDF1-AC42-82A0-E7E30C1AA051}" type="slidenum">
              <a:rPr lang="en-US" smtClean="0"/>
              <a:t>12</a:t>
            </a:fld>
            <a:endParaRPr lang="en-US"/>
          </a:p>
        </p:txBody>
      </p:sp>
    </p:spTree>
    <p:extLst>
      <p:ext uri="{BB962C8B-B14F-4D97-AF65-F5344CB8AC3E}">
        <p14:creationId xmlns:p14="http://schemas.microsoft.com/office/powerpoint/2010/main" val="221454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Each screen takes a </a:t>
            </a:r>
            <a:r>
              <a:rPr lang="en-CA" dirty="0"/>
              <a:t>component</a:t>
            </a:r>
            <a:r>
              <a:rPr lang="en-CA" sz="1200" b="0" i="0" kern="1200" dirty="0">
                <a:solidFill>
                  <a:schemeClr val="tx1"/>
                </a:solidFill>
                <a:effectLst/>
                <a:latin typeface="+mn-lt"/>
                <a:ea typeface="+mn-ea"/>
                <a:cs typeface="+mn-cs"/>
              </a:rPr>
              <a:t> prop that is a React component. Those components receive a prop called </a:t>
            </a:r>
            <a:r>
              <a:rPr lang="en-CA" dirty="0"/>
              <a:t>navigation</a:t>
            </a:r>
            <a:r>
              <a:rPr lang="en-CA" sz="1200" b="0" i="0" kern="1200" dirty="0">
                <a:solidFill>
                  <a:schemeClr val="tx1"/>
                </a:solidFill>
                <a:effectLst/>
                <a:latin typeface="+mn-lt"/>
                <a:ea typeface="+mn-ea"/>
                <a:cs typeface="+mn-cs"/>
              </a:rPr>
              <a:t> which has various methods to link to other screens. </a:t>
            </a:r>
          </a:p>
          <a:p>
            <a:r>
              <a:rPr lang="en-CA" sz="1200" b="0" i="0" kern="1200" dirty="0">
                <a:solidFill>
                  <a:schemeClr val="tx1"/>
                </a:solidFill>
                <a:effectLst/>
                <a:latin typeface="+mn-lt"/>
                <a:ea typeface="+mn-ea"/>
                <a:cs typeface="+mn-cs"/>
              </a:rPr>
              <a:t>You can use </a:t>
            </a:r>
            <a:r>
              <a:rPr lang="en-CA" dirty="0" err="1"/>
              <a:t>navigation.navigate</a:t>
            </a:r>
            <a:r>
              <a:rPr lang="en-CA" sz="1200" b="0" i="0" kern="1200" dirty="0">
                <a:solidFill>
                  <a:schemeClr val="tx1"/>
                </a:solidFill>
                <a:effectLst/>
                <a:latin typeface="+mn-lt"/>
                <a:ea typeface="+mn-ea"/>
                <a:cs typeface="+mn-cs"/>
              </a:rPr>
              <a:t> to trigger transition between screens.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What is important, is the fact that views in the </a:t>
            </a:r>
            <a:r>
              <a:rPr lang="en-CA" sz="1200" b="0" i="0" kern="1200" dirty="0" err="1">
                <a:solidFill>
                  <a:schemeClr val="tx1"/>
                </a:solidFill>
                <a:effectLst/>
                <a:latin typeface="+mn-lt"/>
                <a:ea typeface="+mn-ea"/>
                <a:cs typeface="+mn-cs"/>
              </a:rPr>
              <a:t>Stack.Navigator</a:t>
            </a:r>
            <a:r>
              <a:rPr lang="en-CA" sz="1200" b="0" i="0" kern="1200" dirty="0">
                <a:solidFill>
                  <a:schemeClr val="tx1"/>
                </a:solidFill>
                <a:effectLst/>
                <a:latin typeface="+mn-lt"/>
                <a:ea typeface="+mn-ea"/>
                <a:cs typeface="+mn-cs"/>
              </a:rPr>
              <a:t> use native navigation mechanisms  and animated library giving better UX. </a:t>
            </a:r>
          </a:p>
          <a:p>
            <a:r>
              <a:rPr lang="en-CA" sz="1200" b="0" i="0" kern="1200" dirty="0">
                <a:solidFill>
                  <a:schemeClr val="tx1"/>
                </a:solidFill>
                <a:effectLst/>
                <a:latin typeface="+mn-lt"/>
                <a:ea typeface="+mn-ea"/>
                <a:cs typeface="+mn-cs"/>
              </a:rPr>
              <a:t>Another benefit is that React Navigation also has packages for different kind of navigators such as tabs and drawer. You can use them to implement various patterns in your app.</a:t>
            </a:r>
            <a:endParaRPr lang="en-US" dirty="0"/>
          </a:p>
        </p:txBody>
      </p:sp>
      <p:sp>
        <p:nvSpPr>
          <p:cNvPr id="4" name="Slide Number Placeholder 3"/>
          <p:cNvSpPr>
            <a:spLocks noGrp="1"/>
          </p:cNvSpPr>
          <p:nvPr>
            <p:ph type="sldNum" sz="quarter" idx="5"/>
          </p:nvPr>
        </p:nvSpPr>
        <p:spPr/>
        <p:txBody>
          <a:bodyPr/>
          <a:lstStyle/>
          <a:p>
            <a:fld id="{3CD83895-CDF1-AC42-82A0-E7E30C1AA051}" type="slidenum">
              <a:rPr lang="en-US" smtClean="0"/>
              <a:t>13</a:t>
            </a:fld>
            <a:endParaRPr lang="en-US"/>
          </a:p>
        </p:txBody>
      </p:sp>
    </p:spTree>
    <p:extLst>
      <p:ext uri="{BB962C8B-B14F-4D97-AF65-F5344CB8AC3E}">
        <p14:creationId xmlns:p14="http://schemas.microsoft.com/office/powerpoint/2010/main" val="335919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3DC5-C42A-9647-8605-ABD4BAA91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4EC153-6097-A24E-B54A-7798ADFF0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D89474-D4E1-2743-BBFA-757E818B5955}"/>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5" name="Footer Placeholder 4">
            <a:extLst>
              <a:ext uri="{FF2B5EF4-FFF2-40B4-BE49-F238E27FC236}">
                <a16:creationId xmlns:a16="http://schemas.microsoft.com/office/drawing/2014/main" id="{A75E964F-2997-D449-AF08-A294ED0F0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CE720-7FCA-794A-A806-FDA0D71D5E68}"/>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307721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41CD-5D9E-C440-878C-630824CA6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93C7D6-C272-4649-8D66-1D126E35C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0A554-8E57-F44D-AF3E-BC141E19BE7D}"/>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5" name="Footer Placeholder 4">
            <a:extLst>
              <a:ext uri="{FF2B5EF4-FFF2-40B4-BE49-F238E27FC236}">
                <a16:creationId xmlns:a16="http://schemas.microsoft.com/office/drawing/2014/main" id="{C92135BD-FDC5-DA4D-932E-A8033FDA2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64610-49DF-1C4C-8F26-46C8BB1B3887}"/>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14508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8DB42-B4B1-1546-9283-24D022D5CB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8B693F-B703-7945-934F-6DA890E4B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A9811-A6C8-3041-BDE9-8ABC4C4EC473}"/>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5" name="Footer Placeholder 4">
            <a:extLst>
              <a:ext uri="{FF2B5EF4-FFF2-40B4-BE49-F238E27FC236}">
                <a16:creationId xmlns:a16="http://schemas.microsoft.com/office/drawing/2014/main" id="{1AF06F75-BC06-F743-A199-48F4E411C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FEC3E-22D6-014C-8D5D-AED7A237563D}"/>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74691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8866-003F-E442-87F6-2CBAE75A8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D1316-032D-744A-94D3-3EB9B4EC5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18C34-AC78-2247-9EC7-8E574DE6FFBC}"/>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5" name="Footer Placeholder 4">
            <a:extLst>
              <a:ext uri="{FF2B5EF4-FFF2-40B4-BE49-F238E27FC236}">
                <a16:creationId xmlns:a16="http://schemas.microsoft.com/office/drawing/2014/main" id="{30868688-ADF8-5C4A-A4BE-5B936DCF5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B5B54-B6D5-8541-9228-EBEC758E5598}"/>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284579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1626-3175-7642-B615-B11B5E04F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9E583-BB8C-9A4A-BAE1-983982B63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29F5B-04B0-4345-91EE-9FB623B6ED04}"/>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5" name="Footer Placeholder 4">
            <a:extLst>
              <a:ext uri="{FF2B5EF4-FFF2-40B4-BE49-F238E27FC236}">
                <a16:creationId xmlns:a16="http://schemas.microsoft.com/office/drawing/2014/main" id="{4B7119CC-0EC1-F54F-90B6-591B8F91E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8536F-A63A-3340-8E51-5314985A366F}"/>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115428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5469-7852-4F4A-B350-539865C45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D82F7-CF8B-F240-839D-6D8C3E814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AF80D4-F6E9-194E-95E2-C65EDC2ED9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09EB21-0C42-FD4F-AF87-685CF7A3865C}"/>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6" name="Footer Placeholder 5">
            <a:extLst>
              <a:ext uri="{FF2B5EF4-FFF2-40B4-BE49-F238E27FC236}">
                <a16:creationId xmlns:a16="http://schemas.microsoft.com/office/drawing/2014/main" id="{1D04AFD0-355A-B24C-9147-F1116279E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948AF-AB38-F04A-BC35-5AA07C3BA72C}"/>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35929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D092-B2D3-7D4E-AD1E-438F85631A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02A16C-3616-0E49-94D1-BB577D67A4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D239A4-D8C5-0544-BA05-0F10D6D82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2C74D8-64E4-FD45-BC42-735D16504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B59B2-262D-BF4B-B80D-834E1432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090FF3-B3F5-EE47-90BE-AEE27102D153}"/>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8" name="Footer Placeholder 7">
            <a:extLst>
              <a:ext uri="{FF2B5EF4-FFF2-40B4-BE49-F238E27FC236}">
                <a16:creationId xmlns:a16="http://schemas.microsoft.com/office/drawing/2014/main" id="{70EF8D14-303D-8F41-9569-9677FE016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11A40B-F5A5-284C-ACB1-0B3843EF3E2F}"/>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208812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E8EC-B0E9-C94A-B4BE-497F0A4E56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EB9416-2ED0-5447-B8E2-D4F3F4B895AA}"/>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4" name="Footer Placeholder 3">
            <a:extLst>
              <a:ext uri="{FF2B5EF4-FFF2-40B4-BE49-F238E27FC236}">
                <a16:creationId xmlns:a16="http://schemas.microsoft.com/office/drawing/2014/main" id="{051E54C0-8AC1-C641-82B5-5B3FADB412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78508-585D-7640-817F-1FC1930E3678}"/>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217141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69AE1-6FEC-2748-B2CE-0B616BCE723D}"/>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3" name="Footer Placeholder 2">
            <a:extLst>
              <a:ext uri="{FF2B5EF4-FFF2-40B4-BE49-F238E27FC236}">
                <a16:creationId xmlns:a16="http://schemas.microsoft.com/office/drawing/2014/main" id="{43145C20-F3E3-FA46-ADB4-1F144762A3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B2E35E-4F12-BF47-9187-29891133E310}"/>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191513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C583-90A4-AB43-AA02-A89292C9D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B4F5F4-3FA3-2842-8AD4-8908961CF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BF932-76F5-E346-8A71-4BDD2165F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A6475-B4A6-FE4D-8AB4-F37462BE8A0B}"/>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6" name="Footer Placeholder 5">
            <a:extLst>
              <a:ext uri="{FF2B5EF4-FFF2-40B4-BE49-F238E27FC236}">
                <a16:creationId xmlns:a16="http://schemas.microsoft.com/office/drawing/2014/main" id="{AB617FC0-04FE-E440-810C-7A8337430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003656-309B-BE4D-A08E-AEA3A44CEDC4}"/>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11119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C269-C1B4-F247-BAC8-32E32F712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74B422-42A5-804C-973F-82B7D2DD8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430FF5-439D-AF44-91C3-C0CE17AB6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E1998-E569-E149-B87F-CA13115FA55D}"/>
              </a:ext>
            </a:extLst>
          </p:cNvPr>
          <p:cNvSpPr>
            <a:spLocks noGrp="1"/>
          </p:cNvSpPr>
          <p:nvPr>
            <p:ph type="dt" sz="half" idx="10"/>
          </p:nvPr>
        </p:nvSpPr>
        <p:spPr/>
        <p:txBody>
          <a:bodyPr/>
          <a:lstStyle/>
          <a:p>
            <a:fld id="{0CF261C6-D6B0-2144-BE07-4C23391695D6}" type="datetimeFigureOut">
              <a:rPr lang="en-US" smtClean="0"/>
              <a:t>12/8/2020</a:t>
            </a:fld>
            <a:endParaRPr lang="en-US"/>
          </a:p>
        </p:txBody>
      </p:sp>
      <p:sp>
        <p:nvSpPr>
          <p:cNvPr id="6" name="Footer Placeholder 5">
            <a:extLst>
              <a:ext uri="{FF2B5EF4-FFF2-40B4-BE49-F238E27FC236}">
                <a16:creationId xmlns:a16="http://schemas.microsoft.com/office/drawing/2014/main" id="{D1C8FD40-A96D-4F4B-A035-E7780BF231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64116-7603-B043-8193-EA17439D02C8}"/>
              </a:ext>
            </a:extLst>
          </p:cNvPr>
          <p:cNvSpPr>
            <a:spLocks noGrp="1"/>
          </p:cNvSpPr>
          <p:nvPr>
            <p:ph type="sldNum" sz="quarter" idx="12"/>
          </p:nvPr>
        </p:nvSpPr>
        <p:spPr/>
        <p:txBody>
          <a:bodyPr/>
          <a:lstStyle/>
          <a:p>
            <a:fld id="{720F61A8-09F4-7E47-97F7-CFB48A63905B}" type="slidenum">
              <a:rPr lang="en-US" smtClean="0"/>
              <a:t>‹#›</a:t>
            </a:fld>
            <a:endParaRPr lang="en-US"/>
          </a:p>
        </p:txBody>
      </p:sp>
    </p:spTree>
    <p:extLst>
      <p:ext uri="{BB962C8B-B14F-4D97-AF65-F5344CB8AC3E}">
        <p14:creationId xmlns:p14="http://schemas.microsoft.com/office/powerpoint/2010/main" val="69739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CA8B9-A95B-1B4C-9A84-F873F90BF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E38E2D-A34C-324A-8F8C-1421DAF67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D8943-D238-614A-9A4B-22DDE3B6F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261C6-D6B0-2144-BE07-4C23391695D6}" type="datetimeFigureOut">
              <a:rPr lang="en-US" smtClean="0"/>
              <a:t>12/8/2020</a:t>
            </a:fld>
            <a:endParaRPr lang="en-US"/>
          </a:p>
        </p:txBody>
      </p:sp>
      <p:sp>
        <p:nvSpPr>
          <p:cNvPr id="5" name="Footer Placeholder 4">
            <a:extLst>
              <a:ext uri="{FF2B5EF4-FFF2-40B4-BE49-F238E27FC236}">
                <a16:creationId xmlns:a16="http://schemas.microsoft.com/office/drawing/2014/main" id="{34FC0AD0-B726-094A-A3F2-5EA81DD0F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618616-4389-EA4F-B899-0C58A0175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F61A8-09F4-7E47-97F7-CFB48A63905B}" type="slidenum">
              <a:rPr lang="en-US" smtClean="0"/>
              <a:t>‹#›</a:t>
            </a:fld>
            <a:endParaRPr lang="en-US"/>
          </a:p>
        </p:txBody>
      </p:sp>
    </p:spTree>
    <p:extLst>
      <p:ext uri="{BB962C8B-B14F-4D97-AF65-F5344CB8AC3E}">
        <p14:creationId xmlns:p14="http://schemas.microsoft.com/office/powerpoint/2010/main" val="4200879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reactnative.dev/docs/navigation"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react-navigation/react-navigation/tree/main/packages/stac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actjs.org/docs/contex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eactnavigation.org/docs/hello-react-navig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reactnavigation.org/docs/navigatin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eactnavigation.org/docs/nesting-navigator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eactnavigation.org/docs/material-bottom-tab-navigator" TargetMode="External"/><Relationship Id="rId2" Type="http://schemas.openxmlformats.org/officeDocument/2006/relationships/hyperlink" Target="https://reactnavigation.org/docs/bottom-tab-navigator" TargetMode="External"/><Relationship Id="rId1" Type="http://schemas.openxmlformats.org/officeDocument/2006/relationships/slideLayout" Target="../slideLayouts/slideLayout2.xml"/><Relationship Id="rId4" Type="http://schemas.openxmlformats.org/officeDocument/2006/relationships/hyperlink" Target="https://reactnavigation.org/docs/material-top-tab-navigator"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react-navigation/react-navigation/tree/main/packages/draw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eactnavigation.org/docs/use-navigat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reactnavigation.org/docs/pitch" TargetMode="External"/><Relationship Id="rId2" Type="http://schemas.openxmlformats.org/officeDocument/2006/relationships/hyperlink" Target="https://reactnavigation.org/docs/alternative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s://reactnative.dev/docs/color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reactnative.dev/docs/layout-props#fle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reactnative.dev/docs/layout-props#flexdirection"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reactnative.dev/docs/layout-props#justifyconten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reactnative.dev/docs/layout-props#alignitem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reactnative.dev/docs/layout-props#alignsel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reactnative.dev/docs/layout-props#aligncontent"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reactnative.dev/docs/layout-props#flexwra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reactnative.dev/docs/layout-props#flexgrow"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reactnative.dev/docs/layout-props#flexbasis" TargetMode="External"/><Relationship Id="rId4" Type="http://schemas.openxmlformats.org/officeDocument/2006/relationships/hyperlink" Target="https://reactnative.dev/docs/layout-props#flexshrink"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reactnative.dev/docs/view-style-props" TargetMode="External"/><Relationship Id="rId2" Type="http://schemas.openxmlformats.org/officeDocument/2006/relationships/hyperlink" Target="https://reactnative.dev/docs/layout-props" TargetMode="External"/><Relationship Id="rId1" Type="http://schemas.openxmlformats.org/officeDocument/2006/relationships/slideLayout" Target="../slideLayouts/slideLayout2.xml"/><Relationship Id="rId6" Type="http://schemas.openxmlformats.org/officeDocument/2006/relationships/hyperlink" Target="https://reactnative.dev/docs/shadow-props" TargetMode="External"/><Relationship Id="rId5" Type="http://schemas.openxmlformats.org/officeDocument/2006/relationships/hyperlink" Target="https://reactnative.dev/docs/image-style-props" TargetMode="External"/><Relationship Id="rId4" Type="http://schemas.openxmlformats.org/officeDocument/2006/relationships/hyperlink" Target="https://reactnative.dev/docs/text-style-props"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actnative.dev/docs/naviga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reactnative.dev/docs/navig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154DDBE-DA90-3E46-A339-A2A89D4080C0}"/>
              </a:ext>
            </a:extLst>
          </p:cNvPr>
          <p:cNvSpPr>
            <a:spLocks noGrp="1"/>
          </p:cNvSpPr>
          <p:nvPr>
            <p:ph type="ctrTitle"/>
          </p:nvPr>
        </p:nvSpPr>
        <p:spPr>
          <a:xfrm>
            <a:off x="6590662" y="4267832"/>
            <a:ext cx="4805996" cy="1297115"/>
          </a:xfrm>
        </p:spPr>
        <p:txBody>
          <a:bodyPr anchor="t">
            <a:normAutofit/>
          </a:bodyPr>
          <a:lstStyle/>
          <a:p>
            <a:pPr algn="l"/>
            <a:r>
              <a:rPr lang="en-US" sz="4100">
                <a:solidFill>
                  <a:srgbClr val="000000"/>
                </a:solidFill>
              </a:rPr>
              <a:t>COMP 3074 Mobile App Development I</a:t>
            </a:r>
          </a:p>
        </p:txBody>
      </p:sp>
      <p:sp>
        <p:nvSpPr>
          <p:cNvPr id="3" name="Subtitle 2">
            <a:extLst>
              <a:ext uri="{FF2B5EF4-FFF2-40B4-BE49-F238E27FC236}">
                <a16:creationId xmlns:a16="http://schemas.microsoft.com/office/drawing/2014/main" id="{D274B574-5ACD-0248-BA4F-9886D62B4958}"/>
              </a:ext>
            </a:extLst>
          </p:cNvPr>
          <p:cNvSpPr>
            <a:spLocks noGrp="1"/>
          </p:cNvSpPr>
          <p:nvPr>
            <p:ph type="subTitle" idx="1"/>
          </p:nvPr>
        </p:nvSpPr>
        <p:spPr>
          <a:xfrm>
            <a:off x="6590966" y="3428999"/>
            <a:ext cx="4805691" cy="838831"/>
          </a:xfrm>
        </p:spPr>
        <p:txBody>
          <a:bodyPr anchor="b">
            <a:normAutofit/>
          </a:bodyPr>
          <a:lstStyle/>
          <a:p>
            <a:pPr algn="l"/>
            <a:endParaRPr lang="en-US" sz="1800" dirty="0">
              <a:solidFill>
                <a:srgbClr val="000000"/>
              </a:solidFill>
            </a:endParaRPr>
          </a:p>
          <a:p>
            <a:pPr algn="l"/>
            <a:r>
              <a:rPr lang="en-US" sz="1800" dirty="0">
                <a:solidFill>
                  <a:srgbClr val="000000"/>
                </a:solidFill>
              </a:rPr>
              <a:t>Week 10</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mart Phone">
            <a:extLst>
              <a:ext uri="{FF2B5EF4-FFF2-40B4-BE49-F238E27FC236}">
                <a16:creationId xmlns:a16="http://schemas.microsoft.com/office/drawing/2014/main" id="{0DD3826A-A692-48D6-8419-9837637EBC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889651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DA5B7-42CC-5C46-BA4C-EF86E8E90D04}"/>
              </a:ext>
            </a:extLst>
          </p:cNvPr>
          <p:cNvSpPr>
            <a:spLocks noGrp="1"/>
          </p:cNvSpPr>
          <p:nvPr>
            <p:ph type="title"/>
          </p:nvPr>
        </p:nvSpPr>
        <p:spPr/>
        <p:txBody>
          <a:bodyPr/>
          <a:lstStyle/>
          <a:p>
            <a:r>
              <a:rPr lang="en-US" dirty="0"/>
              <a:t>React Navigation – required imports</a:t>
            </a:r>
          </a:p>
        </p:txBody>
      </p:sp>
      <p:sp>
        <p:nvSpPr>
          <p:cNvPr id="6" name="Content Placeholder 5">
            <a:extLst>
              <a:ext uri="{FF2B5EF4-FFF2-40B4-BE49-F238E27FC236}">
                <a16:creationId xmlns:a16="http://schemas.microsoft.com/office/drawing/2014/main" id="{FD80CD9D-4983-2441-87E4-C97A1EC10DA6}"/>
              </a:ext>
            </a:extLst>
          </p:cNvPr>
          <p:cNvSpPr>
            <a:spLocks noGrp="1"/>
          </p:cNvSpPr>
          <p:nvPr>
            <p:ph idx="1"/>
          </p:nvPr>
        </p:nvSpPr>
        <p:spPr/>
        <p:txBody>
          <a:bodyPr/>
          <a:lstStyle/>
          <a:p>
            <a:r>
              <a:rPr lang="en-CA" dirty="0"/>
              <a:t>import 'react-native-gesture-handler’; </a:t>
            </a:r>
          </a:p>
          <a:p>
            <a:r>
              <a:rPr lang="en-CA" dirty="0"/>
              <a:t>import * as React from 'react’; </a:t>
            </a:r>
          </a:p>
          <a:p>
            <a:r>
              <a:rPr lang="en-CA" dirty="0"/>
              <a:t>import { </a:t>
            </a:r>
            <a:r>
              <a:rPr lang="en-CA" dirty="0" err="1"/>
              <a:t>NavigationContainer</a:t>
            </a:r>
            <a:r>
              <a:rPr lang="en-CA" dirty="0"/>
              <a:t> } from '@react-navigation/native’;</a:t>
            </a:r>
            <a:endParaRPr lang="en-US" dirty="0"/>
          </a:p>
          <a:p>
            <a:r>
              <a:rPr lang="en-US" dirty="0"/>
              <a:t>import { </a:t>
            </a:r>
            <a:r>
              <a:rPr lang="en-US" dirty="0" err="1"/>
              <a:t>createStackNavigator</a:t>
            </a:r>
            <a:r>
              <a:rPr lang="en-US" dirty="0"/>
              <a:t>} from '@react-navigation/stack';</a:t>
            </a:r>
          </a:p>
        </p:txBody>
      </p:sp>
    </p:spTree>
    <p:extLst>
      <p:ext uri="{BB962C8B-B14F-4D97-AF65-F5344CB8AC3E}">
        <p14:creationId xmlns:p14="http://schemas.microsoft.com/office/powerpoint/2010/main" val="134450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DA5B7-42CC-5C46-BA4C-EF86E8E90D04}"/>
              </a:ext>
            </a:extLst>
          </p:cNvPr>
          <p:cNvSpPr>
            <a:spLocks noGrp="1"/>
          </p:cNvSpPr>
          <p:nvPr>
            <p:ph type="title"/>
          </p:nvPr>
        </p:nvSpPr>
        <p:spPr/>
        <p:txBody>
          <a:bodyPr/>
          <a:lstStyle/>
          <a:p>
            <a:r>
              <a:rPr lang="en-US" dirty="0"/>
              <a:t>React Navigation – code</a:t>
            </a:r>
          </a:p>
        </p:txBody>
      </p:sp>
      <p:sp>
        <p:nvSpPr>
          <p:cNvPr id="6" name="Content Placeholder 5">
            <a:extLst>
              <a:ext uri="{FF2B5EF4-FFF2-40B4-BE49-F238E27FC236}">
                <a16:creationId xmlns:a16="http://schemas.microsoft.com/office/drawing/2014/main" id="{FD80CD9D-4983-2441-87E4-C97A1EC10DA6}"/>
              </a:ext>
            </a:extLst>
          </p:cNvPr>
          <p:cNvSpPr>
            <a:spLocks noGrp="1"/>
          </p:cNvSpPr>
          <p:nvPr>
            <p:ph sz="half" idx="1"/>
          </p:nvPr>
        </p:nvSpPr>
        <p:spPr>
          <a:xfrm>
            <a:off x="838200" y="1825625"/>
            <a:ext cx="3027947" cy="4351338"/>
          </a:xfrm>
        </p:spPr>
        <p:txBody>
          <a:bodyPr>
            <a:normAutofit fontScale="77500" lnSpcReduction="20000"/>
          </a:bodyPr>
          <a:lstStyle/>
          <a:p>
            <a:r>
              <a:rPr lang="en-CA" dirty="0"/>
              <a:t>You need to wrap the whole app in </a:t>
            </a:r>
            <a:r>
              <a:rPr lang="en-CA" dirty="0" err="1">
                <a:latin typeface="Courier" pitchFamily="2" charset="0"/>
              </a:rPr>
              <a:t>NavigationContainer</a:t>
            </a:r>
            <a:r>
              <a:rPr lang="en-CA" dirty="0"/>
              <a:t>. </a:t>
            </a:r>
          </a:p>
          <a:p>
            <a:r>
              <a:rPr lang="en-CA" dirty="0"/>
              <a:t>Usually you'd do this in your entry file, in our case </a:t>
            </a:r>
            <a:r>
              <a:rPr lang="en-CA" dirty="0" err="1">
                <a:latin typeface="Courier" pitchFamily="2" charset="0"/>
              </a:rPr>
              <a:t>App.js</a:t>
            </a:r>
            <a:endParaRPr lang="en-US" dirty="0">
              <a:latin typeface="Courier" pitchFamily="2" charset="0"/>
            </a:endParaRPr>
          </a:p>
        </p:txBody>
      </p:sp>
      <p:sp>
        <p:nvSpPr>
          <p:cNvPr id="2" name="Content Placeholder 1">
            <a:extLst>
              <a:ext uri="{FF2B5EF4-FFF2-40B4-BE49-F238E27FC236}">
                <a16:creationId xmlns:a16="http://schemas.microsoft.com/office/drawing/2014/main" id="{F7B4EE61-E239-BB47-9F27-10092983B600}"/>
              </a:ext>
            </a:extLst>
          </p:cNvPr>
          <p:cNvSpPr>
            <a:spLocks noGrp="1"/>
          </p:cNvSpPr>
          <p:nvPr>
            <p:ph sz="half" idx="2"/>
          </p:nvPr>
        </p:nvSpPr>
        <p:spPr>
          <a:xfrm>
            <a:off x="4106779" y="1825625"/>
            <a:ext cx="7247021" cy="4351338"/>
          </a:xfrm>
        </p:spPr>
        <p:txBody>
          <a:bodyPr>
            <a:normAutofit fontScale="77500" lnSpcReduction="20000"/>
          </a:bodyPr>
          <a:lstStyle/>
          <a:p>
            <a:pPr marL="0" indent="0">
              <a:buNone/>
            </a:pPr>
            <a:r>
              <a:rPr lang="en-CA" sz="2400" dirty="0">
                <a:latin typeface="Courier" pitchFamily="2" charset="0"/>
              </a:rPr>
              <a:t>import 'react-native-gesture-handler’; </a:t>
            </a:r>
          </a:p>
          <a:p>
            <a:pPr marL="0" indent="0">
              <a:buNone/>
            </a:pPr>
            <a:r>
              <a:rPr lang="en-CA" sz="2400" dirty="0">
                <a:latin typeface="Courier" pitchFamily="2" charset="0"/>
              </a:rPr>
              <a:t>import * as React from 'react’; </a:t>
            </a:r>
          </a:p>
          <a:p>
            <a:pPr marL="0" indent="0">
              <a:buNone/>
            </a:pPr>
            <a:r>
              <a:rPr lang="en-CA" sz="2400" dirty="0">
                <a:latin typeface="Courier" pitchFamily="2" charset="0"/>
              </a:rPr>
              <a:t>import { </a:t>
            </a:r>
            <a:r>
              <a:rPr lang="en-CA" sz="2400" dirty="0" err="1">
                <a:latin typeface="Courier" pitchFamily="2" charset="0"/>
              </a:rPr>
              <a:t>NavigationContainer</a:t>
            </a:r>
            <a:r>
              <a:rPr lang="en-CA" sz="2400" dirty="0">
                <a:latin typeface="Courier" pitchFamily="2" charset="0"/>
              </a:rPr>
              <a:t> } from '@react-navigation/native’; </a:t>
            </a:r>
          </a:p>
          <a:p>
            <a:pPr marL="0" indent="0">
              <a:buNone/>
            </a:pPr>
            <a:r>
              <a:rPr lang="en-CA" sz="2400" dirty="0">
                <a:highlight>
                  <a:srgbClr val="FFFF00"/>
                </a:highlight>
                <a:latin typeface="Courier" pitchFamily="2" charset="0"/>
              </a:rPr>
              <a:t>import { </a:t>
            </a:r>
            <a:r>
              <a:rPr lang="en-CA" sz="2400" dirty="0" err="1">
                <a:highlight>
                  <a:srgbClr val="FFFF00"/>
                </a:highlight>
                <a:latin typeface="Courier" pitchFamily="2" charset="0"/>
              </a:rPr>
              <a:t>createStackNavigator</a:t>
            </a:r>
            <a:r>
              <a:rPr lang="en-CA" sz="2400" dirty="0">
                <a:highlight>
                  <a:srgbClr val="FFFF00"/>
                </a:highlight>
                <a:latin typeface="Courier" pitchFamily="2" charset="0"/>
              </a:rPr>
              <a:t>} from '@react-navigation/stack';</a:t>
            </a:r>
          </a:p>
          <a:p>
            <a:pPr marL="0" indent="0">
              <a:buNone/>
            </a:pPr>
            <a:r>
              <a:rPr lang="en-CA" sz="2400" dirty="0">
                <a:latin typeface="Courier" pitchFamily="2" charset="0"/>
              </a:rPr>
              <a:t>const App = () =&gt; { </a:t>
            </a:r>
          </a:p>
          <a:p>
            <a:pPr marL="0" indent="0">
              <a:buNone/>
            </a:pPr>
            <a:r>
              <a:rPr lang="en-CA" sz="2400" dirty="0">
                <a:latin typeface="Courier" pitchFamily="2" charset="0"/>
              </a:rPr>
              <a:t>  </a:t>
            </a:r>
            <a:r>
              <a:rPr lang="en-CA" sz="2400" dirty="0">
                <a:highlight>
                  <a:srgbClr val="FFFF00"/>
                </a:highlight>
                <a:latin typeface="Courier" pitchFamily="2" charset="0"/>
              </a:rPr>
              <a:t>const Stack = </a:t>
            </a:r>
            <a:r>
              <a:rPr lang="en-CA" sz="2400" dirty="0" err="1">
                <a:highlight>
                  <a:srgbClr val="FFFF00"/>
                </a:highlight>
                <a:latin typeface="Courier" pitchFamily="2" charset="0"/>
              </a:rPr>
              <a:t>createStackNavigator</a:t>
            </a:r>
            <a:r>
              <a:rPr lang="en-CA" sz="2400" dirty="0">
                <a:highlight>
                  <a:srgbClr val="FFFF00"/>
                </a:highlight>
                <a:latin typeface="Courier" pitchFamily="2" charset="0"/>
              </a:rPr>
              <a:t>();</a:t>
            </a:r>
          </a:p>
          <a:p>
            <a:pPr marL="0" indent="0">
              <a:buNone/>
            </a:pPr>
            <a:r>
              <a:rPr lang="en-CA" sz="2400" dirty="0">
                <a:latin typeface="Courier" pitchFamily="2" charset="0"/>
              </a:rPr>
              <a:t>  return ( </a:t>
            </a:r>
          </a:p>
          <a:p>
            <a:pPr marL="0" indent="0">
              <a:buNone/>
            </a:pPr>
            <a:r>
              <a:rPr lang="en-CA" sz="2400" dirty="0">
                <a:latin typeface="Courier" pitchFamily="2" charset="0"/>
              </a:rPr>
              <a:t>    &lt;</a:t>
            </a:r>
            <a:r>
              <a:rPr lang="en-CA" sz="2400" dirty="0" err="1">
                <a:latin typeface="Courier" pitchFamily="2" charset="0"/>
              </a:rPr>
              <a:t>NavigationContainer</a:t>
            </a:r>
            <a:r>
              <a:rPr lang="en-CA" sz="2400" dirty="0">
                <a:latin typeface="Courier" pitchFamily="2" charset="0"/>
              </a:rPr>
              <a:t>&gt; {</a:t>
            </a:r>
          </a:p>
          <a:p>
            <a:pPr marL="0" indent="0">
              <a:buNone/>
            </a:pPr>
            <a:r>
              <a:rPr lang="en-CA" sz="2400" dirty="0">
                <a:latin typeface="Courier" pitchFamily="2" charset="0"/>
              </a:rPr>
              <a:t>      /* Rest of your app code */}   </a:t>
            </a:r>
          </a:p>
          <a:p>
            <a:pPr marL="0" indent="0">
              <a:buNone/>
            </a:pPr>
            <a:r>
              <a:rPr lang="en-CA" sz="2400" dirty="0">
                <a:latin typeface="Courier" pitchFamily="2" charset="0"/>
              </a:rPr>
              <a:t>    &lt;/</a:t>
            </a:r>
            <a:r>
              <a:rPr lang="en-CA" sz="2400" dirty="0" err="1">
                <a:latin typeface="Courier" pitchFamily="2" charset="0"/>
              </a:rPr>
              <a:t>NavigationContainer</a:t>
            </a:r>
            <a:r>
              <a:rPr lang="en-CA" sz="2400" dirty="0">
                <a:latin typeface="Courier" pitchFamily="2" charset="0"/>
              </a:rPr>
              <a:t>&gt; ); </a:t>
            </a:r>
          </a:p>
          <a:p>
            <a:pPr marL="0" indent="0">
              <a:buNone/>
            </a:pPr>
            <a:r>
              <a:rPr lang="en-CA" sz="2400" dirty="0">
                <a:latin typeface="Courier" pitchFamily="2" charset="0"/>
              </a:rPr>
              <a:t>}; </a:t>
            </a:r>
          </a:p>
          <a:p>
            <a:pPr marL="0" indent="0">
              <a:buNone/>
            </a:pPr>
            <a:r>
              <a:rPr lang="en-CA" sz="2400" dirty="0">
                <a:latin typeface="Courier" pitchFamily="2" charset="0"/>
              </a:rPr>
              <a:t>export default App;</a:t>
            </a:r>
            <a:endParaRPr lang="en-US" sz="2400" dirty="0">
              <a:latin typeface="Courier" pitchFamily="2" charset="0"/>
            </a:endParaRPr>
          </a:p>
        </p:txBody>
      </p:sp>
    </p:spTree>
    <p:extLst>
      <p:ext uri="{BB962C8B-B14F-4D97-AF65-F5344CB8AC3E}">
        <p14:creationId xmlns:p14="http://schemas.microsoft.com/office/powerpoint/2010/main" val="133229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DA5B7-42CC-5C46-BA4C-EF86E8E90D04}"/>
              </a:ext>
            </a:extLst>
          </p:cNvPr>
          <p:cNvSpPr>
            <a:spLocks noGrp="1"/>
          </p:cNvSpPr>
          <p:nvPr>
            <p:ph type="title"/>
          </p:nvPr>
        </p:nvSpPr>
        <p:spPr/>
        <p:txBody>
          <a:bodyPr/>
          <a:lstStyle/>
          <a:p>
            <a:r>
              <a:rPr lang="en-US" dirty="0"/>
              <a:t>React Navigation – code</a:t>
            </a:r>
          </a:p>
        </p:txBody>
      </p:sp>
      <p:sp>
        <p:nvSpPr>
          <p:cNvPr id="6" name="Content Placeholder 5">
            <a:extLst>
              <a:ext uri="{FF2B5EF4-FFF2-40B4-BE49-F238E27FC236}">
                <a16:creationId xmlns:a16="http://schemas.microsoft.com/office/drawing/2014/main" id="{FD80CD9D-4983-2441-87E4-C97A1EC10DA6}"/>
              </a:ext>
            </a:extLst>
          </p:cNvPr>
          <p:cNvSpPr>
            <a:spLocks noGrp="1"/>
          </p:cNvSpPr>
          <p:nvPr>
            <p:ph sz="half" idx="1"/>
          </p:nvPr>
        </p:nvSpPr>
        <p:spPr>
          <a:xfrm>
            <a:off x="838200" y="1825625"/>
            <a:ext cx="3027947" cy="4351338"/>
          </a:xfrm>
        </p:spPr>
        <p:txBody>
          <a:bodyPr>
            <a:normAutofit lnSpcReduction="10000"/>
          </a:bodyPr>
          <a:lstStyle/>
          <a:p>
            <a:r>
              <a:rPr lang="en-CA" dirty="0"/>
              <a:t>Next step is to define screens accessible in your application using &lt;</a:t>
            </a:r>
            <a:r>
              <a:rPr lang="en-CA" dirty="0" err="1"/>
              <a:t>Stack.Screen</a:t>
            </a:r>
            <a:r>
              <a:rPr lang="en-CA" dirty="0"/>
              <a:t>&gt; and link them with components that will implement them. </a:t>
            </a:r>
            <a:endParaRPr lang="en-US" dirty="0">
              <a:latin typeface="Courier" pitchFamily="2" charset="0"/>
            </a:endParaRPr>
          </a:p>
        </p:txBody>
      </p:sp>
      <p:sp>
        <p:nvSpPr>
          <p:cNvPr id="2" name="Content Placeholder 1">
            <a:extLst>
              <a:ext uri="{FF2B5EF4-FFF2-40B4-BE49-F238E27FC236}">
                <a16:creationId xmlns:a16="http://schemas.microsoft.com/office/drawing/2014/main" id="{F7B4EE61-E239-BB47-9F27-10092983B600}"/>
              </a:ext>
            </a:extLst>
          </p:cNvPr>
          <p:cNvSpPr>
            <a:spLocks noGrp="1"/>
          </p:cNvSpPr>
          <p:nvPr>
            <p:ph sz="half" idx="2"/>
          </p:nvPr>
        </p:nvSpPr>
        <p:spPr>
          <a:xfrm>
            <a:off x="4106779" y="1825625"/>
            <a:ext cx="7247021" cy="4351338"/>
          </a:xfrm>
        </p:spPr>
        <p:txBody>
          <a:bodyPr>
            <a:normAutofit lnSpcReduction="10000"/>
          </a:bodyPr>
          <a:lstStyle/>
          <a:p>
            <a:pPr marL="0" indent="0">
              <a:buNone/>
            </a:pPr>
            <a:r>
              <a:rPr lang="en-CA" sz="2400" dirty="0">
                <a:latin typeface="Courier" pitchFamily="2" charset="0"/>
              </a:rPr>
              <a:t>&lt;</a:t>
            </a:r>
            <a:r>
              <a:rPr lang="en-CA" sz="2400" dirty="0" err="1">
                <a:latin typeface="Courier" pitchFamily="2" charset="0"/>
              </a:rPr>
              <a:t>NavigationContainer</a:t>
            </a:r>
            <a:r>
              <a:rPr lang="en-CA" sz="2400" dirty="0">
                <a:latin typeface="Courier" pitchFamily="2" charset="0"/>
              </a:rPr>
              <a:t>&gt; </a:t>
            </a:r>
          </a:p>
          <a:p>
            <a:pPr marL="0" indent="0">
              <a:buNone/>
            </a:pPr>
            <a:r>
              <a:rPr lang="en-CA" sz="2400" dirty="0">
                <a:latin typeface="Courier" pitchFamily="2" charset="0"/>
              </a:rPr>
              <a:t>  &lt;</a:t>
            </a:r>
            <a:r>
              <a:rPr lang="en-CA" sz="2400" dirty="0" err="1">
                <a:latin typeface="Courier" pitchFamily="2" charset="0"/>
              </a:rPr>
              <a:t>Stack.Navigator</a:t>
            </a:r>
            <a:r>
              <a:rPr lang="en-CA" sz="2400" dirty="0">
                <a:latin typeface="Courier" pitchFamily="2" charset="0"/>
              </a:rPr>
              <a:t>&gt; </a:t>
            </a:r>
          </a:p>
          <a:p>
            <a:pPr marL="0" indent="0">
              <a:buNone/>
            </a:pPr>
            <a:r>
              <a:rPr lang="en-CA" sz="2400" dirty="0">
                <a:latin typeface="Courier" pitchFamily="2" charset="0"/>
              </a:rPr>
              <a:t>    &lt;</a:t>
            </a:r>
            <a:r>
              <a:rPr lang="en-CA" sz="2400" dirty="0" err="1">
                <a:latin typeface="Courier" pitchFamily="2" charset="0"/>
              </a:rPr>
              <a:t>Stack.Screen</a:t>
            </a:r>
            <a:r>
              <a:rPr lang="en-CA" sz="2400" dirty="0">
                <a:latin typeface="Courier" pitchFamily="2" charset="0"/>
              </a:rPr>
              <a:t> name="Home" </a:t>
            </a:r>
          </a:p>
          <a:p>
            <a:pPr marL="0" indent="0">
              <a:buNone/>
            </a:pPr>
            <a:r>
              <a:rPr lang="en-CA" sz="2400" dirty="0">
                <a:latin typeface="Courier" pitchFamily="2" charset="0"/>
              </a:rPr>
              <a:t>      component={</a:t>
            </a:r>
            <a:r>
              <a:rPr lang="en-CA" sz="2400" dirty="0" err="1">
                <a:latin typeface="Courier" pitchFamily="2" charset="0"/>
              </a:rPr>
              <a:t>HomeScreen</a:t>
            </a:r>
            <a:r>
              <a:rPr lang="en-CA" sz="2400" dirty="0">
                <a:latin typeface="Courier" pitchFamily="2" charset="0"/>
              </a:rPr>
              <a:t>} </a:t>
            </a:r>
          </a:p>
          <a:p>
            <a:pPr marL="0" indent="0">
              <a:buNone/>
            </a:pPr>
            <a:r>
              <a:rPr lang="en-CA" sz="2400" dirty="0">
                <a:latin typeface="Courier" pitchFamily="2" charset="0"/>
              </a:rPr>
              <a:t>      options={{ title: 'Welcome' }} </a:t>
            </a:r>
          </a:p>
          <a:p>
            <a:pPr marL="0" indent="0">
              <a:buNone/>
            </a:pPr>
            <a:r>
              <a:rPr lang="en-CA" sz="2400" dirty="0">
                <a:latin typeface="Courier" pitchFamily="2" charset="0"/>
              </a:rPr>
              <a:t>    /&gt; </a:t>
            </a:r>
          </a:p>
          <a:p>
            <a:pPr marL="0" indent="0">
              <a:buNone/>
            </a:pPr>
            <a:r>
              <a:rPr lang="en-CA" sz="2400" dirty="0">
                <a:latin typeface="Courier" pitchFamily="2" charset="0"/>
              </a:rPr>
              <a:t>    &lt;</a:t>
            </a:r>
            <a:r>
              <a:rPr lang="en-CA" sz="2400" dirty="0" err="1">
                <a:latin typeface="Courier" pitchFamily="2" charset="0"/>
              </a:rPr>
              <a:t>Stack.Screen</a:t>
            </a:r>
            <a:r>
              <a:rPr lang="en-CA" sz="2400" dirty="0">
                <a:latin typeface="Courier" pitchFamily="2" charset="0"/>
              </a:rPr>
              <a:t> name="Profile”</a:t>
            </a:r>
          </a:p>
          <a:p>
            <a:pPr marL="0" indent="0">
              <a:buNone/>
            </a:pPr>
            <a:r>
              <a:rPr lang="en-CA" sz="2400" dirty="0">
                <a:latin typeface="Courier" pitchFamily="2" charset="0"/>
              </a:rPr>
              <a:t>      component={</a:t>
            </a:r>
            <a:r>
              <a:rPr lang="en-CA" sz="2400" dirty="0" err="1">
                <a:latin typeface="Courier" pitchFamily="2" charset="0"/>
              </a:rPr>
              <a:t>ProfileScreen</a:t>
            </a:r>
            <a:r>
              <a:rPr lang="en-CA" sz="2400" dirty="0">
                <a:latin typeface="Courier" pitchFamily="2" charset="0"/>
              </a:rPr>
              <a:t>} /&gt; </a:t>
            </a:r>
          </a:p>
          <a:p>
            <a:pPr marL="0" indent="0">
              <a:buNone/>
            </a:pPr>
            <a:r>
              <a:rPr lang="en-CA" sz="2400" dirty="0">
                <a:latin typeface="Courier" pitchFamily="2" charset="0"/>
              </a:rPr>
              <a:t>  &lt;/</a:t>
            </a:r>
            <a:r>
              <a:rPr lang="en-CA" sz="2400" dirty="0" err="1">
                <a:latin typeface="Courier" pitchFamily="2" charset="0"/>
              </a:rPr>
              <a:t>Stack.Navigator</a:t>
            </a:r>
            <a:r>
              <a:rPr lang="en-CA" sz="2400" dirty="0">
                <a:latin typeface="Courier" pitchFamily="2" charset="0"/>
              </a:rPr>
              <a:t>&gt; &lt;/</a:t>
            </a:r>
            <a:r>
              <a:rPr lang="en-CA" sz="2400" dirty="0" err="1">
                <a:latin typeface="Courier" pitchFamily="2" charset="0"/>
              </a:rPr>
              <a:t>NavigationContainer</a:t>
            </a:r>
            <a:r>
              <a:rPr lang="en-CA" sz="2400" dirty="0">
                <a:latin typeface="Courier" pitchFamily="2" charset="0"/>
              </a:rPr>
              <a:t>&gt;</a:t>
            </a:r>
            <a:endParaRPr lang="en-US" sz="2400" dirty="0">
              <a:latin typeface="Courier" pitchFamily="2" charset="0"/>
            </a:endParaRPr>
          </a:p>
        </p:txBody>
      </p:sp>
    </p:spTree>
    <p:extLst>
      <p:ext uri="{BB962C8B-B14F-4D97-AF65-F5344CB8AC3E}">
        <p14:creationId xmlns:p14="http://schemas.microsoft.com/office/powerpoint/2010/main" val="2008790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DA5B7-42CC-5C46-BA4C-EF86E8E90D04}"/>
              </a:ext>
            </a:extLst>
          </p:cNvPr>
          <p:cNvSpPr>
            <a:spLocks noGrp="1"/>
          </p:cNvSpPr>
          <p:nvPr>
            <p:ph type="title"/>
          </p:nvPr>
        </p:nvSpPr>
        <p:spPr/>
        <p:txBody>
          <a:bodyPr/>
          <a:lstStyle/>
          <a:p>
            <a:r>
              <a:rPr lang="en-US" dirty="0"/>
              <a:t>React Navigation – code</a:t>
            </a:r>
          </a:p>
        </p:txBody>
      </p:sp>
      <p:sp>
        <p:nvSpPr>
          <p:cNvPr id="6" name="Content Placeholder 5">
            <a:extLst>
              <a:ext uri="{FF2B5EF4-FFF2-40B4-BE49-F238E27FC236}">
                <a16:creationId xmlns:a16="http://schemas.microsoft.com/office/drawing/2014/main" id="{FD80CD9D-4983-2441-87E4-C97A1EC10DA6}"/>
              </a:ext>
            </a:extLst>
          </p:cNvPr>
          <p:cNvSpPr>
            <a:spLocks noGrp="1"/>
          </p:cNvSpPr>
          <p:nvPr>
            <p:ph sz="half" idx="1"/>
          </p:nvPr>
        </p:nvSpPr>
        <p:spPr>
          <a:xfrm>
            <a:off x="838200" y="1825625"/>
            <a:ext cx="3268579" cy="4351338"/>
          </a:xfrm>
        </p:spPr>
        <p:txBody>
          <a:bodyPr>
            <a:normAutofit fontScale="92500" lnSpcReduction="10000"/>
          </a:bodyPr>
          <a:lstStyle/>
          <a:p>
            <a:r>
              <a:rPr lang="en-CA" dirty="0"/>
              <a:t>Next step is to define screens accessible in your application using &lt;</a:t>
            </a:r>
            <a:r>
              <a:rPr lang="en-CA" dirty="0" err="1"/>
              <a:t>Stack.Screen</a:t>
            </a:r>
            <a:r>
              <a:rPr lang="en-CA" dirty="0"/>
              <a:t>&gt; and link them with components that will implement them. </a:t>
            </a:r>
            <a:endParaRPr lang="en-US" dirty="0">
              <a:latin typeface="Courier" pitchFamily="2" charset="0"/>
            </a:endParaRPr>
          </a:p>
        </p:txBody>
      </p:sp>
      <p:sp>
        <p:nvSpPr>
          <p:cNvPr id="2" name="Content Placeholder 1">
            <a:extLst>
              <a:ext uri="{FF2B5EF4-FFF2-40B4-BE49-F238E27FC236}">
                <a16:creationId xmlns:a16="http://schemas.microsoft.com/office/drawing/2014/main" id="{F7B4EE61-E239-BB47-9F27-10092983B600}"/>
              </a:ext>
            </a:extLst>
          </p:cNvPr>
          <p:cNvSpPr>
            <a:spLocks noGrp="1"/>
          </p:cNvSpPr>
          <p:nvPr>
            <p:ph sz="half" idx="2"/>
          </p:nvPr>
        </p:nvSpPr>
        <p:spPr>
          <a:xfrm>
            <a:off x="4106779" y="1825625"/>
            <a:ext cx="7247021" cy="4351338"/>
          </a:xfrm>
        </p:spPr>
        <p:txBody>
          <a:bodyPr>
            <a:normAutofit fontScale="92500" lnSpcReduction="10000"/>
          </a:bodyPr>
          <a:lstStyle/>
          <a:p>
            <a:pPr marL="0" indent="0">
              <a:buNone/>
            </a:pPr>
            <a:r>
              <a:rPr lang="en-CA" sz="2400" dirty="0">
                <a:latin typeface="Courier" pitchFamily="2" charset="0"/>
              </a:rPr>
              <a:t>const </a:t>
            </a:r>
            <a:r>
              <a:rPr lang="en-CA" sz="2400" dirty="0" err="1">
                <a:latin typeface="Courier" pitchFamily="2" charset="0"/>
              </a:rPr>
              <a:t>HomeScreen</a:t>
            </a:r>
            <a:r>
              <a:rPr lang="en-CA" sz="2400" dirty="0">
                <a:latin typeface="Courier" pitchFamily="2" charset="0"/>
              </a:rPr>
              <a:t> = ({ navigation }) =&gt; { </a:t>
            </a:r>
          </a:p>
          <a:p>
            <a:pPr marL="0" indent="0">
              <a:buNone/>
            </a:pPr>
            <a:r>
              <a:rPr lang="en-CA" sz="2400" dirty="0">
                <a:latin typeface="Courier" pitchFamily="2" charset="0"/>
              </a:rPr>
              <a:t>  return ( </a:t>
            </a:r>
          </a:p>
          <a:p>
            <a:pPr marL="0" indent="0">
              <a:buNone/>
            </a:pPr>
            <a:r>
              <a:rPr lang="en-CA" sz="2400" dirty="0">
                <a:latin typeface="Courier" pitchFamily="2" charset="0"/>
              </a:rPr>
              <a:t>    &lt;Button title="Go to profile" </a:t>
            </a:r>
          </a:p>
          <a:p>
            <a:pPr marL="0" indent="0">
              <a:buNone/>
            </a:pPr>
            <a:r>
              <a:rPr lang="en-CA" sz="2400" dirty="0">
                <a:latin typeface="Courier" pitchFamily="2" charset="0"/>
              </a:rPr>
              <a:t>       </a:t>
            </a:r>
            <a:r>
              <a:rPr lang="en-CA" sz="2400" dirty="0" err="1">
                <a:latin typeface="Courier" pitchFamily="2" charset="0"/>
              </a:rPr>
              <a:t>onPress</a:t>
            </a:r>
            <a:r>
              <a:rPr lang="en-CA" sz="2400" dirty="0">
                <a:latin typeface="Courier" pitchFamily="2" charset="0"/>
              </a:rPr>
              <a:t>={() =&gt; </a:t>
            </a:r>
          </a:p>
          <a:p>
            <a:pPr marL="0" indent="0">
              <a:buNone/>
            </a:pPr>
            <a:r>
              <a:rPr lang="en-CA" sz="2400" dirty="0">
                <a:latin typeface="Courier" pitchFamily="2" charset="0"/>
              </a:rPr>
              <a:t>        </a:t>
            </a:r>
            <a:r>
              <a:rPr lang="en-CA" sz="2400" dirty="0" err="1">
                <a:latin typeface="Courier" pitchFamily="2" charset="0"/>
              </a:rPr>
              <a:t>navigation.navigate</a:t>
            </a:r>
            <a:r>
              <a:rPr lang="en-CA" sz="2400" dirty="0">
                <a:latin typeface="Courier" pitchFamily="2" charset="0"/>
              </a:rPr>
              <a:t>(</a:t>
            </a:r>
          </a:p>
          <a:p>
            <a:pPr marL="0" indent="0">
              <a:buNone/>
            </a:pPr>
            <a:r>
              <a:rPr lang="en-CA" sz="2400" dirty="0">
                <a:latin typeface="Courier" pitchFamily="2" charset="0"/>
              </a:rPr>
              <a:t>          'Profile', { name: 'Jane’ })</a:t>
            </a:r>
          </a:p>
          <a:p>
            <a:pPr marL="0" indent="0">
              <a:buNone/>
            </a:pPr>
            <a:r>
              <a:rPr lang="en-CA" sz="2400" dirty="0">
                <a:latin typeface="Courier" pitchFamily="2" charset="0"/>
              </a:rPr>
              <a:t>     } /&gt; ); </a:t>
            </a:r>
          </a:p>
          <a:p>
            <a:pPr marL="0" indent="0">
              <a:buNone/>
            </a:pPr>
            <a:r>
              <a:rPr lang="en-CA" sz="2400" dirty="0">
                <a:latin typeface="Courier" pitchFamily="2" charset="0"/>
              </a:rPr>
              <a:t>}; </a:t>
            </a:r>
          </a:p>
          <a:p>
            <a:pPr marL="0" indent="0">
              <a:buNone/>
            </a:pPr>
            <a:r>
              <a:rPr lang="en-CA" sz="2400" dirty="0">
                <a:latin typeface="Courier" pitchFamily="2" charset="0"/>
              </a:rPr>
              <a:t>const </a:t>
            </a:r>
            <a:r>
              <a:rPr lang="en-CA" sz="2400" dirty="0" err="1">
                <a:latin typeface="Courier" pitchFamily="2" charset="0"/>
              </a:rPr>
              <a:t>ProfileScreen</a:t>
            </a:r>
            <a:r>
              <a:rPr lang="en-CA" sz="2400" dirty="0">
                <a:latin typeface="Courier" pitchFamily="2" charset="0"/>
              </a:rPr>
              <a:t> = () =&gt; { </a:t>
            </a:r>
          </a:p>
          <a:p>
            <a:pPr marL="0" indent="0">
              <a:buNone/>
            </a:pPr>
            <a:r>
              <a:rPr lang="en-CA" sz="2400" dirty="0">
                <a:latin typeface="Courier" pitchFamily="2" charset="0"/>
              </a:rPr>
              <a:t>  return &lt;Text&gt;This is profile&lt;/Text&gt;; </a:t>
            </a:r>
          </a:p>
          <a:p>
            <a:pPr marL="0" indent="0">
              <a:buNone/>
            </a:pPr>
            <a:r>
              <a:rPr lang="en-CA" sz="2400" dirty="0">
                <a:latin typeface="Courier" pitchFamily="2" charset="0"/>
              </a:rPr>
              <a:t>};</a:t>
            </a:r>
            <a:endParaRPr lang="en-US" sz="2400" dirty="0">
              <a:latin typeface="Courier" pitchFamily="2" charset="0"/>
            </a:endParaRPr>
          </a:p>
        </p:txBody>
      </p:sp>
    </p:spTree>
    <p:extLst>
      <p:ext uri="{BB962C8B-B14F-4D97-AF65-F5344CB8AC3E}">
        <p14:creationId xmlns:p14="http://schemas.microsoft.com/office/powerpoint/2010/main" val="378264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DA5B7-42CC-5C46-BA4C-EF86E8E90D04}"/>
              </a:ext>
            </a:extLst>
          </p:cNvPr>
          <p:cNvSpPr>
            <a:spLocks noGrp="1"/>
          </p:cNvSpPr>
          <p:nvPr>
            <p:ph type="title"/>
          </p:nvPr>
        </p:nvSpPr>
        <p:spPr/>
        <p:txBody>
          <a:bodyPr/>
          <a:lstStyle/>
          <a:p>
            <a:r>
              <a:rPr lang="en-US" dirty="0"/>
              <a:t>React Navigation – code</a:t>
            </a:r>
          </a:p>
        </p:txBody>
      </p:sp>
      <p:sp>
        <p:nvSpPr>
          <p:cNvPr id="6" name="Content Placeholder 5">
            <a:extLst>
              <a:ext uri="{FF2B5EF4-FFF2-40B4-BE49-F238E27FC236}">
                <a16:creationId xmlns:a16="http://schemas.microsoft.com/office/drawing/2014/main" id="{FD80CD9D-4983-2441-87E4-C97A1EC10DA6}"/>
              </a:ext>
            </a:extLst>
          </p:cNvPr>
          <p:cNvSpPr>
            <a:spLocks noGrp="1"/>
          </p:cNvSpPr>
          <p:nvPr>
            <p:ph sz="half" idx="1"/>
          </p:nvPr>
        </p:nvSpPr>
        <p:spPr>
          <a:xfrm>
            <a:off x="838200" y="1825625"/>
            <a:ext cx="3268579" cy="4351338"/>
          </a:xfrm>
        </p:spPr>
        <p:txBody>
          <a:bodyPr>
            <a:normAutofit lnSpcReduction="10000"/>
          </a:bodyPr>
          <a:lstStyle/>
          <a:p>
            <a:r>
              <a:rPr lang="en-CA" dirty="0"/>
              <a:t>If for any reason you want to add a Button to go back to the previous screen, use function </a:t>
            </a:r>
            <a:r>
              <a:rPr lang="en-CA" dirty="0" err="1"/>
              <a:t>goBack</a:t>
            </a:r>
            <a:r>
              <a:rPr lang="en-CA" dirty="0"/>
              <a:t>() from navigation prop.</a:t>
            </a:r>
          </a:p>
          <a:p>
            <a:r>
              <a:rPr lang="en-CA" dirty="0"/>
              <a:t>Do not navigate back directly using route to the previous screen. </a:t>
            </a:r>
          </a:p>
        </p:txBody>
      </p:sp>
      <p:sp>
        <p:nvSpPr>
          <p:cNvPr id="2" name="Content Placeholder 1">
            <a:extLst>
              <a:ext uri="{FF2B5EF4-FFF2-40B4-BE49-F238E27FC236}">
                <a16:creationId xmlns:a16="http://schemas.microsoft.com/office/drawing/2014/main" id="{F7B4EE61-E239-BB47-9F27-10092983B600}"/>
              </a:ext>
            </a:extLst>
          </p:cNvPr>
          <p:cNvSpPr>
            <a:spLocks noGrp="1"/>
          </p:cNvSpPr>
          <p:nvPr>
            <p:ph sz="half" idx="2"/>
          </p:nvPr>
        </p:nvSpPr>
        <p:spPr>
          <a:xfrm>
            <a:off x="4106779" y="1825625"/>
            <a:ext cx="7247021" cy="4351338"/>
          </a:xfrm>
        </p:spPr>
        <p:txBody>
          <a:bodyPr>
            <a:normAutofit lnSpcReduction="10000"/>
          </a:bodyPr>
          <a:lstStyle/>
          <a:p>
            <a:pPr marL="0" indent="0">
              <a:buNone/>
            </a:pPr>
            <a:endParaRPr lang="en-CA" sz="2400" dirty="0">
              <a:latin typeface="Courier" pitchFamily="2" charset="0"/>
            </a:endParaRPr>
          </a:p>
          <a:p>
            <a:pPr marL="0" indent="0">
              <a:buNone/>
            </a:pPr>
            <a:r>
              <a:rPr lang="en-CA" sz="2400" dirty="0">
                <a:latin typeface="Courier" pitchFamily="2" charset="0"/>
              </a:rPr>
              <a:t>&lt;Button title="Go back" </a:t>
            </a:r>
          </a:p>
          <a:p>
            <a:pPr marL="0" indent="0">
              <a:buNone/>
            </a:pPr>
            <a:r>
              <a:rPr lang="en-CA" sz="2400" dirty="0">
                <a:latin typeface="Courier" pitchFamily="2" charset="0"/>
              </a:rPr>
              <a:t>   </a:t>
            </a:r>
            <a:r>
              <a:rPr lang="en-CA" sz="2400" dirty="0" err="1">
                <a:latin typeface="Courier" pitchFamily="2" charset="0"/>
              </a:rPr>
              <a:t>onPress</a:t>
            </a:r>
            <a:r>
              <a:rPr lang="en-CA" sz="2400" dirty="0">
                <a:latin typeface="Courier" pitchFamily="2" charset="0"/>
              </a:rPr>
              <a:t>={() =&gt; </a:t>
            </a:r>
          </a:p>
          <a:p>
            <a:pPr marL="0" indent="0">
              <a:buNone/>
            </a:pPr>
            <a:r>
              <a:rPr lang="en-CA" sz="2400" dirty="0">
                <a:latin typeface="Courier" pitchFamily="2" charset="0"/>
              </a:rPr>
              <a:t>      </a:t>
            </a:r>
            <a:r>
              <a:rPr lang="en-CA" sz="2400" dirty="0" err="1">
                <a:latin typeface="Courier" pitchFamily="2" charset="0"/>
              </a:rPr>
              <a:t>this.props.navigation.goBack</a:t>
            </a:r>
            <a:r>
              <a:rPr lang="en-CA" sz="2400" dirty="0">
                <a:latin typeface="Courier" pitchFamily="2" charset="0"/>
              </a:rPr>
              <a:t>()} </a:t>
            </a:r>
          </a:p>
          <a:p>
            <a:pPr marL="0" indent="0">
              <a:buNone/>
            </a:pPr>
            <a:r>
              <a:rPr lang="en-CA" sz="2400" dirty="0">
                <a:latin typeface="Courier" pitchFamily="2" charset="0"/>
              </a:rPr>
              <a:t>/&gt;</a:t>
            </a:r>
            <a:endParaRPr lang="en-US" sz="2400" dirty="0">
              <a:latin typeface="Courier" pitchFamily="2" charset="0"/>
            </a:endParaRPr>
          </a:p>
        </p:txBody>
      </p:sp>
    </p:spTree>
    <p:extLst>
      <p:ext uri="{BB962C8B-B14F-4D97-AF65-F5344CB8AC3E}">
        <p14:creationId xmlns:p14="http://schemas.microsoft.com/office/powerpoint/2010/main" val="42950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7341-67D1-A44D-994F-999C0216C8FF}"/>
              </a:ext>
            </a:extLst>
          </p:cNvPr>
          <p:cNvSpPr>
            <a:spLocks noGrp="1"/>
          </p:cNvSpPr>
          <p:nvPr>
            <p:ph type="title"/>
          </p:nvPr>
        </p:nvSpPr>
        <p:spPr>
          <a:xfrm>
            <a:off x="4844716" y="365125"/>
            <a:ext cx="1411705" cy="1325563"/>
          </a:xfrm>
        </p:spPr>
        <p:txBody>
          <a:bodyPr/>
          <a:lstStyle/>
          <a:p>
            <a:pPr algn="ctr"/>
            <a:r>
              <a:rPr lang="en-US" dirty="0"/>
              <a:t>iOS</a:t>
            </a:r>
          </a:p>
        </p:txBody>
      </p:sp>
      <p:pic>
        <p:nvPicPr>
          <p:cNvPr id="6" name="Content Placeholder 5" descr="A screenshot of a cell phone&#10;&#10;Description automatically generated">
            <a:extLst>
              <a:ext uri="{FF2B5EF4-FFF2-40B4-BE49-F238E27FC236}">
                <a16:creationId xmlns:a16="http://schemas.microsoft.com/office/drawing/2014/main" id="{A53D7235-E8CD-AC43-B9E1-B87356E9482C}"/>
              </a:ext>
            </a:extLst>
          </p:cNvPr>
          <p:cNvPicPr>
            <a:picLocks noGrp="1" noChangeAspect="1"/>
          </p:cNvPicPr>
          <p:nvPr>
            <p:ph sz="half" idx="1"/>
          </p:nvPr>
        </p:nvPicPr>
        <p:blipFill>
          <a:blip r:embed="rId2"/>
          <a:stretch>
            <a:fillRect/>
          </a:stretch>
        </p:blipFill>
        <p:spPr>
          <a:xfrm>
            <a:off x="1491916" y="148135"/>
            <a:ext cx="3030849" cy="6028828"/>
          </a:xfrm>
        </p:spPr>
      </p:pic>
      <p:pic>
        <p:nvPicPr>
          <p:cNvPr id="8" name="Content Placeholder 7" descr="A screenshot of a cell phone&#10;&#10;Description automatically generated">
            <a:extLst>
              <a:ext uri="{FF2B5EF4-FFF2-40B4-BE49-F238E27FC236}">
                <a16:creationId xmlns:a16="http://schemas.microsoft.com/office/drawing/2014/main" id="{F055D5DE-5C78-EF40-A5B1-9D01B36E9BFB}"/>
              </a:ext>
            </a:extLst>
          </p:cNvPr>
          <p:cNvPicPr>
            <a:picLocks noGrp="1" noChangeAspect="1"/>
          </p:cNvPicPr>
          <p:nvPr>
            <p:ph sz="half" idx="2"/>
          </p:nvPr>
        </p:nvPicPr>
        <p:blipFill>
          <a:blip r:embed="rId3"/>
          <a:stretch>
            <a:fillRect/>
          </a:stretch>
        </p:blipFill>
        <p:spPr>
          <a:xfrm>
            <a:off x="6810526" y="62092"/>
            <a:ext cx="3030849" cy="6114871"/>
          </a:xfrm>
        </p:spPr>
      </p:pic>
      <p:sp>
        <p:nvSpPr>
          <p:cNvPr id="9" name="Left-Right Arrow 8">
            <a:extLst>
              <a:ext uri="{FF2B5EF4-FFF2-40B4-BE49-F238E27FC236}">
                <a16:creationId xmlns:a16="http://schemas.microsoft.com/office/drawing/2014/main" id="{330362E5-9495-6A43-9663-93081DA87A51}"/>
              </a:ext>
            </a:extLst>
          </p:cNvPr>
          <p:cNvSpPr/>
          <p:nvPr/>
        </p:nvSpPr>
        <p:spPr>
          <a:xfrm>
            <a:off x="4844716" y="3144253"/>
            <a:ext cx="1716505" cy="2847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961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7341-67D1-A44D-994F-999C0216C8FF}"/>
              </a:ext>
            </a:extLst>
          </p:cNvPr>
          <p:cNvSpPr>
            <a:spLocks noGrp="1"/>
          </p:cNvSpPr>
          <p:nvPr>
            <p:ph type="title"/>
          </p:nvPr>
        </p:nvSpPr>
        <p:spPr>
          <a:xfrm>
            <a:off x="4522765" y="365125"/>
            <a:ext cx="2287761" cy="1325563"/>
          </a:xfrm>
        </p:spPr>
        <p:txBody>
          <a:bodyPr/>
          <a:lstStyle/>
          <a:p>
            <a:pPr algn="ctr"/>
            <a:r>
              <a:rPr lang="en-US" dirty="0"/>
              <a:t>Android</a:t>
            </a:r>
          </a:p>
        </p:txBody>
      </p:sp>
      <p:pic>
        <p:nvPicPr>
          <p:cNvPr id="6" name="Content Placeholder 5">
            <a:extLst>
              <a:ext uri="{FF2B5EF4-FFF2-40B4-BE49-F238E27FC236}">
                <a16:creationId xmlns:a16="http://schemas.microsoft.com/office/drawing/2014/main" id="{A53D7235-E8CD-AC43-B9E1-B87356E9482C}"/>
              </a:ext>
            </a:extLst>
          </p:cNvPr>
          <p:cNvPicPr>
            <a:picLocks noGrp="1" noChangeAspect="1"/>
          </p:cNvPicPr>
          <p:nvPr>
            <p:ph sz="half" idx="1"/>
          </p:nvPr>
        </p:nvPicPr>
        <p:blipFill>
          <a:blip r:embed="rId3"/>
          <a:srcRect/>
          <a:stretch/>
        </p:blipFill>
        <p:spPr>
          <a:xfrm>
            <a:off x="1509202" y="148135"/>
            <a:ext cx="2996276" cy="6028828"/>
          </a:xfrm>
        </p:spPr>
      </p:pic>
      <p:pic>
        <p:nvPicPr>
          <p:cNvPr id="8" name="Content Placeholder 7">
            <a:extLst>
              <a:ext uri="{FF2B5EF4-FFF2-40B4-BE49-F238E27FC236}">
                <a16:creationId xmlns:a16="http://schemas.microsoft.com/office/drawing/2014/main" id="{F055D5DE-5C78-EF40-A5B1-9D01B36E9BFB}"/>
              </a:ext>
            </a:extLst>
          </p:cNvPr>
          <p:cNvPicPr>
            <a:picLocks noGrp="1" noChangeAspect="1"/>
          </p:cNvPicPr>
          <p:nvPr>
            <p:ph sz="half" idx="2"/>
          </p:nvPr>
        </p:nvPicPr>
        <p:blipFill>
          <a:blip r:embed="rId4"/>
          <a:srcRect/>
          <a:stretch/>
        </p:blipFill>
        <p:spPr>
          <a:xfrm>
            <a:off x="6834069" y="62092"/>
            <a:ext cx="2983762" cy="6114871"/>
          </a:xfrm>
        </p:spPr>
      </p:pic>
      <p:sp>
        <p:nvSpPr>
          <p:cNvPr id="9" name="Left-Right Arrow 8">
            <a:extLst>
              <a:ext uri="{FF2B5EF4-FFF2-40B4-BE49-F238E27FC236}">
                <a16:creationId xmlns:a16="http://schemas.microsoft.com/office/drawing/2014/main" id="{330362E5-9495-6A43-9663-93081DA87A51}"/>
              </a:ext>
            </a:extLst>
          </p:cNvPr>
          <p:cNvSpPr/>
          <p:nvPr/>
        </p:nvSpPr>
        <p:spPr>
          <a:xfrm>
            <a:off x="4844716" y="3144253"/>
            <a:ext cx="1716505" cy="2847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51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7DB-6BB5-BE41-835D-DC0A68690259}"/>
              </a:ext>
            </a:extLst>
          </p:cNvPr>
          <p:cNvSpPr>
            <a:spLocks noGrp="1"/>
          </p:cNvSpPr>
          <p:nvPr>
            <p:ph type="title"/>
          </p:nvPr>
        </p:nvSpPr>
        <p:spPr/>
        <p:txBody>
          <a:bodyPr/>
          <a:lstStyle/>
          <a:p>
            <a:r>
              <a:rPr lang="en-US" dirty="0"/>
              <a:t>Navigation – what else can we do? </a:t>
            </a:r>
          </a:p>
        </p:txBody>
      </p:sp>
      <p:sp>
        <p:nvSpPr>
          <p:cNvPr id="3" name="Content Placeholder 2">
            <a:extLst>
              <a:ext uri="{FF2B5EF4-FFF2-40B4-BE49-F238E27FC236}">
                <a16:creationId xmlns:a16="http://schemas.microsoft.com/office/drawing/2014/main" id="{5750F4A9-B176-E441-AF1A-F4F1D14CE9F6}"/>
              </a:ext>
            </a:extLst>
          </p:cNvPr>
          <p:cNvSpPr>
            <a:spLocks noGrp="1"/>
          </p:cNvSpPr>
          <p:nvPr>
            <p:ph sz="half" idx="1"/>
          </p:nvPr>
        </p:nvSpPr>
        <p:spPr/>
        <p:txBody>
          <a:bodyPr/>
          <a:lstStyle/>
          <a:p>
            <a:r>
              <a:rPr lang="en-US" dirty="0"/>
              <a:t>Basic approach can be done through component state and is based on if statements</a:t>
            </a:r>
          </a:p>
          <a:p>
            <a:r>
              <a:rPr lang="en-US" dirty="0"/>
              <a:t>It can be used for simple apps with limited number of screens (2-3). Anything more would lead to very unreadable code</a:t>
            </a:r>
          </a:p>
          <a:p>
            <a:r>
              <a:rPr lang="en-US" dirty="0"/>
              <a:t>Manual implementation of Back button is required</a:t>
            </a:r>
          </a:p>
        </p:txBody>
      </p:sp>
      <p:sp>
        <p:nvSpPr>
          <p:cNvPr id="4" name="Content Placeholder 3">
            <a:extLst>
              <a:ext uri="{FF2B5EF4-FFF2-40B4-BE49-F238E27FC236}">
                <a16:creationId xmlns:a16="http://schemas.microsoft.com/office/drawing/2014/main" id="{3E4884E8-97AE-AA43-8244-BCC1FBC2E627}"/>
              </a:ext>
            </a:extLst>
          </p:cNvPr>
          <p:cNvSpPr>
            <a:spLocks noGrp="1"/>
          </p:cNvSpPr>
          <p:nvPr>
            <p:ph sz="half" idx="2"/>
          </p:nvPr>
        </p:nvSpPr>
        <p:spPr/>
        <p:txBody>
          <a:bodyPr/>
          <a:lstStyle/>
          <a:p>
            <a:r>
              <a:rPr lang="en-US" dirty="0"/>
              <a:t>More complex apps should use library </a:t>
            </a:r>
            <a:r>
              <a:rPr lang="en-CA" dirty="0"/>
              <a:t>react-navigation documented here </a:t>
            </a:r>
            <a:r>
              <a:rPr lang="en-CA" dirty="0">
                <a:hlinkClick r:id="rId3"/>
              </a:rPr>
              <a:t>https://reactnative.dev/docs/navigation</a:t>
            </a:r>
            <a:endParaRPr lang="en-CA" dirty="0"/>
          </a:p>
          <a:p>
            <a:r>
              <a:rPr lang="en-CA" dirty="0"/>
              <a:t>This approach is more complex but allows for two things:</a:t>
            </a:r>
          </a:p>
          <a:p>
            <a:pPr lvl="1"/>
            <a:r>
              <a:rPr lang="en-CA" dirty="0"/>
              <a:t>Handling multiple screens</a:t>
            </a:r>
          </a:p>
          <a:p>
            <a:pPr lvl="1"/>
            <a:r>
              <a:rPr lang="en-CA" dirty="0"/>
              <a:t>Usage of native navigation elements</a:t>
            </a:r>
            <a:endParaRPr lang="en-US" dirty="0"/>
          </a:p>
        </p:txBody>
      </p:sp>
    </p:spTree>
    <p:extLst>
      <p:ext uri="{BB962C8B-B14F-4D97-AF65-F5344CB8AC3E}">
        <p14:creationId xmlns:p14="http://schemas.microsoft.com/office/powerpoint/2010/main" val="362835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p:txBody>
          <a:bodyPr>
            <a:normAutofit/>
          </a:bodyPr>
          <a:lstStyle/>
          <a:p>
            <a:r>
              <a:rPr lang="en-CA" dirty="0"/>
              <a:t>In a web browser, you can link to different pages using an anchor (&lt;a&gt;) tag. When the user clicks on a link, the URL is pushed to the browser history stack. </a:t>
            </a:r>
          </a:p>
          <a:p>
            <a:r>
              <a:rPr lang="en-CA" dirty="0"/>
              <a:t>When the user presses the back button, the browser pops the item from the top of the history stack, so the active page is now the previously visited page. </a:t>
            </a:r>
          </a:p>
          <a:p>
            <a:r>
              <a:rPr lang="en-CA" dirty="0"/>
              <a:t>React Native doesn't have a built-in idea of a global history stack like a web browser does</a:t>
            </a:r>
          </a:p>
          <a:p>
            <a:r>
              <a:rPr lang="en-CA" dirty="0"/>
              <a:t>React Navigation's stack navigator provides a way for your app to transition between screens and manage navigation history. </a:t>
            </a:r>
            <a:endParaRPr lang="en-US" dirty="0"/>
          </a:p>
        </p:txBody>
      </p:sp>
    </p:spTree>
    <p:extLst>
      <p:ext uri="{BB962C8B-B14F-4D97-AF65-F5344CB8AC3E}">
        <p14:creationId xmlns:p14="http://schemas.microsoft.com/office/powerpoint/2010/main" val="847633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p:txBody>
          <a:bodyPr>
            <a:normAutofit/>
          </a:bodyPr>
          <a:lstStyle/>
          <a:p>
            <a:r>
              <a:rPr lang="en-CA" dirty="0"/>
              <a:t>If your app uses only one stack navigator then it is conceptually similar to how a web browser handles navigation state - your app pushes and pops items from the navigation stack as users interact with it, and this results in the user seeing different screens. </a:t>
            </a:r>
          </a:p>
          <a:p>
            <a:r>
              <a:rPr lang="en-CA" dirty="0"/>
              <a:t>A key difference between how this works in a web browser and in React Navigation is that React Navigation's stack navigator provides the gestures and animations that you would expect on Android and iOS when navigating between routes in the stack.</a:t>
            </a:r>
            <a:endParaRPr lang="en-US" dirty="0"/>
          </a:p>
        </p:txBody>
      </p:sp>
    </p:spTree>
    <p:extLst>
      <p:ext uri="{BB962C8B-B14F-4D97-AF65-F5344CB8AC3E}">
        <p14:creationId xmlns:p14="http://schemas.microsoft.com/office/powerpoint/2010/main" val="312694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644-712E-1C44-B0A8-111B24C48984}"/>
              </a:ext>
            </a:extLst>
          </p:cNvPr>
          <p:cNvSpPr>
            <a:spLocks noGrp="1"/>
          </p:cNvSpPr>
          <p:nvPr>
            <p:ph type="title"/>
          </p:nvPr>
        </p:nvSpPr>
        <p:spPr>
          <a:xfrm>
            <a:off x="519545" y="621792"/>
            <a:ext cx="5181503" cy="5504688"/>
          </a:xfrm>
        </p:spPr>
        <p:txBody>
          <a:bodyPr>
            <a:normAutofit/>
          </a:bodyPr>
          <a:lstStyle/>
          <a:p>
            <a:r>
              <a:rPr lang="en-US" sz="4800"/>
              <a:t>Goals for this week</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323E6B0-05BC-4507-8AB7-69066B7D5CC8}"/>
              </a:ext>
            </a:extLst>
          </p:cNvPr>
          <p:cNvGraphicFramePr>
            <a:graphicFrameLocks noGrp="1"/>
          </p:cNvGraphicFramePr>
          <p:nvPr>
            <p:ph idx="1"/>
            <p:extLst>
              <p:ext uri="{D42A27DB-BD31-4B8C-83A1-F6EECF244321}">
                <p14:modId xmlns:p14="http://schemas.microsoft.com/office/powerpoint/2010/main" val="4260365522"/>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9131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p:txBody>
          <a:bodyPr>
            <a:normAutofit/>
          </a:bodyPr>
          <a:lstStyle/>
          <a:p>
            <a:r>
              <a:rPr lang="en-CA" dirty="0"/>
              <a:t>The libraries we've installed so far are the building blocks and shared foundations for navigators, and each navigator in React Navigation lives in its own library. </a:t>
            </a:r>
          </a:p>
          <a:p>
            <a:r>
              <a:rPr lang="en-CA" dirty="0"/>
              <a:t>To use the stack navigator, we need to install </a:t>
            </a:r>
            <a:r>
              <a:rPr lang="en-CA" dirty="0">
                <a:hlinkClick r:id="rId2"/>
              </a:rPr>
              <a:t>@react-navigation/stack</a:t>
            </a:r>
            <a:endParaRPr lang="en-CA" dirty="0"/>
          </a:p>
          <a:p>
            <a:endParaRPr lang="en-CA" dirty="0"/>
          </a:p>
          <a:p>
            <a:pPr marL="0" indent="0" algn="ctr">
              <a:buNone/>
            </a:pPr>
            <a:r>
              <a:rPr lang="en-CA" dirty="0" err="1">
                <a:latin typeface="Courier" pitchFamily="2" charset="0"/>
              </a:rPr>
              <a:t>npm</a:t>
            </a:r>
            <a:r>
              <a:rPr lang="en-CA" dirty="0">
                <a:latin typeface="Courier" pitchFamily="2" charset="0"/>
              </a:rPr>
              <a:t> install @react-navigation/stack</a:t>
            </a:r>
            <a:endParaRPr lang="en-US" dirty="0">
              <a:latin typeface="Courier" pitchFamily="2" charset="0"/>
            </a:endParaRPr>
          </a:p>
        </p:txBody>
      </p:sp>
    </p:spTree>
    <p:extLst>
      <p:ext uri="{BB962C8B-B14F-4D97-AF65-F5344CB8AC3E}">
        <p14:creationId xmlns:p14="http://schemas.microsoft.com/office/powerpoint/2010/main" val="3796142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p:txBody>
          <a:bodyPr>
            <a:normAutofit/>
          </a:bodyPr>
          <a:lstStyle/>
          <a:p>
            <a:r>
              <a:rPr lang="en-CA" dirty="0"/>
              <a:t>Two imports have to be added to the file</a:t>
            </a:r>
          </a:p>
          <a:p>
            <a:r>
              <a:rPr lang="en-CA" dirty="0"/>
              <a:t>And the Stack object has to be created using the function </a:t>
            </a:r>
            <a:r>
              <a:rPr lang="en-CA" dirty="0" err="1">
                <a:latin typeface="Courier" pitchFamily="2" charset="0"/>
              </a:rPr>
              <a:t>createStackNavigator</a:t>
            </a:r>
            <a:r>
              <a:rPr lang="en-CA" dirty="0">
                <a:latin typeface="Courier" pitchFamily="2" charset="0"/>
              </a:rPr>
              <a:t>()</a:t>
            </a:r>
          </a:p>
          <a:p>
            <a:endParaRPr lang="en-CA" dirty="0"/>
          </a:p>
          <a:p>
            <a:pPr marL="0" indent="0">
              <a:buNone/>
            </a:pPr>
            <a:r>
              <a:rPr lang="en-CA" sz="2000" dirty="0">
                <a:latin typeface="Courier" pitchFamily="2" charset="0"/>
              </a:rPr>
              <a:t>import { </a:t>
            </a:r>
            <a:r>
              <a:rPr lang="en-CA" sz="2000" dirty="0" err="1">
                <a:latin typeface="Courier" pitchFamily="2" charset="0"/>
              </a:rPr>
              <a:t>NavigationContainer</a:t>
            </a:r>
            <a:r>
              <a:rPr lang="en-CA" sz="2000" dirty="0">
                <a:latin typeface="Courier" pitchFamily="2" charset="0"/>
              </a:rPr>
              <a:t> } from '@react-navigation/native';</a:t>
            </a:r>
          </a:p>
          <a:p>
            <a:pPr marL="0" indent="0">
              <a:buNone/>
            </a:pPr>
            <a:r>
              <a:rPr lang="en-CA" sz="2000" dirty="0">
                <a:latin typeface="Courier" pitchFamily="2" charset="0"/>
              </a:rPr>
              <a:t>import { </a:t>
            </a:r>
            <a:r>
              <a:rPr lang="en-CA" sz="2000" dirty="0" err="1">
                <a:latin typeface="Courier" pitchFamily="2" charset="0"/>
              </a:rPr>
              <a:t>createStackNavigator</a:t>
            </a:r>
            <a:r>
              <a:rPr lang="en-CA" sz="2000" dirty="0">
                <a:latin typeface="Courier" pitchFamily="2" charset="0"/>
              </a:rPr>
              <a:t> } from '@react-navigation/stack’;</a:t>
            </a:r>
          </a:p>
          <a:p>
            <a:pPr marL="0" indent="0">
              <a:buNone/>
            </a:pPr>
            <a:endParaRPr lang="en-CA" sz="2000" dirty="0">
              <a:latin typeface="Courier" pitchFamily="2" charset="0"/>
            </a:endParaRPr>
          </a:p>
          <a:p>
            <a:pPr marL="0" indent="0">
              <a:buNone/>
            </a:pPr>
            <a:r>
              <a:rPr lang="en-CA" sz="2000" dirty="0">
                <a:latin typeface="Courier" pitchFamily="2" charset="0"/>
              </a:rPr>
              <a:t>const Stack = </a:t>
            </a:r>
            <a:r>
              <a:rPr lang="en-CA" sz="2000" dirty="0" err="1">
                <a:latin typeface="Courier" pitchFamily="2" charset="0"/>
              </a:rPr>
              <a:t>createStackNavigator</a:t>
            </a:r>
            <a:r>
              <a:rPr lang="en-CA" sz="2000" dirty="0">
                <a:latin typeface="Courier" pitchFamily="2" charset="0"/>
              </a:rPr>
              <a:t>();</a:t>
            </a:r>
          </a:p>
        </p:txBody>
      </p:sp>
    </p:spTree>
    <p:extLst>
      <p:ext uri="{BB962C8B-B14F-4D97-AF65-F5344CB8AC3E}">
        <p14:creationId xmlns:p14="http://schemas.microsoft.com/office/powerpoint/2010/main" val="3065124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r>
              <a:rPr lang="en-CA" dirty="0"/>
              <a:t>Now, our main entry point to the application is not the main component but the navigator that refers to screens of the application</a:t>
            </a:r>
          </a:p>
          <a:p>
            <a:r>
              <a:rPr lang="en-CA" dirty="0"/>
              <a:t>One of those screens will be our Home or Main screen</a:t>
            </a:r>
          </a:p>
          <a:p>
            <a:endParaRPr lang="en-CA" dirty="0"/>
          </a:p>
          <a:p>
            <a:pPr marL="0" indent="0">
              <a:buNone/>
            </a:pPr>
            <a:r>
              <a:rPr lang="en-CA" sz="2000" dirty="0">
                <a:latin typeface="Courier" pitchFamily="2" charset="0"/>
              </a:rPr>
              <a:t>&lt;</a:t>
            </a:r>
            <a:r>
              <a:rPr lang="en-CA" sz="2000" dirty="0" err="1">
                <a:latin typeface="Courier" pitchFamily="2" charset="0"/>
              </a:rPr>
              <a:t>NavigationContainer</a:t>
            </a:r>
            <a:r>
              <a:rPr lang="en-CA" sz="2000" dirty="0">
                <a:latin typeface="Courier" pitchFamily="2" charset="0"/>
              </a:rPr>
              <a:t>&gt;</a:t>
            </a:r>
          </a:p>
          <a:p>
            <a:pPr marL="0" indent="0">
              <a:buNone/>
            </a:pPr>
            <a:r>
              <a:rPr lang="en-CA" sz="2000" dirty="0">
                <a:latin typeface="Courier" pitchFamily="2" charset="0"/>
              </a:rPr>
              <a:t>	&lt;</a:t>
            </a:r>
            <a:r>
              <a:rPr lang="en-CA" sz="2000" dirty="0" err="1">
                <a:latin typeface="Courier" pitchFamily="2" charset="0"/>
              </a:rPr>
              <a:t>Stack.Navigator</a:t>
            </a:r>
            <a:r>
              <a:rPr lang="en-CA" sz="2000" dirty="0">
                <a:latin typeface="Courier" pitchFamily="2" charset="0"/>
              </a:rPr>
              <a:t>&gt;</a:t>
            </a:r>
          </a:p>
          <a:p>
            <a:pPr marL="0" indent="0">
              <a:buNone/>
            </a:pPr>
            <a:r>
              <a:rPr lang="en-CA" sz="2000" dirty="0">
                <a:latin typeface="Courier" pitchFamily="2" charset="0"/>
              </a:rPr>
              <a:t>		&lt;</a:t>
            </a:r>
            <a:r>
              <a:rPr lang="en-CA" sz="2000" dirty="0" err="1">
                <a:latin typeface="Courier" pitchFamily="2" charset="0"/>
              </a:rPr>
              <a:t>Stack.Screen</a:t>
            </a:r>
            <a:r>
              <a:rPr lang="en-CA" sz="2000" dirty="0">
                <a:latin typeface="Courier" pitchFamily="2" charset="0"/>
              </a:rPr>
              <a:t> name="Home" component={</a:t>
            </a:r>
            <a:r>
              <a:rPr lang="en-CA" sz="2000" dirty="0" err="1">
                <a:latin typeface="Courier" pitchFamily="2" charset="0"/>
              </a:rPr>
              <a:t>HomeScreen</a:t>
            </a:r>
            <a:r>
              <a:rPr lang="en-CA" sz="2000" dirty="0">
                <a:latin typeface="Courier" pitchFamily="2" charset="0"/>
              </a:rPr>
              <a:t>} /&gt;</a:t>
            </a:r>
          </a:p>
          <a:p>
            <a:pPr marL="0" indent="0">
              <a:buNone/>
            </a:pPr>
            <a:r>
              <a:rPr lang="en-CA" sz="2000" dirty="0">
                <a:latin typeface="Courier" pitchFamily="2" charset="0"/>
              </a:rPr>
              <a:t>		&lt;</a:t>
            </a:r>
            <a:r>
              <a:rPr lang="en-CA" sz="2000" dirty="0" err="1">
                <a:latin typeface="Courier" pitchFamily="2" charset="0"/>
              </a:rPr>
              <a:t>Stack.Screen</a:t>
            </a:r>
            <a:r>
              <a:rPr lang="en-CA" sz="2000" dirty="0">
                <a:latin typeface="Courier" pitchFamily="2" charset="0"/>
              </a:rPr>
              <a:t> name="Details" component={</a:t>
            </a:r>
            <a:r>
              <a:rPr lang="en-CA" sz="2000" dirty="0" err="1">
                <a:latin typeface="Courier" pitchFamily="2" charset="0"/>
              </a:rPr>
              <a:t>DetailsScreen</a:t>
            </a:r>
            <a:r>
              <a:rPr lang="en-CA" sz="2000" dirty="0">
                <a:latin typeface="Courier" pitchFamily="2" charset="0"/>
              </a:rPr>
              <a:t>} /&gt;</a:t>
            </a:r>
          </a:p>
          <a:p>
            <a:pPr marL="0" indent="0">
              <a:buNone/>
            </a:pPr>
            <a:r>
              <a:rPr lang="en-CA" sz="2000" dirty="0">
                <a:latin typeface="Courier" pitchFamily="2" charset="0"/>
              </a:rPr>
              <a:t>	&lt;/</a:t>
            </a:r>
            <a:r>
              <a:rPr lang="en-CA" sz="2000" dirty="0" err="1">
                <a:latin typeface="Courier" pitchFamily="2" charset="0"/>
              </a:rPr>
              <a:t>Stack.Navigator</a:t>
            </a:r>
            <a:r>
              <a:rPr lang="en-CA" sz="2000" dirty="0">
                <a:latin typeface="Courier" pitchFamily="2" charset="0"/>
              </a:rPr>
              <a:t>&gt;</a:t>
            </a:r>
          </a:p>
          <a:p>
            <a:pPr marL="0" indent="0">
              <a:buNone/>
            </a:pPr>
            <a:r>
              <a:rPr lang="en-CA" sz="2000" dirty="0">
                <a:latin typeface="Courier" pitchFamily="2" charset="0"/>
              </a:rPr>
              <a:t>&lt;/</a:t>
            </a:r>
            <a:r>
              <a:rPr lang="en-CA" sz="2000" dirty="0" err="1">
                <a:latin typeface="Courier" pitchFamily="2" charset="0"/>
              </a:rPr>
              <a:t>NavigationContainer</a:t>
            </a:r>
            <a:r>
              <a:rPr lang="en-CA" sz="2000" dirty="0">
                <a:latin typeface="Courier" pitchFamily="2" charset="0"/>
              </a:rPr>
              <a:t>&gt;</a:t>
            </a:r>
          </a:p>
        </p:txBody>
      </p:sp>
    </p:spTree>
    <p:extLst>
      <p:ext uri="{BB962C8B-B14F-4D97-AF65-F5344CB8AC3E}">
        <p14:creationId xmlns:p14="http://schemas.microsoft.com/office/powerpoint/2010/main" val="3038711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r>
              <a:rPr lang="en-CA" dirty="0"/>
              <a:t>The </a:t>
            </a:r>
            <a:r>
              <a:rPr lang="en-CA" dirty="0" err="1"/>
              <a:t>Stack.Screen</a:t>
            </a:r>
            <a:r>
              <a:rPr lang="en-CA" dirty="0"/>
              <a:t> declarations are processed in order. In this case it means that the first one declared will be Home screen (no matter what the name is)</a:t>
            </a:r>
          </a:p>
          <a:p>
            <a:r>
              <a:rPr lang="en-CA" dirty="0"/>
              <a:t>Each declaration has two attributes: </a:t>
            </a:r>
          </a:p>
          <a:p>
            <a:pPr lvl="1"/>
            <a:r>
              <a:rPr lang="en-CA" b="1" dirty="0"/>
              <a:t>name</a:t>
            </a:r>
            <a:r>
              <a:rPr lang="en-CA" dirty="0"/>
              <a:t> of the route and </a:t>
            </a:r>
          </a:p>
          <a:p>
            <a:pPr lvl="1"/>
            <a:r>
              <a:rPr lang="en-CA" b="1" dirty="0"/>
              <a:t>component</a:t>
            </a:r>
            <a:r>
              <a:rPr lang="en-CA" dirty="0"/>
              <a:t> that will implement the destination screen</a:t>
            </a:r>
          </a:p>
          <a:p>
            <a:r>
              <a:rPr lang="en-CA" dirty="0"/>
              <a:t>Same component may be used multiple times for different routes, however it is not recommended</a:t>
            </a:r>
          </a:p>
          <a:p>
            <a:pPr marL="0" indent="0">
              <a:buNone/>
            </a:pPr>
            <a:endParaRPr lang="en-CA" dirty="0"/>
          </a:p>
        </p:txBody>
      </p:sp>
    </p:spTree>
    <p:extLst>
      <p:ext uri="{BB962C8B-B14F-4D97-AF65-F5344CB8AC3E}">
        <p14:creationId xmlns:p14="http://schemas.microsoft.com/office/powerpoint/2010/main" val="1198811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lnSpcReduction="10000"/>
          </a:bodyPr>
          <a:lstStyle/>
          <a:p>
            <a:r>
              <a:rPr lang="en-CA" dirty="0"/>
              <a:t>You may be wondering if you can pass props to the component. </a:t>
            </a:r>
          </a:p>
          <a:p>
            <a:r>
              <a:rPr lang="en-CA" dirty="0"/>
              <a:t>The answer is YES, you can do it is few different ways</a:t>
            </a:r>
          </a:p>
          <a:p>
            <a:r>
              <a:rPr lang="en-CA" dirty="0"/>
              <a:t>Use </a:t>
            </a:r>
            <a:r>
              <a:rPr lang="en-CA" dirty="0">
                <a:hlinkClick r:id="rId3"/>
              </a:rPr>
              <a:t>React context</a:t>
            </a:r>
            <a:r>
              <a:rPr lang="en-CA" dirty="0"/>
              <a:t> and wrap the navigator with a context provider to pass data to the screens (recommended).</a:t>
            </a:r>
          </a:p>
          <a:p>
            <a:r>
              <a:rPr lang="en-CA" dirty="0"/>
              <a:t>Use a render callback for the screen instead of specifying a component prop</a:t>
            </a:r>
          </a:p>
          <a:p>
            <a:pPr marL="0" indent="0">
              <a:buNone/>
            </a:pPr>
            <a:r>
              <a:rPr lang="en-CA" dirty="0">
                <a:latin typeface="Courier" pitchFamily="2" charset="0"/>
              </a:rPr>
              <a:t>&lt;</a:t>
            </a:r>
            <a:r>
              <a:rPr lang="en-CA" dirty="0" err="1">
                <a:latin typeface="Courier" pitchFamily="2" charset="0"/>
              </a:rPr>
              <a:t>Stack.Screen</a:t>
            </a:r>
            <a:r>
              <a:rPr lang="en-CA" dirty="0">
                <a:latin typeface="Courier" pitchFamily="2" charset="0"/>
              </a:rPr>
              <a:t> name="Home"&gt;</a:t>
            </a:r>
          </a:p>
          <a:p>
            <a:pPr marL="0" indent="0">
              <a:buNone/>
            </a:pPr>
            <a:r>
              <a:rPr lang="en-CA" dirty="0">
                <a:latin typeface="Courier" pitchFamily="2" charset="0"/>
              </a:rPr>
              <a:t>	{props =&gt; &lt;</a:t>
            </a:r>
            <a:r>
              <a:rPr lang="en-CA" dirty="0" err="1">
                <a:latin typeface="Courier" pitchFamily="2" charset="0"/>
              </a:rPr>
              <a:t>HomeScreen</a:t>
            </a:r>
            <a:r>
              <a:rPr lang="en-CA" dirty="0">
                <a:latin typeface="Courier" pitchFamily="2" charset="0"/>
              </a:rPr>
              <a:t> {...props} 	  		</a:t>
            </a:r>
            <a:r>
              <a:rPr lang="en-CA" dirty="0" err="1">
                <a:latin typeface="Courier" pitchFamily="2" charset="0"/>
              </a:rPr>
              <a:t>extraData</a:t>
            </a:r>
            <a:r>
              <a:rPr lang="en-CA" dirty="0">
                <a:latin typeface="Courier" pitchFamily="2" charset="0"/>
              </a:rPr>
              <a:t>={</a:t>
            </a:r>
            <a:r>
              <a:rPr lang="en-CA" dirty="0" err="1">
                <a:latin typeface="Courier" pitchFamily="2" charset="0"/>
              </a:rPr>
              <a:t>someData</a:t>
            </a:r>
            <a:r>
              <a:rPr lang="en-CA" dirty="0">
                <a:latin typeface="Courier" pitchFamily="2" charset="0"/>
              </a:rPr>
              <a:t>} /&gt;}</a:t>
            </a:r>
          </a:p>
          <a:p>
            <a:pPr marL="0" indent="0">
              <a:buNone/>
            </a:pPr>
            <a:r>
              <a:rPr lang="en-CA" dirty="0">
                <a:latin typeface="Courier" pitchFamily="2" charset="0"/>
              </a:rPr>
              <a:t>&lt;/</a:t>
            </a:r>
            <a:r>
              <a:rPr lang="en-CA" dirty="0" err="1">
                <a:latin typeface="Courier" pitchFamily="2" charset="0"/>
              </a:rPr>
              <a:t>Stack.Screen</a:t>
            </a:r>
            <a:r>
              <a:rPr lang="en-CA" dirty="0">
                <a:latin typeface="Courier" pitchFamily="2" charset="0"/>
              </a:rPr>
              <a:t>&gt;</a:t>
            </a:r>
          </a:p>
          <a:p>
            <a:pPr marL="457200" lvl="1" indent="0">
              <a:buNone/>
            </a:pPr>
            <a:endParaRPr lang="en-CA" dirty="0"/>
          </a:p>
        </p:txBody>
      </p:sp>
    </p:spTree>
    <p:extLst>
      <p:ext uri="{BB962C8B-B14F-4D97-AF65-F5344CB8AC3E}">
        <p14:creationId xmlns:p14="http://schemas.microsoft.com/office/powerpoint/2010/main" val="551659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navigate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r>
              <a:rPr lang="en-CA" dirty="0"/>
              <a:t>The component receives props:</a:t>
            </a:r>
          </a:p>
          <a:p>
            <a:pPr lvl="1"/>
            <a:r>
              <a:rPr lang="en-CA" b="1" i="1" dirty="0"/>
              <a:t>navigation</a:t>
            </a:r>
            <a:r>
              <a:rPr lang="en-CA" dirty="0"/>
              <a:t> - the navigation prop is passed in to every screen component in stack navigator</a:t>
            </a:r>
          </a:p>
          <a:p>
            <a:pPr lvl="1"/>
            <a:r>
              <a:rPr lang="en-CA" b="1" i="1" dirty="0"/>
              <a:t>route</a:t>
            </a:r>
            <a:r>
              <a:rPr lang="en-CA" dirty="0"/>
              <a:t> - this prop will be passed into all screens. Contains information about current route i.e. params, key and name.</a:t>
            </a:r>
          </a:p>
          <a:p>
            <a:r>
              <a:rPr lang="en-CA" dirty="0"/>
              <a:t>Navigate allows you to perform transition once. It means that you will not be able to go to Details screen if you are already on it. </a:t>
            </a:r>
          </a:p>
          <a:p>
            <a:r>
              <a:rPr lang="en-CA" dirty="0"/>
              <a:t>If you want to navigate to the same route multiple times, use </a:t>
            </a:r>
            <a:r>
              <a:rPr lang="en-CA" b="1" dirty="0"/>
              <a:t>push</a:t>
            </a:r>
            <a:r>
              <a:rPr lang="en-CA" dirty="0"/>
              <a:t> function. </a:t>
            </a:r>
            <a:endParaRPr lang="en-CA" b="1" dirty="0"/>
          </a:p>
        </p:txBody>
      </p:sp>
    </p:spTree>
    <p:extLst>
      <p:ext uri="{BB962C8B-B14F-4D97-AF65-F5344CB8AC3E}">
        <p14:creationId xmlns:p14="http://schemas.microsoft.com/office/powerpoint/2010/main" val="2147188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back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endParaRPr lang="en-CA" dirty="0"/>
          </a:p>
          <a:p>
            <a:r>
              <a:rPr lang="en-CA" dirty="0"/>
              <a:t>The header provided by stack navigator will automatically include a back button when it is possible to go back from the active screen (if there is only one screen in the navigation stack, there is nothing that you can go back to, and so there is no back button).</a:t>
            </a:r>
          </a:p>
          <a:p>
            <a:r>
              <a:rPr lang="en-CA" dirty="0"/>
              <a:t>Sometimes you'll want to be able to programmatically trigger this behavior, and for that you can use </a:t>
            </a:r>
            <a:r>
              <a:rPr lang="en-CA" dirty="0" err="1">
                <a:latin typeface="Courier" pitchFamily="2" charset="0"/>
              </a:rPr>
              <a:t>navigation.goBack</a:t>
            </a:r>
            <a:r>
              <a:rPr lang="en-CA" dirty="0">
                <a:latin typeface="Courier" pitchFamily="2" charset="0"/>
              </a:rPr>
              <a:t>();</a:t>
            </a:r>
            <a:r>
              <a:rPr lang="en-CA" dirty="0"/>
              <a:t>.</a:t>
            </a:r>
          </a:p>
        </p:txBody>
      </p:sp>
    </p:spTree>
    <p:extLst>
      <p:ext uri="{BB962C8B-B14F-4D97-AF65-F5344CB8AC3E}">
        <p14:creationId xmlns:p14="http://schemas.microsoft.com/office/powerpoint/2010/main" val="2575688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multi-back </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r>
              <a:rPr lang="en-CA" dirty="0"/>
              <a:t>Another common requirement is to be able to go back </a:t>
            </a:r>
            <a:r>
              <a:rPr lang="en-CA" i="1" dirty="0"/>
              <a:t>multiple</a:t>
            </a:r>
            <a:r>
              <a:rPr lang="en-CA" dirty="0"/>
              <a:t> screens </a:t>
            </a:r>
          </a:p>
          <a:p>
            <a:r>
              <a:rPr lang="en-CA" dirty="0"/>
              <a:t>For example, if you are several screens deep in a stack and want to dismiss all of them to go back to the first screen. In this case, we know that we want to go back to Home so we can use </a:t>
            </a:r>
            <a:r>
              <a:rPr lang="en-CA" b="1" i="1" dirty="0"/>
              <a:t>navigate('Home') </a:t>
            </a:r>
            <a:r>
              <a:rPr lang="en-CA" dirty="0"/>
              <a:t>(not push! try that out and see the difference). </a:t>
            </a:r>
          </a:p>
          <a:p>
            <a:endParaRPr lang="en-CA" dirty="0"/>
          </a:p>
          <a:p>
            <a:r>
              <a:rPr lang="en-CA" dirty="0"/>
              <a:t>Another alternative would be </a:t>
            </a:r>
            <a:r>
              <a:rPr lang="en-CA" b="1" i="1" dirty="0" err="1"/>
              <a:t>navigation.popToTop</a:t>
            </a:r>
            <a:r>
              <a:rPr lang="en-CA" b="1" i="1" dirty="0"/>
              <a:t>(), </a:t>
            </a:r>
            <a:r>
              <a:rPr lang="en-CA" dirty="0"/>
              <a:t>which goes back to the first screen in the stack.</a:t>
            </a:r>
          </a:p>
        </p:txBody>
      </p:sp>
    </p:spTree>
    <p:extLst>
      <p:ext uri="{BB962C8B-B14F-4D97-AF65-F5344CB8AC3E}">
        <p14:creationId xmlns:p14="http://schemas.microsoft.com/office/powerpoint/2010/main" val="1506834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passing params to routes</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r>
              <a:rPr lang="en-CA" dirty="0"/>
              <a:t>Now that we know how to </a:t>
            </a:r>
            <a:r>
              <a:rPr lang="en-CA" dirty="0">
                <a:hlinkClick r:id="rId3"/>
              </a:rPr>
              <a:t>create a stack navigator with some routes</a:t>
            </a:r>
            <a:r>
              <a:rPr lang="en-CA" dirty="0"/>
              <a:t> and </a:t>
            </a:r>
            <a:r>
              <a:rPr lang="en-CA" dirty="0">
                <a:hlinkClick r:id="rId4"/>
              </a:rPr>
              <a:t>navigate between those routes</a:t>
            </a:r>
            <a:r>
              <a:rPr lang="en-CA" dirty="0"/>
              <a:t>, let's look at how we can pass data to routes when we navigate to them.</a:t>
            </a:r>
          </a:p>
          <a:p>
            <a:r>
              <a:rPr lang="en-CA" dirty="0"/>
              <a:t>There are two pieces to this:</a:t>
            </a:r>
          </a:p>
          <a:p>
            <a:pPr marL="514350" indent="-514350">
              <a:buFont typeface="+mj-lt"/>
              <a:buAutoNum type="arabicPeriod"/>
            </a:pPr>
            <a:r>
              <a:rPr lang="en-CA" dirty="0"/>
              <a:t>Pass params to a route by putting them in an object as a second parameter to the </a:t>
            </a:r>
            <a:r>
              <a:rPr lang="en-CA" dirty="0" err="1"/>
              <a:t>navigation.navigate</a:t>
            </a:r>
            <a:r>
              <a:rPr lang="en-CA" dirty="0"/>
              <a:t> function: </a:t>
            </a:r>
            <a:r>
              <a:rPr lang="en-CA" dirty="0" err="1"/>
              <a:t>navigation.navigate</a:t>
            </a:r>
            <a:r>
              <a:rPr lang="en-CA" dirty="0"/>
              <a:t>('</a:t>
            </a:r>
            <a:r>
              <a:rPr lang="en-CA" dirty="0" err="1"/>
              <a:t>RouteName</a:t>
            </a:r>
            <a:r>
              <a:rPr lang="en-CA" dirty="0"/>
              <a:t>', { /* params go here */ })</a:t>
            </a:r>
          </a:p>
          <a:p>
            <a:pPr marL="514350" indent="-514350">
              <a:buFont typeface="+mj-lt"/>
              <a:buAutoNum type="arabicPeriod"/>
            </a:pPr>
            <a:r>
              <a:rPr lang="en-CA" dirty="0"/>
              <a:t>Read the params in your screen component: </a:t>
            </a:r>
            <a:r>
              <a:rPr lang="en-CA" dirty="0" err="1"/>
              <a:t>route.params</a:t>
            </a:r>
            <a:r>
              <a:rPr lang="en-CA" dirty="0"/>
              <a:t>.</a:t>
            </a:r>
          </a:p>
        </p:txBody>
      </p:sp>
    </p:spTree>
    <p:extLst>
      <p:ext uri="{BB962C8B-B14F-4D97-AF65-F5344CB8AC3E}">
        <p14:creationId xmlns:p14="http://schemas.microsoft.com/office/powerpoint/2010/main" val="201309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passing params back</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r>
              <a:rPr lang="en-CA" dirty="0"/>
              <a:t>Params aren't only useful for passing some data to a new screen, but they can also be useful to pass data to a previous screen too. For example, let's say you have a screen with a create post button, and the create post button opens a new screen to create a post. After creating the post, you want to pass the data for the post back to previous screen.</a:t>
            </a:r>
          </a:p>
          <a:p>
            <a:r>
              <a:rPr lang="en-CA" dirty="0"/>
              <a:t>To achieve this, you can use the </a:t>
            </a:r>
            <a:r>
              <a:rPr lang="en-CA" b="1" dirty="0"/>
              <a:t>navigate</a:t>
            </a:r>
            <a:r>
              <a:rPr lang="en-CA" dirty="0"/>
              <a:t> method, which acts like </a:t>
            </a:r>
            <a:r>
              <a:rPr lang="en-CA" b="1" dirty="0" err="1"/>
              <a:t>goBack</a:t>
            </a:r>
            <a:r>
              <a:rPr lang="en-CA" dirty="0"/>
              <a:t> if the screen already exists. You can pass the params with navigate to pass the data back</a:t>
            </a:r>
          </a:p>
          <a:p>
            <a:pPr marL="0" indent="0">
              <a:buNone/>
            </a:pPr>
            <a:r>
              <a:rPr lang="en-CA" dirty="0" err="1">
                <a:latin typeface="Courier" pitchFamily="2" charset="0"/>
              </a:rPr>
              <a:t>navigation.navigate</a:t>
            </a:r>
            <a:r>
              <a:rPr lang="en-CA" dirty="0">
                <a:latin typeface="Courier" pitchFamily="2" charset="0"/>
              </a:rPr>
              <a:t>('Home', { post: </a:t>
            </a:r>
            <a:r>
              <a:rPr lang="en-CA" dirty="0" err="1">
                <a:latin typeface="Courier" pitchFamily="2" charset="0"/>
              </a:rPr>
              <a:t>postText</a:t>
            </a:r>
            <a:r>
              <a:rPr lang="en-CA" dirty="0">
                <a:latin typeface="Courier" pitchFamily="2" charset="0"/>
              </a:rPr>
              <a:t> });</a:t>
            </a:r>
          </a:p>
        </p:txBody>
      </p:sp>
    </p:spTree>
    <p:extLst>
      <p:ext uri="{BB962C8B-B14F-4D97-AF65-F5344CB8AC3E}">
        <p14:creationId xmlns:p14="http://schemas.microsoft.com/office/powerpoint/2010/main" val="330940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5ECBC786-05B6-9C45-AA58-966FDADFE2C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400" kern="1200">
                <a:solidFill>
                  <a:srgbClr val="000000"/>
                </a:solidFill>
                <a:latin typeface="+mj-lt"/>
                <a:ea typeface="+mj-ea"/>
                <a:cs typeface="+mj-cs"/>
              </a:rPr>
              <a:t>Review</a:t>
            </a:r>
          </a:p>
        </p:txBody>
      </p:sp>
      <p:sp>
        <p:nvSpPr>
          <p:cNvPr id="5" name="Text Placeholder 4">
            <a:extLst>
              <a:ext uri="{FF2B5EF4-FFF2-40B4-BE49-F238E27FC236}">
                <a16:creationId xmlns:a16="http://schemas.microsoft.com/office/drawing/2014/main" id="{71DD27FD-43E5-C54E-A972-D93402A3EAC8}"/>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1800" kern="1200">
              <a:solidFill>
                <a:srgbClr val="000000"/>
              </a:solidFill>
              <a:latin typeface="+mn-lt"/>
              <a:ea typeface="+mn-ea"/>
              <a:cs typeface="+mn-cs"/>
            </a:endParaRP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Customer Review">
            <a:extLst>
              <a:ext uri="{FF2B5EF4-FFF2-40B4-BE49-F238E27FC236}">
                <a16:creationId xmlns:a16="http://schemas.microsoft.com/office/drawing/2014/main" id="{43C953EE-F66D-4D5F-B2F7-9D2F898F30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774772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Options</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fontScale="92500" lnSpcReduction="10000"/>
          </a:bodyPr>
          <a:lstStyle/>
          <a:p>
            <a:r>
              <a:rPr lang="en-CA" dirty="0">
                <a:effectLst/>
              </a:rPr>
              <a:t>In order to use params in the title, we need to make options prop for the screen a function that returns a configuration object. </a:t>
            </a:r>
          </a:p>
          <a:p>
            <a:r>
              <a:rPr lang="en-CA" dirty="0">
                <a:effectLst/>
              </a:rPr>
              <a:t>It might be tempting to try to use </a:t>
            </a:r>
            <a:r>
              <a:rPr lang="en-CA" dirty="0" err="1">
                <a:effectLst/>
              </a:rPr>
              <a:t>this.props</a:t>
            </a:r>
            <a:r>
              <a:rPr lang="en-CA" dirty="0">
                <a:effectLst/>
              </a:rPr>
              <a:t> inside of options, but because it is defined before the component is rendered, this does not refer to an instance of the component and therefore no props are available. </a:t>
            </a:r>
          </a:p>
          <a:p>
            <a:r>
              <a:rPr lang="en-CA" dirty="0">
                <a:effectLst/>
              </a:rPr>
              <a:t>Instead, if we make options a function then React Navigation will call it with an object containing { navigation, route } - in this case, all we care about is route, which is the same object that is passed to your screen props as route prop. </a:t>
            </a:r>
          </a:p>
          <a:p>
            <a:r>
              <a:rPr lang="en-CA" dirty="0"/>
              <a:t>It's often necessary to update the options configuration for the active screen from the mounted screen component itself. We can do this using </a:t>
            </a:r>
            <a:r>
              <a:rPr lang="en-CA" b="1" dirty="0" err="1"/>
              <a:t>navigation.setOptions</a:t>
            </a:r>
            <a:br>
              <a:rPr lang="en-CA" dirty="0">
                <a:effectLst/>
              </a:rPr>
            </a:br>
            <a:endParaRPr lang="en-CA" dirty="0">
              <a:effectLst/>
            </a:endParaRPr>
          </a:p>
        </p:txBody>
      </p:sp>
    </p:spTree>
    <p:extLst>
      <p:ext uri="{BB962C8B-B14F-4D97-AF65-F5344CB8AC3E}">
        <p14:creationId xmlns:p14="http://schemas.microsoft.com/office/powerpoint/2010/main" val="322270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Options</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fontScale="92500" lnSpcReduction="10000"/>
          </a:bodyPr>
          <a:lstStyle/>
          <a:p>
            <a:pPr marL="0" indent="0">
              <a:buNone/>
            </a:pPr>
            <a:r>
              <a:rPr lang="en-CA" dirty="0"/>
              <a:t>There are three key properties to use when customizing the style of your header: </a:t>
            </a:r>
            <a:r>
              <a:rPr lang="en-CA" dirty="0" err="1"/>
              <a:t>headerStyle</a:t>
            </a:r>
            <a:r>
              <a:rPr lang="en-CA" dirty="0"/>
              <a:t>, </a:t>
            </a:r>
            <a:r>
              <a:rPr lang="en-CA" dirty="0" err="1"/>
              <a:t>headerTintColor</a:t>
            </a:r>
            <a:r>
              <a:rPr lang="en-CA" dirty="0"/>
              <a:t>, and </a:t>
            </a:r>
            <a:r>
              <a:rPr lang="en-CA" dirty="0" err="1"/>
              <a:t>headerTitleStyle</a:t>
            </a:r>
            <a:r>
              <a:rPr lang="en-CA" dirty="0"/>
              <a:t>.</a:t>
            </a:r>
          </a:p>
          <a:p>
            <a:r>
              <a:rPr lang="en-CA" b="1" dirty="0" err="1"/>
              <a:t>headerStyle</a:t>
            </a:r>
            <a:r>
              <a:rPr lang="en-CA" dirty="0"/>
              <a:t>: a style object that will be applied to the View that wraps the header. If you set </a:t>
            </a:r>
            <a:r>
              <a:rPr lang="en-CA" dirty="0" err="1"/>
              <a:t>backgroundColor</a:t>
            </a:r>
            <a:r>
              <a:rPr lang="en-CA" dirty="0"/>
              <a:t> on it, that will be the color of your header.</a:t>
            </a:r>
          </a:p>
          <a:p>
            <a:r>
              <a:rPr lang="en-CA" b="1" dirty="0" err="1"/>
              <a:t>headerTintColor</a:t>
            </a:r>
            <a:r>
              <a:rPr lang="en-CA" dirty="0"/>
              <a:t>: the back button and title both use this property as their color. In the example below, we set the tint color to white (#</a:t>
            </a:r>
            <a:r>
              <a:rPr lang="en-CA" dirty="0" err="1"/>
              <a:t>fff</a:t>
            </a:r>
            <a:r>
              <a:rPr lang="en-CA" dirty="0"/>
              <a:t>) so the back button and the header title would be white.</a:t>
            </a:r>
          </a:p>
          <a:p>
            <a:r>
              <a:rPr lang="en-CA" b="1" dirty="0" err="1"/>
              <a:t>headerTitleStyle</a:t>
            </a:r>
            <a:r>
              <a:rPr lang="en-CA" dirty="0"/>
              <a:t>: if we want to customize the </a:t>
            </a:r>
            <a:r>
              <a:rPr lang="en-CA" dirty="0" err="1"/>
              <a:t>fontFamily</a:t>
            </a:r>
            <a:r>
              <a:rPr lang="en-CA" dirty="0"/>
              <a:t>, </a:t>
            </a:r>
            <a:r>
              <a:rPr lang="en-CA" dirty="0" err="1"/>
              <a:t>fontWeight</a:t>
            </a:r>
            <a:r>
              <a:rPr lang="en-CA" dirty="0"/>
              <a:t> and other Text style properties for the title, we can use this to do it.</a:t>
            </a:r>
          </a:p>
          <a:p>
            <a:pPr marL="0" indent="0">
              <a:buNone/>
            </a:pPr>
            <a:r>
              <a:rPr lang="en-CA" dirty="0"/>
              <a:t>If you want to share the style you can instead move the configuration up to the stack navigator under the prop </a:t>
            </a:r>
            <a:r>
              <a:rPr lang="en-CA" b="1" dirty="0" err="1"/>
              <a:t>screenOptions</a:t>
            </a:r>
            <a:r>
              <a:rPr lang="en-CA" dirty="0"/>
              <a:t>.</a:t>
            </a:r>
          </a:p>
        </p:txBody>
      </p:sp>
    </p:spTree>
    <p:extLst>
      <p:ext uri="{BB962C8B-B14F-4D97-AF65-F5344CB8AC3E}">
        <p14:creationId xmlns:p14="http://schemas.microsoft.com/office/powerpoint/2010/main" val="1224177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7791-1C8B-E34F-B902-AB978B086158}"/>
              </a:ext>
            </a:extLst>
          </p:cNvPr>
          <p:cNvSpPr>
            <a:spLocks noGrp="1"/>
          </p:cNvSpPr>
          <p:nvPr>
            <p:ph type="title"/>
          </p:nvPr>
        </p:nvSpPr>
        <p:spPr/>
        <p:txBody>
          <a:bodyPr/>
          <a:lstStyle/>
          <a:p>
            <a:r>
              <a:rPr lang="en-US" dirty="0"/>
              <a:t>Navigation – Stack – Modals</a:t>
            </a:r>
          </a:p>
        </p:txBody>
      </p:sp>
      <p:sp>
        <p:nvSpPr>
          <p:cNvPr id="3" name="Content Placeholder 2">
            <a:extLst>
              <a:ext uri="{FF2B5EF4-FFF2-40B4-BE49-F238E27FC236}">
                <a16:creationId xmlns:a16="http://schemas.microsoft.com/office/drawing/2014/main" id="{5026F0FB-87CC-AF45-8040-76AB0D9FFA84}"/>
              </a:ext>
            </a:extLst>
          </p:cNvPr>
          <p:cNvSpPr>
            <a:spLocks noGrp="1"/>
          </p:cNvSpPr>
          <p:nvPr>
            <p:ph idx="1"/>
          </p:nvPr>
        </p:nvSpPr>
        <p:spPr>
          <a:xfrm>
            <a:off x="838199" y="1825625"/>
            <a:ext cx="11130643" cy="4351338"/>
          </a:xfrm>
        </p:spPr>
        <p:txBody>
          <a:bodyPr>
            <a:normAutofit/>
          </a:bodyPr>
          <a:lstStyle/>
          <a:p>
            <a:r>
              <a:rPr lang="en-CA" dirty="0"/>
              <a:t>A modal displays content that temporarily blocks interactions with the main view.</a:t>
            </a:r>
          </a:p>
          <a:p>
            <a:r>
              <a:rPr lang="en-CA" dirty="0"/>
              <a:t>A modal is like a popup — it's not part of your primary navigation flow — it usually has a different transition, a different way to dismiss it, and is intended to focus on one particular piece of content or interaction.</a:t>
            </a:r>
          </a:p>
          <a:p>
            <a:r>
              <a:rPr lang="en-CA" dirty="0"/>
              <a:t>The purpose of explaining this as part of the React Navigation fundamentals is not only because this is a common use case, but also because the implementation requires knowledge of </a:t>
            </a:r>
            <a:r>
              <a:rPr lang="en-CA" dirty="0">
                <a:hlinkClick r:id="rId3"/>
              </a:rPr>
              <a:t>nesting navigators</a:t>
            </a:r>
            <a:r>
              <a:rPr lang="en-CA" dirty="0"/>
              <a:t>, which is an important part of React Navigation.</a:t>
            </a:r>
          </a:p>
        </p:txBody>
      </p:sp>
    </p:spTree>
    <p:extLst>
      <p:ext uri="{BB962C8B-B14F-4D97-AF65-F5344CB8AC3E}">
        <p14:creationId xmlns:p14="http://schemas.microsoft.com/office/powerpoint/2010/main" val="4266275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8BCA-A653-C246-98BE-A5898AA2712D}"/>
              </a:ext>
            </a:extLst>
          </p:cNvPr>
          <p:cNvSpPr>
            <a:spLocks noGrp="1"/>
          </p:cNvSpPr>
          <p:nvPr>
            <p:ph type="title"/>
          </p:nvPr>
        </p:nvSpPr>
        <p:spPr/>
        <p:txBody>
          <a:bodyPr/>
          <a:lstStyle/>
          <a:p>
            <a:r>
              <a:rPr lang="en-US" dirty="0"/>
              <a:t>Navigation Structure</a:t>
            </a:r>
          </a:p>
        </p:txBody>
      </p:sp>
      <p:graphicFrame>
        <p:nvGraphicFramePr>
          <p:cNvPr id="4" name="Content Placeholder 3">
            <a:extLst>
              <a:ext uri="{FF2B5EF4-FFF2-40B4-BE49-F238E27FC236}">
                <a16:creationId xmlns:a16="http://schemas.microsoft.com/office/drawing/2014/main" id="{3AD63CCC-0DC3-A241-AE0E-0530288247C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846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8C39-9811-7D43-81B0-47378F82F7A5}"/>
              </a:ext>
            </a:extLst>
          </p:cNvPr>
          <p:cNvSpPr>
            <a:spLocks noGrp="1"/>
          </p:cNvSpPr>
          <p:nvPr>
            <p:ph type="title"/>
          </p:nvPr>
        </p:nvSpPr>
        <p:spPr/>
        <p:txBody>
          <a:bodyPr/>
          <a:lstStyle/>
          <a:p>
            <a:r>
              <a:rPr lang="en-US" dirty="0"/>
              <a:t>Tab navigation</a:t>
            </a:r>
          </a:p>
        </p:txBody>
      </p:sp>
      <p:sp>
        <p:nvSpPr>
          <p:cNvPr id="3" name="Content Placeholder 2">
            <a:extLst>
              <a:ext uri="{FF2B5EF4-FFF2-40B4-BE49-F238E27FC236}">
                <a16:creationId xmlns:a16="http://schemas.microsoft.com/office/drawing/2014/main" id="{6D4A46DC-D530-B146-B019-1A2505658448}"/>
              </a:ext>
            </a:extLst>
          </p:cNvPr>
          <p:cNvSpPr>
            <a:spLocks noGrp="1"/>
          </p:cNvSpPr>
          <p:nvPr>
            <p:ph idx="1"/>
          </p:nvPr>
        </p:nvSpPr>
        <p:spPr/>
        <p:txBody>
          <a:bodyPr/>
          <a:lstStyle/>
          <a:p>
            <a:r>
              <a:rPr lang="en-CA" dirty="0"/>
              <a:t>Possibly the most common style of navigation in mobile apps is tab-based navigation. This can be tabs on the bottom of the screen or on the top below the header (or even instead of a header).</a:t>
            </a:r>
          </a:p>
          <a:p>
            <a:r>
              <a:rPr lang="en-CA" dirty="0"/>
              <a:t>You can use several styles of tab navigation that differ by placement (top or bottom) and style. The following functions can be used to add tabs to your application</a:t>
            </a:r>
          </a:p>
          <a:p>
            <a:pPr lvl="1"/>
            <a:r>
              <a:rPr lang="en-CA" dirty="0">
                <a:hlinkClick r:id="rId2"/>
              </a:rPr>
              <a:t>createBottomTabNavigator</a:t>
            </a:r>
            <a:r>
              <a:rPr lang="en-CA" dirty="0"/>
              <a:t>.</a:t>
            </a:r>
          </a:p>
          <a:p>
            <a:pPr lvl="1"/>
            <a:r>
              <a:rPr lang="en-CA" dirty="0">
                <a:hlinkClick r:id="rId3"/>
              </a:rPr>
              <a:t>createMaterialBottomTabNavigator</a:t>
            </a:r>
            <a:r>
              <a:rPr lang="en-CA" dirty="0"/>
              <a:t> </a:t>
            </a:r>
          </a:p>
          <a:p>
            <a:pPr lvl="1"/>
            <a:r>
              <a:rPr lang="en-CA" dirty="0">
                <a:hlinkClick r:id="rId4"/>
              </a:rPr>
              <a:t>createMaterialTopTabNavigator</a:t>
            </a:r>
            <a:r>
              <a:rPr lang="en-CA" dirty="0"/>
              <a:t> .</a:t>
            </a:r>
          </a:p>
          <a:p>
            <a:endParaRPr lang="en-US" dirty="0"/>
          </a:p>
        </p:txBody>
      </p:sp>
    </p:spTree>
    <p:extLst>
      <p:ext uri="{BB962C8B-B14F-4D97-AF65-F5344CB8AC3E}">
        <p14:creationId xmlns:p14="http://schemas.microsoft.com/office/powerpoint/2010/main" val="2644535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6573-68A1-F746-8D8A-2C400AEE3E76}"/>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59D19F59-A4E3-1A49-A153-F191D8451C9B}"/>
              </a:ext>
            </a:extLst>
          </p:cNvPr>
          <p:cNvSpPr>
            <a:spLocks noGrp="1"/>
          </p:cNvSpPr>
          <p:nvPr>
            <p:ph idx="1"/>
          </p:nvPr>
        </p:nvSpPr>
        <p:spPr/>
        <p:txBody>
          <a:bodyPr/>
          <a:lstStyle/>
          <a:p>
            <a:r>
              <a:rPr lang="en-US" dirty="0"/>
              <a:t>We will use bottom tabs. To continue we have to install appropriate package</a:t>
            </a:r>
          </a:p>
          <a:p>
            <a:endParaRPr lang="en-US" dirty="0"/>
          </a:p>
          <a:p>
            <a:pPr marL="0" indent="0" algn="ctr">
              <a:buNone/>
            </a:pPr>
            <a:r>
              <a:rPr lang="en-CA" dirty="0" err="1">
                <a:latin typeface="Courier" pitchFamily="2" charset="0"/>
              </a:rPr>
              <a:t>npm</a:t>
            </a:r>
            <a:r>
              <a:rPr lang="en-CA" dirty="0">
                <a:latin typeface="Courier" pitchFamily="2" charset="0"/>
              </a:rPr>
              <a:t> install @react-navigation/bottom-tabs</a:t>
            </a:r>
            <a:endParaRPr lang="en-US" dirty="0">
              <a:latin typeface="Courier" pitchFamily="2" charset="0"/>
            </a:endParaRPr>
          </a:p>
        </p:txBody>
      </p:sp>
    </p:spTree>
    <p:extLst>
      <p:ext uri="{BB962C8B-B14F-4D97-AF65-F5344CB8AC3E}">
        <p14:creationId xmlns:p14="http://schemas.microsoft.com/office/powerpoint/2010/main" val="4049403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752D-AA55-F542-984A-2D1BE12B551D}"/>
              </a:ext>
            </a:extLst>
          </p:cNvPr>
          <p:cNvSpPr>
            <a:spLocks noGrp="1"/>
          </p:cNvSpPr>
          <p:nvPr>
            <p:ph type="title"/>
          </p:nvPr>
        </p:nvSpPr>
        <p:spPr/>
        <p:txBody>
          <a:bodyPr/>
          <a:lstStyle/>
          <a:p>
            <a:r>
              <a:rPr lang="en-US" dirty="0"/>
              <a:t>Tabs implementation</a:t>
            </a:r>
          </a:p>
        </p:txBody>
      </p:sp>
      <p:sp>
        <p:nvSpPr>
          <p:cNvPr id="3" name="Content Placeholder 2">
            <a:extLst>
              <a:ext uri="{FF2B5EF4-FFF2-40B4-BE49-F238E27FC236}">
                <a16:creationId xmlns:a16="http://schemas.microsoft.com/office/drawing/2014/main" id="{E1B66D1A-4A98-EB4F-AD13-0C76EBCA26F3}"/>
              </a:ext>
            </a:extLst>
          </p:cNvPr>
          <p:cNvSpPr>
            <a:spLocks noGrp="1"/>
          </p:cNvSpPr>
          <p:nvPr>
            <p:ph sz="half" idx="1"/>
          </p:nvPr>
        </p:nvSpPr>
        <p:spPr>
          <a:xfrm>
            <a:off x="408214" y="1825625"/>
            <a:ext cx="5611586" cy="4351338"/>
          </a:xfrm>
        </p:spPr>
        <p:txBody>
          <a:bodyPr>
            <a:normAutofit/>
          </a:bodyPr>
          <a:lstStyle/>
          <a:p>
            <a:pPr marL="0" indent="0">
              <a:buNone/>
            </a:pPr>
            <a:r>
              <a:rPr lang="en-CA" sz="1400" dirty="0">
                <a:latin typeface="Courier" pitchFamily="2" charset="0"/>
              </a:rPr>
              <a:t>const Tab = </a:t>
            </a:r>
            <a:r>
              <a:rPr lang="en-CA" sz="1400" dirty="0" err="1">
                <a:latin typeface="Courier" pitchFamily="2" charset="0"/>
              </a:rPr>
              <a:t>createBottomTabNavigator</a:t>
            </a:r>
            <a:r>
              <a:rPr lang="en-CA" sz="1400" dirty="0">
                <a:latin typeface="Courier" pitchFamily="2" charset="0"/>
              </a:rPr>
              <a:t>();</a:t>
            </a:r>
          </a:p>
          <a:p>
            <a:pPr marL="0" indent="0">
              <a:buNone/>
            </a:pPr>
            <a:br>
              <a:rPr lang="en-CA" sz="1400" dirty="0">
                <a:latin typeface="Courier" pitchFamily="2" charset="0"/>
              </a:rPr>
            </a:br>
            <a:r>
              <a:rPr lang="en-CA" sz="1400" dirty="0">
                <a:latin typeface="Courier" pitchFamily="2" charset="0"/>
              </a:rPr>
              <a:t>export default function App() {</a:t>
            </a:r>
          </a:p>
          <a:p>
            <a:pPr marL="0" indent="0">
              <a:buNone/>
            </a:pPr>
            <a:r>
              <a:rPr lang="en-CA" sz="1400" dirty="0">
                <a:latin typeface="Courier" pitchFamily="2" charset="0"/>
              </a:rPr>
              <a:t>  return (</a:t>
            </a:r>
          </a:p>
          <a:p>
            <a:pPr marL="0" indent="0">
              <a:buNone/>
            </a:pPr>
            <a:r>
              <a:rPr lang="en-CA" sz="1400" dirty="0">
                <a:latin typeface="Courier" pitchFamily="2" charset="0"/>
              </a:rPr>
              <a:t>    &lt;</a:t>
            </a:r>
            <a:r>
              <a:rPr lang="en-CA" sz="1400" dirty="0" err="1">
                <a:latin typeface="Courier" pitchFamily="2" charset="0"/>
              </a:rPr>
              <a:t>NavigationContainer</a:t>
            </a:r>
            <a:r>
              <a:rPr lang="en-CA" sz="1400" dirty="0">
                <a:latin typeface="Courier" pitchFamily="2" charset="0"/>
              </a:rPr>
              <a:t>&gt;</a:t>
            </a:r>
          </a:p>
          <a:p>
            <a:pPr marL="0" indent="0">
              <a:buNone/>
            </a:pPr>
            <a:r>
              <a:rPr lang="en-CA" sz="1400" dirty="0">
                <a:latin typeface="Courier" pitchFamily="2" charset="0"/>
              </a:rPr>
              <a:t>      &lt;</a:t>
            </a:r>
            <a:r>
              <a:rPr lang="en-CA" sz="1400" dirty="0" err="1">
                <a:latin typeface="Courier" pitchFamily="2" charset="0"/>
              </a:rPr>
              <a:t>Tab.Navigator</a:t>
            </a:r>
            <a:r>
              <a:rPr lang="en-CA" sz="1400" dirty="0">
                <a:latin typeface="Courier" pitchFamily="2" charset="0"/>
              </a:rPr>
              <a:t>&gt;</a:t>
            </a:r>
          </a:p>
          <a:p>
            <a:pPr marL="0" indent="0">
              <a:buNone/>
            </a:pPr>
            <a:r>
              <a:rPr lang="en-CA" sz="1400" dirty="0">
                <a:latin typeface="Courier" pitchFamily="2" charset="0"/>
              </a:rPr>
              <a:t>        &lt;</a:t>
            </a:r>
            <a:r>
              <a:rPr lang="en-CA" sz="1400" dirty="0" err="1">
                <a:latin typeface="Courier" pitchFamily="2" charset="0"/>
              </a:rPr>
              <a:t>Tab.Screen</a:t>
            </a:r>
            <a:r>
              <a:rPr lang="en-CA" sz="1400" dirty="0">
                <a:latin typeface="Courier" pitchFamily="2" charset="0"/>
              </a:rPr>
              <a:t> name="Home" component={A} /&gt;</a:t>
            </a:r>
          </a:p>
          <a:p>
            <a:pPr marL="0" indent="0">
              <a:buNone/>
            </a:pPr>
            <a:r>
              <a:rPr lang="en-CA" sz="1400" dirty="0">
                <a:latin typeface="Courier" pitchFamily="2" charset="0"/>
              </a:rPr>
              <a:t>        &lt;</a:t>
            </a:r>
            <a:r>
              <a:rPr lang="en-CA" sz="1400" dirty="0" err="1">
                <a:latin typeface="Courier" pitchFamily="2" charset="0"/>
              </a:rPr>
              <a:t>Tab.Screen</a:t>
            </a:r>
            <a:r>
              <a:rPr lang="en-CA" sz="1400" dirty="0">
                <a:latin typeface="Courier" pitchFamily="2" charset="0"/>
              </a:rPr>
              <a:t> name="Settings" component={B} /&gt;</a:t>
            </a:r>
          </a:p>
          <a:p>
            <a:pPr marL="0" indent="0">
              <a:buNone/>
            </a:pPr>
            <a:r>
              <a:rPr lang="en-CA" sz="1400" dirty="0">
                <a:latin typeface="Courier" pitchFamily="2" charset="0"/>
              </a:rPr>
              <a:t>      &lt;/</a:t>
            </a:r>
            <a:r>
              <a:rPr lang="en-CA" sz="1400" dirty="0" err="1">
                <a:latin typeface="Courier" pitchFamily="2" charset="0"/>
              </a:rPr>
              <a:t>Tab.Navigator</a:t>
            </a:r>
            <a:r>
              <a:rPr lang="en-CA" sz="1400" dirty="0">
                <a:latin typeface="Courier" pitchFamily="2" charset="0"/>
              </a:rPr>
              <a:t>&gt;</a:t>
            </a:r>
          </a:p>
          <a:p>
            <a:pPr marL="0" indent="0">
              <a:buNone/>
            </a:pPr>
            <a:r>
              <a:rPr lang="en-CA" sz="1400" dirty="0">
                <a:latin typeface="Courier" pitchFamily="2" charset="0"/>
              </a:rPr>
              <a:t>    &lt;/</a:t>
            </a:r>
            <a:r>
              <a:rPr lang="en-CA" sz="1400" dirty="0" err="1">
                <a:latin typeface="Courier" pitchFamily="2" charset="0"/>
              </a:rPr>
              <a:t>NavigationContainer</a:t>
            </a:r>
            <a:r>
              <a:rPr lang="en-CA" sz="1400" dirty="0">
                <a:latin typeface="Courier" pitchFamily="2" charset="0"/>
              </a:rPr>
              <a:t>&gt;</a:t>
            </a:r>
          </a:p>
          <a:p>
            <a:pPr marL="0" indent="0">
              <a:buNone/>
            </a:pPr>
            <a:r>
              <a:rPr lang="en-CA" sz="1400" dirty="0">
                <a:latin typeface="Courier" pitchFamily="2" charset="0"/>
              </a:rPr>
              <a:t>  );</a:t>
            </a:r>
          </a:p>
          <a:p>
            <a:pPr marL="0" indent="0">
              <a:buNone/>
            </a:pPr>
            <a:r>
              <a:rPr lang="en-CA" sz="1400" dirty="0">
                <a:latin typeface="Courier" pitchFamily="2" charset="0"/>
              </a:rPr>
              <a:t>}</a:t>
            </a:r>
          </a:p>
          <a:p>
            <a:pPr marL="0" indent="0">
              <a:buNone/>
            </a:pPr>
            <a:endParaRPr lang="en-US" sz="1400" dirty="0">
              <a:latin typeface="Courier" pitchFamily="2" charset="0"/>
            </a:endParaRPr>
          </a:p>
        </p:txBody>
      </p:sp>
      <p:sp>
        <p:nvSpPr>
          <p:cNvPr id="4" name="Content Placeholder 3">
            <a:extLst>
              <a:ext uri="{FF2B5EF4-FFF2-40B4-BE49-F238E27FC236}">
                <a16:creationId xmlns:a16="http://schemas.microsoft.com/office/drawing/2014/main" id="{C547EF32-9983-7B43-A923-EF9F34642BAA}"/>
              </a:ext>
            </a:extLst>
          </p:cNvPr>
          <p:cNvSpPr>
            <a:spLocks noGrp="1"/>
          </p:cNvSpPr>
          <p:nvPr>
            <p:ph sz="half" idx="2"/>
          </p:nvPr>
        </p:nvSpPr>
        <p:spPr/>
        <p:txBody>
          <a:bodyPr>
            <a:normAutofit/>
          </a:bodyPr>
          <a:lstStyle/>
          <a:p>
            <a:r>
              <a:rPr lang="en-US" dirty="0" err="1"/>
              <a:t>createBottomTabNavigator</a:t>
            </a:r>
            <a:r>
              <a:rPr lang="en-US" dirty="0"/>
              <a:t> creates the navigator instance</a:t>
            </a:r>
          </a:p>
          <a:p>
            <a:r>
              <a:rPr lang="en-US" dirty="0"/>
              <a:t>Similarly to the Stack navigator, we add screens to the navigator. </a:t>
            </a:r>
          </a:p>
          <a:p>
            <a:r>
              <a:rPr lang="en-US" dirty="0"/>
              <a:t>These screens will be our tabs implemented by components A and B (example 8)</a:t>
            </a:r>
          </a:p>
          <a:p>
            <a:r>
              <a:rPr lang="en-US" dirty="0"/>
              <a:t>Each component can have own navigation structure (example 9)</a:t>
            </a:r>
          </a:p>
        </p:txBody>
      </p:sp>
    </p:spTree>
    <p:extLst>
      <p:ext uri="{BB962C8B-B14F-4D97-AF65-F5344CB8AC3E}">
        <p14:creationId xmlns:p14="http://schemas.microsoft.com/office/powerpoint/2010/main" val="1729793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E9F76-BDB4-804F-9BD8-DB5CD97C2268}"/>
              </a:ext>
            </a:extLst>
          </p:cNvPr>
          <p:cNvSpPr>
            <a:spLocks noGrp="1"/>
          </p:cNvSpPr>
          <p:nvPr>
            <p:ph type="title"/>
          </p:nvPr>
        </p:nvSpPr>
        <p:spPr/>
        <p:txBody>
          <a:bodyPr/>
          <a:lstStyle/>
          <a:p>
            <a:r>
              <a:rPr lang="en-US" dirty="0"/>
              <a:t>Drawer navigation</a:t>
            </a:r>
          </a:p>
        </p:txBody>
      </p:sp>
      <p:sp>
        <p:nvSpPr>
          <p:cNvPr id="5" name="Content Placeholder 4">
            <a:extLst>
              <a:ext uri="{FF2B5EF4-FFF2-40B4-BE49-F238E27FC236}">
                <a16:creationId xmlns:a16="http://schemas.microsoft.com/office/drawing/2014/main" id="{94C9A735-3BC8-FD45-BD0C-BC26E97293EE}"/>
              </a:ext>
            </a:extLst>
          </p:cNvPr>
          <p:cNvSpPr>
            <a:spLocks noGrp="1"/>
          </p:cNvSpPr>
          <p:nvPr>
            <p:ph idx="1"/>
          </p:nvPr>
        </p:nvSpPr>
        <p:spPr/>
        <p:txBody>
          <a:bodyPr/>
          <a:lstStyle/>
          <a:p>
            <a:r>
              <a:rPr lang="en-CA" dirty="0"/>
              <a:t>Common pattern in navigation is to use drawer from left (sometimes right) side for navigating between screens.</a:t>
            </a:r>
          </a:p>
          <a:p>
            <a:r>
              <a:rPr lang="en-CA" dirty="0"/>
              <a:t>To use it, you have to install </a:t>
            </a:r>
            <a:r>
              <a:rPr lang="en-CA" dirty="0">
                <a:hlinkClick r:id="rId2"/>
              </a:rPr>
              <a:t>@react-navigation/drawe</a:t>
            </a:r>
            <a:r>
              <a:rPr lang="en-CA" dirty="0"/>
              <a:t>r</a:t>
            </a:r>
            <a:br>
              <a:rPr lang="en-CA" dirty="0"/>
            </a:br>
            <a:endParaRPr lang="en-CA" dirty="0"/>
          </a:p>
          <a:p>
            <a:pPr marL="0" indent="0" algn="ctr">
              <a:buNone/>
            </a:pPr>
            <a:r>
              <a:rPr lang="en-CA" dirty="0" err="1">
                <a:latin typeface="Courier" pitchFamily="2" charset="0"/>
              </a:rPr>
              <a:t>npm</a:t>
            </a:r>
            <a:r>
              <a:rPr lang="en-CA" dirty="0">
                <a:latin typeface="Courier" pitchFamily="2" charset="0"/>
              </a:rPr>
              <a:t> install @react-navigation/drawer</a:t>
            </a:r>
            <a:endParaRPr lang="en-US" dirty="0">
              <a:latin typeface="Courier" pitchFamily="2" charset="0"/>
            </a:endParaRPr>
          </a:p>
        </p:txBody>
      </p:sp>
    </p:spTree>
    <p:extLst>
      <p:ext uri="{BB962C8B-B14F-4D97-AF65-F5344CB8AC3E}">
        <p14:creationId xmlns:p14="http://schemas.microsoft.com/office/powerpoint/2010/main" val="2332186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D9AA-52B3-F94F-A6FF-D52CE79F39E8}"/>
              </a:ext>
            </a:extLst>
          </p:cNvPr>
          <p:cNvSpPr>
            <a:spLocks noGrp="1"/>
          </p:cNvSpPr>
          <p:nvPr>
            <p:ph type="title"/>
          </p:nvPr>
        </p:nvSpPr>
        <p:spPr/>
        <p:txBody>
          <a:bodyPr/>
          <a:lstStyle/>
          <a:p>
            <a:r>
              <a:rPr lang="en-US" dirty="0"/>
              <a:t>Drawer navigation – usage </a:t>
            </a:r>
          </a:p>
        </p:txBody>
      </p:sp>
      <p:sp>
        <p:nvSpPr>
          <p:cNvPr id="3" name="Content Placeholder 2">
            <a:extLst>
              <a:ext uri="{FF2B5EF4-FFF2-40B4-BE49-F238E27FC236}">
                <a16:creationId xmlns:a16="http://schemas.microsoft.com/office/drawing/2014/main" id="{4E714B6B-9DA3-C74A-BF9B-DA9C3724D8F7}"/>
              </a:ext>
            </a:extLst>
          </p:cNvPr>
          <p:cNvSpPr>
            <a:spLocks noGrp="1"/>
          </p:cNvSpPr>
          <p:nvPr>
            <p:ph idx="1"/>
          </p:nvPr>
        </p:nvSpPr>
        <p:spPr/>
        <p:txBody>
          <a:bodyPr>
            <a:normAutofit fontScale="70000" lnSpcReduction="20000"/>
          </a:bodyPr>
          <a:lstStyle/>
          <a:p>
            <a:pPr marL="0" indent="0">
              <a:buNone/>
            </a:pPr>
            <a:r>
              <a:rPr lang="en-CA" i="1" dirty="0">
                <a:latin typeface="Courier" pitchFamily="2" charset="0"/>
              </a:rPr>
              <a:t>const</a:t>
            </a:r>
            <a:r>
              <a:rPr lang="en-CA" dirty="0">
                <a:latin typeface="Courier" pitchFamily="2" charset="0"/>
              </a:rPr>
              <a:t> Drawer = </a:t>
            </a:r>
            <a:r>
              <a:rPr lang="en-CA" dirty="0" err="1">
                <a:latin typeface="Courier" pitchFamily="2" charset="0"/>
              </a:rPr>
              <a:t>createDrawerNavigator</a:t>
            </a:r>
            <a:r>
              <a:rPr lang="en-CA" dirty="0">
                <a:latin typeface="Courier" pitchFamily="2" charset="0"/>
              </a:rPr>
              <a:t>();</a:t>
            </a:r>
          </a:p>
          <a:p>
            <a:pPr marL="0" indent="0">
              <a:buNone/>
            </a:pPr>
            <a:r>
              <a:rPr lang="en-CA" i="1" dirty="0">
                <a:latin typeface="Courier" pitchFamily="2" charset="0"/>
              </a:rPr>
              <a:t>export</a:t>
            </a:r>
            <a:r>
              <a:rPr lang="en-CA" dirty="0">
                <a:latin typeface="Courier" pitchFamily="2" charset="0"/>
              </a:rPr>
              <a:t> </a:t>
            </a:r>
            <a:r>
              <a:rPr lang="en-CA" i="1" dirty="0">
                <a:latin typeface="Courier" pitchFamily="2" charset="0"/>
              </a:rPr>
              <a:t>default</a:t>
            </a:r>
            <a:r>
              <a:rPr lang="en-CA" dirty="0">
                <a:latin typeface="Courier" pitchFamily="2" charset="0"/>
              </a:rPr>
              <a:t> </a:t>
            </a:r>
            <a:r>
              <a:rPr lang="en-CA" i="1" dirty="0">
                <a:latin typeface="Courier" pitchFamily="2" charset="0"/>
              </a:rPr>
              <a:t>function</a:t>
            </a:r>
            <a:r>
              <a:rPr lang="en-CA" dirty="0">
                <a:latin typeface="Courier" pitchFamily="2" charset="0"/>
              </a:rPr>
              <a:t> App() {</a:t>
            </a:r>
          </a:p>
          <a:p>
            <a:pPr marL="0" indent="0">
              <a:buNone/>
            </a:pPr>
            <a:r>
              <a:rPr lang="en-CA" i="1" dirty="0">
                <a:latin typeface="Courier" pitchFamily="2" charset="0"/>
              </a:rPr>
              <a:t>return</a:t>
            </a:r>
            <a:r>
              <a:rPr lang="en-CA" dirty="0">
                <a:latin typeface="Courier" pitchFamily="2" charset="0"/>
              </a:rPr>
              <a:t> (</a:t>
            </a:r>
          </a:p>
          <a:p>
            <a:pPr marL="0" indent="0">
              <a:buNone/>
            </a:pPr>
            <a:r>
              <a:rPr lang="en-CA" dirty="0">
                <a:latin typeface="Courier" pitchFamily="2" charset="0"/>
              </a:rPr>
              <a:t>   &lt;</a:t>
            </a:r>
            <a:r>
              <a:rPr lang="en-CA" dirty="0" err="1">
                <a:latin typeface="Courier" pitchFamily="2" charset="0"/>
              </a:rPr>
              <a:t>NavigationContainer</a:t>
            </a:r>
            <a:r>
              <a:rPr lang="en-CA" dirty="0">
                <a:latin typeface="Courier" pitchFamily="2" charset="0"/>
              </a:rPr>
              <a:t>&gt;</a:t>
            </a:r>
          </a:p>
          <a:p>
            <a:pPr marL="0" indent="0">
              <a:buNone/>
            </a:pPr>
            <a:r>
              <a:rPr lang="en-CA" dirty="0">
                <a:latin typeface="Courier" pitchFamily="2" charset="0"/>
              </a:rPr>
              <a:t>	&lt;</a:t>
            </a:r>
            <a:r>
              <a:rPr lang="en-CA" dirty="0" err="1">
                <a:latin typeface="Courier" pitchFamily="2" charset="0"/>
              </a:rPr>
              <a:t>Drawer.Navigator</a:t>
            </a:r>
            <a:r>
              <a:rPr lang="en-CA" dirty="0">
                <a:latin typeface="Courier" pitchFamily="2" charset="0"/>
              </a:rPr>
              <a:t> </a:t>
            </a:r>
            <a:r>
              <a:rPr lang="en-CA" dirty="0" err="1">
                <a:latin typeface="Courier" pitchFamily="2" charset="0"/>
              </a:rPr>
              <a:t>initialRouteName</a:t>
            </a:r>
            <a:r>
              <a:rPr lang="en-CA" dirty="0">
                <a:latin typeface="Courier" pitchFamily="2" charset="0"/>
              </a:rPr>
              <a:t>="Home"&gt;</a:t>
            </a:r>
          </a:p>
          <a:p>
            <a:pPr marL="0" indent="0">
              <a:buNone/>
            </a:pPr>
            <a:r>
              <a:rPr lang="en-CA" dirty="0">
                <a:latin typeface="Courier" pitchFamily="2" charset="0"/>
              </a:rPr>
              <a:t>	   &lt;</a:t>
            </a:r>
            <a:r>
              <a:rPr lang="en-CA" dirty="0" err="1">
                <a:latin typeface="Courier" pitchFamily="2" charset="0"/>
              </a:rPr>
              <a:t>Drawer.Screen</a:t>
            </a:r>
            <a:r>
              <a:rPr lang="en-CA" dirty="0">
                <a:latin typeface="Courier" pitchFamily="2" charset="0"/>
              </a:rPr>
              <a:t> name="Home" component={</a:t>
            </a:r>
            <a:r>
              <a:rPr lang="en-CA" dirty="0" err="1">
                <a:latin typeface="Courier" pitchFamily="2" charset="0"/>
              </a:rPr>
              <a:t>HomeScreen</a:t>
            </a:r>
            <a:r>
              <a:rPr lang="en-CA" dirty="0">
                <a:latin typeface="Courier" pitchFamily="2" charset="0"/>
              </a:rPr>
              <a:t>} /&gt;</a:t>
            </a:r>
          </a:p>
          <a:p>
            <a:pPr marL="0" indent="0">
              <a:buNone/>
            </a:pPr>
            <a:r>
              <a:rPr lang="en-CA" dirty="0">
                <a:latin typeface="Courier" pitchFamily="2" charset="0"/>
              </a:rPr>
              <a:t>	   &lt;</a:t>
            </a:r>
            <a:r>
              <a:rPr lang="en-CA" dirty="0" err="1">
                <a:latin typeface="Courier" pitchFamily="2" charset="0"/>
              </a:rPr>
              <a:t>Drawer.Screen</a:t>
            </a:r>
            <a:r>
              <a:rPr lang="en-CA" dirty="0">
                <a:latin typeface="Courier" pitchFamily="2" charset="0"/>
              </a:rPr>
              <a:t> name="Notifications" 	   			</a:t>
            </a:r>
          </a:p>
          <a:p>
            <a:pPr marL="0" indent="0">
              <a:buNone/>
            </a:pPr>
            <a:r>
              <a:rPr lang="en-CA" dirty="0">
                <a:latin typeface="Courier" pitchFamily="2" charset="0"/>
              </a:rPr>
              <a:t>		component={</a:t>
            </a:r>
            <a:r>
              <a:rPr lang="en-CA" dirty="0" err="1">
                <a:latin typeface="Courier" pitchFamily="2" charset="0"/>
              </a:rPr>
              <a:t>NotificationsScreen</a:t>
            </a:r>
            <a:r>
              <a:rPr lang="en-CA" dirty="0">
                <a:latin typeface="Courier" pitchFamily="2" charset="0"/>
              </a:rPr>
              <a:t>} /&gt;</a:t>
            </a:r>
          </a:p>
          <a:p>
            <a:pPr marL="0" indent="0">
              <a:buNone/>
            </a:pPr>
            <a:r>
              <a:rPr lang="en-CA" dirty="0">
                <a:latin typeface="Courier" pitchFamily="2" charset="0"/>
              </a:rPr>
              <a:t>	&lt;/</a:t>
            </a:r>
            <a:r>
              <a:rPr lang="en-CA" dirty="0" err="1">
                <a:latin typeface="Courier" pitchFamily="2" charset="0"/>
              </a:rPr>
              <a:t>Drawer.Navigator</a:t>
            </a:r>
            <a:r>
              <a:rPr lang="en-CA" dirty="0">
                <a:latin typeface="Courier" pitchFamily="2" charset="0"/>
              </a:rPr>
              <a:t>&gt;</a:t>
            </a:r>
          </a:p>
          <a:p>
            <a:pPr marL="0" indent="0">
              <a:buNone/>
            </a:pPr>
            <a:r>
              <a:rPr lang="en-CA" dirty="0">
                <a:latin typeface="Courier" pitchFamily="2" charset="0"/>
              </a:rPr>
              <a:t>   &lt;/</a:t>
            </a:r>
            <a:r>
              <a:rPr lang="en-CA" dirty="0" err="1">
                <a:latin typeface="Courier" pitchFamily="2" charset="0"/>
              </a:rPr>
              <a:t>NavigationContainer</a:t>
            </a:r>
            <a:r>
              <a:rPr lang="en-CA" dirty="0">
                <a:latin typeface="Courier" pitchFamily="2" charset="0"/>
              </a:rPr>
              <a:t>&gt;</a:t>
            </a:r>
          </a:p>
          <a:p>
            <a:pPr marL="0" indent="0">
              <a:buNone/>
            </a:pPr>
            <a:r>
              <a:rPr lang="en-CA" dirty="0">
                <a:latin typeface="Courier" pitchFamily="2" charset="0"/>
              </a:rPr>
              <a:t> );</a:t>
            </a:r>
          </a:p>
          <a:p>
            <a:pPr marL="0" indent="0">
              <a:buNone/>
            </a:pPr>
            <a:r>
              <a:rPr lang="en-CA" dirty="0">
                <a:latin typeface="Courier" pitchFamily="2" charset="0"/>
              </a:rPr>
              <a:t>}</a:t>
            </a:r>
          </a:p>
          <a:p>
            <a:pPr marL="0" indent="0">
              <a:buNone/>
            </a:pPr>
            <a:endParaRPr lang="en-US" dirty="0">
              <a:latin typeface="Courier" pitchFamily="2" charset="0"/>
            </a:endParaRPr>
          </a:p>
        </p:txBody>
      </p:sp>
    </p:spTree>
    <p:extLst>
      <p:ext uri="{BB962C8B-B14F-4D97-AF65-F5344CB8AC3E}">
        <p14:creationId xmlns:p14="http://schemas.microsoft.com/office/powerpoint/2010/main" val="2304695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DD9AA-52B3-F94F-A6FF-D52CE79F39E8}"/>
              </a:ext>
            </a:extLst>
          </p:cNvPr>
          <p:cNvSpPr>
            <a:spLocks noGrp="1"/>
          </p:cNvSpPr>
          <p:nvPr>
            <p:ph type="title"/>
          </p:nvPr>
        </p:nvSpPr>
        <p:spPr/>
        <p:txBody>
          <a:bodyPr/>
          <a:lstStyle/>
          <a:p>
            <a:r>
              <a:rPr lang="en-US" dirty="0"/>
              <a:t>Drawer navigation – usage </a:t>
            </a:r>
          </a:p>
        </p:txBody>
      </p:sp>
      <p:sp>
        <p:nvSpPr>
          <p:cNvPr id="3" name="Content Placeholder 2">
            <a:extLst>
              <a:ext uri="{FF2B5EF4-FFF2-40B4-BE49-F238E27FC236}">
                <a16:creationId xmlns:a16="http://schemas.microsoft.com/office/drawing/2014/main" id="{4E714B6B-9DA3-C74A-BF9B-DA9C3724D8F7}"/>
              </a:ext>
            </a:extLst>
          </p:cNvPr>
          <p:cNvSpPr>
            <a:spLocks noGrp="1"/>
          </p:cNvSpPr>
          <p:nvPr>
            <p:ph idx="1"/>
          </p:nvPr>
        </p:nvSpPr>
        <p:spPr/>
        <p:txBody>
          <a:bodyPr>
            <a:normAutofit/>
          </a:bodyPr>
          <a:lstStyle/>
          <a:p>
            <a:r>
              <a:rPr lang="en-CA" dirty="0"/>
              <a:t>To open and close drawer, use the following helpers:</a:t>
            </a:r>
          </a:p>
          <a:p>
            <a:pPr lvl="1"/>
            <a:r>
              <a:rPr lang="en-CA" dirty="0" err="1">
                <a:latin typeface="Courier" pitchFamily="2" charset="0"/>
              </a:rPr>
              <a:t>navigation.openDrawer</a:t>
            </a:r>
            <a:r>
              <a:rPr lang="en-CA" dirty="0">
                <a:latin typeface="Courier" pitchFamily="2" charset="0"/>
              </a:rPr>
              <a:t>();</a:t>
            </a:r>
          </a:p>
          <a:p>
            <a:pPr lvl="1"/>
            <a:r>
              <a:rPr lang="en-CA" dirty="0" err="1">
                <a:latin typeface="Courier" pitchFamily="2" charset="0"/>
              </a:rPr>
              <a:t>navigation.closeDrawer</a:t>
            </a:r>
            <a:r>
              <a:rPr lang="en-CA" dirty="0">
                <a:latin typeface="Courier" pitchFamily="2" charset="0"/>
              </a:rPr>
              <a:t>();</a:t>
            </a:r>
          </a:p>
          <a:p>
            <a:r>
              <a:rPr lang="en-CA" dirty="0"/>
              <a:t>If you would like to toggle the drawer you call the following:</a:t>
            </a:r>
          </a:p>
          <a:p>
            <a:pPr lvl="1"/>
            <a:r>
              <a:rPr lang="en-CA" dirty="0" err="1">
                <a:latin typeface="Courier" pitchFamily="2" charset="0"/>
              </a:rPr>
              <a:t>navigation.toggleDrawer</a:t>
            </a:r>
            <a:r>
              <a:rPr lang="en-CA" dirty="0">
                <a:latin typeface="Courier" pitchFamily="2" charset="0"/>
              </a:rPr>
              <a:t>();</a:t>
            </a:r>
          </a:p>
          <a:p>
            <a:r>
              <a:rPr lang="en-CA" dirty="0"/>
              <a:t>If you would like to determine if drawer is open or closed, you can do the following:</a:t>
            </a:r>
          </a:p>
          <a:p>
            <a:pPr marL="457200" lvl="1" indent="0">
              <a:buNone/>
            </a:pPr>
            <a:r>
              <a:rPr lang="en-CA" sz="2000" i="1" dirty="0">
                <a:latin typeface="Courier" pitchFamily="2" charset="0"/>
              </a:rPr>
              <a:t>import</a:t>
            </a:r>
            <a:r>
              <a:rPr lang="en-CA" sz="2000" dirty="0">
                <a:latin typeface="Courier" pitchFamily="2" charset="0"/>
              </a:rPr>
              <a:t> { </a:t>
            </a:r>
            <a:r>
              <a:rPr lang="en-CA" sz="2000" dirty="0" err="1">
                <a:latin typeface="Courier" pitchFamily="2" charset="0"/>
              </a:rPr>
              <a:t>useIsDrawerOpen</a:t>
            </a:r>
            <a:r>
              <a:rPr lang="en-CA" sz="2000" dirty="0">
                <a:latin typeface="Courier" pitchFamily="2" charset="0"/>
              </a:rPr>
              <a:t> } </a:t>
            </a:r>
            <a:r>
              <a:rPr lang="en-CA" sz="2000" i="1" dirty="0">
                <a:latin typeface="Courier" pitchFamily="2" charset="0"/>
              </a:rPr>
              <a:t>from</a:t>
            </a:r>
            <a:r>
              <a:rPr lang="en-CA" sz="2000" dirty="0">
                <a:latin typeface="Courier" pitchFamily="2" charset="0"/>
              </a:rPr>
              <a:t> '@react-navigation/drawer';</a:t>
            </a:r>
          </a:p>
          <a:p>
            <a:pPr marL="457200" lvl="1" indent="0">
              <a:buNone/>
            </a:pPr>
            <a:r>
              <a:rPr lang="en-CA" sz="2000" dirty="0">
                <a:latin typeface="Courier" pitchFamily="2" charset="0"/>
              </a:rPr>
              <a:t>// ...</a:t>
            </a:r>
          </a:p>
          <a:p>
            <a:pPr marL="457200" lvl="1" indent="0">
              <a:buNone/>
            </a:pPr>
            <a:r>
              <a:rPr lang="en-CA" sz="2000" i="1" dirty="0">
                <a:latin typeface="Courier" pitchFamily="2" charset="0"/>
              </a:rPr>
              <a:t>const</a:t>
            </a:r>
            <a:r>
              <a:rPr lang="en-CA" sz="2000" dirty="0">
                <a:latin typeface="Courier" pitchFamily="2" charset="0"/>
              </a:rPr>
              <a:t> </a:t>
            </a:r>
            <a:r>
              <a:rPr lang="en-CA" sz="2000" dirty="0" err="1">
                <a:latin typeface="Courier" pitchFamily="2" charset="0"/>
              </a:rPr>
              <a:t>isDrawerOpen</a:t>
            </a:r>
            <a:r>
              <a:rPr lang="en-CA" sz="2000" dirty="0">
                <a:latin typeface="Courier" pitchFamily="2" charset="0"/>
              </a:rPr>
              <a:t> = </a:t>
            </a:r>
            <a:r>
              <a:rPr lang="en-CA" sz="2000" dirty="0" err="1">
                <a:latin typeface="Courier" pitchFamily="2" charset="0"/>
              </a:rPr>
              <a:t>useIsDrawerOpen</a:t>
            </a:r>
            <a:r>
              <a:rPr lang="en-CA" sz="2000" dirty="0">
                <a:latin typeface="Courier" pitchFamily="2" charset="0"/>
              </a:rPr>
              <a:t>();</a:t>
            </a:r>
          </a:p>
        </p:txBody>
      </p:sp>
    </p:spTree>
    <p:extLst>
      <p:ext uri="{BB962C8B-B14F-4D97-AF65-F5344CB8AC3E}">
        <p14:creationId xmlns:p14="http://schemas.microsoft.com/office/powerpoint/2010/main" val="93448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B567-95C7-834A-9FED-F09AC40A319B}"/>
              </a:ext>
            </a:extLst>
          </p:cNvPr>
          <p:cNvSpPr>
            <a:spLocks noGrp="1"/>
          </p:cNvSpPr>
          <p:nvPr>
            <p:ph type="title"/>
          </p:nvPr>
        </p:nvSpPr>
        <p:spPr/>
        <p:txBody>
          <a:bodyPr/>
          <a:lstStyle/>
          <a:p>
            <a:r>
              <a:rPr lang="en-US" dirty="0"/>
              <a:t>Fetching data - reminder</a:t>
            </a:r>
          </a:p>
        </p:txBody>
      </p:sp>
      <p:sp>
        <p:nvSpPr>
          <p:cNvPr id="3" name="Content Placeholder 2">
            <a:extLst>
              <a:ext uri="{FF2B5EF4-FFF2-40B4-BE49-F238E27FC236}">
                <a16:creationId xmlns:a16="http://schemas.microsoft.com/office/drawing/2014/main" id="{E06552EF-E155-154F-879A-5D63984191A2}"/>
              </a:ext>
            </a:extLst>
          </p:cNvPr>
          <p:cNvSpPr>
            <a:spLocks noGrp="1"/>
          </p:cNvSpPr>
          <p:nvPr>
            <p:ph sz="half" idx="1"/>
          </p:nvPr>
        </p:nvSpPr>
        <p:spPr/>
        <p:txBody>
          <a:bodyPr>
            <a:normAutofit/>
          </a:bodyPr>
          <a:lstStyle/>
          <a:p>
            <a:r>
              <a:rPr lang="en-CA" dirty="0"/>
              <a:t>The Fetch API provides an interface for fetching resources (including across the network). It will seem familiar to anyone who has used </a:t>
            </a:r>
            <a:r>
              <a:rPr lang="en-CA" dirty="0">
                <a:hlinkClick r:id="rId3"/>
              </a:rPr>
              <a:t>XMLHttpRequest</a:t>
            </a:r>
            <a:r>
              <a:rPr lang="en-CA" dirty="0"/>
              <a:t>, but the new API provides a more powerful and flexible feature set.</a:t>
            </a:r>
          </a:p>
          <a:p>
            <a:endParaRPr lang="en-US" dirty="0"/>
          </a:p>
        </p:txBody>
      </p:sp>
      <p:sp>
        <p:nvSpPr>
          <p:cNvPr id="4" name="Content Placeholder 3">
            <a:extLst>
              <a:ext uri="{FF2B5EF4-FFF2-40B4-BE49-F238E27FC236}">
                <a16:creationId xmlns:a16="http://schemas.microsoft.com/office/drawing/2014/main" id="{1C2D59A1-B137-1140-AF0E-FE17E3930647}"/>
              </a:ext>
            </a:extLst>
          </p:cNvPr>
          <p:cNvSpPr>
            <a:spLocks noGrp="1"/>
          </p:cNvSpPr>
          <p:nvPr>
            <p:ph sz="half" idx="2"/>
          </p:nvPr>
        </p:nvSpPr>
        <p:spPr>
          <a:xfrm>
            <a:off x="5855368" y="1507958"/>
            <a:ext cx="6336632" cy="4669005"/>
          </a:xfrm>
        </p:spPr>
        <p:txBody>
          <a:bodyPr>
            <a:normAutofit/>
          </a:bodyPr>
          <a:lstStyle/>
          <a:p>
            <a:pPr marL="0" indent="0">
              <a:buNone/>
            </a:pPr>
            <a:r>
              <a:rPr lang="en-CA" sz="1800" dirty="0">
                <a:latin typeface="Courier" pitchFamily="2" charset="0"/>
              </a:rPr>
              <a:t>const </a:t>
            </a:r>
            <a:r>
              <a:rPr lang="en-CA" sz="1800" dirty="0" err="1">
                <a:latin typeface="Courier" pitchFamily="2" charset="0"/>
              </a:rPr>
              <a:t>getMoviesFromApi</a:t>
            </a:r>
            <a:r>
              <a:rPr lang="en-CA" sz="1800" dirty="0">
                <a:latin typeface="Courier" pitchFamily="2" charset="0"/>
              </a:rPr>
              <a:t> = () =&gt; { </a:t>
            </a:r>
          </a:p>
          <a:p>
            <a:pPr marL="0" indent="0">
              <a:buNone/>
            </a:pPr>
            <a:r>
              <a:rPr lang="en-CA" sz="1800" dirty="0">
                <a:latin typeface="Courier" pitchFamily="2" charset="0"/>
              </a:rPr>
              <a:t> return  </a:t>
            </a:r>
          </a:p>
          <a:p>
            <a:pPr marL="0" indent="0">
              <a:buNone/>
            </a:pPr>
            <a:r>
              <a:rPr lang="en-CA" sz="1800" dirty="0">
                <a:latin typeface="Courier" pitchFamily="2" charset="0"/>
              </a:rPr>
              <a:t> fetch('https://</a:t>
            </a:r>
            <a:r>
              <a:rPr lang="en-CA" sz="1800" dirty="0" err="1">
                <a:latin typeface="Courier" pitchFamily="2" charset="0"/>
              </a:rPr>
              <a:t>api.dev</a:t>
            </a:r>
            <a:r>
              <a:rPr lang="en-CA" sz="1800" dirty="0">
                <a:latin typeface="Courier" pitchFamily="2" charset="0"/>
              </a:rPr>
              <a:t>/</a:t>
            </a:r>
            <a:r>
              <a:rPr lang="en-CA" sz="1800" dirty="0" err="1">
                <a:latin typeface="Courier" pitchFamily="2" charset="0"/>
              </a:rPr>
              <a:t>end.json</a:t>
            </a:r>
            <a:r>
              <a:rPr lang="en-CA" sz="1800" dirty="0">
                <a:latin typeface="Courier" pitchFamily="2" charset="0"/>
              </a:rPr>
              <a:t>’) </a:t>
            </a:r>
          </a:p>
          <a:p>
            <a:pPr marL="0" indent="0">
              <a:buNone/>
            </a:pPr>
            <a:r>
              <a:rPr lang="en-CA" sz="1800" dirty="0">
                <a:latin typeface="Courier" pitchFamily="2" charset="0"/>
              </a:rPr>
              <a:t>  .then((response) =&gt; </a:t>
            </a:r>
            <a:r>
              <a:rPr lang="en-CA" sz="1800" dirty="0" err="1">
                <a:latin typeface="Courier" pitchFamily="2" charset="0"/>
              </a:rPr>
              <a:t>response.json</a:t>
            </a:r>
            <a:r>
              <a:rPr lang="en-CA" sz="1800" dirty="0">
                <a:latin typeface="Courier" pitchFamily="2" charset="0"/>
              </a:rPr>
              <a:t>()) </a:t>
            </a:r>
          </a:p>
          <a:p>
            <a:pPr marL="0" indent="0">
              <a:buNone/>
            </a:pPr>
            <a:r>
              <a:rPr lang="en-CA" sz="1800" dirty="0">
                <a:latin typeface="Courier" pitchFamily="2" charset="0"/>
              </a:rPr>
              <a:t>  .then((json) =&gt; { return </a:t>
            </a:r>
            <a:r>
              <a:rPr lang="en-CA" sz="1800" dirty="0" err="1">
                <a:latin typeface="Courier" pitchFamily="2" charset="0"/>
              </a:rPr>
              <a:t>json.</a:t>
            </a:r>
            <a:r>
              <a:rPr lang="en-CA" sz="1800" dirty="0" err="1">
                <a:solidFill>
                  <a:schemeClr val="accent6">
                    <a:lumMod val="50000"/>
                  </a:schemeClr>
                </a:solidFill>
                <a:latin typeface="Courier" pitchFamily="2" charset="0"/>
              </a:rPr>
              <a:t>data</a:t>
            </a:r>
            <a:r>
              <a:rPr lang="en-CA" sz="1800" dirty="0">
                <a:latin typeface="Courier" pitchFamily="2" charset="0"/>
              </a:rPr>
              <a:t>; }) </a:t>
            </a:r>
          </a:p>
          <a:p>
            <a:pPr marL="0" indent="0">
              <a:buNone/>
            </a:pPr>
            <a:r>
              <a:rPr lang="en-CA" sz="1800" dirty="0">
                <a:latin typeface="Courier" pitchFamily="2" charset="0"/>
              </a:rPr>
              <a:t>  .catch((error) =&gt; { </a:t>
            </a:r>
          </a:p>
          <a:p>
            <a:pPr marL="0" indent="0">
              <a:buNone/>
            </a:pPr>
            <a:r>
              <a:rPr lang="en-CA" sz="1800" dirty="0">
                <a:latin typeface="Courier" pitchFamily="2" charset="0"/>
              </a:rPr>
              <a:t>     </a:t>
            </a:r>
            <a:r>
              <a:rPr lang="en-CA" sz="1800" dirty="0" err="1">
                <a:latin typeface="Courier" pitchFamily="2" charset="0"/>
              </a:rPr>
              <a:t>console.error</a:t>
            </a:r>
            <a:r>
              <a:rPr lang="en-CA" sz="1800" dirty="0">
                <a:latin typeface="Courier" pitchFamily="2" charset="0"/>
              </a:rPr>
              <a:t>(error); </a:t>
            </a:r>
          </a:p>
          <a:p>
            <a:pPr marL="0" indent="0">
              <a:buNone/>
            </a:pPr>
            <a:r>
              <a:rPr lang="en-CA" sz="1800" dirty="0">
                <a:latin typeface="Courier" pitchFamily="2" charset="0"/>
              </a:rPr>
              <a:t>  }); </a:t>
            </a:r>
          </a:p>
          <a:p>
            <a:pPr marL="0" indent="0">
              <a:buNone/>
            </a:pPr>
            <a:r>
              <a:rPr lang="en-CA" sz="1800" dirty="0">
                <a:latin typeface="Courier" pitchFamily="2" charset="0"/>
              </a:rPr>
              <a:t>};</a:t>
            </a:r>
            <a:endParaRPr lang="en-US" sz="1800" dirty="0">
              <a:latin typeface="Courier" pitchFamily="2" charset="0"/>
            </a:endParaRPr>
          </a:p>
        </p:txBody>
      </p:sp>
    </p:spTree>
    <p:extLst>
      <p:ext uri="{BB962C8B-B14F-4D97-AF65-F5344CB8AC3E}">
        <p14:creationId xmlns:p14="http://schemas.microsoft.com/office/powerpoint/2010/main" val="1994457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9EB7-9EBF-664D-A1B3-0F2B73339E74}"/>
              </a:ext>
            </a:extLst>
          </p:cNvPr>
          <p:cNvSpPr>
            <a:spLocks noGrp="1"/>
          </p:cNvSpPr>
          <p:nvPr>
            <p:ph type="title"/>
          </p:nvPr>
        </p:nvSpPr>
        <p:spPr/>
        <p:txBody>
          <a:bodyPr/>
          <a:lstStyle/>
          <a:p>
            <a:r>
              <a:rPr lang="en-US" dirty="0"/>
              <a:t>Authentication flow</a:t>
            </a:r>
          </a:p>
        </p:txBody>
      </p:sp>
      <p:sp>
        <p:nvSpPr>
          <p:cNvPr id="3" name="Content Placeholder 2">
            <a:extLst>
              <a:ext uri="{FF2B5EF4-FFF2-40B4-BE49-F238E27FC236}">
                <a16:creationId xmlns:a16="http://schemas.microsoft.com/office/drawing/2014/main" id="{689761BF-99AE-D545-BE60-462A01FA9C07}"/>
              </a:ext>
            </a:extLst>
          </p:cNvPr>
          <p:cNvSpPr>
            <a:spLocks noGrp="1"/>
          </p:cNvSpPr>
          <p:nvPr>
            <p:ph idx="1"/>
          </p:nvPr>
        </p:nvSpPr>
        <p:spPr/>
        <p:txBody>
          <a:bodyPr>
            <a:normAutofit fontScale="92500" lnSpcReduction="10000"/>
          </a:bodyPr>
          <a:lstStyle/>
          <a:p>
            <a:r>
              <a:rPr lang="en-CA" dirty="0"/>
              <a:t>Most apps require that a user authenticate in some way to have access to data associated with a user or other private content. Typically the flow will look like this:</a:t>
            </a:r>
          </a:p>
          <a:p>
            <a:r>
              <a:rPr lang="en-CA" dirty="0"/>
              <a:t>The user opens the app.</a:t>
            </a:r>
          </a:p>
          <a:p>
            <a:r>
              <a:rPr lang="en-CA" dirty="0"/>
              <a:t>The app loads some authentication state from persistent storage (for example, </a:t>
            </a:r>
            <a:r>
              <a:rPr lang="en-CA" dirty="0" err="1"/>
              <a:t>AsyncStorage</a:t>
            </a:r>
            <a:r>
              <a:rPr lang="en-CA" dirty="0"/>
              <a:t>).</a:t>
            </a:r>
          </a:p>
          <a:p>
            <a:r>
              <a:rPr lang="en-CA" dirty="0"/>
              <a:t>When the state has loaded, the user is presented with either authentication screens or the main app, depending on whether valid authentication state was loaded.</a:t>
            </a:r>
          </a:p>
          <a:p>
            <a:r>
              <a:rPr lang="en-CA" dirty="0"/>
              <a:t>When the user signs out, we clear the authentication state and send them back to authentication screens.</a:t>
            </a:r>
          </a:p>
          <a:p>
            <a:endParaRPr lang="en-US" dirty="0"/>
          </a:p>
        </p:txBody>
      </p:sp>
    </p:spTree>
    <p:extLst>
      <p:ext uri="{BB962C8B-B14F-4D97-AF65-F5344CB8AC3E}">
        <p14:creationId xmlns:p14="http://schemas.microsoft.com/office/powerpoint/2010/main" val="1068127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4AC0-8BF5-7B4B-A79C-83D80EFF9310}"/>
              </a:ext>
            </a:extLst>
          </p:cNvPr>
          <p:cNvSpPr>
            <a:spLocks noGrp="1"/>
          </p:cNvSpPr>
          <p:nvPr>
            <p:ph type="title"/>
          </p:nvPr>
        </p:nvSpPr>
        <p:spPr/>
        <p:txBody>
          <a:bodyPr/>
          <a:lstStyle/>
          <a:p>
            <a:r>
              <a:rPr lang="en-US" dirty="0"/>
              <a:t>Authentication flow</a:t>
            </a:r>
          </a:p>
        </p:txBody>
      </p:sp>
      <p:sp>
        <p:nvSpPr>
          <p:cNvPr id="3" name="Content Placeholder 2">
            <a:extLst>
              <a:ext uri="{FF2B5EF4-FFF2-40B4-BE49-F238E27FC236}">
                <a16:creationId xmlns:a16="http://schemas.microsoft.com/office/drawing/2014/main" id="{808C5702-891F-8E46-8527-326C13ED98A7}"/>
              </a:ext>
            </a:extLst>
          </p:cNvPr>
          <p:cNvSpPr>
            <a:spLocks noGrp="1"/>
          </p:cNvSpPr>
          <p:nvPr>
            <p:ph idx="1"/>
          </p:nvPr>
        </p:nvSpPr>
        <p:spPr/>
        <p:txBody>
          <a:bodyPr/>
          <a:lstStyle/>
          <a:p>
            <a:r>
              <a:rPr lang="en-CA" dirty="0"/>
              <a:t>This is the behavior that we want from the authentication flow: when users sign in, we want to throw away the state of the authentication flow and unmount all of the screens related to authentication, and when we press the hardware back button we expect to not be able to go back to the authentication flow.</a:t>
            </a:r>
          </a:p>
          <a:p>
            <a:r>
              <a:rPr lang="en-CA" dirty="0"/>
              <a:t>We can define different screens based on some condition. For example, if the user is signed in, we can define </a:t>
            </a:r>
            <a:r>
              <a:rPr lang="en-CA" i="1" dirty="0"/>
              <a:t>Home</a:t>
            </a:r>
            <a:r>
              <a:rPr lang="en-CA" dirty="0"/>
              <a:t>, </a:t>
            </a:r>
            <a:r>
              <a:rPr lang="en-CA" i="1" dirty="0"/>
              <a:t>Profile</a:t>
            </a:r>
            <a:r>
              <a:rPr lang="en-CA" dirty="0"/>
              <a:t>, </a:t>
            </a:r>
            <a:r>
              <a:rPr lang="en-CA" i="1" dirty="0"/>
              <a:t>Settings</a:t>
            </a:r>
            <a:r>
              <a:rPr lang="en-CA" dirty="0"/>
              <a:t> etc. If the user is not signed in, we can define </a:t>
            </a:r>
            <a:r>
              <a:rPr lang="en-CA" i="1" dirty="0" err="1"/>
              <a:t>SignIn</a:t>
            </a:r>
            <a:r>
              <a:rPr lang="en-CA" dirty="0"/>
              <a:t> and </a:t>
            </a:r>
            <a:r>
              <a:rPr lang="en-CA" i="1" dirty="0" err="1"/>
              <a:t>SignUp</a:t>
            </a:r>
            <a:r>
              <a:rPr lang="en-CA" dirty="0"/>
              <a:t> screens.</a:t>
            </a:r>
            <a:endParaRPr lang="en-US" dirty="0"/>
          </a:p>
        </p:txBody>
      </p:sp>
    </p:spTree>
    <p:extLst>
      <p:ext uri="{BB962C8B-B14F-4D97-AF65-F5344CB8AC3E}">
        <p14:creationId xmlns:p14="http://schemas.microsoft.com/office/powerpoint/2010/main" val="1391134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9C0A-EF78-384A-ABD6-FCA307C802EA}"/>
              </a:ext>
            </a:extLst>
          </p:cNvPr>
          <p:cNvSpPr>
            <a:spLocks noGrp="1"/>
          </p:cNvSpPr>
          <p:nvPr>
            <p:ph type="title"/>
          </p:nvPr>
        </p:nvSpPr>
        <p:spPr/>
        <p:txBody>
          <a:bodyPr/>
          <a:lstStyle/>
          <a:p>
            <a:r>
              <a:rPr lang="en-US" dirty="0"/>
              <a:t>Authentication flow</a:t>
            </a:r>
          </a:p>
        </p:txBody>
      </p:sp>
      <p:sp>
        <p:nvSpPr>
          <p:cNvPr id="3" name="Content Placeholder 2">
            <a:extLst>
              <a:ext uri="{FF2B5EF4-FFF2-40B4-BE49-F238E27FC236}">
                <a16:creationId xmlns:a16="http://schemas.microsoft.com/office/drawing/2014/main" id="{155E95F1-ECDC-DD4C-82D4-E30F4ED70EDE}"/>
              </a:ext>
            </a:extLst>
          </p:cNvPr>
          <p:cNvSpPr>
            <a:spLocks noGrp="1"/>
          </p:cNvSpPr>
          <p:nvPr>
            <p:ph idx="1"/>
          </p:nvPr>
        </p:nvSpPr>
        <p:spPr/>
        <p:txBody>
          <a:bodyPr>
            <a:normAutofit fontScale="77500" lnSpcReduction="20000"/>
          </a:bodyPr>
          <a:lstStyle/>
          <a:p>
            <a:pPr marL="0" indent="0">
              <a:buNone/>
            </a:pPr>
            <a:r>
              <a:rPr lang="en-CA" dirty="0" err="1">
                <a:latin typeface="Courier" pitchFamily="2" charset="0"/>
              </a:rPr>
              <a:t>isSignedIn</a:t>
            </a:r>
            <a:r>
              <a:rPr lang="en-CA" dirty="0">
                <a:latin typeface="Courier" pitchFamily="2" charset="0"/>
              </a:rPr>
              <a:t> ? (</a:t>
            </a:r>
          </a:p>
          <a:p>
            <a:pPr marL="0" indent="0">
              <a:buNone/>
            </a:pPr>
            <a:r>
              <a:rPr lang="en-CA" dirty="0">
                <a:latin typeface="Courier" pitchFamily="2" charset="0"/>
              </a:rPr>
              <a:t>&lt;&gt;</a:t>
            </a:r>
          </a:p>
          <a:p>
            <a:pPr marL="0" indent="0">
              <a:buNone/>
            </a:pPr>
            <a:r>
              <a:rPr lang="en-CA" dirty="0">
                <a:latin typeface="Courier" pitchFamily="2" charset="0"/>
              </a:rPr>
              <a:t>&lt;</a:t>
            </a:r>
            <a:r>
              <a:rPr lang="en-CA" dirty="0" err="1">
                <a:latin typeface="Courier" pitchFamily="2" charset="0"/>
              </a:rPr>
              <a:t>Stack.Screen</a:t>
            </a:r>
            <a:r>
              <a:rPr lang="en-CA" dirty="0">
                <a:latin typeface="Courier" pitchFamily="2" charset="0"/>
              </a:rPr>
              <a:t> name="Home" component={</a:t>
            </a:r>
            <a:r>
              <a:rPr lang="en-CA" dirty="0" err="1">
                <a:latin typeface="Courier" pitchFamily="2" charset="0"/>
              </a:rPr>
              <a:t>HomeScreen</a:t>
            </a:r>
            <a:r>
              <a:rPr lang="en-CA" dirty="0">
                <a:latin typeface="Courier" pitchFamily="2" charset="0"/>
              </a:rPr>
              <a:t>} /&gt;</a:t>
            </a:r>
          </a:p>
          <a:p>
            <a:pPr marL="0" indent="0">
              <a:buNone/>
            </a:pPr>
            <a:r>
              <a:rPr lang="en-CA" dirty="0">
                <a:latin typeface="Courier" pitchFamily="2" charset="0"/>
              </a:rPr>
              <a:t>&lt;</a:t>
            </a:r>
            <a:r>
              <a:rPr lang="en-CA" dirty="0" err="1">
                <a:latin typeface="Courier" pitchFamily="2" charset="0"/>
              </a:rPr>
              <a:t>Stack.Screen</a:t>
            </a:r>
            <a:r>
              <a:rPr lang="en-CA" dirty="0">
                <a:latin typeface="Courier" pitchFamily="2" charset="0"/>
              </a:rPr>
              <a:t> name="Profile" component={</a:t>
            </a:r>
            <a:r>
              <a:rPr lang="en-CA" dirty="0" err="1">
                <a:latin typeface="Courier" pitchFamily="2" charset="0"/>
              </a:rPr>
              <a:t>ProfileScreen</a:t>
            </a:r>
            <a:r>
              <a:rPr lang="en-CA" dirty="0">
                <a:latin typeface="Courier" pitchFamily="2" charset="0"/>
              </a:rPr>
              <a:t>} /&gt;</a:t>
            </a:r>
          </a:p>
          <a:p>
            <a:pPr marL="0" indent="0">
              <a:buNone/>
            </a:pPr>
            <a:r>
              <a:rPr lang="en-CA" dirty="0">
                <a:latin typeface="Courier" pitchFamily="2" charset="0"/>
              </a:rPr>
              <a:t>&lt;</a:t>
            </a:r>
            <a:r>
              <a:rPr lang="en-CA" dirty="0" err="1">
                <a:latin typeface="Courier" pitchFamily="2" charset="0"/>
              </a:rPr>
              <a:t>Stack.Screen</a:t>
            </a:r>
            <a:r>
              <a:rPr lang="en-CA" dirty="0">
                <a:latin typeface="Courier" pitchFamily="2" charset="0"/>
              </a:rPr>
              <a:t> name="Settings" component={</a:t>
            </a:r>
            <a:r>
              <a:rPr lang="en-CA" dirty="0" err="1">
                <a:latin typeface="Courier" pitchFamily="2" charset="0"/>
              </a:rPr>
              <a:t>SettingsScreen</a:t>
            </a:r>
            <a:r>
              <a:rPr lang="en-CA" dirty="0">
                <a:latin typeface="Courier" pitchFamily="2" charset="0"/>
              </a:rPr>
              <a:t>} /&gt;</a:t>
            </a:r>
          </a:p>
          <a:p>
            <a:pPr marL="0" indent="0">
              <a:buNone/>
            </a:pPr>
            <a:r>
              <a:rPr lang="en-CA" dirty="0">
                <a:latin typeface="Courier" pitchFamily="2" charset="0"/>
              </a:rPr>
              <a:t>&lt;/&gt;</a:t>
            </a:r>
          </a:p>
          <a:p>
            <a:pPr marL="0" indent="0">
              <a:buNone/>
            </a:pPr>
            <a:r>
              <a:rPr lang="en-CA" dirty="0">
                <a:latin typeface="Courier" pitchFamily="2" charset="0"/>
              </a:rPr>
              <a:t>) : (</a:t>
            </a:r>
          </a:p>
          <a:p>
            <a:pPr marL="0" indent="0">
              <a:buNone/>
            </a:pPr>
            <a:r>
              <a:rPr lang="en-CA" dirty="0">
                <a:latin typeface="Courier" pitchFamily="2" charset="0"/>
              </a:rPr>
              <a:t>&lt;&gt;</a:t>
            </a:r>
          </a:p>
          <a:p>
            <a:pPr marL="0" indent="0">
              <a:buNone/>
            </a:pPr>
            <a:r>
              <a:rPr lang="en-CA" dirty="0">
                <a:latin typeface="Courier" pitchFamily="2" charset="0"/>
              </a:rPr>
              <a:t>&lt;</a:t>
            </a:r>
            <a:r>
              <a:rPr lang="en-CA" dirty="0" err="1">
                <a:latin typeface="Courier" pitchFamily="2" charset="0"/>
              </a:rPr>
              <a:t>Stack.Screen</a:t>
            </a:r>
            <a:r>
              <a:rPr lang="en-CA" dirty="0">
                <a:latin typeface="Courier" pitchFamily="2" charset="0"/>
              </a:rPr>
              <a:t> name="</a:t>
            </a:r>
            <a:r>
              <a:rPr lang="en-CA" dirty="0" err="1">
                <a:latin typeface="Courier" pitchFamily="2" charset="0"/>
              </a:rPr>
              <a:t>SignIn</a:t>
            </a:r>
            <a:r>
              <a:rPr lang="en-CA" dirty="0">
                <a:latin typeface="Courier" pitchFamily="2" charset="0"/>
              </a:rPr>
              <a:t>" component={</a:t>
            </a:r>
            <a:r>
              <a:rPr lang="en-CA" dirty="0" err="1">
                <a:latin typeface="Courier" pitchFamily="2" charset="0"/>
              </a:rPr>
              <a:t>SignInScreen</a:t>
            </a:r>
            <a:r>
              <a:rPr lang="en-CA" dirty="0">
                <a:latin typeface="Courier" pitchFamily="2" charset="0"/>
              </a:rPr>
              <a:t>} /&gt;</a:t>
            </a:r>
          </a:p>
          <a:p>
            <a:pPr marL="0" indent="0">
              <a:buNone/>
            </a:pPr>
            <a:r>
              <a:rPr lang="en-CA" dirty="0">
                <a:latin typeface="Courier" pitchFamily="2" charset="0"/>
              </a:rPr>
              <a:t>&lt;</a:t>
            </a:r>
            <a:r>
              <a:rPr lang="en-CA" dirty="0" err="1">
                <a:latin typeface="Courier" pitchFamily="2" charset="0"/>
              </a:rPr>
              <a:t>Stack.Screen</a:t>
            </a:r>
            <a:r>
              <a:rPr lang="en-CA" dirty="0">
                <a:latin typeface="Courier" pitchFamily="2" charset="0"/>
              </a:rPr>
              <a:t> name="</a:t>
            </a:r>
            <a:r>
              <a:rPr lang="en-CA" dirty="0" err="1">
                <a:latin typeface="Courier" pitchFamily="2" charset="0"/>
              </a:rPr>
              <a:t>SignUp</a:t>
            </a:r>
            <a:r>
              <a:rPr lang="en-CA" dirty="0">
                <a:latin typeface="Courier" pitchFamily="2" charset="0"/>
              </a:rPr>
              <a:t>" component={</a:t>
            </a:r>
            <a:r>
              <a:rPr lang="en-CA" dirty="0" err="1">
                <a:latin typeface="Courier" pitchFamily="2" charset="0"/>
              </a:rPr>
              <a:t>SignUpScreen</a:t>
            </a:r>
            <a:r>
              <a:rPr lang="en-CA" dirty="0">
                <a:latin typeface="Courier" pitchFamily="2" charset="0"/>
              </a:rPr>
              <a:t>} /&gt;</a:t>
            </a:r>
          </a:p>
          <a:p>
            <a:pPr marL="0" indent="0">
              <a:buNone/>
            </a:pPr>
            <a:r>
              <a:rPr lang="en-CA" dirty="0">
                <a:latin typeface="Courier" pitchFamily="2" charset="0"/>
              </a:rPr>
              <a:t>&lt;/&gt;</a:t>
            </a:r>
          </a:p>
          <a:p>
            <a:pPr marL="0" indent="0">
              <a:buNone/>
            </a:pPr>
            <a:r>
              <a:rPr lang="en-CA" dirty="0">
                <a:latin typeface="Courier" pitchFamily="2" charset="0"/>
              </a:rPr>
              <a:t>)</a:t>
            </a:r>
          </a:p>
          <a:p>
            <a:pPr marL="0" indent="0">
              <a:buNone/>
            </a:pPr>
            <a:endParaRPr lang="en-US" dirty="0">
              <a:latin typeface="Courier" pitchFamily="2" charset="0"/>
            </a:endParaRPr>
          </a:p>
        </p:txBody>
      </p:sp>
    </p:spTree>
    <p:extLst>
      <p:ext uri="{BB962C8B-B14F-4D97-AF65-F5344CB8AC3E}">
        <p14:creationId xmlns:p14="http://schemas.microsoft.com/office/powerpoint/2010/main" val="29770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CB01-CC47-2A4F-A1D8-B8774FDDA80A}"/>
              </a:ext>
            </a:extLst>
          </p:cNvPr>
          <p:cNvSpPr>
            <a:spLocks noGrp="1"/>
          </p:cNvSpPr>
          <p:nvPr>
            <p:ph type="title"/>
          </p:nvPr>
        </p:nvSpPr>
        <p:spPr/>
        <p:txBody>
          <a:bodyPr/>
          <a:lstStyle/>
          <a:p>
            <a:r>
              <a:rPr lang="en-US" dirty="0"/>
              <a:t>Preventing going back</a:t>
            </a:r>
          </a:p>
        </p:txBody>
      </p:sp>
      <p:sp>
        <p:nvSpPr>
          <p:cNvPr id="3" name="Content Placeholder 2">
            <a:extLst>
              <a:ext uri="{FF2B5EF4-FFF2-40B4-BE49-F238E27FC236}">
                <a16:creationId xmlns:a16="http://schemas.microsoft.com/office/drawing/2014/main" id="{EAA48658-AB97-6F4D-BB80-CC44319457A4}"/>
              </a:ext>
            </a:extLst>
          </p:cNvPr>
          <p:cNvSpPr>
            <a:spLocks noGrp="1"/>
          </p:cNvSpPr>
          <p:nvPr>
            <p:ph idx="1"/>
          </p:nvPr>
        </p:nvSpPr>
        <p:spPr/>
        <p:txBody>
          <a:bodyPr>
            <a:normAutofit fontScale="92500" lnSpcReduction="10000"/>
          </a:bodyPr>
          <a:lstStyle/>
          <a:p>
            <a:r>
              <a:rPr lang="en-CA" dirty="0"/>
              <a:t>Sometimes you may want to prevent the user from leaving a screen, for example, if there are unsaved changes, you might want to show a confirmation dialog.</a:t>
            </a:r>
          </a:p>
          <a:p>
            <a:r>
              <a:rPr lang="en-CA" dirty="0"/>
              <a:t>You can achieve it by using the </a:t>
            </a:r>
            <a:r>
              <a:rPr lang="en-CA" b="1" dirty="0" err="1"/>
              <a:t>beforeRemove</a:t>
            </a:r>
            <a:r>
              <a:rPr lang="en-CA" dirty="0"/>
              <a:t> event. This event is triggered whenever a screen is being removed. For example:</a:t>
            </a:r>
          </a:p>
          <a:p>
            <a:pPr lvl="1"/>
            <a:r>
              <a:rPr lang="en-CA" dirty="0"/>
              <a:t>The user pressed back button on a screen in a stack</a:t>
            </a:r>
          </a:p>
          <a:p>
            <a:pPr lvl="1"/>
            <a:r>
              <a:rPr lang="en-CA" dirty="0"/>
              <a:t>The user performed a swipe back gesture</a:t>
            </a:r>
          </a:p>
          <a:p>
            <a:pPr lvl="1"/>
            <a:r>
              <a:rPr lang="en-CA" dirty="0"/>
              <a:t>Some action such as pop or reset was dispatched which removes the screen from the state</a:t>
            </a:r>
          </a:p>
          <a:p>
            <a:r>
              <a:rPr lang="en-CA" dirty="0"/>
              <a:t>The event receives the action that triggered it. You can dispatch this action again after confirmation, or check the action object to determine what to do.</a:t>
            </a:r>
          </a:p>
          <a:p>
            <a:endParaRPr lang="en-US" dirty="0"/>
          </a:p>
        </p:txBody>
      </p:sp>
    </p:spTree>
    <p:extLst>
      <p:ext uri="{BB962C8B-B14F-4D97-AF65-F5344CB8AC3E}">
        <p14:creationId xmlns:p14="http://schemas.microsoft.com/office/powerpoint/2010/main" val="74403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DED2-4D74-D04E-BEF2-E1A2DF008054}"/>
              </a:ext>
            </a:extLst>
          </p:cNvPr>
          <p:cNvSpPr>
            <a:spLocks noGrp="1"/>
          </p:cNvSpPr>
          <p:nvPr>
            <p:ph type="title"/>
          </p:nvPr>
        </p:nvSpPr>
        <p:spPr/>
        <p:txBody>
          <a:bodyPr/>
          <a:lstStyle/>
          <a:p>
            <a:r>
              <a:rPr lang="en-US" dirty="0"/>
              <a:t>Access to navigation without prop</a:t>
            </a:r>
          </a:p>
        </p:txBody>
      </p:sp>
      <p:sp>
        <p:nvSpPr>
          <p:cNvPr id="3" name="Content Placeholder 2">
            <a:extLst>
              <a:ext uri="{FF2B5EF4-FFF2-40B4-BE49-F238E27FC236}">
                <a16:creationId xmlns:a16="http://schemas.microsoft.com/office/drawing/2014/main" id="{8E4FC8FD-4828-8E48-9EBA-22AE85AAD34D}"/>
              </a:ext>
            </a:extLst>
          </p:cNvPr>
          <p:cNvSpPr>
            <a:spLocks noGrp="1"/>
          </p:cNvSpPr>
          <p:nvPr>
            <p:ph idx="1"/>
          </p:nvPr>
        </p:nvSpPr>
        <p:spPr/>
        <p:txBody>
          <a:bodyPr>
            <a:normAutofit/>
          </a:bodyPr>
          <a:lstStyle/>
          <a:p>
            <a:r>
              <a:rPr lang="en-CA" dirty="0">
                <a:hlinkClick r:id="rId2"/>
              </a:rPr>
              <a:t>useNavigation</a:t>
            </a:r>
            <a:r>
              <a:rPr lang="en-CA" dirty="0"/>
              <a:t> is a hook which gives access to the navigation object. It's useful when you cannot pass the navigation prop into the component directly, or don't want to pass it in case of a deeply nested child.</a:t>
            </a:r>
          </a:p>
          <a:p>
            <a:r>
              <a:rPr lang="en-CA" dirty="0"/>
              <a:t>An ordinary component that is not a screen component will not receive the navigation prop automatically. (example of such component is a custom button component that needs navigation to perform action)</a:t>
            </a:r>
          </a:p>
          <a:p>
            <a:r>
              <a:rPr lang="en-CA" dirty="0"/>
              <a:t>Don’t forget about import</a:t>
            </a:r>
          </a:p>
          <a:p>
            <a:pPr marL="0" indent="0">
              <a:buNone/>
            </a:pPr>
            <a:r>
              <a:rPr lang="en-CA" sz="2400" i="1" dirty="0">
                <a:latin typeface="Courier" pitchFamily="2" charset="0"/>
              </a:rPr>
              <a:t>import</a:t>
            </a:r>
            <a:r>
              <a:rPr lang="en-CA" sz="2400" dirty="0">
                <a:latin typeface="Courier" pitchFamily="2" charset="0"/>
              </a:rPr>
              <a:t> { </a:t>
            </a:r>
            <a:r>
              <a:rPr lang="en-CA" sz="2400" dirty="0" err="1">
                <a:latin typeface="Courier" pitchFamily="2" charset="0"/>
              </a:rPr>
              <a:t>useNavigation</a:t>
            </a:r>
            <a:r>
              <a:rPr lang="en-CA" sz="2400" dirty="0">
                <a:latin typeface="Courier" pitchFamily="2" charset="0"/>
              </a:rPr>
              <a:t> } </a:t>
            </a:r>
            <a:r>
              <a:rPr lang="en-CA" sz="2400" i="1" dirty="0">
                <a:latin typeface="Courier" pitchFamily="2" charset="0"/>
              </a:rPr>
              <a:t>from</a:t>
            </a:r>
            <a:r>
              <a:rPr lang="en-CA" sz="2400" dirty="0">
                <a:latin typeface="Courier" pitchFamily="2" charset="0"/>
              </a:rPr>
              <a:t> '@react-navigation/native'</a:t>
            </a:r>
            <a:endParaRPr lang="en-US" sz="2400" dirty="0">
              <a:latin typeface="Courier" pitchFamily="2" charset="0"/>
            </a:endParaRPr>
          </a:p>
        </p:txBody>
      </p:sp>
    </p:spTree>
    <p:extLst>
      <p:ext uri="{BB962C8B-B14F-4D97-AF65-F5344CB8AC3E}">
        <p14:creationId xmlns:p14="http://schemas.microsoft.com/office/powerpoint/2010/main" val="299287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4178-219D-D04E-9BCC-BD92E73A42D5}"/>
              </a:ext>
            </a:extLst>
          </p:cNvPr>
          <p:cNvSpPr>
            <a:spLocks noGrp="1"/>
          </p:cNvSpPr>
          <p:nvPr>
            <p:ph type="title"/>
          </p:nvPr>
        </p:nvSpPr>
        <p:spPr/>
        <p:txBody>
          <a:bodyPr/>
          <a:lstStyle/>
          <a:p>
            <a:r>
              <a:rPr lang="en-US" dirty="0"/>
              <a:t>Themes</a:t>
            </a:r>
          </a:p>
        </p:txBody>
      </p:sp>
      <p:sp>
        <p:nvSpPr>
          <p:cNvPr id="3" name="Content Placeholder 2">
            <a:extLst>
              <a:ext uri="{FF2B5EF4-FFF2-40B4-BE49-F238E27FC236}">
                <a16:creationId xmlns:a16="http://schemas.microsoft.com/office/drawing/2014/main" id="{7EE0D9A1-742C-1C46-A422-F17B3E3B7A42}"/>
              </a:ext>
            </a:extLst>
          </p:cNvPr>
          <p:cNvSpPr>
            <a:spLocks noGrp="1"/>
          </p:cNvSpPr>
          <p:nvPr>
            <p:ph idx="1"/>
          </p:nvPr>
        </p:nvSpPr>
        <p:spPr/>
        <p:txBody>
          <a:bodyPr/>
          <a:lstStyle/>
          <a:p>
            <a:r>
              <a:rPr lang="en-CA" dirty="0"/>
              <a:t>Themes allow you to change the colors of various components provided by React Navigation. You can use themes to:</a:t>
            </a:r>
          </a:p>
          <a:p>
            <a:pPr lvl="1"/>
            <a:r>
              <a:rPr lang="en-CA" dirty="0"/>
              <a:t>Customize the colors match your brand</a:t>
            </a:r>
          </a:p>
          <a:p>
            <a:pPr lvl="1"/>
            <a:r>
              <a:rPr lang="en-CA" dirty="0"/>
              <a:t>Provide light and dark themes based on the time of the day or user preference</a:t>
            </a:r>
          </a:p>
          <a:p>
            <a:endParaRPr lang="en-US" dirty="0"/>
          </a:p>
        </p:txBody>
      </p:sp>
    </p:spTree>
    <p:extLst>
      <p:ext uri="{BB962C8B-B14F-4D97-AF65-F5344CB8AC3E}">
        <p14:creationId xmlns:p14="http://schemas.microsoft.com/office/powerpoint/2010/main" val="312810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4178-219D-D04E-9BCC-BD92E73A42D5}"/>
              </a:ext>
            </a:extLst>
          </p:cNvPr>
          <p:cNvSpPr>
            <a:spLocks noGrp="1"/>
          </p:cNvSpPr>
          <p:nvPr>
            <p:ph type="title"/>
          </p:nvPr>
        </p:nvSpPr>
        <p:spPr/>
        <p:txBody>
          <a:bodyPr/>
          <a:lstStyle/>
          <a:p>
            <a:r>
              <a:rPr lang="en-US" dirty="0"/>
              <a:t>Themes</a:t>
            </a:r>
          </a:p>
        </p:txBody>
      </p:sp>
      <p:sp>
        <p:nvSpPr>
          <p:cNvPr id="3" name="Content Placeholder 2">
            <a:extLst>
              <a:ext uri="{FF2B5EF4-FFF2-40B4-BE49-F238E27FC236}">
                <a16:creationId xmlns:a16="http://schemas.microsoft.com/office/drawing/2014/main" id="{7EE0D9A1-742C-1C46-A422-F17B3E3B7A42}"/>
              </a:ext>
            </a:extLst>
          </p:cNvPr>
          <p:cNvSpPr>
            <a:spLocks noGrp="1"/>
          </p:cNvSpPr>
          <p:nvPr>
            <p:ph idx="1"/>
          </p:nvPr>
        </p:nvSpPr>
        <p:spPr/>
        <p:txBody>
          <a:bodyPr>
            <a:normAutofit fontScale="92500" lnSpcReduction="20000"/>
          </a:bodyPr>
          <a:lstStyle/>
          <a:p>
            <a:r>
              <a:rPr lang="en-CA" dirty="0"/>
              <a:t>A theme is a JS object containing a list of colors to use. It contains the following properties:</a:t>
            </a:r>
          </a:p>
          <a:p>
            <a:r>
              <a:rPr lang="en-CA" dirty="0"/>
              <a:t>dark (</a:t>
            </a:r>
            <a:r>
              <a:rPr lang="en-CA" dirty="0" err="1"/>
              <a:t>boolean</a:t>
            </a:r>
            <a:r>
              <a:rPr lang="en-CA" dirty="0"/>
              <a:t>): Whether this is a dark theme or a light theme</a:t>
            </a:r>
          </a:p>
          <a:p>
            <a:r>
              <a:rPr lang="en-CA" dirty="0"/>
              <a:t>colors (object): Various colors used by react navigation components:</a:t>
            </a:r>
          </a:p>
          <a:p>
            <a:pPr lvl="1"/>
            <a:r>
              <a:rPr lang="en-CA" dirty="0"/>
              <a:t>primary (string): The primary color of the app used to tint various elements. Usually you'll want to use your brand color for this.</a:t>
            </a:r>
          </a:p>
          <a:p>
            <a:pPr lvl="1"/>
            <a:r>
              <a:rPr lang="en-CA" dirty="0"/>
              <a:t>background (string): The color of various backgrounds, such as background color for the screens.</a:t>
            </a:r>
          </a:p>
          <a:p>
            <a:pPr lvl="1"/>
            <a:r>
              <a:rPr lang="en-CA" dirty="0"/>
              <a:t>card (string): The background color of card-like elements, such as headers, tab bars etc.</a:t>
            </a:r>
          </a:p>
          <a:p>
            <a:pPr lvl="1"/>
            <a:r>
              <a:rPr lang="en-CA" dirty="0"/>
              <a:t>text (string): The text color of various elements.</a:t>
            </a:r>
          </a:p>
          <a:p>
            <a:pPr lvl="1"/>
            <a:r>
              <a:rPr lang="en-CA" dirty="0"/>
              <a:t>border (string): The color of borders, e.g. header border, tab bar border etc.</a:t>
            </a:r>
          </a:p>
          <a:p>
            <a:pPr lvl="1"/>
            <a:r>
              <a:rPr lang="en-CA" dirty="0"/>
              <a:t>notification (string): The color of Tab Navigator badge.</a:t>
            </a:r>
          </a:p>
        </p:txBody>
      </p:sp>
    </p:spTree>
    <p:extLst>
      <p:ext uri="{BB962C8B-B14F-4D97-AF65-F5344CB8AC3E}">
        <p14:creationId xmlns:p14="http://schemas.microsoft.com/office/powerpoint/2010/main" val="1655675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6290-CCB2-1C4D-966A-4013F7CC6212}"/>
              </a:ext>
            </a:extLst>
          </p:cNvPr>
          <p:cNvSpPr>
            <a:spLocks noGrp="1"/>
          </p:cNvSpPr>
          <p:nvPr>
            <p:ph type="title"/>
          </p:nvPr>
        </p:nvSpPr>
        <p:spPr/>
        <p:txBody>
          <a:bodyPr/>
          <a:lstStyle/>
          <a:p>
            <a:r>
              <a:rPr lang="en-US" dirty="0"/>
              <a:t>Built-in Theme</a:t>
            </a:r>
          </a:p>
        </p:txBody>
      </p:sp>
      <p:sp>
        <p:nvSpPr>
          <p:cNvPr id="3" name="Content Placeholder 2">
            <a:extLst>
              <a:ext uri="{FF2B5EF4-FFF2-40B4-BE49-F238E27FC236}">
                <a16:creationId xmlns:a16="http://schemas.microsoft.com/office/drawing/2014/main" id="{EBA512D2-631B-AC4E-B3CD-B5DEB033696D}"/>
              </a:ext>
            </a:extLst>
          </p:cNvPr>
          <p:cNvSpPr>
            <a:spLocks noGrp="1"/>
          </p:cNvSpPr>
          <p:nvPr>
            <p:ph idx="1"/>
          </p:nvPr>
        </p:nvSpPr>
        <p:spPr/>
        <p:txBody>
          <a:bodyPr/>
          <a:lstStyle/>
          <a:p>
            <a:r>
              <a:rPr lang="en-CA" dirty="0"/>
              <a:t>As operating systems add built-in support for light and dark modes, supporting dark mode is less about keeping hip to trends and more about conforming to the average user expectations for how apps should work. </a:t>
            </a:r>
          </a:p>
          <a:p>
            <a:r>
              <a:rPr lang="en-CA" dirty="0"/>
              <a:t>In order to provide support for light and dark mode in a way that is reasonably consistent with the OS defaults, these themes are built in to React Navigation.</a:t>
            </a:r>
          </a:p>
          <a:p>
            <a:endParaRPr lang="en-CA" dirty="0"/>
          </a:p>
          <a:p>
            <a:pPr marL="0" indent="0">
              <a:buNone/>
            </a:pPr>
            <a:r>
              <a:rPr lang="en-CA" sz="2000" i="1" dirty="0">
                <a:latin typeface="Courier" pitchFamily="2" charset="0"/>
              </a:rPr>
              <a:t>import</a:t>
            </a:r>
            <a:r>
              <a:rPr lang="en-CA" sz="2000" dirty="0">
                <a:latin typeface="Courier" pitchFamily="2" charset="0"/>
              </a:rPr>
              <a:t> { </a:t>
            </a:r>
            <a:r>
              <a:rPr lang="en-CA" sz="2000" dirty="0" err="1">
                <a:latin typeface="Courier" pitchFamily="2" charset="0"/>
              </a:rPr>
              <a:t>DefaultTheme</a:t>
            </a:r>
            <a:r>
              <a:rPr lang="en-CA" sz="2000" dirty="0">
                <a:latin typeface="Courier" pitchFamily="2" charset="0"/>
              </a:rPr>
              <a:t>, </a:t>
            </a:r>
            <a:r>
              <a:rPr lang="en-CA" sz="2000" dirty="0" err="1">
                <a:latin typeface="Courier" pitchFamily="2" charset="0"/>
              </a:rPr>
              <a:t>DarkTheme</a:t>
            </a:r>
            <a:r>
              <a:rPr lang="en-CA" sz="2000" dirty="0">
                <a:latin typeface="Courier" pitchFamily="2" charset="0"/>
              </a:rPr>
              <a:t> } </a:t>
            </a:r>
            <a:r>
              <a:rPr lang="en-CA" sz="2000" i="1" dirty="0">
                <a:latin typeface="Courier" pitchFamily="2" charset="0"/>
              </a:rPr>
              <a:t>from</a:t>
            </a:r>
            <a:r>
              <a:rPr lang="en-CA" sz="2000" dirty="0">
                <a:latin typeface="Courier" pitchFamily="2" charset="0"/>
              </a:rPr>
              <a:t> '@react-navigation/native';</a:t>
            </a:r>
            <a:endParaRPr lang="en-US" sz="2000" dirty="0">
              <a:latin typeface="Courier" pitchFamily="2" charset="0"/>
            </a:endParaRPr>
          </a:p>
        </p:txBody>
      </p:sp>
    </p:spTree>
    <p:extLst>
      <p:ext uri="{BB962C8B-B14F-4D97-AF65-F5344CB8AC3E}">
        <p14:creationId xmlns:p14="http://schemas.microsoft.com/office/powerpoint/2010/main" val="593305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0C00-F402-C94C-8623-38F79DB0787E}"/>
              </a:ext>
            </a:extLst>
          </p:cNvPr>
          <p:cNvSpPr>
            <a:spLocks noGrp="1"/>
          </p:cNvSpPr>
          <p:nvPr>
            <p:ph type="title"/>
          </p:nvPr>
        </p:nvSpPr>
        <p:spPr/>
        <p:txBody>
          <a:bodyPr/>
          <a:lstStyle/>
          <a:p>
            <a:r>
              <a:rPr lang="en-US" dirty="0"/>
              <a:t>State persistence </a:t>
            </a:r>
          </a:p>
        </p:txBody>
      </p:sp>
      <p:sp>
        <p:nvSpPr>
          <p:cNvPr id="3" name="Content Placeholder 2">
            <a:extLst>
              <a:ext uri="{FF2B5EF4-FFF2-40B4-BE49-F238E27FC236}">
                <a16:creationId xmlns:a16="http://schemas.microsoft.com/office/drawing/2014/main" id="{3F67D8E8-8865-7E45-9DA7-A0A8999C82AC}"/>
              </a:ext>
            </a:extLst>
          </p:cNvPr>
          <p:cNvSpPr>
            <a:spLocks noGrp="1"/>
          </p:cNvSpPr>
          <p:nvPr>
            <p:ph idx="1"/>
          </p:nvPr>
        </p:nvSpPr>
        <p:spPr/>
        <p:txBody>
          <a:bodyPr>
            <a:normAutofit/>
          </a:bodyPr>
          <a:lstStyle/>
          <a:p>
            <a:r>
              <a:rPr lang="en-CA" dirty="0"/>
              <a:t>You might want to save the user's location in the app, so that they are immediately returned to the same location after the app is restarted.</a:t>
            </a:r>
          </a:p>
          <a:p>
            <a:r>
              <a:rPr lang="en-CA" dirty="0"/>
              <a:t>This is especially valuable during development because it allows the developer to stay on the same screen when they refresh the app.</a:t>
            </a:r>
          </a:p>
          <a:p>
            <a:r>
              <a:rPr lang="en-CA" dirty="0"/>
              <a:t>To be able to persist the navigation state, we can use the </a:t>
            </a:r>
            <a:r>
              <a:rPr lang="en-CA" dirty="0" err="1"/>
              <a:t>onStateChange</a:t>
            </a:r>
            <a:r>
              <a:rPr lang="en-CA" dirty="0"/>
              <a:t> and </a:t>
            </a:r>
            <a:r>
              <a:rPr lang="en-CA" dirty="0" err="1"/>
              <a:t>initialState</a:t>
            </a:r>
            <a:r>
              <a:rPr lang="en-CA" dirty="0"/>
              <a:t> props of the container.</a:t>
            </a:r>
          </a:p>
          <a:p>
            <a:pPr lvl="1"/>
            <a:r>
              <a:rPr lang="en-CA" b="1" dirty="0" err="1"/>
              <a:t>onStateChange</a:t>
            </a:r>
            <a:r>
              <a:rPr lang="en-CA" dirty="0"/>
              <a:t> - This prop notifies us of any state changes. We can persist the state in this callback.</a:t>
            </a:r>
          </a:p>
          <a:p>
            <a:pPr lvl="1"/>
            <a:r>
              <a:rPr lang="en-CA" b="1" dirty="0" err="1"/>
              <a:t>initialState</a:t>
            </a:r>
            <a:r>
              <a:rPr lang="en-CA" dirty="0"/>
              <a:t> - This prop allows us to pass an initial state to use for navigation state. We can pass the restored state in this prop.</a:t>
            </a:r>
          </a:p>
        </p:txBody>
      </p:sp>
    </p:spTree>
    <p:extLst>
      <p:ext uri="{BB962C8B-B14F-4D97-AF65-F5344CB8AC3E}">
        <p14:creationId xmlns:p14="http://schemas.microsoft.com/office/powerpoint/2010/main" val="2378350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9470-DEEC-9F46-9F6D-1BD3CDE07098}"/>
              </a:ext>
            </a:extLst>
          </p:cNvPr>
          <p:cNvSpPr>
            <a:spLocks noGrp="1"/>
          </p:cNvSpPr>
          <p:nvPr>
            <p:ph type="title"/>
          </p:nvPr>
        </p:nvSpPr>
        <p:spPr/>
        <p:txBody>
          <a:bodyPr/>
          <a:lstStyle/>
          <a:p>
            <a:r>
              <a:rPr lang="en-US" dirty="0"/>
              <a:t>Warning: Serializable State</a:t>
            </a:r>
          </a:p>
        </p:txBody>
      </p:sp>
      <p:sp>
        <p:nvSpPr>
          <p:cNvPr id="3" name="Content Placeholder 2">
            <a:extLst>
              <a:ext uri="{FF2B5EF4-FFF2-40B4-BE49-F238E27FC236}">
                <a16:creationId xmlns:a16="http://schemas.microsoft.com/office/drawing/2014/main" id="{91E87964-C79C-3D45-B9E9-CCF795E6649A}"/>
              </a:ext>
            </a:extLst>
          </p:cNvPr>
          <p:cNvSpPr>
            <a:spLocks noGrp="1"/>
          </p:cNvSpPr>
          <p:nvPr>
            <p:ph idx="1"/>
          </p:nvPr>
        </p:nvSpPr>
        <p:spPr/>
        <p:txBody>
          <a:bodyPr/>
          <a:lstStyle/>
          <a:p>
            <a:r>
              <a:rPr lang="en-CA" dirty="0"/>
              <a:t>Each param, route, and navigation state must be fully serializable for this feature to work. Typically, you would serialize the state as a JSON string. This means that your routes and params must contain no functions, class instances, or recursive data structures.</a:t>
            </a:r>
          </a:p>
          <a:p>
            <a:r>
              <a:rPr lang="en-CA" dirty="0"/>
              <a:t>You can modify the initial state object before passing it to container, but note that if your </a:t>
            </a:r>
            <a:r>
              <a:rPr lang="en-CA" dirty="0" err="1"/>
              <a:t>initialState</a:t>
            </a:r>
            <a:r>
              <a:rPr lang="en-CA" dirty="0"/>
              <a:t> provides an invalid object (an object from which the navigation state cannot be recovered), React Navigation may not be able to handle the situation gracefully.</a:t>
            </a:r>
          </a:p>
          <a:p>
            <a:endParaRPr lang="en-US" dirty="0"/>
          </a:p>
        </p:txBody>
      </p:sp>
    </p:spTree>
    <p:extLst>
      <p:ext uri="{BB962C8B-B14F-4D97-AF65-F5344CB8AC3E}">
        <p14:creationId xmlns:p14="http://schemas.microsoft.com/office/powerpoint/2010/main" val="416628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BE80-69E9-4E43-A10C-311409024B79}"/>
              </a:ext>
            </a:extLst>
          </p:cNvPr>
          <p:cNvSpPr>
            <a:spLocks noGrp="1"/>
          </p:cNvSpPr>
          <p:nvPr>
            <p:ph type="title"/>
          </p:nvPr>
        </p:nvSpPr>
        <p:spPr/>
        <p:txBody>
          <a:bodyPr/>
          <a:lstStyle/>
          <a:p>
            <a:r>
              <a:rPr lang="en-US" dirty="0"/>
              <a:t>Asynchronous call </a:t>
            </a:r>
          </a:p>
        </p:txBody>
      </p:sp>
      <p:sp>
        <p:nvSpPr>
          <p:cNvPr id="3" name="Content Placeholder 2">
            <a:extLst>
              <a:ext uri="{FF2B5EF4-FFF2-40B4-BE49-F238E27FC236}">
                <a16:creationId xmlns:a16="http://schemas.microsoft.com/office/drawing/2014/main" id="{045A32A8-1996-4346-9AE0-6127BB6D418F}"/>
              </a:ext>
            </a:extLst>
          </p:cNvPr>
          <p:cNvSpPr>
            <a:spLocks noGrp="1"/>
          </p:cNvSpPr>
          <p:nvPr>
            <p:ph sz="half" idx="1"/>
          </p:nvPr>
        </p:nvSpPr>
        <p:spPr/>
        <p:txBody>
          <a:bodyPr>
            <a:normAutofit/>
          </a:bodyPr>
          <a:lstStyle/>
          <a:p>
            <a:r>
              <a:rPr lang="en-US" dirty="0"/>
              <a:t>Accessing the web service is done in async way. It means that you have to wait for the result.</a:t>
            </a:r>
          </a:p>
          <a:p>
            <a:r>
              <a:rPr lang="en-US" dirty="0"/>
              <a:t>Waiting is done through </a:t>
            </a:r>
            <a:r>
              <a:rPr lang="en-US" dirty="0">
                <a:latin typeface="Courier" pitchFamily="2" charset="0"/>
              </a:rPr>
              <a:t>await</a:t>
            </a:r>
            <a:r>
              <a:rPr lang="en-US" dirty="0"/>
              <a:t> keyword added to the request. </a:t>
            </a:r>
          </a:p>
          <a:p>
            <a:r>
              <a:rPr lang="en-US" dirty="0"/>
              <a:t>Automatically, you have to tell anyone using the function that it is async by adding the keyword </a:t>
            </a:r>
            <a:r>
              <a:rPr lang="en-US" dirty="0">
                <a:latin typeface="Courier" pitchFamily="2" charset="0"/>
              </a:rPr>
              <a:t>async</a:t>
            </a:r>
            <a:r>
              <a:rPr lang="en-US" dirty="0"/>
              <a:t> to the declaration.</a:t>
            </a:r>
          </a:p>
        </p:txBody>
      </p:sp>
      <p:sp>
        <p:nvSpPr>
          <p:cNvPr id="4" name="Content Placeholder 3">
            <a:extLst>
              <a:ext uri="{FF2B5EF4-FFF2-40B4-BE49-F238E27FC236}">
                <a16:creationId xmlns:a16="http://schemas.microsoft.com/office/drawing/2014/main" id="{1EE96BAE-7064-C14C-B1B8-CCB53AC28C4A}"/>
              </a:ext>
            </a:extLst>
          </p:cNvPr>
          <p:cNvSpPr>
            <a:spLocks noGrp="1"/>
          </p:cNvSpPr>
          <p:nvPr>
            <p:ph sz="half" idx="2"/>
          </p:nvPr>
        </p:nvSpPr>
        <p:spPr>
          <a:xfrm>
            <a:off x="5807241" y="1825625"/>
            <a:ext cx="6256421" cy="4351338"/>
          </a:xfrm>
        </p:spPr>
        <p:txBody>
          <a:bodyPr>
            <a:normAutofit/>
          </a:bodyPr>
          <a:lstStyle/>
          <a:p>
            <a:pPr marL="0" indent="0">
              <a:buNone/>
            </a:pPr>
            <a:r>
              <a:rPr lang="en-CA" sz="1800" dirty="0">
                <a:latin typeface="Courier" pitchFamily="2" charset="0"/>
              </a:rPr>
              <a:t>const </a:t>
            </a:r>
            <a:r>
              <a:rPr lang="en-CA" sz="1800" dirty="0" err="1">
                <a:latin typeface="Courier" pitchFamily="2" charset="0"/>
              </a:rPr>
              <a:t>getMoviesFromApi</a:t>
            </a:r>
            <a:r>
              <a:rPr lang="en-CA" sz="1800" dirty="0">
                <a:latin typeface="Courier" pitchFamily="2" charset="0"/>
              </a:rPr>
              <a:t> = </a:t>
            </a:r>
            <a:r>
              <a:rPr lang="en-CA" sz="1800" b="1" dirty="0">
                <a:solidFill>
                  <a:srgbClr val="C00000"/>
                </a:solidFill>
                <a:latin typeface="Courier" pitchFamily="2" charset="0"/>
              </a:rPr>
              <a:t>async</a:t>
            </a:r>
            <a:r>
              <a:rPr lang="en-CA" sz="1800" dirty="0">
                <a:latin typeface="Courier" pitchFamily="2" charset="0"/>
              </a:rPr>
              <a:t> () =&gt; { </a:t>
            </a:r>
          </a:p>
          <a:p>
            <a:pPr marL="0" indent="0">
              <a:buNone/>
            </a:pPr>
            <a:r>
              <a:rPr lang="en-CA" sz="1800" dirty="0">
                <a:latin typeface="Courier" pitchFamily="2" charset="0"/>
              </a:rPr>
              <a:t> return  </a:t>
            </a:r>
          </a:p>
          <a:p>
            <a:pPr marL="0" indent="0">
              <a:buNone/>
            </a:pPr>
            <a:r>
              <a:rPr lang="en-CA" sz="1800" dirty="0">
                <a:latin typeface="Courier" pitchFamily="2" charset="0"/>
              </a:rPr>
              <a:t> </a:t>
            </a:r>
            <a:r>
              <a:rPr lang="en-CA" sz="1800" b="1" dirty="0">
                <a:solidFill>
                  <a:srgbClr val="C00000"/>
                </a:solidFill>
                <a:latin typeface="Courier" pitchFamily="2" charset="0"/>
              </a:rPr>
              <a:t>await</a:t>
            </a:r>
            <a:r>
              <a:rPr lang="en-CA" sz="1800" dirty="0">
                <a:latin typeface="Courier" pitchFamily="2" charset="0"/>
              </a:rPr>
              <a:t> fetch('https://</a:t>
            </a:r>
            <a:r>
              <a:rPr lang="en-CA" sz="1800" dirty="0" err="1">
                <a:latin typeface="Courier" pitchFamily="2" charset="0"/>
              </a:rPr>
              <a:t>api.dev</a:t>
            </a:r>
            <a:r>
              <a:rPr lang="en-CA" sz="1800" dirty="0">
                <a:latin typeface="Courier" pitchFamily="2" charset="0"/>
              </a:rPr>
              <a:t>/</a:t>
            </a:r>
            <a:r>
              <a:rPr lang="en-CA" sz="1800" dirty="0" err="1">
                <a:latin typeface="Courier" pitchFamily="2" charset="0"/>
              </a:rPr>
              <a:t>end.json</a:t>
            </a:r>
            <a:r>
              <a:rPr lang="en-CA" sz="1800" dirty="0">
                <a:latin typeface="Courier" pitchFamily="2" charset="0"/>
              </a:rPr>
              <a:t>’) </a:t>
            </a:r>
          </a:p>
          <a:p>
            <a:pPr marL="0" indent="0">
              <a:buNone/>
            </a:pPr>
            <a:r>
              <a:rPr lang="en-CA" sz="1800" dirty="0">
                <a:latin typeface="Courier" pitchFamily="2" charset="0"/>
              </a:rPr>
              <a:t>  .then((response) =&gt; </a:t>
            </a:r>
            <a:r>
              <a:rPr lang="en-CA" sz="1800" dirty="0" err="1">
                <a:latin typeface="Courier" pitchFamily="2" charset="0"/>
              </a:rPr>
              <a:t>response.json</a:t>
            </a:r>
            <a:r>
              <a:rPr lang="en-CA" sz="1800" dirty="0">
                <a:latin typeface="Courier" pitchFamily="2" charset="0"/>
              </a:rPr>
              <a:t>()) </a:t>
            </a:r>
          </a:p>
          <a:p>
            <a:pPr marL="0" indent="0">
              <a:buNone/>
            </a:pPr>
            <a:r>
              <a:rPr lang="en-CA" sz="1800" dirty="0">
                <a:latin typeface="Courier" pitchFamily="2" charset="0"/>
              </a:rPr>
              <a:t>  .then((json) =&gt; { return </a:t>
            </a:r>
            <a:r>
              <a:rPr lang="en-CA" sz="1800" dirty="0" err="1">
                <a:latin typeface="Courier" pitchFamily="2" charset="0"/>
              </a:rPr>
              <a:t>json.</a:t>
            </a:r>
            <a:r>
              <a:rPr lang="en-CA" sz="1800" b="1" dirty="0" err="1">
                <a:solidFill>
                  <a:schemeClr val="accent6">
                    <a:lumMod val="50000"/>
                  </a:schemeClr>
                </a:solidFill>
                <a:latin typeface="Courier" pitchFamily="2" charset="0"/>
              </a:rPr>
              <a:t>data</a:t>
            </a:r>
            <a:r>
              <a:rPr lang="en-CA" sz="1800" dirty="0">
                <a:latin typeface="Courier" pitchFamily="2" charset="0"/>
              </a:rPr>
              <a:t>; }) </a:t>
            </a:r>
          </a:p>
          <a:p>
            <a:pPr marL="0" indent="0">
              <a:buNone/>
            </a:pPr>
            <a:r>
              <a:rPr lang="en-CA" sz="1800" dirty="0">
                <a:latin typeface="Courier" pitchFamily="2" charset="0"/>
              </a:rPr>
              <a:t>  .catch((error) =&gt; { </a:t>
            </a:r>
          </a:p>
          <a:p>
            <a:pPr marL="0" indent="0">
              <a:buNone/>
            </a:pPr>
            <a:r>
              <a:rPr lang="en-CA" sz="1800" dirty="0">
                <a:latin typeface="Courier" pitchFamily="2" charset="0"/>
              </a:rPr>
              <a:t>     </a:t>
            </a:r>
            <a:r>
              <a:rPr lang="en-CA" sz="1800" dirty="0" err="1">
                <a:latin typeface="Courier" pitchFamily="2" charset="0"/>
              </a:rPr>
              <a:t>console.error</a:t>
            </a:r>
            <a:r>
              <a:rPr lang="en-CA" sz="1800" dirty="0">
                <a:latin typeface="Courier" pitchFamily="2" charset="0"/>
              </a:rPr>
              <a:t>(error); </a:t>
            </a:r>
          </a:p>
          <a:p>
            <a:pPr marL="0" indent="0">
              <a:buNone/>
            </a:pPr>
            <a:r>
              <a:rPr lang="en-CA" sz="1800" dirty="0">
                <a:latin typeface="Courier" pitchFamily="2" charset="0"/>
              </a:rPr>
              <a:t>  }); </a:t>
            </a:r>
          </a:p>
          <a:p>
            <a:pPr marL="0" indent="0">
              <a:buNone/>
            </a:pPr>
            <a:r>
              <a:rPr lang="en-CA" sz="1800" dirty="0">
                <a:latin typeface="Courier" pitchFamily="2" charset="0"/>
              </a:rPr>
              <a:t>};</a:t>
            </a:r>
            <a:endParaRPr lang="en-US" sz="1800" dirty="0">
              <a:latin typeface="Courier" pitchFamily="2" charset="0"/>
            </a:endParaRPr>
          </a:p>
          <a:p>
            <a:pPr marL="0" indent="0">
              <a:buNone/>
            </a:pPr>
            <a:endParaRPr lang="en-US" sz="1800" dirty="0"/>
          </a:p>
        </p:txBody>
      </p:sp>
    </p:spTree>
    <p:extLst>
      <p:ext uri="{BB962C8B-B14F-4D97-AF65-F5344CB8AC3E}">
        <p14:creationId xmlns:p14="http://schemas.microsoft.com/office/powerpoint/2010/main" val="839468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261A-E453-5D41-870B-25CC005E1FD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6A9719D-A226-454D-B869-3DC8FC33BD5E}"/>
              </a:ext>
            </a:extLst>
          </p:cNvPr>
          <p:cNvSpPr>
            <a:spLocks noGrp="1"/>
          </p:cNvSpPr>
          <p:nvPr>
            <p:ph idx="1"/>
          </p:nvPr>
        </p:nvSpPr>
        <p:spPr/>
        <p:txBody>
          <a:bodyPr/>
          <a:lstStyle/>
          <a:p>
            <a:r>
              <a:rPr lang="en-CA" dirty="0"/>
              <a:t>As a potential user of the library, it's important to know what you can and cannot do with it. Armed with this knowledge, you may choose to adopt </a:t>
            </a:r>
            <a:r>
              <a:rPr lang="en-CA" dirty="0">
                <a:hlinkClick r:id="rId2"/>
              </a:rPr>
              <a:t>a different library instead</a:t>
            </a:r>
            <a:r>
              <a:rPr lang="en-CA" dirty="0"/>
              <a:t>. </a:t>
            </a:r>
          </a:p>
          <a:p>
            <a:r>
              <a:rPr lang="en-CA" dirty="0"/>
              <a:t>This </a:t>
            </a:r>
            <a:r>
              <a:rPr lang="en-CA" dirty="0">
                <a:hlinkClick r:id="rId3"/>
              </a:rPr>
              <a:t>pitch &amp; anti-pitch</a:t>
            </a:r>
            <a:r>
              <a:rPr lang="en-CA" dirty="0"/>
              <a:t> section discusses high level design decisions and covers some of the use cases that are either not supported or are so difficult to do that they may as well be impossible. If any of the following limitations are deal breakers for your app, React Navigation might not be for you.</a:t>
            </a:r>
          </a:p>
          <a:p>
            <a:r>
              <a:rPr lang="en-CA" dirty="0"/>
              <a:t>One of the largest stoppers may be lack of proper support for RTL layouts. </a:t>
            </a:r>
            <a:endParaRPr lang="en-US" dirty="0"/>
          </a:p>
        </p:txBody>
      </p:sp>
    </p:spTree>
    <p:extLst>
      <p:ext uri="{BB962C8B-B14F-4D97-AF65-F5344CB8AC3E}">
        <p14:creationId xmlns:p14="http://schemas.microsoft.com/office/powerpoint/2010/main" val="1637066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F57485B4-1896-8940-9B72-B03B0F373330}"/>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More about styles</a:t>
            </a:r>
          </a:p>
        </p:txBody>
      </p:sp>
      <p:sp>
        <p:nvSpPr>
          <p:cNvPr id="4" name="Text Placeholder 3">
            <a:extLst>
              <a:ext uri="{FF2B5EF4-FFF2-40B4-BE49-F238E27FC236}">
                <a16:creationId xmlns:a16="http://schemas.microsoft.com/office/drawing/2014/main" id="{986E0352-C324-2744-B28F-CB9E69EF58AA}"/>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endParaRPr lang="en-US" sz="2800" kern="1200">
              <a:solidFill>
                <a:srgbClr val="000000"/>
              </a:solidFill>
              <a:latin typeface="+mn-lt"/>
              <a:ea typeface="+mn-ea"/>
              <a:cs typeface="+mn-cs"/>
            </a:endParaRPr>
          </a:p>
        </p:txBody>
      </p:sp>
    </p:spTree>
    <p:extLst>
      <p:ext uri="{BB962C8B-B14F-4D97-AF65-F5344CB8AC3E}">
        <p14:creationId xmlns:p14="http://schemas.microsoft.com/office/powerpoint/2010/main" val="1535562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C49-14A8-0A4D-BC83-D2FF15502F04}"/>
              </a:ext>
            </a:extLst>
          </p:cNvPr>
          <p:cNvSpPr>
            <a:spLocks noGrp="1"/>
          </p:cNvSpPr>
          <p:nvPr>
            <p:ph type="title"/>
          </p:nvPr>
        </p:nvSpPr>
        <p:spPr/>
        <p:txBody>
          <a:bodyPr/>
          <a:lstStyle/>
          <a:p>
            <a:r>
              <a:rPr lang="en-US" dirty="0"/>
              <a:t>Style</a:t>
            </a:r>
          </a:p>
        </p:txBody>
      </p:sp>
      <p:sp>
        <p:nvSpPr>
          <p:cNvPr id="3" name="Content Placeholder 2">
            <a:extLst>
              <a:ext uri="{FF2B5EF4-FFF2-40B4-BE49-F238E27FC236}">
                <a16:creationId xmlns:a16="http://schemas.microsoft.com/office/drawing/2014/main" id="{6CFF8661-E532-D94C-8F77-2C37D3426459}"/>
              </a:ext>
            </a:extLst>
          </p:cNvPr>
          <p:cNvSpPr>
            <a:spLocks noGrp="1"/>
          </p:cNvSpPr>
          <p:nvPr>
            <p:ph idx="1"/>
          </p:nvPr>
        </p:nvSpPr>
        <p:spPr/>
        <p:txBody>
          <a:bodyPr/>
          <a:lstStyle/>
          <a:p>
            <a:r>
              <a:rPr lang="en-CA" dirty="0"/>
              <a:t>With React Native, you style your application using JavaScript not CSS. </a:t>
            </a:r>
          </a:p>
          <a:p>
            <a:r>
              <a:rPr lang="en-CA" dirty="0"/>
              <a:t>All of the core components accept a prop named style. </a:t>
            </a:r>
          </a:p>
          <a:p>
            <a:r>
              <a:rPr lang="en-CA" dirty="0"/>
              <a:t>The style names and </a:t>
            </a:r>
            <a:r>
              <a:rPr lang="en-CA" dirty="0">
                <a:hlinkClick r:id="rId2"/>
              </a:rPr>
              <a:t>values</a:t>
            </a:r>
            <a:r>
              <a:rPr lang="en-CA" dirty="0"/>
              <a:t> usually match how CSS works on the web, except names are written using camel casing, e.g. </a:t>
            </a:r>
            <a:r>
              <a:rPr lang="en-CA" dirty="0" err="1"/>
              <a:t>backgroundColor</a:t>
            </a:r>
            <a:r>
              <a:rPr lang="en-CA" dirty="0"/>
              <a:t> rather than background-color.</a:t>
            </a:r>
          </a:p>
          <a:p>
            <a:r>
              <a:rPr lang="en-CA" dirty="0"/>
              <a:t>Like in CSS you can create stand-alone </a:t>
            </a:r>
            <a:r>
              <a:rPr lang="en-CA" dirty="0" err="1"/>
              <a:t>StyleSheet</a:t>
            </a:r>
            <a:r>
              <a:rPr lang="en-CA" dirty="0"/>
              <a:t> or apply styles individually to each component</a:t>
            </a:r>
            <a:endParaRPr lang="en-US" dirty="0"/>
          </a:p>
        </p:txBody>
      </p:sp>
    </p:spTree>
    <p:extLst>
      <p:ext uri="{BB962C8B-B14F-4D97-AF65-F5344CB8AC3E}">
        <p14:creationId xmlns:p14="http://schemas.microsoft.com/office/powerpoint/2010/main" val="3749093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C49-14A8-0A4D-BC83-D2FF15502F04}"/>
              </a:ext>
            </a:extLst>
          </p:cNvPr>
          <p:cNvSpPr>
            <a:spLocks noGrp="1"/>
          </p:cNvSpPr>
          <p:nvPr>
            <p:ph type="title"/>
          </p:nvPr>
        </p:nvSpPr>
        <p:spPr/>
        <p:txBody>
          <a:bodyPr/>
          <a:lstStyle/>
          <a:p>
            <a:r>
              <a:rPr lang="en-US" dirty="0"/>
              <a:t>Style</a:t>
            </a:r>
          </a:p>
        </p:txBody>
      </p:sp>
      <p:sp>
        <p:nvSpPr>
          <p:cNvPr id="3" name="Content Placeholder 2">
            <a:extLst>
              <a:ext uri="{FF2B5EF4-FFF2-40B4-BE49-F238E27FC236}">
                <a16:creationId xmlns:a16="http://schemas.microsoft.com/office/drawing/2014/main" id="{6CFF8661-E532-D94C-8F77-2C37D3426459}"/>
              </a:ext>
            </a:extLst>
          </p:cNvPr>
          <p:cNvSpPr>
            <a:spLocks noGrp="1"/>
          </p:cNvSpPr>
          <p:nvPr>
            <p:ph idx="1"/>
          </p:nvPr>
        </p:nvSpPr>
        <p:spPr/>
        <p:txBody>
          <a:bodyPr/>
          <a:lstStyle/>
          <a:p>
            <a:r>
              <a:rPr lang="en-CA" dirty="0"/>
              <a:t>Style prop is either empty or defined as: </a:t>
            </a:r>
          </a:p>
          <a:p>
            <a:pPr lvl="1"/>
            <a:endParaRPr lang="en-CA" dirty="0"/>
          </a:p>
          <a:p>
            <a:pPr lvl="1"/>
            <a:r>
              <a:rPr lang="en-CA" dirty="0"/>
              <a:t>an object </a:t>
            </a:r>
            <a:r>
              <a:rPr lang="en-CA" dirty="0">
                <a:solidFill>
                  <a:schemeClr val="tx1">
                    <a:lumMod val="75000"/>
                    <a:lumOff val="25000"/>
                  </a:schemeClr>
                </a:solidFill>
                <a:latin typeface="Courier" pitchFamily="2" charset="0"/>
              </a:rPr>
              <a:t>style={{width:50}}</a:t>
            </a:r>
          </a:p>
          <a:p>
            <a:pPr lvl="1"/>
            <a:endParaRPr lang="en-CA" dirty="0"/>
          </a:p>
          <a:p>
            <a:pPr lvl="1"/>
            <a:r>
              <a:rPr lang="en-CA" dirty="0"/>
              <a:t>a reference to a style defined in a stylesheet </a:t>
            </a:r>
            <a:r>
              <a:rPr lang="en-CA" dirty="0">
                <a:solidFill>
                  <a:schemeClr val="tx1">
                    <a:lumMod val="75000"/>
                    <a:lumOff val="25000"/>
                  </a:schemeClr>
                </a:solidFill>
                <a:latin typeface="Courier" pitchFamily="2" charset="0"/>
              </a:rPr>
              <a:t>style={</a:t>
            </a:r>
            <a:r>
              <a:rPr lang="en-CA" dirty="0" err="1">
                <a:solidFill>
                  <a:schemeClr val="tx1">
                    <a:lumMod val="75000"/>
                    <a:lumOff val="25000"/>
                  </a:schemeClr>
                </a:solidFill>
                <a:latin typeface="Courier" pitchFamily="2" charset="0"/>
              </a:rPr>
              <a:t>styles.container</a:t>
            </a:r>
            <a:r>
              <a:rPr lang="en-CA" dirty="0">
                <a:solidFill>
                  <a:schemeClr val="tx1">
                    <a:lumMod val="75000"/>
                    <a:lumOff val="25000"/>
                  </a:schemeClr>
                </a:solidFill>
                <a:latin typeface="Courier" pitchFamily="2" charset="0"/>
              </a:rPr>
              <a:t>}</a:t>
            </a:r>
          </a:p>
          <a:p>
            <a:pPr lvl="1"/>
            <a:endParaRPr lang="en-US" dirty="0"/>
          </a:p>
          <a:p>
            <a:pPr lvl="1"/>
            <a:r>
              <a:rPr lang="en-US" dirty="0"/>
              <a:t>an array of objects that are either </a:t>
            </a:r>
            <a:r>
              <a:rPr lang="en-US" dirty="0" err="1"/>
              <a:t>referneces</a:t>
            </a:r>
            <a:r>
              <a:rPr lang="en-US" dirty="0"/>
              <a:t> to the stylesheet or objects</a:t>
            </a:r>
          </a:p>
          <a:p>
            <a:pPr marL="457200" lvl="1" indent="0">
              <a:buNone/>
            </a:pPr>
            <a:r>
              <a:rPr lang="en-US" dirty="0">
                <a:latin typeface="Courier" pitchFamily="2" charset="0"/>
              </a:rPr>
              <a:t> </a:t>
            </a:r>
            <a:r>
              <a:rPr lang="en-US" dirty="0">
                <a:solidFill>
                  <a:schemeClr val="tx1">
                    <a:lumMod val="75000"/>
                    <a:lumOff val="25000"/>
                  </a:schemeClr>
                </a:solidFill>
                <a:latin typeface="Courier" pitchFamily="2" charset="0"/>
              </a:rPr>
              <a:t>style={[</a:t>
            </a:r>
            <a:r>
              <a:rPr lang="en-US" dirty="0" err="1">
                <a:solidFill>
                  <a:schemeClr val="tx1">
                    <a:lumMod val="75000"/>
                    <a:lumOff val="25000"/>
                  </a:schemeClr>
                </a:solidFill>
                <a:latin typeface="Courier" pitchFamily="2" charset="0"/>
              </a:rPr>
              <a:t>styles.container</a:t>
            </a:r>
            <a:r>
              <a:rPr lang="en-US" dirty="0">
                <a:solidFill>
                  <a:schemeClr val="tx1">
                    <a:lumMod val="75000"/>
                    <a:lumOff val="25000"/>
                  </a:schemeClr>
                </a:solidFill>
                <a:latin typeface="Courier" pitchFamily="2" charset="0"/>
              </a:rPr>
              <a:t>, {width:100}]}</a:t>
            </a:r>
          </a:p>
        </p:txBody>
      </p:sp>
    </p:spTree>
    <p:extLst>
      <p:ext uri="{BB962C8B-B14F-4D97-AF65-F5344CB8AC3E}">
        <p14:creationId xmlns:p14="http://schemas.microsoft.com/office/powerpoint/2010/main" val="2160453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B694-08ED-D843-859A-D2F5217E541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BDD3EF8-1FF3-534A-AAC4-4A1E8AF4D336}"/>
              </a:ext>
            </a:extLst>
          </p:cNvPr>
          <p:cNvSpPr>
            <a:spLocks noGrp="1"/>
          </p:cNvSpPr>
          <p:nvPr>
            <p:ph idx="1"/>
          </p:nvPr>
        </p:nvSpPr>
        <p:spPr/>
        <p:txBody>
          <a:bodyPr/>
          <a:lstStyle/>
          <a:p>
            <a:r>
              <a:rPr lang="en-US" dirty="0"/>
              <a:t>In this example you can see that styles are applied in order (left to right) overriding the style elements that are redefined (color in this case).</a:t>
            </a:r>
          </a:p>
          <a:p>
            <a:r>
              <a:rPr lang="en-US" dirty="0"/>
              <a:t>You can also see that the style is inherited by nested Text component in a similar way it is inherited in CSS</a:t>
            </a:r>
          </a:p>
          <a:p>
            <a:pPr marL="0" indent="0">
              <a:buNone/>
            </a:pPr>
            <a:endParaRPr lang="en-US" dirty="0"/>
          </a:p>
        </p:txBody>
      </p:sp>
    </p:spTree>
    <p:extLst>
      <p:ext uri="{BB962C8B-B14F-4D97-AF65-F5344CB8AC3E}">
        <p14:creationId xmlns:p14="http://schemas.microsoft.com/office/powerpoint/2010/main" val="26569324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EDF0-DF11-F845-91BA-68EFD80D4E10}"/>
              </a:ext>
            </a:extLst>
          </p:cNvPr>
          <p:cNvSpPr>
            <a:spLocks noGrp="1"/>
          </p:cNvSpPr>
          <p:nvPr>
            <p:ph type="title"/>
          </p:nvPr>
        </p:nvSpPr>
        <p:spPr/>
        <p:txBody>
          <a:bodyPr/>
          <a:lstStyle/>
          <a:p>
            <a:r>
              <a:rPr lang="en-US" dirty="0"/>
              <a:t>Control size</a:t>
            </a:r>
          </a:p>
        </p:txBody>
      </p:sp>
      <p:sp>
        <p:nvSpPr>
          <p:cNvPr id="3" name="Content Placeholder 2">
            <a:extLst>
              <a:ext uri="{FF2B5EF4-FFF2-40B4-BE49-F238E27FC236}">
                <a16:creationId xmlns:a16="http://schemas.microsoft.com/office/drawing/2014/main" id="{17708C9B-4CB5-9C44-936B-AE0C8EDC381B}"/>
              </a:ext>
            </a:extLst>
          </p:cNvPr>
          <p:cNvSpPr>
            <a:spLocks noGrp="1"/>
          </p:cNvSpPr>
          <p:nvPr>
            <p:ph idx="1"/>
          </p:nvPr>
        </p:nvSpPr>
        <p:spPr/>
        <p:txBody>
          <a:bodyPr/>
          <a:lstStyle/>
          <a:p>
            <a:r>
              <a:rPr lang="en-CA" dirty="0"/>
              <a:t>The general way to set the dimensions of a component is by adding a fixed width and height to style. </a:t>
            </a:r>
          </a:p>
          <a:p>
            <a:r>
              <a:rPr lang="en-CA" dirty="0"/>
              <a:t>It works for elements that should always render at exactly the same size, regardless of screen dimensions.</a:t>
            </a:r>
          </a:p>
          <a:p>
            <a:endParaRPr lang="en-CA" dirty="0"/>
          </a:p>
          <a:p>
            <a:r>
              <a:rPr lang="en-CA" dirty="0"/>
              <a:t>All dimensions in React Native are unitless and represent density-independent pixels.</a:t>
            </a:r>
            <a:endParaRPr lang="en-US" dirty="0"/>
          </a:p>
        </p:txBody>
      </p:sp>
    </p:spTree>
    <p:extLst>
      <p:ext uri="{BB962C8B-B14F-4D97-AF65-F5344CB8AC3E}">
        <p14:creationId xmlns:p14="http://schemas.microsoft.com/office/powerpoint/2010/main" val="2962252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EDF0-DF11-F845-91BA-68EFD80D4E10}"/>
              </a:ext>
            </a:extLst>
          </p:cNvPr>
          <p:cNvSpPr>
            <a:spLocks noGrp="1"/>
          </p:cNvSpPr>
          <p:nvPr>
            <p:ph type="title"/>
          </p:nvPr>
        </p:nvSpPr>
        <p:spPr/>
        <p:txBody>
          <a:bodyPr/>
          <a:lstStyle/>
          <a:p>
            <a:r>
              <a:rPr lang="en-US" dirty="0"/>
              <a:t>Flex dimensions </a:t>
            </a:r>
          </a:p>
        </p:txBody>
      </p:sp>
      <p:sp>
        <p:nvSpPr>
          <p:cNvPr id="3" name="Content Placeholder 2">
            <a:extLst>
              <a:ext uri="{FF2B5EF4-FFF2-40B4-BE49-F238E27FC236}">
                <a16:creationId xmlns:a16="http://schemas.microsoft.com/office/drawing/2014/main" id="{17708C9B-4CB5-9C44-936B-AE0C8EDC381B}"/>
              </a:ext>
            </a:extLst>
          </p:cNvPr>
          <p:cNvSpPr>
            <a:spLocks noGrp="1"/>
          </p:cNvSpPr>
          <p:nvPr>
            <p:ph idx="1"/>
          </p:nvPr>
        </p:nvSpPr>
        <p:spPr/>
        <p:txBody>
          <a:bodyPr/>
          <a:lstStyle/>
          <a:p>
            <a:r>
              <a:rPr lang="en-CA" dirty="0"/>
              <a:t>Use flex in a component's style to have the component expand and shrink dynamically based on available space. </a:t>
            </a:r>
          </a:p>
          <a:p>
            <a:r>
              <a:rPr lang="en-CA" dirty="0"/>
              <a:t>Use flex: 1 to tell a component to fill all available space, shared evenly amongst other components with the same parent. </a:t>
            </a:r>
          </a:p>
          <a:p>
            <a:r>
              <a:rPr lang="en-CA" dirty="0"/>
              <a:t>Use other values as a weight. The larger the flex given, the higher the ratio of space a component will take compared to its siblings.</a:t>
            </a:r>
            <a:endParaRPr lang="en-US" dirty="0"/>
          </a:p>
        </p:txBody>
      </p:sp>
    </p:spTree>
    <p:extLst>
      <p:ext uri="{BB962C8B-B14F-4D97-AF65-F5344CB8AC3E}">
        <p14:creationId xmlns:p14="http://schemas.microsoft.com/office/powerpoint/2010/main" val="1088666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A1ED-C130-2643-A9B4-0D745C7F4387}"/>
              </a:ext>
            </a:extLst>
          </p:cNvPr>
          <p:cNvSpPr>
            <a:spLocks noGrp="1"/>
          </p:cNvSpPr>
          <p:nvPr>
            <p:ph type="title"/>
          </p:nvPr>
        </p:nvSpPr>
        <p:spPr/>
        <p:txBody>
          <a:bodyPr/>
          <a:lstStyle/>
          <a:p>
            <a:r>
              <a:rPr lang="en-US" dirty="0"/>
              <a:t>Layout with flexbox</a:t>
            </a:r>
          </a:p>
        </p:txBody>
      </p:sp>
      <p:sp>
        <p:nvSpPr>
          <p:cNvPr id="3" name="Content Placeholder 2">
            <a:extLst>
              <a:ext uri="{FF2B5EF4-FFF2-40B4-BE49-F238E27FC236}">
                <a16:creationId xmlns:a16="http://schemas.microsoft.com/office/drawing/2014/main" id="{D774CE8A-F3F3-AB4B-98BC-501ECF7F46AD}"/>
              </a:ext>
            </a:extLst>
          </p:cNvPr>
          <p:cNvSpPr>
            <a:spLocks noGrp="1"/>
          </p:cNvSpPr>
          <p:nvPr>
            <p:ph idx="1"/>
          </p:nvPr>
        </p:nvSpPr>
        <p:spPr/>
        <p:txBody>
          <a:bodyPr/>
          <a:lstStyle/>
          <a:p>
            <a:pPr fontAlgn="base"/>
            <a:r>
              <a:rPr lang="en-CA" dirty="0"/>
              <a:t>A component can specify the layout of its children using the Flexbox algorithm. Flexbox is designed to provide a consistent layout on different screen sizes.</a:t>
            </a:r>
          </a:p>
          <a:p>
            <a:pPr fontAlgn="base"/>
            <a:r>
              <a:rPr lang="en-CA" dirty="0"/>
              <a:t>You will use a combination of </a:t>
            </a:r>
            <a:r>
              <a:rPr lang="en-CA" b="1" dirty="0" err="1"/>
              <a:t>flexDirection</a:t>
            </a:r>
            <a:r>
              <a:rPr lang="en-CA" dirty="0"/>
              <a:t>, </a:t>
            </a:r>
            <a:r>
              <a:rPr lang="en-CA" b="1" dirty="0" err="1"/>
              <a:t>alignItems</a:t>
            </a:r>
            <a:r>
              <a:rPr lang="en-CA" dirty="0"/>
              <a:t>, and </a:t>
            </a:r>
            <a:r>
              <a:rPr lang="en-CA" b="1" dirty="0" err="1"/>
              <a:t>justifyContent</a:t>
            </a:r>
            <a:r>
              <a:rPr lang="en-CA" dirty="0"/>
              <a:t> to achieve the right layout.</a:t>
            </a:r>
          </a:p>
          <a:p>
            <a:pPr fontAlgn="base"/>
            <a:r>
              <a:rPr lang="en-CA" dirty="0"/>
              <a:t>Flexbox works the same way in React Native as it does in CSS on the web, with a few exceptions. The defaults are different, with </a:t>
            </a:r>
            <a:r>
              <a:rPr lang="en-CA" b="1" dirty="0" err="1"/>
              <a:t>flexDirection</a:t>
            </a:r>
            <a:r>
              <a:rPr lang="en-CA" dirty="0"/>
              <a:t> </a:t>
            </a:r>
            <a:r>
              <a:rPr lang="en-CA" b="1" dirty="0"/>
              <a:t>defaulting to column </a:t>
            </a:r>
            <a:r>
              <a:rPr lang="en-CA" dirty="0"/>
              <a:t>instead of row, and the </a:t>
            </a:r>
            <a:r>
              <a:rPr lang="en-CA" b="1" dirty="0"/>
              <a:t>flex</a:t>
            </a:r>
            <a:r>
              <a:rPr lang="en-CA" dirty="0"/>
              <a:t> parameter </a:t>
            </a:r>
            <a:r>
              <a:rPr lang="en-CA" b="1" dirty="0"/>
              <a:t>only supporting a single number</a:t>
            </a:r>
            <a:r>
              <a:rPr lang="en-CA" dirty="0"/>
              <a:t>.</a:t>
            </a:r>
          </a:p>
          <a:p>
            <a:endParaRPr lang="en-US" dirty="0"/>
          </a:p>
        </p:txBody>
      </p:sp>
    </p:spTree>
    <p:extLst>
      <p:ext uri="{BB962C8B-B14F-4D97-AF65-F5344CB8AC3E}">
        <p14:creationId xmlns:p14="http://schemas.microsoft.com/office/powerpoint/2010/main" val="694461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3592-D658-1B4D-8C71-FFC422CB0EC7}"/>
              </a:ext>
            </a:extLst>
          </p:cNvPr>
          <p:cNvSpPr>
            <a:spLocks noGrp="1"/>
          </p:cNvSpPr>
          <p:nvPr>
            <p:ph type="title"/>
          </p:nvPr>
        </p:nvSpPr>
        <p:spPr/>
        <p:txBody>
          <a:bodyPr/>
          <a:lstStyle/>
          <a:p>
            <a:r>
              <a:rPr lang="en-US" dirty="0"/>
              <a:t>Flex</a:t>
            </a:r>
          </a:p>
        </p:txBody>
      </p:sp>
      <p:sp>
        <p:nvSpPr>
          <p:cNvPr id="3" name="Content Placeholder 2">
            <a:extLst>
              <a:ext uri="{FF2B5EF4-FFF2-40B4-BE49-F238E27FC236}">
                <a16:creationId xmlns:a16="http://schemas.microsoft.com/office/drawing/2014/main" id="{A5ECFDCD-84AE-EB4F-8AC7-9D80EFD5D2AB}"/>
              </a:ext>
            </a:extLst>
          </p:cNvPr>
          <p:cNvSpPr>
            <a:spLocks noGrp="1"/>
          </p:cNvSpPr>
          <p:nvPr>
            <p:ph idx="1"/>
          </p:nvPr>
        </p:nvSpPr>
        <p:spPr/>
        <p:txBody>
          <a:bodyPr/>
          <a:lstStyle/>
          <a:p>
            <a:r>
              <a:rPr lang="en-US" dirty="0"/>
              <a:t>We have used flex before, let’s see now how it exactly works</a:t>
            </a:r>
          </a:p>
          <a:p>
            <a:r>
              <a:rPr lang="en-CA" dirty="0">
                <a:hlinkClick r:id="rId3"/>
              </a:rPr>
              <a:t>flex</a:t>
            </a:r>
            <a:r>
              <a:rPr lang="en-CA" dirty="0"/>
              <a:t> will define how your items are going to </a:t>
            </a:r>
            <a:r>
              <a:rPr lang="en-CA" b="1" dirty="0"/>
              <a:t>“fill”</a:t>
            </a:r>
            <a:r>
              <a:rPr lang="en-CA" dirty="0"/>
              <a:t> over the available space along your main axis. Space will be divided according to each element's flex property.</a:t>
            </a:r>
          </a:p>
          <a:p>
            <a:r>
              <a:rPr lang="en-CA" dirty="0"/>
              <a:t>E.g. if you have 3 elements and set flex values to 3, 2 and 1 respectively, the system will calculate 3+2+1=6 and divide the space into 3/6, 2/6 and 1/6 </a:t>
            </a:r>
            <a:endParaRPr lang="en-US" dirty="0"/>
          </a:p>
        </p:txBody>
      </p:sp>
    </p:spTree>
    <p:extLst>
      <p:ext uri="{BB962C8B-B14F-4D97-AF65-F5344CB8AC3E}">
        <p14:creationId xmlns:p14="http://schemas.microsoft.com/office/powerpoint/2010/main" val="3876325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3592-D658-1B4D-8C71-FFC422CB0EC7}"/>
              </a:ext>
            </a:extLst>
          </p:cNvPr>
          <p:cNvSpPr>
            <a:spLocks noGrp="1"/>
          </p:cNvSpPr>
          <p:nvPr>
            <p:ph type="title"/>
          </p:nvPr>
        </p:nvSpPr>
        <p:spPr/>
        <p:txBody>
          <a:bodyPr/>
          <a:lstStyle/>
          <a:p>
            <a:r>
              <a:rPr lang="en-US" dirty="0"/>
              <a:t>Flex direction</a:t>
            </a:r>
          </a:p>
        </p:txBody>
      </p:sp>
      <p:sp>
        <p:nvSpPr>
          <p:cNvPr id="3" name="Content Placeholder 2">
            <a:extLst>
              <a:ext uri="{FF2B5EF4-FFF2-40B4-BE49-F238E27FC236}">
                <a16:creationId xmlns:a16="http://schemas.microsoft.com/office/drawing/2014/main" id="{A5ECFDCD-84AE-EB4F-8AC7-9D80EFD5D2AB}"/>
              </a:ext>
            </a:extLst>
          </p:cNvPr>
          <p:cNvSpPr>
            <a:spLocks noGrp="1"/>
          </p:cNvSpPr>
          <p:nvPr>
            <p:ph idx="1"/>
          </p:nvPr>
        </p:nvSpPr>
        <p:spPr/>
        <p:txBody>
          <a:bodyPr>
            <a:normAutofit fontScale="85000" lnSpcReduction="10000"/>
          </a:bodyPr>
          <a:lstStyle/>
          <a:p>
            <a:pPr fontAlgn="base"/>
            <a:r>
              <a:rPr lang="en-CA" dirty="0">
                <a:hlinkClick r:id="rId3"/>
              </a:rPr>
              <a:t>flexDirection</a:t>
            </a:r>
            <a:r>
              <a:rPr lang="en-CA" dirty="0"/>
              <a:t> controls the direction in which the children of a node are laid out. This is also referred to as the </a:t>
            </a:r>
            <a:r>
              <a:rPr lang="en-CA" i="1" dirty="0"/>
              <a:t>main axis</a:t>
            </a:r>
            <a:r>
              <a:rPr lang="en-CA" dirty="0"/>
              <a:t>. The cross axis is the axis perpendicular to the main axis, or the axis which the wrapping lines are laid out in.</a:t>
            </a:r>
          </a:p>
          <a:p>
            <a:pPr fontAlgn="base"/>
            <a:r>
              <a:rPr lang="en-CA" b="1" dirty="0"/>
              <a:t>column</a:t>
            </a:r>
            <a:r>
              <a:rPr lang="en-CA" dirty="0"/>
              <a:t> (</a:t>
            </a:r>
            <a:r>
              <a:rPr lang="en-CA" b="1" dirty="0"/>
              <a:t>default value</a:t>
            </a:r>
            <a:r>
              <a:rPr lang="en-CA" dirty="0"/>
              <a:t>) Align children from top to bottom. If wrapping is enabled, then the next line will start to the right of the first item on the top of the container.</a:t>
            </a:r>
          </a:p>
          <a:p>
            <a:pPr fontAlgn="base"/>
            <a:r>
              <a:rPr lang="en-CA" b="1" dirty="0"/>
              <a:t>row</a:t>
            </a:r>
            <a:r>
              <a:rPr lang="en-CA" dirty="0"/>
              <a:t> Align children from left to right. If wrapping is enabled, then the next line will start under the first item on the left of the container.</a:t>
            </a:r>
          </a:p>
          <a:p>
            <a:pPr fontAlgn="base"/>
            <a:r>
              <a:rPr lang="en-CA" b="1" dirty="0"/>
              <a:t>row-reverse</a:t>
            </a:r>
            <a:r>
              <a:rPr lang="en-CA" dirty="0"/>
              <a:t> Align children from right to left. If wrapping is enabled, then the next line will start under the first item on the right of the container.</a:t>
            </a:r>
          </a:p>
          <a:p>
            <a:pPr fontAlgn="base"/>
            <a:r>
              <a:rPr lang="en-CA" b="1" dirty="0"/>
              <a:t>column-reverse</a:t>
            </a:r>
            <a:r>
              <a:rPr lang="en-CA" dirty="0"/>
              <a:t> Align children from bottom to top. If wrapping is enabled, then the next line will start to the right of the first item on the bottom of the container.</a:t>
            </a:r>
          </a:p>
        </p:txBody>
      </p:sp>
    </p:spTree>
    <p:extLst>
      <p:ext uri="{BB962C8B-B14F-4D97-AF65-F5344CB8AC3E}">
        <p14:creationId xmlns:p14="http://schemas.microsoft.com/office/powerpoint/2010/main" val="176213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7439-6BAD-0349-BEBC-3A77E36B7A46}"/>
              </a:ext>
            </a:extLst>
          </p:cNvPr>
          <p:cNvSpPr>
            <a:spLocks noGrp="1"/>
          </p:cNvSpPr>
          <p:nvPr>
            <p:ph type="title"/>
          </p:nvPr>
        </p:nvSpPr>
        <p:spPr/>
        <p:txBody>
          <a:bodyPr/>
          <a:lstStyle/>
          <a:p>
            <a:r>
              <a:rPr lang="en-US" dirty="0" err="1"/>
              <a:t>FlatList</a:t>
            </a:r>
            <a:r>
              <a:rPr lang="en-US" dirty="0"/>
              <a:t> – presenting the data</a:t>
            </a:r>
          </a:p>
        </p:txBody>
      </p:sp>
      <p:sp>
        <p:nvSpPr>
          <p:cNvPr id="3" name="Content Placeholder 2">
            <a:extLst>
              <a:ext uri="{FF2B5EF4-FFF2-40B4-BE49-F238E27FC236}">
                <a16:creationId xmlns:a16="http://schemas.microsoft.com/office/drawing/2014/main" id="{366D2E5F-ACFE-5E47-B75E-F0CB6580E9D3}"/>
              </a:ext>
            </a:extLst>
          </p:cNvPr>
          <p:cNvSpPr>
            <a:spLocks noGrp="1"/>
          </p:cNvSpPr>
          <p:nvPr>
            <p:ph sz="half" idx="1"/>
          </p:nvPr>
        </p:nvSpPr>
        <p:spPr/>
        <p:txBody>
          <a:bodyPr>
            <a:normAutofit lnSpcReduction="10000"/>
          </a:bodyPr>
          <a:lstStyle/>
          <a:p>
            <a:r>
              <a:rPr lang="en-US" dirty="0"/>
              <a:t>To present the data fetched we will use </a:t>
            </a:r>
            <a:r>
              <a:rPr lang="en-US" dirty="0" err="1"/>
              <a:t>FlatList</a:t>
            </a:r>
            <a:r>
              <a:rPr lang="en-US" dirty="0"/>
              <a:t>. It is a scrollable component allowing us to present homogeneous list of items</a:t>
            </a:r>
          </a:p>
          <a:p>
            <a:r>
              <a:rPr lang="en-US" dirty="0"/>
              <a:t>This component requires two parameters:</a:t>
            </a:r>
          </a:p>
          <a:p>
            <a:pPr lvl="1"/>
            <a:r>
              <a:rPr lang="en-US" dirty="0"/>
              <a:t>Array with data</a:t>
            </a:r>
          </a:p>
          <a:p>
            <a:pPr lvl="1"/>
            <a:r>
              <a:rPr lang="en-US" dirty="0"/>
              <a:t>Function that renders each element </a:t>
            </a:r>
          </a:p>
        </p:txBody>
      </p:sp>
      <p:sp>
        <p:nvSpPr>
          <p:cNvPr id="4" name="Content Placeholder 3">
            <a:extLst>
              <a:ext uri="{FF2B5EF4-FFF2-40B4-BE49-F238E27FC236}">
                <a16:creationId xmlns:a16="http://schemas.microsoft.com/office/drawing/2014/main" id="{404F89C1-9EE1-0D4F-A6E8-DBF2E1B98504}"/>
              </a:ext>
            </a:extLst>
          </p:cNvPr>
          <p:cNvSpPr>
            <a:spLocks noGrp="1"/>
          </p:cNvSpPr>
          <p:nvPr>
            <p:ph sz="half" idx="2"/>
          </p:nvPr>
        </p:nvSpPr>
        <p:spPr/>
        <p:txBody>
          <a:bodyPr>
            <a:normAutofit lnSpcReduction="10000"/>
          </a:bodyPr>
          <a:lstStyle/>
          <a:p>
            <a:pPr marL="0" indent="0">
              <a:buNone/>
            </a:pPr>
            <a:r>
              <a:rPr lang="en-US" sz="1800" dirty="0">
                <a:latin typeface="Courier" pitchFamily="2" charset="0"/>
              </a:rPr>
              <a:t>&lt;</a:t>
            </a:r>
            <a:r>
              <a:rPr lang="en-US" sz="1800" dirty="0" err="1">
                <a:latin typeface="Courier" pitchFamily="2" charset="0"/>
              </a:rPr>
              <a:t>FlatList</a:t>
            </a:r>
            <a:endParaRPr lang="en-US" sz="1800" dirty="0">
              <a:latin typeface="Courier" pitchFamily="2" charset="0"/>
            </a:endParaRPr>
          </a:p>
          <a:p>
            <a:pPr marL="0" indent="0">
              <a:buNone/>
            </a:pPr>
            <a:r>
              <a:rPr lang="en-US" sz="1800" dirty="0">
                <a:latin typeface="Courier" pitchFamily="2" charset="0"/>
              </a:rPr>
              <a:t>   data={data}</a:t>
            </a:r>
          </a:p>
          <a:p>
            <a:pPr marL="0" indent="0">
              <a:buNone/>
            </a:pPr>
            <a:r>
              <a:rPr lang="en-US" sz="1800" dirty="0">
                <a:latin typeface="Courier" pitchFamily="2" charset="0"/>
              </a:rPr>
              <a:t>   </a:t>
            </a:r>
            <a:r>
              <a:rPr lang="en-US" sz="1800" dirty="0" err="1">
                <a:latin typeface="Courier" pitchFamily="2" charset="0"/>
              </a:rPr>
              <a:t>keyExtractor</a:t>
            </a:r>
            <a:r>
              <a:rPr lang="en-US" sz="1800" dirty="0">
                <a:latin typeface="Courier" pitchFamily="2" charset="0"/>
              </a:rPr>
              <a:t>={</a:t>
            </a:r>
          </a:p>
          <a:p>
            <a:pPr marL="0" indent="0">
              <a:buNone/>
            </a:pPr>
            <a:r>
              <a:rPr lang="en-US" sz="1800" dirty="0">
                <a:latin typeface="Courier" pitchFamily="2" charset="0"/>
              </a:rPr>
              <a:t>      ({ id }, index) =&gt; id}</a:t>
            </a:r>
          </a:p>
          <a:p>
            <a:pPr marL="0" indent="0">
              <a:buNone/>
            </a:pPr>
            <a:r>
              <a:rPr lang="en-US" sz="1800" dirty="0">
                <a:latin typeface="Courier" pitchFamily="2" charset="0"/>
              </a:rPr>
              <a:t>      </a:t>
            </a:r>
            <a:r>
              <a:rPr lang="en-US" sz="1800" dirty="0" err="1">
                <a:latin typeface="Courier" pitchFamily="2" charset="0"/>
              </a:rPr>
              <a:t>renderItem</a:t>
            </a:r>
            <a:r>
              <a:rPr lang="en-US" sz="1800" dirty="0">
                <a:latin typeface="Courier" pitchFamily="2" charset="0"/>
              </a:rPr>
              <a:t>={({ item }) =&gt; (</a:t>
            </a:r>
          </a:p>
          <a:p>
            <a:pPr marL="0" indent="0">
              <a:buNone/>
            </a:pPr>
            <a:r>
              <a:rPr lang="en-US" sz="1800" dirty="0">
                <a:latin typeface="Courier" pitchFamily="2" charset="0"/>
              </a:rPr>
              <a:t>        &lt;Text&gt;</a:t>
            </a:r>
          </a:p>
          <a:p>
            <a:pPr marL="0" indent="0">
              <a:buNone/>
            </a:pPr>
            <a:r>
              <a:rPr lang="en-US" sz="1800" dirty="0">
                <a:latin typeface="Courier" pitchFamily="2" charset="0"/>
              </a:rPr>
              <a:t>           {</a:t>
            </a:r>
            <a:r>
              <a:rPr lang="en-US" sz="1800" dirty="0" err="1">
                <a:latin typeface="Courier" pitchFamily="2" charset="0"/>
              </a:rPr>
              <a:t>item.title</a:t>
            </a:r>
            <a:r>
              <a:rPr lang="en-US" sz="1800" dirty="0">
                <a:latin typeface="Courier" pitchFamily="2" charset="0"/>
              </a:rPr>
              <a:t>},    </a:t>
            </a:r>
          </a:p>
          <a:p>
            <a:pPr marL="0" indent="0">
              <a:buNone/>
            </a:pPr>
            <a:r>
              <a:rPr lang="en-US" sz="1800" dirty="0">
                <a:latin typeface="Courier" pitchFamily="2" charset="0"/>
              </a:rPr>
              <a:t>           {</a:t>
            </a:r>
            <a:r>
              <a:rPr lang="en-US" sz="1800" dirty="0" err="1">
                <a:latin typeface="Courier" pitchFamily="2" charset="0"/>
              </a:rPr>
              <a:t>item.releaseYear</a:t>
            </a:r>
            <a:r>
              <a:rPr lang="en-US" sz="1800" dirty="0">
                <a:latin typeface="Courier" pitchFamily="2" charset="0"/>
              </a:rPr>
              <a:t>}</a:t>
            </a:r>
          </a:p>
          <a:p>
            <a:pPr marL="0" indent="0">
              <a:buNone/>
            </a:pPr>
            <a:r>
              <a:rPr lang="en-US" sz="1800" dirty="0">
                <a:latin typeface="Courier" pitchFamily="2" charset="0"/>
              </a:rPr>
              <a:t>        &lt;/Text&gt;</a:t>
            </a:r>
          </a:p>
          <a:p>
            <a:pPr marL="0" indent="0">
              <a:buNone/>
            </a:pPr>
            <a:r>
              <a:rPr lang="en-US" sz="1800" dirty="0">
                <a:latin typeface="Courier" pitchFamily="2" charset="0"/>
              </a:rPr>
              <a:t>       )</a:t>
            </a:r>
          </a:p>
          <a:p>
            <a:pPr marL="0" indent="0">
              <a:buNone/>
            </a:pPr>
            <a:r>
              <a:rPr lang="en-US" sz="1800" dirty="0">
                <a:latin typeface="Courier" pitchFamily="2" charset="0"/>
              </a:rPr>
              <a:t>    }</a:t>
            </a:r>
          </a:p>
          <a:p>
            <a:pPr marL="0" indent="0">
              <a:buNone/>
            </a:pPr>
            <a:r>
              <a:rPr lang="en-US" sz="1800" dirty="0">
                <a:latin typeface="Courier" pitchFamily="2" charset="0"/>
              </a:rPr>
              <a:t>/&gt;</a:t>
            </a:r>
          </a:p>
        </p:txBody>
      </p:sp>
    </p:spTree>
    <p:extLst>
      <p:ext uri="{BB962C8B-B14F-4D97-AF65-F5344CB8AC3E}">
        <p14:creationId xmlns:p14="http://schemas.microsoft.com/office/powerpoint/2010/main" val="16256733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CC62-3C16-1F41-BE1A-DDC3A20AE36D}"/>
              </a:ext>
            </a:extLst>
          </p:cNvPr>
          <p:cNvSpPr>
            <a:spLocks noGrp="1"/>
          </p:cNvSpPr>
          <p:nvPr>
            <p:ph type="title"/>
          </p:nvPr>
        </p:nvSpPr>
        <p:spPr/>
        <p:txBody>
          <a:bodyPr/>
          <a:lstStyle/>
          <a:p>
            <a:r>
              <a:rPr lang="en-US" dirty="0"/>
              <a:t>Justify content</a:t>
            </a:r>
          </a:p>
        </p:txBody>
      </p:sp>
      <p:sp>
        <p:nvSpPr>
          <p:cNvPr id="3" name="Content Placeholder 2">
            <a:extLst>
              <a:ext uri="{FF2B5EF4-FFF2-40B4-BE49-F238E27FC236}">
                <a16:creationId xmlns:a16="http://schemas.microsoft.com/office/drawing/2014/main" id="{1DB321B2-05FC-F248-A19D-59118CDECA59}"/>
              </a:ext>
            </a:extLst>
          </p:cNvPr>
          <p:cNvSpPr>
            <a:spLocks noGrp="1"/>
          </p:cNvSpPr>
          <p:nvPr>
            <p:ph idx="1"/>
          </p:nvPr>
        </p:nvSpPr>
        <p:spPr>
          <a:xfrm>
            <a:off x="838200" y="1450428"/>
            <a:ext cx="10515600" cy="5160579"/>
          </a:xfrm>
        </p:spPr>
        <p:txBody>
          <a:bodyPr>
            <a:normAutofit fontScale="85000" lnSpcReduction="20000"/>
          </a:bodyPr>
          <a:lstStyle/>
          <a:p>
            <a:pPr marL="0" indent="0" fontAlgn="base">
              <a:buNone/>
            </a:pPr>
            <a:r>
              <a:rPr lang="en-CA" dirty="0">
                <a:hlinkClick r:id="rId3"/>
              </a:rPr>
              <a:t>justifyContent</a:t>
            </a:r>
            <a:r>
              <a:rPr lang="en-CA" dirty="0"/>
              <a:t> describes how to align children within the main axis of their container.</a:t>
            </a:r>
          </a:p>
          <a:p>
            <a:pPr fontAlgn="base"/>
            <a:r>
              <a:rPr lang="en-CA" dirty="0"/>
              <a:t>flex-start(</a:t>
            </a:r>
            <a:r>
              <a:rPr lang="en-CA" b="1" dirty="0"/>
              <a:t>default value</a:t>
            </a:r>
            <a:r>
              <a:rPr lang="en-CA" dirty="0"/>
              <a:t>) Align children of a container to the start of the container's main axis.</a:t>
            </a:r>
          </a:p>
          <a:p>
            <a:pPr fontAlgn="base"/>
            <a:r>
              <a:rPr lang="en-CA" dirty="0"/>
              <a:t>flex-end Align children of a container to the end of the container's main axis.</a:t>
            </a:r>
          </a:p>
          <a:p>
            <a:pPr fontAlgn="base"/>
            <a:r>
              <a:rPr lang="en-CA" dirty="0"/>
              <a:t>center Align children of a container in the center of the container's main axis.</a:t>
            </a:r>
          </a:p>
          <a:p>
            <a:pPr fontAlgn="base"/>
            <a:r>
              <a:rPr lang="en-CA" dirty="0"/>
              <a:t>space-between Evenly space off children across the container's main axis, distributing the remaining space between the children.</a:t>
            </a:r>
          </a:p>
          <a:p>
            <a:pPr fontAlgn="base"/>
            <a:r>
              <a:rPr lang="en-CA" dirty="0"/>
              <a:t>space-around Evenly space off children across the container's main axis, distributing the remaining space around the children. Compared to space-between, using space-around will result in space being distributed to the beginning of the first child and end of the last child.</a:t>
            </a:r>
          </a:p>
          <a:p>
            <a:pPr fontAlgn="base"/>
            <a:r>
              <a:rPr lang="en-CA" dirty="0"/>
              <a:t>space-evenly Evenly distribute children within the alignment container along the main axis. The spacing between each pair of adjacent items, the main-start edge and the first item, and the main-end edge and the last item, are all exactly the same.</a:t>
            </a:r>
          </a:p>
        </p:txBody>
      </p:sp>
    </p:spTree>
    <p:extLst>
      <p:ext uri="{BB962C8B-B14F-4D97-AF65-F5344CB8AC3E}">
        <p14:creationId xmlns:p14="http://schemas.microsoft.com/office/powerpoint/2010/main" val="3535362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CC62-3C16-1F41-BE1A-DDC3A20AE36D}"/>
              </a:ext>
            </a:extLst>
          </p:cNvPr>
          <p:cNvSpPr>
            <a:spLocks noGrp="1"/>
          </p:cNvSpPr>
          <p:nvPr>
            <p:ph type="title"/>
          </p:nvPr>
        </p:nvSpPr>
        <p:spPr/>
        <p:txBody>
          <a:bodyPr/>
          <a:lstStyle/>
          <a:p>
            <a:r>
              <a:rPr lang="en-US" dirty="0"/>
              <a:t>Align items</a:t>
            </a:r>
          </a:p>
        </p:txBody>
      </p:sp>
      <p:sp>
        <p:nvSpPr>
          <p:cNvPr id="3" name="Content Placeholder 2">
            <a:extLst>
              <a:ext uri="{FF2B5EF4-FFF2-40B4-BE49-F238E27FC236}">
                <a16:creationId xmlns:a16="http://schemas.microsoft.com/office/drawing/2014/main" id="{1DB321B2-05FC-F248-A19D-59118CDECA59}"/>
              </a:ext>
            </a:extLst>
          </p:cNvPr>
          <p:cNvSpPr>
            <a:spLocks noGrp="1"/>
          </p:cNvSpPr>
          <p:nvPr>
            <p:ph idx="1"/>
          </p:nvPr>
        </p:nvSpPr>
        <p:spPr>
          <a:xfrm>
            <a:off x="838200" y="1450428"/>
            <a:ext cx="10515600" cy="5160579"/>
          </a:xfrm>
        </p:spPr>
        <p:txBody>
          <a:bodyPr>
            <a:normAutofit fontScale="92500" lnSpcReduction="10000"/>
          </a:bodyPr>
          <a:lstStyle/>
          <a:p>
            <a:pPr marL="0" indent="0" fontAlgn="base">
              <a:buNone/>
            </a:pPr>
            <a:r>
              <a:rPr lang="en-CA" dirty="0">
                <a:hlinkClick r:id="rId3"/>
              </a:rPr>
              <a:t>alignItems</a:t>
            </a:r>
            <a:r>
              <a:rPr lang="en-CA" dirty="0"/>
              <a:t> describes how to align children along the cross axis of their container. It is similar to </a:t>
            </a:r>
            <a:r>
              <a:rPr lang="en-CA" dirty="0" err="1"/>
              <a:t>justifyContent</a:t>
            </a:r>
            <a:r>
              <a:rPr lang="en-CA" dirty="0"/>
              <a:t> but instead of applying to the main axis, </a:t>
            </a:r>
            <a:r>
              <a:rPr lang="en-CA" dirty="0" err="1"/>
              <a:t>alignItems</a:t>
            </a:r>
            <a:r>
              <a:rPr lang="en-CA" dirty="0"/>
              <a:t> applies to the cross axis.</a:t>
            </a:r>
          </a:p>
          <a:p>
            <a:pPr fontAlgn="base"/>
            <a:r>
              <a:rPr lang="en-CA" dirty="0"/>
              <a:t>stretch (</a:t>
            </a:r>
            <a:r>
              <a:rPr lang="en-CA" b="1" dirty="0"/>
              <a:t>default value</a:t>
            </a:r>
            <a:r>
              <a:rPr lang="en-CA" dirty="0"/>
              <a:t>) Stretch children of a container to match the height of the container's cross axis.</a:t>
            </a:r>
          </a:p>
          <a:p>
            <a:pPr fontAlgn="base"/>
            <a:r>
              <a:rPr lang="en-CA" dirty="0"/>
              <a:t>flex-start Align children of a container to the start of the container's cross axis.</a:t>
            </a:r>
          </a:p>
          <a:p>
            <a:pPr fontAlgn="base"/>
            <a:r>
              <a:rPr lang="en-CA" dirty="0"/>
              <a:t>flex-end Align children of a container to the end of the container's cross axis.</a:t>
            </a:r>
          </a:p>
          <a:p>
            <a:pPr fontAlgn="base"/>
            <a:r>
              <a:rPr lang="en-CA" dirty="0"/>
              <a:t>center Align children of a container in the center of the container's cross axis.</a:t>
            </a:r>
          </a:p>
          <a:p>
            <a:pPr fontAlgn="base"/>
            <a:r>
              <a:rPr lang="en-CA" dirty="0"/>
              <a:t>baseline Align children of a container along a common baseline. Individual children can be set to be the reference baseline for their parents.</a:t>
            </a:r>
          </a:p>
        </p:txBody>
      </p:sp>
    </p:spTree>
    <p:extLst>
      <p:ext uri="{BB962C8B-B14F-4D97-AF65-F5344CB8AC3E}">
        <p14:creationId xmlns:p14="http://schemas.microsoft.com/office/powerpoint/2010/main" val="3224878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CC62-3C16-1F41-BE1A-DDC3A20AE36D}"/>
              </a:ext>
            </a:extLst>
          </p:cNvPr>
          <p:cNvSpPr>
            <a:spLocks noGrp="1"/>
          </p:cNvSpPr>
          <p:nvPr>
            <p:ph type="title"/>
          </p:nvPr>
        </p:nvSpPr>
        <p:spPr/>
        <p:txBody>
          <a:bodyPr/>
          <a:lstStyle/>
          <a:p>
            <a:r>
              <a:rPr lang="en-US" dirty="0"/>
              <a:t>Align self</a:t>
            </a:r>
          </a:p>
        </p:txBody>
      </p:sp>
      <p:sp>
        <p:nvSpPr>
          <p:cNvPr id="3" name="Content Placeholder 2">
            <a:extLst>
              <a:ext uri="{FF2B5EF4-FFF2-40B4-BE49-F238E27FC236}">
                <a16:creationId xmlns:a16="http://schemas.microsoft.com/office/drawing/2014/main" id="{1DB321B2-05FC-F248-A19D-59118CDECA59}"/>
              </a:ext>
            </a:extLst>
          </p:cNvPr>
          <p:cNvSpPr>
            <a:spLocks noGrp="1"/>
          </p:cNvSpPr>
          <p:nvPr>
            <p:ph idx="1"/>
          </p:nvPr>
        </p:nvSpPr>
        <p:spPr>
          <a:xfrm>
            <a:off x="838200" y="1450428"/>
            <a:ext cx="10515600" cy="5160579"/>
          </a:xfrm>
        </p:spPr>
        <p:txBody>
          <a:bodyPr>
            <a:normAutofit/>
          </a:bodyPr>
          <a:lstStyle/>
          <a:p>
            <a:pPr fontAlgn="base"/>
            <a:r>
              <a:rPr lang="en-CA" dirty="0">
                <a:hlinkClick r:id="rId3"/>
              </a:rPr>
              <a:t>alignSelf</a:t>
            </a:r>
            <a:r>
              <a:rPr lang="en-CA" dirty="0"/>
              <a:t> has the same options and effect as </a:t>
            </a:r>
            <a:r>
              <a:rPr lang="en-CA" dirty="0" err="1"/>
              <a:t>alignItems</a:t>
            </a:r>
            <a:r>
              <a:rPr lang="en-CA" dirty="0"/>
              <a:t> but instead of affecting the children within a container, you can apply this property to a single child to change its alignment within its parent. </a:t>
            </a:r>
          </a:p>
          <a:p>
            <a:pPr fontAlgn="base"/>
            <a:r>
              <a:rPr lang="en-CA" dirty="0" err="1"/>
              <a:t>alignSelf</a:t>
            </a:r>
            <a:r>
              <a:rPr lang="en-CA" dirty="0"/>
              <a:t> overrides any option set by the parent with </a:t>
            </a:r>
            <a:r>
              <a:rPr lang="en-CA" dirty="0" err="1"/>
              <a:t>alignItems</a:t>
            </a:r>
            <a:r>
              <a:rPr lang="en-CA" dirty="0"/>
              <a:t>.</a:t>
            </a:r>
          </a:p>
        </p:txBody>
      </p:sp>
    </p:spTree>
    <p:extLst>
      <p:ext uri="{BB962C8B-B14F-4D97-AF65-F5344CB8AC3E}">
        <p14:creationId xmlns:p14="http://schemas.microsoft.com/office/powerpoint/2010/main" val="10618052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CC62-3C16-1F41-BE1A-DDC3A20AE36D}"/>
              </a:ext>
            </a:extLst>
          </p:cNvPr>
          <p:cNvSpPr>
            <a:spLocks noGrp="1"/>
          </p:cNvSpPr>
          <p:nvPr>
            <p:ph type="title"/>
          </p:nvPr>
        </p:nvSpPr>
        <p:spPr/>
        <p:txBody>
          <a:bodyPr/>
          <a:lstStyle/>
          <a:p>
            <a:r>
              <a:rPr lang="en-US" dirty="0"/>
              <a:t>Align content</a:t>
            </a:r>
          </a:p>
        </p:txBody>
      </p:sp>
      <p:sp>
        <p:nvSpPr>
          <p:cNvPr id="3" name="Content Placeholder 2">
            <a:extLst>
              <a:ext uri="{FF2B5EF4-FFF2-40B4-BE49-F238E27FC236}">
                <a16:creationId xmlns:a16="http://schemas.microsoft.com/office/drawing/2014/main" id="{1DB321B2-05FC-F248-A19D-59118CDECA59}"/>
              </a:ext>
            </a:extLst>
          </p:cNvPr>
          <p:cNvSpPr>
            <a:spLocks noGrp="1"/>
          </p:cNvSpPr>
          <p:nvPr>
            <p:ph idx="1"/>
          </p:nvPr>
        </p:nvSpPr>
        <p:spPr>
          <a:xfrm>
            <a:off x="838200" y="1450428"/>
            <a:ext cx="10515600" cy="5160579"/>
          </a:xfrm>
        </p:spPr>
        <p:txBody>
          <a:bodyPr>
            <a:normAutofit fontScale="92500" lnSpcReduction="20000"/>
          </a:bodyPr>
          <a:lstStyle/>
          <a:p>
            <a:pPr marL="0" indent="0" fontAlgn="base">
              <a:buNone/>
            </a:pPr>
            <a:r>
              <a:rPr lang="en-CA" dirty="0">
                <a:hlinkClick r:id="rId3"/>
              </a:rPr>
              <a:t>alignContent</a:t>
            </a:r>
            <a:r>
              <a:rPr lang="en-CA" dirty="0"/>
              <a:t> defines the distribution of lines along the cross-axis. This only has effect when items are wrapped to multiple lines using </a:t>
            </a:r>
            <a:r>
              <a:rPr lang="en-CA" b="1" dirty="0" err="1"/>
              <a:t>flexWrap</a:t>
            </a:r>
            <a:r>
              <a:rPr lang="en-CA" dirty="0"/>
              <a:t>.</a:t>
            </a:r>
          </a:p>
          <a:p>
            <a:pPr fontAlgn="base"/>
            <a:r>
              <a:rPr lang="en-CA" b="1" dirty="0"/>
              <a:t>flex-start</a:t>
            </a:r>
            <a:r>
              <a:rPr lang="en-CA" dirty="0"/>
              <a:t> (</a:t>
            </a:r>
            <a:r>
              <a:rPr lang="en-CA" b="1" dirty="0"/>
              <a:t>default value</a:t>
            </a:r>
            <a:r>
              <a:rPr lang="en-CA" dirty="0"/>
              <a:t>) Align wrapped lines to the start of the container's cross axis.</a:t>
            </a:r>
          </a:p>
          <a:p>
            <a:pPr fontAlgn="base"/>
            <a:r>
              <a:rPr lang="en-CA" b="1" dirty="0"/>
              <a:t>flex-end</a:t>
            </a:r>
            <a:r>
              <a:rPr lang="en-CA" dirty="0"/>
              <a:t> Align wrapped lines to the end of the container's cross axis.</a:t>
            </a:r>
          </a:p>
          <a:p>
            <a:pPr fontAlgn="base"/>
            <a:r>
              <a:rPr lang="en-CA" b="1" dirty="0"/>
              <a:t>stretch</a:t>
            </a:r>
            <a:r>
              <a:rPr lang="en-CA" dirty="0"/>
              <a:t> Stretch wrapped lines to match the height of the container's cross axis.</a:t>
            </a:r>
          </a:p>
          <a:p>
            <a:pPr fontAlgn="base"/>
            <a:r>
              <a:rPr lang="en-CA" b="1" dirty="0"/>
              <a:t>center</a:t>
            </a:r>
            <a:r>
              <a:rPr lang="en-CA" dirty="0"/>
              <a:t> Align wrapped lines in the center of the container's cross axis.</a:t>
            </a:r>
          </a:p>
          <a:p>
            <a:pPr fontAlgn="base"/>
            <a:r>
              <a:rPr lang="en-CA" b="1" dirty="0"/>
              <a:t>space-between</a:t>
            </a:r>
            <a:r>
              <a:rPr lang="en-CA" dirty="0"/>
              <a:t> Evenly space wrapped lines across the container's main axis, distributing the remaining space between the lines.</a:t>
            </a:r>
          </a:p>
          <a:p>
            <a:pPr fontAlgn="base"/>
            <a:r>
              <a:rPr lang="en-CA" b="1" dirty="0"/>
              <a:t>space-around</a:t>
            </a:r>
            <a:r>
              <a:rPr lang="en-CA" dirty="0"/>
              <a:t> Evenly space wrapped lines across the container's main axis, distributing the remaining space around the lines. Compared to space-between, using space-around will result in space being distributed to the beginning of the first line and the end of the last line.</a:t>
            </a:r>
          </a:p>
        </p:txBody>
      </p:sp>
    </p:spTree>
    <p:extLst>
      <p:ext uri="{BB962C8B-B14F-4D97-AF65-F5344CB8AC3E}">
        <p14:creationId xmlns:p14="http://schemas.microsoft.com/office/powerpoint/2010/main" val="1502106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CC62-3C16-1F41-BE1A-DDC3A20AE36D}"/>
              </a:ext>
            </a:extLst>
          </p:cNvPr>
          <p:cNvSpPr>
            <a:spLocks noGrp="1"/>
          </p:cNvSpPr>
          <p:nvPr>
            <p:ph type="title"/>
          </p:nvPr>
        </p:nvSpPr>
        <p:spPr/>
        <p:txBody>
          <a:bodyPr/>
          <a:lstStyle/>
          <a:p>
            <a:r>
              <a:rPr lang="en-US" dirty="0" err="1"/>
              <a:t>flexWrap</a:t>
            </a:r>
            <a:endParaRPr lang="en-US" dirty="0"/>
          </a:p>
        </p:txBody>
      </p:sp>
      <p:sp>
        <p:nvSpPr>
          <p:cNvPr id="3" name="Content Placeholder 2">
            <a:extLst>
              <a:ext uri="{FF2B5EF4-FFF2-40B4-BE49-F238E27FC236}">
                <a16:creationId xmlns:a16="http://schemas.microsoft.com/office/drawing/2014/main" id="{1DB321B2-05FC-F248-A19D-59118CDECA59}"/>
              </a:ext>
            </a:extLst>
          </p:cNvPr>
          <p:cNvSpPr>
            <a:spLocks noGrp="1"/>
          </p:cNvSpPr>
          <p:nvPr>
            <p:ph idx="1"/>
          </p:nvPr>
        </p:nvSpPr>
        <p:spPr>
          <a:xfrm>
            <a:off x="838200" y="1450428"/>
            <a:ext cx="10515600" cy="5160579"/>
          </a:xfrm>
        </p:spPr>
        <p:txBody>
          <a:bodyPr>
            <a:normAutofit/>
          </a:bodyPr>
          <a:lstStyle/>
          <a:p>
            <a:pPr marL="0" indent="0" fontAlgn="base">
              <a:buNone/>
            </a:pPr>
            <a:r>
              <a:rPr lang="en-CA" dirty="0"/>
              <a:t>The </a:t>
            </a:r>
            <a:r>
              <a:rPr lang="en-CA" dirty="0">
                <a:hlinkClick r:id="rId3"/>
              </a:rPr>
              <a:t>flexWrap</a:t>
            </a:r>
            <a:r>
              <a:rPr lang="en-CA" dirty="0"/>
              <a:t> property is set on containers and it controls what happens when children overflow the size of the container along the main axis. By default, children are forced into a single line (which can shrink elements). If wrapping is allowed, items are wrapped into multiple lines along the main axis if needed.</a:t>
            </a:r>
          </a:p>
        </p:txBody>
      </p:sp>
    </p:spTree>
    <p:extLst>
      <p:ext uri="{BB962C8B-B14F-4D97-AF65-F5344CB8AC3E}">
        <p14:creationId xmlns:p14="http://schemas.microsoft.com/office/powerpoint/2010/main" val="2610982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ACA2-5786-EF41-9BFF-9B2EA35C5586}"/>
              </a:ext>
            </a:extLst>
          </p:cNvPr>
          <p:cNvSpPr>
            <a:spLocks noGrp="1"/>
          </p:cNvSpPr>
          <p:nvPr>
            <p:ph type="title"/>
          </p:nvPr>
        </p:nvSpPr>
        <p:spPr/>
        <p:txBody>
          <a:bodyPr/>
          <a:lstStyle/>
          <a:p>
            <a:r>
              <a:rPr lang="en-US" dirty="0"/>
              <a:t>Flex Basis, Grow, and Shrink</a:t>
            </a:r>
          </a:p>
        </p:txBody>
      </p:sp>
      <p:sp>
        <p:nvSpPr>
          <p:cNvPr id="3" name="Content Placeholder 2">
            <a:extLst>
              <a:ext uri="{FF2B5EF4-FFF2-40B4-BE49-F238E27FC236}">
                <a16:creationId xmlns:a16="http://schemas.microsoft.com/office/drawing/2014/main" id="{BD2B75DA-8211-614C-8BF0-4D1A21DF0E5F}"/>
              </a:ext>
            </a:extLst>
          </p:cNvPr>
          <p:cNvSpPr>
            <a:spLocks noGrp="1"/>
          </p:cNvSpPr>
          <p:nvPr>
            <p:ph idx="1"/>
          </p:nvPr>
        </p:nvSpPr>
        <p:spPr/>
        <p:txBody>
          <a:bodyPr/>
          <a:lstStyle/>
          <a:p>
            <a:r>
              <a:rPr lang="en-CA" dirty="0">
                <a:hlinkClick r:id="rId3"/>
              </a:rPr>
              <a:t>flexGrow</a:t>
            </a:r>
            <a:r>
              <a:rPr lang="en-CA" dirty="0"/>
              <a:t> describes how any space within a container should be distributed among its children along the main axis. Accepts floating point value &gt;= 0, 0 is default</a:t>
            </a:r>
          </a:p>
          <a:p>
            <a:r>
              <a:rPr lang="en-CA" dirty="0">
                <a:hlinkClick r:id="rId4"/>
              </a:rPr>
              <a:t>flexShrink</a:t>
            </a:r>
            <a:r>
              <a:rPr lang="en-CA" dirty="0"/>
              <a:t> describes how to shrink children along the main axis in the case in which the total size of the children overflows the size of the container on the main axis. Accepts floating point value &gt;= 0, 0 is default</a:t>
            </a:r>
          </a:p>
          <a:p>
            <a:r>
              <a:rPr lang="en-CA" dirty="0">
                <a:hlinkClick r:id="rId5"/>
              </a:rPr>
              <a:t>flexBasis</a:t>
            </a:r>
            <a:r>
              <a:rPr lang="en-CA" dirty="0"/>
              <a:t> is an axis-independent way of providing the default size of an item along the main axis. It is like setting width or height but on top </a:t>
            </a:r>
            <a:r>
              <a:rPr lang="en-CA" dirty="0" err="1"/>
              <a:t>flexGrow</a:t>
            </a:r>
            <a:r>
              <a:rPr lang="en-CA" dirty="0"/>
              <a:t> and </a:t>
            </a:r>
            <a:r>
              <a:rPr lang="en-CA" dirty="0" err="1"/>
              <a:t>flexShring</a:t>
            </a:r>
            <a:r>
              <a:rPr lang="en-CA" dirty="0"/>
              <a:t> calculations are applied</a:t>
            </a:r>
            <a:endParaRPr lang="en-US" dirty="0"/>
          </a:p>
        </p:txBody>
      </p:sp>
    </p:spTree>
    <p:extLst>
      <p:ext uri="{BB962C8B-B14F-4D97-AF65-F5344CB8AC3E}">
        <p14:creationId xmlns:p14="http://schemas.microsoft.com/office/powerpoint/2010/main" val="3073204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ACA2-5786-EF41-9BFF-9B2EA35C5586}"/>
              </a:ext>
            </a:extLst>
          </p:cNvPr>
          <p:cNvSpPr>
            <a:spLocks noGrp="1"/>
          </p:cNvSpPr>
          <p:nvPr>
            <p:ph type="title"/>
          </p:nvPr>
        </p:nvSpPr>
        <p:spPr/>
        <p:txBody>
          <a:bodyPr/>
          <a:lstStyle/>
          <a:p>
            <a:r>
              <a:rPr lang="en-US" dirty="0"/>
              <a:t>Absolute &amp; Relative Layout</a:t>
            </a:r>
          </a:p>
        </p:txBody>
      </p:sp>
      <p:sp>
        <p:nvSpPr>
          <p:cNvPr id="3" name="Content Placeholder 2">
            <a:extLst>
              <a:ext uri="{FF2B5EF4-FFF2-40B4-BE49-F238E27FC236}">
                <a16:creationId xmlns:a16="http://schemas.microsoft.com/office/drawing/2014/main" id="{BD2B75DA-8211-614C-8BF0-4D1A21DF0E5F}"/>
              </a:ext>
            </a:extLst>
          </p:cNvPr>
          <p:cNvSpPr>
            <a:spLocks noGrp="1"/>
          </p:cNvSpPr>
          <p:nvPr>
            <p:ph idx="1"/>
          </p:nvPr>
        </p:nvSpPr>
        <p:spPr/>
        <p:txBody>
          <a:bodyPr>
            <a:normAutofit/>
          </a:bodyPr>
          <a:lstStyle/>
          <a:p>
            <a:pPr marL="0" indent="0" fontAlgn="base">
              <a:buNone/>
            </a:pPr>
            <a:r>
              <a:rPr lang="en-CA" dirty="0"/>
              <a:t>The position type of an element defines how it is positioned within its parent.</a:t>
            </a:r>
          </a:p>
          <a:p>
            <a:pPr fontAlgn="base"/>
            <a:r>
              <a:rPr lang="en-CA" b="1" dirty="0"/>
              <a:t>relative</a:t>
            </a:r>
            <a:r>
              <a:rPr lang="en-CA" dirty="0"/>
              <a:t> (</a:t>
            </a:r>
            <a:r>
              <a:rPr lang="en-CA" b="1" dirty="0"/>
              <a:t>default value</a:t>
            </a:r>
            <a:r>
              <a:rPr lang="en-CA" dirty="0"/>
              <a:t>) By default, an element is positioned relatively. i.e. positioned according to the normal flow of the layout, and then offset relative to that position based on the values of top, right, bottom, and left. </a:t>
            </a:r>
          </a:p>
          <a:p>
            <a:pPr fontAlgn="base"/>
            <a:r>
              <a:rPr lang="en-CA" b="1" dirty="0"/>
              <a:t>absolute</a:t>
            </a:r>
            <a:r>
              <a:rPr lang="en-CA" dirty="0"/>
              <a:t> When positioned absolutely, an element doesn't take part in the normal layout flow. It is instead laid out independent of its siblings. The position is determined based on the top, right, bottom, and left values.</a:t>
            </a:r>
          </a:p>
        </p:txBody>
      </p:sp>
    </p:spTree>
    <p:extLst>
      <p:ext uri="{BB962C8B-B14F-4D97-AF65-F5344CB8AC3E}">
        <p14:creationId xmlns:p14="http://schemas.microsoft.com/office/powerpoint/2010/main" val="3235621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93E5-E8FD-FD41-9CE1-984EE5065288}"/>
              </a:ext>
            </a:extLst>
          </p:cNvPr>
          <p:cNvSpPr>
            <a:spLocks noGrp="1"/>
          </p:cNvSpPr>
          <p:nvPr>
            <p:ph type="title"/>
          </p:nvPr>
        </p:nvSpPr>
        <p:spPr/>
        <p:txBody>
          <a:bodyPr/>
          <a:lstStyle/>
          <a:p>
            <a:r>
              <a:rPr lang="en-US" dirty="0"/>
              <a:t>Other props</a:t>
            </a:r>
          </a:p>
        </p:txBody>
      </p:sp>
      <p:sp>
        <p:nvSpPr>
          <p:cNvPr id="3" name="Content Placeholder 2">
            <a:extLst>
              <a:ext uri="{FF2B5EF4-FFF2-40B4-BE49-F238E27FC236}">
                <a16:creationId xmlns:a16="http://schemas.microsoft.com/office/drawing/2014/main" id="{D3CE0A2A-1357-944C-876B-3C2D3E8CEAAC}"/>
              </a:ext>
            </a:extLst>
          </p:cNvPr>
          <p:cNvSpPr>
            <a:spLocks noGrp="1"/>
          </p:cNvSpPr>
          <p:nvPr>
            <p:ph idx="1"/>
          </p:nvPr>
        </p:nvSpPr>
        <p:spPr/>
        <p:txBody>
          <a:bodyPr>
            <a:normAutofit lnSpcReduction="10000"/>
          </a:bodyPr>
          <a:lstStyle/>
          <a:p>
            <a:r>
              <a:rPr lang="en-US" dirty="0"/>
              <a:t>Layout: </a:t>
            </a:r>
            <a:r>
              <a:rPr lang="en-CA" dirty="0">
                <a:hlinkClick r:id="rId2"/>
              </a:rPr>
              <a:t>https://reactnative.dev/docs/layout-props</a:t>
            </a:r>
            <a:endParaRPr lang="en-CA" dirty="0"/>
          </a:p>
          <a:p>
            <a:endParaRPr lang="en-CA" dirty="0"/>
          </a:p>
          <a:p>
            <a:r>
              <a:rPr lang="en-CA" dirty="0"/>
              <a:t>View: </a:t>
            </a:r>
            <a:r>
              <a:rPr lang="en-CA" dirty="0">
                <a:hlinkClick r:id="rId3"/>
              </a:rPr>
              <a:t>https://reactnative.dev/docs/view-style-props</a:t>
            </a:r>
            <a:endParaRPr lang="en-CA" dirty="0"/>
          </a:p>
          <a:p>
            <a:endParaRPr lang="en-CA" dirty="0"/>
          </a:p>
          <a:p>
            <a:r>
              <a:rPr lang="en-CA" dirty="0"/>
              <a:t>Text: </a:t>
            </a:r>
            <a:r>
              <a:rPr lang="en-CA" dirty="0">
                <a:hlinkClick r:id="rId4"/>
              </a:rPr>
              <a:t>https://reactnative.dev/docs/text-style-props</a:t>
            </a:r>
            <a:endParaRPr lang="en-CA" dirty="0"/>
          </a:p>
          <a:p>
            <a:endParaRPr lang="en-CA" dirty="0"/>
          </a:p>
          <a:p>
            <a:r>
              <a:rPr lang="en-CA" dirty="0"/>
              <a:t>Image: </a:t>
            </a:r>
            <a:r>
              <a:rPr lang="en-CA" dirty="0">
                <a:hlinkClick r:id="rId5"/>
              </a:rPr>
              <a:t>https://reactnative.dev/docs/image-style-props</a:t>
            </a:r>
            <a:endParaRPr lang="en-CA" dirty="0"/>
          </a:p>
          <a:p>
            <a:endParaRPr lang="en-CA" dirty="0"/>
          </a:p>
          <a:p>
            <a:r>
              <a:rPr lang="en-CA" dirty="0"/>
              <a:t>Shadow: </a:t>
            </a:r>
            <a:r>
              <a:rPr lang="en-CA" dirty="0">
                <a:hlinkClick r:id="rId6"/>
              </a:rPr>
              <a:t>https://reactnative.dev/docs/shadow-props</a:t>
            </a:r>
            <a:endParaRPr lang="en-US" dirty="0"/>
          </a:p>
        </p:txBody>
      </p:sp>
    </p:spTree>
    <p:extLst>
      <p:ext uri="{BB962C8B-B14F-4D97-AF65-F5344CB8AC3E}">
        <p14:creationId xmlns:p14="http://schemas.microsoft.com/office/powerpoint/2010/main" val="2100879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7050-D3D6-D149-9A4A-39B0C0570321}"/>
              </a:ext>
            </a:extLst>
          </p:cNvPr>
          <p:cNvSpPr>
            <a:spLocks noGrp="1"/>
          </p:cNvSpPr>
          <p:nvPr>
            <p:ph type="title"/>
          </p:nvPr>
        </p:nvSpPr>
        <p:spPr/>
        <p:txBody>
          <a:bodyPr/>
          <a:lstStyle/>
          <a:p>
            <a:r>
              <a:rPr lang="en-US" dirty="0"/>
              <a:t>Organization of Style Sheets</a:t>
            </a:r>
          </a:p>
        </p:txBody>
      </p:sp>
      <p:sp>
        <p:nvSpPr>
          <p:cNvPr id="3" name="Content Placeholder 2">
            <a:extLst>
              <a:ext uri="{FF2B5EF4-FFF2-40B4-BE49-F238E27FC236}">
                <a16:creationId xmlns:a16="http://schemas.microsoft.com/office/drawing/2014/main" id="{8C36B6F7-7626-D54D-B0EC-2AF8BC104EF3}"/>
              </a:ext>
            </a:extLst>
          </p:cNvPr>
          <p:cNvSpPr>
            <a:spLocks noGrp="1"/>
          </p:cNvSpPr>
          <p:nvPr>
            <p:ph idx="1"/>
          </p:nvPr>
        </p:nvSpPr>
        <p:spPr/>
        <p:txBody>
          <a:bodyPr>
            <a:normAutofit/>
          </a:bodyPr>
          <a:lstStyle/>
          <a:p>
            <a:r>
              <a:rPr lang="en-CA" dirty="0"/>
              <a:t>React Native focuses on the component. The goal is to make components as reusable and standalone as possible. Having a component dependent upon an application’s stylesheet is the antithesis of modularity. </a:t>
            </a:r>
          </a:p>
          <a:p>
            <a:r>
              <a:rPr lang="en-CA" b="1" dirty="0"/>
              <a:t>In React Native, styles are scoped to the component – not to the application.</a:t>
            </a:r>
          </a:p>
          <a:p>
            <a:r>
              <a:rPr lang="en-CA" dirty="0"/>
              <a:t>Approaches to organization:</a:t>
            </a:r>
          </a:p>
          <a:p>
            <a:pPr lvl="1"/>
            <a:r>
              <a:rPr lang="en-CA" dirty="0"/>
              <a:t>declaring stylesheets within the same file as the component</a:t>
            </a:r>
          </a:p>
          <a:p>
            <a:pPr lvl="1"/>
            <a:r>
              <a:rPr lang="en-CA" dirty="0"/>
              <a:t>declaring stylesheets in a separate file, outside of the component.</a:t>
            </a:r>
          </a:p>
          <a:p>
            <a:pPr marL="0" indent="0">
              <a:buNone/>
            </a:pPr>
            <a:endParaRPr lang="en-US" dirty="0"/>
          </a:p>
        </p:txBody>
      </p:sp>
    </p:spTree>
    <p:extLst>
      <p:ext uri="{BB962C8B-B14F-4D97-AF65-F5344CB8AC3E}">
        <p14:creationId xmlns:p14="http://schemas.microsoft.com/office/powerpoint/2010/main" val="23647439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7050-D3D6-D149-9A4A-39B0C0570321}"/>
              </a:ext>
            </a:extLst>
          </p:cNvPr>
          <p:cNvSpPr>
            <a:spLocks noGrp="1"/>
          </p:cNvSpPr>
          <p:nvPr>
            <p:ph type="title"/>
          </p:nvPr>
        </p:nvSpPr>
        <p:spPr/>
        <p:txBody>
          <a:bodyPr/>
          <a:lstStyle/>
          <a:p>
            <a:r>
              <a:rPr lang="en-US" dirty="0"/>
              <a:t>Style Sheet in the same file</a:t>
            </a:r>
          </a:p>
        </p:txBody>
      </p:sp>
      <p:sp>
        <p:nvSpPr>
          <p:cNvPr id="3" name="Content Placeholder 2">
            <a:extLst>
              <a:ext uri="{FF2B5EF4-FFF2-40B4-BE49-F238E27FC236}">
                <a16:creationId xmlns:a16="http://schemas.microsoft.com/office/drawing/2014/main" id="{8C36B6F7-7626-D54D-B0EC-2AF8BC104EF3}"/>
              </a:ext>
            </a:extLst>
          </p:cNvPr>
          <p:cNvSpPr>
            <a:spLocks noGrp="1"/>
          </p:cNvSpPr>
          <p:nvPr>
            <p:ph idx="1"/>
          </p:nvPr>
        </p:nvSpPr>
        <p:spPr/>
        <p:txBody>
          <a:bodyPr>
            <a:normAutofit/>
          </a:bodyPr>
          <a:lstStyle/>
          <a:p>
            <a:r>
              <a:rPr lang="en-CA" dirty="0"/>
              <a:t>A popular way to declare styles is within the component that uses them. The major benefit of this is that the component and its styles are completely encapsulated within a single file. </a:t>
            </a:r>
          </a:p>
          <a:p>
            <a:r>
              <a:rPr lang="en-CA" dirty="0"/>
              <a:t>This component can then be moved or used anywhere in the app. This is a common approach to component design, one that you see often within the React (Native) community.</a:t>
            </a:r>
          </a:p>
          <a:p>
            <a:r>
              <a:rPr lang="en-CA" dirty="0"/>
              <a:t>When including the stylesheet definitions with the component, the typical convention is to specify the styles after the component.</a:t>
            </a:r>
          </a:p>
        </p:txBody>
      </p:sp>
    </p:spTree>
    <p:extLst>
      <p:ext uri="{BB962C8B-B14F-4D97-AF65-F5344CB8AC3E}">
        <p14:creationId xmlns:p14="http://schemas.microsoft.com/office/powerpoint/2010/main" val="283798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5" name="Title 4">
            <a:extLst>
              <a:ext uri="{FF2B5EF4-FFF2-40B4-BE49-F238E27FC236}">
                <a16:creationId xmlns:a16="http://schemas.microsoft.com/office/drawing/2014/main" id="{059A3C2A-DF64-224A-8CAF-6C2DCDE7382C}"/>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5600" kern="1200">
                <a:solidFill>
                  <a:srgbClr val="FFFFFF"/>
                </a:solidFill>
                <a:latin typeface="+mj-lt"/>
                <a:ea typeface="+mj-ea"/>
                <a:cs typeface="+mj-cs"/>
              </a:rPr>
              <a:t>Basic navigation</a:t>
            </a:r>
          </a:p>
        </p:txBody>
      </p:sp>
      <p:sp>
        <p:nvSpPr>
          <p:cNvPr id="6" name="Text Placeholder 5">
            <a:extLst>
              <a:ext uri="{FF2B5EF4-FFF2-40B4-BE49-F238E27FC236}">
                <a16:creationId xmlns:a16="http://schemas.microsoft.com/office/drawing/2014/main" id="{D0EB93D6-92FD-5445-B9DB-45C4110465FB}"/>
              </a:ext>
            </a:extLst>
          </p:cNvPr>
          <p:cNvSpPr>
            <a:spLocks noGrp="1"/>
          </p:cNvSpPr>
          <p:nvPr>
            <p:ph type="body" idx="1"/>
          </p:nvPr>
        </p:nvSpPr>
        <p:spPr>
          <a:xfrm>
            <a:off x="1171575" y="4473360"/>
            <a:ext cx="9469211" cy="865639"/>
          </a:xfrm>
        </p:spPr>
        <p:txBody>
          <a:bodyPr vert="horz" lIns="91440" tIns="45720" rIns="91440" bIns="45720" rtlCol="0" anchor="ctr">
            <a:normAutofit/>
          </a:bodyPr>
          <a:lstStyle/>
          <a:p>
            <a:pPr algn="ctr"/>
            <a:endParaRPr lang="en-US" sz="2800" kern="1200">
              <a:solidFill>
                <a:srgbClr val="000000"/>
              </a:solidFill>
              <a:latin typeface="+mn-lt"/>
              <a:ea typeface="+mn-ea"/>
              <a:cs typeface="+mn-cs"/>
            </a:endParaRPr>
          </a:p>
        </p:txBody>
      </p:sp>
    </p:spTree>
    <p:extLst>
      <p:ext uri="{BB962C8B-B14F-4D97-AF65-F5344CB8AC3E}">
        <p14:creationId xmlns:p14="http://schemas.microsoft.com/office/powerpoint/2010/main" val="2865802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7050-D3D6-D149-9A4A-39B0C0570321}"/>
              </a:ext>
            </a:extLst>
          </p:cNvPr>
          <p:cNvSpPr>
            <a:spLocks noGrp="1"/>
          </p:cNvSpPr>
          <p:nvPr>
            <p:ph type="title"/>
          </p:nvPr>
        </p:nvSpPr>
        <p:spPr/>
        <p:txBody>
          <a:bodyPr/>
          <a:lstStyle/>
          <a:p>
            <a:r>
              <a:rPr lang="en-US" dirty="0"/>
              <a:t>Separating the Style Sheet</a:t>
            </a:r>
          </a:p>
        </p:txBody>
      </p:sp>
      <p:sp>
        <p:nvSpPr>
          <p:cNvPr id="3" name="Content Placeholder 2">
            <a:extLst>
              <a:ext uri="{FF2B5EF4-FFF2-40B4-BE49-F238E27FC236}">
                <a16:creationId xmlns:a16="http://schemas.microsoft.com/office/drawing/2014/main" id="{8C36B6F7-7626-D54D-B0EC-2AF8BC104EF3}"/>
              </a:ext>
            </a:extLst>
          </p:cNvPr>
          <p:cNvSpPr>
            <a:spLocks noGrp="1"/>
          </p:cNvSpPr>
          <p:nvPr>
            <p:ph idx="1"/>
          </p:nvPr>
        </p:nvSpPr>
        <p:spPr>
          <a:xfrm>
            <a:off x="838200" y="1825625"/>
            <a:ext cx="5552090" cy="4351338"/>
          </a:xfrm>
        </p:spPr>
        <p:txBody>
          <a:bodyPr>
            <a:normAutofit/>
          </a:bodyPr>
          <a:lstStyle/>
          <a:p>
            <a:r>
              <a:rPr lang="en-CA" dirty="0"/>
              <a:t>You may be tempted to do it if you did CSS in web development. </a:t>
            </a:r>
          </a:p>
          <a:p>
            <a:r>
              <a:rPr lang="en-CA" dirty="0"/>
              <a:t>The stylesheet definitions are created in a separate file.  You can name it whatever you want, as long as it has .</a:t>
            </a:r>
            <a:r>
              <a:rPr lang="en-CA" dirty="0" err="1"/>
              <a:t>js</a:t>
            </a:r>
            <a:r>
              <a:rPr lang="en-CA" dirty="0"/>
              <a:t> extension (</a:t>
            </a:r>
            <a:r>
              <a:rPr lang="en-CA" dirty="0" err="1"/>
              <a:t>styles.js</a:t>
            </a:r>
            <a:r>
              <a:rPr lang="en-CA" dirty="0"/>
              <a:t> is typical) </a:t>
            </a:r>
          </a:p>
          <a:p>
            <a:endParaRPr lang="en-CA" dirty="0"/>
          </a:p>
          <a:p>
            <a:r>
              <a:rPr lang="en-CA" u="sng" dirty="0"/>
              <a:t>The stylesheet file and component file are saved in the same folder</a:t>
            </a:r>
            <a:r>
              <a:rPr lang="en-CA" dirty="0"/>
              <a:t>.</a:t>
            </a:r>
            <a:endParaRPr lang="en-US" dirty="0"/>
          </a:p>
        </p:txBody>
      </p:sp>
      <p:graphicFrame>
        <p:nvGraphicFramePr>
          <p:cNvPr id="5" name="Diagram 4">
            <a:extLst>
              <a:ext uri="{FF2B5EF4-FFF2-40B4-BE49-F238E27FC236}">
                <a16:creationId xmlns:a16="http://schemas.microsoft.com/office/drawing/2014/main" id="{2C475774-1A37-4946-8E98-5DDA5EFAD2A3}"/>
              </a:ext>
            </a:extLst>
          </p:cNvPr>
          <p:cNvGraphicFramePr/>
          <p:nvPr/>
        </p:nvGraphicFramePr>
        <p:xfrm>
          <a:off x="6096000" y="1415485"/>
          <a:ext cx="594535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5034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63D5-3D63-5A40-9742-E56C0BE4E778}"/>
              </a:ext>
            </a:extLst>
          </p:cNvPr>
          <p:cNvSpPr>
            <a:spLocks noGrp="1"/>
          </p:cNvSpPr>
          <p:nvPr>
            <p:ph type="title"/>
          </p:nvPr>
        </p:nvSpPr>
        <p:spPr/>
        <p:txBody>
          <a:bodyPr/>
          <a:lstStyle/>
          <a:p>
            <a:r>
              <a:rPr lang="en-US" dirty="0"/>
              <a:t>Separating the Style Sheet</a:t>
            </a:r>
          </a:p>
        </p:txBody>
      </p:sp>
      <p:sp>
        <p:nvSpPr>
          <p:cNvPr id="3" name="Content Placeholder 2">
            <a:extLst>
              <a:ext uri="{FF2B5EF4-FFF2-40B4-BE49-F238E27FC236}">
                <a16:creationId xmlns:a16="http://schemas.microsoft.com/office/drawing/2014/main" id="{A80C26BD-F98F-C647-B4FC-0549D5F5BBDB}"/>
              </a:ext>
            </a:extLst>
          </p:cNvPr>
          <p:cNvSpPr>
            <a:spLocks noGrp="1"/>
          </p:cNvSpPr>
          <p:nvPr>
            <p:ph idx="1"/>
          </p:nvPr>
        </p:nvSpPr>
        <p:spPr/>
        <p:txBody>
          <a:bodyPr/>
          <a:lstStyle/>
          <a:p>
            <a:r>
              <a:rPr lang="en-US" dirty="0"/>
              <a:t>When you decide to separate the style sheets from the implementation, you have to export all style sheets created in the file and import them where needed</a:t>
            </a:r>
          </a:p>
          <a:p>
            <a:r>
              <a:rPr lang="en-US" dirty="0"/>
              <a:t>You can define multiple stylesheets in a single file</a:t>
            </a:r>
          </a:p>
          <a:p>
            <a:r>
              <a:rPr lang="en-US" dirty="0"/>
              <a:t>Each stylesheet can have multiple style objects defined in it</a:t>
            </a:r>
          </a:p>
          <a:p>
            <a:r>
              <a:rPr lang="en-US" dirty="0"/>
              <a:t> You can have multiple files with styles for a single component, but it looks quite excessive </a:t>
            </a:r>
          </a:p>
          <a:p>
            <a:pPr marL="0" indent="0">
              <a:buNone/>
            </a:pPr>
            <a:endParaRPr lang="en-US" dirty="0"/>
          </a:p>
        </p:txBody>
      </p:sp>
    </p:spTree>
    <p:extLst>
      <p:ext uri="{BB962C8B-B14F-4D97-AF65-F5344CB8AC3E}">
        <p14:creationId xmlns:p14="http://schemas.microsoft.com/office/powerpoint/2010/main" val="36055437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F874-23F3-BC45-92F5-1307D715FD15}"/>
              </a:ext>
            </a:extLst>
          </p:cNvPr>
          <p:cNvSpPr>
            <a:spLocks noGrp="1"/>
          </p:cNvSpPr>
          <p:nvPr>
            <p:ph type="title"/>
          </p:nvPr>
        </p:nvSpPr>
        <p:spPr/>
        <p:txBody>
          <a:bodyPr/>
          <a:lstStyle/>
          <a:p>
            <a:r>
              <a:rPr lang="en-US" dirty="0"/>
              <a:t>Reusing styles</a:t>
            </a:r>
          </a:p>
        </p:txBody>
      </p:sp>
      <p:sp>
        <p:nvSpPr>
          <p:cNvPr id="3" name="Content Placeholder 2">
            <a:extLst>
              <a:ext uri="{FF2B5EF4-FFF2-40B4-BE49-F238E27FC236}">
                <a16:creationId xmlns:a16="http://schemas.microsoft.com/office/drawing/2014/main" id="{B24D02DB-0600-984C-AA35-C0150D60397B}"/>
              </a:ext>
            </a:extLst>
          </p:cNvPr>
          <p:cNvSpPr>
            <a:spLocks noGrp="1"/>
          </p:cNvSpPr>
          <p:nvPr>
            <p:ph idx="1"/>
          </p:nvPr>
        </p:nvSpPr>
        <p:spPr/>
        <p:txBody>
          <a:bodyPr/>
          <a:lstStyle/>
          <a:p>
            <a:r>
              <a:rPr lang="en-US" dirty="0"/>
              <a:t>The problem in React-native is that we wat to achieve encapsulation of components (independence)</a:t>
            </a:r>
          </a:p>
          <a:p>
            <a:r>
              <a:rPr lang="en-US" dirty="0"/>
              <a:t>Using common stylesheet would break that independence</a:t>
            </a:r>
          </a:p>
          <a:p>
            <a:r>
              <a:rPr lang="en-US" dirty="0"/>
              <a:t>What we can actually do instead, we can separate some common constants and use them to specify the styles</a:t>
            </a:r>
          </a:p>
          <a:p>
            <a:pPr marL="0" indent="0">
              <a:buNone/>
            </a:pPr>
            <a:r>
              <a:rPr lang="en-CA" dirty="0"/>
              <a:t>export const COLOR_PRIMARY = '#58C9B9';</a:t>
            </a:r>
            <a:br>
              <a:rPr lang="en-CA" dirty="0"/>
            </a:br>
            <a:r>
              <a:rPr lang="en-CA" dirty="0"/>
              <a:t>export const COLOR_SECONDARY = '#111';</a:t>
            </a:r>
            <a:br>
              <a:rPr lang="en-CA" dirty="0"/>
            </a:br>
            <a:r>
              <a:rPr lang="en-CA" dirty="0"/>
              <a:t>export const FONT_NORMAL = '</a:t>
            </a:r>
            <a:r>
              <a:rPr lang="en-CA" dirty="0" err="1"/>
              <a:t>OpenSans</a:t>
            </a:r>
            <a:r>
              <a:rPr lang="en-CA" dirty="0"/>
              <a:t>-Regular';</a:t>
            </a:r>
            <a:br>
              <a:rPr lang="en-CA" dirty="0"/>
            </a:br>
            <a:r>
              <a:rPr lang="en-CA" dirty="0"/>
              <a:t>export const FONT_BOLD = '</a:t>
            </a:r>
            <a:r>
              <a:rPr lang="en-CA" dirty="0" err="1"/>
              <a:t>OpenSans</a:t>
            </a:r>
            <a:r>
              <a:rPr lang="en-CA" dirty="0"/>
              <a:t>-Bold';</a:t>
            </a:r>
            <a:br>
              <a:rPr lang="en-CA" dirty="0"/>
            </a:br>
            <a:r>
              <a:rPr lang="en-CA" dirty="0"/>
              <a:t>export const BORDER_RADIUS = 5;</a:t>
            </a:r>
            <a:endParaRPr lang="en-US" dirty="0"/>
          </a:p>
        </p:txBody>
      </p:sp>
    </p:spTree>
    <p:extLst>
      <p:ext uri="{BB962C8B-B14F-4D97-AF65-F5344CB8AC3E}">
        <p14:creationId xmlns:p14="http://schemas.microsoft.com/office/powerpoint/2010/main" val="3508771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7422-16F7-6D40-8B31-9782D172D2AF}"/>
              </a:ext>
            </a:extLst>
          </p:cNvPr>
          <p:cNvSpPr>
            <a:spLocks noGrp="1"/>
          </p:cNvSpPr>
          <p:nvPr>
            <p:ph type="title"/>
          </p:nvPr>
        </p:nvSpPr>
        <p:spPr/>
        <p:txBody>
          <a:bodyPr/>
          <a:lstStyle/>
          <a:p>
            <a:r>
              <a:rPr lang="en-US" dirty="0"/>
              <a:t>Using dynamic styles</a:t>
            </a:r>
          </a:p>
        </p:txBody>
      </p:sp>
      <p:sp>
        <p:nvSpPr>
          <p:cNvPr id="3" name="Content Placeholder 2">
            <a:extLst>
              <a:ext uri="{FF2B5EF4-FFF2-40B4-BE49-F238E27FC236}">
                <a16:creationId xmlns:a16="http://schemas.microsoft.com/office/drawing/2014/main" id="{2C80BEEE-CAA2-C24F-9CF8-1E6A997EA7C4}"/>
              </a:ext>
            </a:extLst>
          </p:cNvPr>
          <p:cNvSpPr>
            <a:spLocks noGrp="1"/>
          </p:cNvSpPr>
          <p:nvPr>
            <p:ph idx="1"/>
          </p:nvPr>
        </p:nvSpPr>
        <p:spPr/>
        <p:txBody>
          <a:bodyPr/>
          <a:lstStyle/>
          <a:p>
            <a:r>
              <a:rPr lang="en-CA" dirty="0"/>
              <a:t>Let’s take advantage of the fact that we’re using JavaScript and start thinking of our styles as code. Let’s build an application that gives the user a button to change the theme from light to dark. </a:t>
            </a:r>
          </a:p>
          <a:p>
            <a:r>
              <a:rPr lang="en-CA" dirty="0"/>
              <a:t>The application has a single button on the screen. That button is enclosed by a small square box. When the button is pressed, the themes toggle. When the light theme is selected, the button label says WHITE, the background is white, and the box around the button is black.</a:t>
            </a:r>
            <a:endParaRPr lang="en-US" dirty="0"/>
          </a:p>
        </p:txBody>
      </p:sp>
    </p:spTree>
    <p:extLst>
      <p:ext uri="{BB962C8B-B14F-4D97-AF65-F5344CB8AC3E}">
        <p14:creationId xmlns:p14="http://schemas.microsoft.com/office/powerpoint/2010/main" val="367238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7DB-6BB5-BE41-835D-DC0A68690259}"/>
              </a:ext>
            </a:extLst>
          </p:cNvPr>
          <p:cNvSpPr>
            <a:spLocks noGrp="1"/>
          </p:cNvSpPr>
          <p:nvPr>
            <p:ph type="title"/>
          </p:nvPr>
        </p:nvSpPr>
        <p:spPr/>
        <p:txBody>
          <a:bodyPr/>
          <a:lstStyle/>
          <a:p>
            <a:r>
              <a:rPr lang="en-US" dirty="0"/>
              <a:t>Navigation</a:t>
            </a:r>
          </a:p>
        </p:txBody>
      </p:sp>
      <p:sp>
        <p:nvSpPr>
          <p:cNvPr id="3" name="Content Placeholder 2">
            <a:extLst>
              <a:ext uri="{FF2B5EF4-FFF2-40B4-BE49-F238E27FC236}">
                <a16:creationId xmlns:a16="http://schemas.microsoft.com/office/drawing/2014/main" id="{5750F4A9-B176-E441-AF1A-F4F1D14CE9F6}"/>
              </a:ext>
            </a:extLst>
          </p:cNvPr>
          <p:cNvSpPr>
            <a:spLocks noGrp="1"/>
          </p:cNvSpPr>
          <p:nvPr>
            <p:ph sz="half" idx="1"/>
          </p:nvPr>
        </p:nvSpPr>
        <p:spPr/>
        <p:txBody>
          <a:bodyPr/>
          <a:lstStyle/>
          <a:p>
            <a:r>
              <a:rPr lang="en-US" dirty="0"/>
              <a:t>Basic approach can be done through component state and is based on if statements</a:t>
            </a:r>
          </a:p>
          <a:p>
            <a:r>
              <a:rPr lang="en-US" dirty="0"/>
              <a:t>It can be used for simple apps with limited number of screens (2-3). Anything more would lead to very unreadable code</a:t>
            </a:r>
          </a:p>
          <a:p>
            <a:r>
              <a:rPr lang="en-US" dirty="0"/>
              <a:t>Manual implementation of Back button is required</a:t>
            </a:r>
          </a:p>
        </p:txBody>
      </p:sp>
      <p:sp>
        <p:nvSpPr>
          <p:cNvPr id="4" name="Content Placeholder 3">
            <a:extLst>
              <a:ext uri="{FF2B5EF4-FFF2-40B4-BE49-F238E27FC236}">
                <a16:creationId xmlns:a16="http://schemas.microsoft.com/office/drawing/2014/main" id="{3E4884E8-97AE-AA43-8244-BCC1FBC2E627}"/>
              </a:ext>
            </a:extLst>
          </p:cNvPr>
          <p:cNvSpPr>
            <a:spLocks noGrp="1"/>
          </p:cNvSpPr>
          <p:nvPr>
            <p:ph sz="half" idx="2"/>
          </p:nvPr>
        </p:nvSpPr>
        <p:spPr/>
        <p:txBody>
          <a:bodyPr/>
          <a:lstStyle/>
          <a:p>
            <a:r>
              <a:rPr lang="en-US" dirty="0"/>
              <a:t>More complex apps should use library </a:t>
            </a:r>
            <a:r>
              <a:rPr lang="en-CA" dirty="0"/>
              <a:t>react-navigation documented here </a:t>
            </a:r>
            <a:r>
              <a:rPr lang="en-CA" dirty="0">
                <a:hlinkClick r:id="rId3"/>
              </a:rPr>
              <a:t>https://reactnative.dev/docs/navigation</a:t>
            </a:r>
            <a:endParaRPr lang="en-CA" dirty="0"/>
          </a:p>
          <a:p>
            <a:r>
              <a:rPr lang="en-CA" dirty="0"/>
              <a:t>This approach is more complex but allows for two things:</a:t>
            </a:r>
          </a:p>
          <a:p>
            <a:pPr lvl="1"/>
            <a:r>
              <a:rPr lang="en-CA" dirty="0"/>
              <a:t>Handling multiple screens</a:t>
            </a:r>
          </a:p>
          <a:p>
            <a:pPr lvl="1"/>
            <a:r>
              <a:rPr lang="en-CA" dirty="0"/>
              <a:t>Usage of native navigation elements</a:t>
            </a:r>
            <a:endParaRPr lang="en-US" dirty="0"/>
          </a:p>
        </p:txBody>
      </p:sp>
    </p:spTree>
    <p:extLst>
      <p:ext uri="{BB962C8B-B14F-4D97-AF65-F5344CB8AC3E}">
        <p14:creationId xmlns:p14="http://schemas.microsoft.com/office/powerpoint/2010/main" val="259636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DA5B7-42CC-5C46-BA4C-EF86E8E90D04}"/>
              </a:ext>
            </a:extLst>
          </p:cNvPr>
          <p:cNvSpPr>
            <a:spLocks noGrp="1"/>
          </p:cNvSpPr>
          <p:nvPr>
            <p:ph type="title"/>
          </p:nvPr>
        </p:nvSpPr>
        <p:spPr/>
        <p:txBody>
          <a:bodyPr/>
          <a:lstStyle/>
          <a:p>
            <a:r>
              <a:rPr lang="en-US" dirty="0"/>
              <a:t>React Navigation </a:t>
            </a:r>
            <a:r>
              <a:rPr lang="en-US"/>
              <a:t>- library</a:t>
            </a:r>
          </a:p>
        </p:txBody>
      </p:sp>
      <p:sp>
        <p:nvSpPr>
          <p:cNvPr id="6" name="Content Placeholder 5">
            <a:extLst>
              <a:ext uri="{FF2B5EF4-FFF2-40B4-BE49-F238E27FC236}">
                <a16:creationId xmlns:a16="http://schemas.microsoft.com/office/drawing/2014/main" id="{FD80CD9D-4983-2441-87E4-C97A1EC10DA6}"/>
              </a:ext>
            </a:extLst>
          </p:cNvPr>
          <p:cNvSpPr>
            <a:spLocks noGrp="1"/>
          </p:cNvSpPr>
          <p:nvPr>
            <p:ph idx="1"/>
          </p:nvPr>
        </p:nvSpPr>
        <p:spPr/>
        <p:txBody>
          <a:bodyPr/>
          <a:lstStyle/>
          <a:p>
            <a:r>
              <a:rPr lang="en-CA" dirty="0"/>
              <a:t>The community solution to navigation is a standalone library that allows developers to set up the screens of an app with a few lines of code.</a:t>
            </a:r>
          </a:p>
          <a:p>
            <a:r>
              <a:rPr lang="en-CA" dirty="0"/>
              <a:t>You have to install it in your project using </a:t>
            </a:r>
            <a:r>
              <a:rPr lang="en-CA" dirty="0" err="1"/>
              <a:t>npm</a:t>
            </a:r>
            <a:r>
              <a:rPr lang="en-CA" dirty="0"/>
              <a:t> (or expo) </a:t>
            </a:r>
          </a:p>
          <a:p>
            <a:r>
              <a:rPr lang="en-CA" dirty="0"/>
              <a:t>Instructions: </a:t>
            </a:r>
            <a:r>
              <a:rPr lang="en-CA" dirty="0">
                <a:hlinkClick r:id="rId2"/>
              </a:rPr>
              <a:t>https://reactnative.dev/docs/navigation</a:t>
            </a:r>
            <a:endParaRPr lang="en-US" dirty="0"/>
          </a:p>
        </p:txBody>
      </p:sp>
    </p:spTree>
    <p:extLst>
      <p:ext uri="{BB962C8B-B14F-4D97-AF65-F5344CB8AC3E}">
        <p14:creationId xmlns:p14="http://schemas.microsoft.com/office/powerpoint/2010/main" val="4213364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8668</Words>
  <Application>Microsoft Office PowerPoint</Application>
  <PresentationFormat>Widescreen</PresentationFormat>
  <Paragraphs>633</Paragraphs>
  <Slides>73</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Calibri Light</vt:lpstr>
      <vt:lpstr>Courier</vt:lpstr>
      <vt:lpstr>Office Theme</vt:lpstr>
      <vt:lpstr>COMP 3074 Mobile App Development I</vt:lpstr>
      <vt:lpstr>Goals for this week</vt:lpstr>
      <vt:lpstr>Review</vt:lpstr>
      <vt:lpstr>Fetching data - reminder</vt:lpstr>
      <vt:lpstr>Asynchronous call </vt:lpstr>
      <vt:lpstr>FlatList – presenting the data</vt:lpstr>
      <vt:lpstr>Basic navigation</vt:lpstr>
      <vt:lpstr>Navigation</vt:lpstr>
      <vt:lpstr>React Navigation - library</vt:lpstr>
      <vt:lpstr>React Navigation – required imports</vt:lpstr>
      <vt:lpstr>React Navigation – code</vt:lpstr>
      <vt:lpstr>React Navigation – code</vt:lpstr>
      <vt:lpstr>React Navigation – code</vt:lpstr>
      <vt:lpstr>React Navigation – code</vt:lpstr>
      <vt:lpstr>iOS</vt:lpstr>
      <vt:lpstr>Android</vt:lpstr>
      <vt:lpstr>Navigation – what else can we do? </vt:lpstr>
      <vt:lpstr>Navigation – Stack </vt:lpstr>
      <vt:lpstr>Navigation – Stack </vt:lpstr>
      <vt:lpstr>Navigation – Stack </vt:lpstr>
      <vt:lpstr>Navigation – Stack </vt:lpstr>
      <vt:lpstr>Navigation – Stack </vt:lpstr>
      <vt:lpstr>Navigation – Stack </vt:lpstr>
      <vt:lpstr>Navigation – Stack </vt:lpstr>
      <vt:lpstr>Navigation – Stack – navigate </vt:lpstr>
      <vt:lpstr>Navigation – Stack – back </vt:lpstr>
      <vt:lpstr>Navigation – Stack – multi-back </vt:lpstr>
      <vt:lpstr>Navigation – Stack – passing params to routes</vt:lpstr>
      <vt:lpstr>Navigation – Stack – passing params back</vt:lpstr>
      <vt:lpstr>Navigation – Stack – Options</vt:lpstr>
      <vt:lpstr>Navigation – Stack – Options</vt:lpstr>
      <vt:lpstr>Navigation – Stack – Modals</vt:lpstr>
      <vt:lpstr>Navigation Structure</vt:lpstr>
      <vt:lpstr>Tab navigation</vt:lpstr>
      <vt:lpstr>Installation</vt:lpstr>
      <vt:lpstr>Tabs implementation</vt:lpstr>
      <vt:lpstr>Drawer navigation</vt:lpstr>
      <vt:lpstr>Drawer navigation – usage </vt:lpstr>
      <vt:lpstr>Drawer navigation – usage </vt:lpstr>
      <vt:lpstr>Authentication flow</vt:lpstr>
      <vt:lpstr>Authentication flow</vt:lpstr>
      <vt:lpstr>Authentication flow</vt:lpstr>
      <vt:lpstr>Preventing going back</vt:lpstr>
      <vt:lpstr>Access to navigation without prop</vt:lpstr>
      <vt:lpstr>Themes</vt:lpstr>
      <vt:lpstr>Themes</vt:lpstr>
      <vt:lpstr>Built-in Theme</vt:lpstr>
      <vt:lpstr>State persistence </vt:lpstr>
      <vt:lpstr>Warning: Serializable State</vt:lpstr>
      <vt:lpstr>Summary</vt:lpstr>
      <vt:lpstr>More about styles</vt:lpstr>
      <vt:lpstr>Style</vt:lpstr>
      <vt:lpstr>Style</vt:lpstr>
      <vt:lpstr>Example</vt:lpstr>
      <vt:lpstr>Control size</vt:lpstr>
      <vt:lpstr>Flex dimensions </vt:lpstr>
      <vt:lpstr>Layout with flexbox</vt:lpstr>
      <vt:lpstr>Flex</vt:lpstr>
      <vt:lpstr>Flex direction</vt:lpstr>
      <vt:lpstr>Justify content</vt:lpstr>
      <vt:lpstr>Align items</vt:lpstr>
      <vt:lpstr>Align self</vt:lpstr>
      <vt:lpstr>Align content</vt:lpstr>
      <vt:lpstr>flexWrap</vt:lpstr>
      <vt:lpstr>Flex Basis, Grow, and Shrink</vt:lpstr>
      <vt:lpstr>Absolute &amp; Relative Layout</vt:lpstr>
      <vt:lpstr>Other props</vt:lpstr>
      <vt:lpstr>Organization of Style Sheets</vt:lpstr>
      <vt:lpstr>Style Sheet in the same file</vt:lpstr>
      <vt:lpstr>Separating the Style Sheet</vt:lpstr>
      <vt:lpstr>Separating the Style Sheet</vt:lpstr>
      <vt:lpstr>Reusing styles</vt:lpstr>
      <vt:lpstr>Using dynamic styles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3074 Mobile App Development I</dc:title>
  <dc:creator>Przemyslaw Pawluk</dc:creator>
  <cp:lastModifiedBy>Gordon Wells</cp:lastModifiedBy>
  <cp:revision>1</cp:revision>
  <dcterms:created xsi:type="dcterms:W3CDTF">2020-11-18T04:55:37Z</dcterms:created>
  <dcterms:modified xsi:type="dcterms:W3CDTF">2020-12-08T21:48:31Z</dcterms:modified>
</cp:coreProperties>
</file>