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57" r:id="rId3"/>
    <p:sldId id="264" r:id="rId4"/>
    <p:sldId id="258" r:id="rId5"/>
    <p:sldId id="259" r:id="rId6"/>
    <p:sldId id="260" r:id="rId7"/>
    <p:sldId id="261" r:id="rId8"/>
    <p:sldId id="262" r:id="rId9"/>
    <p:sldId id="263" r:id="rId10"/>
    <p:sldId id="298" r:id="rId11"/>
    <p:sldId id="29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92" r:id="rId25"/>
    <p:sldId id="293" r:id="rId26"/>
    <p:sldId id="294" r:id="rId27"/>
    <p:sldId id="277" r:id="rId28"/>
    <p:sldId id="278" r:id="rId29"/>
    <p:sldId id="279" r:id="rId30"/>
    <p:sldId id="281" r:id="rId31"/>
    <p:sldId id="280" r:id="rId32"/>
    <p:sldId id="282" r:id="rId33"/>
    <p:sldId id="283" r:id="rId34"/>
    <p:sldId id="284" r:id="rId35"/>
    <p:sldId id="285" r:id="rId36"/>
    <p:sldId id="288" r:id="rId37"/>
    <p:sldId id="286" r:id="rId38"/>
    <p:sldId id="289" r:id="rId39"/>
    <p:sldId id="290" r:id="rId40"/>
    <p:sldId id="291"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AF54ED-6CEB-CA46-87CC-20652EA0A85D}">
          <p14:sldIdLst>
            <p14:sldId id="256"/>
            <p14:sldId id="257"/>
          </p14:sldIdLst>
        </p14:section>
        <p14:section name="Components" id="{5C74B527-EE5E-F042-821D-9C1C4608E4C5}">
          <p14:sldIdLst>
            <p14:sldId id="264"/>
            <p14:sldId id="258"/>
            <p14:sldId id="259"/>
            <p14:sldId id="260"/>
            <p14:sldId id="261"/>
            <p14:sldId id="262"/>
            <p14:sldId id="263"/>
            <p14:sldId id="298"/>
            <p14:sldId id="299"/>
            <p14:sldId id="265"/>
            <p14:sldId id="266"/>
            <p14:sldId id="267"/>
            <p14:sldId id="268"/>
            <p14:sldId id="269"/>
            <p14:sldId id="270"/>
            <p14:sldId id="271"/>
            <p14:sldId id="272"/>
            <p14:sldId id="273"/>
            <p14:sldId id="274"/>
            <p14:sldId id="275"/>
            <p14:sldId id="276"/>
            <p14:sldId id="292"/>
            <p14:sldId id="293"/>
            <p14:sldId id="294"/>
            <p14:sldId id="277"/>
            <p14:sldId id="278"/>
            <p14:sldId id="279"/>
          </p14:sldIdLst>
        </p14:section>
        <p14:section name="Interactions" id="{79416693-EAEC-F948-BA70-F462C469354A}">
          <p14:sldIdLst>
            <p14:sldId id="281"/>
            <p14:sldId id="280"/>
            <p14:sldId id="282"/>
            <p14:sldId id="283"/>
            <p14:sldId id="284"/>
            <p14:sldId id="285"/>
            <p14:sldId id="288"/>
            <p14:sldId id="286"/>
            <p14:sldId id="289"/>
            <p14:sldId id="290"/>
            <p14:sldId id="291"/>
          </p14:sldIdLst>
        </p14:section>
        <p14:section name="APIs and WebServices" id="{46E396BF-4A0F-6C42-BF40-A769BE67BD61}">
          <p14:sldIdLst>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612"/>
  </p:normalViewPr>
  <p:slideViewPr>
    <p:cSldViewPr snapToGrid="0" snapToObjects="1">
      <p:cViewPr varScale="1">
        <p:scale>
          <a:sx n="49" d="100"/>
          <a:sy n="49" d="100"/>
        </p:scale>
        <p:origin x="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61D86-6BE7-4C2E-A7AE-3CC636E3F25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A5FDF85-CDF8-40A2-A178-B3EF1CA07248}">
      <dgm:prSet/>
      <dgm:spPr/>
      <dgm:t>
        <a:bodyPr/>
        <a:lstStyle/>
        <a:p>
          <a:r>
            <a:rPr lang="en-CA"/>
            <a:t>Native Components for mobile.</a:t>
          </a:r>
          <a:endParaRPr lang="en-US"/>
        </a:p>
      </dgm:t>
    </dgm:pt>
    <dgm:pt modelId="{C0BD65F4-7BA7-40C1-BA9A-AA9B9C1D47D0}" type="parTrans" cxnId="{7FF6D1C0-47E5-45C7-B4B3-8FCFDD622C9C}">
      <dgm:prSet/>
      <dgm:spPr/>
      <dgm:t>
        <a:bodyPr/>
        <a:lstStyle/>
        <a:p>
          <a:endParaRPr lang="en-US"/>
        </a:p>
      </dgm:t>
    </dgm:pt>
    <dgm:pt modelId="{279E42FC-55FA-4171-8A3D-82FBFF1E5CB4}" type="sibTrans" cxnId="{7FF6D1C0-47E5-45C7-B4B3-8FCFDD622C9C}">
      <dgm:prSet/>
      <dgm:spPr/>
      <dgm:t>
        <a:bodyPr/>
        <a:lstStyle/>
        <a:p>
          <a:endParaRPr lang="en-US"/>
        </a:p>
      </dgm:t>
    </dgm:pt>
    <dgm:pt modelId="{699ABAE5-C32F-40DB-B641-7A54BCD62465}">
      <dgm:prSet/>
      <dgm:spPr/>
      <dgm:t>
        <a:bodyPr/>
        <a:lstStyle/>
        <a:p>
          <a:r>
            <a:rPr lang="en-CA"/>
            <a:t>The Text Component and the Image Component</a:t>
          </a:r>
          <a:endParaRPr lang="en-US"/>
        </a:p>
      </dgm:t>
    </dgm:pt>
    <dgm:pt modelId="{A468541D-D035-47CF-A4F2-36044295866A}" type="parTrans" cxnId="{363559A1-A0C0-47B9-8C8F-5C9AD54519CC}">
      <dgm:prSet/>
      <dgm:spPr/>
      <dgm:t>
        <a:bodyPr/>
        <a:lstStyle/>
        <a:p>
          <a:endParaRPr lang="en-US"/>
        </a:p>
      </dgm:t>
    </dgm:pt>
    <dgm:pt modelId="{71AC9729-4E07-4B51-BFC3-79FE6258B97F}" type="sibTrans" cxnId="{363559A1-A0C0-47B9-8C8F-5C9AD54519CC}">
      <dgm:prSet/>
      <dgm:spPr/>
      <dgm:t>
        <a:bodyPr/>
        <a:lstStyle/>
        <a:p>
          <a:endParaRPr lang="en-US"/>
        </a:p>
      </dgm:t>
    </dgm:pt>
    <dgm:pt modelId="{D26A91C8-3363-4B36-89E1-CAA3DDCB9429}">
      <dgm:prSet/>
      <dgm:spPr/>
      <dgm:t>
        <a:bodyPr/>
        <a:lstStyle/>
        <a:p>
          <a:r>
            <a:rPr lang="en-CA"/>
            <a:t>Interactions with Button.</a:t>
          </a:r>
          <a:endParaRPr lang="en-US"/>
        </a:p>
      </dgm:t>
    </dgm:pt>
    <dgm:pt modelId="{9D20E94A-723A-4697-B754-B31BB604D253}" type="parTrans" cxnId="{77725BB1-88C5-418D-88B8-796C8A492046}">
      <dgm:prSet/>
      <dgm:spPr/>
      <dgm:t>
        <a:bodyPr/>
        <a:lstStyle/>
        <a:p>
          <a:endParaRPr lang="en-US"/>
        </a:p>
      </dgm:t>
    </dgm:pt>
    <dgm:pt modelId="{345303A2-1721-4E41-8B28-C29AF927B25B}" type="sibTrans" cxnId="{77725BB1-88C5-418D-88B8-796C8A492046}">
      <dgm:prSet/>
      <dgm:spPr/>
      <dgm:t>
        <a:bodyPr/>
        <a:lstStyle/>
        <a:p>
          <a:endParaRPr lang="en-US"/>
        </a:p>
      </dgm:t>
    </dgm:pt>
    <dgm:pt modelId="{F0AC8C92-B0E3-479F-AF29-478A038DAF04}">
      <dgm:prSet/>
      <dgm:spPr/>
      <dgm:t>
        <a:bodyPr/>
        <a:lstStyle/>
        <a:p>
          <a:r>
            <a:rPr lang="en-CA"/>
            <a:t>Working with Touch and Gestures</a:t>
          </a:r>
          <a:endParaRPr lang="en-US"/>
        </a:p>
      </dgm:t>
    </dgm:pt>
    <dgm:pt modelId="{C6EDAE6B-7517-44CF-BDC4-D191AFEE2D5E}" type="parTrans" cxnId="{CB694C96-DEAE-4FF0-B8C5-96C8E6F9B5EA}">
      <dgm:prSet/>
      <dgm:spPr/>
      <dgm:t>
        <a:bodyPr/>
        <a:lstStyle/>
        <a:p>
          <a:endParaRPr lang="en-US"/>
        </a:p>
      </dgm:t>
    </dgm:pt>
    <dgm:pt modelId="{CFA107F1-2855-460C-9372-888346669563}" type="sibTrans" cxnId="{CB694C96-DEAE-4FF0-B8C5-96C8E6F9B5EA}">
      <dgm:prSet/>
      <dgm:spPr/>
      <dgm:t>
        <a:bodyPr/>
        <a:lstStyle/>
        <a:p>
          <a:endParaRPr lang="en-US"/>
        </a:p>
      </dgm:t>
    </dgm:pt>
    <dgm:pt modelId="{89B7BA17-01F3-4B0E-B288-3D4236073A93}">
      <dgm:prSet/>
      <dgm:spPr/>
      <dgm:t>
        <a:bodyPr/>
        <a:lstStyle/>
        <a:p>
          <a:r>
            <a:rPr lang="en-CA"/>
            <a:t>Creating and updating Lists</a:t>
          </a:r>
          <a:endParaRPr lang="en-US"/>
        </a:p>
      </dgm:t>
    </dgm:pt>
    <dgm:pt modelId="{145096DB-42C8-4030-B31D-3F68BE36C633}" type="parTrans" cxnId="{2B9BCF95-D38D-4BF7-A133-47BFD6EA1224}">
      <dgm:prSet/>
      <dgm:spPr/>
      <dgm:t>
        <a:bodyPr/>
        <a:lstStyle/>
        <a:p>
          <a:endParaRPr lang="en-US"/>
        </a:p>
      </dgm:t>
    </dgm:pt>
    <dgm:pt modelId="{E1D99433-C840-42D5-B183-5BE3C2998C70}" type="sibTrans" cxnId="{2B9BCF95-D38D-4BF7-A133-47BFD6EA1224}">
      <dgm:prSet/>
      <dgm:spPr/>
      <dgm:t>
        <a:bodyPr/>
        <a:lstStyle/>
        <a:p>
          <a:endParaRPr lang="en-US"/>
        </a:p>
      </dgm:t>
    </dgm:pt>
    <dgm:pt modelId="{B6D732FC-CC8A-470B-BAA7-A9DFBB0279E1}">
      <dgm:prSet/>
      <dgm:spPr/>
      <dgm:t>
        <a:bodyPr/>
        <a:lstStyle/>
        <a:p>
          <a:r>
            <a:rPr lang="en-CA"/>
            <a:t>Creating components in React Native</a:t>
          </a:r>
          <a:endParaRPr lang="en-US"/>
        </a:p>
      </dgm:t>
    </dgm:pt>
    <dgm:pt modelId="{2352D203-D7F8-44D0-B9D1-37A744F3156C}" type="parTrans" cxnId="{0142CD3F-342B-49C9-B075-9B05E206BCD1}">
      <dgm:prSet/>
      <dgm:spPr/>
      <dgm:t>
        <a:bodyPr/>
        <a:lstStyle/>
        <a:p>
          <a:endParaRPr lang="en-US"/>
        </a:p>
      </dgm:t>
    </dgm:pt>
    <dgm:pt modelId="{5B7F55F1-4BAC-4E90-BB4A-4DD881E3D6C7}" type="sibTrans" cxnId="{0142CD3F-342B-49C9-B075-9B05E206BCD1}">
      <dgm:prSet/>
      <dgm:spPr/>
      <dgm:t>
        <a:bodyPr/>
        <a:lstStyle/>
        <a:p>
          <a:endParaRPr lang="en-US"/>
        </a:p>
      </dgm:t>
    </dgm:pt>
    <dgm:pt modelId="{4B434909-8C05-473D-9153-C96DEC298656}">
      <dgm:prSet/>
      <dgm:spPr/>
      <dgm:t>
        <a:bodyPr/>
        <a:lstStyle/>
        <a:p>
          <a:r>
            <a:rPr lang="en-CA"/>
            <a:t>Basic styles</a:t>
          </a:r>
          <a:endParaRPr lang="en-US"/>
        </a:p>
      </dgm:t>
    </dgm:pt>
    <dgm:pt modelId="{611CBE32-9156-4355-9FC6-810036F52380}" type="parTrans" cxnId="{C19C7559-D9F8-4C78-A1B8-8B8DCAFBE210}">
      <dgm:prSet/>
      <dgm:spPr/>
      <dgm:t>
        <a:bodyPr/>
        <a:lstStyle/>
        <a:p>
          <a:endParaRPr lang="en-US"/>
        </a:p>
      </dgm:t>
    </dgm:pt>
    <dgm:pt modelId="{FB7B7F40-854B-4998-8E98-D303B691FA39}" type="sibTrans" cxnId="{C19C7559-D9F8-4C78-A1B8-8B8DCAFBE210}">
      <dgm:prSet/>
      <dgm:spPr/>
      <dgm:t>
        <a:bodyPr/>
        <a:lstStyle/>
        <a:p>
          <a:endParaRPr lang="en-US"/>
        </a:p>
      </dgm:t>
    </dgm:pt>
    <dgm:pt modelId="{66E88310-51EE-49B4-BC3C-868923735921}">
      <dgm:prSet/>
      <dgm:spPr/>
      <dgm:t>
        <a:bodyPr/>
        <a:lstStyle/>
        <a:p>
          <a:r>
            <a:rPr lang="en-CA"/>
            <a:t>Project details – time to work with your peers </a:t>
          </a:r>
          <a:endParaRPr lang="en-US"/>
        </a:p>
      </dgm:t>
    </dgm:pt>
    <dgm:pt modelId="{0A457259-AF6B-4281-AEA6-23D194A305EA}" type="parTrans" cxnId="{BC4B10D0-96CE-4006-B475-9946598C8B58}">
      <dgm:prSet/>
      <dgm:spPr/>
      <dgm:t>
        <a:bodyPr/>
        <a:lstStyle/>
        <a:p>
          <a:endParaRPr lang="en-US"/>
        </a:p>
      </dgm:t>
    </dgm:pt>
    <dgm:pt modelId="{E69F2CA1-2638-40D0-BDA4-A30D1272A722}" type="sibTrans" cxnId="{BC4B10D0-96CE-4006-B475-9946598C8B58}">
      <dgm:prSet/>
      <dgm:spPr/>
      <dgm:t>
        <a:bodyPr/>
        <a:lstStyle/>
        <a:p>
          <a:endParaRPr lang="en-US"/>
        </a:p>
      </dgm:t>
    </dgm:pt>
    <dgm:pt modelId="{5A30A3B6-2B2A-4834-8200-47E1405F7354}">
      <dgm:prSet/>
      <dgm:spPr/>
      <dgm:t>
        <a:bodyPr/>
        <a:lstStyle/>
        <a:p>
          <a:r>
            <a:rPr lang="en-US"/>
            <a:t>Access data from web</a:t>
          </a:r>
        </a:p>
      </dgm:t>
    </dgm:pt>
    <dgm:pt modelId="{FEEDF33F-0632-489A-9182-145C44AC638D}" type="parTrans" cxnId="{3F8A8F38-5851-4562-BD9A-4C0717A7E69D}">
      <dgm:prSet/>
      <dgm:spPr/>
      <dgm:t>
        <a:bodyPr/>
        <a:lstStyle/>
        <a:p>
          <a:endParaRPr lang="en-US"/>
        </a:p>
      </dgm:t>
    </dgm:pt>
    <dgm:pt modelId="{B1E4E087-5AD6-482C-986B-99F2E44FDE6E}" type="sibTrans" cxnId="{3F8A8F38-5851-4562-BD9A-4C0717A7E69D}">
      <dgm:prSet/>
      <dgm:spPr/>
      <dgm:t>
        <a:bodyPr/>
        <a:lstStyle/>
        <a:p>
          <a:endParaRPr lang="en-US"/>
        </a:p>
      </dgm:t>
    </dgm:pt>
    <dgm:pt modelId="{F9DA436A-7F9E-4CC6-8FE9-5D862BC10936}">
      <dgm:prSet/>
      <dgm:spPr/>
      <dgm:t>
        <a:bodyPr/>
        <a:lstStyle/>
        <a:p>
          <a:r>
            <a:rPr lang="en-US"/>
            <a:t>Use Google Maps</a:t>
          </a:r>
        </a:p>
      </dgm:t>
    </dgm:pt>
    <dgm:pt modelId="{3A6E6CD1-9A1A-4612-B905-AB522BCDF863}" type="parTrans" cxnId="{C43C072D-DA71-46A8-8E77-A37CC9141007}">
      <dgm:prSet/>
      <dgm:spPr/>
      <dgm:t>
        <a:bodyPr/>
        <a:lstStyle/>
        <a:p>
          <a:endParaRPr lang="en-US"/>
        </a:p>
      </dgm:t>
    </dgm:pt>
    <dgm:pt modelId="{9AB95054-FCC6-4315-ACA0-C3D5657C3326}" type="sibTrans" cxnId="{C43C072D-DA71-46A8-8E77-A37CC9141007}">
      <dgm:prSet/>
      <dgm:spPr/>
      <dgm:t>
        <a:bodyPr/>
        <a:lstStyle/>
        <a:p>
          <a:endParaRPr lang="en-US"/>
        </a:p>
      </dgm:t>
    </dgm:pt>
    <dgm:pt modelId="{BC41CDAC-DC6C-9E4C-AD3E-A6FA0E1591AA}" type="pres">
      <dgm:prSet presAssocID="{72061D86-6BE7-4C2E-A7AE-3CC636E3F257}" presName="vert0" presStyleCnt="0">
        <dgm:presLayoutVars>
          <dgm:dir/>
          <dgm:animOne val="branch"/>
          <dgm:animLvl val="lvl"/>
        </dgm:presLayoutVars>
      </dgm:prSet>
      <dgm:spPr/>
    </dgm:pt>
    <dgm:pt modelId="{34265858-9918-7945-BE60-9689D293B130}" type="pres">
      <dgm:prSet presAssocID="{2A5FDF85-CDF8-40A2-A178-B3EF1CA07248}" presName="thickLine" presStyleLbl="alignNode1" presStyleIdx="0" presStyleCnt="10"/>
      <dgm:spPr/>
    </dgm:pt>
    <dgm:pt modelId="{8C1B364B-2D47-054F-A155-CDC0AFC60523}" type="pres">
      <dgm:prSet presAssocID="{2A5FDF85-CDF8-40A2-A178-B3EF1CA07248}" presName="horz1" presStyleCnt="0"/>
      <dgm:spPr/>
    </dgm:pt>
    <dgm:pt modelId="{167A8D30-0D8E-9B4A-8D57-16970E0563D3}" type="pres">
      <dgm:prSet presAssocID="{2A5FDF85-CDF8-40A2-A178-B3EF1CA07248}" presName="tx1" presStyleLbl="revTx" presStyleIdx="0" presStyleCnt="10"/>
      <dgm:spPr/>
    </dgm:pt>
    <dgm:pt modelId="{DCEBBD62-7E0C-C647-93C3-A0A78515872D}" type="pres">
      <dgm:prSet presAssocID="{2A5FDF85-CDF8-40A2-A178-B3EF1CA07248}" presName="vert1" presStyleCnt="0"/>
      <dgm:spPr/>
    </dgm:pt>
    <dgm:pt modelId="{DA90551E-D179-DE4B-9E9D-F29C40474AAB}" type="pres">
      <dgm:prSet presAssocID="{699ABAE5-C32F-40DB-B641-7A54BCD62465}" presName="thickLine" presStyleLbl="alignNode1" presStyleIdx="1" presStyleCnt="10"/>
      <dgm:spPr/>
    </dgm:pt>
    <dgm:pt modelId="{BB74A997-8607-1245-9DC1-F4BE1CAE765C}" type="pres">
      <dgm:prSet presAssocID="{699ABAE5-C32F-40DB-B641-7A54BCD62465}" presName="horz1" presStyleCnt="0"/>
      <dgm:spPr/>
    </dgm:pt>
    <dgm:pt modelId="{71DFD477-06C0-824A-A457-85B7A3120868}" type="pres">
      <dgm:prSet presAssocID="{699ABAE5-C32F-40DB-B641-7A54BCD62465}" presName="tx1" presStyleLbl="revTx" presStyleIdx="1" presStyleCnt="10"/>
      <dgm:spPr/>
    </dgm:pt>
    <dgm:pt modelId="{7EA43422-7D48-3043-8FEA-9EC60995C79A}" type="pres">
      <dgm:prSet presAssocID="{699ABAE5-C32F-40DB-B641-7A54BCD62465}" presName="vert1" presStyleCnt="0"/>
      <dgm:spPr/>
    </dgm:pt>
    <dgm:pt modelId="{8C4C8548-7A1E-9249-91E0-50393224AD9E}" type="pres">
      <dgm:prSet presAssocID="{D26A91C8-3363-4B36-89E1-CAA3DDCB9429}" presName="thickLine" presStyleLbl="alignNode1" presStyleIdx="2" presStyleCnt="10"/>
      <dgm:spPr/>
    </dgm:pt>
    <dgm:pt modelId="{0E888A37-9C5E-1B4C-A620-42942E2E9BDE}" type="pres">
      <dgm:prSet presAssocID="{D26A91C8-3363-4B36-89E1-CAA3DDCB9429}" presName="horz1" presStyleCnt="0"/>
      <dgm:spPr/>
    </dgm:pt>
    <dgm:pt modelId="{3BDF06FB-0ED2-D849-BA55-B57D7EE2083B}" type="pres">
      <dgm:prSet presAssocID="{D26A91C8-3363-4B36-89E1-CAA3DDCB9429}" presName="tx1" presStyleLbl="revTx" presStyleIdx="2" presStyleCnt="10"/>
      <dgm:spPr/>
    </dgm:pt>
    <dgm:pt modelId="{C3B409E4-9D7B-E346-B5C2-A005CE096863}" type="pres">
      <dgm:prSet presAssocID="{D26A91C8-3363-4B36-89E1-CAA3DDCB9429}" presName="vert1" presStyleCnt="0"/>
      <dgm:spPr/>
    </dgm:pt>
    <dgm:pt modelId="{A0338C6F-4950-E842-9482-09D80A9838F8}" type="pres">
      <dgm:prSet presAssocID="{F0AC8C92-B0E3-479F-AF29-478A038DAF04}" presName="thickLine" presStyleLbl="alignNode1" presStyleIdx="3" presStyleCnt="10"/>
      <dgm:spPr/>
    </dgm:pt>
    <dgm:pt modelId="{AF412F04-3A4E-6547-B19F-62C24F2D30BE}" type="pres">
      <dgm:prSet presAssocID="{F0AC8C92-B0E3-479F-AF29-478A038DAF04}" presName="horz1" presStyleCnt="0"/>
      <dgm:spPr/>
    </dgm:pt>
    <dgm:pt modelId="{180FDC9C-6DAA-6A4F-907F-50218009FFFE}" type="pres">
      <dgm:prSet presAssocID="{F0AC8C92-B0E3-479F-AF29-478A038DAF04}" presName="tx1" presStyleLbl="revTx" presStyleIdx="3" presStyleCnt="10"/>
      <dgm:spPr/>
    </dgm:pt>
    <dgm:pt modelId="{140CACEF-DE2A-F34B-AD62-29FBC9A1719A}" type="pres">
      <dgm:prSet presAssocID="{F0AC8C92-B0E3-479F-AF29-478A038DAF04}" presName="vert1" presStyleCnt="0"/>
      <dgm:spPr/>
    </dgm:pt>
    <dgm:pt modelId="{C5002E85-1B88-E047-B6FE-ECBB65DB91EA}" type="pres">
      <dgm:prSet presAssocID="{89B7BA17-01F3-4B0E-B288-3D4236073A93}" presName="thickLine" presStyleLbl="alignNode1" presStyleIdx="4" presStyleCnt="10"/>
      <dgm:spPr/>
    </dgm:pt>
    <dgm:pt modelId="{680CF4AD-19A5-1147-A433-3B6ACE99FB39}" type="pres">
      <dgm:prSet presAssocID="{89B7BA17-01F3-4B0E-B288-3D4236073A93}" presName="horz1" presStyleCnt="0"/>
      <dgm:spPr/>
    </dgm:pt>
    <dgm:pt modelId="{EFF3474F-865D-7249-837C-51D48424E44B}" type="pres">
      <dgm:prSet presAssocID="{89B7BA17-01F3-4B0E-B288-3D4236073A93}" presName="tx1" presStyleLbl="revTx" presStyleIdx="4" presStyleCnt="10"/>
      <dgm:spPr/>
    </dgm:pt>
    <dgm:pt modelId="{8ABBC601-D7BE-6842-A042-F9533035B7C5}" type="pres">
      <dgm:prSet presAssocID="{89B7BA17-01F3-4B0E-B288-3D4236073A93}" presName="vert1" presStyleCnt="0"/>
      <dgm:spPr/>
    </dgm:pt>
    <dgm:pt modelId="{02A25360-2591-0442-A206-728F8582E694}" type="pres">
      <dgm:prSet presAssocID="{B6D732FC-CC8A-470B-BAA7-A9DFBB0279E1}" presName="thickLine" presStyleLbl="alignNode1" presStyleIdx="5" presStyleCnt="10"/>
      <dgm:spPr/>
    </dgm:pt>
    <dgm:pt modelId="{D0E88D75-5EC7-9949-87C1-E68E4A261249}" type="pres">
      <dgm:prSet presAssocID="{B6D732FC-CC8A-470B-BAA7-A9DFBB0279E1}" presName="horz1" presStyleCnt="0"/>
      <dgm:spPr/>
    </dgm:pt>
    <dgm:pt modelId="{469EFECF-2688-2A43-91C3-4E3C9932FAB9}" type="pres">
      <dgm:prSet presAssocID="{B6D732FC-CC8A-470B-BAA7-A9DFBB0279E1}" presName="tx1" presStyleLbl="revTx" presStyleIdx="5" presStyleCnt="10"/>
      <dgm:spPr/>
    </dgm:pt>
    <dgm:pt modelId="{17F30FE1-C36E-6545-A3F6-D5F8D4A15BF2}" type="pres">
      <dgm:prSet presAssocID="{B6D732FC-CC8A-470B-BAA7-A9DFBB0279E1}" presName="vert1" presStyleCnt="0"/>
      <dgm:spPr/>
    </dgm:pt>
    <dgm:pt modelId="{CB7857FB-9A43-A24D-BD37-EF51DA6D2594}" type="pres">
      <dgm:prSet presAssocID="{4B434909-8C05-473D-9153-C96DEC298656}" presName="thickLine" presStyleLbl="alignNode1" presStyleIdx="6" presStyleCnt="10"/>
      <dgm:spPr/>
    </dgm:pt>
    <dgm:pt modelId="{F05845FC-AF60-A941-BCC6-3FD7D7A7C647}" type="pres">
      <dgm:prSet presAssocID="{4B434909-8C05-473D-9153-C96DEC298656}" presName="horz1" presStyleCnt="0"/>
      <dgm:spPr/>
    </dgm:pt>
    <dgm:pt modelId="{DBA3B31B-8946-A344-B010-9F39CF7BAAAE}" type="pres">
      <dgm:prSet presAssocID="{4B434909-8C05-473D-9153-C96DEC298656}" presName="tx1" presStyleLbl="revTx" presStyleIdx="6" presStyleCnt="10"/>
      <dgm:spPr/>
    </dgm:pt>
    <dgm:pt modelId="{9D427DE7-5594-AD4E-AE83-35A0D0395F83}" type="pres">
      <dgm:prSet presAssocID="{4B434909-8C05-473D-9153-C96DEC298656}" presName="vert1" presStyleCnt="0"/>
      <dgm:spPr/>
    </dgm:pt>
    <dgm:pt modelId="{1C69A177-A461-FB40-93D9-3D92F31A93B9}" type="pres">
      <dgm:prSet presAssocID="{66E88310-51EE-49B4-BC3C-868923735921}" presName="thickLine" presStyleLbl="alignNode1" presStyleIdx="7" presStyleCnt="10"/>
      <dgm:spPr/>
    </dgm:pt>
    <dgm:pt modelId="{83E32A8A-5325-B144-856D-4A904AB6BE94}" type="pres">
      <dgm:prSet presAssocID="{66E88310-51EE-49B4-BC3C-868923735921}" presName="horz1" presStyleCnt="0"/>
      <dgm:spPr/>
    </dgm:pt>
    <dgm:pt modelId="{DEB60947-202B-D546-9BD1-A5703757025A}" type="pres">
      <dgm:prSet presAssocID="{66E88310-51EE-49B4-BC3C-868923735921}" presName="tx1" presStyleLbl="revTx" presStyleIdx="7" presStyleCnt="10"/>
      <dgm:spPr/>
    </dgm:pt>
    <dgm:pt modelId="{545E0A8D-AA56-084F-961A-7163EAB77995}" type="pres">
      <dgm:prSet presAssocID="{66E88310-51EE-49B4-BC3C-868923735921}" presName="vert1" presStyleCnt="0"/>
      <dgm:spPr/>
    </dgm:pt>
    <dgm:pt modelId="{CC79EC48-2D87-8F43-B044-4DBA2ED51452}" type="pres">
      <dgm:prSet presAssocID="{5A30A3B6-2B2A-4834-8200-47E1405F7354}" presName="thickLine" presStyleLbl="alignNode1" presStyleIdx="8" presStyleCnt="10"/>
      <dgm:spPr/>
    </dgm:pt>
    <dgm:pt modelId="{CE922B2F-F64C-AE44-A057-CD60D4E64435}" type="pres">
      <dgm:prSet presAssocID="{5A30A3B6-2B2A-4834-8200-47E1405F7354}" presName="horz1" presStyleCnt="0"/>
      <dgm:spPr/>
    </dgm:pt>
    <dgm:pt modelId="{B6DD6991-D838-9948-885E-8454FE9496BC}" type="pres">
      <dgm:prSet presAssocID="{5A30A3B6-2B2A-4834-8200-47E1405F7354}" presName="tx1" presStyleLbl="revTx" presStyleIdx="8" presStyleCnt="10"/>
      <dgm:spPr/>
    </dgm:pt>
    <dgm:pt modelId="{5FAA2043-80F6-A74E-884B-31C308B35D60}" type="pres">
      <dgm:prSet presAssocID="{5A30A3B6-2B2A-4834-8200-47E1405F7354}" presName="vert1" presStyleCnt="0"/>
      <dgm:spPr/>
    </dgm:pt>
    <dgm:pt modelId="{120DAF54-2289-6644-B5BA-C79815A61B41}" type="pres">
      <dgm:prSet presAssocID="{F9DA436A-7F9E-4CC6-8FE9-5D862BC10936}" presName="thickLine" presStyleLbl="alignNode1" presStyleIdx="9" presStyleCnt="10"/>
      <dgm:spPr/>
    </dgm:pt>
    <dgm:pt modelId="{26688E62-667E-2F45-AC1F-CF6B0D684D08}" type="pres">
      <dgm:prSet presAssocID="{F9DA436A-7F9E-4CC6-8FE9-5D862BC10936}" presName="horz1" presStyleCnt="0"/>
      <dgm:spPr/>
    </dgm:pt>
    <dgm:pt modelId="{EDD828A5-06F5-1646-872F-EC742D30E058}" type="pres">
      <dgm:prSet presAssocID="{F9DA436A-7F9E-4CC6-8FE9-5D862BC10936}" presName="tx1" presStyleLbl="revTx" presStyleIdx="9" presStyleCnt="10"/>
      <dgm:spPr/>
    </dgm:pt>
    <dgm:pt modelId="{28C879A5-1398-264B-816B-75A89B0F2C6F}" type="pres">
      <dgm:prSet presAssocID="{F9DA436A-7F9E-4CC6-8FE9-5D862BC10936}" presName="vert1" presStyleCnt="0"/>
      <dgm:spPr/>
    </dgm:pt>
  </dgm:ptLst>
  <dgm:cxnLst>
    <dgm:cxn modelId="{B2F54912-E8C7-774F-A514-17B5FBBF60FE}" type="presOf" srcId="{89B7BA17-01F3-4B0E-B288-3D4236073A93}" destId="{EFF3474F-865D-7249-837C-51D48424E44B}" srcOrd="0" destOrd="0" presId="urn:microsoft.com/office/officeart/2008/layout/LinedList"/>
    <dgm:cxn modelId="{B8792121-7010-4544-BF9B-7100DC2FBB21}" type="presOf" srcId="{5A30A3B6-2B2A-4834-8200-47E1405F7354}" destId="{B6DD6991-D838-9948-885E-8454FE9496BC}" srcOrd="0" destOrd="0" presId="urn:microsoft.com/office/officeart/2008/layout/LinedList"/>
    <dgm:cxn modelId="{C43C072D-DA71-46A8-8E77-A37CC9141007}" srcId="{72061D86-6BE7-4C2E-A7AE-3CC636E3F257}" destId="{F9DA436A-7F9E-4CC6-8FE9-5D862BC10936}" srcOrd="9" destOrd="0" parTransId="{3A6E6CD1-9A1A-4612-B905-AB522BCDF863}" sibTransId="{9AB95054-FCC6-4315-ACA0-C3D5657C3326}"/>
    <dgm:cxn modelId="{5595712E-C2D1-724D-A436-B1E96DD9D229}" type="presOf" srcId="{72061D86-6BE7-4C2E-A7AE-3CC636E3F257}" destId="{BC41CDAC-DC6C-9E4C-AD3E-A6FA0E1591AA}" srcOrd="0" destOrd="0" presId="urn:microsoft.com/office/officeart/2008/layout/LinedList"/>
    <dgm:cxn modelId="{3F8A8F38-5851-4562-BD9A-4C0717A7E69D}" srcId="{72061D86-6BE7-4C2E-A7AE-3CC636E3F257}" destId="{5A30A3B6-2B2A-4834-8200-47E1405F7354}" srcOrd="8" destOrd="0" parTransId="{FEEDF33F-0632-489A-9182-145C44AC638D}" sibTransId="{B1E4E087-5AD6-482C-986B-99F2E44FDE6E}"/>
    <dgm:cxn modelId="{0142CD3F-342B-49C9-B075-9B05E206BCD1}" srcId="{72061D86-6BE7-4C2E-A7AE-3CC636E3F257}" destId="{B6D732FC-CC8A-470B-BAA7-A9DFBB0279E1}" srcOrd="5" destOrd="0" parTransId="{2352D203-D7F8-44D0-B9D1-37A744F3156C}" sibTransId="{5B7F55F1-4BAC-4E90-BB4A-4DD881E3D6C7}"/>
    <dgm:cxn modelId="{CF19A840-DEF5-D74B-ACE7-B2EC29A1C483}" type="presOf" srcId="{66E88310-51EE-49B4-BC3C-868923735921}" destId="{DEB60947-202B-D546-9BD1-A5703757025A}" srcOrd="0" destOrd="0" presId="urn:microsoft.com/office/officeart/2008/layout/LinedList"/>
    <dgm:cxn modelId="{3244E45B-02D9-9448-84CE-47AE38C9320C}" type="presOf" srcId="{D26A91C8-3363-4B36-89E1-CAA3DDCB9429}" destId="{3BDF06FB-0ED2-D849-BA55-B57D7EE2083B}" srcOrd="0" destOrd="0" presId="urn:microsoft.com/office/officeart/2008/layout/LinedList"/>
    <dgm:cxn modelId="{00E3A044-7317-594E-8D4B-CE2AD0D8C7BE}" type="presOf" srcId="{699ABAE5-C32F-40DB-B641-7A54BCD62465}" destId="{71DFD477-06C0-824A-A457-85B7A3120868}" srcOrd="0" destOrd="0" presId="urn:microsoft.com/office/officeart/2008/layout/LinedList"/>
    <dgm:cxn modelId="{73703F6A-E6E3-3047-A2FD-97C34ED3971C}" type="presOf" srcId="{B6D732FC-CC8A-470B-BAA7-A9DFBB0279E1}" destId="{469EFECF-2688-2A43-91C3-4E3C9932FAB9}" srcOrd="0" destOrd="0" presId="urn:microsoft.com/office/officeart/2008/layout/LinedList"/>
    <dgm:cxn modelId="{2576B356-F0AC-B248-B133-A44A294720C3}" type="presOf" srcId="{F9DA436A-7F9E-4CC6-8FE9-5D862BC10936}" destId="{EDD828A5-06F5-1646-872F-EC742D30E058}" srcOrd="0" destOrd="0" presId="urn:microsoft.com/office/officeart/2008/layout/LinedList"/>
    <dgm:cxn modelId="{C19C7559-D9F8-4C78-A1B8-8B8DCAFBE210}" srcId="{72061D86-6BE7-4C2E-A7AE-3CC636E3F257}" destId="{4B434909-8C05-473D-9153-C96DEC298656}" srcOrd="6" destOrd="0" parTransId="{611CBE32-9156-4355-9FC6-810036F52380}" sibTransId="{FB7B7F40-854B-4998-8E98-D303B691FA39}"/>
    <dgm:cxn modelId="{E23EC67A-0C80-FE4C-A1B0-907FD9436AEA}" type="presOf" srcId="{4B434909-8C05-473D-9153-C96DEC298656}" destId="{DBA3B31B-8946-A344-B010-9F39CF7BAAAE}" srcOrd="0" destOrd="0" presId="urn:microsoft.com/office/officeart/2008/layout/LinedList"/>
    <dgm:cxn modelId="{2B9BCF95-D38D-4BF7-A133-47BFD6EA1224}" srcId="{72061D86-6BE7-4C2E-A7AE-3CC636E3F257}" destId="{89B7BA17-01F3-4B0E-B288-3D4236073A93}" srcOrd="4" destOrd="0" parTransId="{145096DB-42C8-4030-B31D-3F68BE36C633}" sibTransId="{E1D99433-C840-42D5-B183-5BE3C2998C70}"/>
    <dgm:cxn modelId="{CB694C96-DEAE-4FF0-B8C5-96C8E6F9B5EA}" srcId="{72061D86-6BE7-4C2E-A7AE-3CC636E3F257}" destId="{F0AC8C92-B0E3-479F-AF29-478A038DAF04}" srcOrd="3" destOrd="0" parTransId="{C6EDAE6B-7517-44CF-BDC4-D191AFEE2D5E}" sibTransId="{CFA107F1-2855-460C-9372-888346669563}"/>
    <dgm:cxn modelId="{363559A1-A0C0-47B9-8C8F-5C9AD54519CC}" srcId="{72061D86-6BE7-4C2E-A7AE-3CC636E3F257}" destId="{699ABAE5-C32F-40DB-B641-7A54BCD62465}" srcOrd="1" destOrd="0" parTransId="{A468541D-D035-47CF-A4F2-36044295866A}" sibTransId="{71AC9729-4E07-4B51-BFC3-79FE6258B97F}"/>
    <dgm:cxn modelId="{77725BB1-88C5-418D-88B8-796C8A492046}" srcId="{72061D86-6BE7-4C2E-A7AE-3CC636E3F257}" destId="{D26A91C8-3363-4B36-89E1-CAA3DDCB9429}" srcOrd="2" destOrd="0" parTransId="{9D20E94A-723A-4697-B754-B31BB604D253}" sibTransId="{345303A2-1721-4E41-8B28-C29AF927B25B}"/>
    <dgm:cxn modelId="{7FF6D1C0-47E5-45C7-B4B3-8FCFDD622C9C}" srcId="{72061D86-6BE7-4C2E-A7AE-3CC636E3F257}" destId="{2A5FDF85-CDF8-40A2-A178-B3EF1CA07248}" srcOrd="0" destOrd="0" parTransId="{C0BD65F4-7BA7-40C1-BA9A-AA9B9C1D47D0}" sibTransId="{279E42FC-55FA-4171-8A3D-82FBFF1E5CB4}"/>
    <dgm:cxn modelId="{1CCC5CCE-F88B-DC4B-A9FA-BE5AFD755C6A}" type="presOf" srcId="{F0AC8C92-B0E3-479F-AF29-478A038DAF04}" destId="{180FDC9C-6DAA-6A4F-907F-50218009FFFE}" srcOrd="0" destOrd="0" presId="urn:microsoft.com/office/officeart/2008/layout/LinedList"/>
    <dgm:cxn modelId="{BC4B10D0-96CE-4006-B475-9946598C8B58}" srcId="{72061D86-6BE7-4C2E-A7AE-3CC636E3F257}" destId="{66E88310-51EE-49B4-BC3C-868923735921}" srcOrd="7" destOrd="0" parTransId="{0A457259-AF6B-4281-AEA6-23D194A305EA}" sibTransId="{E69F2CA1-2638-40D0-BDA4-A30D1272A722}"/>
    <dgm:cxn modelId="{2EFB52F8-EF0F-1D4A-A378-3EA93C6E5C77}" type="presOf" srcId="{2A5FDF85-CDF8-40A2-A178-B3EF1CA07248}" destId="{167A8D30-0D8E-9B4A-8D57-16970E0563D3}" srcOrd="0" destOrd="0" presId="urn:microsoft.com/office/officeart/2008/layout/LinedList"/>
    <dgm:cxn modelId="{2A6C262A-096C-BB45-8EE6-752589603A31}" type="presParOf" srcId="{BC41CDAC-DC6C-9E4C-AD3E-A6FA0E1591AA}" destId="{34265858-9918-7945-BE60-9689D293B130}" srcOrd="0" destOrd="0" presId="urn:microsoft.com/office/officeart/2008/layout/LinedList"/>
    <dgm:cxn modelId="{AC54E63D-0D77-EB4E-94A4-389B537157DD}" type="presParOf" srcId="{BC41CDAC-DC6C-9E4C-AD3E-A6FA0E1591AA}" destId="{8C1B364B-2D47-054F-A155-CDC0AFC60523}" srcOrd="1" destOrd="0" presId="urn:microsoft.com/office/officeart/2008/layout/LinedList"/>
    <dgm:cxn modelId="{77554989-BE3E-7A48-9402-07848C2925E3}" type="presParOf" srcId="{8C1B364B-2D47-054F-A155-CDC0AFC60523}" destId="{167A8D30-0D8E-9B4A-8D57-16970E0563D3}" srcOrd="0" destOrd="0" presId="urn:microsoft.com/office/officeart/2008/layout/LinedList"/>
    <dgm:cxn modelId="{5542E610-3EC7-2044-9C6B-EDD0EAC0B4EE}" type="presParOf" srcId="{8C1B364B-2D47-054F-A155-CDC0AFC60523}" destId="{DCEBBD62-7E0C-C647-93C3-A0A78515872D}" srcOrd="1" destOrd="0" presId="urn:microsoft.com/office/officeart/2008/layout/LinedList"/>
    <dgm:cxn modelId="{E2BC491B-1054-7748-A642-C9CD57871668}" type="presParOf" srcId="{BC41CDAC-DC6C-9E4C-AD3E-A6FA0E1591AA}" destId="{DA90551E-D179-DE4B-9E9D-F29C40474AAB}" srcOrd="2" destOrd="0" presId="urn:microsoft.com/office/officeart/2008/layout/LinedList"/>
    <dgm:cxn modelId="{053F51D2-B36C-4F49-A160-4CEC742BDA99}" type="presParOf" srcId="{BC41CDAC-DC6C-9E4C-AD3E-A6FA0E1591AA}" destId="{BB74A997-8607-1245-9DC1-F4BE1CAE765C}" srcOrd="3" destOrd="0" presId="urn:microsoft.com/office/officeart/2008/layout/LinedList"/>
    <dgm:cxn modelId="{A6A11B7D-3EA2-7A4A-B4FF-8DD53D744D4F}" type="presParOf" srcId="{BB74A997-8607-1245-9DC1-F4BE1CAE765C}" destId="{71DFD477-06C0-824A-A457-85B7A3120868}" srcOrd="0" destOrd="0" presId="urn:microsoft.com/office/officeart/2008/layout/LinedList"/>
    <dgm:cxn modelId="{D8B41F5C-7B7B-F74A-B6C7-8A6A707E23B1}" type="presParOf" srcId="{BB74A997-8607-1245-9DC1-F4BE1CAE765C}" destId="{7EA43422-7D48-3043-8FEA-9EC60995C79A}" srcOrd="1" destOrd="0" presId="urn:microsoft.com/office/officeart/2008/layout/LinedList"/>
    <dgm:cxn modelId="{AE01004A-D01D-8946-94F0-6421500793C8}" type="presParOf" srcId="{BC41CDAC-DC6C-9E4C-AD3E-A6FA0E1591AA}" destId="{8C4C8548-7A1E-9249-91E0-50393224AD9E}" srcOrd="4" destOrd="0" presId="urn:microsoft.com/office/officeart/2008/layout/LinedList"/>
    <dgm:cxn modelId="{F3DBF53E-7816-C848-8B3B-DDF7DE219571}" type="presParOf" srcId="{BC41CDAC-DC6C-9E4C-AD3E-A6FA0E1591AA}" destId="{0E888A37-9C5E-1B4C-A620-42942E2E9BDE}" srcOrd="5" destOrd="0" presId="urn:microsoft.com/office/officeart/2008/layout/LinedList"/>
    <dgm:cxn modelId="{EB1450A8-5235-384A-90A4-979C5141EFC6}" type="presParOf" srcId="{0E888A37-9C5E-1B4C-A620-42942E2E9BDE}" destId="{3BDF06FB-0ED2-D849-BA55-B57D7EE2083B}" srcOrd="0" destOrd="0" presId="urn:microsoft.com/office/officeart/2008/layout/LinedList"/>
    <dgm:cxn modelId="{3D207848-09AF-6743-ABDB-B01AC3E21040}" type="presParOf" srcId="{0E888A37-9C5E-1B4C-A620-42942E2E9BDE}" destId="{C3B409E4-9D7B-E346-B5C2-A005CE096863}" srcOrd="1" destOrd="0" presId="urn:microsoft.com/office/officeart/2008/layout/LinedList"/>
    <dgm:cxn modelId="{6F816701-D8D6-BB41-A149-B46BB32412E4}" type="presParOf" srcId="{BC41CDAC-DC6C-9E4C-AD3E-A6FA0E1591AA}" destId="{A0338C6F-4950-E842-9482-09D80A9838F8}" srcOrd="6" destOrd="0" presId="urn:microsoft.com/office/officeart/2008/layout/LinedList"/>
    <dgm:cxn modelId="{B9C7B2FF-E4A7-404E-9301-A96A76F15128}" type="presParOf" srcId="{BC41CDAC-DC6C-9E4C-AD3E-A6FA0E1591AA}" destId="{AF412F04-3A4E-6547-B19F-62C24F2D30BE}" srcOrd="7" destOrd="0" presId="urn:microsoft.com/office/officeart/2008/layout/LinedList"/>
    <dgm:cxn modelId="{D6585AB7-4368-BF4D-B004-4C9B1BCF33FE}" type="presParOf" srcId="{AF412F04-3A4E-6547-B19F-62C24F2D30BE}" destId="{180FDC9C-6DAA-6A4F-907F-50218009FFFE}" srcOrd="0" destOrd="0" presId="urn:microsoft.com/office/officeart/2008/layout/LinedList"/>
    <dgm:cxn modelId="{4D286F10-45C0-7746-A649-79E13EE389CC}" type="presParOf" srcId="{AF412F04-3A4E-6547-B19F-62C24F2D30BE}" destId="{140CACEF-DE2A-F34B-AD62-29FBC9A1719A}" srcOrd="1" destOrd="0" presId="urn:microsoft.com/office/officeart/2008/layout/LinedList"/>
    <dgm:cxn modelId="{9B35F460-2173-974E-A8AA-24D435FC66A1}" type="presParOf" srcId="{BC41CDAC-DC6C-9E4C-AD3E-A6FA0E1591AA}" destId="{C5002E85-1B88-E047-B6FE-ECBB65DB91EA}" srcOrd="8" destOrd="0" presId="urn:microsoft.com/office/officeart/2008/layout/LinedList"/>
    <dgm:cxn modelId="{36B7356C-E67D-9445-BDF9-B4FCD35BE338}" type="presParOf" srcId="{BC41CDAC-DC6C-9E4C-AD3E-A6FA0E1591AA}" destId="{680CF4AD-19A5-1147-A433-3B6ACE99FB39}" srcOrd="9" destOrd="0" presId="urn:microsoft.com/office/officeart/2008/layout/LinedList"/>
    <dgm:cxn modelId="{2BA50FF1-5443-8B4A-9D10-C5B86B8E5701}" type="presParOf" srcId="{680CF4AD-19A5-1147-A433-3B6ACE99FB39}" destId="{EFF3474F-865D-7249-837C-51D48424E44B}" srcOrd="0" destOrd="0" presId="urn:microsoft.com/office/officeart/2008/layout/LinedList"/>
    <dgm:cxn modelId="{F2D60CBD-C346-9C44-A306-C3CE7D4963F2}" type="presParOf" srcId="{680CF4AD-19A5-1147-A433-3B6ACE99FB39}" destId="{8ABBC601-D7BE-6842-A042-F9533035B7C5}" srcOrd="1" destOrd="0" presId="urn:microsoft.com/office/officeart/2008/layout/LinedList"/>
    <dgm:cxn modelId="{7025FF70-9BD6-DA4F-AED4-0E0684FB567D}" type="presParOf" srcId="{BC41CDAC-DC6C-9E4C-AD3E-A6FA0E1591AA}" destId="{02A25360-2591-0442-A206-728F8582E694}" srcOrd="10" destOrd="0" presId="urn:microsoft.com/office/officeart/2008/layout/LinedList"/>
    <dgm:cxn modelId="{15134EB1-EEBD-F44F-AFB1-DBE2E40969A9}" type="presParOf" srcId="{BC41CDAC-DC6C-9E4C-AD3E-A6FA0E1591AA}" destId="{D0E88D75-5EC7-9949-87C1-E68E4A261249}" srcOrd="11" destOrd="0" presId="urn:microsoft.com/office/officeart/2008/layout/LinedList"/>
    <dgm:cxn modelId="{097904AF-1B72-B347-8686-FFC844FF2A7B}" type="presParOf" srcId="{D0E88D75-5EC7-9949-87C1-E68E4A261249}" destId="{469EFECF-2688-2A43-91C3-4E3C9932FAB9}" srcOrd="0" destOrd="0" presId="urn:microsoft.com/office/officeart/2008/layout/LinedList"/>
    <dgm:cxn modelId="{7C824DFD-E01A-6D4C-BBF2-D9B2A4CBA417}" type="presParOf" srcId="{D0E88D75-5EC7-9949-87C1-E68E4A261249}" destId="{17F30FE1-C36E-6545-A3F6-D5F8D4A15BF2}" srcOrd="1" destOrd="0" presId="urn:microsoft.com/office/officeart/2008/layout/LinedList"/>
    <dgm:cxn modelId="{08F67E4B-D6FD-1046-8597-C3461B39DC1C}" type="presParOf" srcId="{BC41CDAC-DC6C-9E4C-AD3E-A6FA0E1591AA}" destId="{CB7857FB-9A43-A24D-BD37-EF51DA6D2594}" srcOrd="12" destOrd="0" presId="urn:microsoft.com/office/officeart/2008/layout/LinedList"/>
    <dgm:cxn modelId="{FCA02BB1-381D-BF47-9171-D6319DAD19E4}" type="presParOf" srcId="{BC41CDAC-DC6C-9E4C-AD3E-A6FA0E1591AA}" destId="{F05845FC-AF60-A941-BCC6-3FD7D7A7C647}" srcOrd="13" destOrd="0" presId="urn:microsoft.com/office/officeart/2008/layout/LinedList"/>
    <dgm:cxn modelId="{DD614CCD-9858-194E-9D7A-198C0AECB36F}" type="presParOf" srcId="{F05845FC-AF60-A941-BCC6-3FD7D7A7C647}" destId="{DBA3B31B-8946-A344-B010-9F39CF7BAAAE}" srcOrd="0" destOrd="0" presId="urn:microsoft.com/office/officeart/2008/layout/LinedList"/>
    <dgm:cxn modelId="{631C5946-6251-0545-8637-7F53CCDAA52D}" type="presParOf" srcId="{F05845FC-AF60-A941-BCC6-3FD7D7A7C647}" destId="{9D427DE7-5594-AD4E-AE83-35A0D0395F83}" srcOrd="1" destOrd="0" presId="urn:microsoft.com/office/officeart/2008/layout/LinedList"/>
    <dgm:cxn modelId="{74A56B14-081A-0749-AAFF-3BAF5D2F597C}" type="presParOf" srcId="{BC41CDAC-DC6C-9E4C-AD3E-A6FA0E1591AA}" destId="{1C69A177-A461-FB40-93D9-3D92F31A93B9}" srcOrd="14" destOrd="0" presId="urn:microsoft.com/office/officeart/2008/layout/LinedList"/>
    <dgm:cxn modelId="{6AF86200-ABF1-364A-A468-1DA39D3A05C6}" type="presParOf" srcId="{BC41CDAC-DC6C-9E4C-AD3E-A6FA0E1591AA}" destId="{83E32A8A-5325-B144-856D-4A904AB6BE94}" srcOrd="15" destOrd="0" presId="urn:microsoft.com/office/officeart/2008/layout/LinedList"/>
    <dgm:cxn modelId="{8002F4C4-F297-B64E-823B-4F5245DFCAA8}" type="presParOf" srcId="{83E32A8A-5325-B144-856D-4A904AB6BE94}" destId="{DEB60947-202B-D546-9BD1-A5703757025A}" srcOrd="0" destOrd="0" presId="urn:microsoft.com/office/officeart/2008/layout/LinedList"/>
    <dgm:cxn modelId="{1CA21E40-4186-8240-A1A0-E8EF393C4422}" type="presParOf" srcId="{83E32A8A-5325-B144-856D-4A904AB6BE94}" destId="{545E0A8D-AA56-084F-961A-7163EAB77995}" srcOrd="1" destOrd="0" presId="urn:microsoft.com/office/officeart/2008/layout/LinedList"/>
    <dgm:cxn modelId="{83BEBD78-3D9E-1940-BCE2-17B4105F1BFD}" type="presParOf" srcId="{BC41CDAC-DC6C-9E4C-AD3E-A6FA0E1591AA}" destId="{CC79EC48-2D87-8F43-B044-4DBA2ED51452}" srcOrd="16" destOrd="0" presId="urn:microsoft.com/office/officeart/2008/layout/LinedList"/>
    <dgm:cxn modelId="{602F2E49-E58A-AF46-A3D5-6A87F03AAFFE}" type="presParOf" srcId="{BC41CDAC-DC6C-9E4C-AD3E-A6FA0E1591AA}" destId="{CE922B2F-F64C-AE44-A057-CD60D4E64435}" srcOrd="17" destOrd="0" presId="urn:microsoft.com/office/officeart/2008/layout/LinedList"/>
    <dgm:cxn modelId="{A5C1E0D4-74F2-4945-9974-945BFF1FEDAA}" type="presParOf" srcId="{CE922B2F-F64C-AE44-A057-CD60D4E64435}" destId="{B6DD6991-D838-9948-885E-8454FE9496BC}" srcOrd="0" destOrd="0" presId="urn:microsoft.com/office/officeart/2008/layout/LinedList"/>
    <dgm:cxn modelId="{174396AA-6E66-DA46-8D97-DA4E98DE33A5}" type="presParOf" srcId="{CE922B2F-F64C-AE44-A057-CD60D4E64435}" destId="{5FAA2043-80F6-A74E-884B-31C308B35D60}" srcOrd="1" destOrd="0" presId="urn:microsoft.com/office/officeart/2008/layout/LinedList"/>
    <dgm:cxn modelId="{0694B45A-6584-BE45-8628-5B5F1E28418D}" type="presParOf" srcId="{BC41CDAC-DC6C-9E4C-AD3E-A6FA0E1591AA}" destId="{120DAF54-2289-6644-B5BA-C79815A61B41}" srcOrd="18" destOrd="0" presId="urn:microsoft.com/office/officeart/2008/layout/LinedList"/>
    <dgm:cxn modelId="{061829FC-A29F-0C47-97D3-EF0579412275}" type="presParOf" srcId="{BC41CDAC-DC6C-9E4C-AD3E-A6FA0E1591AA}" destId="{26688E62-667E-2F45-AC1F-CF6B0D684D08}" srcOrd="19" destOrd="0" presId="urn:microsoft.com/office/officeart/2008/layout/LinedList"/>
    <dgm:cxn modelId="{52D46D8B-1907-6E4B-97E5-7376FB7D6663}" type="presParOf" srcId="{26688E62-667E-2F45-AC1F-CF6B0D684D08}" destId="{EDD828A5-06F5-1646-872F-EC742D30E058}" srcOrd="0" destOrd="0" presId="urn:microsoft.com/office/officeart/2008/layout/LinedList"/>
    <dgm:cxn modelId="{F4357759-7899-3C4F-B6FA-42F7B32EB242}" type="presParOf" srcId="{26688E62-667E-2F45-AC1F-CF6B0D684D08}" destId="{28C879A5-1398-264B-816B-75A89B0F2C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65858-9918-7945-BE60-9689D293B130}">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A8D30-0D8E-9B4A-8D57-16970E0563D3}">
      <dsp:nvSpPr>
        <dsp:cNvPr id="0" name=""/>
        <dsp:cNvSpPr/>
      </dsp:nvSpPr>
      <dsp:spPr>
        <a:xfrm>
          <a:off x="0" y="62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Native Components for mobile.</a:t>
          </a:r>
          <a:endParaRPr lang="en-US" sz="2300" kern="1200"/>
        </a:p>
      </dsp:txBody>
      <dsp:txXfrm>
        <a:off x="0" y="623"/>
        <a:ext cx="6492875" cy="510415"/>
      </dsp:txXfrm>
    </dsp:sp>
    <dsp:sp modelId="{DA90551E-D179-DE4B-9E9D-F29C40474AAB}">
      <dsp:nvSpPr>
        <dsp:cNvPr id="0" name=""/>
        <dsp:cNvSpPr/>
      </dsp:nvSpPr>
      <dsp:spPr>
        <a:xfrm>
          <a:off x="0" y="511038"/>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FD477-06C0-824A-A457-85B7A3120868}">
      <dsp:nvSpPr>
        <dsp:cNvPr id="0" name=""/>
        <dsp:cNvSpPr/>
      </dsp:nvSpPr>
      <dsp:spPr>
        <a:xfrm>
          <a:off x="0" y="511038"/>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The Text Component and the Image Component</a:t>
          </a:r>
          <a:endParaRPr lang="en-US" sz="2300" kern="1200"/>
        </a:p>
      </dsp:txBody>
      <dsp:txXfrm>
        <a:off x="0" y="511038"/>
        <a:ext cx="6492875" cy="510415"/>
      </dsp:txXfrm>
    </dsp:sp>
    <dsp:sp modelId="{8C4C8548-7A1E-9249-91E0-50393224AD9E}">
      <dsp:nvSpPr>
        <dsp:cNvPr id="0" name=""/>
        <dsp:cNvSpPr/>
      </dsp:nvSpPr>
      <dsp:spPr>
        <a:xfrm>
          <a:off x="0" y="1021453"/>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F06FB-0ED2-D849-BA55-B57D7EE2083B}">
      <dsp:nvSpPr>
        <dsp:cNvPr id="0" name=""/>
        <dsp:cNvSpPr/>
      </dsp:nvSpPr>
      <dsp:spPr>
        <a:xfrm>
          <a:off x="0" y="102145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Interactions with Button.</a:t>
          </a:r>
          <a:endParaRPr lang="en-US" sz="2300" kern="1200"/>
        </a:p>
      </dsp:txBody>
      <dsp:txXfrm>
        <a:off x="0" y="1021453"/>
        <a:ext cx="6492875" cy="510415"/>
      </dsp:txXfrm>
    </dsp:sp>
    <dsp:sp modelId="{A0338C6F-4950-E842-9482-09D80A9838F8}">
      <dsp:nvSpPr>
        <dsp:cNvPr id="0" name=""/>
        <dsp:cNvSpPr/>
      </dsp:nvSpPr>
      <dsp:spPr>
        <a:xfrm>
          <a:off x="0" y="153186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FDC9C-6DAA-6A4F-907F-50218009FFFE}">
      <dsp:nvSpPr>
        <dsp:cNvPr id="0" name=""/>
        <dsp:cNvSpPr/>
      </dsp:nvSpPr>
      <dsp:spPr>
        <a:xfrm>
          <a:off x="0" y="1531869"/>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Working with Touch and Gestures</a:t>
          </a:r>
          <a:endParaRPr lang="en-US" sz="2300" kern="1200"/>
        </a:p>
      </dsp:txBody>
      <dsp:txXfrm>
        <a:off x="0" y="1531869"/>
        <a:ext cx="6492875" cy="510415"/>
      </dsp:txXfrm>
    </dsp:sp>
    <dsp:sp modelId="{C5002E85-1B88-E047-B6FE-ECBB65DB91EA}">
      <dsp:nvSpPr>
        <dsp:cNvPr id="0" name=""/>
        <dsp:cNvSpPr/>
      </dsp:nvSpPr>
      <dsp:spPr>
        <a:xfrm>
          <a:off x="0" y="2042284"/>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3474F-865D-7249-837C-51D48424E44B}">
      <dsp:nvSpPr>
        <dsp:cNvPr id="0" name=""/>
        <dsp:cNvSpPr/>
      </dsp:nvSpPr>
      <dsp:spPr>
        <a:xfrm>
          <a:off x="0" y="2042284"/>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Creating and updating Lists</a:t>
          </a:r>
          <a:endParaRPr lang="en-US" sz="2300" kern="1200"/>
        </a:p>
      </dsp:txBody>
      <dsp:txXfrm>
        <a:off x="0" y="2042284"/>
        <a:ext cx="6492875" cy="510415"/>
      </dsp:txXfrm>
    </dsp:sp>
    <dsp:sp modelId="{02A25360-2591-0442-A206-728F8582E694}">
      <dsp:nvSpPr>
        <dsp:cNvPr id="0" name=""/>
        <dsp:cNvSpPr/>
      </dsp:nvSpPr>
      <dsp:spPr>
        <a:xfrm>
          <a:off x="0" y="255270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9EFECF-2688-2A43-91C3-4E3C9932FAB9}">
      <dsp:nvSpPr>
        <dsp:cNvPr id="0" name=""/>
        <dsp:cNvSpPr/>
      </dsp:nvSpPr>
      <dsp:spPr>
        <a:xfrm>
          <a:off x="0" y="255270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Creating components in React Native</a:t>
          </a:r>
          <a:endParaRPr lang="en-US" sz="2300" kern="1200"/>
        </a:p>
      </dsp:txBody>
      <dsp:txXfrm>
        <a:off x="0" y="2552700"/>
        <a:ext cx="6492875" cy="510415"/>
      </dsp:txXfrm>
    </dsp:sp>
    <dsp:sp modelId="{CB7857FB-9A43-A24D-BD37-EF51DA6D2594}">
      <dsp:nvSpPr>
        <dsp:cNvPr id="0" name=""/>
        <dsp:cNvSpPr/>
      </dsp:nvSpPr>
      <dsp:spPr>
        <a:xfrm>
          <a:off x="0" y="306311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3B31B-8946-A344-B010-9F39CF7BAAAE}">
      <dsp:nvSpPr>
        <dsp:cNvPr id="0" name=""/>
        <dsp:cNvSpPr/>
      </dsp:nvSpPr>
      <dsp:spPr>
        <a:xfrm>
          <a:off x="0" y="3063115"/>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Basic styles</a:t>
          </a:r>
          <a:endParaRPr lang="en-US" sz="2300" kern="1200"/>
        </a:p>
      </dsp:txBody>
      <dsp:txXfrm>
        <a:off x="0" y="3063115"/>
        <a:ext cx="6492875" cy="510415"/>
      </dsp:txXfrm>
    </dsp:sp>
    <dsp:sp modelId="{1C69A177-A461-FB40-93D9-3D92F31A93B9}">
      <dsp:nvSpPr>
        <dsp:cNvPr id="0" name=""/>
        <dsp:cNvSpPr/>
      </dsp:nvSpPr>
      <dsp:spPr>
        <a:xfrm>
          <a:off x="0" y="35735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60947-202B-D546-9BD1-A5703757025A}">
      <dsp:nvSpPr>
        <dsp:cNvPr id="0" name=""/>
        <dsp:cNvSpPr/>
      </dsp:nvSpPr>
      <dsp:spPr>
        <a:xfrm>
          <a:off x="0" y="357353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CA" sz="2300" kern="1200"/>
            <a:t>Project details – time to work with your peers </a:t>
          </a:r>
          <a:endParaRPr lang="en-US" sz="2300" kern="1200"/>
        </a:p>
      </dsp:txBody>
      <dsp:txXfrm>
        <a:off x="0" y="3573530"/>
        <a:ext cx="6492875" cy="510415"/>
      </dsp:txXfrm>
    </dsp:sp>
    <dsp:sp modelId="{CC79EC48-2D87-8F43-B044-4DBA2ED51452}">
      <dsp:nvSpPr>
        <dsp:cNvPr id="0" name=""/>
        <dsp:cNvSpPr/>
      </dsp:nvSpPr>
      <dsp:spPr>
        <a:xfrm>
          <a:off x="0" y="4083946"/>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D6991-D838-9948-885E-8454FE9496BC}">
      <dsp:nvSpPr>
        <dsp:cNvPr id="0" name=""/>
        <dsp:cNvSpPr/>
      </dsp:nvSpPr>
      <dsp:spPr>
        <a:xfrm>
          <a:off x="0" y="4083946"/>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Access data from web</a:t>
          </a:r>
        </a:p>
      </dsp:txBody>
      <dsp:txXfrm>
        <a:off x="0" y="4083946"/>
        <a:ext cx="6492875" cy="510415"/>
      </dsp:txXfrm>
    </dsp:sp>
    <dsp:sp modelId="{120DAF54-2289-6644-B5BA-C79815A61B41}">
      <dsp:nvSpPr>
        <dsp:cNvPr id="0" name=""/>
        <dsp:cNvSpPr/>
      </dsp:nvSpPr>
      <dsp:spPr>
        <a:xfrm>
          <a:off x="0" y="4594361"/>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828A5-06F5-1646-872F-EC742D30E058}">
      <dsp:nvSpPr>
        <dsp:cNvPr id="0" name=""/>
        <dsp:cNvSpPr/>
      </dsp:nvSpPr>
      <dsp:spPr>
        <a:xfrm>
          <a:off x="0" y="4594361"/>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Use Google Maps</a:t>
          </a:r>
        </a:p>
      </dsp:txBody>
      <dsp:txXfrm>
        <a:off x="0" y="4594361"/>
        <a:ext cx="6492875" cy="5104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6846-EA78-E441-8BCF-857BE4B42499}"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41F6E-688F-DD4F-9B1B-ECF41B2E4938}" type="slidenum">
              <a:rPr lang="en-US" smtClean="0"/>
              <a:t>‹#›</a:t>
            </a:fld>
            <a:endParaRPr lang="en-US"/>
          </a:p>
        </p:txBody>
      </p:sp>
    </p:spTree>
    <p:extLst>
      <p:ext uri="{BB962C8B-B14F-4D97-AF65-F5344CB8AC3E}">
        <p14:creationId xmlns:p14="http://schemas.microsoft.com/office/powerpoint/2010/main" val="203116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nack.expo.io/@ppawluk/week3-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nack.expo.io/@ppawluk/week3-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nack.expo.io/@ppawluk/week3-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nack.expo.io/@ppawluk/week3-5"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ctnative.dev/docs/panresponde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snack.expo.io/@ppawluk/week3-6"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nack.expo.io/@ppawluk/week6-2"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nack.expo.io/@ppawluk/week4-1"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snack.expo.io/@ppawluk/week4-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s.google.com/maps/documentation/android-sdk/get-api-key#release-cert"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ck.expo.io/@ppawluk/week3-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nack.expo.io/@ppawluk/week3-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nack.expo.io/@ppawluk/week3-3"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nack.expo.io/@ppawluk/week3-3"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will provide you with large amount of information. Do not worry, you don’t have to learn it by heart. Treat it as a reference. Or even better, go to the documentation referenced here and use it when you build your apps and projects. We are looking closer on  the components. We also create our components and handle touch and gesture events. All that is required to build a functional app and provide good UX</a:t>
            </a:r>
          </a:p>
          <a:p>
            <a:r>
              <a:rPr lang="en-US" dirty="0"/>
              <a:t>This week you will also get more information about the project and will start forming groups or rather pairs. </a:t>
            </a:r>
          </a:p>
        </p:txBody>
      </p:sp>
      <p:sp>
        <p:nvSpPr>
          <p:cNvPr id="4" name="Slide Number Placeholder 3"/>
          <p:cNvSpPr>
            <a:spLocks noGrp="1"/>
          </p:cNvSpPr>
          <p:nvPr>
            <p:ph type="sldNum" sz="quarter" idx="5"/>
          </p:nvPr>
        </p:nvSpPr>
        <p:spPr/>
        <p:txBody>
          <a:bodyPr/>
          <a:lstStyle/>
          <a:p>
            <a:fld id="{9CB41F6E-688F-DD4F-9B1B-ECF41B2E4938}" type="slidenum">
              <a:rPr lang="en-US" smtClean="0"/>
              <a:t>2</a:t>
            </a:fld>
            <a:endParaRPr lang="en-US"/>
          </a:p>
        </p:txBody>
      </p:sp>
    </p:spTree>
    <p:extLst>
      <p:ext uri="{BB962C8B-B14F-4D97-AF65-F5344CB8AC3E}">
        <p14:creationId xmlns:p14="http://schemas.microsoft.com/office/powerpoint/2010/main" val="3453823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Keep in mind that </a:t>
            </a:r>
            <a:r>
              <a:rPr lang="en-CA" sz="1200" b="0" i="0" kern="1200" dirty="0" err="1">
                <a:solidFill>
                  <a:schemeClr val="tx1"/>
                </a:solidFill>
                <a:effectLst/>
                <a:latin typeface="+mn-lt"/>
                <a:ea typeface="+mn-ea"/>
                <a:cs typeface="+mn-cs"/>
              </a:rPr>
              <a:t>ScrollViews</a:t>
            </a:r>
            <a:r>
              <a:rPr lang="en-CA" sz="1200" b="0" i="0" kern="1200" dirty="0">
                <a:solidFill>
                  <a:schemeClr val="tx1"/>
                </a:solidFill>
                <a:effectLst/>
                <a:latin typeface="+mn-lt"/>
                <a:ea typeface="+mn-ea"/>
                <a:cs typeface="+mn-cs"/>
              </a:rPr>
              <a:t> must have a bounded height in order to work, since they contain unbounded-height children into a bounded container (via a scroll interaction). In order to bound the height of a </a:t>
            </a:r>
            <a:r>
              <a:rPr lang="en-CA" sz="1200" b="0" i="0" kern="1200" dirty="0" err="1">
                <a:solidFill>
                  <a:schemeClr val="tx1"/>
                </a:solidFill>
                <a:effectLst/>
                <a:latin typeface="+mn-lt"/>
                <a:ea typeface="+mn-ea"/>
                <a:cs typeface="+mn-cs"/>
              </a:rPr>
              <a:t>ScrollView</a:t>
            </a:r>
            <a:r>
              <a:rPr lang="en-CA" sz="1200" b="0" i="0" kern="1200" dirty="0">
                <a:solidFill>
                  <a:schemeClr val="tx1"/>
                </a:solidFill>
                <a:effectLst/>
                <a:latin typeface="+mn-lt"/>
                <a:ea typeface="+mn-ea"/>
                <a:cs typeface="+mn-cs"/>
              </a:rPr>
              <a:t>, either set the height of the view directly (discouraged) or make sure all parent views have bounded height. Forgetting to transfer </a:t>
            </a:r>
            <a:r>
              <a:rPr lang="en-CA" dirty="0"/>
              <a:t>{flex: 1}</a:t>
            </a:r>
            <a:r>
              <a:rPr lang="en-CA" sz="1200" b="0" i="0" kern="1200" dirty="0">
                <a:solidFill>
                  <a:schemeClr val="tx1"/>
                </a:solidFill>
                <a:effectLst/>
                <a:latin typeface="+mn-lt"/>
                <a:ea typeface="+mn-ea"/>
                <a:cs typeface="+mn-cs"/>
              </a:rPr>
              <a:t> down the view stack can lead to errors here, which the element inspector makes quick to debug.</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23</a:t>
            </a:fld>
            <a:endParaRPr lang="en-US"/>
          </a:p>
        </p:txBody>
      </p:sp>
    </p:spTree>
    <p:extLst>
      <p:ext uri="{BB962C8B-B14F-4D97-AF65-F5344CB8AC3E}">
        <p14:creationId xmlns:p14="http://schemas.microsoft.com/office/powerpoint/2010/main" val="61142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https://snack.expo.io/@ppawluk/week3-4</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24</a:t>
            </a:fld>
            <a:endParaRPr lang="en-US"/>
          </a:p>
        </p:txBody>
      </p:sp>
    </p:spTree>
    <p:extLst>
      <p:ext uri="{BB962C8B-B14F-4D97-AF65-F5344CB8AC3E}">
        <p14:creationId xmlns:p14="http://schemas.microsoft.com/office/powerpoint/2010/main" val="70941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https://snack.expo.io/@ppawluk/week3-4</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25</a:t>
            </a:fld>
            <a:endParaRPr lang="en-US"/>
          </a:p>
        </p:txBody>
      </p:sp>
    </p:spTree>
    <p:extLst>
      <p:ext uri="{BB962C8B-B14F-4D97-AF65-F5344CB8AC3E}">
        <p14:creationId xmlns:p14="http://schemas.microsoft.com/office/powerpoint/2010/main" val="377959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https://snack.expo.io/@ppawluk/week3-4</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26</a:t>
            </a:fld>
            <a:endParaRPr lang="en-US"/>
          </a:p>
        </p:txBody>
      </p:sp>
    </p:spTree>
    <p:extLst>
      <p:ext uri="{BB962C8B-B14F-4D97-AF65-F5344CB8AC3E}">
        <p14:creationId xmlns:p14="http://schemas.microsoft.com/office/powerpoint/2010/main" val="1290024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https://snack.expo.io/@ppawluk/week3-5</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28</a:t>
            </a:fld>
            <a:endParaRPr lang="en-US"/>
          </a:p>
        </p:txBody>
      </p:sp>
    </p:spTree>
    <p:extLst>
      <p:ext uri="{BB962C8B-B14F-4D97-AF65-F5344CB8AC3E}">
        <p14:creationId xmlns:p14="http://schemas.microsoft.com/office/powerpoint/2010/main" val="57817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discussed basic Button now we will look into more advanced approach</a:t>
            </a:r>
          </a:p>
        </p:txBody>
      </p:sp>
      <p:sp>
        <p:nvSpPr>
          <p:cNvPr id="4" name="Slide Number Placeholder 3"/>
          <p:cNvSpPr>
            <a:spLocks noGrp="1"/>
          </p:cNvSpPr>
          <p:nvPr>
            <p:ph type="sldNum" sz="quarter" idx="5"/>
          </p:nvPr>
        </p:nvSpPr>
        <p:spPr/>
        <p:txBody>
          <a:bodyPr/>
          <a:lstStyle/>
          <a:p>
            <a:fld id="{9CB41F6E-688F-DD4F-9B1B-ECF41B2E4938}" type="slidenum">
              <a:rPr lang="en-US" smtClean="0"/>
              <a:t>31</a:t>
            </a:fld>
            <a:endParaRPr lang="en-US"/>
          </a:p>
        </p:txBody>
      </p:sp>
    </p:spTree>
    <p:extLst>
      <p:ext uri="{BB962C8B-B14F-4D97-AF65-F5344CB8AC3E}">
        <p14:creationId xmlns:p14="http://schemas.microsoft.com/office/powerpoint/2010/main" val="164662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cases </a:t>
            </a:r>
            <a:r>
              <a:rPr lang="en-US" dirty="0" err="1"/>
              <a:t>onPress</a:t>
            </a:r>
            <a:r>
              <a:rPr lang="en-US" dirty="0"/>
              <a:t> is the main handler that should be used, however </a:t>
            </a:r>
            <a:r>
              <a:rPr lang="en-US" dirty="0" err="1"/>
              <a:t>onLongPress</a:t>
            </a:r>
            <a:r>
              <a:rPr lang="en-US" dirty="0"/>
              <a:t> is also available. </a:t>
            </a:r>
          </a:p>
        </p:txBody>
      </p:sp>
      <p:sp>
        <p:nvSpPr>
          <p:cNvPr id="4" name="Slide Number Placeholder 3"/>
          <p:cNvSpPr>
            <a:spLocks noGrp="1"/>
          </p:cNvSpPr>
          <p:nvPr>
            <p:ph type="sldNum" sz="quarter" idx="5"/>
          </p:nvPr>
        </p:nvSpPr>
        <p:spPr/>
        <p:txBody>
          <a:bodyPr/>
          <a:lstStyle/>
          <a:p>
            <a:fld id="{9CB41F6E-688F-DD4F-9B1B-ECF41B2E4938}" type="slidenum">
              <a:rPr lang="en-US" smtClean="0"/>
              <a:t>33</a:t>
            </a:fld>
            <a:endParaRPr lang="en-US"/>
          </a:p>
        </p:txBody>
      </p:sp>
    </p:spTree>
    <p:extLst>
      <p:ext uri="{BB962C8B-B14F-4D97-AF65-F5344CB8AC3E}">
        <p14:creationId xmlns:p14="http://schemas.microsoft.com/office/powerpoint/2010/main" val="286675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advanced gestures are available through </a:t>
            </a:r>
            <a:r>
              <a:rPr lang="en-US" dirty="0" err="1"/>
              <a:t>PanResponder</a:t>
            </a:r>
            <a:r>
              <a:rPr lang="en-US" dirty="0"/>
              <a:t> </a:t>
            </a:r>
            <a:r>
              <a:rPr lang="en-CA" dirty="0">
                <a:hlinkClick r:id="rId3"/>
              </a:rPr>
              <a:t>https://reactnative.dev/docs/panresponder</a:t>
            </a:r>
            <a:endParaRPr lang="en-CA" dirty="0"/>
          </a:p>
          <a:p>
            <a:endParaRPr lang="en-CA" dirty="0"/>
          </a:p>
          <a:p>
            <a:r>
              <a:rPr lang="en-CA" dirty="0">
                <a:hlinkClick r:id="rId4"/>
              </a:rPr>
              <a:t>https://snack.expo.io/@ppawluk/week3-6</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40</a:t>
            </a:fld>
            <a:endParaRPr lang="en-US"/>
          </a:p>
        </p:txBody>
      </p:sp>
    </p:spTree>
    <p:extLst>
      <p:ext uri="{BB962C8B-B14F-4D97-AF65-F5344CB8AC3E}">
        <p14:creationId xmlns:p14="http://schemas.microsoft.com/office/powerpoint/2010/main" val="333667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This example covers the topic</a:t>
            </a:r>
          </a:p>
          <a:p>
            <a:r>
              <a:rPr lang="en-CA" dirty="0">
                <a:hlinkClick r:id="rId3"/>
              </a:rPr>
              <a:t>https://snack.expo.io/@ppawluk/week6-2</a:t>
            </a:r>
            <a:endParaRPr lang="en-US" dirty="0"/>
          </a:p>
        </p:txBody>
      </p:sp>
      <p:sp>
        <p:nvSpPr>
          <p:cNvPr id="4" name="Slide Number Placeholder 3"/>
          <p:cNvSpPr>
            <a:spLocks noGrp="1"/>
          </p:cNvSpPr>
          <p:nvPr>
            <p:ph type="sldNum" sz="quarter" idx="5"/>
          </p:nvPr>
        </p:nvSpPr>
        <p:spPr/>
        <p:txBody>
          <a:bodyPr/>
          <a:lstStyle/>
          <a:p>
            <a:fld id="{359AC0AF-D3DC-F643-AA5A-5F4789B4FA89}" type="slidenum">
              <a:rPr lang="en-US" smtClean="0"/>
              <a:t>47</a:t>
            </a:fld>
            <a:endParaRPr lang="en-US"/>
          </a:p>
        </p:txBody>
      </p:sp>
    </p:spTree>
    <p:extLst>
      <p:ext uri="{BB962C8B-B14F-4D97-AF65-F5344CB8AC3E}">
        <p14:creationId xmlns:p14="http://schemas.microsoft.com/office/powerpoint/2010/main" val="140503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refer to the external web site or render embedded html code. </a:t>
            </a:r>
          </a:p>
          <a:p>
            <a:r>
              <a:rPr lang="en-US" dirty="0"/>
              <a:t>NOTE: WebView will not render the content if it is nested in another View</a:t>
            </a:r>
          </a:p>
          <a:p>
            <a:endParaRPr lang="en-US" dirty="0"/>
          </a:p>
          <a:p>
            <a:r>
              <a:rPr lang="en-CA" dirty="0">
                <a:hlinkClick r:id="rId3"/>
              </a:rPr>
              <a:t>https://snack.expo.io/@ppawluk/week4-1</a:t>
            </a:r>
            <a:endParaRPr lang="en-CA" dirty="0"/>
          </a:p>
          <a:p>
            <a:r>
              <a:rPr lang="en-CA" dirty="0">
                <a:hlinkClick r:id="rId4"/>
              </a:rPr>
              <a:t>https://snack.expo.io/@ppawluk/week4-2</a:t>
            </a:r>
            <a:endParaRPr lang="en-US" dirty="0"/>
          </a:p>
        </p:txBody>
      </p:sp>
      <p:sp>
        <p:nvSpPr>
          <p:cNvPr id="4" name="Slide Number Placeholder 3"/>
          <p:cNvSpPr>
            <a:spLocks noGrp="1"/>
          </p:cNvSpPr>
          <p:nvPr>
            <p:ph type="sldNum" sz="quarter" idx="5"/>
          </p:nvPr>
        </p:nvSpPr>
        <p:spPr/>
        <p:txBody>
          <a:bodyPr/>
          <a:lstStyle/>
          <a:p>
            <a:fld id="{359AC0AF-D3DC-F643-AA5A-5F4789B4FA89}" type="slidenum">
              <a:rPr lang="en-US" smtClean="0"/>
              <a:t>54</a:t>
            </a:fld>
            <a:endParaRPr lang="en-US"/>
          </a:p>
        </p:txBody>
      </p:sp>
    </p:spTree>
    <p:extLst>
      <p:ext uri="{BB962C8B-B14F-4D97-AF65-F5344CB8AC3E}">
        <p14:creationId xmlns:p14="http://schemas.microsoft.com/office/powerpoint/2010/main" val="1935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Hints:</a:t>
            </a:r>
          </a:p>
          <a:p>
            <a:pPr fontAlgn="base"/>
            <a:r>
              <a:rPr lang="en-CA" sz="1200" b="0" i="0" kern="1200" dirty="0">
                <a:solidFill>
                  <a:schemeClr val="tx1"/>
                </a:solidFill>
                <a:effectLst/>
                <a:latin typeface="+mn-lt"/>
                <a:ea typeface="+mn-ea"/>
                <a:cs typeface="+mn-cs"/>
              </a:rPr>
              <a:t>Use props to pass data and settings through the component tree.</a:t>
            </a:r>
          </a:p>
          <a:p>
            <a:pPr fontAlgn="base"/>
            <a:r>
              <a:rPr lang="en-CA" sz="1200" b="0" i="0" kern="1200" dirty="0">
                <a:solidFill>
                  <a:schemeClr val="tx1"/>
                </a:solidFill>
                <a:effectLst/>
                <a:latin typeface="+mn-lt"/>
                <a:ea typeface="+mn-ea"/>
                <a:cs typeface="+mn-cs"/>
              </a:rPr>
              <a:t>Never modify </a:t>
            </a:r>
            <a:r>
              <a:rPr lang="en-CA" sz="1200" b="0" i="0" kern="1200" dirty="0" err="1">
                <a:solidFill>
                  <a:schemeClr val="tx1"/>
                </a:solidFill>
                <a:effectLst/>
                <a:latin typeface="+mn-lt"/>
                <a:ea typeface="+mn-ea"/>
                <a:cs typeface="+mn-cs"/>
              </a:rPr>
              <a:t>this.props</a:t>
            </a:r>
            <a:r>
              <a:rPr lang="en-CA" sz="1200" b="0" i="0" kern="1200" dirty="0">
                <a:solidFill>
                  <a:schemeClr val="tx1"/>
                </a:solidFill>
                <a:effectLst/>
                <a:latin typeface="+mn-lt"/>
                <a:ea typeface="+mn-ea"/>
                <a:cs typeface="+mn-cs"/>
              </a:rPr>
              <a:t> inside of a component; consider props immutable.</a:t>
            </a:r>
          </a:p>
          <a:p>
            <a:pPr fontAlgn="base"/>
            <a:r>
              <a:rPr lang="en-CA" sz="1200" b="0" i="0" kern="1200" dirty="0">
                <a:solidFill>
                  <a:schemeClr val="tx1"/>
                </a:solidFill>
                <a:effectLst/>
                <a:latin typeface="+mn-lt"/>
                <a:ea typeface="+mn-ea"/>
                <a:cs typeface="+mn-cs"/>
              </a:rPr>
              <a:t>Use props to for event handlers to communicate with child components.</a:t>
            </a:r>
          </a:p>
          <a:p>
            <a:pPr fontAlgn="base"/>
            <a:r>
              <a:rPr lang="en-CA" sz="1200" b="0" i="0" kern="1200" dirty="0">
                <a:solidFill>
                  <a:schemeClr val="tx1"/>
                </a:solidFill>
                <a:effectLst/>
                <a:latin typeface="+mn-lt"/>
                <a:ea typeface="+mn-ea"/>
                <a:cs typeface="+mn-cs"/>
              </a:rPr>
              <a:t>Use state for storing simple view state like </a:t>
            </a:r>
            <a:r>
              <a:rPr lang="en-CA" sz="1200" b="0" i="0" kern="1200" dirty="0" err="1">
                <a:solidFill>
                  <a:schemeClr val="tx1"/>
                </a:solidFill>
                <a:effectLst/>
                <a:latin typeface="+mn-lt"/>
                <a:ea typeface="+mn-ea"/>
                <a:cs typeface="+mn-cs"/>
              </a:rPr>
              <a:t>wether</a:t>
            </a:r>
            <a:r>
              <a:rPr lang="en-CA" sz="1200" b="0" i="0" kern="1200" dirty="0">
                <a:solidFill>
                  <a:schemeClr val="tx1"/>
                </a:solidFill>
                <a:effectLst/>
                <a:latin typeface="+mn-lt"/>
                <a:ea typeface="+mn-ea"/>
                <a:cs typeface="+mn-cs"/>
              </a:rPr>
              <a:t> or not drop-down options are visible.</a:t>
            </a:r>
          </a:p>
          <a:p>
            <a:pPr fontAlgn="base"/>
            <a:r>
              <a:rPr lang="en-CA" sz="1200" b="0" i="0" kern="1200" dirty="0">
                <a:solidFill>
                  <a:schemeClr val="tx1"/>
                </a:solidFill>
                <a:effectLst/>
                <a:latin typeface="+mn-lt"/>
                <a:ea typeface="+mn-ea"/>
                <a:cs typeface="+mn-cs"/>
              </a:rPr>
              <a:t>Never modify </a:t>
            </a:r>
            <a:r>
              <a:rPr lang="en-CA" sz="1200" b="0" i="0" kern="1200" dirty="0" err="1">
                <a:solidFill>
                  <a:schemeClr val="tx1"/>
                </a:solidFill>
                <a:effectLst/>
                <a:latin typeface="+mn-lt"/>
                <a:ea typeface="+mn-ea"/>
                <a:cs typeface="+mn-cs"/>
              </a:rPr>
              <a:t>this.state</a:t>
            </a:r>
            <a:r>
              <a:rPr lang="en-CA" sz="1200" b="0" i="0" kern="1200" dirty="0">
                <a:solidFill>
                  <a:schemeClr val="tx1"/>
                </a:solidFill>
                <a:effectLst/>
                <a:latin typeface="+mn-lt"/>
                <a:ea typeface="+mn-ea"/>
                <a:cs typeface="+mn-cs"/>
              </a:rPr>
              <a:t> directly, use </a:t>
            </a:r>
            <a:r>
              <a:rPr lang="en-CA" sz="1200" b="0" i="0" kern="1200" dirty="0" err="1">
                <a:solidFill>
                  <a:schemeClr val="tx1"/>
                </a:solidFill>
                <a:effectLst/>
                <a:latin typeface="+mn-lt"/>
                <a:ea typeface="+mn-ea"/>
                <a:cs typeface="+mn-cs"/>
              </a:rPr>
              <a:t>this.setState</a:t>
            </a:r>
            <a:r>
              <a:rPr lang="en-CA" sz="1200" b="0" i="0" kern="1200" dirty="0">
                <a:solidFill>
                  <a:schemeClr val="tx1"/>
                </a:solidFill>
                <a:effectLst/>
                <a:latin typeface="+mn-lt"/>
                <a:ea typeface="+mn-ea"/>
                <a:cs typeface="+mn-cs"/>
              </a:rPr>
              <a:t> instead.</a:t>
            </a:r>
          </a:p>
          <a:p>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10</a:t>
            </a:fld>
            <a:endParaRPr lang="en-US"/>
          </a:p>
        </p:txBody>
      </p:sp>
    </p:spTree>
    <p:extLst>
      <p:ext uri="{BB962C8B-B14F-4D97-AF65-F5344CB8AC3E}">
        <p14:creationId xmlns:p14="http://schemas.microsoft.com/office/powerpoint/2010/main" val="3457836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https://developers.google.com/maps/documentation/android-sdk/get-api-key#release-cert</a:t>
            </a:r>
            <a:endParaRPr lang="en-CA" dirty="0"/>
          </a:p>
          <a:p>
            <a:r>
              <a:rPr lang="en-CA" dirty="0"/>
              <a:t>Please note that there is different key for debug and different for the final release of the app. </a:t>
            </a:r>
            <a:endParaRPr lang="en-US" dirty="0"/>
          </a:p>
        </p:txBody>
      </p:sp>
      <p:sp>
        <p:nvSpPr>
          <p:cNvPr id="4" name="Slide Number Placeholder 3"/>
          <p:cNvSpPr>
            <a:spLocks noGrp="1"/>
          </p:cNvSpPr>
          <p:nvPr>
            <p:ph type="sldNum" sz="quarter" idx="5"/>
          </p:nvPr>
        </p:nvSpPr>
        <p:spPr/>
        <p:txBody>
          <a:bodyPr/>
          <a:lstStyle/>
          <a:p>
            <a:fld id="{359AC0AF-D3DC-F643-AA5A-5F4789B4FA89}" type="slidenum">
              <a:rPr lang="en-US" smtClean="0"/>
              <a:t>65</a:t>
            </a:fld>
            <a:endParaRPr lang="en-US"/>
          </a:p>
        </p:txBody>
      </p:sp>
    </p:spTree>
    <p:extLst>
      <p:ext uri="{BB962C8B-B14F-4D97-AF65-F5344CB8AC3E}">
        <p14:creationId xmlns:p14="http://schemas.microsoft.com/office/powerpoint/2010/main" val="126021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 map full screen use style. With flex=1</a:t>
            </a:r>
          </a:p>
        </p:txBody>
      </p:sp>
      <p:sp>
        <p:nvSpPr>
          <p:cNvPr id="4" name="Slide Number Placeholder 3"/>
          <p:cNvSpPr>
            <a:spLocks noGrp="1"/>
          </p:cNvSpPr>
          <p:nvPr>
            <p:ph type="sldNum" sz="quarter" idx="5"/>
          </p:nvPr>
        </p:nvSpPr>
        <p:spPr/>
        <p:txBody>
          <a:bodyPr/>
          <a:lstStyle/>
          <a:p>
            <a:fld id="{359AC0AF-D3DC-F643-AA5A-5F4789B4FA89}" type="slidenum">
              <a:rPr lang="en-US" smtClean="0"/>
              <a:t>72</a:t>
            </a:fld>
            <a:endParaRPr lang="en-US"/>
          </a:p>
        </p:txBody>
      </p:sp>
    </p:spTree>
    <p:extLst>
      <p:ext uri="{BB962C8B-B14F-4D97-AF65-F5344CB8AC3E}">
        <p14:creationId xmlns:p14="http://schemas.microsoft.com/office/powerpoint/2010/main" val="100836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Hints:</a:t>
            </a:r>
          </a:p>
          <a:p>
            <a:pPr fontAlgn="base"/>
            <a:r>
              <a:rPr lang="en-CA" sz="1200" b="0" i="0" kern="1200" dirty="0">
                <a:solidFill>
                  <a:schemeClr val="tx1"/>
                </a:solidFill>
                <a:effectLst/>
                <a:latin typeface="+mn-lt"/>
                <a:ea typeface="+mn-ea"/>
                <a:cs typeface="+mn-cs"/>
              </a:rPr>
              <a:t>Use props to pass data and settings through the component tree.</a:t>
            </a:r>
          </a:p>
          <a:p>
            <a:pPr fontAlgn="base"/>
            <a:r>
              <a:rPr lang="en-CA" sz="1200" b="0" i="0" kern="1200" dirty="0">
                <a:solidFill>
                  <a:schemeClr val="tx1"/>
                </a:solidFill>
                <a:effectLst/>
                <a:latin typeface="+mn-lt"/>
                <a:ea typeface="+mn-ea"/>
                <a:cs typeface="+mn-cs"/>
              </a:rPr>
              <a:t>Never modify </a:t>
            </a:r>
            <a:r>
              <a:rPr lang="en-CA" sz="1200" b="0" i="0" kern="1200" dirty="0" err="1">
                <a:solidFill>
                  <a:schemeClr val="tx1"/>
                </a:solidFill>
                <a:effectLst/>
                <a:latin typeface="+mn-lt"/>
                <a:ea typeface="+mn-ea"/>
                <a:cs typeface="+mn-cs"/>
              </a:rPr>
              <a:t>this.props</a:t>
            </a:r>
            <a:r>
              <a:rPr lang="en-CA" sz="1200" b="0" i="0" kern="1200" dirty="0">
                <a:solidFill>
                  <a:schemeClr val="tx1"/>
                </a:solidFill>
                <a:effectLst/>
                <a:latin typeface="+mn-lt"/>
                <a:ea typeface="+mn-ea"/>
                <a:cs typeface="+mn-cs"/>
              </a:rPr>
              <a:t> inside of a component; consider props immutable.</a:t>
            </a:r>
          </a:p>
          <a:p>
            <a:pPr fontAlgn="base"/>
            <a:r>
              <a:rPr lang="en-CA" sz="1200" b="0" i="0" kern="1200" dirty="0">
                <a:solidFill>
                  <a:schemeClr val="tx1"/>
                </a:solidFill>
                <a:effectLst/>
                <a:latin typeface="+mn-lt"/>
                <a:ea typeface="+mn-ea"/>
                <a:cs typeface="+mn-cs"/>
              </a:rPr>
              <a:t>Use props to for event handlers to communicate with child components.</a:t>
            </a:r>
          </a:p>
          <a:p>
            <a:pPr fontAlgn="base"/>
            <a:r>
              <a:rPr lang="en-CA" sz="1200" b="0" i="0" kern="1200" dirty="0">
                <a:solidFill>
                  <a:schemeClr val="tx1"/>
                </a:solidFill>
                <a:effectLst/>
                <a:latin typeface="+mn-lt"/>
                <a:ea typeface="+mn-ea"/>
                <a:cs typeface="+mn-cs"/>
              </a:rPr>
              <a:t>Use state for storing simple view state like </a:t>
            </a:r>
            <a:r>
              <a:rPr lang="en-CA" sz="1200" b="0" i="0" kern="1200" dirty="0" err="1">
                <a:solidFill>
                  <a:schemeClr val="tx1"/>
                </a:solidFill>
                <a:effectLst/>
                <a:latin typeface="+mn-lt"/>
                <a:ea typeface="+mn-ea"/>
                <a:cs typeface="+mn-cs"/>
              </a:rPr>
              <a:t>wether</a:t>
            </a:r>
            <a:r>
              <a:rPr lang="en-CA" sz="1200" b="0" i="0" kern="1200" dirty="0">
                <a:solidFill>
                  <a:schemeClr val="tx1"/>
                </a:solidFill>
                <a:effectLst/>
                <a:latin typeface="+mn-lt"/>
                <a:ea typeface="+mn-ea"/>
                <a:cs typeface="+mn-cs"/>
              </a:rPr>
              <a:t> or not drop-down options are visible.</a:t>
            </a:r>
          </a:p>
          <a:p>
            <a:pPr fontAlgn="base"/>
            <a:r>
              <a:rPr lang="en-CA" sz="1200" b="0" i="0" kern="1200" dirty="0">
                <a:solidFill>
                  <a:schemeClr val="tx1"/>
                </a:solidFill>
                <a:effectLst/>
                <a:latin typeface="+mn-lt"/>
                <a:ea typeface="+mn-ea"/>
                <a:cs typeface="+mn-cs"/>
              </a:rPr>
              <a:t>Never modify </a:t>
            </a:r>
            <a:r>
              <a:rPr lang="en-CA" sz="1200" b="0" i="0" kern="1200" dirty="0" err="1">
                <a:solidFill>
                  <a:schemeClr val="tx1"/>
                </a:solidFill>
                <a:effectLst/>
                <a:latin typeface="+mn-lt"/>
                <a:ea typeface="+mn-ea"/>
                <a:cs typeface="+mn-cs"/>
              </a:rPr>
              <a:t>this.state</a:t>
            </a:r>
            <a:r>
              <a:rPr lang="en-CA" sz="1200" b="0" i="0" kern="1200" dirty="0">
                <a:solidFill>
                  <a:schemeClr val="tx1"/>
                </a:solidFill>
                <a:effectLst/>
                <a:latin typeface="+mn-lt"/>
                <a:ea typeface="+mn-ea"/>
                <a:cs typeface="+mn-cs"/>
              </a:rPr>
              <a:t> directly, use </a:t>
            </a:r>
            <a:r>
              <a:rPr lang="en-CA" sz="1200" b="0" i="0" kern="1200" dirty="0" err="1">
                <a:solidFill>
                  <a:schemeClr val="tx1"/>
                </a:solidFill>
                <a:effectLst/>
                <a:latin typeface="+mn-lt"/>
                <a:ea typeface="+mn-ea"/>
                <a:cs typeface="+mn-cs"/>
              </a:rPr>
              <a:t>this.setState</a:t>
            </a:r>
            <a:r>
              <a:rPr lang="en-CA" sz="1200" b="0" i="0" kern="1200" dirty="0">
                <a:solidFill>
                  <a:schemeClr val="tx1"/>
                </a:solidFill>
                <a:effectLst/>
                <a:latin typeface="+mn-lt"/>
                <a:ea typeface="+mn-ea"/>
                <a:cs typeface="+mn-cs"/>
              </a:rPr>
              <a:t> instead.</a:t>
            </a:r>
          </a:p>
          <a:p>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11</a:t>
            </a:fld>
            <a:endParaRPr lang="en-US"/>
          </a:p>
        </p:txBody>
      </p:sp>
    </p:spTree>
    <p:extLst>
      <p:ext uri="{BB962C8B-B14F-4D97-AF65-F5344CB8AC3E}">
        <p14:creationId xmlns:p14="http://schemas.microsoft.com/office/powerpoint/2010/main" val="134278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CA" sz="1200" b="0" i="0" kern="1200" dirty="0" err="1">
                <a:solidFill>
                  <a:schemeClr val="tx1"/>
                </a:solidFill>
                <a:effectLst/>
                <a:latin typeface="+mn-lt"/>
                <a:ea typeface="+mn-ea"/>
                <a:cs typeface="+mn-cs"/>
              </a:rPr>
              <a:t>ssuming</a:t>
            </a:r>
            <a:r>
              <a:rPr lang="en-CA" sz="1200" b="0" i="0" kern="1200" dirty="0">
                <a:solidFill>
                  <a:schemeClr val="tx1"/>
                </a:solidFill>
                <a:effectLst/>
                <a:latin typeface="+mn-lt"/>
                <a:ea typeface="+mn-ea"/>
                <a:cs typeface="+mn-cs"/>
              </a:rPr>
              <a:t> that </a:t>
            </a:r>
            <a:r>
              <a:rPr lang="en-CA" dirty="0" err="1"/>
              <a:t>MyAppText</a:t>
            </a:r>
            <a:r>
              <a:rPr lang="en-CA" sz="1200" b="0" i="0" kern="1200" dirty="0">
                <a:solidFill>
                  <a:schemeClr val="tx1"/>
                </a:solidFill>
                <a:effectLst/>
                <a:latin typeface="+mn-lt"/>
                <a:ea typeface="+mn-ea"/>
                <a:cs typeface="+mn-cs"/>
              </a:rPr>
              <a:t> is a component that only renders out its children into a </a:t>
            </a:r>
            <a:r>
              <a:rPr lang="en-CA" dirty="0"/>
              <a:t>Text</a:t>
            </a:r>
            <a:r>
              <a:rPr lang="en-CA" sz="1200" b="0" i="0" kern="1200" dirty="0">
                <a:solidFill>
                  <a:schemeClr val="tx1"/>
                </a:solidFill>
                <a:effectLst/>
                <a:latin typeface="+mn-lt"/>
                <a:ea typeface="+mn-ea"/>
                <a:cs typeface="+mn-cs"/>
              </a:rPr>
              <a:t> component with styling</a:t>
            </a:r>
          </a:p>
          <a:p>
            <a:pPr fontAlgn="base"/>
            <a:r>
              <a:rPr lang="en-CA" sz="1200" b="0" i="0" kern="1200" dirty="0">
                <a:solidFill>
                  <a:schemeClr val="tx1"/>
                </a:solidFill>
                <a:effectLst/>
                <a:latin typeface="+mn-lt"/>
                <a:ea typeface="+mn-ea"/>
                <a:cs typeface="+mn-cs"/>
              </a:rPr>
              <a:t>Composing </a:t>
            </a:r>
            <a:r>
              <a:rPr lang="en-CA" sz="1200" b="0" i="0" kern="1200" dirty="0" err="1">
                <a:solidFill>
                  <a:schemeClr val="tx1"/>
                </a:solidFill>
                <a:effectLst/>
                <a:latin typeface="+mn-lt"/>
                <a:ea typeface="+mn-ea"/>
                <a:cs typeface="+mn-cs"/>
              </a:rPr>
              <a:t>MyAppText</a:t>
            </a:r>
            <a:r>
              <a:rPr lang="en-CA" sz="1200" b="0" i="0" kern="1200" dirty="0">
                <a:solidFill>
                  <a:schemeClr val="tx1"/>
                </a:solidFill>
                <a:effectLst/>
                <a:latin typeface="+mn-lt"/>
                <a:ea typeface="+mn-ea"/>
                <a:cs typeface="+mn-cs"/>
              </a:rPr>
              <a:t> in this way ensures that we get the styles from a top-level component, but leaves us the ability to add / override them in specific use cases.</a:t>
            </a:r>
          </a:p>
          <a:p>
            <a:pPr fontAlgn="base"/>
            <a:r>
              <a:rPr lang="en-CA" sz="1200" b="0" i="0" kern="1200" dirty="0">
                <a:solidFill>
                  <a:schemeClr val="tx1"/>
                </a:solidFill>
                <a:effectLst/>
                <a:latin typeface="+mn-lt"/>
                <a:ea typeface="+mn-ea"/>
                <a:cs typeface="+mn-cs"/>
              </a:rPr>
              <a:t>React Native still has the concept of style inheritance, but limited to text subtrees.</a:t>
            </a:r>
          </a:p>
          <a:p>
            <a:pPr fontAlgn="base"/>
            <a:r>
              <a:rPr lang="en-CA" dirty="0">
                <a:hlinkClick r:id="rId3"/>
              </a:rPr>
              <a:t>https://snack.expo.io/@ppawluk/week3-1</a:t>
            </a:r>
            <a:r>
              <a:rPr lang="en-CA"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16</a:t>
            </a:fld>
            <a:endParaRPr lang="en-US"/>
          </a:p>
        </p:txBody>
      </p:sp>
    </p:spTree>
    <p:extLst>
      <p:ext uri="{BB962C8B-B14F-4D97-AF65-F5344CB8AC3E}">
        <p14:creationId xmlns:p14="http://schemas.microsoft.com/office/powerpoint/2010/main" val="123059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CA" sz="1200" b="0" i="0" kern="1200" dirty="0" err="1">
                <a:solidFill>
                  <a:schemeClr val="tx1"/>
                </a:solidFill>
                <a:effectLst/>
                <a:latin typeface="+mn-lt"/>
                <a:ea typeface="+mn-ea"/>
                <a:cs typeface="+mn-cs"/>
              </a:rPr>
              <a:t>ssuming</a:t>
            </a:r>
            <a:r>
              <a:rPr lang="en-CA" sz="1200" b="0" i="0" kern="1200" dirty="0">
                <a:solidFill>
                  <a:schemeClr val="tx1"/>
                </a:solidFill>
                <a:effectLst/>
                <a:latin typeface="+mn-lt"/>
                <a:ea typeface="+mn-ea"/>
                <a:cs typeface="+mn-cs"/>
              </a:rPr>
              <a:t> that </a:t>
            </a:r>
            <a:r>
              <a:rPr lang="en-CA" dirty="0" err="1"/>
              <a:t>MyAppText</a:t>
            </a:r>
            <a:r>
              <a:rPr lang="en-CA" sz="1200" b="0" i="0" kern="1200" dirty="0">
                <a:solidFill>
                  <a:schemeClr val="tx1"/>
                </a:solidFill>
                <a:effectLst/>
                <a:latin typeface="+mn-lt"/>
                <a:ea typeface="+mn-ea"/>
                <a:cs typeface="+mn-cs"/>
              </a:rPr>
              <a:t> is a component that only renders out its children into a </a:t>
            </a:r>
            <a:r>
              <a:rPr lang="en-CA" dirty="0"/>
              <a:t>Text</a:t>
            </a:r>
            <a:r>
              <a:rPr lang="en-CA" sz="1200" b="0" i="0" kern="1200" dirty="0">
                <a:solidFill>
                  <a:schemeClr val="tx1"/>
                </a:solidFill>
                <a:effectLst/>
                <a:latin typeface="+mn-lt"/>
                <a:ea typeface="+mn-ea"/>
                <a:cs typeface="+mn-cs"/>
              </a:rPr>
              <a:t> component with styling</a:t>
            </a:r>
          </a:p>
          <a:p>
            <a:pPr fontAlgn="base"/>
            <a:r>
              <a:rPr lang="en-CA" sz="1200" b="0" i="0" kern="1200" dirty="0">
                <a:solidFill>
                  <a:schemeClr val="tx1"/>
                </a:solidFill>
                <a:effectLst/>
                <a:latin typeface="+mn-lt"/>
                <a:ea typeface="+mn-ea"/>
                <a:cs typeface="+mn-cs"/>
              </a:rPr>
              <a:t>Composing </a:t>
            </a:r>
            <a:r>
              <a:rPr lang="en-CA" sz="1200" b="0" i="0" kern="1200" dirty="0" err="1">
                <a:solidFill>
                  <a:schemeClr val="tx1"/>
                </a:solidFill>
                <a:effectLst/>
                <a:latin typeface="+mn-lt"/>
                <a:ea typeface="+mn-ea"/>
                <a:cs typeface="+mn-cs"/>
              </a:rPr>
              <a:t>MyAppText</a:t>
            </a:r>
            <a:r>
              <a:rPr lang="en-CA" sz="1200" b="0" i="0" kern="1200" dirty="0">
                <a:solidFill>
                  <a:schemeClr val="tx1"/>
                </a:solidFill>
                <a:effectLst/>
                <a:latin typeface="+mn-lt"/>
                <a:ea typeface="+mn-ea"/>
                <a:cs typeface="+mn-cs"/>
              </a:rPr>
              <a:t> in this way ensures that we get the styles from a top-level component, but leaves us the ability to add / override them in specific use cases.</a:t>
            </a:r>
          </a:p>
          <a:p>
            <a:pPr fontAlgn="base"/>
            <a:r>
              <a:rPr lang="en-CA" sz="1200" b="0" i="0" kern="1200" dirty="0">
                <a:solidFill>
                  <a:schemeClr val="tx1"/>
                </a:solidFill>
                <a:effectLst/>
                <a:latin typeface="+mn-lt"/>
                <a:ea typeface="+mn-ea"/>
                <a:cs typeface="+mn-cs"/>
              </a:rPr>
              <a:t>React Native still has the concept of style inheritance, but limited to text subtrees. </a:t>
            </a:r>
          </a:p>
          <a:p>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17</a:t>
            </a:fld>
            <a:endParaRPr lang="en-US"/>
          </a:p>
        </p:txBody>
      </p:sp>
    </p:spTree>
    <p:extLst>
      <p:ext uri="{BB962C8B-B14F-4D97-AF65-F5344CB8AC3E}">
        <p14:creationId xmlns:p14="http://schemas.microsoft.com/office/powerpoint/2010/main" val="217232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a </a:t>
            </a:r>
            <a:r>
              <a:rPr lang="en-US" dirty="0" err="1"/>
              <a:t>TextInput</a:t>
            </a:r>
            <a:r>
              <a:rPr lang="en-US" dirty="0"/>
              <a:t> that stores the text in field called value. </a:t>
            </a:r>
          </a:p>
          <a:p>
            <a:r>
              <a:rPr lang="en-US" dirty="0"/>
              <a:t>It is used later to display the entry by Text component</a:t>
            </a:r>
          </a:p>
          <a:p>
            <a:endParaRPr lang="en-US" dirty="0"/>
          </a:p>
          <a:p>
            <a:r>
              <a:rPr lang="en-US" dirty="0"/>
              <a:t>Value is updated </a:t>
            </a:r>
            <a:r>
              <a:rPr lang="en-US" dirty="0" err="1"/>
              <a:t>onChangeText</a:t>
            </a:r>
            <a:endParaRPr lang="en-US" dirty="0"/>
          </a:p>
          <a:p>
            <a:endParaRPr lang="en-US" dirty="0"/>
          </a:p>
          <a:p>
            <a:r>
              <a:rPr lang="en-CA" dirty="0">
                <a:hlinkClick r:id="rId3"/>
              </a:rPr>
              <a:t>https://snack.expo.io/@ppawluk/week3-2</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19</a:t>
            </a:fld>
            <a:endParaRPr lang="en-US"/>
          </a:p>
        </p:txBody>
      </p:sp>
    </p:spTree>
    <p:extLst>
      <p:ext uri="{BB962C8B-B14F-4D97-AF65-F5344CB8AC3E}">
        <p14:creationId xmlns:p14="http://schemas.microsoft.com/office/powerpoint/2010/main" val="257852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a </a:t>
            </a:r>
            <a:r>
              <a:rPr lang="en-US" dirty="0" err="1"/>
              <a:t>TextInput</a:t>
            </a:r>
            <a:r>
              <a:rPr lang="en-US" dirty="0"/>
              <a:t> that stores the text in field called value. </a:t>
            </a:r>
          </a:p>
          <a:p>
            <a:r>
              <a:rPr lang="en-US" dirty="0"/>
              <a:t>It is used later to display the entry by Text component</a:t>
            </a:r>
          </a:p>
          <a:p>
            <a:endParaRPr lang="en-US" dirty="0"/>
          </a:p>
          <a:p>
            <a:r>
              <a:rPr lang="en-US" dirty="0"/>
              <a:t>Value is updated </a:t>
            </a:r>
            <a:r>
              <a:rPr lang="en-US" dirty="0" err="1"/>
              <a:t>onChangeText</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20</a:t>
            </a:fld>
            <a:endParaRPr lang="en-US"/>
          </a:p>
        </p:txBody>
      </p:sp>
    </p:spTree>
    <p:extLst>
      <p:ext uri="{BB962C8B-B14F-4D97-AF65-F5344CB8AC3E}">
        <p14:creationId xmlns:p14="http://schemas.microsoft.com/office/powerpoint/2010/main" val="302962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https://snack.expo.io/@ppawluk/week3-3</a:t>
            </a:r>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21</a:t>
            </a:fld>
            <a:endParaRPr lang="en-US"/>
          </a:p>
        </p:txBody>
      </p:sp>
    </p:spTree>
    <p:extLst>
      <p:ext uri="{BB962C8B-B14F-4D97-AF65-F5344CB8AC3E}">
        <p14:creationId xmlns:p14="http://schemas.microsoft.com/office/powerpoint/2010/main" val="19174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CA" sz="1200" b="0" i="0" kern="1200" dirty="0">
                <a:solidFill>
                  <a:schemeClr val="tx1"/>
                </a:solidFill>
                <a:effectLst/>
                <a:latin typeface="+mn-lt"/>
                <a:ea typeface="+mn-ea"/>
                <a:cs typeface="+mn-cs"/>
              </a:rPr>
              <a:t>When building your own native code, GIF and </a:t>
            </a:r>
            <a:r>
              <a:rPr lang="en-CA" sz="1200" b="0" i="0" kern="1200" dirty="0" err="1">
                <a:solidFill>
                  <a:schemeClr val="tx1"/>
                </a:solidFill>
                <a:effectLst/>
                <a:latin typeface="+mn-lt"/>
                <a:ea typeface="+mn-ea"/>
                <a:cs typeface="+mn-cs"/>
              </a:rPr>
              <a:t>WebP</a:t>
            </a:r>
            <a:r>
              <a:rPr lang="en-CA" sz="1200" b="0" i="0" kern="1200" dirty="0">
                <a:solidFill>
                  <a:schemeClr val="tx1"/>
                </a:solidFill>
                <a:effectLst/>
                <a:latin typeface="+mn-lt"/>
                <a:ea typeface="+mn-ea"/>
                <a:cs typeface="+mn-cs"/>
              </a:rPr>
              <a:t> are not supported by default on Android.</a:t>
            </a:r>
          </a:p>
          <a:p>
            <a:pPr fontAlgn="base"/>
            <a:r>
              <a:rPr lang="en-CA" sz="1200" b="0" i="0" kern="1200" dirty="0">
                <a:solidFill>
                  <a:schemeClr val="tx1"/>
                </a:solidFill>
                <a:effectLst/>
                <a:latin typeface="+mn-lt"/>
                <a:ea typeface="+mn-ea"/>
                <a:cs typeface="+mn-cs"/>
              </a:rPr>
              <a:t>You will need to add some optional modules in android/app/</a:t>
            </a:r>
            <a:r>
              <a:rPr lang="en-CA" sz="1200" b="0" i="0" kern="1200" dirty="0" err="1">
                <a:solidFill>
                  <a:schemeClr val="tx1"/>
                </a:solidFill>
                <a:effectLst/>
                <a:latin typeface="+mn-lt"/>
                <a:ea typeface="+mn-ea"/>
                <a:cs typeface="+mn-cs"/>
              </a:rPr>
              <a:t>build.gradle</a:t>
            </a:r>
            <a:r>
              <a:rPr lang="en-CA" sz="1200" b="0" i="0" kern="1200" dirty="0">
                <a:solidFill>
                  <a:schemeClr val="tx1"/>
                </a:solidFill>
                <a:effectLst/>
                <a:latin typeface="+mn-lt"/>
                <a:ea typeface="+mn-ea"/>
                <a:cs typeface="+mn-cs"/>
              </a:rPr>
              <a:t>, depending on the needs of your app.</a:t>
            </a:r>
          </a:p>
          <a:p>
            <a:pPr fontAlgn="base"/>
            <a:r>
              <a:rPr lang="en-CA" sz="1200" b="0" i="0" kern="1200" dirty="0">
                <a:solidFill>
                  <a:schemeClr val="tx1"/>
                </a:solidFill>
                <a:effectLst/>
                <a:latin typeface="+mn-lt"/>
                <a:ea typeface="+mn-ea"/>
                <a:cs typeface="+mn-cs"/>
              </a:rPr>
              <a:t>Remember about these limitations when planning your app</a:t>
            </a:r>
          </a:p>
          <a:p>
            <a:pPr fontAlgn="base"/>
            <a:r>
              <a:rPr lang="en-CA" dirty="0">
                <a:hlinkClick r:id="rId3"/>
              </a:rPr>
              <a:t>https://snack.expo.io/@ppawluk/week3-3</a:t>
            </a: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41F6E-688F-DD4F-9B1B-ECF41B2E4938}" type="slidenum">
              <a:rPr lang="en-US" smtClean="0"/>
              <a:t>22</a:t>
            </a:fld>
            <a:endParaRPr lang="en-US"/>
          </a:p>
        </p:txBody>
      </p:sp>
    </p:spTree>
    <p:extLst>
      <p:ext uri="{BB962C8B-B14F-4D97-AF65-F5344CB8AC3E}">
        <p14:creationId xmlns:p14="http://schemas.microsoft.com/office/powerpoint/2010/main" val="373044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F99B-DE0C-0F42-BAA6-99B6A22AD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849218-D01E-9B48-927B-FB73FB9B7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2471F0-D2F9-E047-8D4C-8ED873443E35}"/>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C4B15DE0-85E3-6A4C-95BD-8C6913124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DFAAE-80F3-1D49-BFEF-92424B23AC85}"/>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22461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89A7-1EE0-E740-B0AB-4FBA962399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AB78FB-57AF-514B-9590-53038E936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3CA38-5D0C-E24A-A757-E4137FCA9AB3}"/>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741BC092-A757-564A-A205-53868C492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3FD03-14AC-5B47-B419-71B415201C71}"/>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216816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B6613-2FA4-2F47-B0C8-5C61E2DE9F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2B1B1E-03D5-D148-BBBA-F3F510996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137D-D100-3A40-92D6-4E882BEA95A1}"/>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DDCC1C60-2089-3941-B403-E2902F57D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1D341-8C3A-7240-8FA3-55FA91C6BB8E}"/>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13739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4C90-AE65-A944-B336-4316C766B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FCC03B-ED5D-E547-B148-A12E0414D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4CBCA-2FF4-3443-93C4-DFAD8323BA6F}"/>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6E1CE4FB-536D-E04B-9459-B1E7BBE1C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3BB24-2566-E24C-BBCE-F2760CD081AD}"/>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213273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E6C0-0D5F-4A4C-98CE-21816C5E8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4D226C-9AA2-E744-80FF-9E028D69D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F8A9B-8CD2-244C-B221-75D333C47C55}"/>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1F6AC97A-B77F-FD42-A164-76680A86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36F78-1851-5649-AF1C-C04D0BC2819B}"/>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259356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CCCF-4751-FD43-AA5B-4C3A547D0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58560-F72C-C340-BE46-470CC0456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31F66-86CD-CE4D-9547-1C038FCDF4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0B10E-6A3E-6D4F-A879-FFCBF63E067A}"/>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6" name="Footer Placeholder 5">
            <a:extLst>
              <a:ext uri="{FF2B5EF4-FFF2-40B4-BE49-F238E27FC236}">
                <a16:creationId xmlns:a16="http://schemas.microsoft.com/office/drawing/2014/main" id="{14DC164E-513D-794E-B84F-D1B54DFCA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BE14B-65DF-D546-BD18-D7F95B5D24D0}"/>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402921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0DEB-E5AD-3E40-84D1-0F9DEFC0F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A9674-937C-6844-8122-E9CA80B36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44035-A592-9A4D-9F9D-B46E1C7B7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B87285-40F5-F44A-BFF8-D89F8D97F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5C7B3-8CA2-6240-86C4-7E4054971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B52E1-EC51-904F-978E-2EE99EC897F4}"/>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8" name="Footer Placeholder 7">
            <a:extLst>
              <a:ext uri="{FF2B5EF4-FFF2-40B4-BE49-F238E27FC236}">
                <a16:creationId xmlns:a16="http://schemas.microsoft.com/office/drawing/2014/main" id="{929A5D71-994A-DA42-9BF8-FE5FD2292F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B0364-FBE4-C946-A757-E72FEF8F4720}"/>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134426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5072-70CF-E34A-BD18-F5E7EC8399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C0DFF-A7C5-F449-9337-FB78A5FC1129}"/>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4" name="Footer Placeholder 3">
            <a:extLst>
              <a:ext uri="{FF2B5EF4-FFF2-40B4-BE49-F238E27FC236}">
                <a16:creationId xmlns:a16="http://schemas.microsoft.com/office/drawing/2014/main" id="{83504B10-3A65-5A47-B821-DC09E1D21C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FA6366-CEB2-7D4A-A324-3DA9C3E999CC}"/>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422750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145F6-2C16-DF45-9A9E-8F38EBBB7ED5}"/>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3" name="Footer Placeholder 2">
            <a:extLst>
              <a:ext uri="{FF2B5EF4-FFF2-40B4-BE49-F238E27FC236}">
                <a16:creationId xmlns:a16="http://schemas.microsoft.com/office/drawing/2014/main" id="{985865B0-817F-B848-9E8B-8EAEBA1130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74491-1F05-D14B-AB90-E5597C80D6A9}"/>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235409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D5C0-7027-2648-B3AE-A3E379D47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18720-A229-674C-8610-C93D7BA4B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5035E9-DBB6-B24D-A600-84A43785A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84470-011E-714B-92B0-848739A57164}"/>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6" name="Footer Placeholder 5">
            <a:extLst>
              <a:ext uri="{FF2B5EF4-FFF2-40B4-BE49-F238E27FC236}">
                <a16:creationId xmlns:a16="http://schemas.microsoft.com/office/drawing/2014/main" id="{F5DBE98E-5562-1641-BD6B-5577603E8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337B9-005A-3F46-9211-4CEEEA56D2BC}"/>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189438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D70B-E85D-9946-978C-C26BC7C4B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9D8DD-B236-584E-A4AB-284CD8B91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8AA45-0945-9D42-8C08-14ABDAF03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3B3FF-A302-1542-9981-CC5F18A74DD8}"/>
              </a:ext>
            </a:extLst>
          </p:cNvPr>
          <p:cNvSpPr>
            <a:spLocks noGrp="1"/>
          </p:cNvSpPr>
          <p:nvPr>
            <p:ph type="dt" sz="half" idx="10"/>
          </p:nvPr>
        </p:nvSpPr>
        <p:spPr/>
        <p:txBody>
          <a:bodyPr/>
          <a:lstStyle/>
          <a:p>
            <a:fld id="{CF058F16-FDF2-5C49-849F-3E874A887B32}" type="datetimeFigureOut">
              <a:rPr lang="en-US" smtClean="0"/>
              <a:t>12/8/2020</a:t>
            </a:fld>
            <a:endParaRPr lang="en-US"/>
          </a:p>
        </p:txBody>
      </p:sp>
      <p:sp>
        <p:nvSpPr>
          <p:cNvPr id="6" name="Footer Placeholder 5">
            <a:extLst>
              <a:ext uri="{FF2B5EF4-FFF2-40B4-BE49-F238E27FC236}">
                <a16:creationId xmlns:a16="http://schemas.microsoft.com/office/drawing/2014/main" id="{E1F549DE-933F-1D4B-8282-7045D31E2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288BA-B583-7845-8F1A-E53813A6790B}"/>
              </a:ext>
            </a:extLst>
          </p:cNvPr>
          <p:cNvSpPr>
            <a:spLocks noGrp="1"/>
          </p:cNvSpPr>
          <p:nvPr>
            <p:ph type="sldNum" sz="quarter" idx="12"/>
          </p:nvPr>
        </p:nvSpPr>
        <p:spPr/>
        <p:txBody>
          <a:bodyPr/>
          <a:lstStyle/>
          <a:p>
            <a:fld id="{EEDCD764-829D-404E-A84D-10C812D2835F}" type="slidenum">
              <a:rPr lang="en-US" smtClean="0"/>
              <a:t>‹#›</a:t>
            </a:fld>
            <a:endParaRPr lang="en-US"/>
          </a:p>
        </p:txBody>
      </p:sp>
    </p:spTree>
    <p:extLst>
      <p:ext uri="{BB962C8B-B14F-4D97-AF65-F5344CB8AC3E}">
        <p14:creationId xmlns:p14="http://schemas.microsoft.com/office/powerpoint/2010/main" val="3277045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40DEF-748A-A046-B69B-C372D602C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3B81B-EA36-4347-AFDA-EBBD7336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89E06-4F28-0F42-B0DE-A573101C0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58F16-FDF2-5C49-849F-3E874A887B32}" type="datetimeFigureOut">
              <a:rPr lang="en-US" smtClean="0"/>
              <a:t>12/8/2020</a:t>
            </a:fld>
            <a:endParaRPr lang="en-US"/>
          </a:p>
        </p:txBody>
      </p:sp>
      <p:sp>
        <p:nvSpPr>
          <p:cNvPr id="5" name="Footer Placeholder 4">
            <a:extLst>
              <a:ext uri="{FF2B5EF4-FFF2-40B4-BE49-F238E27FC236}">
                <a16:creationId xmlns:a16="http://schemas.microsoft.com/office/drawing/2014/main" id="{EB730C0E-B4E2-B841-8280-C3FAE7383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25316-90C1-B442-8221-794ECC047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CD764-829D-404E-A84D-10C812D2835F}" type="slidenum">
              <a:rPr lang="en-US" smtClean="0"/>
              <a:t>‹#›</a:t>
            </a:fld>
            <a:endParaRPr lang="en-US"/>
          </a:p>
        </p:txBody>
      </p:sp>
    </p:spTree>
    <p:extLst>
      <p:ext uri="{BB962C8B-B14F-4D97-AF65-F5344CB8AC3E}">
        <p14:creationId xmlns:p14="http://schemas.microsoft.com/office/powerpoint/2010/main" val="221780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reactnative.dev/docs/touchablenativefeedback" TargetMode="External"/><Relationship Id="rId2" Type="http://schemas.openxmlformats.org/officeDocument/2006/relationships/hyperlink" Target="https://reactnative.dev/docs/touchableopacity" TargetMode="External"/><Relationship Id="rId1" Type="http://schemas.openxmlformats.org/officeDocument/2006/relationships/slideLayout" Target="../slideLayouts/slideLayout2.xml"/><Relationship Id="rId5" Type="http://schemas.openxmlformats.org/officeDocument/2006/relationships/hyperlink" Target="https://js.coach/?menu%5Bcollections%5D=React%20Native&amp;page=1&amp;query=button" TargetMode="External"/><Relationship Id="rId4" Type="http://schemas.openxmlformats.org/officeDocument/2006/relationships/hyperlink" Target="https://github.com/facebook/react-native/blob/master/Libraries/Components/Button.j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31.xml.rels><?xml version="1.0" encoding="UTF-8" standalone="yes"?>
<Relationships xmlns="http://schemas.openxmlformats.org/package/2006/relationships"><Relationship Id="rId3" Type="http://schemas.openxmlformats.org/officeDocument/2006/relationships/hyperlink" Target="https://reactnative.dev/docs/gesture-responder-syste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eactnative.dev/docs/touchablehighligh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reactnative.dev/docs/touchablewithoutfeedback" TargetMode="External"/><Relationship Id="rId5" Type="http://schemas.openxmlformats.org/officeDocument/2006/relationships/hyperlink" Target="https://reactnative.dev/docs/touchableopacity" TargetMode="External"/><Relationship Id="rId4" Type="http://schemas.openxmlformats.org/officeDocument/2006/relationships/hyperlink" Target="https://reactnative.dev/docs/touchablenativefeedbac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en-US/docs/Web/API/Window/postMessag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react-native-community/discussions-and-proposals/pull/3" TargetMode="External"/><Relationship Id="rId2" Type="http://schemas.openxmlformats.org/officeDocument/2006/relationships/hyperlink" Target="https://github.com/react-native-community/react-native-webview" TargetMode="Externa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1.sv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google.ca/maps/place/Main+Map+of+Casa+Loma+Campus,+160+Kendal+Ave,+Toronto,+ON+M5R+1M3/@43.6757147,-79.4129775,17z/data=!3m1!4b1!4m5!3m4!1s0x882b349c7cbfcbef:0x2b0ca093b945bfc1!8m2!3d43.6757108!4d-79.4107835n"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react-native-community/react-native-maps/blob/master/docs/installation.md"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s.google.com/maps/documentation/ios-sdk/get-api-ke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51610E-6183-F34C-912D-75FF4D4E24EF}"/>
              </a:ext>
            </a:extLst>
          </p:cNvPr>
          <p:cNvSpPr>
            <a:spLocks noGrp="1"/>
          </p:cNvSpPr>
          <p:nvPr>
            <p:ph type="ctrTitle"/>
          </p:nvPr>
        </p:nvSpPr>
        <p:spPr>
          <a:xfrm>
            <a:off x="6590661" y="2551299"/>
            <a:ext cx="4805996" cy="1297115"/>
          </a:xfrm>
        </p:spPr>
        <p:txBody>
          <a:bodyPr anchor="t">
            <a:normAutofit/>
          </a:bodyPr>
          <a:lstStyle/>
          <a:p>
            <a:pPr algn="l"/>
            <a:r>
              <a:rPr lang="en-US" sz="4100" dirty="0">
                <a:solidFill>
                  <a:srgbClr val="000000"/>
                </a:solidFill>
              </a:rPr>
              <a:t>COMP3074 </a:t>
            </a:r>
            <a:br>
              <a:rPr lang="en-US" sz="4100" dirty="0">
                <a:solidFill>
                  <a:srgbClr val="000000"/>
                </a:solidFill>
              </a:rPr>
            </a:br>
            <a:r>
              <a:rPr lang="en-US" sz="4100" dirty="0">
                <a:solidFill>
                  <a:srgbClr val="000000"/>
                </a:solidFill>
              </a:rPr>
              <a:t>Mobile App Dev I</a:t>
            </a:r>
          </a:p>
        </p:txBody>
      </p:sp>
      <p:sp>
        <p:nvSpPr>
          <p:cNvPr id="3" name="Subtitle 2">
            <a:extLst>
              <a:ext uri="{FF2B5EF4-FFF2-40B4-BE49-F238E27FC236}">
                <a16:creationId xmlns:a16="http://schemas.microsoft.com/office/drawing/2014/main" id="{9D07A1E9-68BA-1D40-8AE4-A26D4E664440}"/>
              </a:ext>
            </a:extLst>
          </p:cNvPr>
          <p:cNvSpPr>
            <a:spLocks noGrp="1"/>
          </p:cNvSpPr>
          <p:nvPr>
            <p:ph type="subTitle" idx="1"/>
          </p:nvPr>
        </p:nvSpPr>
        <p:spPr>
          <a:xfrm>
            <a:off x="6590966" y="3428999"/>
            <a:ext cx="4805691" cy="838831"/>
          </a:xfrm>
        </p:spPr>
        <p:txBody>
          <a:bodyPr anchor="b">
            <a:normAutofit/>
          </a:bodyPr>
          <a:lstStyle/>
          <a:p>
            <a:pPr algn="l"/>
            <a:endParaRPr lang="en-US" sz="1800" dirty="0">
              <a:solidFill>
                <a:srgbClr val="000000"/>
              </a:solidFill>
            </a:endParaRPr>
          </a:p>
          <a:p>
            <a:pPr algn="l"/>
            <a:r>
              <a:rPr lang="en-US" sz="1800" dirty="0">
                <a:solidFill>
                  <a:srgbClr val="000000"/>
                </a:solidFill>
              </a:rPr>
              <a:t>Week 9</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art Phone">
            <a:extLst>
              <a:ext uri="{FF2B5EF4-FFF2-40B4-BE49-F238E27FC236}">
                <a16:creationId xmlns:a16="http://schemas.microsoft.com/office/drawing/2014/main" id="{701DCD12-1B69-4736-950D-F9CE80D6C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54711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79B0-3657-7D4C-9E97-A2291C9EDF66}"/>
              </a:ext>
            </a:extLst>
          </p:cNvPr>
          <p:cNvSpPr>
            <a:spLocks noGrp="1"/>
          </p:cNvSpPr>
          <p:nvPr>
            <p:ph type="title"/>
          </p:nvPr>
        </p:nvSpPr>
        <p:spPr/>
        <p:txBody>
          <a:bodyPr/>
          <a:lstStyle/>
          <a:p>
            <a:r>
              <a:rPr lang="en-US"/>
              <a:t>Component State and Props</a:t>
            </a:r>
            <a:endParaRPr lang="en-US" dirty="0"/>
          </a:p>
        </p:txBody>
      </p:sp>
      <p:sp>
        <p:nvSpPr>
          <p:cNvPr id="3" name="Content Placeholder 2">
            <a:extLst>
              <a:ext uri="{FF2B5EF4-FFF2-40B4-BE49-F238E27FC236}">
                <a16:creationId xmlns:a16="http://schemas.microsoft.com/office/drawing/2014/main" id="{D69BD510-2882-974F-B74D-31666282A43D}"/>
              </a:ext>
            </a:extLst>
          </p:cNvPr>
          <p:cNvSpPr>
            <a:spLocks noGrp="1"/>
          </p:cNvSpPr>
          <p:nvPr>
            <p:ph idx="1"/>
          </p:nvPr>
        </p:nvSpPr>
        <p:spPr>
          <a:xfrm>
            <a:off x="838200" y="1825624"/>
            <a:ext cx="10515600" cy="4763065"/>
          </a:xfrm>
        </p:spPr>
        <p:txBody>
          <a:bodyPr>
            <a:normAutofit fontScale="70000" lnSpcReduction="20000"/>
          </a:bodyPr>
          <a:lstStyle/>
          <a:p>
            <a:pPr marL="0" indent="0" fontAlgn="base">
              <a:buNone/>
            </a:pPr>
            <a:r>
              <a:rPr lang="en-CA" sz="3400" b="1"/>
              <a:t>There are two types of data that control a component :</a:t>
            </a:r>
            <a:endParaRPr lang="en-CA" sz="3400"/>
          </a:p>
          <a:p>
            <a:pPr fontAlgn="base"/>
            <a:r>
              <a:rPr lang="en-CA" sz="3400" b="1"/>
              <a:t>props : </a:t>
            </a:r>
            <a:r>
              <a:rPr lang="en-CA" sz="3400"/>
              <a:t>are immutable and are set by the parent and they are fixed throughout the lifetime of a component.</a:t>
            </a:r>
          </a:p>
          <a:p>
            <a:pPr fontAlgn="base"/>
            <a:r>
              <a:rPr lang="en-CA" sz="3400" b="1"/>
              <a:t>state : </a:t>
            </a:r>
            <a:r>
              <a:rPr lang="en-CA" sz="3400"/>
              <a:t>is mutable. This means that state can be updated in the future while props can’t. we can initialize state in the constructor, and then call setState when we want to change it.</a:t>
            </a:r>
          </a:p>
          <a:p>
            <a:pPr fontAlgn="base"/>
            <a:r>
              <a:rPr lang="en-CA" sz="3400"/>
              <a:t>To define state:</a:t>
            </a:r>
          </a:p>
          <a:p>
            <a:pPr marL="0" indent="0" fontAlgn="base">
              <a:buNone/>
            </a:pPr>
            <a:r>
              <a:rPr lang="en-CA" sz="2600">
                <a:latin typeface="Courier" pitchFamily="2" charset="0"/>
              </a:rPr>
              <a:t>//if using function</a:t>
            </a:r>
          </a:p>
          <a:p>
            <a:pPr marL="0" indent="0" fontAlgn="base">
              <a:buNone/>
            </a:pPr>
            <a:r>
              <a:rPr lang="en-CA" sz="2600">
                <a:latin typeface="Courier" pitchFamily="2" charset="0"/>
              </a:rPr>
              <a:t>const [stateName, stateMutator] = useState(initialValue); </a:t>
            </a:r>
          </a:p>
          <a:p>
            <a:pPr marL="0" indent="0" fontAlgn="base">
              <a:buNone/>
            </a:pPr>
            <a:endParaRPr lang="en-CA" sz="2600">
              <a:latin typeface="Courier" pitchFamily="2" charset="0"/>
            </a:endParaRPr>
          </a:p>
          <a:p>
            <a:pPr marL="0" indent="0" fontAlgn="base">
              <a:buNone/>
            </a:pPr>
            <a:r>
              <a:rPr lang="en-CA" sz="2600">
                <a:latin typeface="Courier" pitchFamily="2" charset="0"/>
              </a:rPr>
              <a:t>//if using class component</a:t>
            </a:r>
          </a:p>
          <a:p>
            <a:pPr marL="0" indent="0" fontAlgn="base">
              <a:buNone/>
            </a:pPr>
            <a:r>
              <a:rPr lang="en-CA" sz="2600">
                <a:latin typeface="Courier" pitchFamily="2" charset="0"/>
              </a:rPr>
              <a:t>state:{</a:t>
            </a:r>
          </a:p>
          <a:p>
            <a:pPr marL="0" indent="0" fontAlgn="base">
              <a:buNone/>
            </a:pPr>
            <a:r>
              <a:rPr lang="en-CA" sz="2600">
                <a:latin typeface="Courier" pitchFamily="2" charset="0"/>
              </a:rPr>
              <a:t>	stateName: stateTypoe</a:t>
            </a:r>
          </a:p>
          <a:p>
            <a:pPr marL="0" indent="0" fontAlgn="base">
              <a:buNone/>
            </a:pPr>
            <a:r>
              <a:rPr lang="en-CA" sz="2600">
                <a:latin typeface="Courier" pitchFamily="2" charset="0"/>
              </a:rPr>
              <a:t>}</a:t>
            </a:r>
          </a:p>
          <a:p>
            <a:pPr marL="0" indent="0">
              <a:buNone/>
            </a:pPr>
            <a:endParaRPr lang="en-US" dirty="0"/>
          </a:p>
        </p:txBody>
      </p:sp>
    </p:spTree>
    <p:extLst>
      <p:ext uri="{BB962C8B-B14F-4D97-AF65-F5344CB8AC3E}">
        <p14:creationId xmlns:p14="http://schemas.microsoft.com/office/powerpoint/2010/main" val="302398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79B0-3657-7D4C-9E97-A2291C9EDF66}"/>
              </a:ext>
            </a:extLst>
          </p:cNvPr>
          <p:cNvSpPr>
            <a:spLocks noGrp="1"/>
          </p:cNvSpPr>
          <p:nvPr>
            <p:ph type="title"/>
          </p:nvPr>
        </p:nvSpPr>
        <p:spPr/>
        <p:txBody>
          <a:bodyPr/>
          <a:lstStyle/>
          <a:p>
            <a:r>
              <a:rPr lang="en-US"/>
              <a:t>Component State and Props</a:t>
            </a:r>
            <a:endParaRPr lang="en-US" dirty="0"/>
          </a:p>
        </p:txBody>
      </p:sp>
      <p:sp>
        <p:nvSpPr>
          <p:cNvPr id="3" name="Content Placeholder 2">
            <a:extLst>
              <a:ext uri="{FF2B5EF4-FFF2-40B4-BE49-F238E27FC236}">
                <a16:creationId xmlns:a16="http://schemas.microsoft.com/office/drawing/2014/main" id="{D69BD510-2882-974F-B74D-31666282A43D}"/>
              </a:ext>
            </a:extLst>
          </p:cNvPr>
          <p:cNvSpPr>
            <a:spLocks noGrp="1"/>
          </p:cNvSpPr>
          <p:nvPr>
            <p:ph idx="1"/>
          </p:nvPr>
        </p:nvSpPr>
        <p:spPr>
          <a:xfrm>
            <a:off x="838200" y="1825624"/>
            <a:ext cx="10515600" cy="4763065"/>
          </a:xfrm>
        </p:spPr>
        <p:txBody>
          <a:bodyPr>
            <a:normAutofit fontScale="92500" lnSpcReduction="20000"/>
          </a:bodyPr>
          <a:lstStyle/>
          <a:p>
            <a:pPr marL="0" indent="0" fontAlgn="base">
              <a:buNone/>
            </a:pPr>
            <a:r>
              <a:rPr lang="en-CA"/>
              <a:t>To define props:</a:t>
            </a:r>
          </a:p>
          <a:p>
            <a:pPr marL="0" indent="0" fontAlgn="base">
              <a:buNone/>
            </a:pPr>
            <a:r>
              <a:rPr lang="en-CA" sz="1800">
                <a:latin typeface="Courier" pitchFamily="2" charset="0"/>
              </a:rPr>
              <a:t>function YourComponent(props){…} //in the function component</a:t>
            </a:r>
          </a:p>
          <a:p>
            <a:pPr marL="0" indent="0" fontAlgn="base">
              <a:buNone/>
            </a:pPr>
            <a:r>
              <a:rPr lang="en-CA"/>
              <a:t>And when used</a:t>
            </a:r>
          </a:p>
          <a:p>
            <a:pPr marL="0" indent="0" fontAlgn="base">
              <a:buNone/>
            </a:pPr>
            <a:r>
              <a:rPr lang="en-CA" sz="1800">
                <a:latin typeface="Courier" pitchFamily="2" charset="0"/>
              </a:rPr>
              <a:t>&lt;YourComponent propName={…} …/&gt;</a:t>
            </a:r>
          </a:p>
          <a:p>
            <a:pPr marL="0" indent="0" fontAlgn="base">
              <a:buNone/>
            </a:pPr>
            <a:endParaRPr lang="en-CA" sz="3400"/>
          </a:p>
          <a:p>
            <a:pPr marL="0" indent="0" fontAlgn="base">
              <a:buNone/>
            </a:pPr>
            <a:r>
              <a:rPr lang="en-CA"/>
              <a:t>If using class components you should import PropTypes from prop-types library and define</a:t>
            </a:r>
          </a:p>
          <a:p>
            <a:pPr marL="0" indent="0" fontAlgn="base">
              <a:buNone/>
            </a:pPr>
            <a:endParaRPr lang="en-CA"/>
          </a:p>
          <a:p>
            <a:pPr marL="0" indent="0" fontAlgn="base">
              <a:buNone/>
            </a:pPr>
            <a:r>
              <a:rPr lang="en-CA" sz="1800">
                <a:latin typeface="Courier" pitchFamily="2" charset="0"/>
              </a:rPr>
              <a:t>static propTypes{</a:t>
            </a:r>
          </a:p>
          <a:p>
            <a:pPr marL="0" indent="0" fontAlgn="base">
              <a:buNone/>
            </a:pPr>
            <a:r>
              <a:rPr lang="en-CA" sz="1800">
                <a:latin typeface="Courier" pitchFamily="2" charset="0"/>
              </a:rPr>
              <a:t>	propName: PropTypes.yourPropType.isRequired;</a:t>
            </a:r>
          </a:p>
          <a:p>
            <a:pPr marL="0" indent="0" fontAlgn="base">
              <a:buNone/>
            </a:pPr>
            <a:r>
              <a:rPr lang="en-CA" sz="1800">
                <a:latin typeface="Courier" pitchFamily="2" charset="0"/>
              </a:rPr>
              <a:t>}</a:t>
            </a:r>
            <a:r>
              <a:rPr lang="en-CA" sz="3400"/>
              <a:t> </a:t>
            </a:r>
          </a:p>
          <a:p>
            <a:pPr marL="0" indent="0" fontAlgn="base">
              <a:buNone/>
            </a:pPr>
            <a:r>
              <a:rPr lang="en-US"/>
              <a:t>In both cases you access it through props.propName</a:t>
            </a:r>
            <a:endParaRPr lang="en-US" dirty="0"/>
          </a:p>
        </p:txBody>
      </p:sp>
    </p:spTree>
    <p:extLst>
      <p:ext uri="{BB962C8B-B14F-4D97-AF65-F5344CB8AC3E}">
        <p14:creationId xmlns:p14="http://schemas.microsoft.com/office/powerpoint/2010/main" val="105830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DC58-897A-064C-A384-1CD28AEBC6CA}"/>
              </a:ext>
            </a:extLst>
          </p:cNvPr>
          <p:cNvSpPr>
            <a:spLocks noGrp="1"/>
          </p:cNvSpPr>
          <p:nvPr>
            <p:ph type="title"/>
          </p:nvPr>
        </p:nvSpPr>
        <p:spPr/>
        <p:txBody>
          <a:bodyPr/>
          <a:lstStyle/>
          <a:p>
            <a:r>
              <a:rPr lang="en-US"/>
              <a:t>Text</a:t>
            </a:r>
            <a:endParaRPr lang="en-US" dirty="0"/>
          </a:p>
        </p:txBody>
      </p:sp>
      <p:sp>
        <p:nvSpPr>
          <p:cNvPr id="3" name="Content Placeholder 2">
            <a:extLst>
              <a:ext uri="{FF2B5EF4-FFF2-40B4-BE49-F238E27FC236}">
                <a16:creationId xmlns:a16="http://schemas.microsoft.com/office/drawing/2014/main" id="{E91CA9EF-56B5-BC47-9A15-649344519420}"/>
              </a:ext>
            </a:extLst>
          </p:cNvPr>
          <p:cNvSpPr>
            <a:spLocks noGrp="1"/>
          </p:cNvSpPr>
          <p:nvPr>
            <p:ph idx="1"/>
          </p:nvPr>
        </p:nvSpPr>
        <p:spPr/>
        <p:txBody>
          <a:bodyPr/>
          <a:lstStyle/>
          <a:p>
            <a:pPr fontAlgn="base"/>
            <a:r>
              <a:rPr lang="en-CA"/>
              <a:t>A React component for displaying text.</a:t>
            </a:r>
          </a:p>
          <a:p>
            <a:pPr fontAlgn="base"/>
            <a:r>
              <a:rPr lang="en-CA"/>
              <a:t>Text supports nesting, styling, and touch handling.</a:t>
            </a:r>
          </a:p>
          <a:p>
            <a:r>
              <a:rPr lang="en-US"/>
              <a:t>When nested some styles are inherited (e.g. fontFamily) from the enclosing Text</a:t>
            </a:r>
          </a:p>
          <a:p>
            <a:r>
              <a:rPr lang="en-CA"/>
              <a:t>Both Android and iOS allow you to display formatted text by annotating ranges of a string with specific formatting like bold or colored text (NSAttributedString on iOS, SpannableString on Android). In practice, this is very tedious. In React Native, a web paradigm  is used for this where you can nest text to achieve the same effect. It is similar to &lt;div&gt; and &lt;span&gt;</a:t>
            </a:r>
            <a:endParaRPr lang="en-US" dirty="0"/>
          </a:p>
        </p:txBody>
      </p:sp>
    </p:spTree>
    <p:extLst>
      <p:ext uri="{BB962C8B-B14F-4D97-AF65-F5344CB8AC3E}">
        <p14:creationId xmlns:p14="http://schemas.microsoft.com/office/powerpoint/2010/main" val="53120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DC58-897A-064C-A384-1CD28AEBC6CA}"/>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E91CA9EF-56B5-BC47-9A15-649344519420}"/>
              </a:ext>
            </a:extLst>
          </p:cNvPr>
          <p:cNvSpPr>
            <a:spLocks noGrp="1"/>
          </p:cNvSpPr>
          <p:nvPr>
            <p:ph idx="1"/>
          </p:nvPr>
        </p:nvSpPr>
        <p:spPr>
          <a:xfrm>
            <a:off x="838200" y="1825625"/>
            <a:ext cx="10515600" cy="1757834"/>
          </a:xfrm>
        </p:spPr>
        <p:txBody>
          <a:bodyPr/>
          <a:lstStyle/>
          <a:p>
            <a:pPr fontAlgn="base"/>
            <a:r>
              <a:rPr lang="en-CA" dirty="0"/>
              <a:t>The &lt;Text&gt; element is unique relative to layout: everything inside is no longer using the Flexbox layout but using text layout. This means that elements inside of a &lt;Text&gt; are no longer rectangles but wrap when they see the end of the line. Compare the following</a:t>
            </a:r>
            <a:endParaRPr lang="en-US" dirty="0"/>
          </a:p>
        </p:txBody>
      </p:sp>
      <p:sp>
        <p:nvSpPr>
          <p:cNvPr id="4" name="Rectangle 3">
            <a:extLst>
              <a:ext uri="{FF2B5EF4-FFF2-40B4-BE49-F238E27FC236}">
                <a16:creationId xmlns:a16="http://schemas.microsoft.com/office/drawing/2014/main" id="{45EC189E-7E31-FF41-8DFF-91D7F70B5CB6}"/>
              </a:ext>
            </a:extLst>
          </p:cNvPr>
          <p:cNvSpPr/>
          <p:nvPr/>
        </p:nvSpPr>
        <p:spPr>
          <a:xfrm>
            <a:off x="1332471" y="3718396"/>
            <a:ext cx="4030362" cy="1815882"/>
          </a:xfrm>
          <a:prstGeom prst="rect">
            <a:avLst/>
          </a:prstGeom>
        </p:spPr>
        <p:txBody>
          <a:bodyPr wrap="square">
            <a:spAutoFit/>
          </a:bodyPr>
          <a:lstStyle/>
          <a:p>
            <a:r>
              <a:rPr lang="en-CA" sz="2800" b="0" i="0" dirty="0">
                <a:effectLst/>
                <a:latin typeface="inherit"/>
              </a:rPr>
              <a:t>&lt;Text&gt;</a:t>
            </a:r>
            <a:r>
              <a:rPr lang="en-CA" sz="2800" b="0" i="0" dirty="0">
                <a:effectLst/>
                <a:latin typeface="Consolas" panose="020B0609020204030204" pitchFamily="49" charset="0"/>
              </a:rPr>
              <a:t> </a:t>
            </a:r>
          </a:p>
          <a:p>
            <a:r>
              <a:rPr lang="en-CA" sz="2800" dirty="0">
                <a:latin typeface="Consolas" panose="020B0609020204030204" pitchFamily="49" charset="0"/>
              </a:rPr>
              <a:t>	</a:t>
            </a:r>
            <a:r>
              <a:rPr lang="en-CA" sz="2800" b="0" i="0" dirty="0">
                <a:effectLst/>
                <a:latin typeface="inherit"/>
              </a:rPr>
              <a:t>&lt;Text&gt;a&lt;/Text&gt;</a:t>
            </a:r>
            <a:r>
              <a:rPr lang="en-CA" sz="2800" b="0" i="0" dirty="0">
                <a:effectLst/>
                <a:latin typeface="Consolas" panose="020B0609020204030204" pitchFamily="49" charset="0"/>
              </a:rPr>
              <a:t> 	</a:t>
            </a:r>
            <a:r>
              <a:rPr lang="en-CA" sz="2800" b="0" i="0" dirty="0">
                <a:effectLst/>
                <a:latin typeface="inherit"/>
              </a:rPr>
              <a:t>&lt;Text&gt;b&lt;/Text&gt;</a:t>
            </a:r>
            <a:r>
              <a:rPr lang="en-CA" sz="2800" b="0" i="0" dirty="0">
                <a:effectLst/>
                <a:latin typeface="Consolas" panose="020B0609020204030204" pitchFamily="49" charset="0"/>
              </a:rPr>
              <a:t> </a:t>
            </a:r>
            <a:r>
              <a:rPr lang="en-CA" sz="2800" b="0" i="0" dirty="0">
                <a:effectLst/>
                <a:latin typeface="inherit"/>
              </a:rPr>
              <a:t>&lt;/Text&gt;</a:t>
            </a:r>
            <a:endParaRPr lang="en-US" sz="2800" dirty="0"/>
          </a:p>
        </p:txBody>
      </p:sp>
      <p:sp>
        <p:nvSpPr>
          <p:cNvPr id="5" name="Rectangle 4">
            <a:extLst>
              <a:ext uri="{FF2B5EF4-FFF2-40B4-BE49-F238E27FC236}">
                <a16:creationId xmlns:a16="http://schemas.microsoft.com/office/drawing/2014/main" id="{49641E5A-4E2A-3643-98DC-516A2B059916}"/>
              </a:ext>
            </a:extLst>
          </p:cNvPr>
          <p:cNvSpPr/>
          <p:nvPr/>
        </p:nvSpPr>
        <p:spPr>
          <a:xfrm>
            <a:off x="7323440" y="3681919"/>
            <a:ext cx="4030362" cy="1815882"/>
          </a:xfrm>
          <a:prstGeom prst="rect">
            <a:avLst/>
          </a:prstGeom>
        </p:spPr>
        <p:txBody>
          <a:bodyPr wrap="square">
            <a:spAutoFit/>
          </a:bodyPr>
          <a:lstStyle/>
          <a:p>
            <a:r>
              <a:rPr lang="en-CA" sz="2800" b="0" i="0" dirty="0">
                <a:effectLst/>
                <a:latin typeface="inherit"/>
              </a:rPr>
              <a:t>&lt;View&gt;</a:t>
            </a:r>
            <a:r>
              <a:rPr lang="en-CA" sz="2800" b="0" i="0" dirty="0">
                <a:effectLst/>
                <a:latin typeface="Consolas" panose="020B0609020204030204" pitchFamily="49" charset="0"/>
              </a:rPr>
              <a:t> </a:t>
            </a:r>
          </a:p>
          <a:p>
            <a:r>
              <a:rPr lang="en-CA" sz="2800" dirty="0">
                <a:latin typeface="Consolas" panose="020B0609020204030204" pitchFamily="49" charset="0"/>
              </a:rPr>
              <a:t>	</a:t>
            </a:r>
            <a:r>
              <a:rPr lang="en-CA" sz="2800" b="0" i="0" dirty="0">
                <a:effectLst/>
                <a:latin typeface="inherit"/>
              </a:rPr>
              <a:t>&lt;Text&gt;a&lt;/Text&gt;</a:t>
            </a:r>
            <a:r>
              <a:rPr lang="en-CA" sz="2800" b="0" i="0" dirty="0">
                <a:effectLst/>
                <a:latin typeface="Consolas" panose="020B0609020204030204" pitchFamily="49" charset="0"/>
              </a:rPr>
              <a:t> 	</a:t>
            </a:r>
            <a:r>
              <a:rPr lang="en-CA" sz="2800" b="0" i="0" dirty="0">
                <a:effectLst/>
                <a:latin typeface="inherit"/>
              </a:rPr>
              <a:t>&lt;Text&gt;b&lt;/Text&gt;</a:t>
            </a:r>
            <a:r>
              <a:rPr lang="en-CA" sz="2800" b="0" i="0" dirty="0">
                <a:effectLst/>
                <a:latin typeface="Consolas" panose="020B0609020204030204" pitchFamily="49" charset="0"/>
              </a:rPr>
              <a:t> </a:t>
            </a:r>
            <a:r>
              <a:rPr lang="en-CA" sz="2800" b="0" i="0" dirty="0">
                <a:effectLst/>
                <a:latin typeface="inherit"/>
              </a:rPr>
              <a:t>&lt;/View&gt;</a:t>
            </a:r>
            <a:endParaRPr lang="en-US" sz="2800" dirty="0"/>
          </a:p>
        </p:txBody>
      </p:sp>
    </p:spTree>
    <p:extLst>
      <p:ext uri="{BB962C8B-B14F-4D97-AF65-F5344CB8AC3E}">
        <p14:creationId xmlns:p14="http://schemas.microsoft.com/office/powerpoint/2010/main" val="253264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059A-3207-0E41-BA88-7CC729C570D7}"/>
              </a:ext>
            </a:extLst>
          </p:cNvPr>
          <p:cNvSpPr>
            <a:spLocks noGrp="1"/>
          </p:cNvSpPr>
          <p:nvPr>
            <p:ph type="title"/>
          </p:nvPr>
        </p:nvSpPr>
        <p:spPr/>
        <p:txBody>
          <a:bodyPr/>
          <a:lstStyle/>
          <a:p>
            <a:r>
              <a:rPr lang="en-US" dirty="0"/>
              <a:t>Text – Style inheritance</a:t>
            </a:r>
          </a:p>
        </p:txBody>
      </p:sp>
      <p:sp>
        <p:nvSpPr>
          <p:cNvPr id="3" name="Content Placeholder 2">
            <a:extLst>
              <a:ext uri="{FF2B5EF4-FFF2-40B4-BE49-F238E27FC236}">
                <a16:creationId xmlns:a16="http://schemas.microsoft.com/office/drawing/2014/main" id="{3BB9A957-C87D-A541-A09C-4E8AF924B15F}"/>
              </a:ext>
            </a:extLst>
          </p:cNvPr>
          <p:cNvSpPr>
            <a:spLocks noGrp="1"/>
          </p:cNvSpPr>
          <p:nvPr>
            <p:ph idx="1"/>
          </p:nvPr>
        </p:nvSpPr>
        <p:spPr>
          <a:xfrm>
            <a:off x="838200" y="1825625"/>
            <a:ext cx="10515600" cy="2622807"/>
          </a:xfrm>
        </p:spPr>
        <p:txBody>
          <a:bodyPr/>
          <a:lstStyle/>
          <a:p>
            <a:r>
              <a:rPr lang="en-CA" dirty="0"/>
              <a:t>On the web, the usual way to set a font family and size for the entire document is to take advantage of inherited CSS properties (style for html element)</a:t>
            </a:r>
          </a:p>
          <a:p>
            <a:r>
              <a:rPr lang="en-CA" dirty="0"/>
              <a:t>In React Native, inheritance is stricter about it: </a:t>
            </a:r>
            <a:r>
              <a:rPr lang="en-CA" b="1" dirty="0"/>
              <a:t>you must wrap all the text nodes inside of a &lt;Text&gt; component</a:t>
            </a:r>
            <a:r>
              <a:rPr lang="en-CA" dirty="0"/>
              <a:t>. You cannot have a text node (a string) directly under a &lt;View&gt;.</a:t>
            </a:r>
            <a:endParaRPr lang="en-US" dirty="0"/>
          </a:p>
        </p:txBody>
      </p:sp>
      <p:sp>
        <p:nvSpPr>
          <p:cNvPr id="4" name="Rectangle 3">
            <a:extLst>
              <a:ext uri="{FF2B5EF4-FFF2-40B4-BE49-F238E27FC236}">
                <a16:creationId xmlns:a16="http://schemas.microsoft.com/office/drawing/2014/main" id="{99D22009-B9DE-5441-9C16-9CAF84C4C54D}"/>
              </a:ext>
            </a:extLst>
          </p:cNvPr>
          <p:cNvSpPr/>
          <p:nvPr/>
        </p:nvSpPr>
        <p:spPr>
          <a:xfrm>
            <a:off x="996777" y="4719292"/>
            <a:ext cx="10515600" cy="1323439"/>
          </a:xfrm>
          <a:prstGeom prst="rect">
            <a:avLst/>
          </a:prstGeom>
        </p:spPr>
        <p:txBody>
          <a:bodyPr wrap="square">
            <a:spAutoFit/>
          </a:bodyPr>
          <a:lstStyle/>
          <a:p>
            <a:r>
              <a:rPr lang="en-CA" sz="2000" b="0" i="0" dirty="0">
                <a:solidFill>
                  <a:srgbClr val="7D8B99"/>
                </a:solidFill>
                <a:effectLst/>
                <a:latin typeface="Consolas" panose="020B0609020204030204" pitchFamily="49" charset="0"/>
              </a:rPr>
              <a:t>// BAD: will raise exception, can't have a text node as child of a &lt;View&gt;</a:t>
            </a:r>
            <a:r>
              <a:rPr lang="en-CA" sz="2000" b="0" i="0" dirty="0">
                <a:solidFill>
                  <a:srgbClr val="FFFFFF"/>
                </a:solidFill>
                <a:effectLst/>
                <a:latin typeface="Consolas" panose="020B0609020204030204" pitchFamily="49" charset="0"/>
              </a:rPr>
              <a:t> </a:t>
            </a:r>
          </a:p>
          <a:p>
            <a:r>
              <a:rPr lang="en-CA" sz="2000" b="0" i="0" dirty="0">
                <a:solidFill>
                  <a:srgbClr val="999999"/>
                </a:solidFill>
                <a:effectLst/>
                <a:latin typeface="inherit"/>
              </a:rPr>
              <a:t>&lt;</a:t>
            </a:r>
            <a:r>
              <a:rPr lang="en-CA" sz="2000" b="0" i="0" dirty="0">
                <a:solidFill>
                  <a:srgbClr val="FAC863"/>
                </a:solidFill>
                <a:effectLst/>
                <a:latin typeface="inherit"/>
              </a:rPr>
              <a:t>View</a:t>
            </a:r>
            <a:r>
              <a:rPr lang="en-CA" sz="2000" b="0" i="0" dirty="0">
                <a:solidFill>
                  <a:srgbClr val="999999"/>
                </a:solidFill>
                <a:effectLst/>
                <a:latin typeface="inherit"/>
              </a:rPr>
              <a:t>&gt;</a:t>
            </a:r>
          </a:p>
          <a:p>
            <a:r>
              <a:rPr lang="en-CA" sz="2000" b="0" i="0" dirty="0">
                <a:effectLst/>
                <a:latin typeface="Consolas" panose="020B0609020204030204" pitchFamily="49" charset="0"/>
              </a:rPr>
              <a:t> Some text </a:t>
            </a:r>
          </a:p>
          <a:p>
            <a:r>
              <a:rPr lang="en-CA" sz="2000" b="0" i="0" dirty="0">
                <a:solidFill>
                  <a:srgbClr val="999999"/>
                </a:solidFill>
                <a:effectLst/>
                <a:latin typeface="inherit"/>
              </a:rPr>
              <a:t>&lt;/</a:t>
            </a:r>
            <a:r>
              <a:rPr lang="en-CA" sz="2000" b="0" i="0" dirty="0">
                <a:solidFill>
                  <a:srgbClr val="FAC863"/>
                </a:solidFill>
                <a:effectLst/>
                <a:latin typeface="inherit"/>
              </a:rPr>
              <a:t>View</a:t>
            </a:r>
            <a:r>
              <a:rPr lang="en-CA" sz="2000" b="0" i="0" dirty="0">
                <a:solidFill>
                  <a:srgbClr val="999999"/>
                </a:solidFill>
                <a:effectLst/>
                <a:latin typeface="inherit"/>
              </a:rPr>
              <a:t>&gt;</a:t>
            </a:r>
            <a:endParaRPr lang="en-US" sz="2000" dirty="0"/>
          </a:p>
        </p:txBody>
      </p:sp>
    </p:spTree>
    <p:extLst>
      <p:ext uri="{BB962C8B-B14F-4D97-AF65-F5344CB8AC3E}">
        <p14:creationId xmlns:p14="http://schemas.microsoft.com/office/powerpoint/2010/main" val="184638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059A-3207-0E41-BA88-7CC729C570D7}"/>
              </a:ext>
            </a:extLst>
          </p:cNvPr>
          <p:cNvSpPr>
            <a:spLocks noGrp="1"/>
          </p:cNvSpPr>
          <p:nvPr>
            <p:ph type="title"/>
          </p:nvPr>
        </p:nvSpPr>
        <p:spPr/>
        <p:txBody>
          <a:bodyPr/>
          <a:lstStyle/>
          <a:p>
            <a:r>
              <a:rPr lang="en-US" dirty="0"/>
              <a:t>Text – Style inheritance</a:t>
            </a:r>
          </a:p>
        </p:txBody>
      </p:sp>
      <p:sp>
        <p:nvSpPr>
          <p:cNvPr id="3" name="Content Placeholder 2">
            <a:extLst>
              <a:ext uri="{FF2B5EF4-FFF2-40B4-BE49-F238E27FC236}">
                <a16:creationId xmlns:a16="http://schemas.microsoft.com/office/drawing/2014/main" id="{3BB9A957-C87D-A541-A09C-4E8AF924B15F}"/>
              </a:ext>
            </a:extLst>
          </p:cNvPr>
          <p:cNvSpPr>
            <a:spLocks noGrp="1"/>
          </p:cNvSpPr>
          <p:nvPr>
            <p:ph idx="1"/>
          </p:nvPr>
        </p:nvSpPr>
        <p:spPr>
          <a:xfrm>
            <a:off x="838200" y="1825625"/>
            <a:ext cx="10515600" cy="2622807"/>
          </a:xfrm>
        </p:spPr>
        <p:txBody>
          <a:bodyPr/>
          <a:lstStyle/>
          <a:p>
            <a:r>
              <a:rPr lang="en-CA" dirty="0"/>
              <a:t>You also lose the ability to set up a default font for an entire subtree. Meanwhile, </a:t>
            </a:r>
            <a:r>
              <a:rPr lang="en-CA" dirty="0" err="1"/>
              <a:t>fontFamily</a:t>
            </a:r>
            <a:r>
              <a:rPr lang="en-CA" dirty="0"/>
              <a:t> only accepts a single font name, which is different from font-family in CSS. </a:t>
            </a:r>
          </a:p>
          <a:p>
            <a:r>
              <a:rPr lang="en-CA" dirty="0"/>
              <a:t>The recommended way to use consistent fonts and sizes across your application is to create a component </a:t>
            </a:r>
            <a:r>
              <a:rPr lang="en-CA" dirty="0" err="1"/>
              <a:t>MyAppText</a:t>
            </a:r>
            <a:r>
              <a:rPr lang="en-CA" dirty="0"/>
              <a:t> that includes them and use this component across your app.</a:t>
            </a:r>
            <a:endParaRPr lang="en-US" dirty="0"/>
          </a:p>
        </p:txBody>
      </p:sp>
      <p:sp>
        <p:nvSpPr>
          <p:cNvPr id="4" name="Rectangle 3">
            <a:extLst>
              <a:ext uri="{FF2B5EF4-FFF2-40B4-BE49-F238E27FC236}">
                <a16:creationId xmlns:a16="http://schemas.microsoft.com/office/drawing/2014/main" id="{99D22009-B9DE-5441-9C16-9CAF84C4C54D}"/>
              </a:ext>
            </a:extLst>
          </p:cNvPr>
          <p:cNvSpPr/>
          <p:nvPr/>
        </p:nvSpPr>
        <p:spPr>
          <a:xfrm>
            <a:off x="996777" y="4719292"/>
            <a:ext cx="10515600" cy="1323439"/>
          </a:xfrm>
          <a:prstGeom prst="rect">
            <a:avLst/>
          </a:prstGeom>
        </p:spPr>
        <p:txBody>
          <a:bodyPr wrap="square">
            <a:spAutoFit/>
          </a:bodyPr>
          <a:lstStyle/>
          <a:p>
            <a:r>
              <a:rPr lang="en-CA" sz="2000" dirty="0"/>
              <a:t>&lt;View&gt; </a:t>
            </a:r>
          </a:p>
          <a:p>
            <a:r>
              <a:rPr lang="en-CA" sz="2000" dirty="0"/>
              <a:t>	&lt;</a:t>
            </a:r>
            <a:r>
              <a:rPr lang="en-CA" sz="2000" dirty="0" err="1"/>
              <a:t>MyAppText</a:t>
            </a:r>
            <a:r>
              <a:rPr lang="en-CA" sz="2000" dirty="0"/>
              <a:t>&gt; Text styled with the default font for the entire application &lt;/</a:t>
            </a:r>
            <a:r>
              <a:rPr lang="en-CA" sz="2000" dirty="0" err="1"/>
              <a:t>MyAppText</a:t>
            </a:r>
            <a:r>
              <a:rPr lang="en-CA" sz="2000" dirty="0"/>
              <a:t>&gt; </a:t>
            </a:r>
          </a:p>
          <a:p>
            <a:r>
              <a:rPr lang="en-CA" sz="2000" dirty="0"/>
              <a:t>	&lt;</a:t>
            </a:r>
            <a:r>
              <a:rPr lang="en-CA" sz="2000" dirty="0" err="1"/>
              <a:t>MyAppHeaderText</a:t>
            </a:r>
            <a:r>
              <a:rPr lang="en-CA" sz="2000" dirty="0"/>
              <a:t>&gt;Text styled as a header&lt;/</a:t>
            </a:r>
            <a:r>
              <a:rPr lang="en-CA" sz="2000" dirty="0" err="1"/>
              <a:t>MyAppHeaderText</a:t>
            </a:r>
            <a:r>
              <a:rPr lang="en-CA" sz="2000" dirty="0"/>
              <a:t>&gt; </a:t>
            </a:r>
          </a:p>
          <a:p>
            <a:r>
              <a:rPr lang="en-CA" sz="2000" dirty="0"/>
              <a:t>&lt;/View&gt;</a:t>
            </a:r>
            <a:endParaRPr lang="en-US" sz="2400" dirty="0"/>
          </a:p>
        </p:txBody>
      </p:sp>
    </p:spTree>
    <p:extLst>
      <p:ext uri="{BB962C8B-B14F-4D97-AF65-F5344CB8AC3E}">
        <p14:creationId xmlns:p14="http://schemas.microsoft.com/office/powerpoint/2010/main" val="388757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059A-3207-0E41-BA88-7CC729C570D7}"/>
              </a:ext>
            </a:extLst>
          </p:cNvPr>
          <p:cNvSpPr>
            <a:spLocks noGrp="1"/>
          </p:cNvSpPr>
          <p:nvPr>
            <p:ph type="title"/>
          </p:nvPr>
        </p:nvSpPr>
        <p:spPr/>
        <p:txBody>
          <a:bodyPr/>
          <a:lstStyle/>
          <a:p>
            <a:r>
              <a:rPr lang="en-US" dirty="0"/>
              <a:t>Text – Style inheritance</a:t>
            </a:r>
          </a:p>
        </p:txBody>
      </p:sp>
      <p:sp>
        <p:nvSpPr>
          <p:cNvPr id="4" name="Rectangle 3">
            <a:extLst>
              <a:ext uri="{FF2B5EF4-FFF2-40B4-BE49-F238E27FC236}">
                <a16:creationId xmlns:a16="http://schemas.microsoft.com/office/drawing/2014/main" id="{99D22009-B9DE-5441-9C16-9CAF84C4C54D}"/>
              </a:ext>
            </a:extLst>
          </p:cNvPr>
          <p:cNvSpPr/>
          <p:nvPr/>
        </p:nvSpPr>
        <p:spPr>
          <a:xfrm>
            <a:off x="838200" y="1825625"/>
            <a:ext cx="10515600" cy="4401205"/>
          </a:xfrm>
          <a:prstGeom prst="rect">
            <a:avLst/>
          </a:prstGeom>
        </p:spPr>
        <p:txBody>
          <a:bodyPr wrap="square">
            <a:spAutoFit/>
          </a:bodyPr>
          <a:lstStyle/>
          <a:p>
            <a:r>
              <a:rPr lang="en-CA" sz="2800" dirty="0"/>
              <a:t>class </a:t>
            </a:r>
            <a:r>
              <a:rPr lang="en-CA" sz="2800" dirty="0" err="1"/>
              <a:t>MyAppHeaderText</a:t>
            </a:r>
            <a:r>
              <a:rPr lang="en-CA" sz="2800" dirty="0"/>
              <a:t> extends Component { </a:t>
            </a:r>
          </a:p>
          <a:p>
            <a:r>
              <a:rPr lang="en-CA" sz="2800" dirty="0"/>
              <a:t>	render() { </a:t>
            </a:r>
          </a:p>
          <a:p>
            <a:r>
              <a:rPr lang="en-CA" sz="2800" dirty="0"/>
              <a:t>		return ( </a:t>
            </a:r>
          </a:p>
          <a:p>
            <a:r>
              <a:rPr lang="en-CA" sz="2800" dirty="0"/>
              <a:t>			&lt;</a:t>
            </a:r>
            <a:r>
              <a:rPr lang="en-CA" sz="2800" dirty="0" err="1"/>
              <a:t>MyAppText</a:t>
            </a:r>
            <a:r>
              <a:rPr lang="en-CA" sz="2800" dirty="0"/>
              <a:t>&gt; </a:t>
            </a:r>
          </a:p>
          <a:p>
            <a:r>
              <a:rPr lang="en-CA" sz="2800" dirty="0"/>
              <a:t>				&lt;Text style={{ </a:t>
            </a:r>
            <a:r>
              <a:rPr lang="en-CA" sz="2800" dirty="0" err="1"/>
              <a:t>fontSize</a:t>
            </a:r>
            <a:r>
              <a:rPr lang="en-CA" sz="2800" dirty="0"/>
              <a:t>: 20 }}&gt; </a:t>
            </a:r>
          </a:p>
          <a:p>
            <a:r>
              <a:rPr lang="en-CA" sz="2800" dirty="0"/>
              <a:t>					{</a:t>
            </a:r>
            <a:r>
              <a:rPr lang="en-CA" sz="2800" dirty="0" err="1"/>
              <a:t>this.props.children</a:t>
            </a:r>
            <a:r>
              <a:rPr lang="en-CA" sz="2800" dirty="0"/>
              <a:t>} </a:t>
            </a:r>
          </a:p>
          <a:p>
            <a:r>
              <a:rPr lang="en-CA" sz="2800" dirty="0"/>
              <a:t>				&lt;/Text&gt; </a:t>
            </a:r>
          </a:p>
          <a:p>
            <a:r>
              <a:rPr lang="en-CA" sz="2800" dirty="0"/>
              <a:t>			&lt;/</a:t>
            </a:r>
            <a:r>
              <a:rPr lang="en-CA" sz="2800" dirty="0" err="1"/>
              <a:t>MyAppText</a:t>
            </a:r>
            <a:r>
              <a:rPr lang="en-CA" sz="2800" dirty="0"/>
              <a:t>&gt; ); </a:t>
            </a:r>
          </a:p>
          <a:p>
            <a:r>
              <a:rPr lang="en-CA" sz="2800" dirty="0"/>
              <a:t>		} </a:t>
            </a:r>
          </a:p>
          <a:p>
            <a:r>
              <a:rPr lang="en-CA" sz="2800" dirty="0"/>
              <a:t>}</a:t>
            </a:r>
            <a:endParaRPr lang="en-US" sz="3600" dirty="0"/>
          </a:p>
        </p:txBody>
      </p:sp>
    </p:spTree>
    <p:extLst>
      <p:ext uri="{BB962C8B-B14F-4D97-AF65-F5344CB8AC3E}">
        <p14:creationId xmlns:p14="http://schemas.microsoft.com/office/powerpoint/2010/main" val="296016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059A-3207-0E41-BA88-7CC729C570D7}"/>
              </a:ext>
            </a:extLst>
          </p:cNvPr>
          <p:cNvSpPr>
            <a:spLocks noGrp="1"/>
          </p:cNvSpPr>
          <p:nvPr>
            <p:ph type="title"/>
          </p:nvPr>
        </p:nvSpPr>
        <p:spPr/>
        <p:txBody>
          <a:bodyPr/>
          <a:lstStyle/>
          <a:p>
            <a:r>
              <a:rPr lang="en-US" dirty="0"/>
              <a:t>Text – Style inheritance</a:t>
            </a:r>
          </a:p>
        </p:txBody>
      </p:sp>
      <p:sp>
        <p:nvSpPr>
          <p:cNvPr id="4" name="Rectangle 3">
            <a:extLst>
              <a:ext uri="{FF2B5EF4-FFF2-40B4-BE49-F238E27FC236}">
                <a16:creationId xmlns:a16="http://schemas.microsoft.com/office/drawing/2014/main" id="{99D22009-B9DE-5441-9C16-9CAF84C4C54D}"/>
              </a:ext>
            </a:extLst>
          </p:cNvPr>
          <p:cNvSpPr/>
          <p:nvPr/>
        </p:nvSpPr>
        <p:spPr>
          <a:xfrm>
            <a:off x="838200" y="1417852"/>
            <a:ext cx="10515600" cy="4524315"/>
          </a:xfrm>
          <a:prstGeom prst="rect">
            <a:avLst/>
          </a:prstGeom>
        </p:spPr>
        <p:txBody>
          <a:bodyPr wrap="square">
            <a:spAutoFit/>
          </a:bodyPr>
          <a:lstStyle/>
          <a:p>
            <a:pPr fontAlgn="base"/>
            <a:r>
              <a:rPr lang="en-CA" sz="2400" dirty="0"/>
              <a:t>Consider the following two rules for better apps in React:</a:t>
            </a:r>
          </a:p>
          <a:p>
            <a:pPr fontAlgn="base"/>
            <a:endParaRPr lang="en-CA" sz="2400" dirty="0"/>
          </a:p>
          <a:p>
            <a:pPr fontAlgn="base"/>
            <a:r>
              <a:rPr lang="en-CA" sz="2400" dirty="0"/>
              <a:t>(Developer) React components are designed with strong isolation in mind: You should be able to drop a component anywhere in your application, trusting that as long as the props are the same, it will look and behave the same way. Text properties that could inherit from outside of the props would break this isolation.</a:t>
            </a:r>
          </a:p>
          <a:p>
            <a:pPr fontAlgn="base"/>
            <a:endParaRPr lang="en-CA" sz="2400" dirty="0"/>
          </a:p>
          <a:p>
            <a:pPr fontAlgn="base"/>
            <a:r>
              <a:rPr lang="en-CA" sz="2400" dirty="0"/>
              <a:t>(Implementor) The implementation of React Native is also simplified. We do not need to have a </a:t>
            </a:r>
            <a:r>
              <a:rPr lang="en-CA" sz="2400" dirty="0" err="1"/>
              <a:t>fontFamily</a:t>
            </a:r>
            <a:r>
              <a:rPr lang="en-CA" sz="2400" dirty="0"/>
              <a:t> field on every single element, and we do not need to potentially traverse the tree up to the root every time we display a text node. The style inheritance is only encoded inside of the native Text component and doesn't leak to other components or the system itself.</a:t>
            </a:r>
          </a:p>
        </p:txBody>
      </p:sp>
    </p:spTree>
    <p:extLst>
      <p:ext uri="{BB962C8B-B14F-4D97-AF65-F5344CB8AC3E}">
        <p14:creationId xmlns:p14="http://schemas.microsoft.com/office/powerpoint/2010/main" val="88856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027-982D-E148-9A44-A326F0F501A4}"/>
              </a:ext>
            </a:extLst>
          </p:cNvPr>
          <p:cNvSpPr>
            <a:spLocks noGrp="1"/>
          </p:cNvSpPr>
          <p:nvPr>
            <p:ph type="title"/>
          </p:nvPr>
        </p:nvSpPr>
        <p:spPr/>
        <p:txBody>
          <a:bodyPr/>
          <a:lstStyle/>
          <a:p>
            <a:r>
              <a:rPr lang="en-US" dirty="0" err="1"/>
              <a:t>TextInput</a:t>
            </a:r>
            <a:endParaRPr lang="en-US" dirty="0"/>
          </a:p>
        </p:txBody>
      </p:sp>
      <p:sp>
        <p:nvSpPr>
          <p:cNvPr id="3" name="Content Placeholder 2">
            <a:extLst>
              <a:ext uri="{FF2B5EF4-FFF2-40B4-BE49-F238E27FC236}">
                <a16:creationId xmlns:a16="http://schemas.microsoft.com/office/drawing/2014/main" id="{428DFDF2-3111-A748-8210-4A02F5B07FBA}"/>
              </a:ext>
            </a:extLst>
          </p:cNvPr>
          <p:cNvSpPr>
            <a:spLocks noGrp="1"/>
          </p:cNvSpPr>
          <p:nvPr>
            <p:ph idx="1"/>
          </p:nvPr>
        </p:nvSpPr>
        <p:spPr/>
        <p:txBody>
          <a:bodyPr/>
          <a:lstStyle/>
          <a:p>
            <a:pPr fontAlgn="base"/>
            <a:r>
              <a:rPr lang="en-CA" dirty="0"/>
              <a:t>A foundational component for inputting text into the app via a keyboard. Props provide configurability for several features, such as auto-correction, auto-capitalization, placeholder text, and different keyboard types, such as a numeric keypad.</a:t>
            </a:r>
          </a:p>
          <a:p>
            <a:pPr fontAlgn="base"/>
            <a:r>
              <a:rPr lang="en-CA" dirty="0"/>
              <a:t>The most basic use case is to plop down a </a:t>
            </a:r>
            <a:r>
              <a:rPr lang="en-CA" dirty="0" err="1"/>
              <a:t>TextInput</a:t>
            </a:r>
            <a:r>
              <a:rPr lang="en-CA" dirty="0"/>
              <a:t> and subscribe to the </a:t>
            </a:r>
            <a:r>
              <a:rPr lang="en-CA" dirty="0" err="1"/>
              <a:t>onChangeText</a:t>
            </a:r>
            <a:r>
              <a:rPr lang="en-CA" dirty="0"/>
              <a:t> events to read the user input. There are also other events, such as </a:t>
            </a:r>
            <a:r>
              <a:rPr lang="en-CA" dirty="0" err="1"/>
              <a:t>onSubmitEditing</a:t>
            </a:r>
            <a:r>
              <a:rPr lang="en-CA" dirty="0"/>
              <a:t> and </a:t>
            </a:r>
            <a:r>
              <a:rPr lang="en-CA" dirty="0" err="1"/>
              <a:t>onFocus</a:t>
            </a:r>
            <a:r>
              <a:rPr lang="en-CA" dirty="0"/>
              <a:t> that can be subscribed to.</a:t>
            </a:r>
          </a:p>
          <a:p>
            <a:endParaRPr lang="en-US" dirty="0"/>
          </a:p>
        </p:txBody>
      </p:sp>
    </p:spTree>
    <p:extLst>
      <p:ext uri="{BB962C8B-B14F-4D97-AF65-F5344CB8AC3E}">
        <p14:creationId xmlns:p14="http://schemas.microsoft.com/office/powerpoint/2010/main" val="270800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027-982D-E148-9A44-A326F0F501A4}"/>
              </a:ext>
            </a:extLst>
          </p:cNvPr>
          <p:cNvSpPr>
            <a:spLocks noGrp="1"/>
          </p:cNvSpPr>
          <p:nvPr>
            <p:ph type="title"/>
          </p:nvPr>
        </p:nvSpPr>
        <p:spPr/>
        <p:txBody>
          <a:bodyPr/>
          <a:lstStyle/>
          <a:p>
            <a:r>
              <a:rPr lang="en-US" dirty="0" err="1"/>
              <a:t>TextInput</a:t>
            </a:r>
            <a:endParaRPr lang="en-US" dirty="0"/>
          </a:p>
        </p:txBody>
      </p:sp>
      <p:sp>
        <p:nvSpPr>
          <p:cNvPr id="3" name="Content Placeholder 2">
            <a:extLst>
              <a:ext uri="{FF2B5EF4-FFF2-40B4-BE49-F238E27FC236}">
                <a16:creationId xmlns:a16="http://schemas.microsoft.com/office/drawing/2014/main" id="{428DFDF2-3111-A748-8210-4A02F5B07FBA}"/>
              </a:ext>
            </a:extLst>
          </p:cNvPr>
          <p:cNvSpPr>
            <a:spLocks noGrp="1"/>
          </p:cNvSpPr>
          <p:nvPr>
            <p:ph idx="1"/>
          </p:nvPr>
        </p:nvSpPr>
        <p:spPr>
          <a:xfrm>
            <a:off x="838200" y="1309816"/>
            <a:ext cx="10515600" cy="5375189"/>
          </a:xfrm>
        </p:spPr>
        <p:txBody>
          <a:bodyPr>
            <a:normAutofit fontScale="92500" lnSpcReduction="10000"/>
          </a:bodyPr>
          <a:lstStyle/>
          <a:p>
            <a:pPr marL="0" indent="0">
              <a:buNone/>
            </a:pPr>
            <a:r>
              <a:rPr lang="en-US" sz="1600" dirty="0"/>
              <a:t>import React, { Component } from 'react';</a:t>
            </a:r>
          </a:p>
          <a:p>
            <a:pPr marL="0" indent="0">
              <a:buNone/>
            </a:pPr>
            <a:r>
              <a:rPr lang="en-US" sz="1600" dirty="0"/>
              <a:t>import { </a:t>
            </a:r>
            <a:r>
              <a:rPr lang="en-US" sz="1600" dirty="0" err="1"/>
              <a:t>TextInput</a:t>
            </a:r>
            <a:r>
              <a:rPr lang="en-US" sz="1600" dirty="0"/>
              <a:t> , Text, View} from 'react-native';</a:t>
            </a:r>
          </a:p>
          <a:p>
            <a:pPr marL="0" indent="0">
              <a:buNone/>
            </a:pPr>
            <a:endParaRPr lang="en-US" sz="1600" dirty="0"/>
          </a:p>
          <a:p>
            <a:pPr marL="0" indent="0">
              <a:buNone/>
            </a:pPr>
            <a:r>
              <a:rPr lang="en-US" sz="1600" dirty="0"/>
              <a:t>export default function </a:t>
            </a:r>
            <a:r>
              <a:rPr lang="en-US" sz="1600" dirty="0" err="1"/>
              <a:t>UselessTextInput</a:t>
            </a:r>
            <a:r>
              <a:rPr lang="en-US" sz="1600" dirty="0"/>
              <a:t>() {</a:t>
            </a:r>
          </a:p>
          <a:p>
            <a:pPr marL="0" indent="0">
              <a:buNone/>
            </a:pPr>
            <a:r>
              <a:rPr lang="en-US" sz="1600" dirty="0"/>
              <a:t>  const [value, </a:t>
            </a:r>
            <a:r>
              <a:rPr lang="en-US" sz="1600" dirty="0" err="1"/>
              <a:t>onChangeText</a:t>
            </a:r>
            <a:r>
              <a:rPr lang="en-US" sz="1600" dirty="0"/>
              <a:t>] = </a:t>
            </a:r>
            <a:r>
              <a:rPr lang="en-US" sz="1600" dirty="0" err="1"/>
              <a:t>React.useState</a:t>
            </a:r>
            <a:r>
              <a:rPr lang="en-US" sz="1600" dirty="0"/>
              <a:t>('Useless Placeholder');</a:t>
            </a:r>
          </a:p>
          <a:p>
            <a:pPr marL="0" indent="0">
              <a:buNone/>
            </a:pPr>
            <a:endParaRPr lang="en-US" sz="1600" dirty="0"/>
          </a:p>
          <a:p>
            <a:pPr marL="0" indent="0">
              <a:buNone/>
            </a:pPr>
            <a:r>
              <a:rPr lang="en-US" sz="1600" dirty="0"/>
              <a:t>  return (</a:t>
            </a:r>
          </a:p>
          <a:p>
            <a:pPr marL="0" indent="0">
              <a:buNone/>
            </a:pPr>
            <a:r>
              <a:rPr lang="en-US" sz="1600" dirty="0"/>
              <a:t>  &lt;View&gt;</a:t>
            </a:r>
          </a:p>
          <a:p>
            <a:pPr marL="0" indent="0">
              <a:buNone/>
            </a:pPr>
            <a:r>
              <a:rPr lang="en-US" sz="1600" dirty="0"/>
              <a:t>    &lt;</a:t>
            </a:r>
            <a:r>
              <a:rPr lang="en-US" sz="1600" dirty="0" err="1"/>
              <a:t>TextInput</a:t>
            </a:r>
            <a:endParaRPr lang="en-US" sz="1600" dirty="0"/>
          </a:p>
          <a:p>
            <a:pPr marL="0" indent="0">
              <a:buNone/>
            </a:pPr>
            <a:r>
              <a:rPr lang="en-US" sz="1600" dirty="0"/>
              <a:t>      style={{ height: 40, </a:t>
            </a:r>
            <a:r>
              <a:rPr lang="en-US" sz="1600" dirty="0" err="1"/>
              <a:t>borderColor</a:t>
            </a:r>
            <a:r>
              <a:rPr lang="en-US" sz="1600" dirty="0"/>
              <a:t>: 'gray', </a:t>
            </a:r>
            <a:r>
              <a:rPr lang="en-US" sz="1600" dirty="0" err="1"/>
              <a:t>borderWidth</a:t>
            </a:r>
            <a:r>
              <a:rPr lang="en-US" sz="1600" dirty="0"/>
              <a:t>: 1 }}</a:t>
            </a:r>
          </a:p>
          <a:p>
            <a:pPr marL="0" indent="0">
              <a:buNone/>
            </a:pPr>
            <a:r>
              <a:rPr lang="en-US" sz="1600" dirty="0"/>
              <a:t>      </a:t>
            </a:r>
            <a:r>
              <a:rPr lang="en-US" sz="1600" dirty="0" err="1"/>
              <a:t>onChangeText</a:t>
            </a:r>
            <a:r>
              <a:rPr lang="en-US" sz="1600" dirty="0"/>
              <a:t>={text =&gt; </a:t>
            </a:r>
            <a:r>
              <a:rPr lang="en-US" sz="1600" dirty="0" err="1"/>
              <a:t>onChangeText</a:t>
            </a:r>
            <a:r>
              <a:rPr lang="en-US" sz="1600" dirty="0"/>
              <a:t>(text)}</a:t>
            </a:r>
          </a:p>
          <a:p>
            <a:pPr marL="0" indent="0">
              <a:buNone/>
            </a:pPr>
            <a:r>
              <a:rPr lang="en-US" sz="1600" dirty="0"/>
              <a:t>      value={value}</a:t>
            </a:r>
          </a:p>
          <a:p>
            <a:pPr marL="0" indent="0">
              <a:buNone/>
            </a:pPr>
            <a:r>
              <a:rPr lang="en-US" sz="1600" dirty="0"/>
              <a:t>    /&gt;</a:t>
            </a:r>
          </a:p>
          <a:p>
            <a:pPr marL="0" indent="0">
              <a:buNone/>
            </a:pPr>
            <a:r>
              <a:rPr lang="en-US" sz="1600" dirty="0"/>
              <a:t>    &lt;Text&gt;{value}&lt;/Text&gt;</a:t>
            </a:r>
          </a:p>
          <a:p>
            <a:pPr marL="0" indent="0">
              <a:buNone/>
            </a:pPr>
            <a:r>
              <a:rPr lang="en-US" sz="1600" dirty="0"/>
              <a:t>    &lt;/View&gt;</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393925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FE9003A-1120-9D42-A7EC-B5D6F4DF05F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Goals for this week</a:t>
            </a:r>
          </a:p>
        </p:txBody>
      </p:sp>
      <p:graphicFrame>
        <p:nvGraphicFramePr>
          <p:cNvPr id="5" name="Content Placeholder 2">
            <a:extLst>
              <a:ext uri="{FF2B5EF4-FFF2-40B4-BE49-F238E27FC236}">
                <a16:creationId xmlns:a16="http://schemas.microsoft.com/office/drawing/2014/main" id="{E888FDB3-FAA7-48E6-BE7A-9668F7A850B6}"/>
              </a:ext>
            </a:extLst>
          </p:cNvPr>
          <p:cNvGraphicFramePr>
            <a:graphicFrameLocks noGrp="1"/>
          </p:cNvGraphicFramePr>
          <p:nvPr>
            <p:ph idx="1"/>
            <p:extLst>
              <p:ext uri="{D42A27DB-BD31-4B8C-83A1-F6EECF244321}">
                <p14:modId xmlns:p14="http://schemas.microsoft.com/office/powerpoint/2010/main" val="293270307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68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027-982D-E148-9A44-A326F0F501A4}"/>
              </a:ext>
            </a:extLst>
          </p:cNvPr>
          <p:cNvSpPr>
            <a:spLocks noGrp="1"/>
          </p:cNvSpPr>
          <p:nvPr>
            <p:ph type="title"/>
          </p:nvPr>
        </p:nvSpPr>
        <p:spPr/>
        <p:txBody>
          <a:bodyPr/>
          <a:lstStyle/>
          <a:p>
            <a:r>
              <a:rPr lang="en-US" dirty="0" err="1"/>
              <a:t>TextInput</a:t>
            </a:r>
            <a:endParaRPr lang="en-US" dirty="0"/>
          </a:p>
        </p:txBody>
      </p:sp>
      <p:sp>
        <p:nvSpPr>
          <p:cNvPr id="3" name="Content Placeholder 2">
            <a:extLst>
              <a:ext uri="{FF2B5EF4-FFF2-40B4-BE49-F238E27FC236}">
                <a16:creationId xmlns:a16="http://schemas.microsoft.com/office/drawing/2014/main" id="{428DFDF2-3111-A748-8210-4A02F5B07FBA}"/>
              </a:ext>
            </a:extLst>
          </p:cNvPr>
          <p:cNvSpPr>
            <a:spLocks noGrp="1"/>
          </p:cNvSpPr>
          <p:nvPr>
            <p:ph idx="1"/>
          </p:nvPr>
        </p:nvSpPr>
        <p:spPr/>
        <p:txBody>
          <a:bodyPr>
            <a:normAutofit/>
          </a:bodyPr>
          <a:lstStyle/>
          <a:p>
            <a:r>
              <a:rPr lang="en-CA" i="1" dirty="0" err="1"/>
              <a:t>TextInput</a:t>
            </a:r>
            <a:r>
              <a:rPr lang="en-CA" dirty="0"/>
              <a:t> has by default a border at the bottom of its view. This border has its padding set by the background image provided by the system, and it cannot be changed. </a:t>
            </a:r>
          </a:p>
          <a:p>
            <a:endParaRPr lang="en-CA" dirty="0"/>
          </a:p>
          <a:p>
            <a:r>
              <a:rPr lang="en-CA" dirty="0"/>
              <a:t>Solutions to avoid this is to either not set height explicitly, case in which the system will take care of displaying the border in the correct position, or to not display the border  by setting </a:t>
            </a:r>
            <a:r>
              <a:rPr lang="en-CA" i="1" dirty="0" err="1"/>
              <a:t>underlineColorAndroid</a:t>
            </a:r>
            <a:r>
              <a:rPr lang="en-CA" dirty="0"/>
              <a:t> to transparent.</a:t>
            </a:r>
            <a:endParaRPr lang="en-US" sz="1600" dirty="0"/>
          </a:p>
        </p:txBody>
      </p:sp>
    </p:spTree>
    <p:extLst>
      <p:ext uri="{BB962C8B-B14F-4D97-AF65-F5344CB8AC3E}">
        <p14:creationId xmlns:p14="http://schemas.microsoft.com/office/powerpoint/2010/main" val="282348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4D2-9A4F-CF48-9B2B-6A100A65C724}"/>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6AC2DAF5-9FBB-2A42-A25B-D3128A03E866}"/>
              </a:ext>
            </a:extLst>
          </p:cNvPr>
          <p:cNvSpPr>
            <a:spLocks noGrp="1"/>
          </p:cNvSpPr>
          <p:nvPr>
            <p:ph idx="1"/>
          </p:nvPr>
        </p:nvSpPr>
        <p:spPr/>
        <p:txBody>
          <a:bodyPr/>
          <a:lstStyle/>
          <a:p>
            <a:pPr fontAlgn="base"/>
            <a:r>
              <a:rPr lang="en-CA" dirty="0"/>
              <a:t>A React component for displaying different types of images, including network images, static resources, temporary local images, and images from local disk, such as the camera roll.</a:t>
            </a:r>
          </a:p>
          <a:p>
            <a:pPr fontAlgn="base"/>
            <a:endParaRPr lang="en-CA" dirty="0"/>
          </a:p>
          <a:p>
            <a:pPr fontAlgn="base"/>
            <a:r>
              <a:rPr lang="en-CA" dirty="0"/>
              <a:t>This example shows fetching and displaying an image from local storage as well as one from network and even from data provided in the 'data:' </a:t>
            </a:r>
            <a:r>
              <a:rPr lang="en-CA" dirty="0" err="1"/>
              <a:t>uri</a:t>
            </a:r>
            <a:r>
              <a:rPr lang="en-CA" dirty="0"/>
              <a:t> scheme.</a:t>
            </a:r>
          </a:p>
          <a:p>
            <a:endParaRPr lang="en-US" dirty="0"/>
          </a:p>
        </p:txBody>
      </p:sp>
    </p:spTree>
    <p:extLst>
      <p:ext uri="{BB962C8B-B14F-4D97-AF65-F5344CB8AC3E}">
        <p14:creationId xmlns:p14="http://schemas.microsoft.com/office/powerpoint/2010/main" val="366968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4D2-9A4F-CF48-9B2B-6A100A65C724}"/>
              </a:ext>
            </a:extLst>
          </p:cNvPr>
          <p:cNvSpPr>
            <a:spLocks noGrp="1"/>
          </p:cNvSpPr>
          <p:nvPr>
            <p:ph type="title"/>
          </p:nvPr>
        </p:nvSpPr>
        <p:spPr/>
        <p:txBody>
          <a:bodyPr/>
          <a:lstStyle/>
          <a:p>
            <a:r>
              <a:rPr lang="en-US" dirty="0"/>
              <a:t>Image</a:t>
            </a:r>
          </a:p>
        </p:txBody>
      </p:sp>
      <p:sp>
        <p:nvSpPr>
          <p:cNvPr id="3" name="Content Placeholder 2">
            <a:extLst>
              <a:ext uri="{FF2B5EF4-FFF2-40B4-BE49-F238E27FC236}">
                <a16:creationId xmlns:a16="http://schemas.microsoft.com/office/drawing/2014/main" id="{6AC2DAF5-9FBB-2A42-A25B-D3128A03E866}"/>
              </a:ext>
            </a:extLst>
          </p:cNvPr>
          <p:cNvSpPr>
            <a:spLocks noGrp="1"/>
          </p:cNvSpPr>
          <p:nvPr>
            <p:ph sz="half" idx="1"/>
          </p:nvPr>
        </p:nvSpPr>
        <p:spPr>
          <a:xfrm>
            <a:off x="838200" y="1285103"/>
            <a:ext cx="5181600" cy="4891860"/>
          </a:xfrm>
        </p:spPr>
        <p:txBody>
          <a:bodyPr>
            <a:normAutofit fontScale="55000" lnSpcReduction="20000"/>
          </a:bodyPr>
          <a:lstStyle/>
          <a:p>
            <a:pPr marL="0" indent="0">
              <a:buNone/>
            </a:pPr>
            <a:endParaRPr lang="en-US" dirty="0"/>
          </a:p>
          <a:p>
            <a:pPr marL="0" indent="0">
              <a:buNone/>
            </a:pPr>
            <a:r>
              <a:rPr lang="en-US" dirty="0"/>
              <a:t>import React from 'react';</a:t>
            </a:r>
          </a:p>
          <a:p>
            <a:pPr marL="0" indent="0">
              <a:buNone/>
            </a:pPr>
            <a:r>
              <a:rPr lang="en-US" dirty="0"/>
              <a:t>import { View, Image, </a:t>
            </a:r>
            <a:r>
              <a:rPr lang="en-US" dirty="0" err="1"/>
              <a:t>StyleSheet</a:t>
            </a:r>
            <a:r>
              <a:rPr lang="en-US" dirty="0"/>
              <a:t> } from 'react-native';</a:t>
            </a:r>
          </a:p>
          <a:p>
            <a:pPr marL="0" indent="0">
              <a:buNone/>
            </a:pPr>
            <a:endParaRPr lang="en-US" dirty="0"/>
          </a:p>
          <a:p>
            <a:pPr marL="0" indent="0">
              <a:buNone/>
            </a:pPr>
            <a:r>
              <a:rPr lang="en-US" dirty="0"/>
              <a:t>const styles = </a:t>
            </a:r>
            <a:r>
              <a:rPr lang="en-US" dirty="0" err="1"/>
              <a:t>StyleSheet.create</a:t>
            </a:r>
            <a:r>
              <a:rPr lang="en-US" dirty="0"/>
              <a:t>({</a:t>
            </a:r>
          </a:p>
          <a:p>
            <a:pPr marL="0" indent="0">
              <a:buNone/>
            </a:pPr>
            <a:r>
              <a:rPr lang="en-US" dirty="0"/>
              <a:t>  container: {</a:t>
            </a:r>
          </a:p>
          <a:p>
            <a:pPr marL="0" indent="0">
              <a:buNone/>
            </a:pPr>
            <a:r>
              <a:rPr lang="en-US" dirty="0"/>
              <a:t>    </a:t>
            </a:r>
            <a:r>
              <a:rPr lang="en-US" dirty="0" err="1"/>
              <a:t>paddingTop</a:t>
            </a:r>
            <a:r>
              <a:rPr lang="en-US" dirty="0"/>
              <a:t>: 50,</a:t>
            </a:r>
          </a:p>
          <a:p>
            <a:pPr marL="0" indent="0">
              <a:buNone/>
            </a:pPr>
            <a:r>
              <a:rPr lang="en-US" dirty="0"/>
              <a:t>  },</a:t>
            </a:r>
          </a:p>
          <a:p>
            <a:pPr marL="0" indent="0">
              <a:buNone/>
            </a:pPr>
            <a:r>
              <a:rPr lang="en-US" dirty="0"/>
              <a:t>  </a:t>
            </a:r>
            <a:r>
              <a:rPr lang="en-US" dirty="0" err="1"/>
              <a:t>tinyLogo</a:t>
            </a:r>
            <a:r>
              <a:rPr lang="en-US" dirty="0"/>
              <a:t>: {</a:t>
            </a:r>
          </a:p>
          <a:p>
            <a:pPr marL="0" indent="0">
              <a:buNone/>
            </a:pPr>
            <a:r>
              <a:rPr lang="en-US" dirty="0"/>
              <a:t>    width: 50,</a:t>
            </a:r>
          </a:p>
          <a:p>
            <a:pPr marL="0" indent="0">
              <a:buNone/>
            </a:pPr>
            <a:r>
              <a:rPr lang="en-US" dirty="0"/>
              <a:t>    height: 50,</a:t>
            </a:r>
          </a:p>
          <a:p>
            <a:pPr marL="0" indent="0">
              <a:buNone/>
            </a:pPr>
            <a:r>
              <a:rPr lang="en-US" dirty="0"/>
              <a:t>  },</a:t>
            </a:r>
          </a:p>
          <a:p>
            <a:pPr marL="0" indent="0">
              <a:buNone/>
            </a:pPr>
            <a:r>
              <a:rPr lang="en-US" dirty="0"/>
              <a:t>  logo: {</a:t>
            </a:r>
          </a:p>
          <a:p>
            <a:pPr marL="0" indent="0">
              <a:buNone/>
            </a:pPr>
            <a:r>
              <a:rPr lang="en-US" dirty="0"/>
              <a:t>    width: 66,</a:t>
            </a:r>
          </a:p>
          <a:p>
            <a:pPr marL="0" indent="0">
              <a:buNone/>
            </a:pPr>
            <a:r>
              <a:rPr lang="en-US" dirty="0"/>
              <a:t>    height: 58,</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33A0199B-B6DB-3048-98FB-D0B980E3BD4D}"/>
              </a:ext>
            </a:extLst>
          </p:cNvPr>
          <p:cNvSpPr>
            <a:spLocks noGrp="1"/>
          </p:cNvSpPr>
          <p:nvPr>
            <p:ph sz="half" idx="2"/>
          </p:nvPr>
        </p:nvSpPr>
        <p:spPr>
          <a:xfrm>
            <a:off x="5387546" y="365124"/>
            <a:ext cx="5966254" cy="6270453"/>
          </a:xfrm>
        </p:spPr>
        <p:txBody>
          <a:bodyPr>
            <a:noAutofit/>
          </a:bodyPr>
          <a:lstStyle/>
          <a:p>
            <a:pPr marL="0" indent="0">
              <a:buNone/>
            </a:pPr>
            <a:r>
              <a:rPr lang="en-US" sz="1400" dirty="0"/>
              <a:t>const </a:t>
            </a:r>
            <a:r>
              <a:rPr lang="en-US" sz="1400" dirty="0" err="1"/>
              <a:t>DisplayAnImage</a:t>
            </a:r>
            <a:r>
              <a:rPr lang="en-US" sz="1400" dirty="0"/>
              <a:t> = () =&gt; {</a:t>
            </a:r>
          </a:p>
          <a:p>
            <a:pPr marL="0" indent="0">
              <a:buNone/>
            </a:pPr>
            <a:r>
              <a:rPr lang="en-US" sz="1400" dirty="0"/>
              <a:t>  return (</a:t>
            </a:r>
          </a:p>
          <a:p>
            <a:pPr marL="0" indent="0">
              <a:buNone/>
            </a:pPr>
            <a:r>
              <a:rPr lang="en-US" sz="1400" dirty="0"/>
              <a:t>    &lt;View style={</a:t>
            </a:r>
            <a:r>
              <a:rPr lang="en-US" sz="1400" dirty="0" err="1"/>
              <a:t>styles.container</a:t>
            </a:r>
            <a:r>
              <a:rPr lang="en-US" sz="1400" dirty="0"/>
              <a:t>}&gt;</a:t>
            </a:r>
          </a:p>
          <a:p>
            <a:pPr marL="0" indent="0">
              <a:buNone/>
            </a:pPr>
            <a:r>
              <a:rPr lang="en-US" sz="1400" dirty="0"/>
              <a:t>      &lt;Image</a:t>
            </a:r>
          </a:p>
          <a:p>
            <a:pPr marL="0" indent="0">
              <a:buNone/>
            </a:pPr>
            <a:r>
              <a:rPr lang="en-US" sz="1400" dirty="0"/>
              <a:t>        style={</a:t>
            </a:r>
            <a:r>
              <a:rPr lang="en-US" sz="1400" dirty="0" err="1"/>
              <a:t>styles.tinyLogo</a:t>
            </a:r>
            <a:r>
              <a:rPr lang="en-US" sz="1400" dirty="0"/>
              <a:t>}</a:t>
            </a:r>
          </a:p>
          <a:p>
            <a:pPr marL="0" indent="0">
              <a:buNone/>
            </a:pPr>
            <a:r>
              <a:rPr lang="en-US" sz="1400" dirty="0"/>
              <a:t>        source={require('@expo/snack-static/react-native-</a:t>
            </a:r>
            <a:r>
              <a:rPr lang="en-US" sz="1400" dirty="0" err="1"/>
              <a:t>logo.png</a:t>
            </a:r>
            <a:r>
              <a:rPr lang="en-US" sz="1400" dirty="0"/>
              <a:t>')}/&gt;</a:t>
            </a:r>
          </a:p>
          <a:p>
            <a:pPr marL="0" indent="0">
              <a:buNone/>
            </a:pPr>
            <a:r>
              <a:rPr lang="en-US" sz="1400" dirty="0"/>
              <a:t>      &lt;Image style={</a:t>
            </a:r>
            <a:r>
              <a:rPr lang="en-US" sz="1400" dirty="0" err="1"/>
              <a:t>styles.tinyLogo</a:t>
            </a:r>
            <a:r>
              <a:rPr lang="en-US" sz="1400" dirty="0"/>
              <a:t>}</a:t>
            </a:r>
          </a:p>
          <a:p>
            <a:pPr marL="0" indent="0">
              <a:buNone/>
            </a:pPr>
            <a:r>
              <a:rPr lang="en-US" sz="1400" dirty="0"/>
              <a:t>        source={{ </a:t>
            </a:r>
            <a:r>
              <a:rPr lang="en-US" sz="1400" dirty="0" err="1"/>
              <a:t>uri</a:t>
            </a:r>
            <a:r>
              <a:rPr lang="en-US" sz="1400" dirty="0"/>
              <a:t>: 'https://</a:t>
            </a:r>
            <a:r>
              <a:rPr lang="en-US" sz="1400" dirty="0" err="1"/>
              <a:t>reactnative.dev</a:t>
            </a:r>
            <a:r>
              <a:rPr lang="en-US" sz="1400" dirty="0"/>
              <a:t>/</a:t>
            </a:r>
            <a:r>
              <a:rPr lang="en-US" sz="1400" dirty="0" err="1"/>
              <a:t>img</a:t>
            </a:r>
            <a:r>
              <a:rPr lang="en-US" sz="1400" dirty="0"/>
              <a:t>/</a:t>
            </a:r>
            <a:r>
              <a:rPr lang="en-US" sz="1400" dirty="0" err="1"/>
              <a:t>tiny_logo.png</a:t>
            </a:r>
            <a:r>
              <a:rPr lang="en-US" sz="1400" dirty="0"/>
              <a:t>', }}</a:t>
            </a:r>
          </a:p>
          <a:p>
            <a:pPr marL="0" indent="0">
              <a:buNone/>
            </a:pPr>
            <a:r>
              <a:rPr lang="en-US" sz="1400" dirty="0"/>
              <a:t>      /&gt;</a:t>
            </a:r>
          </a:p>
          <a:p>
            <a:pPr marL="0" indent="0">
              <a:buNone/>
            </a:pPr>
            <a:r>
              <a:rPr lang="en-US" sz="1400" dirty="0"/>
              <a:t>      &lt;Image style={</a:t>
            </a:r>
            <a:r>
              <a:rPr lang="en-US" sz="1400" dirty="0" err="1"/>
              <a:t>styles.logo</a:t>
            </a:r>
            <a:r>
              <a:rPr lang="en-US" sz="1400" dirty="0"/>
              <a:t>} source={{  </a:t>
            </a:r>
            <a:r>
              <a:rPr lang="en-US" sz="1400" dirty="0" err="1"/>
              <a:t>uri</a:t>
            </a:r>
            <a:r>
              <a:rPr lang="en-US" sz="1400" dirty="0"/>
              <a:t>:   '</a:t>
            </a:r>
            <a:r>
              <a:rPr lang="en-US" sz="1400" dirty="0" err="1"/>
              <a:t>data:image</a:t>
            </a:r>
            <a:r>
              <a:rPr lang="en-US" sz="1400" dirty="0"/>
              <a:t>/png;base64,iVBORw0KGgoAAAANSUhEUgAAADMAAAAzCAYAAAA6oTAqAAAAEXRFWHRTb2Z0d2FyZQBwbmdjcnVzaEB1SfMAAABQSURBVGje7dSxCQBACARB+2/ab8BEeQNhFi6WSYzYLYudDQYGBgYGBgYGBgYGBgYGBgZmcvDqYGBgmhivGQYGBgYGBgYGBgYGBgYGBgbmQw+P/eMrC5UTVAAAAABJRU5ErkJggg==',</a:t>
            </a:r>
          </a:p>
          <a:p>
            <a:pPr marL="0" indent="0">
              <a:buNone/>
            </a:pPr>
            <a:r>
              <a:rPr lang="en-US" sz="1400" dirty="0"/>
              <a:t>        }}</a:t>
            </a:r>
          </a:p>
          <a:p>
            <a:pPr marL="0" indent="0">
              <a:buNone/>
            </a:pPr>
            <a:r>
              <a:rPr lang="en-US" sz="1400" dirty="0"/>
              <a:t>      /&gt;</a:t>
            </a:r>
          </a:p>
          <a:p>
            <a:pPr marL="0" indent="0">
              <a:buNone/>
            </a:pPr>
            <a:r>
              <a:rPr lang="en-US" sz="1400" dirty="0"/>
              <a:t>    &lt;/View&gt;</a:t>
            </a:r>
          </a:p>
          <a:p>
            <a:pPr marL="0" indent="0">
              <a:buNone/>
            </a:pPr>
            <a:r>
              <a:rPr lang="en-US" sz="1400" dirty="0"/>
              <a:t>  );</a:t>
            </a:r>
          </a:p>
          <a:p>
            <a:pPr marL="0" indent="0">
              <a:buNone/>
            </a:pPr>
            <a:r>
              <a:rPr lang="en-US" sz="1400" dirty="0"/>
              <a:t>}</a:t>
            </a:r>
          </a:p>
          <a:p>
            <a:pPr marL="0" indent="0">
              <a:buNone/>
            </a:pPr>
            <a:r>
              <a:rPr lang="en-US" sz="1400" dirty="0"/>
              <a:t>export default </a:t>
            </a:r>
            <a:r>
              <a:rPr lang="en-US" sz="1400" dirty="0" err="1"/>
              <a:t>DisplayAnImage</a:t>
            </a:r>
            <a:r>
              <a:rPr lang="en-US" sz="1400" dirty="0"/>
              <a:t>;</a:t>
            </a:r>
          </a:p>
          <a:p>
            <a:pPr marL="0" indent="0">
              <a:buNone/>
            </a:pPr>
            <a:endParaRPr lang="en-US" sz="1400" dirty="0"/>
          </a:p>
        </p:txBody>
      </p:sp>
    </p:spTree>
    <p:extLst>
      <p:ext uri="{BB962C8B-B14F-4D97-AF65-F5344CB8AC3E}">
        <p14:creationId xmlns:p14="http://schemas.microsoft.com/office/powerpoint/2010/main" val="84498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EA9B-B4C4-914D-8771-9B981753E7AF}"/>
              </a:ext>
            </a:extLst>
          </p:cNvPr>
          <p:cNvSpPr>
            <a:spLocks noGrp="1"/>
          </p:cNvSpPr>
          <p:nvPr>
            <p:ph type="title"/>
          </p:nvPr>
        </p:nvSpPr>
        <p:spPr/>
        <p:txBody>
          <a:bodyPr/>
          <a:lstStyle/>
          <a:p>
            <a:r>
              <a:rPr lang="en-US" dirty="0" err="1"/>
              <a:t>ScrollView</a:t>
            </a:r>
            <a:r>
              <a:rPr lang="en-US" dirty="0"/>
              <a:t> and </a:t>
            </a:r>
            <a:r>
              <a:rPr lang="en-US" dirty="0" err="1"/>
              <a:t>FlatList</a:t>
            </a:r>
            <a:endParaRPr lang="en-US" dirty="0"/>
          </a:p>
        </p:txBody>
      </p:sp>
      <p:sp>
        <p:nvSpPr>
          <p:cNvPr id="5" name="Text Placeholder 4">
            <a:extLst>
              <a:ext uri="{FF2B5EF4-FFF2-40B4-BE49-F238E27FC236}">
                <a16:creationId xmlns:a16="http://schemas.microsoft.com/office/drawing/2014/main" id="{961AA5C5-DCE3-5241-981A-AD8410FAAD0E}"/>
              </a:ext>
            </a:extLst>
          </p:cNvPr>
          <p:cNvSpPr>
            <a:spLocks noGrp="1"/>
          </p:cNvSpPr>
          <p:nvPr>
            <p:ph type="body" idx="1"/>
          </p:nvPr>
        </p:nvSpPr>
        <p:spPr>
          <a:xfrm>
            <a:off x="839788" y="1681163"/>
            <a:ext cx="5157787" cy="468913"/>
          </a:xfrm>
        </p:spPr>
        <p:txBody>
          <a:bodyPr/>
          <a:lstStyle/>
          <a:p>
            <a:r>
              <a:rPr lang="en-US" dirty="0" err="1"/>
              <a:t>ScrollView</a:t>
            </a:r>
            <a:endParaRPr lang="en-US" dirty="0"/>
          </a:p>
        </p:txBody>
      </p:sp>
      <p:sp>
        <p:nvSpPr>
          <p:cNvPr id="3" name="Content Placeholder 2">
            <a:extLst>
              <a:ext uri="{FF2B5EF4-FFF2-40B4-BE49-F238E27FC236}">
                <a16:creationId xmlns:a16="http://schemas.microsoft.com/office/drawing/2014/main" id="{639ECD96-5AD1-D548-9AEA-BC54CF471BFB}"/>
              </a:ext>
            </a:extLst>
          </p:cNvPr>
          <p:cNvSpPr>
            <a:spLocks noGrp="1"/>
          </p:cNvSpPr>
          <p:nvPr>
            <p:ph sz="half" idx="2"/>
          </p:nvPr>
        </p:nvSpPr>
        <p:spPr>
          <a:xfrm>
            <a:off x="839788" y="2150076"/>
            <a:ext cx="5157787" cy="4039587"/>
          </a:xfrm>
        </p:spPr>
        <p:txBody>
          <a:bodyPr>
            <a:normAutofit fontScale="77500" lnSpcReduction="20000"/>
          </a:bodyPr>
          <a:lstStyle/>
          <a:p>
            <a:r>
              <a:rPr lang="en-CA" dirty="0"/>
              <a:t>Component that wraps platform </a:t>
            </a:r>
            <a:r>
              <a:rPr lang="en-CA" dirty="0" err="1"/>
              <a:t>ScrollView</a:t>
            </a:r>
            <a:r>
              <a:rPr lang="en-CA" dirty="0"/>
              <a:t> while providing integration with touch locking "responder" system.</a:t>
            </a:r>
          </a:p>
          <a:p>
            <a:pPr fontAlgn="base"/>
            <a:r>
              <a:rPr lang="en-CA" dirty="0" err="1"/>
              <a:t>ScrollView</a:t>
            </a:r>
            <a:r>
              <a:rPr lang="en-CA" dirty="0"/>
              <a:t> renders all its react child components at once, but this has a performance downside.</a:t>
            </a:r>
          </a:p>
          <a:p>
            <a:pPr fontAlgn="base"/>
            <a:r>
              <a:rPr lang="en-CA" dirty="0"/>
              <a:t>Imagine you have a very long list of items you want to display, maybe several screens worth of content. Creating JS components and native views for everything all at once, much of which may not even be shown, will contribute to slow rendering and increased memory usage.</a:t>
            </a:r>
          </a:p>
          <a:p>
            <a:endParaRPr lang="en-US" dirty="0"/>
          </a:p>
        </p:txBody>
      </p:sp>
      <p:sp>
        <p:nvSpPr>
          <p:cNvPr id="6" name="Text Placeholder 5">
            <a:extLst>
              <a:ext uri="{FF2B5EF4-FFF2-40B4-BE49-F238E27FC236}">
                <a16:creationId xmlns:a16="http://schemas.microsoft.com/office/drawing/2014/main" id="{F5BB2D8E-E9CC-2F49-BDCA-94527592FCE6}"/>
              </a:ext>
            </a:extLst>
          </p:cNvPr>
          <p:cNvSpPr>
            <a:spLocks noGrp="1"/>
          </p:cNvSpPr>
          <p:nvPr>
            <p:ph type="body" sz="quarter" idx="3"/>
          </p:nvPr>
        </p:nvSpPr>
        <p:spPr>
          <a:xfrm>
            <a:off x="6172200" y="1681163"/>
            <a:ext cx="5183188" cy="468913"/>
          </a:xfrm>
        </p:spPr>
        <p:txBody>
          <a:bodyPr/>
          <a:lstStyle/>
          <a:p>
            <a:r>
              <a:rPr lang="en-US" dirty="0" err="1"/>
              <a:t>FlatList</a:t>
            </a:r>
            <a:endParaRPr lang="en-US" dirty="0"/>
          </a:p>
        </p:txBody>
      </p:sp>
      <p:sp>
        <p:nvSpPr>
          <p:cNvPr id="4" name="Content Placeholder 3">
            <a:extLst>
              <a:ext uri="{FF2B5EF4-FFF2-40B4-BE49-F238E27FC236}">
                <a16:creationId xmlns:a16="http://schemas.microsoft.com/office/drawing/2014/main" id="{8594638C-6DA6-0048-BCA2-5C71568F54F7}"/>
              </a:ext>
            </a:extLst>
          </p:cNvPr>
          <p:cNvSpPr>
            <a:spLocks noGrp="1"/>
          </p:cNvSpPr>
          <p:nvPr>
            <p:ph sz="quarter" idx="4"/>
          </p:nvPr>
        </p:nvSpPr>
        <p:spPr>
          <a:xfrm>
            <a:off x="6172200" y="2150076"/>
            <a:ext cx="5183188" cy="4039587"/>
          </a:xfrm>
        </p:spPr>
        <p:txBody>
          <a:bodyPr>
            <a:normAutofit fontScale="77500" lnSpcReduction="20000"/>
          </a:bodyPr>
          <a:lstStyle/>
          <a:p>
            <a:pPr fontAlgn="base"/>
            <a:r>
              <a:rPr lang="en-CA" dirty="0" err="1"/>
              <a:t>FlatList</a:t>
            </a:r>
            <a:r>
              <a:rPr lang="en-CA" dirty="0"/>
              <a:t> renders items lazily, when they are about to appear, and removes items that scroll way off screen to save memory and processing time.</a:t>
            </a:r>
          </a:p>
          <a:p>
            <a:pPr fontAlgn="base"/>
            <a:r>
              <a:rPr lang="en-CA" dirty="0" err="1"/>
              <a:t>FlatList</a:t>
            </a:r>
            <a:r>
              <a:rPr lang="en-CA" dirty="0"/>
              <a:t> is also handy if you want to render separators between your items, multiple columns, infinite scroll loading, or any number of other features it supports out of the box.</a:t>
            </a:r>
          </a:p>
          <a:p>
            <a:endParaRPr lang="en-US" dirty="0"/>
          </a:p>
        </p:txBody>
      </p:sp>
    </p:spTree>
    <p:extLst>
      <p:ext uri="{BB962C8B-B14F-4D97-AF65-F5344CB8AC3E}">
        <p14:creationId xmlns:p14="http://schemas.microsoft.com/office/powerpoint/2010/main" val="312323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B6D159-4AD9-F944-A9B8-65EBE4EB03BB}"/>
              </a:ext>
            </a:extLst>
          </p:cNvPr>
          <p:cNvSpPr>
            <a:spLocks noGrp="1"/>
          </p:cNvSpPr>
          <p:nvPr>
            <p:ph type="title"/>
          </p:nvPr>
        </p:nvSpPr>
        <p:spPr/>
        <p:txBody>
          <a:bodyPr/>
          <a:lstStyle/>
          <a:p>
            <a:r>
              <a:rPr lang="en-US" dirty="0" err="1"/>
              <a:t>FlatList</a:t>
            </a:r>
            <a:endParaRPr lang="en-US" dirty="0"/>
          </a:p>
        </p:txBody>
      </p:sp>
      <p:sp>
        <p:nvSpPr>
          <p:cNvPr id="8" name="Content Placeholder 7">
            <a:extLst>
              <a:ext uri="{FF2B5EF4-FFF2-40B4-BE49-F238E27FC236}">
                <a16:creationId xmlns:a16="http://schemas.microsoft.com/office/drawing/2014/main" id="{48C4635C-DDBA-B74A-82B2-CBD598013B53}"/>
              </a:ext>
            </a:extLst>
          </p:cNvPr>
          <p:cNvSpPr>
            <a:spLocks noGrp="1"/>
          </p:cNvSpPr>
          <p:nvPr>
            <p:ph sz="half" idx="1"/>
          </p:nvPr>
        </p:nvSpPr>
        <p:spPr/>
        <p:txBody>
          <a:bodyPr>
            <a:normAutofit fontScale="55000" lnSpcReduction="20000"/>
          </a:bodyPr>
          <a:lstStyle/>
          <a:p>
            <a:pPr marL="0" indent="0" fontAlgn="base">
              <a:buNone/>
            </a:pPr>
            <a:r>
              <a:rPr lang="en-CA" dirty="0"/>
              <a:t>A performant interface for rendering basic, flat lists, supporting the following features:</a:t>
            </a:r>
          </a:p>
          <a:p>
            <a:pPr fontAlgn="base"/>
            <a:r>
              <a:rPr lang="en-CA" dirty="0"/>
              <a:t>Fully cross-platform.</a:t>
            </a:r>
          </a:p>
          <a:p>
            <a:pPr fontAlgn="base"/>
            <a:r>
              <a:rPr lang="en-CA" dirty="0"/>
              <a:t>Optional horizontal mode.</a:t>
            </a:r>
          </a:p>
          <a:p>
            <a:pPr fontAlgn="base"/>
            <a:r>
              <a:rPr lang="en-CA" dirty="0"/>
              <a:t>Configurable viewability </a:t>
            </a:r>
            <a:r>
              <a:rPr lang="en-CA" dirty="0" err="1"/>
              <a:t>callbacks</a:t>
            </a:r>
            <a:r>
              <a:rPr lang="en-CA" dirty="0"/>
              <a:t>.</a:t>
            </a:r>
          </a:p>
          <a:p>
            <a:pPr fontAlgn="base"/>
            <a:r>
              <a:rPr lang="en-CA" dirty="0"/>
              <a:t>Header support.</a:t>
            </a:r>
          </a:p>
          <a:p>
            <a:pPr fontAlgn="base"/>
            <a:r>
              <a:rPr lang="en-CA" dirty="0"/>
              <a:t>Footer support.</a:t>
            </a:r>
          </a:p>
          <a:p>
            <a:pPr fontAlgn="base"/>
            <a:r>
              <a:rPr lang="en-CA" dirty="0"/>
              <a:t>Separator support.</a:t>
            </a:r>
          </a:p>
          <a:p>
            <a:pPr fontAlgn="base"/>
            <a:r>
              <a:rPr lang="en-CA" dirty="0"/>
              <a:t>Pull to Refresh.</a:t>
            </a:r>
          </a:p>
          <a:p>
            <a:pPr fontAlgn="base"/>
            <a:r>
              <a:rPr lang="en-CA" dirty="0"/>
              <a:t>Scroll loading.</a:t>
            </a:r>
          </a:p>
          <a:p>
            <a:pPr fontAlgn="base"/>
            <a:r>
              <a:rPr lang="en-CA" dirty="0" err="1"/>
              <a:t>ScrollToIndex</a:t>
            </a:r>
            <a:r>
              <a:rPr lang="en-CA" dirty="0"/>
              <a:t> support.</a:t>
            </a:r>
          </a:p>
          <a:p>
            <a:pPr fontAlgn="base"/>
            <a:r>
              <a:rPr lang="en-CA" dirty="0"/>
              <a:t>Multiple column support.</a:t>
            </a:r>
          </a:p>
          <a:p>
            <a:endParaRPr lang="en-US" dirty="0"/>
          </a:p>
        </p:txBody>
      </p:sp>
      <p:sp>
        <p:nvSpPr>
          <p:cNvPr id="9" name="Content Placeholder 8">
            <a:extLst>
              <a:ext uri="{FF2B5EF4-FFF2-40B4-BE49-F238E27FC236}">
                <a16:creationId xmlns:a16="http://schemas.microsoft.com/office/drawing/2014/main" id="{C3EACE24-C033-EC40-AED7-ABACCE3236ED}"/>
              </a:ext>
            </a:extLst>
          </p:cNvPr>
          <p:cNvSpPr>
            <a:spLocks noGrp="1"/>
          </p:cNvSpPr>
          <p:nvPr>
            <p:ph sz="half" idx="2"/>
          </p:nvPr>
        </p:nvSpPr>
        <p:spPr>
          <a:xfrm>
            <a:off x="6172200" y="365125"/>
            <a:ext cx="6019800" cy="5811838"/>
          </a:xfrm>
        </p:spPr>
        <p:txBody>
          <a:bodyPr>
            <a:normAutofit fontScale="55000" lnSpcReduction="20000"/>
          </a:bodyPr>
          <a:lstStyle/>
          <a:p>
            <a:pPr marL="0" indent="0">
              <a:buNone/>
            </a:pPr>
            <a:r>
              <a:rPr lang="en-US" dirty="0"/>
              <a:t>import React from 'react';</a:t>
            </a:r>
          </a:p>
          <a:p>
            <a:pPr marL="0" indent="0">
              <a:buNone/>
            </a:pPr>
            <a:r>
              <a:rPr lang="en-US" dirty="0"/>
              <a:t>import { </a:t>
            </a:r>
            <a:r>
              <a:rPr lang="en-US" dirty="0" err="1"/>
              <a:t>SafeAreaView</a:t>
            </a:r>
            <a:r>
              <a:rPr lang="en-US" dirty="0"/>
              <a:t>, View, </a:t>
            </a:r>
            <a:r>
              <a:rPr lang="en-US" dirty="0" err="1"/>
              <a:t>FlatList</a:t>
            </a:r>
            <a:r>
              <a:rPr lang="en-US" dirty="0"/>
              <a:t>, </a:t>
            </a:r>
            <a:r>
              <a:rPr lang="en-US" dirty="0" err="1"/>
              <a:t>StyleSheet</a:t>
            </a:r>
            <a:r>
              <a:rPr lang="en-US" dirty="0"/>
              <a:t>, Text } from 'react-native';</a:t>
            </a:r>
          </a:p>
          <a:p>
            <a:pPr marL="0" indent="0">
              <a:buNone/>
            </a:pPr>
            <a:r>
              <a:rPr lang="en-US" dirty="0"/>
              <a:t>import Constants from 'expo-constants';</a:t>
            </a:r>
          </a:p>
          <a:p>
            <a:pPr marL="0" indent="0">
              <a:buNone/>
            </a:pPr>
            <a:endParaRPr lang="en-US" dirty="0"/>
          </a:p>
          <a:p>
            <a:pPr marL="0" indent="0">
              <a:buNone/>
            </a:pPr>
            <a:r>
              <a:rPr lang="en-US" dirty="0"/>
              <a:t>const DATA = [</a:t>
            </a:r>
          </a:p>
          <a:p>
            <a:pPr marL="0" indent="0">
              <a:buNone/>
            </a:pPr>
            <a:r>
              <a:rPr lang="en-US" dirty="0"/>
              <a:t>  {</a:t>
            </a:r>
          </a:p>
          <a:p>
            <a:pPr marL="0" indent="0">
              <a:buNone/>
            </a:pPr>
            <a:r>
              <a:rPr lang="en-US" dirty="0"/>
              <a:t>    id: 'bd7acbea-c1b1-46c2-aed5-3ad53abb28ba',</a:t>
            </a:r>
          </a:p>
          <a:p>
            <a:pPr marL="0" indent="0">
              <a:buNone/>
            </a:pPr>
            <a:r>
              <a:rPr lang="en-US" dirty="0"/>
              <a:t>    title: 'First Item',</a:t>
            </a:r>
          </a:p>
          <a:p>
            <a:pPr marL="0" indent="0">
              <a:buNone/>
            </a:pPr>
            <a:r>
              <a:rPr lang="en-US" dirty="0"/>
              <a:t>  },</a:t>
            </a:r>
          </a:p>
          <a:p>
            <a:pPr marL="0" indent="0">
              <a:buNone/>
            </a:pPr>
            <a:r>
              <a:rPr lang="en-US" dirty="0"/>
              <a:t>  {</a:t>
            </a:r>
          </a:p>
          <a:p>
            <a:pPr marL="0" indent="0">
              <a:buNone/>
            </a:pPr>
            <a:r>
              <a:rPr lang="en-US" dirty="0"/>
              <a:t>    id: '3ac68afc-c605-48d3-a4f8-fbd91aa97f63',</a:t>
            </a:r>
          </a:p>
          <a:p>
            <a:pPr marL="0" indent="0">
              <a:buNone/>
            </a:pPr>
            <a:r>
              <a:rPr lang="en-US" dirty="0"/>
              <a:t>    title: 'Second Item',</a:t>
            </a:r>
          </a:p>
          <a:p>
            <a:pPr marL="0" indent="0">
              <a:buNone/>
            </a:pPr>
            <a:r>
              <a:rPr lang="en-US" dirty="0"/>
              <a:t>  },</a:t>
            </a:r>
          </a:p>
          <a:p>
            <a:pPr marL="0" indent="0">
              <a:buNone/>
            </a:pPr>
            <a:r>
              <a:rPr lang="en-US" dirty="0"/>
              <a:t>  {</a:t>
            </a:r>
          </a:p>
          <a:p>
            <a:pPr marL="0" indent="0">
              <a:buNone/>
            </a:pPr>
            <a:r>
              <a:rPr lang="en-US" dirty="0"/>
              <a:t>    id: '58694a0f-3da1-471f-bd96-145571e29d72',</a:t>
            </a:r>
          </a:p>
          <a:p>
            <a:pPr marL="0" indent="0">
              <a:buNone/>
            </a:pPr>
            <a:r>
              <a:rPr lang="en-US" dirty="0"/>
              <a:t>    title: 'Third Item',</a:t>
            </a:r>
          </a:p>
          <a:p>
            <a:pPr marL="0" indent="0">
              <a:buNone/>
            </a:pPr>
            <a:r>
              <a:rPr lang="en-US" dirty="0"/>
              <a:t>  },</a:t>
            </a:r>
          </a:p>
          <a:p>
            <a:pPr marL="0" indent="0">
              <a:buNone/>
            </a:pPr>
            <a:r>
              <a:rPr lang="en-US" dirty="0"/>
              <a:t>];</a:t>
            </a:r>
          </a:p>
        </p:txBody>
      </p:sp>
      <p:sp>
        <p:nvSpPr>
          <p:cNvPr id="10" name="TextBox 9">
            <a:extLst>
              <a:ext uri="{FF2B5EF4-FFF2-40B4-BE49-F238E27FC236}">
                <a16:creationId xmlns:a16="http://schemas.microsoft.com/office/drawing/2014/main" id="{4A494B32-5E24-EF48-94C3-8803724BD55B}"/>
              </a:ext>
            </a:extLst>
          </p:cNvPr>
          <p:cNvSpPr txBox="1"/>
          <p:nvPr/>
        </p:nvSpPr>
        <p:spPr>
          <a:xfrm>
            <a:off x="6266935" y="5992297"/>
            <a:ext cx="4992129" cy="369332"/>
          </a:xfrm>
          <a:prstGeom prst="rect">
            <a:avLst/>
          </a:prstGeom>
          <a:noFill/>
          <a:ln w="19050">
            <a:solidFill>
              <a:schemeClr val="accent1"/>
            </a:solidFill>
          </a:ln>
        </p:spPr>
        <p:txBody>
          <a:bodyPr wrap="square" rtlCol="0">
            <a:spAutoFit/>
          </a:bodyPr>
          <a:lstStyle/>
          <a:p>
            <a:pPr algn="ctr"/>
            <a:r>
              <a:rPr lang="en-US" dirty="0"/>
              <a:t>Data definition</a:t>
            </a:r>
          </a:p>
        </p:txBody>
      </p:sp>
    </p:spTree>
    <p:extLst>
      <p:ext uri="{BB962C8B-B14F-4D97-AF65-F5344CB8AC3E}">
        <p14:creationId xmlns:p14="http://schemas.microsoft.com/office/powerpoint/2010/main" val="338111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B6D159-4AD9-F944-A9B8-65EBE4EB03BB}"/>
              </a:ext>
            </a:extLst>
          </p:cNvPr>
          <p:cNvSpPr>
            <a:spLocks noGrp="1"/>
          </p:cNvSpPr>
          <p:nvPr>
            <p:ph type="title"/>
          </p:nvPr>
        </p:nvSpPr>
        <p:spPr/>
        <p:txBody>
          <a:bodyPr/>
          <a:lstStyle/>
          <a:p>
            <a:r>
              <a:rPr lang="en-US" dirty="0" err="1"/>
              <a:t>FlatList</a:t>
            </a:r>
            <a:endParaRPr lang="en-US" dirty="0"/>
          </a:p>
        </p:txBody>
      </p:sp>
      <p:sp>
        <p:nvSpPr>
          <p:cNvPr id="8" name="Content Placeholder 7">
            <a:extLst>
              <a:ext uri="{FF2B5EF4-FFF2-40B4-BE49-F238E27FC236}">
                <a16:creationId xmlns:a16="http://schemas.microsoft.com/office/drawing/2014/main" id="{48C4635C-DDBA-B74A-82B2-CBD598013B53}"/>
              </a:ext>
            </a:extLst>
          </p:cNvPr>
          <p:cNvSpPr>
            <a:spLocks noGrp="1"/>
          </p:cNvSpPr>
          <p:nvPr>
            <p:ph sz="half" idx="1"/>
          </p:nvPr>
        </p:nvSpPr>
        <p:spPr/>
        <p:txBody>
          <a:bodyPr>
            <a:normAutofit/>
          </a:bodyPr>
          <a:lstStyle/>
          <a:p>
            <a:pPr marL="0" indent="0">
              <a:buNone/>
            </a:pPr>
            <a:endParaRPr lang="en-US" sz="2000" dirty="0"/>
          </a:p>
          <a:p>
            <a:pPr marL="0" indent="0">
              <a:buNone/>
            </a:pPr>
            <a:r>
              <a:rPr lang="en-US" sz="2000" dirty="0"/>
              <a:t>function Item({ title }) {</a:t>
            </a:r>
          </a:p>
          <a:p>
            <a:pPr marL="0" indent="0">
              <a:buNone/>
            </a:pPr>
            <a:r>
              <a:rPr lang="en-US" sz="2000" dirty="0"/>
              <a:t>  return (</a:t>
            </a:r>
          </a:p>
          <a:p>
            <a:pPr marL="0" indent="0">
              <a:buNone/>
            </a:pPr>
            <a:r>
              <a:rPr lang="en-US" sz="2000" dirty="0"/>
              <a:t>    &lt;View style={</a:t>
            </a:r>
            <a:r>
              <a:rPr lang="en-US" sz="2000" dirty="0" err="1"/>
              <a:t>styles.item</a:t>
            </a:r>
            <a:r>
              <a:rPr lang="en-US" sz="2000" dirty="0"/>
              <a:t>}&gt;</a:t>
            </a:r>
          </a:p>
          <a:p>
            <a:pPr marL="0" indent="0">
              <a:buNone/>
            </a:pPr>
            <a:r>
              <a:rPr lang="en-US" sz="2000" dirty="0"/>
              <a:t>      &lt;Text style={</a:t>
            </a:r>
            <a:r>
              <a:rPr lang="en-US" sz="2000" dirty="0" err="1"/>
              <a:t>styles.title</a:t>
            </a:r>
            <a:r>
              <a:rPr lang="en-US" sz="2000" dirty="0"/>
              <a:t>}&gt;{title}&lt;/Text&gt;</a:t>
            </a:r>
          </a:p>
          <a:p>
            <a:pPr marL="0" indent="0">
              <a:buNone/>
            </a:pPr>
            <a:r>
              <a:rPr lang="en-US" sz="2000" dirty="0"/>
              <a:t>    &lt;/View&gt;</a:t>
            </a:r>
          </a:p>
          <a:p>
            <a:pPr marL="0" indent="0">
              <a:buNone/>
            </a:pPr>
            <a:r>
              <a:rPr lang="en-US" sz="2000" dirty="0"/>
              <a:t>  );</a:t>
            </a:r>
          </a:p>
          <a:p>
            <a:pPr marL="0" indent="0">
              <a:buNone/>
            </a:pPr>
            <a:r>
              <a:rPr lang="en-US" sz="2000" dirty="0"/>
              <a:t>}</a:t>
            </a:r>
          </a:p>
        </p:txBody>
      </p:sp>
      <p:sp>
        <p:nvSpPr>
          <p:cNvPr id="9" name="Content Placeholder 8">
            <a:extLst>
              <a:ext uri="{FF2B5EF4-FFF2-40B4-BE49-F238E27FC236}">
                <a16:creationId xmlns:a16="http://schemas.microsoft.com/office/drawing/2014/main" id="{C3EACE24-C033-EC40-AED7-ABACCE3236ED}"/>
              </a:ext>
            </a:extLst>
          </p:cNvPr>
          <p:cNvSpPr>
            <a:spLocks noGrp="1"/>
          </p:cNvSpPr>
          <p:nvPr>
            <p:ph sz="half" idx="2"/>
          </p:nvPr>
        </p:nvSpPr>
        <p:spPr>
          <a:xfrm>
            <a:off x="6172200" y="365125"/>
            <a:ext cx="5181600" cy="5811838"/>
          </a:xfrm>
        </p:spPr>
        <p:txBody>
          <a:bodyPr>
            <a:normAutofit/>
          </a:bodyPr>
          <a:lstStyle/>
          <a:p>
            <a:pPr marL="0" indent="0">
              <a:buNone/>
            </a:pPr>
            <a:endParaRPr lang="en-US" sz="2000" dirty="0"/>
          </a:p>
          <a:p>
            <a:pPr marL="0" indent="0">
              <a:buNone/>
            </a:pPr>
            <a:r>
              <a:rPr lang="en-US" sz="2000" dirty="0"/>
              <a:t>export default function App() {</a:t>
            </a:r>
          </a:p>
          <a:p>
            <a:pPr marL="0" indent="0">
              <a:buNone/>
            </a:pPr>
            <a:r>
              <a:rPr lang="en-US" sz="2000" dirty="0"/>
              <a:t>  return (</a:t>
            </a:r>
          </a:p>
          <a:p>
            <a:pPr marL="0" indent="0">
              <a:buNone/>
            </a:pPr>
            <a:r>
              <a:rPr lang="en-US" sz="2000" dirty="0"/>
              <a:t>    &lt;</a:t>
            </a:r>
            <a:r>
              <a:rPr lang="en-US" sz="2000" dirty="0" err="1"/>
              <a:t>SafeAreaView</a:t>
            </a:r>
            <a:r>
              <a:rPr lang="en-US" sz="2000" dirty="0"/>
              <a:t> style={</a:t>
            </a:r>
            <a:r>
              <a:rPr lang="en-US" sz="2000" dirty="0" err="1"/>
              <a:t>styles.container</a:t>
            </a:r>
            <a:r>
              <a:rPr lang="en-US" sz="2000" dirty="0"/>
              <a:t>}&gt;</a:t>
            </a:r>
          </a:p>
          <a:p>
            <a:pPr marL="0" indent="0">
              <a:buNone/>
            </a:pPr>
            <a:r>
              <a:rPr lang="en-US" sz="2000" dirty="0"/>
              <a:t>      &lt;</a:t>
            </a:r>
            <a:r>
              <a:rPr lang="en-US" sz="2000" dirty="0" err="1"/>
              <a:t>FlatList</a:t>
            </a:r>
            <a:endParaRPr lang="en-US" sz="2000" dirty="0"/>
          </a:p>
          <a:p>
            <a:pPr marL="0" indent="0">
              <a:buNone/>
            </a:pPr>
            <a:r>
              <a:rPr lang="en-US" sz="2000" dirty="0"/>
              <a:t>        data={DATA}</a:t>
            </a:r>
          </a:p>
          <a:p>
            <a:pPr marL="0" indent="0">
              <a:buNone/>
            </a:pPr>
            <a:r>
              <a:rPr lang="en-US" sz="2000" dirty="0"/>
              <a:t>        </a:t>
            </a:r>
            <a:r>
              <a:rPr lang="en-US" sz="2000" dirty="0" err="1"/>
              <a:t>renderItem</a:t>
            </a:r>
            <a:r>
              <a:rPr lang="en-US" sz="2000" dirty="0"/>
              <a:t>={({ item }) =&gt; &lt;Item title={</a:t>
            </a:r>
            <a:r>
              <a:rPr lang="en-US" sz="2000" dirty="0" err="1"/>
              <a:t>item.title</a:t>
            </a:r>
            <a:r>
              <a:rPr lang="en-US" sz="2000" dirty="0"/>
              <a:t>} /&gt;}</a:t>
            </a:r>
          </a:p>
          <a:p>
            <a:pPr marL="0" indent="0">
              <a:buNone/>
            </a:pPr>
            <a:r>
              <a:rPr lang="en-US" sz="2000" dirty="0"/>
              <a:t>        </a:t>
            </a:r>
            <a:r>
              <a:rPr lang="en-US" sz="2000" dirty="0" err="1"/>
              <a:t>keyExtractor</a:t>
            </a:r>
            <a:r>
              <a:rPr lang="en-US" sz="2000" dirty="0"/>
              <a:t>={item =&gt; </a:t>
            </a:r>
            <a:r>
              <a:rPr lang="en-US" sz="2000" dirty="0" err="1"/>
              <a:t>item.id</a:t>
            </a:r>
            <a:r>
              <a:rPr lang="en-US" sz="2000" dirty="0"/>
              <a:t>}</a:t>
            </a:r>
          </a:p>
          <a:p>
            <a:pPr marL="0" indent="0">
              <a:buNone/>
            </a:pPr>
            <a:r>
              <a:rPr lang="en-US" sz="2000" dirty="0"/>
              <a:t>      /&gt;</a:t>
            </a:r>
          </a:p>
          <a:p>
            <a:pPr marL="0" indent="0">
              <a:buNone/>
            </a:pPr>
            <a:r>
              <a:rPr lang="en-US" sz="2000" dirty="0"/>
              <a:t>    &lt;/</a:t>
            </a:r>
            <a:r>
              <a:rPr lang="en-US" sz="2000" dirty="0" err="1"/>
              <a:t>SafeAreaView</a:t>
            </a:r>
            <a:r>
              <a:rPr lang="en-US" sz="2000" dirty="0"/>
              <a:t>&gt;</a:t>
            </a:r>
          </a:p>
          <a:p>
            <a:pPr marL="0" indent="0">
              <a:buNone/>
            </a:pPr>
            <a:r>
              <a:rPr lang="en-US" sz="2000" dirty="0"/>
              <a:t>  );</a:t>
            </a:r>
          </a:p>
          <a:p>
            <a:pPr marL="0" indent="0">
              <a:buNone/>
            </a:pPr>
            <a:r>
              <a:rPr lang="en-US" sz="2000" dirty="0"/>
              <a:t>}</a:t>
            </a:r>
          </a:p>
        </p:txBody>
      </p:sp>
      <p:sp>
        <p:nvSpPr>
          <p:cNvPr id="2" name="TextBox 1">
            <a:extLst>
              <a:ext uri="{FF2B5EF4-FFF2-40B4-BE49-F238E27FC236}">
                <a16:creationId xmlns:a16="http://schemas.microsoft.com/office/drawing/2014/main" id="{BF277586-8AA9-9249-A388-235B656BBBFA}"/>
              </a:ext>
            </a:extLst>
          </p:cNvPr>
          <p:cNvSpPr txBox="1"/>
          <p:nvPr/>
        </p:nvSpPr>
        <p:spPr>
          <a:xfrm>
            <a:off x="630195" y="5362832"/>
            <a:ext cx="4992129" cy="369332"/>
          </a:xfrm>
          <a:prstGeom prst="rect">
            <a:avLst/>
          </a:prstGeom>
          <a:noFill/>
          <a:ln w="19050">
            <a:solidFill>
              <a:schemeClr val="accent1"/>
            </a:solidFill>
          </a:ln>
        </p:spPr>
        <p:txBody>
          <a:bodyPr wrap="square" rtlCol="0">
            <a:spAutoFit/>
          </a:bodyPr>
          <a:lstStyle/>
          <a:p>
            <a:pPr algn="ctr"/>
            <a:r>
              <a:rPr lang="en-US" dirty="0"/>
              <a:t>Definition of the Item component</a:t>
            </a:r>
          </a:p>
        </p:txBody>
      </p:sp>
      <p:sp>
        <p:nvSpPr>
          <p:cNvPr id="6" name="TextBox 5">
            <a:extLst>
              <a:ext uri="{FF2B5EF4-FFF2-40B4-BE49-F238E27FC236}">
                <a16:creationId xmlns:a16="http://schemas.microsoft.com/office/drawing/2014/main" id="{CE80EBA4-7E47-DD47-BA1A-BACD9A4728D1}"/>
              </a:ext>
            </a:extLst>
          </p:cNvPr>
          <p:cNvSpPr txBox="1"/>
          <p:nvPr/>
        </p:nvSpPr>
        <p:spPr>
          <a:xfrm>
            <a:off x="6266935" y="5547498"/>
            <a:ext cx="4992129" cy="646331"/>
          </a:xfrm>
          <a:prstGeom prst="rect">
            <a:avLst/>
          </a:prstGeom>
          <a:noFill/>
          <a:ln w="19050">
            <a:solidFill>
              <a:schemeClr val="accent1"/>
            </a:solidFill>
          </a:ln>
        </p:spPr>
        <p:txBody>
          <a:bodyPr wrap="square" rtlCol="0">
            <a:spAutoFit/>
          </a:bodyPr>
          <a:lstStyle/>
          <a:p>
            <a:pPr algn="ctr"/>
            <a:r>
              <a:rPr lang="en-US" dirty="0"/>
              <a:t>List is placed in the </a:t>
            </a:r>
            <a:r>
              <a:rPr lang="en-US" dirty="0" err="1"/>
              <a:t>SafeAreaView</a:t>
            </a:r>
            <a:r>
              <a:rPr lang="en-US" dirty="0"/>
              <a:t> and uses Item, data is linked through the data </a:t>
            </a:r>
            <a:r>
              <a:rPr lang="en-US" dirty="0" err="1"/>
              <a:t>atribute</a:t>
            </a:r>
            <a:endParaRPr lang="en-US" dirty="0"/>
          </a:p>
        </p:txBody>
      </p:sp>
    </p:spTree>
    <p:extLst>
      <p:ext uri="{BB962C8B-B14F-4D97-AF65-F5344CB8AC3E}">
        <p14:creationId xmlns:p14="http://schemas.microsoft.com/office/powerpoint/2010/main" val="1879218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B6D159-4AD9-F944-A9B8-65EBE4EB03BB}"/>
              </a:ext>
            </a:extLst>
          </p:cNvPr>
          <p:cNvSpPr>
            <a:spLocks noGrp="1"/>
          </p:cNvSpPr>
          <p:nvPr>
            <p:ph type="title"/>
          </p:nvPr>
        </p:nvSpPr>
        <p:spPr/>
        <p:txBody>
          <a:bodyPr/>
          <a:lstStyle/>
          <a:p>
            <a:r>
              <a:rPr lang="en-US" dirty="0" err="1"/>
              <a:t>FlatList</a:t>
            </a:r>
            <a:endParaRPr lang="en-US" dirty="0"/>
          </a:p>
        </p:txBody>
      </p:sp>
      <p:sp>
        <p:nvSpPr>
          <p:cNvPr id="8" name="Content Placeholder 7">
            <a:extLst>
              <a:ext uri="{FF2B5EF4-FFF2-40B4-BE49-F238E27FC236}">
                <a16:creationId xmlns:a16="http://schemas.microsoft.com/office/drawing/2014/main" id="{48C4635C-DDBA-B74A-82B2-CBD598013B53}"/>
              </a:ext>
            </a:extLst>
          </p:cNvPr>
          <p:cNvSpPr>
            <a:spLocks noGrp="1"/>
          </p:cNvSpPr>
          <p:nvPr>
            <p:ph sz="half" idx="1"/>
          </p:nvPr>
        </p:nvSpPr>
        <p:spPr/>
        <p:txBody>
          <a:bodyPr>
            <a:normAutofit/>
          </a:bodyPr>
          <a:lstStyle/>
          <a:p>
            <a:pPr marL="0" indent="0">
              <a:buNone/>
            </a:pPr>
            <a:endParaRPr lang="en-US" sz="2000" dirty="0"/>
          </a:p>
          <a:p>
            <a:pPr marL="0" indent="0">
              <a:buNone/>
            </a:pPr>
            <a:r>
              <a:rPr lang="en-US" sz="2000" dirty="0"/>
              <a:t>const styles = </a:t>
            </a:r>
            <a:r>
              <a:rPr lang="en-US" sz="2000" dirty="0" err="1"/>
              <a:t>StyleSheet.create</a:t>
            </a:r>
            <a:r>
              <a:rPr lang="en-US" sz="2000" dirty="0"/>
              <a:t>({</a:t>
            </a:r>
          </a:p>
          <a:p>
            <a:pPr marL="0" indent="0">
              <a:buNone/>
            </a:pPr>
            <a:r>
              <a:rPr lang="en-US" sz="2000" dirty="0"/>
              <a:t>  container: {</a:t>
            </a:r>
          </a:p>
          <a:p>
            <a:pPr marL="0" indent="0">
              <a:buNone/>
            </a:pPr>
            <a:r>
              <a:rPr lang="en-US" sz="2000" dirty="0"/>
              <a:t>    flex: 1,</a:t>
            </a:r>
          </a:p>
          <a:p>
            <a:pPr marL="0" indent="0">
              <a:buNone/>
            </a:pPr>
            <a:r>
              <a:rPr lang="en-US" sz="2000" dirty="0"/>
              <a:t>    </a:t>
            </a:r>
            <a:r>
              <a:rPr lang="en-US" sz="2000" dirty="0" err="1"/>
              <a:t>marginTop</a:t>
            </a:r>
            <a:r>
              <a:rPr lang="en-US" sz="2000" dirty="0"/>
              <a:t>: </a:t>
            </a:r>
            <a:r>
              <a:rPr lang="en-US" sz="2000" dirty="0" err="1"/>
              <a:t>Constants.statusBarHeight</a:t>
            </a:r>
            <a:r>
              <a:rPr lang="en-US" sz="2000" dirty="0"/>
              <a:t>,</a:t>
            </a:r>
          </a:p>
          <a:p>
            <a:pPr marL="0" indent="0">
              <a:buNone/>
            </a:pPr>
            <a:r>
              <a:rPr lang="en-US" sz="2000" dirty="0"/>
              <a:t>  },</a:t>
            </a:r>
          </a:p>
          <a:p>
            <a:pPr marL="0" indent="0">
              <a:buNone/>
            </a:pPr>
            <a:r>
              <a:rPr lang="en-US" sz="2000" dirty="0"/>
              <a:t>  </a:t>
            </a:r>
          </a:p>
        </p:txBody>
      </p:sp>
      <p:sp>
        <p:nvSpPr>
          <p:cNvPr id="9" name="Content Placeholder 8">
            <a:extLst>
              <a:ext uri="{FF2B5EF4-FFF2-40B4-BE49-F238E27FC236}">
                <a16:creationId xmlns:a16="http://schemas.microsoft.com/office/drawing/2014/main" id="{C3EACE24-C033-EC40-AED7-ABACCE3236ED}"/>
              </a:ext>
            </a:extLst>
          </p:cNvPr>
          <p:cNvSpPr>
            <a:spLocks noGrp="1"/>
          </p:cNvSpPr>
          <p:nvPr>
            <p:ph sz="half" idx="2"/>
          </p:nvPr>
        </p:nvSpPr>
        <p:spPr>
          <a:xfrm>
            <a:off x="6172200" y="1690687"/>
            <a:ext cx="5181600" cy="4486275"/>
          </a:xfrm>
        </p:spPr>
        <p:txBody>
          <a:bodyPr>
            <a:normAutofit/>
          </a:bodyPr>
          <a:lstStyle/>
          <a:p>
            <a:pPr marL="0" indent="0">
              <a:buNone/>
            </a:pPr>
            <a:r>
              <a:rPr lang="en-US" sz="2000" dirty="0"/>
              <a:t>item: {</a:t>
            </a:r>
          </a:p>
          <a:p>
            <a:pPr marL="0" indent="0">
              <a:buNone/>
            </a:pPr>
            <a:r>
              <a:rPr lang="en-US" sz="2000" dirty="0"/>
              <a:t>    </a:t>
            </a:r>
            <a:r>
              <a:rPr lang="en-US" sz="2000" dirty="0" err="1"/>
              <a:t>backgroundColor</a:t>
            </a:r>
            <a:r>
              <a:rPr lang="en-US" sz="2000" dirty="0"/>
              <a:t>: '#f9c2ff',</a:t>
            </a:r>
          </a:p>
          <a:p>
            <a:pPr marL="0" indent="0">
              <a:buNone/>
            </a:pPr>
            <a:r>
              <a:rPr lang="en-US" sz="2000" dirty="0"/>
              <a:t>    padding: 20,</a:t>
            </a:r>
          </a:p>
          <a:p>
            <a:pPr marL="0" indent="0">
              <a:buNone/>
            </a:pPr>
            <a:r>
              <a:rPr lang="en-US" sz="2000" dirty="0"/>
              <a:t>    </a:t>
            </a:r>
            <a:r>
              <a:rPr lang="en-US" sz="2000" dirty="0" err="1"/>
              <a:t>marginVertical</a:t>
            </a:r>
            <a:r>
              <a:rPr lang="en-US" sz="2000" dirty="0"/>
              <a:t>: 8,</a:t>
            </a:r>
          </a:p>
          <a:p>
            <a:pPr marL="0" indent="0">
              <a:buNone/>
            </a:pPr>
            <a:r>
              <a:rPr lang="en-US" sz="2000" dirty="0"/>
              <a:t>    </a:t>
            </a:r>
            <a:r>
              <a:rPr lang="en-US" sz="2000" dirty="0" err="1"/>
              <a:t>marginHorizontal</a:t>
            </a:r>
            <a:r>
              <a:rPr lang="en-US" sz="2000" dirty="0"/>
              <a:t>: 16,</a:t>
            </a:r>
          </a:p>
          <a:p>
            <a:pPr marL="0" indent="0">
              <a:buNone/>
            </a:pPr>
            <a:r>
              <a:rPr lang="en-US" sz="2000" dirty="0"/>
              <a:t>  },</a:t>
            </a:r>
          </a:p>
          <a:p>
            <a:pPr marL="0" indent="0">
              <a:buNone/>
            </a:pPr>
            <a:r>
              <a:rPr lang="en-US" sz="2000" dirty="0"/>
              <a:t>  title: {</a:t>
            </a:r>
          </a:p>
          <a:p>
            <a:pPr marL="0" indent="0">
              <a:buNone/>
            </a:pPr>
            <a:r>
              <a:rPr lang="en-US" sz="2000" dirty="0"/>
              <a:t>    </a:t>
            </a:r>
            <a:r>
              <a:rPr lang="en-US" sz="2000" dirty="0" err="1"/>
              <a:t>fontSize</a:t>
            </a:r>
            <a:r>
              <a:rPr lang="en-US" sz="2000" dirty="0"/>
              <a:t>: 32,</a:t>
            </a:r>
          </a:p>
          <a:p>
            <a:pPr marL="0" indent="0">
              <a:buNone/>
            </a:pPr>
            <a:r>
              <a:rPr lang="en-US" sz="2000" dirty="0"/>
              <a:t>  },</a:t>
            </a:r>
          </a:p>
          <a:p>
            <a:pPr marL="0" indent="0">
              <a:buNone/>
            </a:pPr>
            <a:r>
              <a:rPr lang="en-US" sz="2000" dirty="0"/>
              <a:t>});</a:t>
            </a:r>
          </a:p>
          <a:p>
            <a:pPr marL="0" indent="0">
              <a:buNone/>
            </a:pPr>
            <a:endParaRPr lang="en-US" sz="2000" dirty="0"/>
          </a:p>
        </p:txBody>
      </p:sp>
      <p:sp>
        <p:nvSpPr>
          <p:cNvPr id="5" name="TextBox 4">
            <a:extLst>
              <a:ext uri="{FF2B5EF4-FFF2-40B4-BE49-F238E27FC236}">
                <a16:creationId xmlns:a16="http://schemas.microsoft.com/office/drawing/2014/main" id="{4519D844-48A6-E940-AC8E-356659E2B12C}"/>
              </a:ext>
            </a:extLst>
          </p:cNvPr>
          <p:cNvSpPr txBox="1"/>
          <p:nvPr/>
        </p:nvSpPr>
        <p:spPr>
          <a:xfrm>
            <a:off x="838200" y="4608385"/>
            <a:ext cx="4992129" cy="1200329"/>
          </a:xfrm>
          <a:prstGeom prst="rect">
            <a:avLst/>
          </a:prstGeom>
          <a:noFill/>
          <a:ln w="19050">
            <a:solidFill>
              <a:schemeClr val="accent1"/>
            </a:solidFill>
          </a:ln>
        </p:spPr>
        <p:txBody>
          <a:bodyPr wrap="square" rtlCol="0">
            <a:spAutoFit/>
          </a:bodyPr>
          <a:lstStyle/>
          <a:p>
            <a:r>
              <a:rPr lang="en-US" dirty="0" err="1"/>
              <a:t>StyleSheet</a:t>
            </a:r>
            <a:r>
              <a:rPr lang="en-US" dirty="0"/>
              <a:t> styling the outer container (to make sure that it has constrained height and allows scrolling), item (colors, margins  and paddings) and title (font size)</a:t>
            </a:r>
          </a:p>
        </p:txBody>
      </p:sp>
    </p:spTree>
    <p:extLst>
      <p:ext uri="{BB962C8B-B14F-4D97-AF65-F5344CB8AC3E}">
        <p14:creationId xmlns:p14="http://schemas.microsoft.com/office/powerpoint/2010/main" val="1440872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0183B1-29DB-8942-9D4F-69DBD51210CE}"/>
              </a:ext>
            </a:extLst>
          </p:cNvPr>
          <p:cNvSpPr>
            <a:spLocks noGrp="1"/>
          </p:cNvSpPr>
          <p:nvPr>
            <p:ph type="title"/>
          </p:nvPr>
        </p:nvSpPr>
        <p:spPr/>
        <p:txBody>
          <a:bodyPr/>
          <a:lstStyle/>
          <a:p>
            <a:r>
              <a:rPr lang="en-US" dirty="0"/>
              <a:t>Button</a:t>
            </a:r>
          </a:p>
        </p:txBody>
      </p:sp>
      <p:sp>
        <p:nvSpPr>
          <p:cNvPr id="8" name="Content Placeholder 7">
            <a:extLst>
              <a:ext uri="{FF2B5EF4-FFF2-40B4-BE49-F238E27FC236}">
                <a16:creationId xmlns:a16="http://schemas.microsoft.com/office/drawing/2014/main" id="{1F9A6BE9-6728-8F43-B58D-3014A012EED9}"/>
              </a:ext>
            </a:extLst>
          </p:cNvPr>
          <p:cNvSpPr>
            <a:spLocks noGrp="1"/>
          </p:cNvSpPr>
          <p:nvPr>
            <p:ph idx="1"/>
          </p:nvPr>
        </p:nvSpPr>
        <p:spPr>
          <a:xfrm>
            <a:off x="838200" y="1825625"/>
            <a:ext cx="10515600" cy="4389824"/>
          </a:xfrm>
        </p:spPr>
        <p:txBody>
          <a:bodyPr>
            <a:normAutofit/>
          </a:bodyPr>
          <a:lstStyle/>
          <a:p>
            <a:pPr fontAlgn="base"/>
            <a:r>
              <a:rPr lang="en-CA" dirty="0"/>
              <a:t>A basic button component that should render nicely on any platform. Supports a minimal level of customization.</a:t>
            </a:r>
          </a:p>
          <a:p>
            <a:pPr fontAlgn="base"/>
            <a:endParaRPr lang="en-CA" dirty="0"/>
          </a:p>
          <a:p>
            <a:pPr fontAlgn="base"/>
            <a:r>
              <a:rPr lang="en-CA" dirty="0"/>
              <a:t>If this button doesn't look right for your app, you can build your own button using </a:t>
            </a:r>
            <a:r>
              <a:rPr lang="en-CA" dirty="0">
                <a:hlinkClick r:id="rId2"/>
              </a:rPr>
              <a:t>TouchableOpacity</a:t>
            </a:r>
            <a:r>
              <a:rPr lang="en-CA" dirty="0"/>
              <a:t> or </a:t>
            </a:r>
            <a:r>
              <a:rPr lang="en-CA" dirty="0">
                <a:hlinkClick r:id="rId3"/>
              </a:rPr>
              <a:t>TouchableNativeFeedback</a:t>
            </a:r>
            <a:r>
              <a:rPr lang="en-CA" dirty="0"/>
              <a:t>. For inspiration, look at the </a:t>
            </a:r>
            <a:r>
              <a:rPr lang="en-CA" dirty="0">
                <a:hlinkClick r:id="rId4"/>
              </a:rPr>
              <a:t>source code for this button component</a:t>
            </a:r>
            <a:r>
              <a:rPr lang="en-CA" dirty="0"/>
              <a:t>. Or, take a look at the </a:t>
            </a:r>
            <a:r>
              <a:rPr lang="en-CA" dirty="0">
                <a:hlinkClick r:id="rId5"/>
              </a:rPr>
              <a:t>wide variety of button components built by the community</a:t>
            </a:r>
            <a:r>
              <a:rPr lang="en-CA" dirty="0"/>
              <a:t>.</a:t>
            </a:r>
          </a:p>
          <a:p>
            <a:endParaRPr lang="en-US" dirty="0"/>
          </a:p>
        </p:txBody>
      </p:sp>
    </p:spTree>
    <p:extLst>
      <p:ext uri="{BB962C8B-B14F-4D97-AF65-F5344CB8AC3E}">
        <p14:creationId xmlns:p14="http://schemas.microsoft.com/office/powerpoint/2010/main" val="27957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24C3-2215-6649-8E3A-2F975F5D0302}"/>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5909C9C9-3B75-BC41-B9CC-87F407AAB5C8}"/>
              </a:ext>
            </a:extLst>
          </p:cNvPr>
          <p:cNvSpPr>
            <a:spLocks noGrp="1"/>
          </p:cNvSpPr>
          <p:nvPr>
            <p:ph idx="1"/>
          </p:nvPr>
        </p:nvSpPr>
        <p:spPr>
          <a:xfrm>
            <a:off x="838200" y="1359242"/>
            <a:ext cx="5257800" cy="5239265"/>
          </a:xfrm>
        </p:spPr>
        <p:txBody>
          <a:bodyPr>
            <a:normAutofit lnSpcReduction="10000"/>
          </a:bodyPr>
          <a:lstStyle/>
          <a:p>
            <a:pPr fontAlgn="base"/>
            <a:r>
              <a:rPr lang="en-CA" dirty="0"/>
              <a:t>Renders a </a:t>
            </a:r>
            <a:r>
              <a:rPr lang="en-CA" dirty="0" err="1"/>
              <a:t>boolean</a:t>
            </a:r>
            <a:r>
              <a:rPr lang="en-CA" dirty="0"/>
              <a:t> input.</a:t>
            </a:r>
          </a:p>
          <a:p>
            <a:pPr fontAlgn="base"/>
            <a:endParaRPr lang="en-CA" dirty="0"/>
          </a:p>
          <a:p>
            <a:pPr fontAlgn="base"/>
            <a:r>
              <a:rPr lang="en-CA" dirty="0"/>
              <a:t>This is a controlled component that requires an </a:t>
            </a:r>
            <a:r>
              <a:rPr lang="en-CA" dirty="0" err="1"/>
              <a:t>onValueChange</a:t>
            </a:r>
            <a:r>
              <a:rPr lang="en-CA" dirty="0"/>
              <a:t> callback that updates the value prop in order for the component to reflect user actions. If the value prop is not updated, the component will continue to render the supplied value prop instead of the expected result of any user actions.</a:t>
            </a:r>
          </a:p>
          <a:p>
            <a:endParaRPr lang="en-US" dirty="0"/>
          </a:p>
        </p:txBody>
      </p:sp>
      <p:sp>
        <p:nvSpPr>
          <p:cNvPr id="4" name="Rectangle 3">
            <a:extLst>
              <a:ext uri="{FF2B5EF4-FFF2-40B4-BE49-F238E27FC236}">
                <a16:creationId xmlns:a16="http://schemas.microsoft.com/office/drawing/2014/main" id="{D912ED41-AFAB-694A-B73E-BA2808539980}"/>
              </a:ext>
            </a:extLst>
          </p:cNvPr>
          <p:cNvSpPr/>
          <p:nvPr/>
        </p:nvSpPr>
        <p:spPr>
          <a:xfrm>
            <a:off x="5815914" y="77143"/>
            <a:ext cx="6376086" cy="6740307"/>
          </a:xfrm>
          <a:prstGeom prst="rect">
            <a:avLst/>
          </a:prstGeom>
        </p:spPr>
        <p:txBody>
          <a:bodyPr wrap="square">
            <a:spAutoFit/>
          </a:bodyPr>
          <a:lstStyle/>
          <a:p>
            <a:r>
              <a:rPr lang="en-US" dirty="0"/>
              <a:t>import React, { </a:t>
            </a:r>
            <a:r>
              <a:rPr lang="en-US" dirty="0" err="1"/>
              <a:t>useState</a:t>
            </a:r>
            <a:r>
              <a:rPr lang="en-US" dirty="0"/>
              <a:t> } from "react";</a:t>
            </a:r>
          </a:p>
          <a:p>
            <a:r>
              <a:rPr lang="en-US" dirty="0"/>
              <a:t>import { View, Switch, </a:t>
            </a:r>
            <a:r>
              <a:rPr lang="en-US" dirty="0" err="1"/>
              <a:t>StyleSheet</a:t>
            </a:r>
            <a:r>
              <a:rPr lang="en-US" dirty="0"/>
              <a:t> } from "react-native";</a:t>
            </a:r>
          </a:p>
          <a:p>
            <a:endParaRPr lang="en-US" dirty="0"/>
          </a:p>
          <a:p>
            <a:r>
              <a:rPr lang="en-US" dirty="0"/>
              <a:t>export default function App() {</a:t>
            </a:r>
          </a:p>
          <a:p>
            <a:r>
              <a:rPr lang="en-US" dirty="0"/>
              <a:t>  const [</a:t>
            </a:r>
            <a:r>
              <a:rPr lang="en-US" dirty="0" err="1"/>
              <a:t>isEnabled</a:t>
            </a:r>
            <a:r>
              <a:rPr lang="en-US" dirty="0"/>
              <a:t>, </a:t>
            </a:r>
            <a:r>
              <a:rPr lang="en-US" dirty="0" err="1"/>
              <a:t>setIsEnabled</a:t>
            </a:r>
            <a:r>
              <a:rPr lang="en-US" dirty="0"/>
              <a:t>] = </a:t>
            </a:r>
            <a:r>
              <a:rPr lang="en-US" dirty="0" err="1"/>
              <a:t>useState</a:t>
            </a:r>
            <a:r>
              <a:rPr lang="en-US" dirty="0"/>
              <a:t>(false);</a:t>
            </a:r>
          </a:p>
          <a:p>
            <a:r>
              <a:rPr lang="en-US" dirty="0"/>
              <a:t>  const </a:t>
            </a:r>
            <a:r>
              <a:rPr lang="en-US" dirty="0" err="1"/>
              <a:t>toggleSwitch</a:t>
            </a:r>
            <a:r>
              <a:rPr lang="en-US" dirty="0"/>
              <a:t> = () =&gt; </a:t>
            </a:r>
            <a:r>
              <a:rPr lang="en-US" dirty="0" err="1"/>
              <a:t>setIsEnabled</a:t>
            </a:r>
            <a:r>
              <a:rPr lang="en-US" dirty="0"/>
              <a:t>(</a:t>
            </a:r>
            <a:r>
              <a:rPr lang="en-US" dirty="0" err="1"/>
              <a:t>previousState</a:t>
            </a:r>
            <a:r>
              <a:rPr lang="en-US" dirty="0"/>
              <a:t> =&gt; 						!</a:t>
            </a:r>
            <a:r>
              <a:rPr lang="en-US" dirty="0" err="1"/>
              <a:t>previousState</a:t>
            </a:r>
            <a:r>
              <a:rPr lang="en-US" dirty="0"/>
              <a:t>);</a:t>
            </a:r>
          </a:p>
          <a:p>
            <a:r>
              <a:rPr lang="en-US" dirty="0"/>
              <a:t>  return (</a:t>
            </a:r>
          </a:p>
          <a:p>
            <a:r>
              <a:rPr lang="en-US" dirty="0"/>
              <a:t>    &lt;View style={</a:t>
            </a:r>
            <a:r>
              <a:rPr lang="en-US" dirty="0" err="1"/>
              <a:t>styles.container</a:t>
            </a:r>
            <a:r>
              <a:rPr lang="en-US" dirty="0"/>
              <a:t>}&gt;</a:t>
            </a:r>
          </a:p>
          <a:p>
            <a:r>
              <a:rPr lang="en-US" dirty="0"/>
              <a:t>      &lt;Switch</a:t>
            </a:r>
          </a:p>
          <a:p>
            <a:r>
              <a:rPr lang="en-US" dirty="0"/>
              <a:t>        </a:t>
            </a:r>
            <a:r>
              <a:rPr lang="en-US" dirty="0" err="1"/>
              <a:t>trackColor</a:t>
            </a:r>
            <a:r>
              <a:rPr lang="en-US" dirty="0"/>
              <a:t>={{ false: "#767577", true: "#81b0ff" }}</a:t>
            </a:r>
          </a:p>
          <a:p>
            <a:r>
              <a:rPr lang="en-US" dirty="0"/>
              <a:t>        </a:t>
            </a:r>
            <a:r>
              <a:rPr lang="en-US" dirty="0" err="1"/>
              <a:t>thumbColor</a:t>
            </a:r>
            <a:r>
              <a:rPr lang="en-US" dirty="0"/>
              <a:t>={</a:t>
            </a:r>
            <a:r>
              <a:rPr lang="en-US" dirty="0" err="1"/>
              <a:t>isEnabled</a:t>
            </a:r>
            <a:r>
              <a:rPr lang="en-US" dirty="0"/>
              <a:t> ? "#f5dd4b" : "#f4f3f4"}</a:t>
            </a:r>
          </a:p>
          <a:p>
            <a:r>
              <a:rPr lang="en-US" dirty="0"/>
              <a:t>        </a:t>
            </a:r>
            <a:r>
              <a:rPr lang="en-US" dirty="0" err="1"/>
              <a:t>ios_backgroundColor</a:t>
            </a:r>
            <a:r>
              <a:rPr lang="en-US" dirty="0"/>
              <a:t>="#3e3e3e"</a:t>
            </a:r>
          </a:p>
          <a:p>
            <a:r>
              <a:rPr lang="en-US" dirty="0"/>
              <a:t>        </a:t>
            </a:r>
            <a:r>
              <a:rPr lang="en-US" dirty="0" err="1"/>
              <a:t>onValueChange</a:t>
            </a:r>
            <a:r>
              <a:rPr lang="en-US" dirty="0"/>
              <a:t>={</a:t>
            </a:r>
            <a:r>
              <a:rPr lang="en-US" dirty="0" err="1"/>
              <a:t>toggleSwitch</a:t>
            </a:r>
            <a:r>
              <a:rPr lang="en-US" dirty="0"/>
              <a:t>}</a:t>
            </a:r>
          </a:p>
          <a:p>
            <a:r>
              <a:rPr lang="en-US" dirty="0"/>
              <a:t>        value={</a:t>
            </a:r>
            <a:r>
              <a:rPr lang="en-US" dirty="0" err="1"/>
              <a:t>isEnabled</a:t>
            </a:r>
            <a:r>
              <a:rPr lang="en-US" dirty="0"/>
              <a:t>}</a:t>
            </a:r>
          </a:p>
          <a:p>
            <a:r>
              <a:rPr lang="en-US" dirty="0"/>
              <a:t>      /&gt;</a:t>
            </a:r>
          </a:p>
          <a:p>
            <a:r>
              <a:rPr lang="en-US" dirty="0"/>
              <a:t>    &lt;/View&gt;</a:t>
            </a:r>
          </a:p>
          <a:p>
            <a:r>
              <a:rPr lang="en-US" dirty="0"/>
              <a:t>  );}</a:t>
            </a:r>
          </a:p>
          <a:p>
            <a:r>
              <a:rPr lang="en-US" dirty="0"/>
              <a:t>const styles = </a:t>
            </a:r>
            <a:r>
              <a:rPr lang="en-US" dirty="0" err="1"/>
              <a:t>StyleSheet.create</a:t>
            </a:r>
            <a:r>
              <a:rPr lang="en-US" dirty="0"/>
              <a:t>({</a:t>
            </a:r>
          </a:p>
          <a:p>
            <a:r>
              <a:rPr lang="en-US" dirty="0"/>
              <a:t>  container: {</a:t>
            </a:r>
          </a:p>
          <a:p>
            <a:r>
              <a:rPr lang="en-US" dirty="0"/>
              <a:t>    flex: 1,</a:t>
            </a:r>
          </a:p>
          <a:p>
            <a:r>
              <a:rPr lang="en-US" dirty="0"/>
              <a:t>    </a:t>
            </a:r>
            <a:r>
              <a:rPr lang="en-US" dirty="0" err="1"/>
              <a:t>alignItems</a:t>
            </a:r>
            <a:r>
              <a:rPr lang="en-US" dirty="0"/>
              <a:t>: "center",</a:t>
            </a:r>
          </a:p>
          <a:p>
            <a:r>
              <a:rPr lang="en-US" dirty="0"/>
              <a:t>    </a:t>
            </a:r>
            <a:r>
              <a:rPr lang="en-US" dirty="0" err="1"/>
              <a:t>justifyContent</a:t>
            </a:r>
            <a:r>
              <a:rPr lang="en-US" dirty="0"/>
              <a:t>: "center"</a:t>
            </a:r>
          </a:p>
          <a:p>
            <a:r>
              <a:rPr lang="en-US" dirty="0"/>
              <a:t>  }});</a:t>
            </a:r>
          </a:p>
        </p:txBody>
      </p:sp>
    </p:spTree>
    <p:extLst>
      <p:ext uri="{BB962C8B-B14F-4D97-AF65-F5344CB8AC3E}">
        <p14:creationId xmlns:p14="http://schemas.microsoft.com/office/powerpoint/2010/main" val="844531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7B63-E6C4-884E-8B2B-8E867C4CBFD9}"/>
              </a:ext>
            </a:extLst>
          </p:cNvPr>
          <p:cNvSpPr>
            <a:spLocks noGrp="1"/>
          </p:cNvSpPr>
          <p:nvPr>
            <p:ph type="title"/>
          </p:nvPr>
        </p:nvSpPr>
        <p:spPr/>
        <p:txBody>
          <a:bodyPr/>
          <a:lstStyle/>
          <a:p>
            <a:r>
              <a:rPr lang="en-US" dirty="0" err="1"/>
              <a:t>StyleSheet</a:t>
            </a:r>
            <a:endParaRPr lang="en-US" dirty="0"/>
          </a:p>
        </p:txBody>
      </p:sp>
      <p:sp>
        <p:nvSpPr>
          <p:cNvPr id="4" name="Content Placeholder 3">
            <a:extLst>
              <a:ext uri="{FF2B5EF4-FFF2-40B4-BE49-F238E27FC236}">
                <a16:creationId xmlns:a16="http://schemas.microsoft.com/office/drawing/2014/main" id="{BE69AC53-B5AC-464D-90FE-102A170E288B}"/>
              </a:ext>
            </a:extLst>
          </p:cNvPr>
          <p:cNvSpPr>
            <a:spLocks noGrp="1"/>
          </p:cNvSpPr>
          <p:nvPr>
            <p:ph sz="half" idx="1"/>
          </p:nvPr>
        </p:nvSpPr>
        <p:spPr/>
        <p:txBody>
          <a:bodyPr>
            <a:normAutofit/>
          </a:bodyPr>
          <a:lstStyle/>
          <a:p>
            <a:r>
              <a:rPr lang="en-CA" dirty="0"/>
              <a:t>A </a:t>
            </a:r>
            <a:r>
              <a:rPr lang="en-CA" dirty="0" err="1"/>
              <a:t>StyleSheet</a:t>
            </a:r>
            <a:r>
              <a:rPr lang="en-CA" dirty="0"/>
              <a:t> is an abstraction similar to CSS </a:t>
            </a:r>
            <a:r>
              <a:rPr lang="en-CA" dirty="0" err="1"/>
              <a:t>StyleSheets</a:t>
            </a:r>
            <a:endParaRPr lang="en-CA" dirty="0"/>
          </a:p>
          <a:p>
            <a:pPr fontAlgn="base"/>
            <a:r>
              <a:rPr lang="en-CA" dirty="0"/>
              <a:t>Code quality tips:</a:t>
            </a:r>
          </a:p>
          <a:p>
            <a:pPr lvl="1" fontAlgn="base"/>
            <a:r>
              <a:rPr lang="en-CA" dirty="0"/>
              <a:t>By moving styles away from the render function, you're making the code easier to understand.</a:t>
            </a:r>
          </a:p>
          <a:p>
            <a:pPr lvl="1" fontAlgn="base"/>
            <a:r>
              <a:rPr lang="en-CA" dirty="0"/>
              <a:t>Naming the styles is a good way to add meaning to the low-level components in the render function.</a:t>
            </a:r>
          </a:p>
          <a:p>
            <a:endParaRPr lang="en-US" sz="1600" dirty="0"/>
          </a:p>
        </p:txBody>
      </p:sp>
      <p:sp>
        <p:nvSpPr>
          <p:cNvPr id="5" name="Content Placeholder 4">
            <a:extLst>
              <a:ext uri="{FF2B5EF4-FFF2-40B4-BE49-F238E27FC236}">
                <a16:creationId xmlns:a16="http://schemas.microsoft.com/office/drawing/2014/main" id="{B927B4BD-E744-A147-86C0-37FF8EC3E5DF}"/>
              </a:ext>
            </a:extLst>
          </p:cNvPr>
          <p:cNvSpPr>
            <a:spLocks noGrp="1"/>
          </p:cNvSpPr>
          <p:nvPr>
            <p:ph sz="half" idx="2"/>
          </p:nvPr>
        </p:nvSpPr>
        <p:spPr/>
        <p:txBody>
          <a:bodyPr>
            <a:noAutofit/>
          </a:bodyPr>
          <a:lstStyle/>
          <a:p>
            <a:pPr marL="0" indent="0">
              <a:buNone/>
            </a:pPr>
            <a:r>
              <a:rPr lang="en-US" sz="1800" dirty="0"/>
              <a:t>&lt;View style={</a:t>
            </a:r>
            <a:r>
              <a:rPr lang="en-US" sz="1800" dirty="0" err="1"/>
              <a:t>styles.container</a:t>
            </a:r>
            <a:r>
              <a:rPr lang="en-US" sz="1800" dirty="0"/>
              <a:t>}&gt;…&lt;/View&gt;</a:t>
            </a:r>
          </a:p>
          <a:p>
            <a:pPr marL="0" indent="0">
              <a:buNone/>
            </a:pPr>
            <a:r>
              <a:rPr lang="en-US" sz="1800" dirty="0"/>
              <a:t>const styles = </a:t>
            </a:r>
            <a:r>
              <a:rPr lang="en-US" sz="1800" dirty="0" err="1"/>
              <a:t>StyleSheet.create</a:t>
            </a:r>
            <a:r>
              <a:rPr lang="en-US" sz="1800" dirty="0"/>
              <a:t>({</a:t>
            </a:r>
          </a:p>
          <a:p>
            <a:pPr marL="0" indent="0">
              <a:buNone/>
            </a:pPr>
            <a:r>
              <a:rPr lang="en-US" sz="1800" dirty="0"/>
              <a:t>  container: {</a:t>
            </a:r>
          </a:p>
          <a:p>
            <a:pPr marL="0" indent="0">
              <a:buNone/>
            </a:pPr>
            <a:r>
              <a:rPr lang="en-US" sz="1800" dirty="0"/>
              <a:t>    flex: 1,</a:t>
            </a:r>
          </a:p>
          <a:p>
            <a:pPr marL="0" indent="0">
              <a:buNone/>
            </a:pPr>
            <a:r>
              <a:rPr lang="en-US" sz="1800" dirty="0"/>
              <a:t>    padding: 24,</a:t>
            </a:r>
          </a:p>
          <a:p>
            <a:pPr marL="0" indent="0">
              <a:buNone/>
            </a:pPr>
            <a:r>
              <a:rPr lang="en-US" sz="1800" dirty="0"/>
              <a:t>    </a:t>
            </a:r>
            <a:r>
              <a:rPr lang="en-US" sz="1800" dirty="0" err="1"/>
              <a:t>backgroundColor</a:t>
            </a:r>
            <a:r>
              <a:rPr lang="en-US" sz="1800" dirty="0"/>
              <a:t>: "#</a:t>
            </a:r>
            <a:r>
              <a:rPr lang="en-US" sz="1800" dirty="0" err="1"/>
              <a:t>eaeaea</a:t>
            </a:r>
            <a:r>
              <a:rPr lang="en-US" sz="1800" dirty="0"/>
              <a:t>"</a:t>
            </a:r>
          </a:p>
          <a:p>
            <a:pPr marL="0" indent="0">
              <a:buNone/>
            </a:pPr>
            <a:r>
              <a:rPr lang="en-US" sz="1800" dirty="0"/>
              <a:t>  },</a:t>
            </a:r>
          </a:p>
          <a:p>
            <a:pPr marL="0" indent="0">
              <a:buNone/>
            </a:pPr>
            <a:r>
              <a:rPr lang="en-US" sz="1800" dirty="0"/>
              <a:t>  title: {</a:t>
            </a:r>
          </a:p>
          <a:p>
            <a:pPr marL="0" indent="0">
              <a:buNone/>
            </a:pPr>
            <a:r>
              <a:rPr lang="en-US" sz="1800" dirty="0"/>
              <a:t>    </a:t>
            </a:r>
            <a:r>
              <a:rPr lang="en-US" sz="1800" dirty="0" err="1"/>
              <a:t>marginTop</a:t>
            </a:r>
            <a:r>
              <a:rPr lang="en-US" sz="1800" dirty="0"/>
              <a:t>: 16,</a:t>
            </a:r>
          </a:p>
          <a:p>
            <a:pPr marL="0" indent="0">
              <a:buNone/>
            </a:pPr>
            <a:r>
              <a:rPr lang="en-US" sz="1800" dirty="0"/>
              <a:t>    </a:t>
            </a:r>
            <a:r>
              <a:rPr lang="en-US" sz="1800" dirty="0" err="1"/>
              <a:t>paddingVertical</a:t>
            </a:r>
            <a:r>
              <a:rPr lang="en-US" sz="1800" dirty="0"/>
              <a:t>: 8,</a:t>
            </a:r>
          </a:p>
          <a:p>
            <a:pPr marL="0" indent="0">
              <a:buNone/>
            </a:pPr>
            <a:r>
              <a:rPr lang="en-US" sz="1800" dirty="0"/>
              <a:t>    </a:t>
            </a:r>
            <a:r>
              <a:rPr lang="en-US" sz="1800" dirty="0" err="1"/>
              <a:t>borderWidth</a:t>
            </a:r>
            <a:r>
              <a:rPr lang="en-US" sz="1800" dirty="0"/>
              <a:t>: 4,</a:t>
            </a:r>
          </a:p>
          <a:p>
            <a:pPr marL="0" indent="0">
              <a:buNone/>
            </a:pPr>
            <a:r>
              <a:rPr lang="en-US" sz="1800" dirty="0"/>
              <a:t>  }</a:t>
            </a:r>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val="10250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96625724-192D-B749-8DD7-BDE5C240760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a:solidFill>
                  <a:srgbClr val="000000"/>
                </a:solidFill>
                <a:latin typeface="+mj-lt"/>
                <a:ea typeface="+mj-ea"/>
                <a:cs typeface="+mj-cs"/>
              </a:rPr>
              <a:t>Components</a:t>
            </a:r>
          </a:p>
        </p:txBody>
      </p:sp>
      <p:sp>
        <p:nvSpPr>
          <p:cNvPr id="5" name="Text Placeholder 4">
            <a:extLst>
              <a:ext uri="{FF2B5EF4-FFF2-40B4-BE49-F238E27FC236}">
                <a16:creationId xmlns:a16="http://schemas.microsoft.com/office/drawing/2014/main" id="{9794254A-1CDD-B54A-8FF7-F3C3F5814BF2}"/>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1800" kern="1200">
              <a:solidFill>
                <a:srgbClr val="000000"/>
              </a:solidFill>
              <a:latin typeface="+mn-lt"/>
              <a:ea typeface="+mn-ea"/>
              <a:cs typeface="+mn-cs"/>
            </a:endParaRP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Puzzle">
            <a:extLst>
              <a:ext uri="{FF2B5EF4-FFF2-40B4-BE49-F238E27FC236}">
                <a16:creationId xmlns:a16="http://schemas.microsoft.com/office/drawing/2014/main" id="{B744E415-AC01-476E-B319-382FB2820DC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72890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E5306B0C-2C6B-4849-A733-72065E73F92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a:solidFill>
                  <a:srgbClr val="000000"/>
                </a:solidFill>
                <a:latin typeface="+mj-lt"/>
                <a:ea typeface="+mj-ea"/>
                <a:cs typeface="+mj-cs"/>
              </a:rPr>
              <a:t>Interactions</a:t>
            </a:r>
          </a:p>
        </p:txBody>
      </p:sp>
      <p:sp>
        <p:nvSpPr>
          <p:cNvPr id="6" name="Text Placeholder 5">
            <a:extLst>
              <a:ext uri="{FF2B5EF4-FFF2-40B4-BE49-F238E27FC236}">
                <a16:creationId xmlns:a16="http://schemas.microsoft.com/office/drawing/2014/main" id="{0E1696ED-5009-FA44-8B12-E43DBEE0D430}"/>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r>
              <a:rPr lang="en-US" sz="1800" kern="1200">
                <a:solidFill>
                  <a:srgbClr val="000000"/>
                </a:solidFill>
                <a:latin typeface="+mn-lt"/>
                <a:ea typeface="+mn-ea"/>
                <a:cs typeface="+mn-cs"/>
              </a:rPr>
              <a:t>Touches and Gestures</a:t>
            </a: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Touch Screen">
            <a:extLst>
              <a:ext uri="{FF2B5EF4-FFF2-40B4-BE49-F238E27FC236}">
                <a16:creationId xmlns:a16="http://schemas.microsoft.com/office/drawing/2014/main" id="{900268BA-0F96-44D0-BEFF-8465974F831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090978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188F3A-EEC6-D642-9CA0-4D83B2ADE9E1}"/>
              </a:ext>
            </a:extLst>
          </p:cNvPr>
          <p:cNvSpPr>
            <a:spLocks noGrp="1"/>
          </p:cNvSpPr>
          <p:nvPr>
            <p:ph type="title"/>
          </p:nvPr>
        </p:nvSpPr>
        <p:spPr/>
        <p:txBody>
          <a:bodyPr/>
          <a:lstStyle/>
          <a:p>
            <a:r>
              <a:rPr lang="en-US" dirty="0"/>
              <a:t>Touch</a:t>
            </a:r>
          </a:p>
        </p:txBody>
      </p:sp>
      <p:sp>
        <p:nvSpPr>
          <p:cNvPr id="6" name="Content Placeholder 5">
            <a:extLst>
              <a:ext uri="{FF2B5EF4-FFF2-40B4-BE49-F238E27FC236}">
                <a16:creationId xmlns:a16="http://schemas.microsoft.com/office/drawing/2014/main" id="{E597D2F5-F186-4E4D-A432-36D81911BBC8}"/>
              </a:ext>
            </a:extLst>
          </p:cNvPr>
          <p:cNvSpPr>
            <a:spLocks noGrp="1"/>
          </p:cNvSpPr>
          <p:nvPr>
            <p:ph idx="1"/>
          </p:nvPr>
        </p:nvSpPr>
        <p:spPr/>
        <p:txBody>
          <a:bodyPr/>
          <a:lstStyle/>
          <a:p>
            <a:r>
              <a:rPr lang="en-CA" dirty="0"/>
              <a:t>Users interact with mobile apps mainly through touch. They can use a combination of gestures, such as tapping on a button, scrolling a list, or zooming on a map. </a:t>
            </a:r>
          </a:p>
          <a:p>
            <a:r>
              <a:rPr lang="en-CA" dirty="0"/>
              <a:t>React Native provides components to handle all sorts of common gestures, as well as a comprehensive </a:t>
            </a:r>
            <a:r>
              <a:rPr lang="en-CA" dirty="0">
                <a:hlinkClick r:id="rId3"/>
              </a:rPr>
              <a:t>gesture responder system</a:t>
            </a:r>
            <a:r>
              <a:rPr lang="en-CA" dirty="0"/>
              <a:t> to allow for more advanced gesture recognition, but the one component you will most likely be interested in is the basic Button.</a:t>
            </a:r>
            <a:endParaRPr lang="en-US" dirty="0"/>
          </a:p>
        </p:txBody>
      </p:sp>
    </p:spTree>
    <p:extLst>
      <p:ext uri="{BB962C8B-B14F-4D97-AF65-F5344CB8AC3E}">
        <p14:creationId xmlns:p14="http://schemas.microsoft.com/office/powerpoint/2010/main" val="3390295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69D3-C8C4-9A4B-9EE7-B12EA4F3F762}"/>
              </a:ext>
            </a:extLst>
          </p:cNvPr>
          <p:cNvSpPr>
            <a:spLocks noGrp="1"/>
          </p:cNvSpPr>
          <p:nvPr>
            <p:ph type="title"/>
          </p:nvPr>
        </p:nvSpPr>
        <p:spPr/>
        <p:txBody>
          <a:bodyPr/>
          <a:lstStyle/>
          <a:p>
            <a:r>
              <a:rPr lang="en-US" dirty="0" err="1"/>
              <a:t>Touchables</a:t>
            </a:r>
            <a:endParaRPr lang="en-US" dirty="0"/>
          </a:p>
        </p:txBody>
      </p:sp>
      <p:sp>
        <p:nvSpPr>
          <p:cNvPr id="3" name="Content Placeholder 2">
            <a:extLst>
              <a:ext uri="{FF2B5EF4-FFF2-40B4-BE49-F238E27FC236}">
                <a16:creationId xmlns:a16="http://schemas.microsoft.com/office/drawing/2014/main" id="{43EAC7E3-BE30-3D42-AC68-28D9C212B56F}"/>
              </a:ext>
            </a:extLst>
          </p:cNvPr>
          <p:cNvSpPr>
            <a:spLocks noGrp="1"/>
          </p:cNvSpPr>
          <p:nvPr>
            <p:ph idx="1"/>
          </p:nvPr>
        </p:nvSpPr>
        <p:spPr/>
        <p:txBody>
          <a:bodyPr/>
          <a:lstStyle/>
          <a:p>
            <a:r>
              <a:rPr lang="en-CA" dirty="0"/>
              <a:t>If the basic button doesn't look right for your app, you can build your own button using any of the "Touchable" components provided by React Native. </a:t>
            </a:r>
          </a:p>
          <a:p>
            <a:r>
              <a:rPr lang="en-CA" dirty="0"/>
              <a:t>Touchable components provide the capability to capture tapping gestures and can display feedback when a gesture is recognized. </a:t>
            </a:r>
          </a:p>
          <a:p>
            <a:r>
              <a:rPr lang="en-CA" dirty="0"/>
              <a:t>These components do not provide any default styling, so you will need to provide your own style.</a:t>
            </a:r>
            <a:endParaRPr lang="en-US" dirty="0"/>
          </a:p>
        </p:txBody>
      </p:sp>
    </p:spTree>
    <p:extLst>
      <p:ext uri="{BB962C8B-B14F-4D97-AF65-F5344CB8AC3E}">
        <p14:creationId xmlns:p14="http://schemas.microsoft.com/office/powerpoint/2010/main" val="3387743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69D3-C8C4-9A4B-9EE7-B12EA4F3F762}"/>
              </a:ext>
            </a:extLst>
          </p:cNvPr>
          <p:cNvSpPr>
            <a:spLocks noGrp="1"/>
          </p:cNvSpPr>
          <p:nvPr>
            <p:ph type="title"/>
          </p:nvPr>
        </p:nvSpPr>
        <p:spPr/>
        <p:txBody>
          <a:bodyPr/>
          <a:lstStyle/>
          <a:p>
            <a:r>
              <a:rPr lang="en-US" dirty="0"/>
              <a:t>Touchable types</a:t>
            </a:r>
          </a:p>
        </p:txBody>
      </p:sp>
      <p:sp>
        <p:nvSpPr>
          <p:cNvPr id="3" name="Content Placeholder 2">
            <a:extLst>
              <a:ext uri="{FF2B5EF4-FFF2-40B4-BE49-F238E27FC236}">
                <a16:creationId xmlns:a16="http://schemas.microsoft.com/office/drawing/2014/main" id="{43EAC7E3-BE30-3D42-AC68-28D9C212B56F}"/>
              </a:ext>
            </a:extLst>
          </p:cNvPr>
          <p:cNvSpPr>
            <a:spLocks noGrp="1"/>
          </p:cNvSpPr>
          <p:nvPr>
            <p:ph idx="1"/>
          </p:nvPr>
        </p:nvSpPr>
        <p:spPr/>
        <p:txBody>
          <a:bodyPr/>
          <a:lstStyle/>
          <a:p>
            <a:pPr fontAlgn="base"/>
            <a:r>
              <a:rPr lang="en-CA" dirty="0"/>
              <a:t>Generally, you can use </a:t>
            </a:r>
            <a:r>
              <a:rPr lang="en-CA" b="1" dirty="0">
                <a:hlinkClick r:id="rId3"/>
              </a:rPr>
              <a:t>TouchableHighlight</a:t>
            </a:r>
            <a:r>
              <a:rPr lang="en-CA" dirty="0"/>
              <a:t> anywhere you would use a button or link on web. The view's background will be darkened when the user presses down on the button.</a:t>
            </a:r>
          </a:p>
          <a:p>
            <a:pPr fontAlgn="base"/>
            <a:r>
              <a:rPr lang="en-CA" dirty="0"/>
              <a:t>You may consider using </a:t>
            </a:r>
            <a:r>
              <a:rPr lang="en-CA" b="1" dirty="0">
                <a:hlinkClick r:id="rId4"/>
              </a:rPr>
              <a:t>TouchableNativeFeedback</a:t>
            </a:r>
            <a:r>
              <a:rPr lang="en-CA" dirty="0"/>
              <a:t> on Android to display ink surface reaction ripples that respond to the user's touch.</a:t>
            </a:r>
          </a:p>
          <a:p>
            <a:pPr fontAlgn="base"/>
            <a:r>
              <a:rPr lang="en-CA" b="1" dirty="0">
                <a:hlinkClick r:id="rId5"/>
              </a:rPr>
              <a:t>TouchableOpacity</a:t>
            </a:r>
            <a:r>
              <a:rPr lang="en-CA" dirty="0"/>
              <a:t> can be used to provide feedback by reducing the opacity of the button, allowing the background to be seen through while the user is pressing down.</a:t>
            </a:r>
          </a:p>
          <a:p>
            <a:pPr fontAlgn="base"/>
            <a:r>
              <a:rPr lang="en-CA" dirty="0"/>
              <a:t>If you need to handle a tap gesture but you don't want any feedback to be displayed, use </a:t>
            </a:r>
            <a:r>
              <a:rPr lang="en-CA" b="1" dirty="0">
                <a:hlinkClick r:id="rId6"/>
              </a:rPr>
              <a:t>TouchableWithoutFeedback</a:t>
            </a:r>
            <a:r>
              <a:rPr lang="en-CA" dirty="0"/>
              <a:t>.</a:t>
            </a:r>
          </a:p>
          <a:p>
            <a:endParaRPr lang="en-US" dirty="0"/>
          </a:p>
        </p:txBody>
      </p:sp>
    </p:spTree>
    <p:extLst>
      <p:ext uri="{BB962C8B-B14F-4D97-AF65-F5344CB8AC3E}">
        <p14:creationId xmlns:p14="http://schemas.microsoft.com/office/powerpoint/2010/main" val="156692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Gesture Responder System</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lstStyle/>
          <a:p>
            <a:pPr fontAlgn="base"/>
            <a:r>
              <a:rPr lang="en-CA" dirty="0"/>
              <a:t>The gesture responder system manages the lifecycle of gestures in your app. A touch can go through several phases as the app determines what the user's intention is. For example, the app needs to determine if the touch is scrolling, sliding on a widget, or tapping. This can even change during the duration of a touch. </a:t>
            </a:r>
          </a:p>
          <a:p>
            <a:pPr fontAlgn="base"/>
            <a:r>
              <a:rPr lang="en-CA" dirty="0"/>
              <a:t>There can also be multiple simultaneous touches.</a:t>
            </a:r>
          </a:p>
          <a:p>
            <a:pPr fontAlgn="base"/>
            <a:r>
              <a:rPr lang="en-CA" dirty="0"/>
              <a:t>The touch responder system is needed to allow components to negotiate these touch interactions without any additional knowledge about their parent or child components.</a:t>
            </a:r>
          </a:p>
          <a:p>
            <a:endParaRPr lang="en-US" dirty="0"/>
          </a:p>
        </p:txBody>
      </p:sp>
    </p:spTree>
    <p:extLst>
      <p:ext uri="{BB962C8B-B14F-4D97-AF65-F5344CB8AC3E}">
        <p14:creationId xmlns:p14="http://schemas.microsoft.com/office/powerpoint/2010/main" val="3658243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Gesture Responder System – Best Practices</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lstStyle/>
          <a:p>
            <a:pPr marL="0" indent="0" fontAlgn="base">
              <a:buNone/>
            </a:pPr>
            <a:r>
              <a:rPr lang="en-CA" dirty="0"/>
              <a:t>To make your app feel great, every action should have the following attributes:</a:t>
            </a:r>
          </a:p>
          <a:p>
            <a:pPr fontAlgn="base"/>
            <a:r>
              <a:rPr lang="en-CA" dirty="0"/>
              <a:t>Feedback/highlighting- show the user what is handling their touch, and what will happen when they release the gesture</a:t>
            </a:r>
          </a:p>
          <a:p>
            <a:pPr fontAlgn="base"/>
            <a:r>
              <a:rPr lang="en-CA" dirty="0"/>
              <a:t>Cancel-ability- when making an action, the user should be able to abort it mid-touch by dragging their finger away</a:t>
            </a:r>
          </a:p>
          <a:p>
            <a:pPr marL="0" indent="0" fontAlgn="base">
              <a:buNone/>
            </a:pPr>
            <a:r>
              <a:rPr lang="en-CA" dirty="0"/>
              <a:t>These features make users more comfortable while using an app, because it allows people to experiment and interact without fear of making mistakes.</a:t>
            </a:r>
          </a:p>
        </p:txBody>
      </p:sp>
    </p:spTree>
    <p:extLst>
      <p:ext uri="{BB962C8B-B14F-4D97-AF65-F5344CB8AC3E}">
        <p14:creationId xmlns:p14="http://schemas.microsoft.com/office/powerpoint/2010/main" val="690474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Responder lifecycle</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lstStyle/>
          <a:p>
            <a:pPr marL="0" indent="0" fontAlgn="base">
              <a:buNone/>
            </a:pPr>
            <a:r>
              <a:rPr lang="en-CA" dirty="0"/>
              <a:t>A view can become the touch responder by implementing the correct negotiation methods. There are two methods to ask the view if it wants to become responder:</a:t>
            </a:r>
          </a:p>
          <a:p>
            <a:pPr fontAlgn="base"/>
            <a:r>
              <a:rPr lang="en-CA" dirty="0" err="1"/>
              <a:t>View.props.onStartShouldSetResponder</a:t>
            </a:r>
            <a:r>
              <a:rPr lang="en-CA" dirty="0"/>
              <a:t>: (</a:t>
            </a:r>
            <a:r>
              <a:rPr lang="en-CA" dirty="0" err="1"/>
              <a:t>evt</a:t>
            </a:r>
            <a:r>
              <a:rPr lang="en-CA" dirty="0"/>
              <a:t>) =&gt; true, - Does this view want to become responder on the start of a touch?</a:t>
            </a:r>
          </a:p>
          <a:p>
            <a:pPr fontAlgn="base"/>
            <a:r>
              <a:rPr lang="en-CA" dirty="0" err="1"/>
              <a:t>View.props.onMoveShouldSetResponder</a:t>
            </a:r>
            <a:r>
              <a:rPr lang="en-CA" dirty="0"/>
              <a:t>: (</a:t>
            </a:r>
            <a:r>
              <a:rPr lang="en-CA" dirty="0" err="1"/>
              <a:t>evt</a:t>
            </a:r>
            <a:r>
              <a:rPr lang="en-CA" dirty="0"/>
              <a:t>) =&gt; true, - Called for every touch move on the View when it is not the responder: does this view want to "claim" touch responsiveness?</a:t>
            </a:r>
          </a:p>
          <a:p>
            <a:pPr marL="0" indent="0" fontAlgn="base">
              <a:buNone/>
            </a:pPr>
            <a:endParaRPr lang="en-CA" dirty="0"/>
          </a:p>
        </p:txBody>
      </p:sp>
    </p:spTree>
    <p:extLst>
      <p:ext uri="{BB962C8B-B14F-4D97-AF65-F5344CB8AC3E}">
        <p14:creationId xmlns:p14="http://schemas.microsoft.com/office/powerpoint/2010/main" val="1548338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Responder lifecycle</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lstStyle/>
          <a:p>
            <a:pPr marL="0" indent="0" fontAlgn="base">
              <a:buNone/>
            </a:pPr>
            <a:r>
              <a:rPr lang="en-CA" dirty="0"/>
              <a:t>If the View returns true and attempts to become the responder, one of the following will happen:</a:t>
            </a:r>
          </a:p>
          <a:p>
            <a:pPr fontAlgn="base"/>
            <a:r>
              <a:rPr lang="en-CA" dirty="0" err="1"/>
              <a:t>View.props.onResponderGrant</a:t>
            </a:r>
            <a:r>
              <a:rPr lang="en-CA" dirty="0"/>
              <a:t>: (</a:t>
            </a:r>
            <a:r>
              <a:rPr lang="en-CA" dirty="0" err="1"/>
              <a:t>evt</a:t>
            </a:r>
            <a:r>
              <a:rPr lang="en-CA" dirty="0"/>
              <a:t>) =&gt; {} - The View is now responding for touch events. This is the time to highlight and show the user what is happening</a:t>
            </a:r>
          </a:p>
          <a:p>
            <a:pPr fontAlgn="base"/>
            <a:r>
              <a:rPr lang="en-CA" dirty="0" err="1"/>
              <a:t>View.props.onResponderReject</a:t>
            </a:r>
            <a:r>
              <a:rPr lang="en-CA" dirty="0"/>
              <a:t>: (</a:t>
            </a:r>
            <a:r>
              <a:rPr lang="en-CA" dirty="0" err="1"/>
              <a:t>evt</a:t>
            </a:r>
            <a:r>
              <a:rPr lang="en-CA" dirty="0"/>
              <a:t>) =&gt; {} - Something else is the responder right now and will not release it</a:t>
            </a:r>
          </a:p>
          <a:p>
            <a:pPr marL="0" indent="0" fontAlgn="base">
              <a:buNone/>
            </a:pPr>
            <a:endParaRPr lang="en-CA" dirty="0"/>
          </a:p>
        </p:txBody>
      </p:sp>
    </p:spTree>
    <p:extLst>
      <p:ext uri="{BB962C8B-B14F-4D97-AF65-F5344CB8AC3E}">
        <p14:creationId xmlns:p14="http://schemas.microsoft.com/office/powerpoint/2010/main" val="458219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Responder lifecycle</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normAutofit fontScale="92500" lnSpcReduction="10000"/>
          </a:bodyPr>
          <a:lstStyle/>
          <a:p>
            <a:pPr marL="0" indent="0" fontAlgn="base">
              <a:buNone/>
            </a:pPr>
            <a:r>
              <a:rPr lang="en-CA" dirty="0"/>
              <a:t>If the view is responding, the following handlers can be called:</a:t>
            </a:r>
          </a:p>
          <a:p>
            <a:pPr fontAlgn="base"/>
            <a:r>
              <a:rPr lang="en-CA" dirty="0" err="1"/>
              <a:t>View.props.onResponderMove</a:t>
            </a:r>
            <a:r>
              <a:rPr lang="en-CA" dirty="0"/>
              <a:t>: (</a:t>
            </a:r>
            <a:r>
              <a:rPr lang="en-CA" dirty="0" err="1"/>
              <a:t>evt</a:t>
            </a:r>
            <a:r>
              <a:rPr lang="en-CA" dirty="0"/>
              <a:t>) =&gt; {} - The user is moving their finger</a:t>
            </a:r>
          </a:p>
          <a:p>
            <a:pPr fontAlgn="base"/>
            <a:r>
              <a:rPr lang="en-CA" dirty="0" err="1"/>
              <a:t>View.props.onResponderRelease</a:t>
            </a:r>
            <a:r>
              <a:rPr lang="en-CA" dirty="0"/>
              <a:t>: (</a:t>
            </a:r>
            <a:r>
              <a:rPr lang="en-CA" dirty="0" err="1"/>
              <a:t>evt</a:t>
            </a:r>
            <a:r>
              <a:rPr lang="en-CA" dirty="0"/>
              <a:t>) =&gt; {} - Fired at the end of the touch, </a:t>
            </a:r>
            <a:r>
              <a:rPr lang="en-CA" dirty="0" err="1"/>
              <a:t>ie</a:t>
            </a:r>
            <a:r>
              <a:rPr lang="en-CA" dirty="0"/>
              <a:t> "</a:t>
            </a:r>
            <a:r>
              <a:rPr lang="en-CA" dirty="0" err="1"/>
              <a:t>touchUp</a:t>
            </a:r>
            <a:r>
              <a:rPr lang="en-CA" dirty="0"/>
              <a:t>"</a:t>
            </a:r>
          </a:p>
          <a:p>
            <a:pPr fontAlgn="base"/>
            <a:r>
              <a:rPr lang="en-CA" dirty="0" err="1"/>
              <a:t>View.props.onResponderTerminationRequest</a:t>
            </a:r>
            <a:r>
              <a:rPr lang="en-CA" dirty="0"/>
              <a:t>: (</a:t>
            </a:r>
            <a:r>
              <a:rPr lang="en-CA" dirty="0" err="1"/>
              <a:t>evt</a:t>
            </a:r>
            <a:r>
              <a:rPr lang="en-CA" dirty="0"/>
              <a:t>) =&gt; true - Something else wants to become responder. Should this view release the responder? Returning true allows release</a:t>
            </a:r>
          </a:p>
          <a:p>
            <a:pPr fontAlgn="base"/>
            <a:r>
              <a:rPr lang="en-CA" dirty="0" err="1"/>
              <a:t>View.props.onResponderTerminate</a:t>
            </a:r>
            <a:r>
              <a:rPr lang="en-CA" dirty="0"/>
              <a:t>: (</a:t>
            </a:r>
            <a:r>
              <a:rPr lang="en-CA" dirty="0" err="1"/>
              <a:t>evt</a:t>
            </a:r>
            <a:r>
              <a:rPr lang="en-CA" dirty="0"/>
              <a:t>) =&gt; {} - The responder has been taken from the View. Might be taken by other views after a call to </a:t>
            </a:r>
            <a:r>
              <a:rPr lang="en-CA" dirty="0" err="1"/>
              <a:t>onResponderTerminationRequest</a:t>
            </a:r>
            <a:r>
              <a:rPr lang="en-CA" dirty="0"/>
              <a:t>, or might be taken by the OS without asking (happens with control center/ notification center on iOS)</a:t>
            </a:r>
          </a:p>
        </p:txBody>
      </p:sp>
    </p:spTree>
    <p:extLst>
      <p:ext uri="{BB962C8B-B14F-4D97-AF65-F5344CB8AC3E}">
        <p14:creationId xmlns:p14="http://schemas.microsoft.com/office/powerpoint/2010/main" val="850064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Responder lifecycle</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normAutofit fontScale="92500"/>
          </a:bodyPr>
          <a:lstStyle/>
          <a:p>
            <a:pPr marL="0" indent="0" fontAlgn="base">
              <a:buNone/>
            </a:pPr>
            <a:r>
              <a:rPr lang="en-CA" dirty="0" err="1"/>
              <a:t>evt</a:t>
            </a:r>
            <a:r>
              <a:rPr lang="en-CA" dirty="0"/>
              <a:t> is a synthetic touch event with the following form:</a:t>
            </a:r>
          </a:p>
          <a:p>
            <a:pPr fontAlgn="base"/>
            <a:r>
              <a:rPr lang="en-CA" dirty="0" err="1"/>
              <a:t>nativeEvent</a:t>
            </a:r>
            <a:endParaRPr lang="en-CA" dirty="0"/>
          </a:p>
          <a:p>
            <a:pPr lvl="1" fontAlgn="base"/>
            <a:r>
              <a:rPr lang="en-CA" dirty="0" err="1"/>
              <a:t>changedTouches</a:t>
            </a:r>
            <a:r>
              <a:rPr lang="en-CA" dirty="0"/>
              <a:t> - Array of all touch events that have changed since the last event</a:t>
            </a:r>
          </a:p>
          <a:p>
            <a:pPr lvl="1" fontAlgn="base"/>
            <a:r>
              <a:rPr lang="en-CA" dirty="0"/>
              <a:t>identifier - The ID of the touch</a:t>
            </a:r>
          </a:p>
          <a:p>
            <a:pPr lvl="1" fontAlgn="base"/>
            <a:r>
              <a:rPr lang="en-CA" dirty="0" err="1"/>
              <a:t>locationX</a:t>
            </a:r>
            <a:r>
              <a:rPr lang="en-CA" dirty="0"/>
              <a:t> - The X position of the touch, relative to the element</a:t>
            </a:r>
          </a:p>
          <a:p>
            <a:pPr lvl="1" fontAlgn="base"/>
            <a:r>
              <a:rPr lang="en-CA" dirty="0" err="1"/>
              <a:t>locationY</a:t>
            </a:r>
            <a:r>
              <a:rPr lang="en-CA" dirty="0"/>
              <a:t> - The Y position of the touch, relative to the element</a:t>
            </a:r>
          </a:p>
          <a:p>
            <a:pPr lvl="1" fontAlgn="base"/>
            <a:r>
              <a:rPr lang="en-CA" dirty="0" err="1"/>
              <a:t>pageX</a:t>
            </a:r>
            <a:r>
              <a:rPr lang="en-CA" dirty="0"/>
              <a:t> - The X position of the touch, relative to the root element</a:t>
            </a:r>
          </a:p>
          <a:p>
            <a:pPr lvl="1" fontAlgn="base"/>
            <a:r>
              <a:rPr lang="en-CA" dirty="0" err="1"/>
              <a:t>pageY</a:t>
            </a:r>
            <a:r>
              <a:rPr lang="en-CA" dirty="0"/>
              <a:t> - The Y position of the touch, relative to the root element</a:t>
            </a:r>
          </a:p>
          <a:p>
            <a:pPr lvl="1" fontAlgn="base"/>
            <a:r>
              <a:rPr lang="en-CA" dirty="0"/>
              <a:t>target - The node id of the element receiving the touch event</a:t>
            </a:r>
          </a:p>
          <a:p>
            <a:pPr lvl="1" fontAlgn="base"/>
            <a:r>
              <a:rPr lang="en-CA" dirty="0"/>
              <a:t>timestamp - A time identifier for the touch, useful for velocity calculation</a:t>
            </a:r>
          </a:p>
          <a:p>
            <a:pPr lvl="1" fontAlgn="base"/>
            <a:r>
              <a:rPr lang="en-CA" dirty="0"/>
              <a:t>touches - Array of all current touches on the screen</a:t>
            </a:r>
          </a:p>
        </p:txBody>
      </p:sp>
    </p:spTree>
    <p:extLst>
      <p:ext uri="{BB962C8B-B14F-4D97-AF65-F5344CB8AC3E}">
        <p14:creationId xmlns:p14="http://schemas.microsoft.com/office/powerpoint/2010/main" val="332107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Basic components:&#10;View, the most fundamental ">
            <a:extLst>
              <a:ext uri="{FF2B5EF4-FFF2-40B4-BE49-F238E27FC236}">
                <a16:creationId xmlns:a16="http://schemas.microsoft.com/office/drawing/2014/main" id="{28D05120-5849-0E4A-9D02-793A0B455AE7}"/>
              </a:ext>
            </a:extLst>
          </p:cNvPr>
          <p:cNvPicPr>
            <a:picLocks noGrp="1" noChangeAspect="1"/>
          </p:cNvPicPr>
          <p:nvPr>
            <p:ph idx="1"/>
          </p:nvPr>
        </p:nvPicPr>
        <p:blipFill rotWithShape="1">
          <a:blip r:embed="rId2"/>
          <a:srcRect r="1269"/>
          <a:stretch/>
        </p:blipFill>
        <p:spPr>
          <a:xfrm>
            <a:off x="196850" y="173518"/>
            <a:ext cx="11798300" cy="6512763"/>
          </a:xfrm>
          <a:prstGeom prst="rect">
            <a:avLst/>
          </a:prstGeom>
        </p:spPr>
      </p:pic>
    </p:spTree>
    <p:extLst>
      <p:ext uri="{BB962C8B-B14F-4D97-AF65-F5344CB8AC3E}">
        <p14:creationId xmlns:p14="http://schemas.microsoft.com/office/powerpoint/2010/main" val="3126074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BF68-FA4D-4544-8CE5-3506081C4FCA}"/>
              </a:ext>
            </a:extLst>
          </p:cNvPr>
          <p:cNvSpPr>
            <a:spLocks noGrp="1"/>
          </p:cNvSpPr>
          <p:nvPr>
            <p:ph type="title"/>
          </p:nvPr>
        </p:nvSpPr>
        <p:spPr/>
        <p:txBody>
          <a:bodyPr/>
          <a:lstStyle/>
          <a:p>
            <a:r>
              <a:rPr lang="en-US" dirty="0"/>
              <a:t>Responder lifecycle</a:t>
            </a:r>
          </a:p>
        </p:txBody>
      </p:sp>
      <p:sp>
        <p:nvSpPr>
          <p:cNvPr id="3" name="Content Placeholder 2">
            <a:extLst>
              <a:ext uri="{FF2B5EF4-FFF2-40B4-BE49-F238E27FC236}">
                <a16:creationId xmlns:a16="http://schemas.microsoft.com/office/drawing/2014/main" id="{87BF9FF9-5E78-0046-ADCC-6BBB010439D9}"/>
              </a:ext>
            </a:extLst>
          </p:cNvPr>
          <p:cNvSpPr>
            <a:spLocks noGrp="1"/>
          </p:cNvSpPr>
          <p:nvPr>
            <p:ph idx="1"/>
          </p:nvPr>
        </p:nvSpPr>
        <p:spPr/>
        <p:txBody>
          <a:bodyPr>
            <a:normAutofit lnSpcReduction="10000"/>
          </a:bodyPr>
          <a:lstStyle/>
          <a:p>
            <a:pPr marL="0" indent="0" fontAlgn="base">
              <a:buNone/>
            </a:pPr>
            <a:r>
              <a:rPr lang="en-CA" b="1" dirty="0" err="1"/>
              <a:t>onStartShouldSetResponder</a:t>
            </a:r>
            <a:r>
              <a:rPr lang="en-CA" dirty="0"/>
              <a:t> and </a:t>
            </a:r>
            <a:r>
              <a:rPr lang="en-CA" b="1" dirty="0" err="1"/>
              <a:t>onMoveShouldSetResponder</a:t>
            </a:r>
            <a:r>
              <a:rPr lang="en-CA" dirty="0"/>
              <a:t> are called with a </a:t>
            </a:r>
            <a:r>
              <a:rPr lang="en-CA" i="1" dirty="0"/>
              <a:t>bubbling pattern</a:t>
            </a:r>
            <a:r>
              <a:rPr lang="en-CA" dirty="0"/>
              <a:t>, where the </a:t>
            </a:r>
            <a:r>
              <a:rPr lang="en-CA" i="1" u="sng" dirty="0"/>
              <a:t>deepest node is called first</a:t>
            </a:r>
            <a:r>
              <a:rPr lang="en-CA" dirty="0"/>
              <a:t>. That means that the deepest component will become responder when multiple Views return true for *</a:t>
            </a:r>
            <a:r>
              <a:rPr lang="en-CA" dirty="0" err="1"/>
              <a:t>ShouldSetResponder</a:t>
            </a:r>
            <a:r>
              <a:rPr lang="en-CA" dirty="0"/>
              <a:t> handlers. This is desirable in most cases, because it makes sure all controls and buttons are usable.</a:t>
            </a:r>
          </a:p>
          <a:p>
            <a:pPr marL="0" indent="0" fontAlgn="base">
              <a:buNone/>
            </a:pPr>
            <a:r>
              <a:rPr lang="en-CA" dirty="0"/>
              <a:t>If a parent View wants to prevent the child from becoming responder on a touch start, it should have a on*</a:t>
            </a:r>
            <a:r>
              <a:rPr lang="en-CA" dirty="0" err="1"/>
              <a:t>ShouldSetResponderCapture</a:t>
            </a:r>
            <a:r>
              <a:rPr lang="en-CA" dirty="0"/>
              <a:t> handler which returns true.</a:t>
            </a:r>
          </a:p>
          <a:p>
            <a:pPr fontAlgn="base"/>
            <a:r>
              <a:rPr lang="en-CA" dirty="0" err="1"/>
              <a:t>View.props.onStartShouldSetResponderCapture</a:t>
            </a:r>
            <a:r>
              <a:rPr lang="en-CA" dirty="0"/>
              <a:t>: (</a:t>
            </a:r>
            <a:r>
              <a:rPr lang="en-CA" dirty="0" err="1"/>
              <a:t>evt</a:t>
            </a:r>
            <a:r>
              <a:rPr lang="en-CA" dirty="0"/>
              <a:t>) =&gt; true,</a:t>
            </a:r>
          </a:p>
          <a:p>
            <a:pPr fontAlgn="base"/>
            <a:r>
              <a:rPr lang="en-CA" dirty="0" err="1"/>
              <a:t>View.props.onMoveShouldSetResponderCapture</a:t>
            </a:r>
            <a:r>
              <a:rPr lang="en-CA" dirty="0"/>
              <a:t>: (</a:t>
            </a:r>
            <a:r>
              <a:rPr lang="en-CA" dirty="0" err="1"/>
              <a:t>evt</a:t>
            </a:r>
            <a:r>
              <a:rPr lang="en-CA" dirty="0"/>
              <a:t>) =&gt; true,</a:t>
            </a:r>
          </a:p>
          <a:p>
            <a:pPr marL="0" indent="0" fontAlgn="base">
              <a:buNone/>
            </a:pPr>
            <a:endParaRPr lang="en-CA" dirty="0"/>
          </a:p>
        </p:txBody>
      </p:sp>
    </p:spTree>
    <p:extLst>
      <p:ext uri="{BB962C8B-B14F-4D97-AF65-F5344CB8AC3E}">
        <p14:creationId xmlns:p14="http://schemas.microsoft.com/office/powerpoint/2010/main" val="2734919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DE1921C-E39A-714C-9AC3-15F0C1F4FF4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100" kern="1200">
                <a:solidFill>
                  <a:srgbClr val="000000"/>
                </a:solidFill>
                <a:latin typeface="+mj-lt"/>
                <a:ea typeface="+mj-ea"/>
                <a:cs typeface="+mj-cs"/>
              </a:rPr>
              <a:t>APIs and Web Services</a:t>
            </a:r>
          </a:p>
        </p:txBody>
      </p:sp>
      <p:sp>
        <p:nvSpPr>
          <p:cNvPr id="5" name="Text Placeholder 4">
            <a:extLst>
              <a:ext uri="{FF2B5EF4-FFF2-40B4-BE49-F238E27FC236}">
                <a16:creationId xmlns:a16="http://schemas.microsoft.com/office/drawing/2014/main" id="{F2AE0369-D91B-2A4B-BDDB-11F0D3B72537}"/>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1800" kern="1200">
              <a:solidFill>
                <a:srgbClr val="000000"/>
              </a:solidFill>
              <a:latin typeface="+mn-lt"/>
              <a:ea typeface="+mn-ea"/>
              <a:cs typeface="+mn-cs"/>
            </a:endParaRP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Library">
            <a:extLst>
              <a:ext uri="{FF2B5EF4-FFF2-40B4-BE49-F238E27FC236}">
                <a16:creationId xmlns:a16="http://schemas.microsoft.com/office/drawing/2014/main" id="{D1CCDFB7-207D-4A00-A38A-B5904E316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29641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13B-85CC-064E-BCEC-3C5B2096282E}"/>
              </a:ext>
            </a:extLst>
          </p:cNvPr>
          <p:cNvSpPr>
            <a:spLocks noGrp="1"/>
          </p:cNvSpPr>
          <p:nvPr>
            <p:ph type="title"/>
          </p:nvPr>
        </p:nvSpPr>
        <p:spPr/>
        <p:txBody>
          <a:bodyPr/>
          <a:lstStyle/>
          <a:p>
            <a:r>
              <a:rPr lang="en-US" dirty="0"/>
              <a:t>What is API?</a:t>
            </a:r>
          </a:p>
        </p:txBody>
      </p:sp>
      <p:sp>
        <p:nvSpPr>
          <p:cNvPr id="3" name="Content Placeholder 2">
            <a:extLst>
              <a:ext uri="{FF2B5EF4-FFF2-40B4-BE49-F238E27FC236}">
                <a16:creationId xmlns:a16="http://schemas.microsoft.com/office/drawing/2014/main" id="{7293FAF8-A198-F541-B6E3-97027FE7263E}"/>
              </a:ext>
            </a:extLst>
          </p:cNvPr>
          <p:cNvSpPr>
            <a:spLocks noGrp="1"/>
          </p:cNvSpPr>
          <p:nvPr>
            <p:ph idx="1"/>
          </p:nvPr>
        </p:nvSpPr>
        <p:spPr/>
        <p:txBody>
          <a:bodyPr/>
          <a:lstStyle/>
          <a:p>
            <a:r>
              <a:rPr lang="en-CA" dirty="0"/>
              <a:t>API is the acronym for Application Programming Interface, which is a software intermediary that allows two applications to talk to each other.</a:t>
            </a:r>
          </a:p>
          <a:p>
            <a:r>
              <a:rPr lang="en-CA" dirty="0"/>
              <a:t>API is a waiter in the restaurant that takes your request and tells the kitchen (the system) what to do. </a:t>
            </a:r>
          </a:p>
          <a:p>
            <a:r>
              <a:rPr lang="en-CA" dirty="0"/>
              <a:t>API can be implemented to give you access to a local library or external system. </a:t>
            </a:r>
          </a:p>
          <a:p>
            <a:r>
              <a:rPr lang="en-CA" dirty="0"/>
              <a:t>Those external APIs are most often implemented as </a:t>
            </a:r>
            <a:r>
              <a:rPr lang="en-CA" dirty="0" err="1"/>
              <a:t>WebServices</a:t>
            </a:r>
            <a:r>
              <a:rPr lang="en-CA" dirty="0"/>
              <a:t>, and recently RESTful web services are most popular</a:t>
            </a:r>
            <a:endParaRPr lang="en-US" dirty="0"/>
          </a:p>
        </p:txBody>
      </p:sp>
    </p:spTree>
    <p:extLst>
      <p:ext uri="{BB962C8B-B14F-4D97-AF65-F5344CB8AC3E}">
        <p14:creationId xmlns:p14="http://schemas.microsoft.com/office/powerpoint/2010/main" val="1719042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FF3D-B4AA-9840-925B-5F526C270953}"/>
              </a:ext>
            </a:extLst>
          </p:cNvPr>
          <p:cNvSpPr>
            <a:spLocks noGrp="1"/>
          </p:cNvSpPr>
          <p:nvPr>
            <p:ph type="title"/>
          </p:nvPr>
        </p:nvSpPr>
        <p:spPr/>
        <p:txBody>
          <a:bodyPr/>
          <a:lstStyle/>
          <a:p>
            <a:r>
              <a:rPr lang="en-US" dirty="0"/>
              <a:t>RESTful</a:t>
            </a:r>
          </a:p>
        </p:txBody>
      </p:sp>
      <p:sp>
        <p:nvSpPr>
          <p:cNvPr id="3" name="Content Placeholder 2">
            <a:extLst>
              <a:ext uri="{FF2B5EF4-FFF2-40B4-BE49-F238E27FC236}">
                <a16:creationId xmlns:a16="http://schemas.microsoft.com/office/drawing/2014/main" id="{CA6FFC01-3DC9-8B4C-AF70-F1FB0BF0D998}"/>
              </a:ext>
            </a:extLst>
          </p:cNvPr>
          <p:cNvSpPr>
            <a:spLocks noGrp="1"/>
          </p:cNvSpPr>
          <p:nvPr>
            <p:ph idx="1"/>
          </p:nvPr>
        </p:nvSpPr>
        <p:spPr>
          <a:xfrm>
            <a:off x="838200" y="1445741"/>
            <a:ext cx="10515600" cy="4731222"/>
          </a:xfrm>
        </p:spPr>
        <p:txBody>
          <a:bodyPr>
            <a:normAutofit fontScale="92500" lnSpcReduction="10000"/>
          </a:bodyPr>
          <a:lstStyle/>
          <a:p>
            <a:r>
              <a:rPr lang="en-CA" b="1" dirty="0"/>
              <a:t>RESTful web services</a:t>
            </a:r>
            <a:r>
              <a:rPr lang="en-CA" dirty="0"/>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 </a:t>
            </a:r>
          </a:p>
          <a:p>
            <a:r>
              <a:rPr lang="en-CA" dirty="0"/>
              <a:t>In the REST architectural style, data and functionality are considered resources and are accessed using </a:t>
            </a:r>
            <a:r>
              <a:rPr lang="en-CA" b="1" dirty="0"/>
              <a:t>Uniform Resource Identifiers (URIs)</a:t>
            </a:r>
            <a:r>
              <a:rPr lang="en-CA" dirty="0"/>
              <a:t>, typically links on the Web. The resources are acted upon by using a set of simple, well-defined operations. The REST architectural style constrains an architecture to a client/server architecture and is designed to use a stateless communication protocol, typically HTTP. </a:t>
            </a:r>
          </a:p>
          <a:p>
            <a:r>
              <a:rPr lang="en-CA" dirty="0"/>
              <a:t>In the REST architecture style, clients and servers exchange representations of resources by using a standardized interface and protocol.</a:t>
            </a:r>
            <a:endParaRPr lang="en-US" dirty="0"/>
          </a:p>
        </p:txBody>
      </p:sp>
    </p:spTree>
    <p:extLst>
      <p:ext uri="{BB962C8B-B14F-4D97-AF65-F5344CB8AC3E}">
        <p14:creationId xmlns:p14="http://schemas.microsoft.com/office/powerpoint/2010/main" val="2892053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E02F-5E78-E343-90AB-13D5F9295A46}"/>
              </a:ext>
            </a:extLst>
          </p:cNvPr>
          <p:cNvSpPr>
            <a:spLocks noGrp="1"/>
          </p:cNvSpPr>
          <p:nvPr>
            <p:ph type="title"/>
          </p:nvPr>
        </p:nvSpPr>
        <p:spPr/>
        <p:txBody>
          <a:bodyPr/>
          <a:lstStyle/>
          <a:p>
            <a:r>
              <a:rPr lang="en-US" dirty="0"/>
              <a:t>fetch()</a:t>
            </a:r>
          </a:p>
        </p:txBody>
      </p:sp>
      <p:sp>
        <p:nvSpPr>
          <p:cNvPr id="3" name="Content Placeholder 2">
            <a:extLst>
              <a:ext uri="{FF2B5EF4-FFF2-40B4-BE49-F238E27FC236}">
                <a16:creationId xmlns:a16="http://schemas.microsoft.com/office/drawing/2014/main" id="{5D0BB18A-33A7-DC4F-A6F9-8AA83823D326}"/>
              </a:ext>
            </a:extLst>
          </p:cNvPr>
          <p:cNvSpPr>
            <a:spLocks noGrp="1"/>
          </p:cNvSpPr>
          <p:nvPr>
            <p:ph idx="1"/>
          </p:nvPr>
        </p:nvSpPr>
        <p:spPr/>
        <p:txBody>
          <a:bodyPr/>
          <a:lstStyle/>
          <a:p>
            <a:r>
              <a:rPr lang="en-CA" dirty="0"/>
              <a:t>fetch is a fantastic networking API that was made for React Native</a:t>
            </a:r>
          </a:p>
          <a:p>
            <a:r>
              <a:rPr lang="en-CA" dirty="0"/>
              <a:t>Promise represents the eventual result of an asynchronous operation. It is a placeholder into which the successful result value, or reason for failure, will materialize. It will either give you a response or an error, i.e. rejection.</a:t>
            </a:r>
          </a:p>
          <a:p>
            <a:r>
              <a:rPr lang="en-CA" dirty="0"/>
              <a:t>In React Native, we can use the Fetch to suit our needs. You can simply call the URL through fetch, and make requests to the server as needed.</a:t>
            </a:r>
            <a:endParaRPr lang="en-US" dirty="0"/>
          </a:p>
        </p:txBody>
      </p:sp>
    </p:spTree>
    <p:extLst>
      <p:ext uri="{BB962C8B-B14F-4D97-AF65-F5344CB8AC3E}">
        <p14:creationId xmlns:p14="http://schemas.microsoft.com/office/powerpoint/2010/main" val="3881622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36B6-F6EA-6242-93CA-D06E0FE537DB}"/>
              </a:ext>
            </a:extLst>
          </p:cNvPr>
          <p:cNvSpPr>
            <a:spLocks noGrp="1"/>
          </p:cNvSpPr>
          <p:nvPr>
            <p:ph type="title"/>
          </p:nvPr>
        </p:nvSpPr>
        <p:spPr/>
        <p:txBody>
          <a:bodyPr/>
          <a:lstStyle/>
          <a:p>
            <a:r>
              <a:rPr lang="en-CA" dirty="0"/>
              <a:t>Lifecycle method in React Native.</a:t>
            </a:r>
            <a:endParaRPr lang="en-US" dirty="0"/>
          </a:p>
        </p:txBody>
      </p:sp>
      <p:sp>
        <p:nvSpPr>
          <p:cNvPr id="3" name="Content Placeholder 2">
            <a:extLst>
              <a:ext uri="{FF2B5EF4-FFF2-40B4-BE49-F238E27FC236}">
                <a16:creationId xmlns:a16="http://schemas.microsoft.com/office/drawing/2014/main" id="{4A7B76FA-6977-3B47-9EA0-20FD341D3365}"/>
              </a:ext>
            </a:extLst>
          </p:cNvPr>
          <p:cNvSpPr>
            <a:spLocks noGrp="1"/>
          </p:cNvSpPr>
          <p:nvPr>
            <p:ph idx="1"/>
          </p:nvPr>
        </p:nvSpPr>
        <p:spPr/>
        <p:txBody>
          <a:bodyPr/>
          <a:lstStyle/>
          <a:p>
            <a:r>
              <a:rPr lang="en-CA" dirty="0"/>
              <a:t>There are several lifecycle methods to React Native. We’ll use three of these lifecycle methods</a:t>
            </a:r>
          </a:p>
          <a:p>
            <a:pPr lvl="1"/>
            <a:r>
              <a:rPr lang="en-CA" dirty="0"/>
              <a:t> constructor, </a:t>
            </a:r>
          </a:p>
          <a:p>
            <a:pPr lvl="1"/>
            <a:r>
              <a:rPr lang="en-CA" dirty="0" err="1"/>
              <a:t>componentDidMount</a:t>
            </a:r>
            <a:r>
              <a:rPr lang="en-CA" dirty="0"/>
              <a:t> </a:t>
            </a:r>
          </a:p>
          <a:p>
            <a:pPr lvl="1"/>
            <a:r>
              <a:rPr lang="en-CA" dirty="0"/>
              <a:t>render</a:t>
            </a:r>
          </a:p>
          <a:p>
            <a:pPr lvl="1"/>
            <a:endParaRPr lang="en-CA" dirty="0"/>
          </a:p>
          <a:p>
            <a:r>
              <a:rPr lang="en-US" dirty="0"/>
              <a:t>We will also use state (two states actually) </a:t>
            </a:r>
          </a:p>
        </p:txBody>
      </p:sp>
    </p:spTree>
    <p:extLst>
      <p:ext uri="{BB962C8B-B14F-4D97-AF65-F5344CB8AC3E}">
        <p14:creationId xmlns:p14="http://schemas.microsoft.com/office/powerpoint/2010/main" val="2708917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B72-886A-CE42-9568-A6C115DCAAF7}"/>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1904F8A6-DD76-EF42-8FA4-A1E52ADD249E}"/>
              </a:ext>
            </a:extLst>
          </p:cNvPr>
          <p:cNvSpPr>
            <a:spLocks noGrp="1"/>
          </p:cNvSpPr>
          <p:nvPr>
            <p:ph sz="half" idx="1"/>
          </p:nvPr>
        </p:nvSpPr>
        <p:spPr/>
        <p:txBody>
          <a:bodyPr>
            <a:normAutofit fontScale="85000" lnSpcReduction="10000"/>
          </a:bodyPr>
          <a:lstStyle/>
          <a:p>
            <a:r>
              <a:rPr lang="en-US" dirty="0"/>
              <a:t>The fetching operation is asynchronous hence we have to know when the data arrives</a:t>
            </a:r>
          </a:p>
          <a:p>
            <a:r>
              <a:rPr lang="en-CA" dirty="0"/>
              <a:t>We will create two states. One is a Boolean state and the other is an array.</a:t>
            </a:r>
          </a:p>
          <a:p>
            <a:r>
              <a:rPr lang="en-CA" dirty="0"/>
              <a:t>The loading state is for the loader image, which is displayed until the API calls are made in the back end, and data is fetched.</a:t>
            </a:r>
          </a:p>
          <a:p>
            <a:r>
              <a:rPr lang="en-CA" dirty="0" err="1"/>
              <a:t>Datasource</a:t>
            </a:r>
            <a:r>
              <a:rPr lang="en-CA" dirty="0"/>
              <a:t> is an empty array, in which all the JSON values will be added; to be used later in our code.</a:t>
            </a:r>
          </a:p>
          <a:p>
            <a:endParaRPr lang="en-US" dirty="0"/>
          </a:p>
        </p:txBody>
      </p:sp>
      <p:sp>
        <p:nvSpPr>
          <p:cNvPr id="4" name="Content Placeholder 3">
            <a:extLst>
              <a:ext uri="{FF2B5EF4-FFF2-40B4-BE49-F238E27FC236}">
                <a16:creationId xmlns:a16="http://schemas.microsoft.com/office/drawing/2014/main" id="{61C1189E-9D13-F64D-88A7-9349D70AC130}"/>
              </a:ext>
            </a:extLst>
          </p:cNvPr>
          <p:cNvSpPr>
            <a:spLocks noGrp="1"/>
          </p:cNvSpPr>
          <p:nvPr>
            <p:ph sz="half" idx="2"/>
          </p:nvPr>
        </p:nvSpPr>
        <p:spPr/>
        <p:txBody>
          <a:bodyPr>
            <a:normAutofit fontScale="85000" lnSpcReduction="10000"/>
          </a:bodyPr>
          <a:lstStyle/>
          <a:p>
            <a:pPr marL="0" indent="0">
              <a:buNone/>
            </a:pPr>
            <a:endParaRPr lang="en-CA" dirty="0">
              <a:latin typeface="Courier" pitchFamily="2" charset="0"/>
            </a:endParaRPr>
          </a:p>
          <a:p>
            <a:pPr marL="0" indent="0">
              <a:buNone/>
            </a:pPr>
            <a:r>
              <a:rPr lang="en-CA" dirty="0">
                <a:latin typeface="Courier" pitchFamily="2" charset="0"/>
              </a:rPr>
              <a:t>constructor(props) { </a:t>
            </a:r>
          </a:p>
          <a:p>
            <a:pPr marL="0" indent="0">
              <a:buNone/>
            </a:pPr>
            <a:r>
              <a:rPr lang="en-CA" dirty="0">
                <a:latin typeface="Courier" pitchFamily="2" charset="0"/>
              </a:rPr>
              <a:t>	super(props); </a:t>
            </a:r>
          </a:p>
          <a:p>
            <a:pPr marL="0" indent="0">
              <a:buNone/>
            </a:pPr>
            <a:r>
              <a:rPr lang="en-CA" dirty="0">
                <a:latin typeface="Courier" pitchFamily="2" charset="0"/>
              </a:rPr>
              <a:t>	</a:t>
            </a:r>
            <a:r>
              <a:rPr lang="en-CA" dirty="0" err="1">
                <a:latin typeface="Courier" pitchFamily="2" charset="0"/>
              </a:rPr>
              <a:t>this.state</a:t>
            </a:r>
            <a:r>
              <a:rPr lang="en-CA" dirty="0">
                <a:latin typeface="Courier" pitchFamily="2" charset="0"/>
              </a:rPr>
              <a:t> = { </a:t>
            </a:r>
          </a:p>
          <a:p>
            <a:pPr marL="0" indent="0">
              <a:buNone/>
            </a:pPr>
            <a:r>
              <a:rPr lang="en-CA" dirty="0">
                <a:latin typeface="Courier" pitchFamily="2" charset="0"/>
              </a:rPr>
              <a:t>		loading: true,</a:t>
            </a:r>
          </a:p>
          <a:p>
            <a:pPr marL="0" indent="0">
              <a:buNone/>
            </a:pPr>
            <a:r>
              <a:rPr lang="en-CA" dirty="0">
                <a:latin typeface="Courier" pitchFamily="2" charset="0"/>
              </a:rPr>
              <a:t>	 	</a:t>
            </a:r>
            <a:r>
              <a:rPr lang="en-CA" dirty="0" err="1">
                <a:latin typeface="Courier" pitchFamily="2" charset="0"/>
              </a:rPr>
              <a:t>dataSource</a:t>
            </a:r>
            <a:r>
              <a:rPr lang="en-CA" dirty="0">
                <a:latin typeface="Courier" pitchFamily="2" charset="0"/>
              </a:rPr>
              <a:t>:[] </a:t>
            </a:r>
          </a:p>
          <a:p>
            <a:pPr marL="0" indent="0">
              <a:buNone/>
            </a:pPr>
            <a:r>
              <a:rPr lang="en-CA" dirty="0">
                <a:latin typeface="Courier" pitchFamily="2" charset="0"/>
              </a:rPr>
              <a:t>	}; </a:t>
            </a:r>
          </a:p>
          <a:p>
            <a:pPr marL="0" indent="0">
              <a:buNone/>
            </a:pPr>
            <a:r>
              <a:rPr lang="en-CA" dirty="0">
                <a:latin typeface="Courier" pitchFamily="2" charset="0"/>
              </a:rPr>
              <a:t>}</a:t>
            </a:r>
            <a:endParaRPr lang="en-US" dirty="0">
              <a:latin typeface="Courier" pitchFamily="2" charset="0"/>
            </a:endParaRPr>
          </a:p>
        </p:txBody>
      </p:sp>
    </p:spTree>
    <p:extLst>
      <p:ext uri="{BB962C8B-B14F-4D97-AF65-F5344CB8AC3E}">
        <p14:creationId xmlns:p14="http://schemas.microsoft.com/office/powerpoint/2010/main" val="2638892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B72-886A-CE42-9568-A6C115DCAAF7}"/>
              </a:ext>
            </a:extLst>
          </p:cNvPr>
          <p:cNvSpPr>
            <a:spLocks noGrp="1"/>
          </p:cNvSpPr>
          <p:nvPr>
            <p:ph type="title"/>
          </p:nvPr>
        </p:nvSpPr>
        <p:spPr/>
        <p:txBody>
          <a:bodyPr/>
          <a:lstStyle/>
          <a:p>
            <a:r>
              <a:rPr lang="en-US" dirty="0"/>
              <a:t>Fetching the data</a:t>
            </a:r>
          </a:p>
        </p:txBody>
      </p:sp>
      <p:sp>
        <p:nvSpPr>
          <p:cNvPr id="3" name="Content Placeholder 2">
            <a:extLst>
              <a:ext uri="{FF2B5EF4-FFF2-40B4-BE49-F238E27FC236}">
                <a16:creationId xmlns:a16="http://schemas.microsoft.com/office/drawing/2014/main" id="{1904F8A6-DD76-EF42-8FA4-A1E52ADD249E}"/>
              </a:ext>
            </a:extLst>
          </p:cNvPr>
          <p:cNvSpPr>
            <a:spLocks noGrp="1"/>
          </p:cNvSpPr>
          <p:nvPr>
            <p:ph sz="half" idx="1"/>
          </p:nvPr>
        </p:nvSpPr>
        <p:spPr/>
        <p:txBody>
          <a:bodyPr>
            <a:normAutofit fontScale="92500" lnSpcReduction="20000"/>
          </a:bodyPr>
          <a:lstStyle/>
          <a:p>
            <a:r>
              <a:rPr lang="en-CA" dirty="0"/>
              <a:t>We will now use the </a:t>
            </a:r>
            <a:r>
              <a:rPr lang="en-CA" b="1" dirty="0" err="1"/>
              <a:t>componentDidMount</a:t>
            </a:r>
            <a:r>
              <a:rPr lang="en-CA" dirty="0"/>
              <a:t> method, to call the API at the beginning of the app.</a:t>
            </a:r>
          </a:p>
          <a:p>
            <a:r>
              <a:rPr lang="en-CA" dirty="0"/>
              <a:t>As an URL, we will use </a:t>
            </a:r>
            <a:r>
              <a:rPr lang="en-CA" dirty="0" err="1"/>
              <a:t>jsonplaceholder</a:t>
            </a:r>
            <a:r>
              <a:rPr lang="en-CA" dirty="0"/>
              <a:t> dummy API.</a:t>
            </a:r>
          </a:p>
          <a:p>
            <a:r>
              <a:rPr lang="en-CA" dirty="0"/>
              <a:t>We use the fetch function to call the URL, and it then returns a Promise with </a:t>
            </a:r>
            <a:r>
              <a:rPr lang="en-CA" b="1" dirty="0"/>
              <a:t>then</a:t>
            </a:r>
            <a:r>
              <a:rPr lang="en-CA" dirty="0"/>
              <a:t> and </a:t>
            </a:r>
            <a:r>
              <a:rPr lang="en-CA" b="1" dirty="0"/>
              <a:t>catch</a:t>
            </a:r>
            <a:r>
              <a:rPr lang="en-CA" dirty="0"/>
              <a:t>. </a:t>
            </a:r>
          </a:p>
          <a:p>
            <a:r>
              <a:rPr lang="en-CA" dirty="0"/>
              <a:t>The response from the API is in the form of JSON, which is fetched and then set into states that we have already created.</a:t>
            </a:r>
          </a:p>
        </p:txBody>
      </p:sp>
      <p:sp>
        <p:nvSpPr>
          <p:cNvPr id="4" name="Content Placeholder 3">
            <a:extLst>
              <a:ext uri="{FF2B5EF4-FFF2-40B4-BE49-F238E27FC236}">
                <a16:creationId xmlns:a16="http://schemas.microsoft.com/office/drawing/2014/main" id="{61C1189E-9D13-F64D-88A7-9349D70AC130}"/>
              </a:ext>
            </a:extLst>
          </p:cNvPr>
          <p:cNvSpPr>
            <a:spLocks noGrp="1"/>
          </p:cNvSpPr>
          <p:nvPr>
            <p:ph sz="half" idx="2"/>
          </p:nvPr>
        </p:nvSpPr>
        <p:spPr>
          <a:xfrm>
            <a:off x="6172199" y="1825625"/>
            <a:ext cx="5736021" cy="4351338"/>
          </a:xfrm>
        </p:spPr>
        <p:txBody>
          <a:bodyPr>
            <a:normAutofit fontScale="92500" lnSpcReduction="20000"/>
          </a:bodyPr>
          <a:lstStyle/>
          <a:p>
            <a:pPr marL="0" indent="0">
              <a:buNone/>
            </a:pPr>
            <a:r>
              <a:rPr lang="en-CA" sz="1800" dirty="0" err="1">
                <a:latin typeface="Courier" pitchFamily="2" charset="0"/>
              </a:rPr>
              <a:t>componentDidMount</a:t>
            </a:r>
            <a:r>
              <a:rPr lang="en-CA" sz="1800" dirty="0">
                <a:latin typeface="Courier" pitchFamily="2" charset="0"/>
              </a:rPr>
              <a:t>(){ 	fetch("https://</a:t>
            </a:r>
            <a:r>
              <a:rPr lang="en-CA" sz="1800" dirty="0" err="1">
                <a:latin typeface="Courier" pitchFamily="2" charset="0"/>
              </a:rPr>
              <a:t>jsonplaceholder</a:t>
            </a:r>
            <a:r>
              <a:rPr lang="en-CA" sz="1800" dirty="0">
                <a:latin typeface="Courier" pitchFamily="2" charset="0"/>
              </a:rPr>
              <a:t>.</a:t>
            </a:r>
          </a:p>
          <a:p>
            <a:pPr marL="0" indent="0">
              <a:buNone/>
            </a:pPr>
            <a:r>
              <a:rPr lang="en-CA" sz="1800" dirty="0">
                <a:latin typeface="Courier" pitchFamily="2" charset="0"/>
              </a:rPr>
              <a:t>		</a:t>
            </a:r>
            <a:r>
              <a:rPr lang="en-CA" sz="1800" dirty="0" err="1">
                <a:latin typeface="Courier" pitchFamily="2" charset="0"/>
              </a:rPr>
              <a:t>typicode.com</a:t>
            </a:r>
            <a:r>
              <a:rPr lang="en-CA" sz="1800" dirty="0">
                <a:latin typeface="Courier" pitchFamily="2" charset="0"/>
              </a:rPr>
              <a:t>/users") </a:t>
            </a:r>
          </a:p>
          <a:p>
            <a:pPr marL="0" indent="0">
              <a:buNone/>
            </a:pPr>
            <a:r>
              <a:rPr lang="en-CA" sz="1800" dirty="0">
                <a:latin typeface="Courier" pitchFamily="2" charset="0"/>
              </a:rPr>
              <a:t>.then(response =&gt; </a:t>
            </a:r>
            <a:r>
              <a:rPr lang="en-CA" sz="1800" dirty="0" err="1">
                <a:latin typeface="Courier" pitchFamily="2" charset="0"/>
              </a:rPr>
              <a:t>response.json</a:t>
            </a:r>
            <a:r>
              <a:rPr lang="en-CA" sz="1800" dirty="0">
                <a:latin typeface="Courier" pitchFamily="2" charset="0"/>
              </a:rPr>
              <a:t>()) </a:t>
            </a:r>
          </a:p>
          <a:p>
            <a:pPr marL="0" indent="0">
              <a:buNone/>
            </a:pPr>
            <a:r>
              <a:rPr lang="en-CA" sz="1800" dirty="0">
                <a:latin typeface="Courier" pitchFamily="2" charset="0"/>
              </a:rPr>
              <a:t>.then((</a:t>
            </a:r>
            <a:r>
              <a:rPr lang="en-CA" sz="1800" dirty="0" err="1">
                <a:latin typeface="Courier" pitchFamily="2" charset="0"/>
              </a:rPr>
              <a:t>responseJson</a:t>
            </a:r>
            <a:r>
              <a:rPr lang="en-CA" sz="1800" dirty="0">
                <a:latin typeface="Courier" pitchFamily="2" charset="0"/>
              </a:rPr>
              <a:t>)=&gt; { </a:t>
            </a:r>
          </a:p>
          <a:p>
            <a:pPr marL="0" indent="0">
              <a:buNone/>
            </a:pPr>
            <a:r>
              <a:rPr lang="en-CA" sz="1800" dirty="0">
                <a:latin typeface="Courier" pitchFamily="2" charset="0"/>
              </a:rPr>
              <a:t>	</a:t>
            </a:r>
            <a:r>
              <a:rPr lang="en-CA" sz="1800" dirty="0" err="1">
                <a:latin typeface="Courier" pitchFamily="2" charset="0"/>
              </a:rPr>
              <a:t>this.setState</a:t>
            </a:r>
            <a:r>
              <a:rPr lang="en-CA" sz="1800" dirty="0">
                <a:latin typeface="Courier" pitchFamily="2" charset="0"/>
              </a:rPr>
              <a:t>({ </a:t>
            </a:r>
          </a:p>
          <a:p>
            <a:pPr marL="0" indent="0">
              <a:buNone/>
            </a:pPr>
            <a:r>
              <a:rPr lang="en-CA" sz="1800" dirty="0">
                <a:latin typeface="Courier" pitchFamily="2" charset="0"/>
              </a:rPr>
              <a:t>		loading: false, </a:t>
            </a:r>
          </a:p>
          <a:p>
            <a:pPr marL="0" indent="0">
              <a:buNone/>
            </a:pPr>
            <a:r>
              <a:rPr lang="en-CA" sz="1800" dirty="0">
                <a:latin typeface="Courier" pitchFamily="2" charset="0"/>
              </a:rPr>
              <a:t>		</a:t>
            </a:r>
            <a:r>
              <a:rPr lang="en-CA" sz="1800" dirty="0" err="1">
                <a:latin typeface="Courier" pitchFamily="2" charset="0"/>
              </a:rPr>
              <a:t>dataSource</a:t>
            </a:r>
            <a:r>
              <a:rPr lang="en-CA" sz="1800" dirty="0">
                <a:latin typeface="Courier" pitchFamily="2" charset="0"/>
              </a:rPr>
              <a:t>: </a:t>
            </a:r>
            <a:r>
              <a:rPr lang="en-CA" sz="1800" dirty="0" err="1">
                <a:latin typeface="Courier" pitchFamily="2" charset="0"/>
              </a:rPr>
              <a:t>responseJson</a:t>
            </a:r>
            <a:r>
              <a:rPr lang="en-CA" sz="1800" dirty="0">
                <a:latin typeface="Courier" pitchFamily="2" charset="0"/>
              </a:rPr>
              <a:t> }) }) </a:t>
            </a:r>
          </a:p>
          <a:p>
            <a:pPr marL="0" indent="0">
              <a:buNone/>
            </a:pPr>
            <a:r>
              <a:rPr lang="en-CA" sz="1800" dirty="0">
                <a:latin typeface="Courier" pitchFamily="2" charset="0"/>
              </a:rPr>
              <a:t>.catch(error=&gt;</a:t>
            </a:r>
            <a:r>
              <a:rPr lang="en-CA" sz="1800" dirty="0" err="1">
                <a:latin typeface="Courier" pitchFamily="2" charset="0"/>
              </a:rPr>
              <a:t>console.log</a:t>
            </a:r>
            <a:r>
              <a:rPr lang="en-CA" sz="1800" dirty="0">
                <a:latin typeface="Courier" pitchFamily="2" charset="0"/>
              </a:rPr>
              <a:t>(error)) </a:t>
            </a:r>
          </a:p>
          <a:p>
            <a:pPr marL="0" indent="0">
              <a:buNone/>
            </a:pPr>
            <a:r>
              <a:rPr lang="en-CA" sz="1800" dirty="0">
                <a:latin typeface="Courier" pitchFamily="2" charset="0"/>
              </a:rPr>
              <a:t>}</a:t>
            </a:r>
            <a:endParaRPr lang="en-US" sz="1800" dirty="0">
              <a:latin typeface="Courier" pitchFamily="2" charset="0"/>
            </a:endParaRPr>
          </a:p>
        </p:txBody>
      </p:sp>
    </p:spTree>
    <p:extLst>
      <p:ext uri="{BB962C8B-B14F-4D97-AF65-F5344CB8AC3E}">
        <p14:creationId xmlns:p14="http://schemas.microsoft.com/office/powerpoint/2010/main" val="3535812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B72-886A-CE42-9568-A6C115DCAAF7}"/>
              </a:ext>
            </a:extLst>
          </p:cNvPr>
          <p:cNvSpPr>
            <a:spLocks noGrp="1"/>
          </p:cNvSpPr>
          <p:nvPr>
            <p:ph type="title"/>
          </p:nvPr>
        </p:nvSpPr>
        <p:spPr/>
        <p:txBody>
          <a:bodyPr/>
          <a:lstStyle/>
          <a:p>
            <a:r>
              <a:rPr lang="en-US" dirty="0"/>
              <a:t>Rendering the data</a:t>
            </a:r>
          </a:p>
        </p:txBody>
      </p:sp>
      <p:sp>
        <p:nvSpPr>
          <p:cNvPr id="3" name="Content Placeholder 2">
            <a:extLst>
              <a:ext uri="{FF2B5EF4-FFF2-40B4-BE49-F238E27FC236}">
                <a16:creationId xmlns:a16="http://schemas.microsoft.com/office/drawing/2014/main" id="{1904F8A6-DD76-EF42-8FA4-A1E52ADD249E}"/>
              </a:ext>
            </a:extLst>
          </p:cNvPr>
          <p:cNvSpPr>
            <a:spLocks noGrp="1"/>
          </p:cNvSpPr>
          <p:nvPr>
            <p:ph sz="half" idx="1"/>
          </p:nvPr>
        </p:nvSpPr>
        <p:spPr/>
        <p:txBody>
          <a:bodyPr>
            <a:normAutofit/>
          </a:bodyPr>
          <a:lstStyle/>
          <a:p>
            <a:r>
              <a:rPr lang="en-CA" sz="2500" dirty="0"/>
              <a:t>We will be using the </a:t>
            </a:r>
            <a:r>
              <a:rPr lang="en-CA" sz="2500" dirty="0" err="1"/>
              <a:t>FlatList</a:t>
            </a:r>
            <a:r>
              <a:rPr lang="en-CA" sz="2500" dirty="0"/>
              <a:t> component of React Native for the listing, as this is advised and easy to implement.</a:t>
            </a:r>
          </a:p>
          <a:p>
            <a:r>
              <a:rPr lang="en-CA" sz="2500" dirty="0"/>
              <a:t>It will be rendered in two steps</a:t>
            </a:r>
          </a:p>
          <a:p>
            <a:pPr lvl="1"/>
            <a:r>
              <a:rPr lang="en-CA" sz="2200" dirty="0"/>
              <a:t>Rendering activity indicator while loading</a:t>
            </a:r>
          </a:p>
          <a:p>
            <a:pPr lvl="1"/>
            <a:r>
              <a:rPr lang="en-CA" sz="2200" dirty="0"/>
              <a:t>Rendering data when it is fetched</a:t>
            </a:r>
          </a:p>
        </p:txBody>
      </p:sp>
      <p:sp>
        <p:nvSpPr>
          <p:cNvPr id="4" name="Content Placeholder 3">
            <a:extLst>
              <a:ext uri="{FF2B5EF4-FFF2-40B4-BE49-F238E27FC236}">
                <a16:creationId xmlns:a16="http://schemas.microsoft.com/office/drawing/2014/main" id="{61C1189E-9D13-F64D-88A7-9349D70AC130}"/>
              </a:ext>
            </a:extLst>
          </p:cNvPr>
          <p:cNvSpPr>
            <a:spLocks noGrp="1"/>
          </p:cNvSpPr>
          <p:nvPr>
            <p:ph sz="half" idx="2"/>
          </p:nvPr>
        </p:nvSpPr>
        <p:spPr>
          <a:xfrm>
            <a:off x="6172199" y="1825625"/>
            <a:ext cx="5736021" cy="4351338"/>
          </a:xfrm>
        </p:spPr>
        <p:txBody>
          <a:bodyPr>
            <a:normAutofit/>
          </a:bodyPr>
          <a:lstStyle/>
          <a:p>
            <a:pPr marL="0" indent="0">
              <a:buNone/>
            </a:pPr>
            <a:r>
              <a:rPr lang="en-CA" sz="1800" dirty="0">
                <a:latin typeface="Courier" pitchFamily="2" charset="0"/>
              </a:rPr>
              <a:t>render(){ </a:t>
            </a:r>
          </a:p>
          <a:p>
            <a:pPr marL="0" indent="0">
              <a:buNone/>
            </a:pPr>
            <a:r>
              <a:rPr lang="en-CA" sz="1800" dirty="0">
                <a:latin typeface="Courier" pitchFamily="2" charset="0"/>
              </a:rPr>
              <a:t>   if(</a:t>
            </a:r>
            <a:r>
              <a:rPr lang="en-CA" sz="1800" dirty="0" err="1">
                <a:latin typeface="Courier" pitchFamily="2" charset="0"/>
              </a:rPr>
              <a:t>this.state.loading</a:t>
            </a:r>
            <a:r>
              <a:rPr lang="en-CA" sz="1800" dirty="0">
                <a:latin typeface="Courier" pitchFamily="2" charset="0"/>
              </a:rPr>
              <a:t>){ </a:t>
            </a:r>
          </a:p>
          <a:p>
            <a:pPr marL="0" indent="0">
              <a:buNone/>
            </a:pPr>
            <a:r>
              <a:rPr lang="en-CA" sz="1800" dirty="0">
                <a:latin typeface="Courier" pitchFamily="2" charset="0"/>
              </a:rPr>
              <a:t>      return( </a:t>
            </a:r>
          </a:p>
          <a:p>
            <a:pPr marL="0" indent="0">
              <a:buNone/>
            </a:pPr>
            <a:r>
              <a:rPr lang="en-CA" sz="1800" dirty="0">
                <a:latin typeface="Courier" pitchFamily="2" charset="0"/>
              </a:rPr>
              <a:t>         &lt;View style={</a:t>
            </a:r>
            <a:r>
              <a:rPr lang="en-CA" sz="1800" dirty="0" err="1">
                <a:latin typeface="Courier" pitchFamily="2" charset="0"/>
              </a:rPr>
              <a:t>styles.loader</a:t>
            </a:r>
            <a:r>
              <a:rPr lang="en-CA" sz="1800" dirty="0">
                <a:latin typeface="Courier" pitchFamily="2" charset="0"/>
              </a:rPr>
              <a:t>}&gt; </a:t>
            </a:r>
          </a:p>
          <a:p>
            <a:pPr marL="0" indent="0">
              <a:buNone/>
            </a:pPr>
            <a:r>
              <a:rPr lang="en-CA" sz="1800" dirty="0">
                <a:latin typeface="Courier" pitchFamily="2" charset="0"/>
              </a:rPr>
              <a:t>	&lt;</a:t>
            </a:r>
            <a:r>
              <a:rPr lang="en-CA" sz="1800" dirty="0" err="1">
                <a:latin typeface="Courier" pitchFamily="2" charset="0"/>
              </a:rPr>
              <a:t>ActivityIndicator</a:t>
            </a:r>
            <a:r>
              <a:rPr lang="en-CA" sz="1800" dirty="0">
                <a:latin typeface="Courier" pitchFamily="2" charset="0"/>
              </a:rPr>
              <a:t> </a:t>
            </a:r>
          </a:p>
          <a:p>
            <a:pPr marL="0" indent="0">
              <a:buNone/>
            </a:pPr>
            <a:r>
              <a:rPr lang="en-CA" sz="1800" dirty="0">
                <a:latin typeface="Courier" pitchFamily="2" charset="0"/>
              </a:rPr>
              <a:t>		size="large" color="#0c9"/&gt; </a:t>
            </a:r>
          </a:p>
          <a:p>
            <a:pPr marL="0" indent="0">
              <a:buNone/>
            </a:pPr>
            <a:r>
              <a:rPr lang="en-CA" sz="1800" dirty="0">
                <a:latin typeface="Courier" pitchFamily="2" charset="0"/>
              </a:rPr>
              <a:t>         &lt;/View&gt; </a:t>
            </a:r>
          </a:p>
          <a:p>
            <a:pPr marL="0" indent="0">
              <a:buNone/>
            </a:pPr>
            <a:r>
              <a:rPr lang="en-CA" sz="1800" dirty="0">
                <a:latin typeface="Courier" pitchFamily="2" charset="0"/>
              </a:rPr>
              <a:t>   )}</a:t>
            </a:r>
            <a:endParaRPr lang="en-US" sz="1800" dirty="0">
              <a:latin typeface="Courier" pitchFamily="2" charset="0"/>
            </a:endParaRPr>
          </a:p>
        </p:txBody>
      </p:sp>
    </p:spTree>
    <p:extLst>
      <p:ext uri="{BB962C8B-B14F-4D97-AF65-F5344CB8AC3E}">
        <p14:creationId xmlns:p14="http://schemas.microsoft.com/office/powerpoint/2010/main" val="2666210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B72-886A-CE42-9568-A6C115DCAAF7}"/>
              </a:ext>
            </a:extLst>
          </p:cNvPr>
          <p:cNvSpPr>
            <a:spLocks noGrp="1"/>
          </p:cNvSpPr>
          <p:nvPr>
            <p:ph type="title"/>
          </p:nvPr>
        </p:nvSpPr>
        <p:spPr/>
        <p:txBody>
          <a:bodyPr/>
          <a:lstStyle/>
          <a:p>
            <a:r>
              <a:rPr lang="en-US" dirty="0"/>
              <a:t>Rendering the data</a:t>
            </a:r>
          </a:p>
        </p:txBody>
      </p:sp>
      <p:sp>
        <p:nvSpPr>
          <p:cNvPr id="3" name="Content Placeholder 2">
            <a:extLst>
              <a:ext uri="{FF2B5EF4-FFF2-40B4-BE49-F238E27FC236}">
                <a16:creationId xmlns:a16="http://schemas.microsoft.com/office/drawing/2014/main" id="{1904F8A6-DD76-EF42-8FA4-A1E52ADD249E}"/>
              </a:ext>
            </a:extLst>
          </p:cNvPr>
          <p:cNvSpPr>
            <a:spLocks noGrp="1"/>
          </p:cNvSpPr>
          <p:nvPr>
            <p:ph sz="half" idx="1"/>
          </p:nvPr>
        </p:nvSpPr>
        <p:spPr/>
        <p:txBody>
          <a:bodyPr>
            <a:normAutofit fontScale="92500" lnSpcReduction="10000"/>
          </a:bodyPr>
          <a:lstStyle/>
          <a:p>
            <a:r>
              <a:rPr lang="en-CA" dirty="0"/>
              <a:t>We will be using the </a:t>
            </a:r>
            <a:r>
              <a:rPr lang="en-CA" dirty="0" err="1"/>
              <a:t>FlatList</a:t>
            </a:r>
            <a:r>
              <a:rPr lang="en-CA" dirty="0"/>
              <a:t> component of React Native for the listing, as this is advised and easy to implement.</a:t>
            </a:r>
          </a:p>
          <a:p>
            <a:r>
              <a:rPr lang="en-CA" dirty="0"/>
              <a:t>It will be rendered in two steps</a:t>
            </a:r>
          </a:p>
          <a:p>
            <a:pPr lvl="1"/>
            <a:r>
              <a:rPr lang="en-CA" dirty="0"/>
              <a:t>Rendering activity indicator while loading</a:t>
            </a:r>
          </a:p>
          <a:p>
            <a:pPr lvl="1"/>
            <a:r>
              <a:rPr lang="en-CA" dirty="0"/>
              <a:t>Rendering data when it is fetched</a:t>
            </a:r>
          </a:p>
        </p:txBody>
      </p:sp>
      <p:sp>
        <p:nvSpPr>
          <p:cNvPr id="4" name="Content Placeholder 3">
            <a:extLst>
              <a:ext uri="{FF2B5EF4-FFF2-40B4-BE49-F238E27FC236}">
                <a16:creationId xmlns:a16="http://schemas.microsoft.com/office/drawing/2014/main" id="{61C1189E-9D13-F64D-88A7-9349D70AC130}"/>
              </a:ext>
            </a:extLst>
          </p:cNvPr>
          <p:cNvSpPr>
            <a:spLocks noGrp="1"/>
          </p:cNvSpPr>
          <p:nvPr>
            <p:ph sz="half" idx="2"/>
          </p:nvPr>
        </p:nvSpPr>
        <p:spPr>
          <a:xfrm>
            <a:off x="6172199" y="1825625"/>
            <a:ext cx="5736021" cy="4351338"/>
          </a:xfrm>
        </p:spPr>
        <p:txBody>
          <a:bodyPr>
            <a:normAutofit fontScale="92500" lnSpcReduction="10000"/>
          </a:bodyPr>
          <a:lstStyle/>
          <a:p>
            <a:pPr marL="0" indent="0">
              <a:buNone/>
            </a:pPr>
            <a:r>
              <a:rPr lang="en-CA" sz="1800" dirty="0">
                <a:latin typeface="Courier" pitchFamily="2" charset="0"/>
              </a:rPr>
              <a:t>return(</a:t>
            </a:r>
          </a:p>
          <a:p>
            <a:pPr marL="0" indent="0">
              <a:buNone/>
            </a:pPr>
            <a:r>
              <a:rPr lang="en-CA" sz="1800" dirty="0">
                <a:latin typeface="Courier" pitchFamily="2" charset="0"/>
              </a:rPr>
              <a:t> &lt;View style={</a:t>
            </a:r>
            <a:r>
              <a:rPr lang="en-CA" sz="1800" dirty="0" err="1">
                <a:latin typeface="Courier" pitchFamily="2" charset="0"/>
              </a:rPr>
              <a:t>styles.container</a:t>
            </a:r>
            <a:r>
              <a:rPr lang="en-CA" sz="1800" dirty="0">
                <a:latin typeface="Courier" pitchFamily="2" charset="0"/>
              </a:rPr>
              <a:t>}&gt; </a:t>
            </a:r>
          </a:p>
          <a:p>
            <a:pPr marL="0" indent="0">
              <a:buNone/>
            </a:pPr>
            <a:r>
              <a:rPr lang="en-CA" sz="1800" dirty="0">
                <a:latin typeface="Courier" pitchFamily="2" charset="0"/>
              </a:rPr>
              <a:t> &lt;</a:t>
            </a:r>
            <a:r>
              <a:rPr lang="en-CA" sz="1800" dirty="0" err="1">
                <a:latin typeface="Courier" pitchFamily="2" charset="0"/>
              </a:rPr>
              <a:t>FlatList</a:t>
            </a:r>
            <a:endParaRPr lang="en-CA" sz="1800" dirty="0">
              <a:latin typeface="Courier" pitchFamily="2" charset="0"/>
            </a:endParaRPr>
          </a:p>
          <a:p>
            <a:pPr marL="0" indent="0">
              <a:buNone/>
            </a:pPr>
            <a:r>
              <a:rPr lang="en-CA" sz="1800" dirty="0">
                <a:latin typeface="Courier" pitchFamily="2" charset="0"/>
              </a:rPr>
              <a:t>    data= {</a:t>
            </a:r>
            <a:r>
              <a:rPr lang="en-CA" sz="1800" dirty="0" err="1">
                <a:latin typeface="Courier" pitchFamily="2" charset="0"/>
              </a:rPr>
              <a:t>this.state.dataSource</a:t>
            </a:r>
            <a:r>
              <a:rPr lang="en-CA" sz="1800" dirty="0">
                <a:latin typeface="Courier" pitchFamily="2" charset="0"/>
              </a:rPr>
              <a:t>} </a:t>
            </a:r>
          </a:p>
          <a:p>
            <a:pPr marL="0" indent="0">
              <a:buNone/>
            </a:pPr>
            <a:r>
              <a:rPr lang="en-CA" sz="1800" dirty="0">
                <a:latin typeface="Courier" pitchFamily="2" charset="0"/>
              </a:rPr>
              <a:t>    </a:t>
            </a:r>
            <a:r>
              <a:rPr lang="en-CA" sz="1800" dirty="0" err="1">
                <a:latin typeface="Courier" pitchFamily="2" charset="0"/>
              </a:rPr>
              <a:t>ItemSeparatorComponent</a:t>
            </a:r>
            <a:r>
              <a:rPr lang="en-CA" sz="1800" dirty="0">
                <a:latin typeface="Courier" pitchFamily="2" charset="0"/>
              </a:rPr>
              <a:t> = </a:t>
            </a:r>
          </a:p>
          <a:p>
            <a:pPr marL="0" indent="0">
              <a:buNone/>
            </a:pPr>
            <a:r>
              <a:rPr lang="en-CA" sz="1800" dirty="0">
                <a:latin typeface="Courier" pitchFamily="2" charset="0"/>
              </a:rPr>
              <a:t>       {</a:t>
            </a:r>
            <a:r>
              <a:rPr lang="en-CA" sz="1800" dirty="0" err="1">
                <a:latin typeface="Courier" pitchFamily="2" charset="0"/>
              </a:rPr>
              <a:t>this.FlatListItemSeparator</a:t>
            </a:r>
            <a:r>
              <a:rPr lang="en-CA" sz="1800" dirty="0">
                <a:latin typeface="Courier" pitchFamily="2" charset="0"/>
              </a:rPr>
              <a:t>} </a:t>
            </a:r>
          </a:p>
          <a:p>
            <a:pPr marL="0" indent="0">
              <a:buNone/>
            </a:pPr>
            <a:r>
              <a:rPr lang="en-CA" sz="1800" dirty="0">
                <a:latin typeface="Courier" pitchFamily="2" charset="0"/>
              </a:rPr>
              <a:t>    </a:t>
            </a:r>
            <a:r>
              <a:rPr lang="en-CA" sz="1800" dirty="0" err="1">
                <a:latin typeface="Courier" pitchFamily="2" charset="0"/>
              </a:rPr>
              <a:t>renderItem</a:t>
            </a:r>
            <a:r>
              <a:rPr lang="en-CA" sz="1800" dirty="0">
                <a:latin typeface="Courier" pitchFamily="2" charset="0"/>
              </a:rPr>
              <a:t>= {item=&gt; </a:t>
            </a:r>
          </a:p>
          <a:p>
            <a:pPr marL="0" indent="0">
              <a:buNone/>
            </a:pPr>
            <a:r>
              <a:rPr lang="en-CA" sz="1800" dirty="0">
                <a:latin typeface="Courier" pitchFamily="2" charset="0"/>
              </a:rPr>
              <a:t>      </a:t>
            </a:r>
            <a:r>
              <a:rPr lang="en-CA" sz="1800" dirty="0" err="1">
                <a:latin typeface="Courier" pitchFamily="2" charset="0"/>
              </a:rPr>
              <a:t>this.renderItem</a:t>
            </a:r>
            <a:r>
              <a:rPr lang="en-CA" sz="1800" dirty="0">
                <a:latin typeface="Courier" pitchFamily="2" charset="0"/>
              </a:rPr>
              <a:t>(item)} </a:t>
            </a:r>
          </a:p>
          <a:p>
            <a:pPr marL="0" indent="0">
              <a:buNone/>
            </a:pPr>
            <a:r>
              <a:rPr lang="en-CA" sz="1800" dirty="0">
                <a:latin typeface="Courier" pitchFamily="2" charset="0"/>
              </a:rPr>
              <a:t>    </a:t>
            </a:r>
            <a:r>
              <a:rPr lang="en-CA" sz="1800" dirty="0" err="1">
                <a:latin typeface="Courier" pitchFamily="2" charset="0"/>
              </a:rPr>
              <a:t>keyExtractor</a:t>
            </a:r>
            <a:r>
              <a:rPr lang="en-CA" sz="1800" dirty="0">
                <a:latin typeface="Courier" pitchFamily="2" charset="0"/>
              </a:rPr>
              <a:t>=  </a:t>
            </a:r>
          </a:p>
          <a:p>
            <a:pPr marL="0" indent="0">
              <a:buNone/>
            </a:pPr>
            <a:r>
              <a:rPr lang="en-CA" sz="1800" dirty="0">
                <a:latin typeface="Courier" pitchFamily="2" charset="0"/>
              </a:rPr>
              <a:t>      {item=&gt;</a:t>
            </a:r>
            <a:r>
              <a:rPr lang="en-CA" sz="1800" dirty="0" err="1">
                <a:latin typeface="Courier" pitchFamily="2" charset="0"/>
              </a:rPr>
              <a:t>item.id.toString</a:t>
            </a:r>
            <a:r>
              <a:rPr lang="en-CA" sz="1800" dirty="0">
                <a:latin typeface="Courier" pitchFamily="2" charset="0"/>
              </a:rPr>
              <a:t>()} /&gt;   </a:t>
            </a:r>
          </a:p>
          <a:p>
            <a:pPr marL="0" indent="0">
              <a:buNone/>
            </a:pPr>
            <a:r>
              <a:rPr lang="en-CA" sz="1800" dirty="0">
                <a:latin typeface="Courier" pitchFamily="2" charset="0"/>
              </a:rPr>
              <a:t> &lt;/View&gt; </a:t>
            </a:r>
          </a:p>
          <a:p>
            <a:pPr marL="0" indent="0">
              <a:buNone/>
            </a:pPr>
            <a:r>
              <a:rPr lang="en-CA" sz="1800" dirty="0">
                <a:latin typeface="Courier" pitchFamily="2" charset="0"/>
              </a:rPr>
              <a:t>)}</a:t>
            </a:r>
          </a:p>
          <a:p>
            <a:pPr marL="0" indent="0">
              <a:buNone/>
            </a:pPr>
            <a:r>
              <a:rPr lang="en-CA" sz="1800" dirty="0">
                <a:latin typeface="Courier" pitchFamily="2" charset="0"/>
              </a:rPr>
              <a:t>}</a:t>
            </a:r>
            <a:endParaRPr lang="en-US" sz="1800" dirty="0">
              <a:latin typeface="Courier" pitchFamily="2" charset="0"/>
            </a:endParaRPr>
          </a:p>
        </p:txBody>
      </p:sp>
    </p:spTree>
    <p:extLst>
      <p:ext uri="{BB962C8B-B14F-4D97-AF65-F5344CB8AC3E}">
        <p14:creationId xmlns:p14="http://schemas.microsoft.com/office/powerpoint/2010/main" val="61791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D6DB-A559-254C-95E8-3904AE66D5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5C64FA-43DA-7242-9557-DC2803BDB63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D7A74F-3879-6142-B66D-BA1E4B6CF227}"/>
              </a:ext>
            </a:extLst>
          </p:cNvPr>
          <p:cNvPicPr>
            <a:picLocks noChangeAspect="1"/>
          </p:cNvPicPr>
          <p:nvPr/>
        </p:nvPicPr>
        <p:blipFill>
          <a:blip r:embed="rId2"/>
          <a:stretch>
            <a:fillRect/>
          </a:stretch>
        </p:blipFill>
        <p:spPr>
          <a:xfrm>
            <a:off x="838200" y="365124"/>
            <a:ext cx="10547334" cy="3848529"/>
          </a:xfrm>
          <a:prstGeom prst="rect">
            <a:avLst/>
          </a:prstGeom>
        </p:spPr>
      </p:pic>
    </p:spTree>
    <p:extLst>
      <p:ext uri="{BB962C8B-B14F-4D97-AF65-F5344CB8AC3E}">
        <p14:creationId xmlns:p14="http://schemas.microsoft.com/office/powerpoint/2010/main" val="3204515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B72-886A-CE42-9568-A6C115DCAAF7}"/>
              </a:ext>
            </a:extLst>
          </p:cNvPr>
          <p:cNvSpPr>
            <a:spLocks noGrp="1"/>
          </p:cNvSpPr>
          <p:nvPr>
            <p:ph type="title"/>
          </p:nvPr>
        </p:nvSpPr>
        <p:spPr/>
        <p:txBody>
          <a:bodyPr/>
          <a:lstStyle/>
          <a:p>
            <a:r>
              <a:rPr lang="en-US" dirty="0"/>
              <a:t>Rendering the data</a:t>
            </a:r>
          </a:p>
        </p:txBody>
      </p:sp>
      <p:sp>
        <p:nvSpPr>
          <p:cNvPr id="3" name="Content Placeholder 2">
            <a:extLst>
              <a:ext uri="{FF2B5EF4-FFF2-40B4-BE49-F238E27FC236}">
                <a16:creationId xmlns:a16="http://schemas.microsoft.com/office/drawing/2014/main" id="{1904F8A6-DD76-EF42-8FA4-A1E52ADD249E}"/>
              </a:ext>
            </a:extLst>
          </p:cNvPr>
          <p:cNvSpPr>
            <a:spLocks noGrp="1"/>
          </p:cNvSpPr>
          <p:nvPr>
            <p:ph sz="half" idx="1"/>
          </p:nvPr>
        </p:nvSpPr>
        <p:spPr/>
        <p:txBody>
          <a:bodyPr>
            <a:normAutofit lnSpcReduction="10000"/>
          </a:bodyPr>
          <a:lstStyle/>
          <a:p>
            <a:r>
              <a:rPr lang="en-CA" dirty="0"/>
              <a:t>We need also an Item template for the flat list component that we use</a:t>
            </a:r>
          </a:p>
          <a:p>
            <a:r>
              <a:rPr lang="en-CA" dirty="0"/>
              <a:t>We apply style to each element of our design</a:t>
            </a:r>
          </a:p>
          <a:p>
            <a:endParaRPr lang="en-CA" dirty="0"/>
          </a:p>
        </p:txBody>
      </p:sp>
      <p:sp>
        <p:nvSpPr>
          <p:cNvPr id="4" name="Content Placeholder 3">
            <a:extLst>
              <a:ext uri="{FF2B5EF4-FFF2-40B4-BE49-F238E27FC236}">
                <a16:creationId xmlns:a16="http://schemas.microsoft.com/office/drawing/2014/main" id="{61C1189E-9D13-F64D-88A7-9349D70AC130}"/>
              </a:ext>
            </a:extLst>
          </p:cNvPr>
          <p:cNvSpPr>
            <a:spLocks noGrp="1"/>
          </p:cNvSpPr>
          <p:nvPr>
            <p:ph sz="half" idx="2"/>
          </p:nvPr>
        </p:nvSpPr>
        <p:spPr>
          <a:xfrm>
            <a:off x="6172199" y="1825625"/>
            <a:ext cx="5736021" cy="4351338"/>
          </a:xfrm>
        </p:spPr>
        <p:txBody>
          <a:bodyPr>
            <a:normAutofit lnSpcReduction="10000"/>
          </a:bodyPr>
          <a:lstStyle/>
          <a:p>
            <a:pPr marL="0" indent="0">
              <a:buNone/>
            </a:pPr>
            <a:r>
              <a:rPr lang="en-CA" sz="1800" dirty="0" err="1">
                <a:latin typeface="Courier" pitchFamily="2" charset="0"/>
              </a:rPr>
              <a:t>renderItem</a:t>
            </a:r>
            <a:r>
              <a:rPr lang="en-CA" sz="1800" dirty="0">
                <a:latin typeface="Courier" pitchFamily="2" charset="0"/>
              </a:rPr>
              <a:t>=(data)=&gt; </a:t>
            </a:r>
          </a:p>
          <a:p>
            <a:pPr marL="0" indent="0">
              <a:buNone/>
            </a:pPr>
            <a:r>
              <a:rPr lang="en-CA" sz="1800" dirty="0">
                <a:latin typeface="Courier" pitchFamily="2" charset="0"/>
              </a:rPr>
              <a:t>&lt;</a:t>
            </a:r>
            <a:r>
              <a:rPr lang="en-CA" sz="1800" dirty="0" err="1">
                <a:latin typeface="Courier" pitchFamily="2" charset="0"/>
              </a:rPr>
              <a:t>TouchableOpacity</a:t>
            </a:r>
            <a:r>
              <a:rPr lang="en-CA" sz="1800" dirty="0">
                <a:latin typeface="Courier" pitchFamily="2" charset="0"/>
              </a:rPr>
              <a:t> style={</a:t>
            </a:r>
            <a:r>
              <a:rPr lang="en-CA" sz="1800" dirty="0" err="1">
                <a:latin typeface="Courier" pitchFamily="2" charset="0"/>
              </a:rPr>
              <a:t>styles.list</a:t>
            </a:r>
            <a:r>
              <a:rPr lang="en-CA" sz="1800" dirty="0">
                <a:latin typeface="Courier" pitchFamily="2" charset="0"/>
              </a:rPr>
              <a:t>}&gt; </a:t>
            </a:r>
          </a:p>
          <a:p>
            <a:pPr marL="0" indent="0">
              <a:buNone/>
            </a:pPr>
            <a:r>
              <a:rPr lang="en-CA" sz="1800" dirty="0">
                <a:latin typeface="Courier" pitchFamily="2" charset="0"/>
              </a:rPr>
              <a:t>  &lt;Text style={</a:t>
            </a:r>
            <a:r>
              <a:rPr lang="en-CA" sz="1800" dirty="0" err="1">
                <a:latin typeface="Courier" pitchFamily="2" charset="0"/>
              </a:rPr>
              <a:t>styles.lightText</a:t>
            </a:r>
            <a:r>
              <a:rPr lang="en-CA" sz="1800" dirty="0">
                <a:latin typeface="Courier" pitchFamily="2" charset="0"/>
              </a:rPr>
              <a:t>}&gt;</a:t>
            </a:r>
          </a:p>
          <a:p>
            <a:pPr marL="0" indent="0">
              <a:buNone/>
            </a:pPr>
            <a:r>
              <a:rPr lang="en-CA" sz="1800" dirty="0">
                <a:latin typeface="Courier" pitchFamily="2" charset="0"/>
              </a:rPr>
              <a:t>     {</a:t>
            </a:r>
            <a:r>
              <a:rPr lang="en-CA" sz="1800" dirty="0" err="1">
                <a:latin typeface="Courier" pitchFamily="2" charset="0"/>
              </a:rPr>
              <a:t>data.item.name</a:t>
            </a:r>
            <a:r>
              <a:rPr lang="en-CA" sz="1800" dirty="0">
                <a:latin typeface="Courier" pitchFamily="2" charset="0"/>
              </a:rPr>
              <a:t>}</a:t>
            </a:r>
          </a:p>
          <a:p>
            <a:pPr marL="0" indent="0">
              <a:buNone/>
            </a:pPr>
            <a:r>
              <a:rPr lang="en-CA" sz="1800" dirty="0">
                <a:latin typeface="Courier" pitchFamily="2" charset="0"/>
              </a:rPr>
              <a:t>   &lt;/Text&gt; </a:t>
            </a:r>
          </a:p>
          <a:p>
            <a:pPr marL="0" indent="0">
              <a:buNone/>
            </a:pPr>
            <a:r>
              <a:rPr lang="en-CA" sz="1800" dirty="0">
                <a:latin typeface="Courier" pitchFamily="2" charset="0"/>
              </a:rPr>
              <a:t>   &lt;Text style={</a:t>
            </a:r>
            <a:r>
              <a:rPr lang="en-CA" sz="1800" dirty="0" err="1">
                <a:latin typeface="Courier" pitchFamily="2" charset="0"/>
              </a:rPr>
              <a:t>styles.lightText</a:t>
            </a:r>
            <a:r>
              <a:rPr lang="en-CA" sz="1800" dirty="0">
                <a:latin typeface="Courier" pitchFamily="2" charset="0"/>
              </a:rPr>
              <a:t>}&gt;</a:t>
            </a:r>
          </a:p>
          <a:p>
            <a:pPr marL="0" indent="0">
              <a:buNone/>
            </a:pPr>
            <a:r>
              <a:rPr lang="en-CA" sz="1800" dirty="0">
                <a:latin typeface="Courier" pitchFamily="2" charset="0"/>
              </a:rPr>
              <a:t>      {</a:t>
            </a:r>
            <a:r>
              <a:rPr lang="en-CA" sz="1800" dirty="0" err="1">
                <a:latin typeface="Courier" pitchFamily="2" charset="0"/>
              </a:rPr>
              <a:t>data.item.email</a:t>
            </a:r>
            <a:r>
              <a:rPr lang="en-CA" sz="1800" dirty="0">
                <a:latin typeface="Courier" pitchFamily="2" charset="0"/>
              </a:rPr>
              <a:t>}</a:t>
            </a:r>
          </a:p>
          <a:p>
            <a:pPr marL="0" indent="0">
              <a:buNone/>
            </a:pPr>
            <a:r>
              <a:rPr lang="en-CA" sz="1800" dirty="0">
                <a:latin typeface="Courier" pitchFamily="2" charset="0"/>
              </a:rPr>
              <a:t>   &lt;/Text&gt; </a:t>
            </a:r>
          </a:p>
          <a:p>
            <a:pPr marL="0" indent="0">
              <a:buNone/>
            </a:pPr>
            <a:r>
              <a:rPr lang="en-CA" sz="1800" dirty="0">
                <a:latin typeface="Courier" pitchFamily="2" charset="0"/>
              </a:rPr>
              <a:t>   &lt;Text style={</a:t>
            </a:r>
            <a:r>
              <a:rPr lang="en-CA" sz="1800" dirty="0" err="1">
                <a:latin typeface="Courier" pitchFamily="2" charset="0"/>
              </a:rPr>
              <a:t>styles.lightText</a:t>
            </a:r>
            <a:r>
              <a:rPr lang="en-CA" sz="1800" dirty="0">
                <a:latin typeface="Courier" pitchFamily="2" charset="0"/>
              </a:rPr>
              <a:t>}&gt;   </a:t>
            </a:r>
          </a:p>
          <a:p>
            <a:pPr marL="0" indent="0">
              <a:buNone/>
            </a:pPr>
            <a:r>
              <a:rPr lang="en-CA" sz="1800" dirty="0">
                <a:latin typeface="Courier" pitchFamily="2" charset="0"/>
              </a:rPr>
              <a:t>      {</a:t>
            </a:r>
            <a:r>
              <a:rPr lang="en-CA" sz="1800" dirty="0" err="1">
                <a:latin typeface="Courier" pitchFamily="2" charset="0"/>
              </a:rPr>
              <a:t>data.item.company.name</a:t>
            </a:r>
            <a:r>
              <a:rPr lang="en-CA" sz="1800" dirty="0">
                <a:latin typeface="Courier" pitchFamily="2" charset="0"/>
              </a:rPr>
              <a:t>}</a:t>
            </a:r>
          </a:p>
          <a:p>
            <a:pPr marL="0" indent="0">
              <a:buNone/>
            </a:pPr>
            <a:r>
              <a:rPr lang="en-CA" sz="1800" dirty="0">
                <a:latin typeface="Courier" pitchFamily="2" charset="0"/>
              </a:rPr>
              <a:t>   &lt;/Text&gt;</a:t>
            </a:r>
          </a:p>
          <a:p>
            <a:pPr marL="0" indent="0">
              <a:buNone/>
            </a:pPr>
            <a:r>
              <a:rPr lang="en-CA" sz="1800" dirty="0">
                <a:latin typeface="Courier" pitchFamily="2" charset="0"/>
              </a:rPr>
              <a:t>&lt;/</a:t>
            </a:r>
            <a:r>
              <a:rPr lang="en-CA" sz="1800" dirty="0" err="1">
                <a:latin typeface="Courier" pitchFamily="2" charset="0"/>
              </a:rPr>
              <a:t>TouchableOpacity</a:t>
            </a:r>
            <a:r>
              <a:rPr lang="en-CA" sz="1800" dirty="0">
                <a:latin typeface="Courier" pitchFamily="2" charset="0"/>
              </a:rPr>
              <a:t>&gt;</a:t>
            </a:r>
            <a:endParaRPr lang="en-US" sz="1800" dirty="0">
              <a:latin typeface="Courier" pitchFamily="2" charset="0"/>
            </a:endParaRPr>
          </a:p>
        </p:txBody>
      </p:sp>
    </p:spTree>
    <p:extLst>
      <p:ext uri="{BB962C8B-B14F-4D97-AF65-F5344CB8AC3E}">
        <p14:creationId xmlns:p14="http://schemas.microsoft.com/office/powerpoint/2010/main" val="948023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3690-FDED-FF41-9368-12D9631CE980}"/>
              </a:ext>
            </a:extLst>
          </p:cNvPr>
          <p:cNvSpPr>
            <a:spLocks noGrp="1"/>
          </p:cNvSpPr>
          <p:nvPr>
            <p:ph type="title"/>
          </p:nvPr>
        </p:nvSpPr>
        <p:spPr/>
        <p:txBody>
          <a:bodyPr/>
          <a:lstStyle/>
          <a:p>
            <a:r>
              <a:rPr lang="en-US" dirty="0"/>
              <a:t>Sample JSON object from the API</a:t>
            </a:r>
          </a:p>
        </p:txBody>
      </p:sp>
      <p:sp>
        <p:nvSpPr>
          <p:cNvPr id="3" name="Content Placeholder 2">
            <a:extLst>
              <a:ext uri="{FF2B5EF4-FFF2-40B4-BE49-F238E27FC236}">
                <a16:creationId xmlns:a16="http://schemas.microsoft.com/office/drawing/2014/main" id="{B6FDFC83-3E66-6847-8FC7-F2DC21689872}"/>
              </a:ext>
            </a:extLst>
          </p:cNvPr>
          <p:cNvSpPr>
            <a:spLocks noGrp="1"/>
          </p:cNvSpPr>
          <p:nvPr>
            <p:ph sz="half" idx="1"/>
          </p:nvPr>
        </p:nvSpPr>
        <p:spPr>
          <a:xfrm>
            <a:off x="838200" y="1825625"/>
            <a:ext cx="4301359" cy="4351338"/>
          </a:xfrm>
        </p:spPr>
        <p:txBody>
          <a:bodyPr>
            <a:normAutofit fontScale="62500" lnSpcReduction="20000"/>
          </a:bodyPr>
          <a:lstStyle/>
          <a:p>
            <a:endParaRPr lang="en-US" dirty="0"/>
          </a:p>
          <a:p>
            <a:pPr marL="0" indent="0">
              <a:buNone/>
            </a:pPr>
            <a:r>
              <a:rPr lang="en-US" sz="5100" dirty="0"/>
              <a:t>Here you have a sample object that is returned from the API</a:t>
            </a:r>
          </a:p>
          <a:p>
            <a:endParaRPr lang="en-US" dirty="0"/>
          </a:p>
        </p:txBody>
      </p:sp>
      <p:sp>
        <p:nvSpPr>
          <p:cNvPr id="4" name="Content Placeholder 3">
            <a:extLst>
              <a:ext uri="{FF2B5EF4-FFF2-40B4-BE49-F238E27FC236}">
                <a16:creationId xmlns:a16="http://schemas.microsoft.com/office/drawing/2014/main" id="{E248053A-5254-F443-A9D9-84884B164E29}"/>
              </a:ext>
            </a:extLst>
          </p:cNvPr>
          <p:cNvSpPr>
            <a:spLocks noGrp="1"/>
          </p:cNvSpPr>
          <p:nvPr>
            <p:ph sz="half" idx="2"/>
          </p:nvPr>
        </p:nvSpPr>
        <p:spPr>
          <a:xfrm>
            <a:off x="5139559" y="1355834"/>
            <a:ext cx="6214241" cy="5234151"/>
          </a:xfrm>
        </p:spPr>
        <p:txBody>
          <a:bodyPr>
            <a:normAutofit fontScale="62500" lnSpcReduction="20000"/>
          </a:bodyPr>
          <a:lstStyle/>
          <a:p>
            <a:pPr marL="0" indent="0">
              <a:buNone/>
            </a:pPr>
            <a:r>
              <a:rPr lang="en-US" sz="2000" dirty="0">
                <a:latin typeface="Courier" pitchFamily="2" charset="0"/>
              </a:rPr>
              <a:t>{ </a:t>
            </a:r>
          </a:p>
          <a:p>
            <a:pPr marL="0" indent="0">
              <a:buNone/>
            </a:pPr>
            <a:r>
              <a:rPr lang="en-US" sz="2000" dirty="0">
                <a:latin typeface="Courier" pitchFamily="2" charset="0"/>
              </a:rPr>
              <a:t>"id": 1, </a:t>
            </a:r>
          </a:p>
          <a:p>
            <a:pPr marL="0" indent="0">
              <a:buNone/>
            </a:pPr>
            <a:r>
              <a:rPr lang="en-US" sz="2000" dirty="0">
                <a:latin typeface="Courier" pitchFamily="2" charset="0"/>
              </a:rPr>
              <a:t>"name": "Leanne Graham", </a:t>
            </a:r>
          </a:p>
          <a:p>
            <a:pPr marL="0" indent="0">
              <a:buNone/>
            </a:pPr>
            <a:r>
              <a:rPr lang="en-US" sz="2000" dirty="0">
                <a:latin typeface="Courier" pitchFamily="2" charset="0"/>
              </a:rPr>
              <a:t>"username": "Bret", </a:t>
            </a:r>
          </a:p>
          <a:p>
            <a:pPr marL="0" indent="0">
              <a:buNone/>
            </a:pPr>
            <a:r>
              <a:rPr lang="en-US" sz="2000" dirty="0">
                <a:latin typeface="Courier" pitchFamily="2" charset="0"/>
              </a:rPr>
              <a:t>"email": "</a:t>
            </a:r>
            <a:r>
              <a:rPr lang="en-US" sz="2000" dirty="0" err="1">
                <a:latin typeface="Courier" pitchFamily="2" charset="0"/>
              </a:rPr>
              <a:t>Sincere@april.biz</a:t>
            </a:r>
            <a:r>
              <a:rPr lang="en-US" sz="2000" dirty="0">
                <a:latin typeface="Courier" pitchFamily="2" charset="0"/>
              </a:rPr>
              <a:t>", </a:t>
            </a:r>
          </a:p>
          <a:p>
            <a:pPr marL="0" indent="0">
              <a:buNone/>
            </a:pPr>
            <a:r>
              <a:rPr lang="en-US" sz="2000" dirty="0">
                <a:latin typeface="Courier" pitchFamily="2" charset="0"/>
              </a:rPr>
              <a:t>"address": { </a:t>
            </a:r>
          </a:p>
          <a:p>
            <a:pPr marL="0" indent="0">
              <a:buNone/>
            </a:pPr>
            <a:r>
              <a:rPr lang="en-US" sz="2000" dirty="0">
                <a:latin typeface="Courier" pitchFamily="2" charset="0"/>
              </a:rPr>
              <a:t>   "street": "</a:t>
            </a:r>
            <a:r>
              <a:rPr lang="en-US" sz="2000" dirty="0" err="1">
                <a:latin typeface="Courier" pitchFamily="2" charset="0"/>
              </a:rPr>
              <a:t>Kulas</a:t>
            </a:r>
            <a:r>
              <a:rPr lang="en-US" sz="2000" dirty="0">
                <a:latin typeface="Courier" pitchFamily="2" charset="0"/>
              </a:rPr>
              <a:t> Light", </a:t>
            </a:r>
          </a:p>
          <a:p>
            <a:pPr marL="0" indent="0">
              <a:buNone/>
            </a:pPr>
            <a:r>
              <a:rPr lang="en-US" sz="2000" dirty="0">
                <a:latin typeface="Courier" pitchFamily="2" charset="0"/>
              </a:rPr>
              <a:t>   "suite": "Apt. 556", </a:t>
            </a:r>
          </a:p>
          <a:p>
            <a:pPr marL="0" indent="0">
              <a:buNone/>
            </a:pPr>
            <a:r>
              <a:rPr lang="en-US" sz="2000" dirty="0">
                <a:latin typeface="Courier" pitchFamily="2" charset="0"/>
              </a:rPr>
              <a:t>   "city": "</a:t>
            </a:r>
            <a:r>
              <a:rPr lang="en-US" sz="2000" dirty="0" err="1">
                <a:latin typeface="Courier" pitchFamily="2" charset="0"/>
              </a:rPr>
              <a:t>Gwenborough</a:t>
            </a:r>
            <a:r>
              <a:rPr lang="en-US" sz="2000" dirty="0">
                <a:latin typeface="Courier" pitchFamily="2" charset="0"/>
              </a:rPr>
              <a:t>", </a:t>
            </a:r>
          </a:p>
          <a:p>
            <a:pPr marL="0" indent="0">
              <a:buNone/>
            </a:pPr>
            <a:r>
              <a:rPr lang="en-US" sz="2000" dirty="0">
                <a:latin typeface="Courier" pitchFamily="2" charset="0"/>
              </a:rPr>
              <a:t>   "</a:t>
            </a:r>
            <a:r>
              <a:rPr lang="en-US" sz="2000" dirty="0" err="1">
                <a:latin typeface="Courier" pitchFamily="2" charset="0"/>
              </a:rPr>
              <a:t>zipcode</a:t>
            </a:r>
            <a:r>
              <a:rPr lang="en-US" sz="2000" dirty="0">
                <a:latin typeface="Courier" pitchFamily="2" charset="0"/>
              </a:rPr>
              <a:t>": "92998-3874",</a:t>
            </a:r>
          </a:p>
          <a:p>
            <a:pPr marL="0" indent="0">
              <a:buNone/>
            </a:pPr>
            <a:r>
              <a:rPr lang="en-US" sz="2000" dirty="0">
                <a:latin typeface="Courier" pitchFamily="2" charset="0"/>
              </a:rPr>
              <a:t>   "geo": { </a:t>
            </a:r>
          </a:p>
          <a:p>
            <a:pPr marL="0" indent="0">
              <a:buNone/>
            </a:pPr>
            <a:r>
              <a:rPr lang="en-US" sz="2000" dirty="0">
                <a:latin typeface="Courier" pitchFamily="2" charset="0"/>
              </a:rPr>
              <a:t>      "</a:t>
            </a:r>
            <a:r>
              <a:rPr lang="en-US" sz="2000" dirty="0" err="1">
                <a:latin typeface="Courier" pitchFamily="2" charset="0"/>
              </a:rPr>
              <a:t>lat</a:t>
            </a:r>
            <a:r>
              <a:rPr lang="en-US" sz="2000" dirty="0">
                <a:latin typeface="Courier" pitchFamily="2" charset="0"/>
              </a:rPr>
              <a:t>": "-37.3159", </a:t>
            </a:r>
          </a:p>
          <a:p>
            <a:pPr marL="0" indent="0">
              <a:buNone/>
            </a:pPr>
            <a:r>
              <a:rPr lang="en-US" sz="2000" dirty="0">
                <a:latin typeface="Courier" pitchFamily="2" charset="0"/>
              </a:rPr>
              <a:t>      "</a:t>
            </a:r>
            <a:r>
              <a:rPr lang="en-US" sz="2000" dirty="0" err="1">
                <a:latin typeface="Courier" pitchFamily="2" charset="0"/>
              </a:rPr>
              <a:t>lng</a:t>
            </a:r>
            <a:r>
              <a:rPr lang="en-US" sz="2000" dirty="0">
                <a:latin typeface="Courier" pitchFamily="2" charset="0"/>
              </a:rPr>
              <a:t>": "81.1496" } },</a:t>
            </a:r>
          </a:p>
          <a:p>
            <a:pPr marL="0" indent="0">
              <a:buNone/>
            </a:pPr>
            <a:r>
              <a:rPr lang="en-US" sz="2000" dirty="0">
                <a:latin typeface="Courier" pitchFamily="2" charset="0"/>
              </a:rPr>
              <a:t>"phone": "1-770-736-8031 x56442", </a:t>
            </a:r>
          </a:p>
          <a:p>
            <a:pPr marL="0" indent="0">
              <a:buNone/>
            </a:pPr>
            <a:r>
              <a:rPr lang="en-US" sz="2000" dirty="0">
                <a:latin typeface="Courier" pitchFamily="2" charset="0"/>
              </a:rPr>
              <a:t>"website": "</a:t>
            </a:r>
            <a:r>
              <a:rPr lang="en-US" sz="2000" dirty="0" err="1">
                <a:latin typeface="Courier" pitchFamily="2" charset="0"/>
              </a:rPr>
              <a:t>hildegard.org</a:t>
            </a:r>
            <a:r>
              <a:rPr lang="en-US" sz="2000" dirty="0">
                <a:latin typeface="Courier" pitchFamily="2" charset="0"/>
              </a:rPr>
              <a:t>", </a:t>
            </a:r>
          </a:p>
          <a:p>
            <a:pPr marL="0" indent="0">
              <a:buNone/>
            </a:pPr>
            <a:r>
              <a:rPr lang="en-US" sz="2000" dirty="0">
                <a:latin typeface="Courier" pitchFamily="2" charset="0"/>
              </a:rPr>
              <a:t>"company": { "name": "</a:t>
            </a:r>
            <a:r>
              <a:rPr lang="en-US" sz="2000" dirty="0" err="1">
                <a:latin typeface="Courier" pitchFamily="2" charset="0"/>
              </a:rPr>
              <a:t>Romaguera-Crona</a:t>
            </a:r>
            <a:r>
              <a:rPr lang="en-US" sz="2000" dirty="0">
                <a:latin typeface="Courier" pitchFamily="2" charset="0"/>
              </a:rPr>
              <a:t>", </a:t>
            </a:r>
          </a:p>
          <a:p>
            <a:pPr marL="0" indent="0">
              <a:buNone/>
            </a:pPr>
            <a:r>
              <a:rPr lang="en-US" sz="2000" dirty="0">
                <a:latin typeface="Courier" pitchFamily="2" charset="0"/>
              </a:rPr>
              <a:t>   "</a:t>
            </a:r>
            <a:r>
              <a:rPr lang="en-US" sz="2000" dirty="0" err="1">
                <a:latin typeface="Courier" pitchFamily="2" charset="0"/>
              </a:rPr>
              <a:t>catchPhrase</a:t>
            </a:r>
            <a:r>
              <a:rPr lang="en-US" sz="2000" dirty="0">
                <a:latin typeface="Courier" pitchFamily="2" charset="0"/>
              </a:rPr>
              <a:t>": "Multi-layered client-server neural-net", </a:t>
            </a:r>
          </a:p>
          <a:p>
            <a:pPr marL="0" indent="0">
              <a:buNone/>
            </a:pPr>
            <a:r>
              <a:rPr lang="en-US" sz="2000" dirty="0">
                <a:latin typeface="Courier" pitchFamily="2" charset="0"/>
              </a:rPr>
              <a:t>   "bs": "harness real-time e-markets" } </a:t>
            </a:r>
          </a:p>
          <a:p>
            <a:pPr marL="0" indent="0">
              <a:buNone/>
            </a:pPr>
            <a:r>
              <a:rPr lang="en-US" sz="2000" dirty="0">
                <a:latin typeface="Courier" pitchFamily="2" charset="0"/>
              </a:rPr>
              <a:t>}</a:t>
            </a:r>
          </a:p>
        </p:txBody>
      </p:sp>
    </p:spTree>
    <p:extLst>
      <p:ext uri="{BB962C8B-B14F-4D97-AF65-F5344CB8AC3E}">
        <p14:creationId xmlns:p14="http://schemas.microsoft.com/office/powerpoint/2010/main" val="2276487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C925-A6B1-494B-A8D1-5F137C04B0A9}"/>
              </a:ext>
            </a:extLst>
          </p:cNvPr>
          <p:cNvSpPr>
            <a:spLocks noGrp="1"/>
          </p:cNvSpPr>
          <p:nvPr>
            <p:ph type="title"/>
          </p:nvPr>
        </p:nvSpPr>
        <p:spPr>
          <a:xfrm>
            <a:off x="838200" y="365125"/>
            <a:ext cx="7275786" cy="1325563"/>
          </a:xfrm>
        </p:spPr>
        <p:txBody>
          <a:bodyPr/>
          <a:lstStyle/>
          <a:p>
            <a:r>
              <a:rPr lang="en-US" dirty="0"/>
              <a:t>Final view</a:t>
            </a:r>
          </a:p>
        </p:txBody>
      </p:sp>
      <p:sp>
        <p:nvSpPr>
          <p:cNvPr id="3" name="Content Placeholder 2">
            <a:extLst>
              <a:ext uri="{FF2B5EF4-FFF2-40B4-BE49-F238E27FC236}">
                <a16:creationId xmlns:a16="http://schemas.microsoft.com/office/drawing/2014/main" id="{C5E97FC7-24DE-AD47-8AAD-BE3079FEC1CC}"/>
              </a:ext>
            </a:extLst>
          </p:cNvPr>
          <p:cNvSpPr>
            <a:spLocks noGrp="1"/>
          </p:cNvSpPr>
          <p:nvPr>
            <p:ph sz="half" idx="1"/>
          </p:nvPr>
        </p:nvSpPr>
        <p:spPr>
          <a:xfrm>
            <a:off x="838200" y="1825625"/>
            <a:ext cx="6918434" cy="4351338"/>
          </a:xfrm>
        </p:spPr>
        <p:txBody>
          <a:bodyPr/>
          <a:lstStyle/>
          <a:p>
            <a:r>
              <a:rPr lang="en-US" dirty="0"/>
              <a:t>Final product will be looking like this screen</a:t>
            </a:r>
          </a:p>
          <a:p>
            <a:r>
              <a:rPr lang="en-US" dirty="0"/>
              <a:t>It will be a simple list with data elements</a:t>
            </a:r>
          </a:p>
          <a:p>
            <a:r>
              <a:rPr lang="en-US" dirty="0"/>
              <a:t>In the upcoming weeks we will add interactions to the list and navigation elements to the app completing it with details screen.</a:t>
            </a:r>
          </a:p>
        </p:txBody>
      </p:sp>
      <p:pic>
        <p:nvPicPr>
          <p:cNvPr id="5" name="Picture 4">
            <a:extLst>
              <a:ext uri="{FF2B5EF4-FFF2-40B4-BE49-F238E27FC236}">
                <a16:creationId xmlns:a16="http://schemas.microsoft.com/office/drawing/2014/main" id="{87EF5DA7-A7E7-4F4F-9A38-991C08D6A7D2}"/>
              </a:ext>
            </a:extLst>
          </p:cNvPr>
          <p:cNvPicPr>
            <a:picLocks noChangeAspect="1"/>
          </p:cNvPicPr>
          <p:nvPr/>
        </p:nvPicPr>
        <p:blipFill>
          <a:blip r:embed="rId2"/>
          <a:stretch>
            <a:fillRect/>
          </a:stretch>
        </p:blipFill>
        <p:spPr>
          <a:xfrm>
            <a:off x="8190536" y="0"/>
            <a:ext cx="4001464" cy="6858000"/>
          </a:xfrm>
          <a:prstGeom prst="rect">
            <a:avLst/>
          </a:prstGeom>
        </p:spPr>
      </p:pic>
    </p:spTree>
    <p:extLst>
      <p:ext uri="{BB962C8B-B14F-4D97-AF65-F5344CB8AC3E}">
        <p14:creationId xmlns:p14="http://schemas.microsoft.com/office/powerpoint/2010/main" val="2506722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325306-483A-2F4F-814B-CD12EB64B72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a:solidFill>
                  <a:srgbClr val="000000"/>
                </a:solidFill>
                <a:latin typeface="+mj-lt"/>
                <a:ea typeface="+mj-ea"/>
                <a:cs typeface="+mj-cs"/>
              </a:rPr>
              <a:t>Web View</a:t>
            </a:r>
          </a:p>
        </p:txBody>
      </p:sp>
      <p:sp>
        <p:nvSpPr>
          <p:cNvPr id="3" name="Text Placeholder 2">
            <a:extLst>
              <a:ext uri="{FF2B5EF4-FFF2-40B4-BE49-F238E27FC236}">
                <a16:creationId xmlns:a16="http://schemas.microsoft.com/office/drawing/2014/main" id="{D5AC6AFB-7B37-6143-847C-50AFAFC0FE91}"/>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1800" kern="1200">
              <a:solidFill>
                <a:srgbClr val="000000"/>
              </a:solidFill>
              <a:latin typeface="+mn-lt"/>
              <a:ea typeface="+mn-ea"/>
              <a:cs typeface="+mn-cs"/>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nitor">
            <a:extLst>
              <a:ext uri="{FF2B5EF4-FFF2-40B4-BE49-F238E27FC236}">
                <a16:creationId xmlns:a16="http://schemas.microsoft.com/office/drawing/2014/main" id="{3257A565-E5B2-4E8A-8AA1-AE2CF432C5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968437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2B0BF7-9D6D-0C46-BC8D-87AA480C7C72}"/>
              </a:ext>
            </a:extLst>
          </p:cNvPr>
          <p:cNvSpPr>
            <a:spLocks noGrp="1"/>
          </p:cNvSpPr>
          <p:nvPr>
            <p:ph type="title"/>
          </p:nvPr>
        </p:nvSpPr>
        <p:spPr/>
        <p:txBody>
          <a:bodyPr/>
          <a:lstStyle/>
          <a:p>
            <a:r>
              <a:rPr lang="en-US" dirty="0"/>
              <a:t>WebView </a:t>
            </a:r>
          </a:p>
        </p:txBody>
      </p:sp>
      <p:sp>
        <p:nvSpPr>
          <p:cNvPr id="5" name="Content Placeholder 4">
            <a:extLst>
              <a:ext uri="{FF2B5EF4-FFF2-40B4-BE49-F238E27FC236}">
                <a16:creationId xmlns:a16="http://schemas.microsoft.com/office/drawing/2014/main" id="{9E236A29-E931-2B46-B0D1-697D7DA3856B}"/>
              </a:ext>
            </a:extLst>
          </p:cNvPr>
          <p:cNvSpPr>
            <a:spLocks noGrp="1"/>
          </p:cNvSpPr>
          <p:nvPr>
            <p:ph sz="half" idx="1"/>
          </p:nvPr>
        </p:nvSpPr>
        <p:spPr>
          <a:xfrm>
            <a:off x="838200" y="1825625"/>
            <a:ext cx="5181600" cy="1054209"/>
          </a:xfrm>
        </p:spPr>
        <p:txBody>
          <a:bodyPr>
            <a:normAutofit lnSpcReduction="10000"/>
          </a:bodyPr>
          <a:lstStyle/>
          <a:p>
            <a:r>
              <a:rPr lang="en-CA" dirty="0"/>
              <a:t>WebView renders web content in a native view.</a:t>
            </a:r>
            <a:endParaRPr lang="en-US" dirty="0"/>
          </a:p>
        </p:txBody>
      </p:sp>
      <p:sp>
        <p:nvSpPr>
          <p:cNvPr id="6" name="Content Placeholder 5">
            <a:extLst>
              <a:ext uri="{FF2B5EF4-FFF2-40B4-BE49-F238E27FC236}">
                <a16:creationId xmlns:a16="http://schemas.microsoft.com/office/drawing/2014/main" id="{0BABED84-1556-C64D-A383-6FC699C2FB3E}"/>
              </a:ext>
            </a:extLst>
          </p:cNvPr>
          <p:cNvSpPr>
            <a:spLocks noGrp="1"/>
          </p:cNvSpPr>
          <p:nvPr>
            <p:ph sz="half" idx="2"/>
          </p:nvPr>
        </p:nvSpPr>
        <p:spPr>
          <a:xfrm>
            <a:off x="6172200" y="1825625"/>
            <a:ext cx="5181600" cy="3228289"/>
          </a:xfrm>
        </p:spPr>
        <p:txBody>
          <a:bodyPr>
            <a:normAutofit lnSpcReduction="10000"/>
          </a:bodyPr>
          <a:lstStyle/>
          <a:p>
            <a:pPr marL="0" indent="0">
              <a:buNone/>
            </a:pPr>
            <a:r>
              <a:rPr lang="en-CA" sz="1400" dirty="0">
                <a:latin typeface="Courier" pitchFamily="2" charset="0"/>
              </a:rPr>
              <a:t>import React, { Component } from 'react’;</a:t>
            </a:r>
          </a:p>
          <a:p>
            <a:pPr marL="0" indent="0">
              <a:buNone/>
            </a:pPr>
            <a:r>
              <a:rPr lang="en-CA" sz="1400" dirty="0">
                <a:latin typeface="Courier" pitchFamily="2" charset="0"/>
              </a:rPr>
              <a:t>import { WebView } from 'react-native-</a:t>
            </a:r>
            <a:r>
              <a:rPr lang="en-CA" sz="1400" dirty="0" err="1">
                <a:latin typeface="Courier" pitchFamily="2" charset="0"/>
              </a:rPr>
              <a:t>webview</a:t>
            </a:r>
            <a:r>
              <a:rPr lang="en-CA" sz="1400" dirty="0">
                <a:latin typeface="Courier" pitchFamily="2" charset="0"/>
              </a:rPr>
              <a:t>’; </a:t>
            </a:r>
          </a:p>
          <a:p>
            <a:pPr marL="0" indent="0">
              <a:buNone/>
            </a:pPr>
            <a:r>
              <a:rPr lang="en-CA" sz="1400" dirty="0">
                <a:latin typeface="Courier" pitchFamily="2" charset="0"/>
              </a:rPr>
              <a:t>class </a:t>
            </a:r>
            <a:r>
              <a:rPr lang="en-CA" sz="1400" dirty="0" err="1">
                <a:latin typeface="Courier" pitchFamily="2" charset="0"/>
              </a:rPr>
              <a:t>MyInlineWeb</a:t>
            </a:r>
            <a:r>
              <a:rPr lang="en-CA" sz="1400" dirty="0">
                <a:latin typeface="Courier" pitchFamily="2" charset="0"/>
              </a:rPr>
              <a:t> extends Component { </a:t>
            </a:r>
          </a:p>
          <a:p>
            <a:pPr marL="0" indent="0">
              <a:buNone/>
            </a:pPr>
            <a:r>
              <a:rPr lang="en-CA" sz="1400" dirty="0">
                <a:latin typeface="Courier" pitchFamily="2" charset="0"/>
              </a:rPr>
              <a:t>   render() { </a:t>
            </a:r>
          </a:p>
          <a:p>
            <a:pPr marL="0" indent="0">
              <a:buNone/>
            </a:pPr>
            <a:r>
              <a:rPr lang="en-CA" sz="1400" dirty="0">
                <a:latin typeface="Courier" pitchFamily="2" charset="0"/>
              </a:rPr>
              <a:t>	return ( </a:t>
            </a:r>
          </a:p>
          <a:p>
            <a:pPr marL="0" indent="0">
              <a:buNone/>
            </a:pPr>
            <a:r>
              <a:rPr lang="en-CA" sz="1400" dirty="0">
                <a:latin typeface="Courier" pitchFamily="2" charset="0"/>
              </a:rPr>
              <a:t>	   &lt;WebView </a:t>
            </a:r>
            <a:r>
              <a:rPr lang="en-CA" sz="1400" dirty="0" err="1">
                <a:latin typeface="Courier" pitchFamily="2" charset="0"/>
              </a:rPr>
              <a:t>originWhitelist</a:t>
            </a:r>
            <a:r>
              <a:rPr lang="en-CA" sz="1400" dirty="0">
                <a:latin typeface="Courier" pitchFamily="2" charset="0"/>
              </a:rPr>
              <a:t>={['*’]} 		source={{ html: </a:t>
            </a:r>
          </a:p>
          <a:p>
            <a:pPr marL="0" indent="0">
              <a:buNone/>
            </a:pPr>
            <a:r>
              <a:rPr lang="en-CA" sz="1400" dirty="0">
                <a:latin typeface="Courier" pitchFamily="2" charset="0"/>
              </a:rPr>
              <a:t>		'&lt;h1&gt;Hello world&lt;/h1&gt;' }} /&gt; 	); </a:t>
            </a:r>
          </a:p>
          <a:p>
            <a:pPr marL="0" indent="0">
              <a:buNone/>
            </a:pPr>
            <a:r>
              <a:rPr lang="en-CA" sz="1400" dirty="0">
                <a:latin typeface="Courier" pitchFamily="2" charset="0"/>
              </a:rPr>
              <a:t>   } </a:t>
            </a:r>
          </a:p>
          <a:p>
            <a:pPr marL="0" indent="0">
              <a:buNone/>
            </a:pPr>
            <a:r>
              <a:rPr lang="en-CA" sz="1400" dirty="0">
                <a:latin typeface="Courier" pitchFamily="2" charset="0"/>
              </a:rPr>
              <a:t>}</a:t>
            </a:r>
            <a:endParaRPr lang="en-US" sz="1400" dirty="0">
              <a:latin typeface="Courier" pitchFamily="2" charset="0"/>
            </a:endParaRPr>
          </a:p>
        </p:txBody>
      </p:sp>
      <p:sp>
        <p:nvSpPr>
          <p:cNvPr id="7" name="Content Placeholder 5">
            <a:extLst>
              <a:ext uri="{FF2B5EF4-FFF2-40B4-BE49-F238E27FC236}">
                <a16:creationId xmlns:a16="http://schemas.microsoft.com/office/drawing/2014/main" id="{68BF3C09-983C-C248-991E-C81360D2CD9F}"/>
              </a:ext>
            </a:extLst>
          </p:cNvPr>
          <p:cNvSpPr txBox="1">
            <a:spLocks/>
          </p:cNvSpPr>
          <p:nvPr/>
        </p:nvSpPr>
        <p:spPr>
          <a:xfrm>
            <a:off x="990600" y="2997444"/>
            <a:ext cx="5181600" cy="32282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400" dirty="0">
                <a:latin typeface="Courier" pitchFamily="2" charset="0"/>
              </a:rPr>
              <a:t>import React, { Component } from 'react’;</a:t>
            </a:r>
          </a:p>
          <a:p>
            <a:pPr marL="0" indent="0">
              <a:buFont typeface="Arial" panose="020B0604020202020204" pitchFamily="34" charset="0"/>
              <a:buNone/>
            </a:pPr>
            <a:r>
              <a:rPr lang="en-CA" sz="1400" dirty="0">
                <a:latin typeface="Courier" pitchFamily="2" charset="0"/>
              </a:rPr>
              <a:t>import { WebView } from 'react-native-</a:t>
            </a:r>
            <a:r>
              <a:rPr lang="en-CA" sz="1400" dirty="0" err="1">
                <a:latin typeface="Courier" pitchFamily="2" charset="0"/>
              </a:rPr>
              <a:t>webview</a:t>
            </a:r>
            <a:r>
              <a:rPr lang="en-CA" sz="1400" dirty="0">
                <a:latin typeface="Courier" pitchFamily="2" charset="0"/>
              </a:rPr>
              <a:t>’; </a:t>
            </a:r>
          </a:p>
          <a:p>
            <a:pPr marL="0" indent="0">
              <a:buFont typeface="Arial" panose="020B0604020202020204" pitchFamily="34" charset="0"/>
              <a:buNone/>
            </a:pPr>
            <a:r>
              <a:rPr lang="en-CA" sz="1400" dirty="0">
                <a:latin typeface="Courier" pitchFamily="2" charset="0"/>
              </a:rPr>
              <a:t>class </a:t>
            </a:r>
            <a:r>
              <a:rPr lang="en-CA" sz="1400" dirty="0" err="1">
                <a:latin typeface="Courier" pitchFamily="2" charset="0"/>
              </a:rPr>
              <a:t>MyWeb</a:t>
            </a:r>
            <a:r>
              <a:rPr lang="en-CA" sz="1400" dirty="0">
                <a:latin typeface="Courier" pitchFamily="2" charset="0"/>
              </a:rPr>
              <a:t> extends Component { </a:t>
            </a:r>
          </a:p>
          <a:p>
            <a:pPr marL="0" indent="0">
              <a:buFont typeface="Arial" panose="020B0604020202020204" pitchFamily="34" charset="0"/>
              <a:buNone/>
            </a:pPr>
            <a:r>
              <a:rPr lang="en-CA" sz="1400" dirty="0">
                <a:latin typeface="Courier" pitchFamily="2" charset="0"/>
              </a:rPr>
              <a:t>   render() { </a:t>
            </a:r>
          </a:p>
          <a:p>
            <a:pPr marL="0" indent="0">
              <a:buFont typeface="Arial" panose="020B0604020202020204" pitchFamily="34" charset="0"/>
              <a:buNone/>
            </a:pPr>
            <a:r>
              <a:rPr lang="en-CA" sz="1400" dirty="0">
                <a:latin typeface="Courier" pitchFamily="2" charset="0"/>
              </a:rPr>
              <a:t>	return ( </a:t>
            </a:r>
          </a:p>
          <a:p>
            <a:pPr marL="0" indent="0">
              <a:buFont typeface="Arial" panose="020B0604020202020204" pitchFamily="34" charset="0"/>
              <a:buNone/>
            </a:pPr>
            <a:r>
              <a:rPr lang="en-CA" sz="1400" dirty="0">
                <a:latin typeface="Courier" pitchFamily="2" charset="0"/>
              </a:rPr>
              <a:t>	   &lt;WebView source={{ </a:t>
            </a:r>
          </a:p>
          <a:p>
            <a:pPr marL="0" indent="0">
              <a:buFont typeface="Arial" panose="020B0604020202020204" pitchFamily="34" charset="0"/>
              <a:buNone/>
            </a:pPr>
            <a:r>
              <a:rPr lang="en-CA" sz="1400" dirty="0">
                <a:latin typeface="Courier" pitchFamily="2" charset="0"/>
              </a:rPr>
              <a:t>		</a:t>
            </a:r>
            <a:r>
              <a:rPr lang="en-CA" sz="1400" dirty="0" err="1">
                <a:latin typeface="Courier" pitchFamily="2" charset="0"/>
              </a:rPr>
              <a:t>uri</a:t>
            </a:r>
            <a:r>
              <a:rPr lang="en-CA" sz="1400" dirty="0">
                <a:latin typeface="Courier" pitchFamily="2" charset="0"/>
              </a:rPr>
              <a:t>: 'https://</a:t>
            </a:r>
            <a:r>
              <a:rPr lang="en-CA" sz="1400" dirty="0" err="1">
                <a:latin typeface="Courier" pitchFamily="2" charset="0"/>
              </a:rPr>
              <a:t>github.com</a:t>
            </a:r>
            <a:r>
              <a:rPr lang="en-CA" sz="1400" dirty="0">
                <a:latin typeface="Courier" pitchFamily="2" charset="0"/>
              </a:rPr>
              <a:t>/</a:t>
            </a:r>
            <a:r>
              <a:rPr lang="en-CA" sz="1400" dirty="0" err="1">
                <a:latin typeface="Courier" pitchFamily="2" charset="0"/>
              </a:rPr>
              <a:t>facebook</a:t>
            </a:r>
            <a:r>
              <a:rPr lang="en-CA" sz="1400" dirty="0">
                <a:latin typeface="Courier" pitchFamily="2" charset="0"/>
              </a:rPr>
              <a:t>/react-native’ }}</a:t>
            </a:r>
          </a:p>
          <a:p>
            <a:pPr marL="0" indent="0">
              <a:buFont typeface="Arial" panose="020B0604020202020204" pitchFamily="34" charset="0"/>
              <a:buNone/>
            </a:pPr>
            <a:r>
              <a:rPr lang="en-CA" sz="1400" dirty="0">
                <a:latin typeface="Courier" pitchFamily="2" charset="0"/>
              </a:rPr>
              <a:t> 	style={{ </a:t>
            </a:r>
            <a:r>
              <a:rPr lang="en-CA" sz="1400" dirty="0" err="1">
                <a:latin typeface="Courier" pitchFamily="2" charset="0"/>
              </a:rPr>
              <a:t>marginTop</a:t>
            </a:r>
            <a:r>
              <a:rPr lang="en-CA" sz="1400" dirty="0">
                <a:latin typeface="Courier" pitchFamily="2" charset="0"/>
              </a:rPr>
              <a:t>: 20 }} /&gt; ); </a:t>
            </a:r>
          </a:p>
          <a:p>
            <a:pPr marL="0" indent="0">
              <a:buFont typeface="Arial" panose="020B0604020202020204" pitchFamily="34" charset="0"/>
              <a:buNone/>
            </a:pPr>
            <a:r>
              <a:rPr lang="en-CA" sz="1400" dirty="0">
                <a:latin typeface="Courier" pitchFamily="2" charset="0"/>
              </a:rPr>
              <a:t>   } </a:t>
            </a:r>
          </a:p>
          <a:p>
            <a:pPr marL="0" indent="0">
              <a:buFont typeface="Arial" panose="020B0604020202020204" pitchFamily="34" charset="0"/>
              <a:buNone/>
            </a:pPr>
            <a:r>
              <a:rPr lang="en-CA" sz="1400" dirty="0">
                <a:latin typeface="Courier" pitchFamily="2" charset="0"/>
              </a:rPr>
              <a:t>}</a:t>
            </a:r>
            <a:endParaRPr lang="en-US" sz="1400" dirty="0">
              <a:latin typeface="Courier" pitchFamily="2" charset="0"/>
            </a:endParaRPr>
          </a:p>
        </p:txBody>
      </p:sp>
    </p:spTree>
    <p:extLst>
      <p:ext uri="{BB962C8B-B14F-4D97-AF65-F5344CB8AC3E}">
        <p14:creationId xmlns:p14="http://schemas.microsoft.com/office/powerpoint/2010/main" val="82214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83DC-34D7-EF46-8E6A-7FB067F21EF0}"/>
              </a:ext>
            </a:extLst>
          </p:cNvPr>
          <p:cNvSpPr>
            <a:spLocks noGrp="1"/>
          </p:cNvSpPr>
          <p:nvPr>
            <p:ph type="title"/>
          </p:nvPr>
        </p:nvSpPr>
        <p:spPr/>
        <p:txBody>
          <a:bodyPr/>
          <a:lstStyle/>
          <a:p>
            <a:r>
              <a:rPr lang="en-US" dirty="0"/>
              <a:t>WebView issue</a:t>
            </a:r>
          </a:p>
        </p:txBody>
      </p:sp>
      <p:sp>
        <p:nvSpPr>
          <p:cNvPr id="5" name="Content Placeholder 4">
            <a:extLst>
              <a:ext uri="{FF2B5EF4-FFF2-40B4-BE49-F238E27FC236}">
                <a16:creationId xmlns:a16="http://schemas.microsoft.com/office/drawing/2014/main" id="{A1A1484C-C25F-334D-8FE2-5C954914B0F9}"/>
              </a:ext>
            </a:extLst>
          </p:cNvPr>
          <p:cNvSpPr>
            <a:spLocks noGrp="1"/>
          </p:cNvSpPr>
          <p:nvPr>
            <p:ph idx="1"/>
          </p:nvPr>
        </p:nvSpPr>
        <p:spPr/>
        <p:txBody>
          <a:bodyPr>
            <a:normAutofit lnSpcReduction="10000"/>
          </a:bodyPr>
          <a:lstStyle/>
          <a:p>
            <a:r>
              <a:rPr lang="en-CA" b="1" dirty="0">
                <a:solidFill>
                  <a:srgbClr val="C00000"/>
                </a:solidFill>
              </a:rPr>
              <a:t>Security Warning:</a:t>
            </a:r>
            <a:r>
              <a:rPr lang="en-CA" dirty="0"/>
              <a:t> Currently, </a:t>
            </a:r>
            <a:r>
              <a:rPr lang="en-CA" i="1" dirty="0" err="1"/>
              <a:t>onMessage</a:t>
            </a:r>
            <a:r>
              <a:rPr lang="en-CA" dirty="0"/>
              <a:t> and </a:t>
            </a:r>
            <a:r>
              <a:rPr lang="en-CA" i="1" dirty="0" err="1"/>
              <a:t>postMessage</a:t>
            </a:r>
            <a:r>
              <a:rPr lang="en-CA" dirty="0"/>
              <a:t> do not allow specifying an origin. This can lead to cross-site scripting attacks if an unexpected document is loaded within a WebView instance. </a:t>
            </a:r>
          </a:p>
          <a:p>
            <a:endParaRPr lang="en-CA" dirty="0"/>
          </a:p>
          <a:p>
            <a:r>
              <a:rPr lang="en-CA" dirty="0"/>
              <a:t>Please refer to the MDN documentation for </a:t>
            </a:r>
            <a:r>
              <a:rPr lang="en-CA" dirty="0">
                <a:hlinkClick r:id="rId2"/>
              </a:rPr>
              <a:t>Window.postMessage()</a:t>
            </a:r>
            <a:r>
              <a:rPr lang="en-CA" dirty="0"/>
              <a:t> for more details on the security implications of this.</a:t>
            </a:r>
          </a:p>
          <a:p>
            <a:endParaRPr lang="en-CA" dirty="0"/>
          </a:p>
          <a:p>
            <a:r>
              <a:rPr lang="en-CA" dirty="0"/>
              <a:t>For that reason there is ongoing work on providing more secure components</a:t>
            </a:r>
            <a:endParaRPr lang="en-US" dirty="0"/>
          </a:p>
        </p:txBody>
      </p:sp>
    </p:spTree>
    <p:extLst>
      <p:ext uri="{BB962C8B-B14F-4D97-AF65-F5344CB8AC3E}">
        <p14:creationId xmlns:p14="http://schemas.microsoft.com/office/powerpoint/2010/main" val="3342774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27A6-924E-274C-8F1A-E91C2189AE14}"/>
              </a:ext>
            </a:extLst>
          </p:cNvPr>
          <p:cNvSpPr>
            <a:spLocks noGrp="1"/>
          </p:cNvSpPr>
          <p:nvPr>
            <p:ph type="title"/>
          </p:nvPr>
        </p:nvSpPr>
        <p:spPr/>
        <p:txBody>
          <a:bodyPr/>
          <a:lstStyle/>
          <a:p>
            <a:r>
              <a:rPr lang="en-US" dirty="0"/>
              <a:t>New WebView</a:t>
            </a:r>
          </a:p>
        </p:txBody>
      </p:sp>
      <p:sp>
        <p:nvSpPr>
          <p:cNvPr id="3" name="Content Placeholder 2">
            <a:extLst>
              <a:ext uri="{FF2B5EF4-FFF2-40B4-BE49-F238E27FC236}">
                <a16:creationId xmlns:a16="http://schemas.microsoft.com/office/drawing/2014/main" id="{0E808A4A-779E-D943-BBBD-F4131A6A0FFD}"/>
              </a:ext>
            </a:extLst>
          </p:cNvPr>
          <p:cNvSpPr>
            <a:spLocks noGrp="1"/>
          </p:cNvSpPr>
          <p:nvPr>
            <p:ph sz="half" idx="1"/>
          </p:nvPr>
        </p:nvSpPr>
        <p:spPr>
          <a:xfrm>
            <a:off x="838200" y="1825625"/>
            <a:ext cx="4059621" cy="4351338"/>
          </a:xfrm>
        </p:spPr>
        <p:txBody>
          <a:bodyPr>
            <a:normAutofit fontScale="92500"/>
          </a:bodyPr>
          <a:lstStyle/>
          <a:p>
            <a:r>
              <a:rPr lang="en-CA" dirty="0">
                <a:hlinkClick r:id="rId2"/>
              </a:rPr>
              <a:t>https://github.com/react-native-community/react-native-webview</a:t>
            </a:r>
            <a:endParaRPr lang="en-CA" dirty="0"/>
          </a:p>
          <a:p>
            <a:r>
              <a:rPr lang="en-CA" b="1" dirty="0"/>
              <a:t>React Native WebView</a:t>
            </a:r>
            <a:r>
              <a:rPr lang="en-CA" dirty="0"/>
              <a:t> is a modern, well-supported, and cross-platform WebView for React Native. It is intended to be a replacement for the built-in WebView (which will be </a:t>
            </a:r>
            <a:r>
              <a:rPr lang="en-CA" dirty="0">
                <a:hlinkClick r:id="rId3"/>
              </a:rPr>
              <a:t>removed from core</a:t>
            </a:r>
            <a:r>
              <a:rPr lang="en-CA" dirty="0"/>
              <a:t>).</a:t>
            </a:r>
            <a:endParaRPr lang="en-US" dirty="0"/>
          </a:p>
        </p:txBody>
      </p:sp>
      <p:sp>
        <p:nvSpPr>
          <p:cNvPr id="4" name="Content Placeholder 3">
            <a:extLst>
              <a:ext uri="{FF2B5EF4-FFF2-40B4-BE49-F238E27FC236}">
                <a16:creationId xmlns:a16="http://schemas.microsoft.com/office/drawing/2014/main" id="{2A85760D-F461-9E42-9E99-1FB51E12EC5C}"/>
              </a:ext>
            </a:extLst>
          </p:cNvPr>
          <p:cNvSpPr>
            <a:spLocks noGrp="1"/>
          </p:cNvSpPr>
          <p:nvPr>
            <p:ph sz="half" idx="2"/>
          </p:nvPr>
        </p:nvSpPr>
        <p:spPr>
          <a:xfrm>
            <a:off x="5202621" y="1825625"/>
            <a:ext cx="6474372" cy="4351338"/>
          </a:xfrm>
        </p:spPr>
        <p:txBody>
          <a:bodyPr>
            <a:normAutofit fontScale="92500"/>
          </a:bodyPr>
          <a:lstStyle/>
          <a:p>
            <a:pPr marL="0" indent="0">
              <a:buNone/>
            </a:pPr>
            <a:r>
              <a:rPr lang="en-CA" sz="1600" dirty="0">
                <a:latin typeface="Courier" pitchFamily="2" charset="0"/>
              </a:rPr>
              <a:t>import React, { Component } from 'react’; </a:t>
            </a:r>
          </a:p>
          <a:p>
            <a:pPr marL="0" indent="0">
              <a:buNone/>
            </a:pPr>
            <a:r>
              <a:rPr lang="en-CA" sz="1600" dirty="0">
                <a:latin typeface="Courier" pitchFamily="2" charset="0"/>
              </a:rPr>
              <a:t>import { </a:t>
            </a:r>
            <a:r>
              <a:rPr lang="en-CA" sz="1600" dirty="0" err="1">
                <a:latin typeface="Courier" pitchFamily="2" charset="0"/>
              </a:rPr>
              <a:t>StyleSheet</a:t>
            </a:r>
            <a:r>
              <a:rPr lang="en-CA" sz="1600" dirty="0">
                <a:latin typeface="Courier" pitchFamily="2" charset="0"/>
              </a:rPr>
              <a:t>, Text, View } from 'react-native’; </a:t>
            </a:r>
          </a:p>
          <a:p>
            <a:pPr marL="0" indent="0">
              <a:buNone/>
            </a:pPr>
            <a:r>
              <a:rPr lang="en-CA" sz="1600" dirty="0">
                <a:latin typeface="Courier" pitchFamily="2" charset="0"/>
              </a:rPr>
              <a:t>import { WebView } from 'react-native-</a:t>
            </a:r>
            <a:r>
              <a:rPr lang="en-CA" sz="1600" dirty="0" err="1">
                <a:latin typeface="Courier" pitchFamily="2" charset="0"/>
              </a:rPr>
              <a:t>webview</a:t>
            </a:r>
            <a:r>
              <a:rPr lang="en-CA" sz="1600" dirty="0">
                <a:latin typeface="Courier" pitchFamily="2" charset="0"/>
              </a:rPr>
              <a:t>’; </a:t>
            </a:r>
          </a:p>
          <a:p>
            <a:pPr marL="0" indent="0">
              <a:buNone/>
            </a:pPr>
            <a:r>
              <a:rPr lang="en-CA" sz="1600" dirty="0">
                <a:latin typeface="Courier" pitchFamily="2" charset="0"/>
              </a:rPr>
              <a:t>// ... </a:t>
            </a:r>
          </a:p>
          <a:p>
            <a:pPr marL="0" indent="0">
              <a:buNone/>
            </a:pPr>
            <a:r>
              <a:rPr lang="en-CA" sz="1600" dirty="0">
                <a:latin typeface="Courier" pitchFamily="2" charset="0"/>
              </a:rPr>
              <a:t>class </a:t>
            </a:r>
            <a:r>
              <a:rPr lang="en-CA" sz="1600" dirty="0" err="1">
                <a:latin typeface="Courier" pitchFamily="2" charset="0"/>
              </a:rPr>
              <a:t>MyWebComponent</a:t>
            </a:r>
            <a:r>
              <a:rPr lang="en-CA" sz="1600" dirty="0">
                <a:latin typeface="Courier" pitchFamily="2" charset="0"/>
              </a:rPr>
              <a:t> extends Component {</a:t>
            </a:r>
          </a:p>
          <a:p>
            <a:pPr marL="0" indent="0">
              <a:buNone/>
            </a:pPr>
            <a:r>
              <a:rPr lang="en-CA" sz="1600" dirty="0">
                <a:latin typeface="Courier" pitchFamily="2" charset="0"/>
              </a:rPr>
              <a:t> render() { </a:t>
            </a:r>
          </a:p>
          <a:p>
            <a:pPr marL="0" indent="0">
              <a:buNone/>
            </a:pPr>
            <a:r>
              <a:rPr lang="en-CA" sz="1600" dirty="0">
                <a:latin typeface="Courier" pitchFamily="2" charset="0"/>
              </a:rPr>
              <a:t>	return &lt;WebView source=</a:t>
            </a:r>
            <a:r>
              <a:rPr lang="en-CA" sz="1600" dirty="0">
                <a:effectLst/>
                <a:latin typeface="Courier" pitchFamily="2" charset="0"/>
              </a:rPr>
              <a:t>{</a:t>
            </a:r>
            <a:r>
              <a:rPr lang="en-CA" sz="1600" dirty="0">
                <a:latin typeface="Courier" pitchFamily="2" charset="0"/>
              </a:rPr>
              <a:t>{ </a:t>
            </a:r>
          </a:p>
          <a:p>
            <a:pPr marL="0" indent="0">
              <a:buNone/>
            </a:pPr>
            <a:r>
              <a:rPr lang="en-CA" sz="1600" dirty="0">
                <a:latin typeface="Courier" pitchFamily="2" charset="0"/>
              </a:rPr>
              <a:t>	 </a:t>
            </a:r>
            <a:r>
              <a:rPr lang="en-CA" sz="1600" dirty="0" err="1">
                <a:latin typeface="Courier" pitchFamily="2" charset="0"/>
              </a:rPr>
              <a:t>uri</a:t>
            </a:r>
            <a:r>
              <a:rPr lang="en-CA" sz="1600" dirty="0">
                <a:latin typeface="Courier" pitchFamily="2" charset="0"/>
              </a:rPr>
              <a:t>: 'https://</a:t>
            </a:r>
            <a:r>
              <a:rPr lang="en-CA" sz="1600" dirty="0" err="1">
                <a:latin typeface="Courier" pitchFamily="2" charset="0"/>
              </a:rPr>
              <a:t>reactnative.dev</a:t>
            </a:r>
            <a:r>
              <a:rPr lang="en-CA" sz="1600" dirty="0">
                <a:latin typeface="Courier" pitchFamily="2" charset="0"/>
              </a:rPr>
              <a:t>/’ </a:t>
            </a:r>
          </a:p>
          <a:p>
            <a:pPr marL="0" indent="0">
              <a:buNone/>
            </a:pPr>
            <a:r>
              <a:rPr lang="en-CA" sz="1600" dirty="0">
                <a:latin typeface="Courier" pitchFamily="2" charset="0"/>
              </a:rPr>
              <a:t>       }</a:t>
            </a:r>
            <a:r>
              <a:rPr lang="en-CA" sz="1600" dirty="0">
                <a:effectLst/>
                <a:latin typeface="Courier" pitchFamily="2" charset="0"/>
              </a:rPr>
              <a:t>}</a:t>
            </a:r>
            <a:r>
              <a:rPr lang="en-CA" sz="1600" dirty="0">
                <a:latin typeface="Courier" pitchFamily="2" charset="0"/>
              </a:rPr>
              <a:t> /&gt;; </a:t>
            </a:r>
          </a:p>
          <a:p>
            <a:pPr marL="0" indent="0">
              <a:buNone/>
            </a:pPr>
            <a:r>
              <a:rPr lang="en-CA" sz="1600" dirty="0">
                <a:latin typeface="Courier" pitchFamily="2" charset="0"/>
              </a:rPr>
              <a:t>  } </a:t>
            </a:r>
          </a:p>
          <a:p>
            <a:pPr marL="0" indent="0">
              <a:buNone/>
            </a:pPr>
            <a:r>
              <a:rPr lang="en-CA" sz="1600" dirty="0">
                <a:latin typeface="Courier" pitchFamily="2" charset="0"/>
              </a:rPr>
              <a:t>}</a:t>
            </a:r>
            <a:endParaRPr lang="en-US" sz="1600" dirty="0">
              <a:latin typeface="Courier" pitchFamily="2" charset="0"/>
            </a:endParaRPr>
          </a:p>
        </p:txBody>
      </p:sp>
    </p:spTree>
    <p:extLst>
      <p:ext uri="{BB962C8B-B14F-4D97-AF65-F5344CB8AC3E}">
        <p14:creationId xmlns:p14="http://schemas.microsoft.com/office/powerpoint/2010/main" val="32603078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D21C-9DF5-F34B-A9CC-5792EB0D2AD9}"/>
              </a:ext>
            </a:extLst>
          </p:cNvPr>
          <p:cNvSpPr>
            <a:spLocks noGrp="1"/>
          </p:cNvSpPr>
          <p:nvPr>
            <p:ph type="title"/>
          </p:nvPr>
        </p:nvSpPr>
        <p:spPr/>
        <p:txBody>
          <a:bodyPr/>
          <a:lstStyle/>
          <a:p>
            <a:r>
              <a:rPr lang="en-US" dirty="0"/>
              <a:t>Installing community component</a:t>
            </a:r>
          </a:p>
        </p:txBody>
      </p:sp>
      <p:sp>
        <p:nvSpPr>
          <p:cNvPr id="3" name="Content Placeholder 2">
            <a:extLst>
              <a:ext uri="{FF2B5EF4-FFF2-40B4-BE49-F238E27FC236}">
                <a16:creationId xmlns:a16="http://schemas.microsoft.com/office/drawing/2014/main" id="{B85C57ED-278E-774E-9846-52BCB13CA0E7}"/>
              </a:ext>
            </a:extLst>
          </p:cNvPr>
          <p:cNvSpPr>
            <a:spLocks noGrp="1"/>
          </p:cNvSpPr>
          <p:nvPr>
            <p:ph sz="half" idx="1"/>
          </p:nvPr>
        </p:nvSpPr>
        <p:spPr/>
        <p:txBody>
          <a:bodyPr/>
          <a:lstStyle/>
          <a:p>
            <a:r>
              <a:rPr lang="en-CA" dirty="0"/>
              <a:t>Install the library using </a:t>
            </a:r>
            <a:r>
              <a:rPr lang="en-CA" dirty="0" err="1"/>
              <a:t>npm</a:t>
            </a:r>
            <a:endParaRPr lang="en-CA" dirty="0"/>
          </a:p>
          <a:p>
            <a:pPr marL="0" indent="0">
              <a:buNone/>
            </a:pPr>
            <a:r>
              <a:rPr lang="en-CA" sz="2000" dirty="0" err="1"/>
              <a:t>npm</a:t>
            </a:r>
            <a:r>
              <a:rPr lang="en-CA" sz="2000" dirty="0"/>
              <a:t> install --save react-native-</a:t>
            </a:r>
            <a:r>
              <a:rPr lang="en-CA" sz="2000" dirty="0" err="1"/>
              <a:t>webview</a:t>
            </a:r>
            <a:endParaRPr lang="en-CA" sz="2000" dirty="0"/>
          </a:p>
          <a:p>
            <a:endParaRPr lang="en-CA" dirty="0"/>
          </a:p>
          <a:p>
            <a:r>
              <a:rPr lang="en-CA" dirty="0"/>
              <a:t>Link the library in react-native</a:t>
            </a:r>
          </a:p>
          <a:p>
            <a:pPr marL="0" indent="0">
              <a:buNone/>
            </a:pPr>
            <a:r>
              <a:rPr lang="en-CA" sz="2000" dirty="0"/>
              <a:t>react-native link react-native-</a:t>
            </a:r>
            <a:r>
              <a:rPr lang="en-CA" sz="2000" dirty="0" err="1"/>
              <a:t>webview</a:t>
            </a:r>
            <a:endParaRPr lang="en-US" sz="2000" dirty="0"/>
          </a:p>
        </p:txBody>
      </p:sp>
      <p:sp>
        <p:nvSpPr>
          <p:cNvPr id="4" name="Content Placeholder 3">
            <a:extLst>
              <a:ext uri="{FF2B5EF4-FFF2-40B4-BE49-F238E27FC236}">
                <a16:creationId xmlns:a16="http://schemas.microsoft.com/office/drawing/2014/main" id="{1B1B44C3-563E-2046-85E1-336C6C3DB508}"/>
              </a:ext>
            </a:extLst>
          </p:cNvPr>
          <p:cNvSpPr>
            <a:spLocks noGrp="1"/>
          </p:cNvSpPr>
          <p:nvPr>
            <p:ph sz="half" idx="2"/>
          </p:nvPr>
        </p:nvSpPr>
        <p:spPr/>
        <p:txBody>
          <a:bodyPr/>
          <a:lstStyle/>
          <a:p>
            <a:r>
              <a:rPr lang="en-US" dirty="0"/>
              <a:t>Enter the </a:t>
            </a:r>
            <a:r>
              <a:rPr lang="en-US" dirty="0" err="1"/>
              <a:t>ios</a:t>
            </a:r>
            <a:r>
              <a:rPr lang="en-US" dirty="0"/>
              <a:t> project and install coco pod</a:t>
            </a:r>
          </a:p>
          <a:p>
            <a:pPr marL="0" indent="0">
              <a:buNone/>
            </a:pPr>
            <a:r>
              <a:rPr lang="en-US" sz="2000" dirty="0"/>
              <a:t>	cd </a:t>
            </a:r>
            <a:r>
              <a:rPr lang="en-US" sz="2000" dirty="0" err="1"/>
              <a:t>ios</a:t>
            </a:r>
            <a:endParaRPr lang="en-US" sz="2000" dirty="0"/>
          </a:p>
          <a:p>
            <a:pPr marL="0" indent="0">
              <a:buNone/>
            </a:pPr>
            <a:r>
              <a:rPr lang="en-CA" sz="2000" dirty="0"/>
              <a:t>	pod install</a:t>
            </a:r>
          </a:p>
          <a:p>
            <a:endParaRPr lang="en-CA" dirty="0"/>
          </a:p>
          <a:p>
            <a:r>
              <a:rPr lang="en-CA" dirty="0"/>
              <a:t>If using Android &gt;6 add following to android/</a:t>
            </a:r>
            <a:r>
              <a:rPr lang="en-CA" dirty="0" err="1"/>
              <a:t>gradle.properties</a:t>
            </a:r>
            <a:endParaRPr lang="en-CA" dirty="0"/>
          </a:p>
          <a:p>
            <a:pPr marL="0" indent="0">
              <a:buNone/>
            </a:pPr>
            <a:r>
              <a:rPr lang="en-CA" sz="2000" dirty="0"/>
              <a:t>	</a:t>
            </a:r>
            <a:r>
              <a:rPr lang="en-CA" sz="2000" dirty="0" err="1"/>
              <a:t>android.useAndroidX</a:t>
            </a:r>
            <a:r>
              <a:rPr lang="en-CA" sz="2000" dirty="0"/>
              <a:t>=true 	</a:t>
            </a:r>
            <a:r>
              <a:rPr lang="en-CA" sz="2000" dirty="0" err="1"/>
              <a:t>android.enableJetifier</a:t>
            </a:r>
            <a:r>
              <a:rPr lang="en-CA" sz="2000" dirty="0"/>
              <a:t>=true</a:t>
            </a:r>
            <a:endParaRPr lang="en-US" sz="2000" dirty="0"/>
          </a:p>
        </p:txBody>
      </p:sp>
    </p:spTree>
    <p:extLst>
      <p:ext uri="{BB962C8B-B14F-4D97-AF65-F5344CB8AC3E}">
        <p14:creationId xmlns:p14="http://schemas.microsoft.com/office/powerpoint/2010/main" val="11151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77904025-1F1E-CD4D-BE22-DB6A137DD40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100" kern="1200">
                <a:solidFill>
                  <a:srgbClr val="000000"/>
                </a:solidFill>
                <a:latin typeface="+mj-lt"/>
                <a:ea typeface="+mj-ea"/>
                <a:cs typeface="+mj-cs"/>
              </a:rPr>
              <a:t>Google Maps integration</a:t>
            </a:r>
          </a:p>
        </p:txBody>
      </p:sp>
      <p:sp>
        <p:nvSpPr>
          <p:cNvPr id="6" name="Text Placeholder 5">
            <a:extLst>
              <a:ext uri="{FF2B5EF4-FFF2-40B4-BE49-F238E27FC236}">
                <a16:creationId xmlns:a16="http://schemas.microsoft.com/office/drawing/2014/main" id="{538C9113-8FD3-EB4C-8BCA-D823C4819917}"/>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1800" kern="1200">
              <a:solidFill>
                <a:srgbClr val="000000"/>
              </a:solidFill>
              <a:latin typeface="+mn-lt"/>
              <a:ea typeface="+mn-ea"/>
              <a:cs typeface="+mn-cs"/>
            </a:endParaRP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Map with pin">
            <a:extLst>
              <a:ext uri="{FF2B5EF4-FFF2-40B4-BE49-F238E27FC236}">
                <a16:creationId xmlns:a16="http://schemas.microsoft.com/office/drawing/2014/main" id="{F4285943-246D-47D9-B720-2C89DA6522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400098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0668-3812-1443-B45A-CEEF09B39F30}"/>
              </a:ext>
            </a:extLst>
          </p:cNvPr>
          <p:cNvSpPr>
            <a:spLocks noGrp="1"/>
          </p:cNvSpPr>
          <p:nvPr>
            <p:ph type="title"/>
          </p:nvPr>
        </p:nvSpPr>
        <p:spPr/>
        <p:txBody>
          <a:bodyPr/>
          <a:lstStyle/>
          <a:p>
            <a:r>
              <a:rPr lang="en-US" dirty="0"/>
              <a:t>Discussion – why do we need maps in our apps?</a:t>
            </a:r>
          </a:p>
        </p:txBody>
      </p:sp>
      <p:sp>
        <p:nvSpPr>
          <p:cNvPr id="3" name="Text Placeholder 2">
            <a:extLst>
              <a:ext uri="{FF2B5EF4-FFF2-40B4-BE49-F238E27FC236}">
                <a16:creationId xmlns:a16="http://schemas.microsoft.com/office/drawing/2014/main" id="{E48A7939-CA80-BF4D-9472-0D812B39435C}"/>
              </a:ext>
            </a:extLst>
          </p:cNvPr>
          <p:cNvSpPr>
            <a:spLocks noGrp="1"/>
          </p:cNvSpPr>
          <p:nvPr>
            <p:ph type="body" idx="1"/>
          </p:nvPr>
        </p:nvSpPr>
        <p:spPr/>
        <p:txBody>
          <a:bodyPr/>
          <a:lstStyle/>
          <a:p>
            <a:r>
              <a:rPr lang="en-US" dirty="0"/>
              <a:t>Provide 1-2 scenarios explaining why/when you would need to integrate maps/location services in your mobile application? Is there another way to solve the issue? Is it better?</a:t>
            </a:r>
          </a:p>
        </p:txBody>
      </p:sp>
    </p:spTree>
    <p:extLst>
      <p:ext uri="{BB962C8B-B14F-4D97-AF65-F5344CB8AC3E}">
        <p14:creationId xmlns:p14="http://schemas.microsoft.com/office/powerpoint/2010/main" val="169974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8A87-B3EE-5748-BDC4-1A87E609C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8882D1-44F7-0D43-8E46-7910B5488A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3DD5A2-C33D-2249-8A1E-1517791FDC73}"/>
              </a:ext>
            </a:extLst>
          </p:cNvPr>
          <p:cNvPicPr>
            <a:picLocks noChangeAspect="1"/>
          </p:cNvPicPr>
          <p:nvPr/>
        </p:nvPicPr>
        <p:blipFill>
          <a:blip r:embed="rId2"/>
          <a:stretch>
            <a:fillRect/>
          </a:stretch>
        </p:blipFill>
        <p:spPr>
          <a:xfrm>
            <a:off x="838199" y="365125"/>
            <a:ext cx="10538469" cy="3477826"/>
          </a:xfrm>
          <a:prstGeom prst="rect">
            <a:avLst/>
          </a:prstGeom>
        </p:spPr>
      </p:pic>
    </p:spTree>
    <p:extLst>
      <p:ext uri="{BB962C8B-B14F-4D97-AF65-F5344CB8AC3E}">
        <p14:creationId xmlns:p14="http://schemas.microsoft.com/office/powerpoint/2010/main" val="1234823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974EA1-9F0E-C641-97D5-721C2F032815}"/>
              </a:ext>
            </a:extLst>
          </p:cNvPr>
          <p:cNvSpPr>
            <a:spLocks noGrp="1"/>
          </p:cNvSpPr>
          <p:nvPr>
            <p:ph type="title"/>
          </p:nvPr>
        </p:nvSpPr>
        <p:spPr/>
        <p:txBody>
          <a:bodyPr/>
          <a:lstStyle/>
          <a:p>
            <a:r>
              <a:rPr lang="en-US" dirty="0"/>
              <a:t>Integration using WebView</a:t>
            </a:r>
          </a:p>
        </p:txBody>
      </p:sp>
      <p:sp>
        <p:nvSpPr>
          <p:cNvPr id="6" name="Content Placeholder 5">
            <a:extLst>
              <a:ext uri="{FF2B5EF4-FFF2-40B4-BE49-F238E27FC236}">
                <a16:creationId xmlns:a16="http://schemas.microsoft.com/office/drawing/2014/main" id="{70E5E3D8-F743-B142-AE07-568EF9F94237}"/>
              </a:ext>
            </a:extLst>
          </p:cNvPr>
          <p:cNvSpPr>
            <a:spLocks noGrp="1"/>
          </p:cNvSpPr>
          <p:nvPr>
            <p:ph idx="1"/>
          </p:nvPr>
        </p:nvSpPr>
        <p:spPr/>
        <p:txBody>
          <a:bodyPr>
            <a:normAutofit lnSpcReduction="10000"/>
          </a:bodyPr>
          <a:lstStyle/>
          <a:p>
            <a:r>
              <a:rPr lang="en-US" dirty="0"/>
              <a:t>The simplest way of integration Google Maps with your application is WebView </a:t>
            </a:r>
          </a:p>
          <a:p>
            <a:r>
              <a:rPr lang="en-US" dirty="0"/>
              <a:t>It allows you to show whatever map configuration you can browse on the web</a:t>
            </a:r>
          </a:p>
          <a:p>
            <a:r>
              <a:rPr lang="en-US" dirty="0"/>
              <a:t>Communication with Google Maps is through URI parameters</a:t>
            </a:r>
          </a:p>
          <a:p>
            <a:r>
              <a:rPr lang="en-US" dirty="0"/>
              <a:t>E.g. this link will show you our Campus</a:t>
            </a:r>
          </a:p>
          <a:p>
            <a:r>
              <a:rPr lang="en-CA" dirty="0">
                <a:hlinkClick r:id="rId2"/>
              </a:rPr>
              <a:t>https://www.google.ca/maps/place/Main+Map+of+Casa+Loma+Campus,+160+Kendal+Ave,+Toronto,+ON+M5R+1M3/@43.6757147,-79.4129775,17z/data=!3m1!4b1!4m5!3m4!1s0x882b349c7cbfcbef:0x2b0ca093b945bfc1!8m2!3d43.6757108!4d-79.4107835n</a:t>
            </a:r>
            <a:r>
              <a:rPr lang="en-CA" dirty="0"/>
              <a:t> </a:t>
            </a:r>
            <a:endParaRPr lang="en-US" dirty="0"/>
          </a:p>
        </p:txBody>
      </p:sp>
    </p:spTree>
    <p:extLst>
      <p:ext uri="{BB962C8B-B14F-4D97-AF65-F5344CB8AC3E}">
        <p14:creationId xmlns:p14="http://schemas.microsoft.com/office/powerpoint/2010/main" val="3836331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A3B8-F5E7-5141-B33B-52B0737E88D8}"/>
              </a:ext>
            </a:extLst>
          </p:cNvPr>
          <p:cNvSpPr>
            <a:spLocks noGrp="1"/>
          </p:cNvSpPr>
          <p:nvPr>
            <p:ph type="title"/>
          </p:nvPr>
        </p:nvSpPr>
        <p:spPr/>
        <p:txBody>
          <a:bodyPr/>
          <a:lstStyle/>
          <a:p>
            <a:r>
              <a:rPr lang="en-US" dirty="0"/>
              <a:t>Integration through library</a:t>
            </a:r>
          </a:p>
        </p:txBody>
      </p:sp>
      <p:sp>
        <p:nvSpPr>
          <p:cNvPr id="3" name="Content Placeholder 2">
            <a:extLst>
              <a:ext uri="{FF2B5EF4-FFF2-40B4-BE49-F238E27FC236}">
                <a16:creationId xmlns:a16="http://schemas.microsoft.com/office/drawing/2014/main" id="{64CE92C4-131C-5043-9E9F-913137100AF5}"/>
              </a:ext>
            </a:extLst>
          </p:cNvPr>
          <p:cNvSpPr>
            <a:spLocks noGrp="1"/>
          </p:cNvSpPr>
          <p:nvPr>
            <p:ph idx="1"/>
          </p:nvPr>
        </p:nvSpPr>
        <p:spPr/>
        <p:txBody>
          <a:bodyPr/>
          <a:lstStyle/>
          <a:p>
            <a:r>
              <a:rPr lang="en-US" dirty="0"/>
              <a:t>There is a library allowing for more flexible integration that is called </a:t>
            </a:r>
            <a:r>
              <a:rPr lang="en-CA" dirty="0"/>
              <a:t>react-native-maps</a:t>
            </a:r>
          </a:p>
          <a:p>
            <a:r>
              <a:rPr lang="en-CA" dirty="0"/>
              <a:t>In order to use it you have to install and link this library in your project using the following commands executed inside your project</a:t>
            </a:r>
          </a:p>
          <a:p>
            <a:endParaRPr lang="en-CA" dirty="0"/>
          </a:p>
          <a:p>
            <a:pPr marL="0" indent="0">
              <a:buNone/>
            </a:pPr>
            <a:r>
              <a:rPr lang="en-CA" dirty="0">
                <a:latin typeface="Courier" pitchFamily="2" charset="0"/>
              </a:rPr>
              <a:t>	</a:t>
            </a:r>
            <a:r>
              <a:rPr lang="en-CA" dirty="0" err="1">
                <a:latin typeface="Courier" pitchFamily="2" charset="0"/>
              </a:rPr>
              <a:t>npm</a:t>
            </a:r>
            <a:r>
              <a:rPr lang="en-CA" dirty="0">
                <a:latin typeface="Courier" pitchFamily="2" charset="0"/>
              </a:rPr>
              <a:t> install --save react-native-maps</a:t>
            </a:r>
          </a:p>
          <a:p>
            <a:pPr marL="0" indent="0">
              <a:buNone/>
            </a:pPr>
            <a:r>
              <a:rPr lang="en-CA" dirty="0">
                <a:latin typeface="Courier" pitchFamily="2" charset="0"/>
              </a:rPr>
              <a:t>	react-native link react-native-maps</a:t>
            </a:r>
            <a:endParaRPr lang="en-US" dirty="0">
              <a:latin typeface="Courier" pitchFamily="2" charset="0"/>
            </a:endParaRPr>
          </a:p>
        </p:txBody>
      </p:sp>
    </p:spTree>
    <p:extLst>
      <p:ext uri="{BB962C8B-B14F-4D97-AF65-F5344CB8AC3E}">
        <p14:creationId xmlns:p14="http://schemas.microsoft.com/office/powerpoint/2010/main" val="1101082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-Android</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a:xfrm>
            <a:off x="838200" y="1825625"/>
            <a:ext cx="10515600" cy="1758403"/>
          </a:xfrm>
        </p:spPr>
        <p:txBody>
          <a:bodyPr/>
          <a:lstStyle/>
          <a:p>
            <a:r>
              <a:rPr lang="en-US" dirty="0"/>
              <a:t>After installation you must perform setup. It is slightly different for Android. </a:t>
            </a:r>
          </a:p>
          <a:p>
            <a:r>
              <a:rPr lang="en-CA" dirty="0"/>
              <a:t>Open the </a:t>
            </a:r>
            <a:r>
              <a:rPr lang="en-CA" i="1" dirty="0">
                <a:effectLst/>
              </a:rPr>
              <a:t>android/</a:t>
            </a:r>
            <a:r>
              <a:rPr lang="en-CA" i="1" dirty="0" err="1">
                <a:effectLst/>
              </a:rPr>
              <a:t>settings.gradle</a:t>
            </a:r>
            <a:r>
              <a:rPr lang="en-CA" dirty="0"/>
              <a:t> file and define the </a:t>
            </a:r>
            <a:r>
              <a:rPr lang="en-CA" i="1" dirty="0"/>
              <a:t>react-native-maps</a:t>
            </a:r>
            <a:r>
              <a:rPr lang="en-CA" dirty="0"/>
              <a:t> project. Simply copy and paste the following lines:</a:t>
            </a:r>
          </a:p>
          <a:p>
            <a:endParaRPr lang="en-US" dirty="0"/>
          </a:p>
          <a:p>
            <a:endParaRPr lang="en-US" dirty="0"/>
          </a:p>
        </p:txBody>
      </p:sp>
      <p:sp>
        <p:nvSpPr>
          <p:cNvPr id="4" name="Rectangle 3">
            <a:extLst>
              <a:ext uri="{FF2B5EF4-FFF2-40B4-BE49-F238E27FC236}">
                <a16:creationId xmlns:a16="http://schemas.microsoft.com/office/drawing/2014/main" id="{9C4449E8-AC64-0541-8326-14CF8AF1C01D}"/>
              </a:ext>
            </a:extLst>
          </p:cNvPr>
          <p:cNvSpPr/>
          <p:nvPr/>
        </p:nvSpPr>
        <p:spPr>
          <a:xfrm>
            <a:off x="838200" y="4159919"/>
            <a:ext cx="9942787" cy="1477328"/>
          </a:xfrm>
          <a:prstGeom prst="rect">
            <a:avLst/>
          </a:prstGeom>
        </p:spPr>
        <p:txBody>
          <a:bodyPr wrap="square">
            <a:spAutoFit/>
          </a:bodyPr>
          <a:lstStyle/>
          <a:p>
            <a:r>
              <a:rPr lang="en-CA" b="0" i="0" dirty="0">
                <a:solidFill>
                  <a:srgbClr val="292929"/>
                </a:solidFill>
                <a:effectLst/>
                <a:latin typeface="Menlo" panose="020B0609030804020204" pitchFamily="49" charset="0"/>
              </a:rPr>
              <a:t>include ':react-native-maps’</a:t>
            </a:r>
          </a:p>
          <a:p>
            <a:endParaRPr lang="en-CA" dirty="0">
              <a:solidFill>
                <a:srgbClr val="292929"/>
              </a:solidFill>
              <a:latin typeface="Menlo" panose="020B0609030804020204" pitchFamily="49" charset="0"/>
            </a:endParaRPr>
          </a:p>
          <a:p>
            <a:r>
              <a:rPr lang="en-CA" b="0" i="0" dirty="0">
                <a:solidFill>
                  <a:srgbClr val="292929"/>
                </a:solidFill>
                <a:effectLst/>
                <a:latin typeface="Menlo" panose="020B0609030804020204" pitchFamily="49" charset="0"/>
              </a:rPr>
              <a:t>project(':react-native-maps').</a:t>
            </a:r>
            <a:r>
              <a:rPr lang="en-CA" b="0" i="0" dirty="0" err="1">
                <a:solidFill>
                  <a:srgbClr val="292929"/>
                </a:solidFill>
                <a:effectLst/>
                <a:latin typeface="Menlo" panose="020B0609030804020204" pitchFamily="49" charset="0"/>
              </a:rPr>
              <a:t>projectDir</a:t>
            </a:r>
            <a:r>
              <a:rPr lang="en-CA" b="0" i="0" dirty="0">
                <a:solidFill>
                  <a:srgbClr val="292929"/>
                </a:solidFill>
                <a:effectLst/>
                <a:latin typeface="Menlo" panose="020B0609030804020204" pitchFamily="49" charset="0"/>
              </a:rPr>
              <a:t> = new File(</a:t>
            </a:r>
            <a:r>
              <a:rPr lang="en-CA" b="0" i="0" dirty="0" err="1">
                <a:solidFill>
                  <a:srgbClr val="292929"/>
                </a:solidFill>
                <a:effectLst/>
                <a:latin typeface="Menlo" panose="020B0609030804020204" pitchFamily="49" charset="0"/>
              </a:rPr>
              <a:t>rootProject.projectDir</a:t>
            </a:r>
            <a:r>
              <a:rPr lang="en-CA" b="0" i="0" dirty="0">
                <a:solidFill>
                  <a:srgbClr val="292929"/>
                </a:solidFill>
                <a:effectLst/>
                <a:latin typeface="Menlo" panose="020B0609030804020204" pitchFamily="49" charset="0"/>
              </a:rPr>
              <a:t>, '../</a:t>
            </a:r>
            <a:r>
              <a:rPr lang="en-CA" b="0" i="0" dirty="0" err="1">
                <a:solidFill>
                  <a:srgbClr val="292929"/>
                </a:solidFill>
                <a:effectLst/>
                <a:latin typeface="Menlo" panose="020B0609030804020204" pitchFamily="49" charset="0"/>
              </a:rPr>
              <a:t>node_modules</a:t>
            </a:r>
            <a:r>
              <a:rPr lang="en-CA" b="0" i="0" dirty="0">
                <a:solidFill>
                  <a:srgbClr val="292929"/>
                </a:solidFill>
                <a:effectLst/>
                <a:latin typeface="Menlo" panose="020B0609030804020204" pitchFamily="49" charset="0"/>
              </a:rPr>
              <a:t>/react-native-maps/lib/android')</a:t>
            </a:r>
            <a:endParaRPr lang="en-US" dirty="0"/>
          </a:p>
        </p:txBody>
      </p:sp>
    </p:spTree>
    <p:extLst>
      <p:ext uri="{BB962C8B-B14F-4D97-AF65-F5344CB8AC3E}">
        <p14:creationId xmlns:p14="http://schemas.microsoft.com/office/powerpoint/2010/main" val="1199318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-Android</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a:xfrm>
            <a:off x="838200" y="1825625"/>
            <a:ext cx="10515600" cy="1758403"/>
          </a:xfrm>
        </p:spPr>
        <p:txBody>
          <a:bodyPr/>
          <a:lstStyle/>
          <a:p>
            <a:r>
              <a:rPr lang="en-CA" dirty="0"/>
              <a:t>After, we will open a </a:t>
            </a:r>
            <a:r>
              <a:rPr lang="en-CA" i="1" dirty="0" err="1">
                <a:effectLst/>
              </a:rPr>
              <a:t>build.gradle</a:t>
            </a:r>
            <a:r>
              <a:rPr lang="en-CA" dirty="0"/>
              <a:t> file under </a:t>
            </a:r>
            <a:r>
              <a:rPr lang="en-CA" i="1" dirty="0"/>
              <a:t>android/app/</a:t>
            </a:r>
            <a:r>
              <a:rPr lang="en-CA" dirty="0"/>
              <a:t> folder (</a:t>
            </a:r>
            <a:r>
              <a:rPr lang="en-CA" i="1" dirty="0"/>
              <a:t>“android/app/</a:t>
            </a:r>
            <a:r>
              <a:rPr lang="en-CA" i="1" dirty="0" err="1"/>
              <a:t>build.gradle</a:t>
            </a:r>
            <a:r>
              <a:rPr lang="en-CA" i="1" dirty="0"/>
              <a:t>”</a:t>
            </a:r>
            <a:r>
              <a:rPr lang="en-CA" dirty="0"/>
              <a:t>) and add react-native-maps as a dependency into the “dependencies” section:</a:t>
            </a:r>
            <a:endParaRPr lang="en-US" dirty="0"/>
          </a:p>
        </p:txBody>
      </p:sp>
      <p:sp>
        <p:nvSpPr>
          <p:cNvPr id="4" name="Rectangle 3">
            <a:extLst>
              <a:ext uri="{FF2B5EF4-FFF2-40B4-BE49-F238E27FC236}">
                <a16:creationId xmlns:a16="http://schemas.microsoft.com/office/drawing/2014/main" id="{9C4449E8-AC64-0541-8326-14CF8AF1C01D}"/>
              </a:ext>
            </a:extLst>
          </p:cNvPr>
          <p:cNvSpPr/>
          <p:nvPr/>
        </p:nvSpPr>
        <p:spPr>
          <a:xfrm>
            <a:off x="838200" y="4159919"/>
            <a:ext cx="9942787" cy="1477328"/>
          </a:xfrm>
          <a:prstGeom prst="rect">
            <a:avLst/>
          </a:prstGeom>
        </p:spPr>
        <p:txBody>
          <a:bodyPr wrap="square">
            <a:spAutoFit/>
          </a:bodyPr>
          <a:lstStyle/>
          <a:p>
            <a:r>
              <a:rPr lang="en-CA" b="0" i="0" dirty="0">
                <a:solidFill>
                  <a:srgbClr val="292929"/>
                </a:solidFill>
                <a:effectLst/>
                <a:latin typeface="Menlo" panose="020B0609030804020204" pitchFamily="49" charset="0"/>
              </a:rPr>
              <a:t>...</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dependencies {</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implementation project(':react-native-maps')</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a:t>
            </a:r>
            <a:endParaRPr lang="en-US" dirty="0"/>
          </a:p>
        </p:txBody>
      </p:sp>
    </p:spTree>
    <p:extLst>
      <p:ext uri="{BB962C8B-B14F-4D97-AF65-F5344CB8AC3E}">
        <p14:creationId xmlns:p14="http://schemas.microsoft.com/office/powerpoint/2010/main" val="1200840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-Android</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a:xfrm>
            <a:off x="838200" y="1825625"/>
            <a:ext cx="10515600" cy="1758403"/>
          </a:xfrm>
        </p:spPr>
        <p:txBody>
          <a:bodyPr/>
          <a:lstStyle/>
          <a:p>
            <a:r>
              <a:rPr lang="en-CA" dirty="0"/>
              <a:t>If you’ve defined project-wide properties, </a:t>
            </a:r>
            <a:r>
              <a:rPr lang="en-CA" b="1" dirty="0"/>
              <a:t>which is recommended</a:t>
            </a:r>
            <a:r>
              <a:rPr lang="en-CA" dirty="0"/>
              <a:t> by the </a:t>
            </a:r>
            <a:r>
              <a:rPr lang="en-CA" dirty="0">
                <a:hlinkClick r:id="rId2"/>
              </a:rPr>
              <a:t>documentation</a:t>
            </a:r>
            <a:r>
              <a:rPr lang="en-CA" dirty="0"/>
              <a:t>, open a </a:t>
            </a:r>
            <a:r>
              <a:rPr lang="en-CA" dirty="0" err="1"/>
              <a:t>build.gradle</a:t>
            </a:r>
            <a:r>
              <a:rPr lang="en-CA" dirty="0"/>
              <a:t> file under the android folder. Find an “</a:t>
            </a:r>
            <a:r>
              <a:rPr lang="en-CA" dirty="0" err="1"/>
              <a:t>ext</a:t>
            </a:r>
            <a:r>
              <a:rPr lang="en-CA" dirty="0"/>
              <a:t>” section and add the following lines:</a:t>
            </a:r>
            <a:endParaRPr lang="en-US" dirty="0"/>
          </a:p>
        </p:txBody>
      </p:sp>
      <p:sp>
        <p:nvSpPr>
          <p:cNvPr id="4" name="Rectangle 3">
            <a:extLst>
              <a:ext uri="{FF2B5EF4-FFF2-40B4-BE49-F238E27FC236}">
                <a16:creationId xmlns:a16="http://schemas.microsoft.com/office/drawing/2014/main" id="{9C4449E8-AC64-0541-8326-14CF8AF1C01D}"/>
              </a:ext>
            </a:extLst>
          </p:cNvPr>
          <p:cNvSpPr/>
          <p:nvPr/>
        </p:nvSpPr>
        <p:spPr>
          <a:xfrm>
            <a:off x="838200" y="4159919"/>
            <a:ext cx="9942787" cy="1477328"/>
          </a:xfrm>
          <a:prstGeom prst="rect">
            <a:avLst/>
          </a:prstGeom>
        </p:spPr>
        <p:txBody>
          <a:bodyPr wrap="square">
            <a:spAutoFit/>
          </a:bodyPr>
          <a:lstStyle/>
          <a:p>
            <a:r>
              <a:rPr lang="en-CA" b="0" i="0" dirty="0" err="1">
                <a:solidFill>
                  <a:srgbClr val="292929"/>
                </a:solidFill>
                <a:effectLst/>
                <a:latin typeface="Menlo" panose="020B0609030804020204" pitchFamily="49" charset="0"/>
              </a:rPr>
              <a:t>ext</a:t>
            </a:r>
            <a:r>
              <a:rPr lang="en-CA" b="0" i="0" dirty="0">
                <a:solidFill>
                  <a:srgbClr val="292929"/>
                </a:solidFill>
                <a:effectLst/>
                <a:latin typeface="Menlo" panose="020B0609030804020204" pitchFamily="49" charset="0"/>
              </a:rPr>
              <a:t> {</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   ...</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   </a:t>
            </a:r>
            <a:r>
              <a:rPr lang="en-CA" b="0" i="0" dirty="0" err="1">
                <a:solidFill>
                  <a:srgbClr val="292929"/>
                </a:solidFill>
                <a:effectLst/>
                <a:latin typeface="Menlo" panose="020B0609030804020204" pitchFamily="49" charset="0"/>
              </a:rPr>
              <a:t>googlePlayServicesVersion</a:t>
            </a:r>
            <a:r>
              <a:rPr lang="en-CA" b="0" i="0" dirty="0">
                <a:solidFill>
                  <a:srgbClr val="292929"/>
                </a:solidFill>
                <a:effectLst/>
                <a:latin typeface="Menlo" panose="020B0609030804020204" pitchFamily="49" charset="0"/>
              </a:rPr>
              <a:t> = "17.0.0"</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   </a:t>
            </a:r>
            <a:r>
              <a:rPr lang="en-CA" b="0" i="0" dirty="0" err="1">
                <a:solidFill>
                  <a:srgbClr val="292929"/>
                </a:solidFill>
                <a:effectLst/>
                <a:latin typeface="Menlo" panose="020B0609030804020204" pitchFamily="49" charset="0"/>
              </a:rPr>
              <a:t>androidMapsUtilsVersion</a:t>
            </a:r>
            <a:r>
              <a:rPr lang="en-CA" b="0" i="0" dirty="0">
                <a:solidFill>
                  <a:srgbClr val="292929"/>
                </a:solidFill>
                <a:effectLst/>
                <a:latin typeface="Menlo" panose="020B0609030804020204" pitchFamily="49" charset="0"/>
              </a:rPr>
              <a:t> = "0.5+"</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a:t>
            </a:r>
            <a:endParaRPr lang="en-US" dirty="0"/>
          </a:p>
        </p:txBody>
      </p:sp>
    </p:spTree>
    <p:extLst>
      <p:ext uri="{BB962C8B-B14F-4D97-AF65-F5344CB8AC3E}">
        <p14:creationId xmlns:p14="http://schemas.microsoft.com/office/powerpoint/2010/main" val="3230840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-Android</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a:xfrm>
            <a:off x="838200" y="1825625"/>
            <a:ext cx="10515600" cy="2334294"/>
          </a:xfrm>
        </p:spPr>
        <p:txBody>
          <a:bodyPr>
            <a:normAutofit lnSpcReduction="10000"/>
          </a:bodyPr>
          <a:lstStyle/>
          <a:p>
            <a:r>
              <a:rPr lang="en-CA" dirty="0"/>
              <a:t>Create a Google Maps API Key</a:t>
            </a:r>
          </a:p>
          <a:p>
            <a:r>
              <a:rPr lang="en-CA" dirty="0"/>
              <a:t>Go to the following page </a:t>
            </a:r>
            <a:r>
              <a:rPr lang="en-CA" dirty="0">
                <a:hlinkClick r:id="rId3"/>
              </a:rPr>
              <a:t>Google Maps API key</a:t>
            </a:r>
            <a:r>
              <a:rPr lang="en-CA" dirty="0"/>
              <a:t>. Click </a:t>
            </a:r>
            <a:r>
              <a:rPr lang="en-CA" b="1" dirty="0"/>
              <a:t>“Get Started”</a:t>
            </a:r>
            <a:r>
              <a:rPr lang="en-CA" dirty="0"/>
              <a:t> Button. And follow the instructions. </a:t>
            </a:r>
          </a:p>
          <a:p>
            <a:r>
              <a:rPr lang="en-CA" dirty="0"/>
              <a:t>You need to create only one key and use it for both iOS and Android</a:t>
            </a:r>
          </a:p>
          <a:p>
            <a:r>
              <a:rPr lang="en-US" dirty="0"/>
              <a:t>The KEY is going to be added to the </a:t>
            </a:r>
            <a:r>
              <a:rPr lang="en-US" dirty="0" err="1"/>
              <a:t>AndroidManifest.xml</a:t>
            </a:r>
            <a:r>
              <a:rPr lang="en-US" dirty="0"/>
              <a:t> file</a:t>
            </a:r>
          </a:p>
        </p:txBody>
      </p:sp>
      <p:sp>
        <p:nvSpPr>
          <p:cNvPr id="4" name="Rectangle 3">
            <a:extLst>
              <a:ext uri="{FF2B5EF4-FFF2-40B4-BE49-F238E27FC236}">
                <a16:creationId xmlns:a16="http://schemas.microsoft.com/office/drawing/2014/main" id="{9C4449E8-AC64-0541-8326-14CF8AF1C01D}"/>
              </a:ext>
            </a:extLst>
          </p:cNvPr>
          <p:cNvSpPr/>
          <p:nvPr/>
        </p:nvSpPr>
        <p:spPr>
          <a:xfrm>
            <a:off x="838200" y="4159919"/>
            <a:ext cx="9942787" cy="2031325"/>
          </a:xfrm>
          <a:prstGeom prst="rect">
            <a:avLst/>
          </a:prstGeom>
        </p:spPr>
        <p:txBody>
          <a:bodyPr wrap="square">
            <a:spAutoFit/>
          </a:bodyPr>
          <a:lstStyle/>
          <a:p>
            <a:r>
              <a:rPr lang="en-CA" b="0" i="0" dirty="0">
                <a:solidFill>
                  <a:srgbClr val="292929"/>
                </a:solidFill>
                <a:effectLst/>
                <a:latin typeface="Menlo" panose="020B0609030804020204" pitchFamily="49" charset="0"/>
              </a:rPr>
              <a:t>&lt;application&gt;</a:t>
            </a:r>
          </a:p>
          <a:p>
            <a:r>
              <a:rPr lang="en-CA" b="0" i="0" dirty="0">
                <a:solidFill>
                  <a:srgbClr val="292929"/>
                </a:solidFill>
                <a:effectLst/>
                <a:latin typeface="Menlo" panose="020B0609030804020204" pitchFamily="49" charset="0"/>
              </a:rPr>
              <a:t>&lt;!-- You will only need to add this meta-data tag, but make sure it's a child of application --&gt;</a:t>
            </a:r>
          </a:p>
          <a:p>
            <a:r>
              <a:rPr lang="en-CA" b="0" i="0" dirty="0">
                <a:solidFill>
                  <a:srgbClr val="292929"/>
                </a:solidFill>
                <a:effectLst/>
                <a:latin typeface="Menlo" panose="020B0609030804020204" pitchFamily="49" charset="0"/>
              </a:rPr>
              <a:t>&lt;meta-data</a:t>
            </a:r>
            <a:br>
              <a:rPr lang="en-CA" b="0" i="0" dirty="0">
                <a:solidFill>
                  <a:srgbClr val="292929"/>
                </a:solidFill>
                <a:effectLst/>
                <a:latin typeface="Menlo" panose="020B0609030804020204" pitchFamily="49" charset="0"/>
              </a:rPr>
            </a:br>
            <a:r>
              <a:rPr lang="en-CA" b="0" i="0" dirty="0" err="1">
                <a:solidFill>
                  <a:srgbClr val="292929"/>
                </a:solidFill>
                <a:effectLst/>
                <a:latin typeface="Menlo" panose="020B0609030804020204" pitchFamily="49" charset="0"/>
              </a:rPr>
              <a:t>android:name</a:t>
            </a:r>
            <a:r>
              <a:rPr lang="en-CA" b="0" i="0" dirty="0">
                <a:solidFill>
                  <a:srgbClr val="292929"/>
                </a:solidFill>
                <a:effectLst/>
                <a:latin typeface="Menlo" panose="020B0609030804020204" pitchFamily="49" charset="0"/>
              </a:rPr>
              <a:t>="</a:t>
            </a:r>
            <a:r>
              <a:rPr lang="en-CA" b="0" i="0" dirty="0" err="1">
                <a:solidFill>
                  <a:srgbClr val="292929"/>
                </a:solidFill>
                <a:effectLst/>
                <a:latin typeface="Menlo" panose="020B0609030804020204" pitchFamily="49" charset="0"/>
              </a:rPr>
              <a:t>com.google.android.geo.API_KEY</a:t>
            </a:r>
            <a:r>
              <a:rPr lang="en-CA" b="0" i="0" dirty="0">
                <a:solidFill>
                  <a:srgbClr val="292929"/>
                </a:solidFill>
                <a:effectLst/>
                <a:latin typeface="Menlo" panose="020B0609030804020204" pitchFamily="49" charset="0"/>
              </a:rPr>
              <a:t>"</a:t>
            </a:r>
            <a:br>
              <a:rPr lang="en-CA" b="0" i="0" dirty="0">
                <a:solidFill>
                  <a:srgbClr val="292929"/>
                </a:solidFill>
                <a:effectLst/>
                <a:latin typeface="Menlo" panose="020B0609030804020204" pitchFamily="49" charset="0"/>
              </a:rPr>
            </a:br>
            <a:r>
              <a:rPr lang="en-CA" b="0" i="0" dirty="0" err="1">
                <a:solidFill>
                  <a:srgbClr val="292929"/>
                </a:solidFill>
                <a:effectLst/>
                <a:latin typeface="Menlo" panose="020B0609030804020204" pitchFamily="49" charset="0"/>
              </a:rPr>
              <a:t>android:value</a:t>
            </a:r>
            <a:r>
              <a:rPr lang="en-CA" b="0" i="0" dirty="0">
                <a:solidFill>
                  <a:srgbClr val="292929"/>
                </a:solidFill>
                <a:effectLst/>
                <a:latin typeface="Menlo" panose="020B0609030804020204" pitchFamily="49" charset="0"/>
              </a:rPr>
              <a:t>="Your Google maps API Key Here"/&gt;</a:t>
            </a:r>
            <a:br>
              <a:rPr lang="en-CA" b="0" i="0" dirty="0">
                <a:solidFill>
                  <a:srgbClr val="292929"/>
                </a:solidFill>
                <a:effectLst/>
                <a:latin typeface="Menlo" panose="020B0609030804020204" pitchFamily="49" charset="0"/>
              </a:rPr>
            </a:br>
            <a:r>
              <a:rPr lang="en-CA" b="0" i="0" dirty="0">
                <a:solidFill>
                  <a:srgbClr val="292929"/>
                </a:solidFill>
                <a:effectLst/>
                <a:latin typeface="Menlo" panose="020B0609030804020204" pitchFamily="49" charset="0"/>
              </a:rPr>
              <a:t>&lt;/application&gt;</a:t>
            </a:r>
            <a:endParaRPr lang="en-US" dirty="0"/>
          </a:p>
        </p:txBody>
      </p:sp>
    </p:spTree>
    <p:extLst>
      <p:ext uri="{BB962C8B-B14F-4D97-AF65-F5344CB8AC3E}">
        <p14:creationId xmlns:p14="http://schemas.microsoft.com/office/powerpoint/2010/main" val="2758364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ABA6-192B-D843-A7B6-B8F2A95D2DB9}"/>
              </a:ext>
            </a:extLst>
          </p:cNvPr>
          <p:cNvSpPr>
            <a:spLocks noGrp="1"/>
          </p:cNvSpPr>
          <p:nvPr>
            <p:ph type="title"/>
          </p:nvPr>
        </p:nvSpPr>
        <p:spPr/>
        <p:txBody>
          <a:bodyPr/>
          <a:lstStyle/>
          <a:p>
            <a:r>
              <a:rPr lang="en-US" dirty="0"/>
              <a:t>Setup -Android</a:t>
            </a:r>
          </a:p>
        </p:txBody>
      </p:sp>
      <p:sp>
        <p:nvSpPr>
          <p:cNvPr id="3" name="Content Placeholder 2">
            <a:extLst>
              <a:ext uri="{FF2B5EF4-FFF2-40B4-BE49-F238E27FC236}">
                <a16:creationId xmlns:a16="http://schemas.microsoft.com/office/drawing/2014/main" id="{8CEBBC44-C3A4-A441-8B08-3AA65400A00C}"/>
              </a:ext>
            </a:extLst>
          </p:cNvPr>
          <p:cNvSpPr>
            <a:spLocks noGrp="1"/>
          </p:cNvSpPr>
          <p:nvPr>
            <p:ph idx="1"/>
          </p:nvPr>
        </p:nvSpPr>
        <p:spPr/>
        <p:txBody>
          <a:bodyPr>
            <a:normAutofit fontScale="92500" lnSpcReduction="20000"/>
          </a:bodyPr>
          <a:lstStyle/>
          <a:p>
            <a:pPr marL="0" indent="0">
              <a:buNone/>
            </a:pPr>
            <a:r>
              <a:rPr lang="en-CA" dirty="0"/>
              <a:t>Open the “</a:t>
            </a:r>
            <a:r>
              <a:rPr lang="en-CA" dirty="0" err="1"/>
              <a:t>MainApplication.java</a:t>
            </a:r>
            <a:r>
              <a:rPr lang="en-CA" dirty="0"/>
              <a:t>” file under the “android/app/</a:t>
            </a:r>
            <a:r>
              <a:rPr lang="en-CA" dirty="0" err="1"/>
              <a:t>src</a:t>
            </a:r>
            <a:r>
              <a:rPr lang="en-CA" dirty="0"/>
              <a:t>/main/java/…” folder and add the followings:</a:t>
            </a:r>
          </a:p>
          <a:p>
            <a:pPr marL="0" indent="0">
              <a:buNone/>
            </a:pPr>
            <a:r>
              <a:rPr lang="en-CA" dirty="0"/>
              <a:t>1) We need to import a “</a:t>
            </a:r>
            <a:r>
              <a:rPr lang="en-CA" dirty="0" err="1"/>
              <a:t>MapsPackage</a:t>
            </a:r>
            <a:r>
              <a:rPr lang="en-CA" dirty="0"/>
              <a:t>” class into the “</a:t>
            </a:r>
            <a:r>
              <a:rPr lang="en-CA" dirty="0" err="1"/>
              <a:t>MainApplication</a:t>
            </a:r>
            <a:r>
              <a:rPr lang="en-CA" dirty="0"/>
              <a:t>”.</a:t>
            </a:r>
          </a:p>
          <a:p>
            <a:pPr marL="0" indent="0">
              <a:buNone/>
            </a:pPr>
            <a:r>
              <a:rPr lang="en-CA" dirty="0">
                <a:latin typeface="Courier" pitchFamily="2" charset="0"/>
              </a:rPr>
              <a:t>import </a:t>
            </a:r>
            <a:r>
              <a:rPr lang="en-CA" dirty="0" err="1">
                <a:latin typeface="Courier" pitchFamily="2" charset="0"/>
              </a:rPr>
              <a:t>com.airbnb.android.react.maps.MapsPackage</a:t>
            </a:r>
            <a:r>
              <a:rPr lang="en-CA" dirty="0">
                <a:latin typeface="Courier" pitchFamily="2" charset="0"/>
              </a:rPr>
              <a:t>;</a:t>
            </a:r>
          </a:p>
          <a:p>
            <a:pPr marL="0" indent="0">
              <a:buNone/>
            </a:pPr>
            <a:r>
              <a:rPr lang="en-CA" dirty="0"/>
              <a:t>2) We need to add the following line:</a:t>
            </a:r>
          </a:p>
          <a:p>
            <a:pPr marL="0" indent="0">
              <a:buNone/>
            </a:pPr>
            <a:r>
              <a:rPr lang="en-CA" dirty="0">
                <a:latin typeface="Courier" pitchFamily="2" charset="0"/>
              </a:rPr>
              <a:t>@Override</a:t>
            </a:r>
            <a:br>
              <a:rPr lang="en-CA" dirty="0">
                <a:latin typeface="Courier" pitchFamily="2" charset="0"/>
              </a:rPr>
            </a:br>
            <a:r>
              <a:rPr lang="en-CA" dirty="0">
                <a:latin typeface="Courier" pitchFamily="2" charset="0"/>
              </a:rPr>
              <a:t>protected List&lt;</a:t>
            </a:r>
            <a:r>
              <a:rPr lang="en-CA" dirty="0" err="1">
                <a:latin typeface="Courier" pitchFamily="2" charset="0"/>
              </a:rPr>
              <a:t>ReactPackage</a:t>
            </a:r>
            <a:r>
              <a:rPr lang="en-CA" dirty="0">
                <a:latin typeface="Courier" pitchFamily="2" charset="0"/>
              </a:rPr>
              <a:t>&gt; </a:t>
            </a:r>
            <a:r>
              <a:rPr lang="en-CA" dirty="0" err="1">
                <a:latin typeface="Courier" pitchFamily="2" charset="0"/>
              </a:rPr>
              <a:t>getPackages</a:t>
            </a:r>
            <a:r>
              <a:rPr lang="en-CA" dirty="0">
                <a:latin typeface="Courier" pitchFamily="2" charset="0"/>
              </a:rPr>
              <a:t>() {</a:t>
            </a:r>
            <a:br>
              <a:rPr lang="en-CA" dirty="0">
                <a:latin typeface="Courier" pitchFamily="2" charset="0"/>
              </a:rPr>
            </a:br>
            <a:r>
              <a:rPr lang="en-CA" dirty="0">
                <a:latin typeface="Courier" pitchFamily="2" charset="0"/>
              </a:rPr>
              <a:t>return Arrays.&lt;</a:t>
            </a:r>
            <a:r>
              <a:rPr lang="en-CA" dirty="0" err="1">
                <a:latin typeface="Courier" pitchFamily="2" charset="0"/>
              </a:rPr>
              <a:t>ReactPackage</a:t>
            </a:r>
            <a:r>
              <a:rPr lang="en-CA" dirty="0">
                <a:latin typeface="Courier" pitchFamily="2" charset="0"/>
              </a:rPr>
              <a:t>&gt;</a:t>
            </a:r>
            <a:r>
              <a:rPr lang="en-CA" dirty="0" err="1">
                <a:latin typeface="Courier" pitchFamily="2" charset="0"/>
              </a:rPr>
              <a:t>asList</a:t>
            </a:r>
            <a:r>
              <a:rPr lang="en-CA" dirty="0">
                <a:latin typeface="Courier" pitchFamily="2" charset="0"/>
              </a:rPr>
              <a:t>(</a:t>
            </a:r>
            <a:br>
              <a:rPr lang="en-CA" dirty="0">
                <a:latin typeface="Courier" pitchFamily="2" charset="0"/>
              </a:rPr>
            </a:br>
            <a:r>
              <a:rPr lang="en-CA" dirty="0">
                <a:latin typeface="Courier" pitchFamily="2" charset="0"/>
              </a:rPr>
              <a:t>new </a:t>
            </a:r>
            <a:r>
              <a:rPr lang="en-CA" dirty="0" err="1">
                <a:latin typeface="Courier" pitchFamily="2" charset="0"/>
              </a:rPr>
              <a:t>MainReactPackage</a:t>
            </a:r>
            <a:r>
              <a:rPr lang="en-CA" dirty="0">
                <a:latin typeface="Courier" pitchFamily="2" charset="0"/>
              </a:rPr>
              <a:t>(),</a:t>
            </a:r>
            <a:br>
              <a:rPr lang="en-CA" dirty="0">
                <a:latin typeface="Courier" pitchFamily="2" charset="0"/>
              </a:rPr>
            </a:br>
            <a:r>
              <a:rPr lang="en-CA" dirty="0">
                <a:latin typeface="Courier" pitchFamily="2" charset="0"/>
              </a:rPr>
              <a:t>new </a:t>
            </a:r>
            <a:r>
              <a:rPr lang="en-CA" dirty="0" err="1">
                <a:latin typeface="Courier" pitchFamily="2" charset="0"/>
              </a:rPr>
              <a:t>MapsPackage</a:t>
            </a:r>
            <a:r>
              <a:rPr lang="en-CA" dirty="0">
                <a:latin typeface="Courier" pitchFamily="2" charset="0"/>
              </a:rPr>
              <a:t>()</a:t>
            </a:r>
            <a:br>
              <a:rPr lang="en-CA" dirty="0">
                <a:latin typeface="Courier" pitchFamily="2" charset="0"/>
              </a:rPr>
            </a:br>
            <a:r>
              <a:rPr lang="en-CA" dirty="0">
                <a:latin typeface="Courier" pitchFamily="2" charset="0"/>
              </a:rPr>
              <a:t>);</a:t>
            </a:r>
            <a:br>
              <a:rPr lang="en-CA" dirty="0">
                <a:latin typeface="Courier" pitchFamily="2" charset="0"/>
              </a:rPr>
            </a:br>
            <a:r>
              <a:rPr lang="en-CA" dirty="0">
                <a:latin typeface="Courier" pitchFamily="2" charset="0"/>
              </a:rPr>
              <a:t>}</a:t>
            </a:r>
            <a:endParaRPr lang="en-US" dirty="0">
              <a:latin typeface="Courier" pitchFamily="2" charset="0"/>
            </a:endParaRPr>
          </a:p>
        </p:txBody>
      </p:sp>
    </p:spTree>
    <p:extLst>
      <p:ext uri="{BB962C8B-B14F-4D97-AF65-F5344CB8AC3E}">
        <p14:creationId xmlns:p14="http://schemas.microsoft.com/office/powerpoint/2010/main" val="807783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ABA6-192B-D843-A7B6-B8F2A95D2DB9}"/>
              </a:ext>
            </a:extLst>
          </p:cNvPr>
          <p:cNvSpPr>
            <a:spLocks noGrp="1"/>
          </p:cNvSpPr>
          <p:nvPr>
            <p:ph type="title"/>
          </p:nvPr>
        </p:nvSpPr>
        <p:spPr>
          <a:xfrm>
            <a:off x="481013" y="3752849"/>
            <a:ext cx="3290887" cy="2452687"/>
          </a:xfrm>
        </p:spPr>
        <p:txBody>
          <a:bodyPr anchor="ctr">
            <a:normAutofit/>
          </a:bodyPr>
          <a:lstStyle/>
          <a:p>
            <a:r>
              <a:rPr lang="en-US" sz="3600"/>
              <a:t>Setup -Android</a:t>
            </a:r>
          </a:p>
        </p:txBody>
      </p:sp>
      <p:pic>
        <p:nvPicPr>
          <p:cNvPr id="4" name="Picture 3">
            <a:extLst>
              <a:ext uri="{FF2B5EF4-FFF2-40B4-BE49-F238E27FC236}">
                <a16:creationId xmlns:a16="http://schemas.microsoft.com/office/drawing/2014/main" id="{6E1556D2-B563-7E4C-813A-3E264D26E488}"/>
              </a:ext>
            </a:extLst>
          </p:cNvPr>
          <p:cNvPicPr>
            <a:picLocks noChangeAspect="1"/>
          </p:cNvPicPr>
          <p:nvPr/>
        </p:nvPicPr>
        <p:blipFill rotWithShape="1">
          <a:blip r:embed="rId2"/>
          <a:srcRect t="15605" b="585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8CEBBC44-C3A4-A441-8B08-3AA65400A00C}"/>
              </a:ext>
            </a:extLst>
          </p:cNvPr>
          <p:cNvSpPr>
            <a:spLocks noGrp="1"/>
          </p:cNvSpPr>
          <p:nvPr>
            <p:ph idx="1"/>
          </p:nvPr>
        </p:nvSpPr>
        <p:spPr>
          <a:xfrm>
            <a:off x="4223982" y="3752850"/>
            <a:ext cx="7485413" cy="2452687"/>
          </a:xfrm>
        </p:spPr>
        <p:txBody>
          <a:bodyPr anchor="ctr">
            <a:normAutofit/>
          </a:bodyPr>
          <a:lstStyle/>
          <a:p>
            <a:pPr marL="0" indent="0">
              <a:buNone/>
            </a:pPr>
            <a:r>
              <a:rPr lang="en-CA" sz="1800" dirty="0"/>
              <a:t>Try to build your project.</a:t>
            </a:r>
          </a:p>
          <a:p>
            <a:pPr marL="0" indent="0">
              <a:buNone/>
            </a:pPr>
            <a:r>
              <a:rPr lang="en-CA" sz="1800" dirty="0"/>
              <a:t>If you have a build error, click “Open File” link, which will open the </a:t>
            </a:r>
            <a:r>
              <a:rPr lang="en-CA" sz="1800" dirty="0" err="1"/>
              <a:t>build.gradle</a:t>
            </a:r>
            <a:r>
              <a:rPr lang="en-CA" sz="1800" dirty="0"/>
              <a:t> file under the react-native-maps. Add the following line to the end of the file in the dependencies declaration.</a:t>
            </a:r>
          </a:p>
          <a:p>
            <a:pPr marL="0" indent="0">
              <a:buNone/>
            </a:pPr>
            <a:r>
              <a:rPr lang="en-CA" sz="1800" dirty="0">
                <a:latin typeface="Courier" pitchFamily="2" charset="0"/>
              </a:rPr>
              <a:t>implementation "com.android.support:appcompat-v7:${</a:t>
            </a:r>
            <a:r>
              <a:rPr lang="en-CA" sz="1800" dirty="0" err="1">
                <a:latin typeface="Courier" pitchFamily="2" charset="0"/>
              </a:rPr>
              <a:t>rootProject.ext.supportLibVersion</a:t>
            </a:r>
            <a:r>
              <a:rPr lang="en-CA" sz="1800" dirty="0">
                <a:latin typeface="Courier" pitchFamily="2" charset="0"/>
              </a:rPr>
              <a:t>}"</a:t>
            </a:r>
            <a:endParaRPr lang="en-US" sz="1800" dirty="0">
              <a:latin typeface="Courier" pitchFamily="2" charset="0"/>
            </a:endParaRPr>
          </a:p>
        </p:txBody>
      </p:sp>
    </p:spTree>
    <p:extLst>
      <p:ext uri="{BB962C8B-B14F-4D97-AF65-F5344CB8AC3E}">
        <p14:creationId xmlns:p14="http://schemas.microsoft.com/office/powerpoint/2010/main" val="1709966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-iOS</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p:txBody>
          <a:bodyPr>
            <a:normAutofit/>
          </a:bodyPr>
          <a:lstStyle/>
          <a:p>
            <a:r>
              <a:rPr lang="en-US" dirty="0"/>
              <a:t>Let’s set up the iOS project now. It is slightly different than Android. </a:t>
            </a:r>
          </a:p>
          <a:p>
            <a:endParaRPr lang="en-US" dirty="0"/>
          </a:p>
          <a:p>
            <a:r>
              <a:rPr lang="en-CA" dirty="0"/>
              <a:t>Setup </a:t>
            </a:r>
            <a:r>
              <a:rPr lang="en-CA" dirty="0" err="1"/>
              <a:t>Podfile</a:t>
            </a:r>
            <a:endParaRPr lang="en-CA" dirty="0"/>
          </a:p>
          <a:p>
            <a:r>
              <a:rPr lang="en-CA" dirty="0"/>
              <a:t>Add this above the </a:t>
            </a:r>
            <a:r>
              <a:rPr lang="en-CA" dirty="0" err="1"/>
              <a:t>use_react_native</a:t>
            </a:r>
            <a:r>
              <a:rPr lang="en-CA" dirty="0"/>
              <a:t>!	</a:t>
            </a:r>
          </a:p>
          <a:p>
            <a:pPr marL="0" indent="0">
              <a:buNone/>
            </a:pPr>
            <a:r>
              <a:rPr lang="en-US" dirty="0"/>
              <a:t>        </a:t>
            </a:r>
            <a:r>
              <a:rPr lang="en-US" sz="2200" dirty="0" err="1">
                <a:latin typeface="Courier" pitchFamily="2" charset="0"/>
              </a:rPr>
              <a:t>rn_maps_path</a:t>
            </a:r>
            <a:r>
              <a:rPr lang="en-US" sz="2200" dirty="0">
                <a:latin typeface="Courier" pitchFamily="2" charset="0"/>
              </a:rPr>
              <a:t> = '../</a:t>
            </a:r>
            <a:r>
              <a:rPr lang="en-US" sz="2200" dirty="0" err="1">
                <a:latin typeface="Courier" pitchFamily="2" charset="0"/>
              </a:rPr>
              <a:t>node_modules</a:t>
            </a:r>
            <a:r>
              <a:rPr lang="en-US" sz="2200" dirty="0">
                <a:latin typeface="Courier" pitchFamily="2" charset="0"/>
              </a:rPr>
              <a:t>/react-native-maps'</a:t>
            </a:r>
          </a:p>
          <a:p>
            <a:pPr marL="0" indent="0">
              <a:buNone/>
            </a:pPr>
            <a:r>
              <a:rPr lang="en-US" sz="2200" dirty="0">
                <a:latin typeface="Courier" pitchFamily="2" charset="0"/>
              </a:rPr>
              <a:t>    pod 'react-native-google-maps', :path =&gt; </a:t>
            </a:r>
            <a:r>
              <a:rPr lang="en-US" sz="2200" dirty="0" err="1">
                <a:latin typeface="Courier" pitchFamily="2" charset="0"/>
              </a:rPr>
              <a:t>rn_maps_path</a:t>
            </a:r>
            <a:endParaRPr lang="en-US" sz="2200" dirty="0">
              <a:latin typeface="Courier" pitchFamily="2" charset="0"/>
            </a:endParaRPr>
          </a:p>
          <a:p>
            <a:pPr marL="0" indent="0">
              <a:buNone/>
            </a:pPr>
            <a:r>
              <a:rPr lang="en-US" sz="2200" dirty="0">
                <a:latin typeface="Courier" pitchFamily="2" charset="0"/>
              </a:rPr>
              <a:t>    pod '</a:t>
            </a:r>
            <a:r>
              <a:rPr lang="en-US" sz="2200" dirty="0" err="1">
                <a:latin typeface="Courier" pitchFamily="2" charset="0"/>
              </a:rPr>
              <a:t>GoogleMaps</a:t>
            </a:r>
            <a:r>
              <a:rPr lang="en-US" sz="2200" dirty="0">
                <a:latin typeface="Courier" pitchFamily="2" charset="0"/>
              </a:rPr>
              <a:t>'</a:t>
            </a:r>
          </a:p>
          <a:p>
            <a:pPr marL="0" indent="0">
              <a:buNone/>
            </a:pPr>
            <a:r>
              <a:rPr lang="en-US" sz="2200" dirty="0">
                <a:latin typeface="Courier" pitchFamily="2" charset="0"/>
              </a:rPr>
              <a:t>    pod 'Google-Maps-iOS-</a:t>
            </a:r>
            <a:r>
              <a:rPr lang="en-US" sz="2200" dirty="0" err="1">
                <a:latin typeface="Courier" pitchFamily="2" charset="0"/>
              </a:rPr>
              <a:t>Utils</a:t>
            </a:r>
            <a:r>
              <a:rPr lang="en-US" sz="2200" dirty="0">
                <a:latin typeface="Courier" pitchFamily="2" charset="0"/>
              </a:rPr>
              <a:t>'</a:t>
            </a:r>
          </a:p>
        </p:txBody>
      </p:sp>
    </p:spTree>
    <p:extLst>
      <p:ext uri="{BB962C8B-B14F-4D97-AF65-F5344CB8AC3E}">
        <p14:creationId xmlns:p14="http://schemas.microsoft.com/office/powerpoint/2010/main" val="3708013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-iOS</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p:txBody>
          <a:bodyPr/>
          <a:lstStyle/>
          <a:p>
            <a:r>
              <a:rPr lang="en-CA" dirty="0"/>
              <a:t>Next, we need to install the Pods. Run the following pod install command in the command line.</a:t>
            </a:r>
          </a:p>
          <a:p>
            <a:pPr marL="0" indent="0">
              <a:buNone/>
            </a:pPr>
            <a:r>
              <a:rPr lang="en-CA" dirty="0">
                <a:latin typeface="Courier" pitchFamily="2" charset="0"/>
              </a:rPr>
              <a:t>pod install --repo-update</a:t>
            </a:r>
          </a:p>
          <a:p>
            <a:r>
              <a:rPr lang="en-CA" dirty="0"/>
              <a:t>Next, we will open the produced workspace file (.</a:t>
            </a:r>
            <a:r>
              <a:rPr lang="en-CA" i="1" dirty="0" err="1"/>
              <a:t>xcworkspace</a:t>
            </a:r>
            <a:r>
              <a:rPr lang="en-CA" dirty="0"/>
              <a:t>) in “XCode” to build our project.</a:t>
            </a:r>
          </a:p>
        </p:txBody>
      </p:sp>
    </p:spTree>
    <p:extLst>
      <p:ext uri="{BB962C8B-B14F-4D97-AF65-F5344CB8AC3E}">
        <p14:creationId xmlns:p14="http://schemas.microsoft.com/office/powerpoint/2010/main" val="261531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73D8AB3F-DE17-8346-83FB-5BA12AC1B5DD}"/>
              </a:ext>
            </a:extLst>
          </p:cNvPr>
          <p:cNvPicPr>
            <a:picLocks noGrp="1" noChangeAspect="1"/>
          </p:cNvPicPr>
          <p:nvPr>
            <p:ph idx="1"/>
          </p:nvPr>
        </p:nvPicPr>
        <p:blipFill rotWithShape="1">
          <a:blip r:embed="rId2"/>
          <a:srcRect b="514"/>
          <a:stretch/>
        </p:blipFill>
        <p:spPr>
          <a:xfrm>
            <a:off x="838199" y="735153"/>
            <a:ext cx="10515602" cy="5387693"/>
          </a:xfrm>
          <a:prstGeom prst="rect">
            <a:avLst/>
          </a:prstGeom>
        </p:spPr>
      </p:pic>
    </p:spTree>
    <p:extLst>
      <p:ext uri="{BB962C8B-B14F-4D97-AF65-F5344CB8AC3E}">
        <p14:creationId xmlns:p14="http://schemas.microsoft.com/office/powerpoint/2010/main" val="40209213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-iOS</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p:txBody>
          <a:bodyPr/>
          <a:lstStyle/>
          <a:p>
            <a:r>
              <a:rPr lang="en-CA" dirty="0"/>
              <a:t>To enable Google Maps on iOS, copy the Google API key and edit </a:t>
            </a:r>
            <a:r>
              <a:rPr lang="en-CA" dirty="0" err="1"/>
              <a:t>AppDelegate.m</a:t>
            </a:r>
            <a:r>
              <a:rPr lang="en-CA" dirty="0"/>
              <a:t> file. Insert these two lines into your </a:t>
            </a:r>
            <a:r>
              <a:rPr lang="en-CA" dirty="0" err="1"/>
              <a:t>AppDelegate.m</a:t>
            </a:r>
            <a:r>
              <a:rPr lang="en-CA" dirty="0"/>
              <a:t> file:</a:t>
            </a:r>
          </a:p>
          <a:p>
            <a:pPr marL="0" indent="0">
              <a:buNone/>
            </a:pPr>
            <a:endParaRPr lang="en-CA" dirty="0">
              <a:latin typeface="Courier" pitchFamily="2" charset="0"/>
            </a:endParaRPr>
          </a:p>
          <a:p>
            <a:pPr marL="0" indent="0">
              <a:buNone/>
            </a:pPr>
            <a:r>
              <a:rPr lang="en-CA" sz="2400" dirty="0">
                <a:latin typeface="Courier" pitchFamily="2" charset="0"/>
              </a:rPr>
              <a:t>#import &lt;</a:t>
            </a:r>
            <a:r>
              <a:rPr lang="en-CA" sz="2400" dirty="0" err="1">
                <a:latin typeface="Courier" pitchFamily="2" charset="0"/>
              </a:rPr>
              <a:t>GoogleMaps</a:t>
            </a:r>
            <a:r>
              <a:rPr lang="en-CA" sz="2400" dirty="0">
                <a:latin typeface="Courier" pitchFamily="2" charset="0"/>
              </a:rPr>
              <a:t>/</a:t>
            </a:r>
            <a:r>
              <a:rPr lang="en-CA" sz="2400" dirty="0" err="1">
                <a:latin typeface="Courier" pitchFamily="2" charset="0"/>
              </a:rPr>
              <a:t>GoogleMaps.h</a:t>
            </a:r>
            <a:r>
              <a:rPr lang="en-CA" sz="2400" dirty="0">
                <a:latin typeface="Courier" pitchFamily="2" charset="0"/>
              </a:rPr>
              <a:t>&gt;</a:t>
            </a:r>
          </a:p>
          <a:p>
            <a:pPr marL="0" indent="0">
              <a:buNone/>
            </a:pPr>
            <a:endParaRPr lang="en-CA" sz="2400" dirty="0">
              <a:latin typeface="Courier" pitchFamily="2" charset="0"/>
            </a:endParaRPr>
          </a:p>
          <a:p>
            <a:pPr marL="0" indent="0">
              <a:buNone/>
            </a:pPr>
            <a:r>
              <a:rPr lang="en-CA" sz="2400" dirty="0">
                <a:latin typeface="Courier" pitchFamily="2" charset="0"/>
              </a:rPr>
              <a:t>[</a:t>
            </a:r>
            <a:r>
              <a:rPr lang="en-CA" sz="2400" dirty="0" err="1">
                <a:latin typeface="Courier" pitchFamily="2" charset="0"/>
              </a:rPr>
              <a:t>GMSServices</a:t>
            </a:r>
            <a:r>
              <a:rPr lang="en-CA" sz="2400" dirty="0">
                <a:latin typeface="Courier" pitchFamily="2" charset="0"/>
              </a:rPr>
              <a:t> </a:t>
            </a:r>
            <a:r>
              <a:rPr lang="en-CA" sz="2400" dirty="0" err="1">
                <a:latin typeface="Courier" pitchFamily="2" charset="0"/>
              </a:rPr>
              <a:t>provideAPIKey</a:t>
            </a:r>
            <a:r>
              <a:rPr lang="en-CA" sz="2400" dirty="0">
                <a:latin typeface="Courier" pitchFamily="2" charset="0"/>
              </a:rPr>
              <a:t>:@"_YOUR_API_KEY_"]; </a:t>
            </a:r>
          </a:p>
          <a:p>
            <a:pPr marL="0" indent="0">
              <a:buNone/>
            </a:pPr>
            <a:r>
              <a:rPr lang="en-CA" sz="2400" dirty="0">
                <a:latin typeface="Courier" pitchFamily="2" charset="0"/>
              </a:rPr>
              <a:t>// add this line using the </a:t>
            </a:r>
            <a:r>
              <a:rPr lang="en-CA" sz="2400" dirty="0" err="1">
                <a:latin typeface="Courier" pitchFamily="2" charset="0"/>
              </a:rPr>
              <a:t>api</a:t>
            </a:r>
            <a:r>
              <a:rPr lang="en-CA" sz="2400" dirty="0">
                <a:latin typeface="Courier" pitchFamily="2" charset="0"/>
              </a:rPr>
              <a:t> key </a:t>
            </a:r>
          </a:p>
          <a:p>
            <a:pPr marL="0" indent="0">
              <a:buNone/>
            </a:pPr>
            <a:r>
              <a:rPr lang="en-CA" sz="2400" dirty="0">
                <a:latin typeface="Courier" pitchFamily="2" charset="0"/>
              </a:rPr>
              <a:t>// obtained from Google Console</a:t>
            </a:r>
          </a:p>
        </p:txBody>
      </p:sp>
    </p:spTree>
    <p:extLst>
      <p:ext uri="{BB962C8B-B14F-4D97-AF65-F5344CB8AC3E}">
        <p14:creationId xmlns:p14="http://schemas.microsoft.com/office/powerpoint/2010/main" val="3468660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01D7-F2D4-2940-8F00-81D7D08B116E}"/>
              </a:ext>
            </a:extLst>
          </p:cNvPr>
          <p:cNvSpPr>
            <a:spLocks noGrp="1"/>
          </p:cNvSpPr>
          <p:nvPr>
            <p:ph type="title"/>
          </p:nvPr>
        </p:nvSpPr>
        <p:spPr/>
        <p:txBody>
          <a:bodyPr/>
          <a:lstStyle/>
          <a:p>
            <a:r>
              <a:rPr lang="en-US" dirty="0"/>
              <a:t>Setup -iOS</a:t>
            </a:r>
          </a:p>
        </p:txBody>
      </p:sp>
      <p:sp>
        <p:nvSpPr>
          <p:cNvPr id="3" name="Content Placeholder 2">
            <a:extLst>
              <a:ext uri="{FF2B5EF4-FFF2-40B4-BE49-F238E27FC236}">
                <a16:creationId xmlns:a16="http://schemas.microsoft.com/office/drawing/2014/main" id="{5DC0EEC0-BAC7-A648-9A24-DD0144DEFD3D}"/>
              </a:ext>
            </a:extLst>
          </p:cNvPr>
          <p:cNvSpPr>
            <a:spLocks noGrp="1"/>
          </p:cNvSpPr>
          <p:nvPr>
            <p:ph idx="1"/>
          </p:nvPr>
        </p:nvSpPr>
        <p:spPr/>
        <p:txBody>
          <a:bodyPr/>
          <a:lstStyle/>
          <a:p>
            <a:r>
              <a:rPr lang="en-CA" dirty="0"/>
              <a:t>If the following error appears, navigate to the Project Navigator, choose your project and open section Link Binary with Libraries under Build Phases</a:t>
            </a:r>
          </a:p>
          <a:p>
            <a:r>
              <a:rPr lang="en-CA" dirty="0"/>
              <a:t>Delete </a:t>
            </a:r>
            <a:r>
              <a:rPr lang="en-CA" dirty="0" err="1"/>
              <a:t>libAirMaps.a</a:t>
            </a:r>
            <a:r>
              <a:rPr lang="en-CA" dirty="0"/>
              <a:t> and try to rebuild the project</a:t>
            </a:r>
          </a:p>
          <a:p>
            <a:r>
              <a:rPr lang="en-CA" dirty="0"/>
              <a:t>The error is caused by duplicated map library with colliding symbols</a:t>
            </a:r>
          </a:p>
        </p:txBody>
      </p:sp>
      <p:pic>
        <p:nvPicPr>
          <p:cNvPr id="4" name="Picture 3">
            <a:extLst>
              <a:ext uri="{FF2B5EF4-FFF2-40B4-BE49-F238E27FC236}">
                <a16:creationId xmlns:a16="http://schemas.microsoft.com/office/drawing/2014/main" id="{0C49F426-6FB1-124C-9415-F6ED74EDA03A}"/>
              </a:ext>
            </a:extLst>
          </p:cNvPr>
          <p:cNvPicPr>
            <a:picLocks noChangeAspect="1"/>
          </p:cNvPicPr>
          <p:nvPr/>
        </p:nvPicPr>
        <p:blipFill>
          <a:blip r:embed="rId2"/>
          <a:stretch>
            <a:fillRect/>
          </a:stretch>
        </p:blipFill>
        <p:spPr>
          <a:xfrm>
            <a:off x="529436" y="4389223"/>
            <a:ext cx="10960291" cy="1208388"/>
          </a:xfrm>
          <a:prstGeom prst="rect">
            <a:avLst/>
          </a:prstGeom>
        </p:spPr>
      </p:pic>
    </p:spTree>
    <p:extLst>
      <p:ext uri="{BB962C8B-B14F-4D97-AF65-F5344CB8AC3E}">
        <p14:creationId xmlns:p14="http://schemas.microsoft.com/office/powerpoint/2010/main" val="920925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2BCF-53B9-1E4F-B29C-82EA92D831C0}"/>
              </a:ext>
            </a:extLst>
          </p:cNvPr>
          <p:cNvSpPr>
            <a:spLocks noGrp="1"/>
          </p:cNvSpPr>
          <p:nvPr>
            <p:ph type="title"/>
          </p:nvPr>
        </p:nvSpPr>
        <p:spPr/>
        <p:txBody>
          <a:bodyPr/>
          <a:lstStyle/>
          <a:p>
            <a:r>
              <a:rPr lang="en-US" dirty="0"/>
              <a:t>Using Maps in the React project</a:t>
            </a:r>
          </a:p>
        </p:txBody>
      </p:sp>
      <p:sp>
        <p:nvSpPr>
          <p:cNvPr id="3" name="Content Placeholder 2">
            <a:extLst>
              <a:ext uri="{FF2B5EF4-FFF2-40B4-BE49-F238E27FC236}">
                <a16:creationId xmlns:a16="http://schemas.microsoft.com/office/drawing/2014/main" id="{50C7D69C-51D5-DC47-BBE5-D13DBC736B18}"/>
              </a:ext>
            </a:extLst>
          </p:cNvPr>
          <p:cNvSpPr>
            <a:spLocks noGrp="1"/>
          </p:cNvSpPr>
          <p:nvPr>
            <p:ph idx="1"/>
          </p:nvPr>
        </p:nvSpPr>
        <p:spPr>
          <a:xfrm>
            <a:off x="838200" y="1825625"/>
            <a:ext cx="10515600" cy="2956440"/>
          </a:xfrm>
        </p:spPr>
        <p:txBody>
          <a:bodyPr/>
          <a:lstStyle/>
          <a:p>
            <a:r>
              <a:rPr lang="en-US" dirty="0"/>
              <a:t>We have configured the Android and iOS project and now it is time to add map functionality to the app</a:t>
            </a:r>
          </a:p>
          <a:p>
            <a:r>
              <a:rPr lang="en-US" dirty="0"/>
              <a:t>In your </a:t>
            </a:r>
            <a:r>
              <a:rPr lang="en-US" dirty="0" err="1"/>
              <a:t>App.js</a:t>
            </a:r>
            <a:r>
              <a:rPr lang="en-US" dirty="0"/>
              <a:t> add </a:t>
            </a:r>
          </a:p>
          <a:p>
            <a:pPr marL="0" indent="0">
              <a:buNone/>
            </a:pPr>
            <a:r>
              <a:rPr lang="en-CA" dirty="0">
                <a:latin typeface="Courier" pitchFamily="2" charset="0"/>
              </a:rPr>
              <a:t>import </a:t>
            </a:r>
            <a:r>
              <a:rPr lang="en-CA" dirty="0" err="1">
                <a:latin typeface="Courier" pitchFamily="2" charset="0"/>
              </a:rPr>
              <a:t>MapView</a:t>
            </a:r>
            <a:r>
              <a:rPr lang="en-CA" dirty="0">
                <a:latin typeface="Courier" pitchFamily="2" charset="0"/>
              </a:rPr>
              <a:t> from 'react-native-maps’;</a:t>
            </a:r>
          </a:p>
          <a:p>
            <a:r>
              <a:rPr lang="en-CA" dirty="0"/>
              <a:t>The render method will be very basic since it only needs to display the map to the user, as follows</a:t>
            </a:r>
          </a:p>
          <a:p>
            <a:pPr marL="0" indent="0">
              <a:buNone/>
            </a:pPr>
            <a:endParaRPr lang="en-US" dirty="0"/>
          </a:p>
        </p:txBody>
      </p:sp>
      <p:sp>
        <p:nvSpPr>
          <p:cNvPr id="4" name="Rectangle 3">
            <a:extLst>
              <a:ext uri="{FF2B5EF4-FFF2-40B4-BE49-F238E27FC236}">
                <a16:creationId xmlns:a16="http://schemas.microsoft.com/office/drawing/2014/main" id="{AE1B87B2-AB63-7449-B25D-B8FA06C7EBB7}"/>
              </a:ext>
            </a:extLst>
          </p:cNvPr>
          <p:cNvSpPr/>
          <p:nvPr/>
        </p:nvSpPr>
        <p:spPr>
          <a:xfrm>
            <a:off x="6011562" y="4212293"/>
            <a:ext cx="5342238" cy="3046988"/>
          </a:xfrm>
          <a:prstGeom prst="rect">
            <a:avLst/>
          </a:prstGeom>
        </p:spPr>
        <p:txBody>
          <a:bodyPr wrap="square">
            <a:spAutoFit/>
          </a:bodyPr>
          <a:lstStyle/>
          <a:p>
            <a:r>
              <a:rPr lang="en-CA" sz="2400" b="0" i="0" dirty="0">
                <a:solidFill>
                  <a:srgbClr val="292929"/>
                </a:solidFill>
                <a:effectLst/>
                <a:latin typeface="Courier" pitchFamily="2" charset="0"/>
              </a:rPr>
              <a:t>&lt;</a:t>
            </a:r>
            <a:r>
              <a:rPr lang="en-CA" sz="2400" b="0" i="0" dirty="0" err="1">
                <a:solidFill>
                  <a:srgbClr val="292929"/>
                </a:solidFill>
                <a:effectLst/>
                <a:latin typeface="Courier" pitchFamily="2" charset="0"/>
              </a:rPr>
              <a:t>MapView</a:t>
            </a:r>
            <a:br>
              <a:rPr lang="en-CA" sz="2400" dirty="0">
                <a:latin typeface="Courier" pitchFamily="2" charset="0"/>
              </a:rPr>
            </a:br>
            <a:r>
              <a:rPr lang="en-CA" sz="2400" b="0" i="0" dirty="0" err="1">
                <a:solidFill>
                  <a:srgbClr val="292929"/>
                </a:solidFill>
                <a:effectLst/>
                <a:latin typeface="Courier" pitchFamily="2" charset="0"/>
              </a:rPr>
              <a:t>initialRegion</a:t>
            </a:r>
            <a:r>
              <a:rPr lang="en-CA" sz="2400" b="0" i="0" dirty="0">
                <a:solidFill>
                  <a:srgbClr val="292929"/>
                </a:solidFill>
                <a:effectLst/>
                <a:latin typeface="Courier" pitchFamily="2" charset="0"/>
              </a:rPr>
              <a:t>={{</a:t>
            </a:r>
            <a:br>
              <a:rPr lang="en-CA" sz="2400" dirty="0">
                <a:latin typeface="Courier" pitchFamily="2" charset="0"/>
              </a:rPr>
            </a:br>
            <a:r>
              <a:rPr lang="en-CA" sz="2400" b="0" i="0" dirty="0">
                <a:solidFill>
                  <a:srgbClr val="292929"/>
                </a:solidFill>
                <a:effectLst/>
                <a:latin typeface="Courier" pitchFamily="2" charset="0"/>
              </a:rPr>
              <a:t>latitude: 37.78825,</a:t>
            </a:r>
            <a:br>
              <a:rPr lang="en-CA" sz="2400" dirty="0">
                <a:latin typeface="Courier" pitchFamily="2" charset="0"/>
              </a:rPr>
            </a:br>
            <a:r>
              <a:rPr lang="en-CA" sz="2400" b="0" i="0" dirty="0">
                <a:solidFill>
                  <a:srgbClr val="292929"/>
                </a:solidFill>
                <a:effectLst/>
                <a:latin typeface="Courier" pitchFamily="2" charset="0"/>
              </a:rPr>
              <a:t>longitude: -122.4324,</a:t>
            </a:r>
            <a:br>
              <a:rPr lang="en-CA" sz="2400" dirty="0">
                <a:latin typeface="Courier" pitchFamily="2" charset="0"/>
              </a:rPr>
            </a:br>
            <a:r>
              <a:rPr lang="en-CA" sz="2400" b="0" i="0" dirty="0" err="1">
                <a:solidFill>
                  <a:srgbClr val="292929"/>
                </a:solidFill>
                <a:effectLst/>
                <a:latin typeface="Courier" pitchFamily="2" charset="0"/>
              </a:rPr>
              <a:t>latitudeDelta</a:t>
            </a:r>
            <a:r>
              <a:rPr lang="en-CA" sz="2400" b="0" i="0" dirty="0">
                <a:solidFill>
                  <a:srgbClr val="292929"/>
                </a:solidFill>
                <a:effectLst/>
                <a:latin typeface="Courier" pitchFamily="2" charset="0"/>
              </a:rPr>
              <a:t>: 0.0922,</a:t>
            </a:r>
            <a:br>
              <a:rPr lang="en-CA" sz="2400" dirty="0">
                <a:latin typeface="Courier" pitchFamily="2" charset="0"/>
              </a:rPr>
            </a:br>
            <a:r>
              <a:rPr lang="en-CA" sz="2400" b="0" i="0" dirty="0" err="1">
                <a:solidFill>
                  <a:srgbClr val="292929"/>
                </a:solidFill>
                <a:effectLst/>
                <a:latin typeface="Courier" pitchFamily="2" charset="0"/>
              </a:rPr>
              <a:t>longitudeDelta</a:t>
            </a:r>
            <a:r>
              <a:rPr lang="en-CA" sz="2400" b="0" i="0" dirty="0">
                <a:solidFill>
                  <a:srgbClr val="292929"/>
                </a:solidFill>
                <a:effectLst/>
                <a:latin typeface="Courier" pitchFamily="2" charset="0"/>
              </a:rPr>
              <a:t>: 0.0421,</a:t>
            </a:r>
            <a:br>
              <a:rPr lang="en-CA" sz="2400" dirty="0">
                <a:latin typeface="Courier" pitchFamily="2" charset="0"/>
              </a:rPr>
            </a:br>
            <a:r>
              <a:rPr lang="en-CA" sz="2400" b="0" i="0" dirty="0">
                <a:solidFill>
                  <a:srgbClr val="292929"/>
                </a:solidFill>
                <a:effectLst/>
                <a:latin typeface="Courier" pitchFamily="2" charset="0"/>
              </a:rPr>
              <a:t>}}</a:t>
            </a:r>
            <a:br>
              <a:rPr lang="en-CA" sz="2400" dirty="0">
                <a:latin typeface="Courier" pitchFamily="2" charset="0"/>
              </a:rPr>
            </a:br>
            <a:r>
              <a:rPr lang="en-CA" sz="2400" b="0" i="0" dirty="0">
                <a:solidFill>
                  <a:srgbClr val="292929"/>
                </a:solidFill>
                <a:effectLst/>
                <a:latin typeface="Courier" pitchFamily="2" charset="0"/>
              </a:rPr>
              <a:t>/&gt;</a:t>
            </a:r>
            <a:endParaRPr lang="en-US" sz="2400" dirty="0">
              <a:latin typeface="Courier" pitchFamily="2" charset="0"/>
            </a:endParaRPr>
          </a:p>
        </p:txBody>
      </p:sp>
    </p:spTree>
    <p:extLst>
      <p:ext uri="{BB962C8B-B14F-4D97-AF65-F5344CB8AC3E}">
        <p14:creationId xmlns:p14="http://schemas.microsoft.com/office/powerpoint/2010/main" val="509623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F175-5079-7E45-B4E6-4B95112A1CB5}"/>
              </a:ext>
            </a:extLst>
          </p:cNvPr>
          <p:cNvSpPr>
            <a:spLocks noGrp="1"/>
          </p:cNvSpPr>
          <p:nvPr>
            <p:ph type="title"/>
          </p:nvPr>
        </p:nvSpPr>
        <p:spPr/>
        <p:txBody>
          <a:bodyPr/>
          <a:lstStyle/>
          <a:p>
            <a:r>
              <a:rPr lang="en-US" dirty="0"/>
              <a:t>Test your app	</a:t>
            </a:r>
          </a:p>
        </p:txBody>
      </p:sp>
      <p:sp>
        <p:nvSpPr>
          <p:cNvPr id="3" name="Content Placeholder 2">
            <a:extLst>
              <a:ext uri="{FF2B5EF4-FFF2-40B4-BE49-F238E27FC236}">
                <a16:creationId xmlns:a16="http://schemas.microsoft.com/office/drawing/2014/main" id="{4C3D4C61-151B-4A4C-9E7D-85EF050CB1E9}"/>
              </a:ext>
            </a:extLst>
          </p:cNvPr>
          <p:cNvSpPr>
            <a:spLocks noGrp="1"/>
          </p:cNvSpPr>
          <p:nvPr>
            <p:ph idx="1"/>
          </p:nvPr>
        </p:nvSpPr>
        <p:spPr/>
        <p:txBody>
          <a:bodyPr/>
          <a:lstStyle/>
          <a:p>
            <a:r>
              <a:rPr lang="en-US" dirty="0"/>
              <a:t>Run your application and test it on Android and iOS to see if your configuration is correct. </a:t>
            </a:r>
          </a:p>
          <a:p>
            <a:r>
              <a:rPr lang="en-US" dirty="0"/>
              <a:t>If you see blank screen and Google logo in the corner of your emulator, you’re using Release Key instead of Debug Key, but your configuration is correct. Change the key and it should work in the emulator.   </a:t>
            </a:r>
          </a:p>
        </p:txBody>
      </p:sp>
    </p:spTree>
    <p:extLst>
      <p:ext uri="{BB962C8B-B14F-4D97-AF65-F5344CB8AC3E}">
        <p14:creationId xmlns:p14="http://schemas.microsoft.com/office/powerpoint/2010/main" val="1675931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D21-D430-FB46-94E0-0B8FD422AFDE}"/>
              </a:ext>
            </a:extLst>
          </p:cNvPr>
          <p:cNvSpPr>
            <a:spLocks noGrp="1"/>
          </p:cNvSpPr>
          <p:nvPr>
            <p:ph type="title"/>
          </p:nvPr>
        </p:nvSpPr>
        <p:spPr/>
        <p:txBody>
          <a:bodyPr/>
          <a:lstStyle/>
          <a:p>
            <a:r>
              <a:rPr lang="en-US" dirty="0"/>
              <a:t>Next </a:t>
            </a:r>
            <a:r>
              <a:rPr lang="en-US"/>
              <a:t>week will be in style ;)</a:t>
            </a:r>
            <a:endParaRPr lang="en-US" dirty="0"/>
          </a:p>
        </p:txBody>
      </p:sp>
      <p:sp>
        <p:nvSpPr>
          <p:cNvPr id="3" name="Content Placeholder 2">
            <a:extLst>
              <a:ext uri="{FF2B5EF4-FFF2-40B4-BE49-F238E27FC236}">
                <a16:creationId xmlns:a16="http://schemas.microsoft.com/office/drawing/2014/main" id="{035C593C-46A2-D945-AC5A-69B1BC8F1282}"/>
              </a:ext>
            </a:extLst>
          </p:cNvPr>
          <p:cNvSpPr>
            <a:spLocks noGrp="1"/>
          </p:cNvSpPr>
          <p:nvPr>
            <p:ph idx="1"/>
          </p:nvPr>
        </p:nvSpPr>
        <p:spPr/>
        <p:txBody>
          <a:bodyPr/>
          <a:lstStyle/>
          <a:p>
            <a:r>
              <a:rPr lang="en-US" dirty="0"/>
              <a:t>Implementing Styles in React Native</a:t>
            </a:r>
          </a:p>
          <a:p>
            <a:endParaRPr lang="en-US" dirty="0"/>
          </a:p>
          <a:p>
            <a:r>
              <a:rPr lang="en-US" dirty="0"/>
              <a:t>Different types of styles.</a:t>
            </a:r>
          </a:p>
          <a:p>
            <a:endParaRPr lang="en-US" dirty="0"/>
          </a:p>
          <a:p>
            <a:r>
              <a:rPr lang="en-US" dirty="0"/>
              <a:t>Exporting styles objects</a:t>
            </a:r>
          </a:p>
          <a:p>
            <a:endParaRPr lang="en-US" dirty="0"/>
          </a:p>
          <a:p>
            <a:r>
              <a:rPr lang="en-US" dirty="0"/>
              <a:t>Reusing styles</a:t>
            </a:r>
          </a:p>
        </p:txBody>
      </p:sp>
    </p:spTree>
    <p:extLst>
      <p:ext uri="{BB962C8B-B14F-4D97-AF65-F5344CB8AC3E}">
        <p14:creationId xmlns:p14="http://schemas.microsoft.com/office/powerpoint/2010/main" val="199354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4994-CD77-3848-8437-EC17F31BAB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6E4EC0-ECF6-D143-9E1F-95681275369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BAC962C-0B3B-0646-8CA2-E80A3DC2952C}"/>
              </a:ext>
            </a:extLst>
          </p:cNvPr>
          <p:cNvPicPr>
            <a:picLocks noChangeAspect="1"/>
          </p:cNvPicPr>
          <p:nvPr/>
        </p:nvPicPr>
        <p:blipFill>
          <a:blip r:embed="rId2"/>
          <a:stretch>
            <a:fillRect/>
          </a:stretch>
        </p:blipFill>
        <p:spPr>
          <a:xfrm>
            <a:off x="838200" y="762794"/>
            <a:ext cx="8674100" cy="3238500"/>
          </a:xfrm>
          <a:prstGeom prst="rect">
            <a:avLst/>
          </a:prstGeom>
        </p:spPr>
      </p:pic>
    </p:spTree>
    <p:extLst>
      <p:ext uri="{BB962C8B-B14F-4D97-AF65-F5344CB8AC3E}">
        <p14:creationId xmlns:p14="http://schemas.microsoft.com/office/powerpoint/2010/main" val="224002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2E70-A822-F14F-9E8E-9147404A74CB}"/>
              </a:ext>
            </a:extLst>
          </p:cNvPr>
          <p:cNvSpPr>
            <a:spLocks noGrp="1"/>
          </p:cNvSpPr>
          <p:nvPr>
            <p:ph type="title"/>
          </p:nvPr>
        </p:nvSpPr>
        <p:spPr/>
        <p:txBody>
          <a:bodyPr/>
          <a:lstStyle/>
          <a:p>
            <a:r>
              <a:rPr lang="en-US" b="1" dirty="0">
                <a:latin typeface="Arial Nova" panose="020B0304020202020204" pitchFamily="34" charset="0"/>
                <a:cs typeface="Aharoni" panose="020F0502020204030204" pitchFamily="34" charset="0"/>
              </a:rPr>
              <a:t>Other</a:t>
            </a:r>
          </a:p>
        </p:txBody>
      </p:sp>
      <p:sp>
        <p:nvSpPr>
          <p:cNvPr id="3" name="Content Placeholder 2">
            <a:extLst>
              <a:ext uri="{FF2B5EF4-FFF2-40B4-BE49-F238E27FC236}">
                <a16:creationId xmlns:a16="http://schemas.microsoft.com/office/drawing/2014/main" id="{5D0BB41C-83FB-FF4C-B9E1-162D621FC15C}"/>
              </a:ext>
            </a:extLst>
          </p:cNvPr>
          <p:cNvSpPr>
            <a:spLocks noGrp="1"/>
          </p:cNvSpPr>
          <p:nvPr>
            <p:ph idx="1"/>
          </p:nvPr>
        </p:nvSpPr>
        <p:spPr/>
        <p:txBody>
          <a:bodyPr/>
          <a:lstStyle/>
          <a:p>
            <a:endParaRPr lang="en-US" dirty="0"/>
          </a:p>
        </p:txBody>
      </p:sp>
      <p:grpSp>
        <p:nvGrpSpPr>
          <p:cNvPr id="6" name="Group 5">
            <a:extLst>
              <a:ext uri="{FF2B5EF4-FFF2-40B4-BE49-F238E27FC236}">
                <a16:creationId xmlns:a16="http://schemas.microsoft.com/office/drawing/2014/main" id="{8391C94F-9341-554D-ABD9-2414738EB18D}"/>
              </a:ext>
            </a:extLst>
          </p:cNvPr>
          <p:cNvGrpSpPr/>
          <p:nvPr/>
        </p:nvGrpSpPr>
        <p:grpSpPr>
          <a:xfrm>
            <a:off x="686516" y="1341802"/>
            <a:ext cx="10818968" cy="5318983"/>
            <a:chOff x="734601" y="365125"/>
            <a:chExt cx="10818968" cy="5318983"/>
          </a:xfrm>
        </p:grpSpPr>
        <p:pic>
          <p:nvPicPr>
            <p:cNvPr id="4" name="Picture 3">
              <a:extLst>
                <a:ext uri="{FF2B5EF4-FFF2-40B4-BE49-F238E27FC236}">
                  <a16:creationId xmlns:a16="http://schemas.microsoft.com/office/drawing/2014/main" id="{37425536-5461-D941-AB59-021DB2037539}"/>
                </a:ext>
              </a:extLst>
            </p:cNvPr>
            <p:cNvPicPr>
              <a:picLocks noChangeAspect="1"/>
            </p:cNvPicPr>
            <p:nvPr/>
          </p:nvPicPr>
          <p:blipFill>
            <a:blip r:embed="rId2"/>
            <a:stretch>
              <a:fillRect/>
            </a:stretch>
          </p:blipFill>
          <p:spPr>
            <a:xfrm>
              <a:off x="734601" y="365125"/>
              <a:ext cx="7875621" cy="5318983"/>
            </a:xfrm>
            <a:prstGeom prst="rect">
              <a:avLst/>
            </a:prstGeom>
          </p:spPr>
        </p:pic>
        <p:pic>
          <p:nvPicPr>
            <p:cNvPr id="5" name="Picture 4">
              <a:extLst>
                <a:ext uri="{FF2B5EF4-FFF2-40B4-BE49-F238E27FC236}">
                  <a16:creationId xmlns:a16="http://schemas.microsoft.com/office/drawing/2014/main" id="{0C37447B-9681-914A-AA94-BD4CF4F240D5}"/>
                </a:ext>
              </a:extLst>
            </p:cNvPr>
            <p:cNvPicPr>
              <a:picLocks noChangeAspect="1"/>
            </p:cNvPicPr>
            <p:nvPr/>
          </p:nvPicPr>
          <p:blipFill>
            <a:blip r:embed="rId3"/>
            <a:stretch>
              <a:fillRect/>
            </a:stretch>
          </p:blipFill>
          <p:spPr>
            <a:xfrm>
              <a:off x="8713822" y="2284293"/>
              <a:ext cx="2839747" cy="1480646"/>
            </a:xfrm>
            <a:prstGeom prst="rect">
              <a:avLst/>
            </a:prstGeom>
          </p:spPr>
        </p:pic>
      </p:grpSp>
    </p:spTree>
    <p:extLst>
      <p:ext uri="{BB962C8B-B14F-4D97-AF65-F5344CB8AC3E}">
        <p14:creationId xmlns:p14="http://schemas.microsoft.com/office/powerpoint/2010/main" val="55334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6644</Words>
  <Application>Microsoft Office PowerPoint</Application>
  <PresentationFormat>Widescreen</PresentationFormat>
  <Paragraphs>667</Paragraphs>
  <Slides>74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Arial Nova</vt:lpstr>
      <vt:lpstr>Calibri</vt:lpstr>
      <vt:lpstr>Calibri Light</vt:lpstr>
      <vt:lpstr>Consolas</vt:lpstr>
      <vt:lpstr>Courier</vt:lpstr>
      <vt:lpstr>inherit</vt:lpstr>
      <vt:lpstr>Menlo</vt:lpstr>
      <vt:lpstr>Office Theme</vt:lpstr>
      <vt:lpstr>COMP3074  Mobile App Dev I</vt:lpstr>
      <vt:lpstr>Goals for this week</vt:lpstr>
      <vt:lpstr>Components</vt:lpstr>
      <vt:lpstr>PowerPoint Presentation</vt:lpstr>
      <vt:lpstr>PowerPoint Presentation</vt:lpstr>
      <vt:lpstr>PowerPoint Presentation</vt:lpstr>
      <vt:lpstr>PowerPoint Presentation</vt:lpstr>
      <vt:lpstr>PowerPoint Presentation</vt:lpstr>
      <vt:lpstr>Other</vt:lpstr>
      <vt:lpstr>Component State and Props</vt:lpstr>
      <vt:lpstr>Component State and Props</vt:lpstr>
      <vt:lpstr>Text</vt:lpstr>
      <vt:lpstr>Text</vt:lpstr>
      <vt:lpstr>Text – Style inheritance</vt:lpstr>
      <vt:lpstr>Text – Style inheritance</vt:lpstr>
      <vt:lpstr>Text – Style inheritance</vt:lpstr>
      <vt:lpstr>Text – Style inheritance</vt:lpstr>
      <vt:lpstr>TextInput</vt:lpstr>
      <vt:lpstr>TextInput</vt:lpstr>
      <vt:lpstr>TextInput</vt:lpstr>
      <vt:lpstr>Image</vt:lpstr>
      <vt:lpstr>Image</vt:lpstr>
      <vt:lpstr>ScrollView and FlatList</vt:lpstr>
      <vt:lpstr>FlatList</vt:lpstr>
      <vt:lpstr>FlatList</vt:lpstr>
      <vt:lpstr>FlatList</vt:lpstr>
      <vt:lpstr>Button</vt:lpstr>
      <vt:lpstr>Switch</vt:lpstr>
      <vt:lpstr>StyleSheet</vt:lpstr>
      <vt:lpstr>Interactions</vt:lpstr>
      <vt:lpstr>Touch</vt:lpstr>
      <vt:lpstr>Touchables</vt:lpstr>
      <vt:lpstr>Touchable types</vt:lpstr>
      <vt:lpstr>Gesture Responder System</vt:lpstr>
      <vt:lpstr>Gesture Responder System – Best Practices</vt:lpstr>
      <vt:lpstr>Responder lifecycle</vt:lpstr>
      <vt:lpstr>Responder lifecycle</vt:lpstr>
      <vt:lpstr>Responder lifecycle</vt:lpstr>
      <vt:lpstr>Responder lifecycle</vt:lpstr>
      <vt:lpstr>Responder lifecycle</vt:lpstr>
      <vt:lpstr>APIs and Web Services</vt:lpstr>
      <vt:lpstr>What is API?</vt:lpstr>
      <vt:lpstr>RESTful</vt:lpstr>
      <vt:lpstr>fetch()</vt:lpstr>
      <vt:lpstr>Lifecycle method in React Native.</vt:lpstr>
      <vt:lpstr>Constructor</vt:lpstr>
      <vt:lpstr>Fetching the data</vt:lpstr>
      <vt:lpstr>Rendering the data</vt:lpstr>
      <vt:lpstr>Rendering the data</vt:lpstr>
      <vt:lpstr>Rendering the data</vt:lpstr>
      <vt:lpstr>Sample JSON object from the API</vt:lpstr>
      <vt:lpstr>Final view</vt:lpstr>
      <vt:lpstr>Web View</vt:lpstr>
      <vt:lpstr>WebView </vt:lpstr>
      <vt:lpstr>WebView issue</vt:lpstr>
      <vt:lpstr>New WebView</vt:lpstr>
      <vt:lpstr>Installing community component</vt:lpstr>
      <vt:lpstr>Google Maps integration</vt:lpstr>
      <vt:lpstr>Discussion – why do we need maps in our apps?</vt:lpstr>
      <vt:lpstr>Integration using WebView</vt:lpstr>
      <vt:lpstr>Integration through library</vt:lpstr>
      <vt:lpstr>Setup -Android</vt:lpstr>
      <vt:lpstr>Setup -Android</vt:lpstr>
      <vt:lpstr>Setup -Android</vt:lpstr>
      <vt:lpstr>Setup -Android</vt:lpstr>
      <vt:lpstr>Setup -Android</vt:lpstr>
      <vt:lpstr>Setup -Android</vt:lpstr>
      <vt:lpstr>Setup -iOS</vt:lpstr>
      <vt:lpstr>Setup -iOS</vt:lpstr>
      <vt:lpstr>Setup -iOS</vt:lpstr>
      <vt:lpstr>Setup -iOS</vt:lpstr>
      <vt:lpstr>Using Maps in the React project</vt:lpstr>
      <vt:lpstr>Test your app </vt:lpstr>
      <vt:lpstr>Next week will be in style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Mobile App Dev I</dc:title>
  <dc:creator>Przemyslaw Pawluk</dc:creator>
  <cp:lastModifiedBy>Gordon Wells</cp:lastModifiedBy>
  <cp:revision>1</cp:revision>
  <dcterms:created xsi:type="dcterms:W3CDTF">2020-11-10T06:06:15Z</dcterms:created>
  <dcterms:modified xsi:type="dcterms:W3CDTF">2020-12-08T21:48:12Z</dcterms:modified>
</cp:coreProperties>
</file>