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1"/>
  </p:notesMasterIdLst>
  <p:handoutMasterIdLst>
    <p:handoutMasterId r:id="rId62"/>
  </p:handoutMasterIdLst>
  <p:sldIdLst>
    <p:sldId id="597" r:id="rId2"/>
    <p:sldId id="590" r:id="rId3"/>
    <p:sldId id="537" r:id="rId4"/>
    <p:sldId id="538" r:id="rId5"/>
    <p:sldId id="539" r:id="rId6"/>
    <p:sldId id="540" r:id="rId7"/>
    <p:sldId id="541" r:id="rId8"/>
    <p:sldId id="589" r:id="rId9"/>
    <p:sldId id="542" r:id="rId10"/>
    <p:sldId id="543" r:id="rId11"/>
    <p:sldId id="544" r:id="rId12"/>
    <p:sldId id="591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93" r:id="rId33"/>
    <p:sldId id="594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83" r:id="rId54"/>
    <p:sldId id="584" r:id="rId55"/>
    <p:sldId id="530" r:id="rId56"/>
    <p:sldId id="585" r:id="rId57"/>
    <p:sldId id="586" r:id="rId58"/>
    <p:sldId id="587" r:id="rId59"/>
    <p:sldId id="588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6600"/>
    <a:srgbClr val="008000"/>
    <a:srgbClr val="009900"/>
    <a:srgbClr val="339966"/>
    <a:srgbClr val="808080"/>
    <a:srgbClr val="8FFFD2"/>
    <a:srgbClr val="00FF99"/>
    <a:srgbClr val="A2CEB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0"/>
    <p:restoredTop sz="73946" autoAdjust="0"/>
  </p:normalViewPr>
  <p:slideViewPr>
    <p:cSldViewPr showGuides="1">
      <p:cViewPr varScale="1">
        <p:scale>
          <a:sx n="46" d="100"/>
          <a:sy n="46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811B29-29C4-4B34-8EC5-0C0F787F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6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8DDC40-83CD-4B53-8D1C-842A3CBCE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8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thecheesefactory.com/blog/things-you-need-to-know-about-android-m-permission-developer-edition/e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80FB3A5-FDD5-4544-83C3-CDF0103EF41D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</a:t>
            </a:r>
            <a:r>
              <a:rPr lang="en-US" baseline="0" dirty="0"/>
              <a:t> Tool version available under </a:t>
            </a:r>
          </a:p>
          <a:p>
            <a:r>
              <a:rPr lang="en-US" baseline="0" dirty="0"/>
              <a:t>Open Module Setting -&gt;  Build Tool Version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http://inthecheesefactory.com/blog/things-you-need-to-know-about-android-m-permission-developer-edition/en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Maptest</a:t>
            </a:r>
            <a:r>
              <a:rPr lang="en-US" dirty="0"/>
              <a:t> in </a:t>
            </a:r>
            <a:r>
              <a:rPr lang="en-US" dirty="0" err="1"/>
              <a:t>SecondHalf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=eiexkzCI8m8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 tested,</a:t>
            </a:r>
            <a:r>
              <a:rPr lang="en-US" baseline="0" dirty="0"/>
              <a:t> see </a:t>
            </a:r>
            <a:r>
              <a:rPr lang="en-US" baseline="0" dirty="0" err="1"/>
              <a:t>maptest</a:t>
            </a:r>
            <a:r>
              <a:rPr lang="en-US" baseline="0" dirty="0"/>
              <a:t> app with no permission and Google Map was displayed!.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2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OpenGL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for Embedded Systems (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OpenGL 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 GLES) is a subset of the 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OpenGL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computer graphics rendering application programming interface (API)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 rendering 2D and 3D computer graphics such as those used by video games, typically hardware-accelerated using a graphics processing unit (GPU).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Longitude: -79.3871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gms</a:t>
            </a:r>
            <a:r>
              <a:rPr lang="en-US" dirty="0"/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Google Mobile Services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are the applications and services provided by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Google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 order to enhance the user's mobile experience. 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Google Mobile Services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are distinct from Android; they remain under a completely "separate license" from 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Google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6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can we fix it </a:t>
            </a:r>
            <a:r>
              <a:rPr lang="en-US" sz="1200" b="1" dirty="0">
                <a:solidFill>
                  <a:srgbClr val="FF0000"/>
                </a:solidFill>
              </a:rPr>
              <a:t>locationS22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953D-192A-4F4A-A51F-DC3C7E58A6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0A3D12-C70F-4D7B-97A1-B6B129B0D1F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F77B5-45E9-4C62-8106-94DAD4919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517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261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C177D-2C77-48D6-866F-89AFA25C7070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0A1C8-ED3F-42A0-8379-DC7541800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42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03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856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8917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1F2A6-AAF0-42BE-8AD7-B489C6B71E6E}" type="datetimeFigureOut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D318-B254-4C11-8FD8-EFC269C2B0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17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2535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493B8C-A599-44A3-AB2F-69D19AB21A3D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Wireless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8C1C1B-A989-4F15-8F00-ECBBCEFFE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exkzCI8m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Manifest.permiss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eamtreehouse.com/beginners-guide-location-andro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beginners-guide-location-andro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support/v4/app/Fragment.html" TargetMode="External"/><Relationship Id="rId7" Type="http://schemas.openxmlformats.org/officeDocument/2006/relationships/hyperlink" Target="http://developer.android.com/tools/support-library/features.html%23v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design/material/" TargetMode="External"/><Relationship Id="rId5" Type="http://schemas.openxmlformats.org/officeDocument/2006/relationships/hyperlink" Target="http://developer.android.com/design/patterns/actionbar.html" TargetMode="External"/><Relationship Id="rId4" Type="http://schemas.openxmlformats.org/officeDocument/2006/relationships/hyperlink" Target="http://developer.android.com/guide/topics/ui/actionba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283625-1AC1-FA47-A224-B8EC364E8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COMP3074 Mobile App Development 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7828C8-3CFE-2048-9E2C-A1C2F322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Week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7554-CB45-9E49-A719-B8EBBA04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A5C177D-2C77-48D6-866F-89AFA25C7070}" type="datetime1">
              <a:rPr lang="en-US" smtClean="0"/>
              <a:pPr>
                <a:spcAft>
                  <a:spcPts val="600"/>
                </a:spcAft>
                <a:defRPr/>
              </a:pPr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2CC3-3605-4E49-9EFB-ABF038B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Wireless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B66A-03CB-4F4C-87EF-EB2AC8C8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8A0A1C8-ED3F-42A0-8379-DC754180040E}" type="slidenum">
              <a:rPr lang="en-US" smtClean="0"/>
              <a:pPr>
                <a:spcAft>
                  <a:spcPts val="60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2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Getting the Google Maps API key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59" r="2322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Generate SHA-1 fingerprint using java </a:t>
            </a:r>
            <a:r>
              <a:rPr lang="en-US" sz="2200" i="1" dirty="0" err="1"/>
              <a:t>keytool</a:t>
            </a:r>
            <a:r>
              <a:rPr lang="en-US" sz="2200" dirty="0"/>
              <a:t>. From command line, execute the following command to generate SHA-1 fingerprint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AF1DFF5-2195-4AAC-8BBF-DA28F0866AAC}" type="datetime1">
              <a:rPr lang="en-US" smtClean="0"/>
              <a:pPr>
                <a:spcAft>
                  <a:spcPts val="600"/>
                </a:spcAft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FF72D31-F18A-4DF6-9B53-151700393855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45747"/>
            <a:ext cx="5162891" cy="2785952"/>
          </a:xfrm>
        </p:spPr>
        <p:txBody>
          <a:bodyPr anchor="ctr">
            <a:normAutofit/>
          </a:bodyPr>
          <a:lstStyle/>
          <a:p>
            <a:r>
              <a:rPr lang="en-US" sz="4000" b="1"/>
              <a:t>Getting the Google Maps API v2 key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0910" y="545747"/>
            <a:ext cx="4992906" cy="27859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Copy the key for Android apps.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9421"/>
          <a:stretch/>
        </p:blipFill>
        <p:spPr bwMode="auto">
          <a:xfrm>
            <a:off x="182881" y="3526300"/>
            <a:ext cx="11834494" cy="3157668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AF1DFF5-2195-4AAC-8BBF-DA28F0866AA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FF72D31-F18A-4DF6-9B53-15170039385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0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b="1">
                <a:solidFill>
                  <a:schemeClr val="bg1"/>
                </a:solidFill>
              </a:rPr>
              <a:t>Getting the Google Maps API key</a:t>
            </a:r>
            <a:endParaRPr lang="en-US" sz="5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i="1" dirty="0" err="1"/>
              <a:t>keytool</a:t>
            </a:r>
            <a:r>
              <a:rPr lang="en-CA" sz="2400" b="1" i="1" dirty="0"/>
              <a:t> -list -v -</a:t>
            </a:r>
            <a:r>
              <a:rPr lang="en-CA" sz="2400" b="1" i="1" dirty="0" err="1"/>
              <a:t>keystore</a:t>
            </a:r>
            <a:r>
              <a:rPr lang="en-CA" sz="2400" b="1" i="1" dirty="0"/>
              <a:t> ~/.android/</a:t>
            </a:r>
            <a:r>
              <a:rPr lang="en-CA" sz="2400" b="1" i="1" dirty="0" err="1"/>
              <a:t>debug.keystore</a:t>
            </a:r>
            <a:r>
              <a:rPr lang="en-CA" sz="2400" b="1" i="1" dirty="0"/>
              <a:t> -alias </a:t>
            </a:r>
            <a:r>
              <a:rPr lang="en-CA" sz="2400" b="1" i="1" dirty="0" err="1"/>
              <a:t>androiddebugkey</a:t>
            </a:r>
            <a:r>
              <a:rPr lang="en-CA" sz="2400" b="1" i="1" dirty="0"/>
              <a:t> -</a:t>
            </a:r>
            <a:r>
              <a:rPr lang="en-CA" sz="2400" b="1" i="1" dirty="0" err="1"/>
              <a:t>storepass</a:t>
            </a:r>
            <a:r>
              <a:rPr lang="en-CA" sz="2400" b="1" i="1" dirty="0"/>
              <a:t> android -</a:t>
            </a:r>
            <a:r>
              <a:rPr lang="en-CA" sz="2400" b="1" i="1" dirty="0" err="1"/>
              <a:t>keypass</a:t>
            </a:r>
            <a:r>
              <a:rPr lang="en-CA" sz="2400" b="1" i="1" dirty="0"/>
              <a:t> android</a:t>
            </a:r>
            <a:endParaRPr lang="en-CA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AF1DFF5-2195-4AAC-8BBF-DA28F0866AAC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12/8/2020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9100" y="6356350"/>
            <a:ext cx="774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FF72D31-F18A-4DF6-9B53-151700393855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the API Key to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step is to add the API key to your application. </a:t>
            </a:r>
          </a:p>
          <a:p>
            <a:r>
              <a:rPr lang="en-US" dirty="0"/>
              <a:t>It goes in your application's manifest, contained in the file AndroidManifest.xml. </a:t>
            </a:r>
          </a:p>
          <a:p>
            <a:r>
              <a:rPr lang="en-US" dirty="0"/>
              <a:t>From there, the Maps API reads the key value and passes it to the Google Maps server, which then confirms that you have access to Google Maps data.</a:t>
            </a:r>
          </a:p>
          <a:p>
            <a:endParaRPr lang="en-US" dirty="0"/>
          </a:p>
          <a:p>
            <a:r>
              <a:rPr lang="en-US" dirty="0"/>
              <a:t>See video: </a:t>
            </a:r>
            <a:r>
              <a:rPr lang="en-US" dirty="0">
                <a:hlinkClick r:id="rId3"/>
              </a:rPr>
              <a:t>https://www.youtube.com/watch?v=eiexkzCI8m8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the API Key to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add the key to your application:</a:t>
            </a:r>
            <a:endParaRPr lang="en-US" dirty="0"/>
          </a:p>
          <a:p>
            <a:pPr lvl="1"/>
            <a:r>
              <a:rPr lang="en-US" dirty="0"/>
              <a:t>In AndroidManifest.xml, add the following element as a child of the &lt;application&gt; element, by inserting it just before the closing tag &lt;/application&gt;:</a:t>
            </a:r>
          </a:p>
          <a:p>
            <a:pPr lvl="1">
              <a:buNone/>
            </a:pPr>
            <a:r>
              <a:rPr lang="en-US" dirty="0"/>
              <a:t>&lt;</a:t>
            </a:r>
            <a:r>
              <a:rPr lang="en-US" b="1" dirty="0"/>
              <a:t>meta-data</a:t>
            </a:r>
            <a:br>
              <a:rPr lang="en-US" dirty="0"/>
            </a:br>
            <a:r>
              <a:rPr lang="en-US" dirty="0" err="1"/>
              <a:t>android:name</a:t>
            </a:r>
            <a:r>
              <a:rPr lang="en-US" dirty="0"/>
              <a:t>="com.google.android.maps.v2.API_KEY"</a:t>
            </a:r>
            <a:br>
              <a:rPr lang="en-US" dirty="0"/>
            </a:br>
            <a:r>
              <a:rPr lang="en-US" dirty="0" err="1"/>
              <a:t>android:value</a:t>
            </a:r>
            <a:r>
              <a:rPr lang="en-US" dirty="0"/>
              <a:t>="</a:t>
            </a:r>
            <a:r>
              <a:rPr lang="en-US" b="1" dirty="0"/>
              <a:t>API_KEY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substituting your API key for </a:t>
            </a:r>
            <a:r>
              <a:rPr lang="en-US" i="1" dirty="0"/>
              <a:t>API_KEY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element sets the key com.google.android.maps.v2.API_KEY to the value </a:t>
            </a:r>
            <a:r>
              <a:rPr lang="en-US" i="1" dirty="0"/>
              <a:t>API_KEY</a:t>
            </a:r>
            <a:r>
              <a:rPr lang="en-US" dirty="0"/>
              <a:t> and makes the API key visible to any </a:t>
            </a:r>
            <a:r>
              <a:rPr lang="en-US" b="1" dirty="0" err="1"/>
              <a:t>MapFragment</a:t>
            </a:r>
            <a:r>
              <a:rPr lang="en-US" dirty="0"/>
              <a:t> in your application.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add the following permissions in order to use the Google Maps Android API:</a:t>
            </a:r>
          </a:p>
          <a:p>
            <a:pPr lvl="1"/>
            <a:r>
              <a:rPr lang="en-US" sz="2000" dirty="0" err="1"/>
              <a:t>android.permission.INTERNET</a:t>
            </a:r>
            <a:r>
              <a:rPr lang="en-US" sz="2000" dirty="0"/>
              <a:t> - used by the API to download map tiles from Google Maps servers.</a:t>
            </a:r>
          </a:p>
          <a:p>
            <a:pPr lvl="1"/>
            <a:r>
              <a:rPr lang="en-US" sz="2000" dirty="0" err="1"/>
              <a:t>android.permission.ACCESS_NETWORK_STATE</a:t>
            </a:r>
            <a:r>
              <a:rPr lang="en-US" sz="2000" dirty="0"/>
              <a:t> - allows the API to check the connection status in order to determine whether data can be downloaded.</a:t>
            </a:r>
          </a:p>
          <a:p>
            <a:pPr lvl="1"/>
            <a:r>
              <a:rPr lang="en-US" sz="2000" dirty="0" err="1"/>
              <a:t>com.google.android.providers.gsf.permission.READ_GSERVICES</a:t>
            </a:r>
            <a:r>
              <a:rPr lang="en-US" sz="2000" dirty="0"/>
              <a:t> - allows the API to access Google web-based services.</a:t>
            </a:r>
          </a:p>
          <a:p>
            <a:pPr lvl="1"/>
            <a:r>
              <a:rPr lang="en-US" sz="2000" dirty="0" err="1"/>
              <a:t>android.permission.WRITE_EXTERNAL_STORAGE</a:t>
            </a:r>
            <a:r>
              <a:rPr lang="en-US" sz="2000" dirty="0"/>
              <a:t> - allows the API to cache map tile data in the device's external storage area.</a:t>
            </a:r>
          </a:p>
          <a:p>
            <a:pPr lvl="1"/>
            <a:r>
              <a:rPr lang="en-US" sz="2000" dirty="0"/>
              <a:t>Above required to find device location.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permissions:</a:t>
            </a:r>
          </a:p>
          <a:p>
            <a:pPr lvl="1"/>
            <a:r>
              <a:rPr lang="en-US" sz="2000" dirty="0" err="1">
                <a:hlinkClick r:id="rId2"/>
              </a:rPr>
              <a:t>android.permission.ACCESS_COARSE_LOCATION</a:t>
            </a:r>
            <a:r>
              <a:rPr lang="en-US" sz="2000" dirty="0"/>
              <a:t> - allows the API to use </a:t>
            </a:r>
            <a:r>
              <a:rPr lang="en-US" sz="2000" dirty="0" err="1"/>
              <a:t>WiFi</a:t>
            </a:r>
            <a:r>
              <a:rPr lang="en-US" sz="2000" dirty="0"/>
              <a:t> or mobile cell data (or both) to determine the device's location.</a:t>
            </a:r>
          </a:p>
          <a:p>
            <a:pPr lvl="1"/>
            <a:r>
              <a:rPr lang="en-US" sz="2000" dirty="0" err="1">
                <a:hlinkClick r:id="rId2"/>
              </a:rPr>
              <a:t>android.permission.ACCESS_FINE_LOCATION</a:t>
            </a:r>
            <a:r>
              <a:rPr lang="en-US" sz="2000" dirty="0"/>
              <a:t> - allows the API to use the Global Positioning System (GPS) to determine the device's location to within a very small area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="</a:t>
            </a:r>
            <a:r>
              <a:rPr lang="en-US" sz="1800" dirty="0" err="1"/>
              <a:t>android.permission.INTERNET</a:t>
            </a:r>
            <a:r>
              <a:rPr lang="en-US" sz="1800" dirty="0"/>
              <a:t>"/&gt;</a:t>
            </a:r>
            <a:br>
              <a:rPr lang="en-US" sz="1800" dirty="0"/>
            </a:br>
            <a:endParaRPr lang="en-US" sz="1800" dirty="0"/>
          </a:p>
          <a:p>
            <a:pPr>
              <a:buNone/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="</a:t>
            </a:r>
            <a:r>
              <a:rPr lang="en-US" sz="1800" dirty="0" err="1"/>
              <a:t>android.permission.ACCESS_NETWORK_STATE</a:t>
            </a:r>
            <a:r>
              <a:rPr lang="en-US" sz="1800" dirty="0"/>
              <a:t>"/&gt;</a:t>
            </a:r>
          </a:p>
          <a:p>
            <a:pPr>
              <a:buNone/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="</a:t>
            </a:r>
            <a:r>
              <a:rPr lang="en-US" sz="1800" dirty="0" err="1"/>
              <a:t>android.permission.WRITE_EXTERNAL_STORAGE</a:t>
            </a:r>
            <a:r>
              <a:rPr lang="en-US" sz="1800" dirty="0"/>
              <a:t>"/&gt;</a:t>
            </a:r>
            <a:br>
              <a:rPr lang="en-US" sz="1800" dirty="0"/>
            </a:br>
            <a:endParaRPr lang="en-US" sz="1800" dirty="0"/>
          </a:p>
          <a:p>
            <a:pPr>
              <a:buNone/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="</a:t>
            </a:r>
            <a:r>
              <a:rPr lang="en-US" sz="1800" dirty="0" err="1"/>
              <a:t>com.google.android.providers.gsf.permission.READ_GSERVICES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>
                <a:solidFill>
                  <a:srgbClr val="008000"/>
                </a:solidFill>
              </a:rPr>
              <a:t>&lt;!-- The following two permissions are not required to use</a:t>
            </a:r>
            <a:br>
              <a:rPr lang="en-US" sz="1800" dirty="0">
                <a:solidFill>
                  <a:srgbClr val="008000"/>
                </a:solidFill>
              </a:rPr>
            </a:br>
            <a:r>
              <a:rPr lang="en-US" sz="1800" dirty="0">
                <a:solidFill>
                  <a:srgbClr val="008000"/>
                </a:solidFill>
              </a:rPr>
              <a:t>Google Maps Android API v2, but are recommended. --&gt;</a:t>
            </a:r>
            <a:br>
              <a:rPr lang="en-US" sz="1800" dirty="0"/>
            </a:br>
            <a:endParaRPr lang="en-US" sz="1800" dirty="0"/>
          </a:p>
          <a:p>
            <a:pPr>
              <a:buNone/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="</a:t>
            </a:r>
            <a:r>
              <a:rPr lang="en-US" sz="1800" dirty="0" err="1"/>
              <a:t>android.permission.ACCESS_COARSE_LOCATION</a:t>
            </a:r>
            <a:r>
              <a:rPr lang="en-US" sz="1800" dirty="0"/>
              <a:t>"/&gt;</a:t>
            </a:r>
            <a:br>
              <a:rPr lang="en-US" sz="1800" dirty="0"/>
            </a:br>
            <a:endParaRPr lang="en-US" sz="1800" dirty="0"/>
          </a:p>
          <a:p>
            <a:pPr>
              <a:buNone/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="</a:t>
            </a:r>
            <a:r>
              <a:rPr lang="en-US" sz="1800" dirty="0" err="1"/>
              <a:t>android.permission.ACCESS_FINE_LOCATION</a:t>
            </a:r>
            <a:r>
              <a:rPr lang="en-US" sz="1800" dirty="0"/>
              <a:t>"/&gt;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1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Requiring OpenGL ES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Google Maps Android API uses OpenGL ES version 2 to render the map. </a:t>
            </a:r>
          </a:p>
          <a:p>
            <a:r>
              <a:rPr lang="en-US" sz="2200" dirty="0"/>
              <a:t>If OpenGL ES version 2 is not installed, your map will not appear. </a:t>
            </a:r>
          </a:p>
          <a:p>
            <a:r>
              <a:rPr lang="en-US" sz="2200" dirty="0"/>
              <a:t>Add the following&lt;uses-feature&gt; element as a child of the &lt;manifest&gt; element inAndroidManifest.xml:</a:t>
            </a:r>
          </a:p>
          <a:p>
            <a:pPr lvl="1">
              <a:buNone/>
            </a:pPr>
            <a:r>
              <a:rPr lang="en-US" sz="2200" dirty="0"/>
              <a:t>&lt;uses-feature</a:t>
            </a:r>
            <a:br>
              <a:rPr lang="en-US" sz="2200" dirty="0"/>
            </a:br>
            <a:r>
              <a:rPr lang="en-US" sz="2200" dirty="0" err="1"/>
              <a:t>android:glEsVersion</a:t>
            </a:r>
            <a:r>
              <a:rPr lang="en-US" sz="2200" dirty="0"/>
              <a:t>="0x00020000"</a:t>
            </a:r>
            <a:br>
              <a:rPr lang="en-US" sz="2200" dirty="0"/>
            </a:br>
            <a:r>
              <a:rPr lang="en-US" sz="2200" dirty="0" err="1"/>
              <a:t>android:required</a:t>
            </a:r>
            <a:r>
              <a:rPr lang="en-US" sz="2200" dirty="0"/>
              <a:t>="true"/&gt;</a:t>
            </a:r>
          </a:p>
          <a:p>
            <a:r>
              <a:rPr lang="en-US" sz="2200" dirty="0"/>
              <a:t>This notifies external services of the requirement. </a:t>
            </a:r>
          </a:p>
          <a:p>
            <a:r>
              <a:rPr lang="en-US" sz="2200" dirty="0"/>
              <a:t>In particular, it has the effect of preventing Google Play Store from displaying your app on devices that don't support OpenGL ES version 2.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4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you've added references to the Google Play services SDK, added your key and customized your Android Manifest, you can try adding a map to your application.</a:t>
            </a:r>
          </a:p>
          <a:p>
            <a:r>
              <a:rPr lang="en-US" dirty="0"/>
              <a:t>The easiest way to test that your application is configured correctly is to add a simple map. </a:t>
            </a:r>
          </a:p>
          <a:p>
            <a:r>
              <a:rPr lang="en-US" dirty="0"/>
              <a:t>You will have to make changes in two files: main.xml and MainActivity.java.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  <a:latin typeface="Arial" charset="0"/>
              </a:rPr>
              <a:t>Launch Map with an Intent</a:t>
            </a:r>
            <a:endParaRPr lang="en-US" sz="40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400">
                <a:latin typeface="Arial" charset="0"/>
              </a:rPr>
              <a:t>Launch the map.</a:t>
            </a:r>
          </a:p>
          <a:p>
            <a:r>
              <a:rPr lang="en-US" sz="2400">
                <a:latin typeface="Arial" charset="0"/>
              </a:rPr>
              <a:t>Uri.</a:t>
            </a:r>
            <a:r>
              <a:rPr lang="en-US" sz="2400" i="1">
                <a:latin typeface="Arial" charset="0"/>
              </a:rPr>
              <a:t>parse("http://maps.google.com/maps?saddr=43.67023,-79.38676&amp;daddr=45.42349,-75.69793"));</a:t>
            </a:r>
            <a:endParaRPr lang="en-US" sz="24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Uri.</a:t>
            </a:r>
            <a:r>
              <a:rPr lang="en-US" sz="2400" i="1">
                <a:latin typeface="Arial" charset="0"/>
              </a:rPr>
              <a:t>parse(”geo://43.67023,-79.38676"));</a:t>
            </a:r>
            <a:endParaRPr lang="en-US" sz="2400">
              <a:latin typeface="Arial" charset="0"/>
            </a:endParaRPr>
          </a:p>
          <a:p>
            <a:endParaRPr lang="en-US" sz="24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Is it WebView or Launch an app ?</a:t>
            </a:r>
          </a:p>
          <a:p>
            <a:r>
              <a:rPr lang="en-US" sz="2400">
                <a:latin typeface="Arial" charset="0"/>
              </a:rPr>
              <a:t>Do we need Internet permission ?</a:t>
            </a:r>
          </a:p>
          <a:p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4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main.xml, add the following fragment: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    &lt;?xml version="1.0" encoding="utf-8"?&gt;</a:t>
            </a:r>
            <a:br>
              <a:rPr lang="en-US" sz="2200" dirty="0"/>
            </a:br>
            <a:r>
              <a:rPr lang="en-US" sz="2200" dirty="0"/>
              <a:t>&lt;fragment </a:t>
            </a:r>
            <a:r>
              <a:rPr lang="en-US" sz="2200" dirty="0" err="1"/>
              <a:t>xmlns:android</a:t>
            </a:r>
            <a:r>
              <a:rPr lang="en-US" sz="2200" dirty="0"/>
              <a:t>="http://schemas.android.com/apk/res/android"</a:t>
            </a:r>
            <a:br>
              <a:rPr lang="en-US" sz="2200" dirty="0"/>
            </a:br>
            <a:r>
              <a:rPr lang="en-US" sz="2200" dirty="0" err="1"/>
              <a:t>android:id</a:t>
            </a:r>
            <a:r>
              <a:rPr lang="en-US" sz="2200" dirty="0"/>
              <a:t>="@+id/map"</a:t>
            </a:r>
            <a:br>
              <a:rPr lang="en-US" sz="2200" dirty="0"/>
            </a:br>
            <a:r>
              <a:rPr lang="en-US" sz="2200" dirty="0" err="1"/>
              <a:t>android:layout_width</a:t>
            </a:r>
            <a:r>
              <a:rPr lang="en-US" sz="2200" dirty="0"/>
              <a:t>="</a:t>
            </a:r>
            <a:r>
              <a:rPr lang="en-US" sz="2200" dirty="0" err="1"/>
              <a:t>match_parent</a:t>
            </a:r>
            <a:r>
              <a:rPr lang="en-US" sz="2200" dirty="0"/>
              <a:t>"</a:t>
            </a:r>
            <a:br>
              <a:rPr lang="en-US" sz="2200" dirty="0"/>
            </a:br>
            <a:r>
              <a:rPr lang="en-US" sz="2200" dirty="0" err="1"/>
              <a:t>android:layout_height</a:t>
            </a:r>
            <a:r>
              <a:rPr lang="en-US" sz="2200" dirty="0"/>
              <a:t>="</a:t>
            </a:r>
            <a:r>
              <a:rPr lang="en-US" sz="2200" dirty="0" err="1"/>
              <a:t>match_parent</a:t>
            </a:r>
            <a:r>
              <a:rPr lang="en-US" sz="2200" dirty="0"/>
              <a:t>"</a:t>
            </a:r>
            <a:br>
              <a:rPr lang="en-US" sz="2200" dirty="0"/>
            </a:b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com.google.android.gms.maps.</a:t>
            </a:r>
            <a:r>
              <a:rPr lang="en-US" sz="2200" b="1" dirty="0" err="1"/>
              <a:t>MapFragment</a:t>
            </a:r>
            <a:r>
              <a:rPr lang="en-US" sz="2200" dirty="0"/>
              <a:t>"/&gt;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MapFragment</a:t>
            </a:r>
            <a:r>
              <a:rPr lang="en-US" b="1" dirty="0">
                <a:solidFill>
                  <a:schemeClr val="tx1"/>
                </a:solidFill>
              </a:rPr>
              <a:t> is a</a:t>
            </a:r>
            <a:r>
              <a:rPr lang="en-US" dirty="0"/>
              <a:t> Map component in an app. </a:t>
            </a:r>
          </a:p>
          <a:p>
            <a:pPr lvl="1"/>
            <a:r>
              <a:rPr lang="en-US" dirty="0"/>
              <a:t>This fragment is the simplest way to place a map in an application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MainActivity.java, add the following code.</a:t>
            </a:r>
          </a:p>
          <a:p>
            <a:pPr lvl="1">
              <a:buNone/>
            </a:pPr>
            <a:r>
              <a:rPr lang="en-US" sz="2000" dirty="0"/>
              <a:t>	package </a:t>
            </a:r>
            <a:r>
              <a:rPr lang="en-US" sz="2000" dirty="0" err="1"/>
              <a:t>com.example.mapdemo</a:t>
            </a:r>
            <a:r>
              <a:rPr lang="en-US" sz="2000" dirty="0"/>
              <a:t>;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/>
              <a:t>import </a:t>
            </a:r>
            <a:r>
              <a:rPr lang="en-US" sz="2000" dirty="0" err="1"/>
              <a:t>android.app.Activity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android.os.Bundle</a:t>
            </a:r>
            <a:r>
              <a:rPr lang="en-US" sz="2000" dirty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public </a:t>
            </a:r>
            <a:r>
              <a:rPr lang="en-US" sz="2000" dirty="0">
                <a:solidFill>
                  <a:srgbClr val="0066FF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MainActivity</a:t>
            </a:r>
            <a:r>
              <a:rPr lang="en-US" sz="2000" dirty="0"/>
              <a:t> extends Activity {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@Override</a:t>
            </a:r>
            <a:br>
              <a:rPr lang="en-US" sz="2000" dirty="0"/>
            </a:br>
            <a:r>
              <a:rPr lang="en-US" sz="2000" dirty="0"/>
              <a:t>protected void </a:t>
            </a:r>
            <a:r>
              <a:rPr lang="en-US" sz="2000" dirty="0" err="1"/>
              <a:t>onCreate</a:t>
            </a:r>
            <a:r>
              <a:rPr lang="en-US" sz="2000" dirty="0"/>
              <a:t>(Bundle </a:t>
            </a:r>
            <a:r>
              <a:rPr lang="en-US" sz="2000" dirty="0" err="1"/>
              <a:t>savedInstanceState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 err="1"/>
              <a:t>super.onCreate</a:t>
            </a:r>
            <a:r>
              <a:rPr lang="en-US" sz="2000" dirty="0"/>
              <a:t>(</a:t>
            </a:r>
            <a:r>
              <a:rPr lang="en-US" sz="2000" dirty="0" err="1"/>
              <a:t>savedInstanceState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 err="1"/>
              <a:t>setContentView</a:t>
            </a:r>
            <a:r>
              <a:rPr lang="en-US" sz="2000" dirty="0"/>
              <a:t>(</a:t>
            </a:r>
            <a:r>
              <a:rPr lang="en-US" sz="2000" dirty="0" err="1"/>
              <a:t>R.layout.main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4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Your Location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Retrieve an instance of the </a:t>
            </a:r>
            <a:r>
              <a:rPr lang="en-US" b="1" dirty="0" err="1"/>
              <a:t>LocationManager</a:t>
            </a:r>
            <a:r>
              <a:rPr lang="en-US" dirty="0"/>
              <a:t> using a call to the </a:t>
            </a:r>
            <a:r>
              <a:rPr lang="en-US" b="1" dirty="0" err="1"/>
              <a:t>getSystemService</a:t>
            </a:r>
            <a:r>
              <a:rPr lang="en-US" b="1" dirty="0"/>
              <a:t>()</a:t>
            </a:r>
            <a:r>
              <a:rPr lang="en-US" dirty="0"/>
              <a:t> method using the LOCATION_SERVICE.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Add an appropriate permission to the </a:t>
            </a:r>
            <a:r>
              <a:rPr lang="en-US" b="1" dirty="0"/>
              <a:t>AndroidManifest.xml </a:t>
            </a:r>
            <a:r>
              <a:rPr lang="en-US" dirty="0"/>
              <a:t>file, depending on what type of location information the application needs.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Choose a provider using either the </a:t>
            </a:r>
            <a:r>
              <a:rPr lang="en-US" b="1" dirty="0" err="1"/>
              <a:t>getAllProviders</a:t>
            </a:r>
            <a:r>
              <a:rPr lang="en-US" b="1" dirty="0"/>
              <a:t>()</a:t>
            </a:r>
            <a:r>
              <a:rPr lang="en-US" dirty="0"/>
              <a:t> method or the </a:t>
            </a:r>
            <a:r>
              <a:rPr lang="en-US" b="1" dirty="0" err="1"/>
              <a:t>getBestProvider</a:t>
            </a:r>
            <a:r>
              <a:rPr lang="en-US" b="1" dirty="0"/>
              <a:t>()</a:t>
            </a:r>
            <a:r>
              <a:rPr lang="en-US" dirty="0"/>
              <a:t> method.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Implement a </a:t>
            </a:r>
            <a:r>
              <a:rPr lang="en-US" b="1" dirty="0" err="1"/>
              <a:t>LocationListener</a:t>
            </a:r>
            <a:r>
              <a:rPr lang="en-US" dirty="0"/>
              <a:t> class.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Call the </a:t>
            </a:r>
            <a:r>
              <a:rPr lang="en-US" b="1" dirty="0" err="1"/>
              <a:t>requestLocationUpdates</a:t>
            </a:r>
            <a:r>
              <a:rPr lang="en-US" b="1" dirty="0"/>
              <a:t>()</a:t>
            </a:r>
            <a:r>
              <a:rPr lang="en-US" dirty="0"/>
              <a:t> method with the chosen provider and the </a:t>
            </a:r>
            <a:r>
              <a:rPr lang="en-US" b="1" dirty="0" err="1"/>
              <a:t>LocationListener</a:t>
            </a:r>
            <a:r>
              <a:rPr lang="en-US" dirty="0"/>
              <a:t> object to start receiving location information.	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F80E5A2-FCB7-4653-BFE7-83F3CCDE3AC6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5A7F82-C692-42A6-8A3E-3A320AAAD7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Your Location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following code retrieves an instance of the </a:t>
            </a:r>
            <a:r>
              <a:rPr lang="en-US" sz="2400" dirty="0" err="1"/>
              <a:t>LocationManager</a:t>
            </a:r>
            <a:r>
              <a:rPr lang="en-US" sz="2400" dirty="0"/>
              <a:t> object: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android.location</a:t>
            </a:r>
            <a:r>
              <a:rPr lang="en-US" sz="2400" dirty="0">
                <a:latin typeface="Courier" pitchFamily="2" charset="0"/>
              </a:rPr>
              <a:t>.*;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" pitchFamily="2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>
                <a:latin typeface="Courier" pitchFamily="2" charset="0"/>
              </a:rPr>
              <a:t>LocationManager</a:t>
            </a:r>
            <a:r>
              <a:rPr lang="en-US" sz="2400" dirty="0">
                <a:latin typeface="Courier" pitchFamily="2" charset="0"/>
              </a:rPr>
              <a:t> location =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LocationManager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b="1" dirty="0" err="1">
                <a:latin typeface="Courier" pitchFamily="2" charset="0"/>
              </a:rPr>
              <a:t>getSystemService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Context.LOCATION_SERVICE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r>
              <a:rPr lang="en-US" sz="2400" dirty="0"/>
              <a:t>The following block of XML provides the application with both </a:t>
            </a:r>
            <a:r>
              <a:rPr lang="en-US" sz="2400" b="1" dirty="0"/>
              <a:t>coarse</a:t>
            </a:r>
            <a:r>
              <a:rPr lang="en-US" sz="2400" dirty="0"/>
              <a:t> and </a:t>
            </a:r>
            <a:r>
              <a:rPr lang="en-US" sz="2400" b="1" dirty="0"/>
              <a:t>fine</a:t>
            </a:r>
            <a:r>
              <a:rPr lang="en-US" sz="2400" dirty="0"/>
              <a:t> location permissions when added within the </a:t>
            </a:r>
            <a:r>
              <a:rPr lang="en-US" sz="2400" dirty="0" err="1"/>
              <a:t>AndroidManifest.xml</a:t>
            </a:r>
            <a:r>
              <a:rPr lang="en-US" sz="2400" dirty="0"/>
              <a:t> permissions file: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" pitchFamily="2" charset="0"/>
              </a:rPr>
              <a:t>&lt;uses-permission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>
                <a:latin typeface="Courier" pitchFamily="2" charset="0"/>
              </a:rPr>
              <a:t>android:name</a:t>
            </a:r>
            <a:r>
              <a:rPr lang="en-US" sz="2400" dirty="0">
                <a:latin typeface="Courier" pitchFamily="2" charset="0"/>
              </a:rPr>
              <a:t>="</a:t>
            </a:r>
            <a:r>
              <a:rPr lang="en-US" sz="2400" dirty="0" err="1">
                <a:latin typeface="Courier" pitchFamily="2" charset="0"/>
              </a:rPr>
              <a:t>android.permission.ACCESS_FINE_LOCATION</a:t>
            </a:r>
            <a:r>
              <a:rPr lang="en-US" sz="2400" dirty="0">
                <a:latin typeface="Courier" pitchFamily="2" charset="0"/>
              </a:rPr>
              <a:t>" /&gt;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" pitchFamily="2" charset="0"/>
              </a:rPr>
              <a:t>&lt;uses-permission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>
                <a:latin typeface="Courier" pitchFamily="2" charset="0"/>
              </a:rPr>
              <a:t>android:name</a:t>
            </a:r>
            <a:r>
              <a:rPr lang="en-US" sz="2400" dirty="0">
                <a:latin typeface="Courier" pitchFamily="2" charset="0"/>
              </a:rPr>
              <a:t>="</a:t>
            </a:r>
            <a:r>
              <a:rPr lang="en-US" sz="2400" dirty="0" err="1">
                <a:latin typeface="Courier" pitchFamily="2" charset="0"/>
              </a:rPr>
              <a:t>android.permission.ACCESS_COARSE_LOCATION</a:t>
            </a:r>
            <a:r>
              <a:rPr lang="en-US" sz="2400" dirty="0">
                <a:latin typeface="Courier" pitchFamily="2" charset="0"/>
              </a:rPr>
              <a:t>" /&gt;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969FBC5-1AB7-4D31-B50E-4B24FEDFD012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85C5-265A-4E98-ABB4-9EF84499B69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Your Location</a:t>
            </a:r>
            <a:endParaRPr lang="en-US" b="1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Determine what provider to use for location information.</a:t>
            </a:r>
          </a:p>
          <a:p>
            <a:r>
              <a:rPr lang="en-US"/>
              <a:t>The following code configures a Criteria object and requests the provider based on this information: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000"/>
              <a:t>Criteria criteria = new Criteria();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criteria.</a:t>
            </a:r>
            <a:r>
              <a:rPr lang="en-US" sz="2000" b="1"/>
              <a:t>setAccuracy</a:t>
            </a:r>
            <a:r>
              <a:rPr lang="en-US" sz="2000"/>
              <a:t>(Criteria.NO_REQUIREMENT);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criteria.</a:t>
            </a:r>
            <a:r>
              <a:rPr lang="en-US" sz="2000" b="1"/>
              <a:t>setPowerRequirement</a:t>
            </a:r>
            <a:r>
              <a:rPr lang="en-US" sz="2000"/>
              <a:t>(Criteria.NO_REQUIREMENT);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String bestProvider = location.getBestProvider(criteria, true);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A06EE93-E957-45E4-B719-E02EB5FC574F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4A029-E9D9-4675-8C88-F18D513647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Your Location</a:t>
            </a:r>
            <a:endParaRPr lang="en-US" b="1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The </a:t>
            </a:r>
            <a:r>
              <a:rPr lang="en-US" sz="2200" b="1"/>
              <a:t>setAccuracy()</a:t>
            </a:r>
            <a:r>
              <a:rPr lang="en-US" sz="2200"/>
              <a:t> method can take values for ACCURACY_COARSE and ACCURACY_FINE that can be used to request a provider that the application has permissions to use.</a:t>
            </a:r>
          </a:p>
          <a:p>
            <a:r>
              <a:rPr lang="en-US" sz="2200"/>
              <a:t>You can use the </a:t>
            </a:r>
            <a:r>
              <a:rPr lang="en-US" sz="2200" b="1"/>
              <a:t>setPowerRequirement()</a:t>
            </a:r>
            <a:r>
              <a:rPr lang="en-US" sz="2200"/>
              <a:t> method to find a provider that </a:t>
            </a:r>
            <a:r>
              <a:rPr lang="en-US" sz="2200" b="1"/>
              <a:t>fits certain power use requirements</a:t>
            </a:r>
            <a:r>
              <a:rPr lang="en-US" sz="2200"/>
              <a:t>, such as POWER_HIGH or POWER_LOW.</a:t>
            </a:r>
          </a:p>
          <a:p>
            <a:r>
              <a:rPr lang="en-US" sz="2200"/>
              <a:t>The </a:t>
            </a:r>
            <a:r>
              <a:rPr lang="en-US" sz="2200" b="1"/>
              <a:t>Criteria</a:t>
            </a:r>
            <a:r>
              <a:rPr lang="en-US" sz="2200"/>
              <a:t> object also enables us to specify if the provider can incur a </a:t>
            </a:r>
            <a:r>
              <a:rPr lang="en-US" sz="2200" b="1"/>
              <a:t>monetary cost </a:t>
            </a:r>
            <a:r>
              <a:rPr lang="en-US" sz="2200"/>
              <a:t>to the user, whether </a:t>
            </a:r>
            <a:r>
              <a:rPr lang="en-US" sz="2200" b="1"/>
              <a:t>altitude</a:t>
            </a:r>
            <a:r>
              <a:rPr lang="en-US" sz="2200"/>
              <a:t> is needed, and some other details.</a:t>
            </a:r>
          </a:p>
          <a:p>
            <a:r>
              <a:rPr lang="en-US" sz="2200"/>
              <a:t>A Boolean parameter of the </a:t>
            </a:r>
            <a:r>
              <a:rPr lang="en-US" sz="2200" b="1"/>
              <a:t>getBestProvider()</a:t>
            </a:r>
            <a:r>
              <a:rPr lang="en-US" sz="2200"/>
              <a:t> method enables the application to ask for only enabled providers.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81CF1AD-F218-429B-BA0B-3A4107C2B74B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626B45-6546-4094-ACF7-61A98C9EE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Your Location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application needs to provide an implementation of </a:t>
            </a:r>
            <a:r>
              <a:rPr lang="en-US" sz="2200" b="1" dirty="0" err="1"/>
              <a:t>LocationListener</a:t>
            </a:r>
            <a:r>
              <a:rPr lang="en-US" sz="2200" dirty="0"/>
              <a:t> interface (four methods)</a:t>
            </a:r>
          </a:p>
          <a:p>
            <a:pPr lvl="1"/>
            <a:r>
              <a:rPr lang="en-US" sz="2200" dirty="0"/>
              <a:t>To tell the application whether the provider has been </a:t>
            </a:r>
            <a:r>
              <a:rPr lang="en-US" sz="2200" b="1" dirty="0"/>
              <a:t>disabled</a:t>
            </a:r>
            <a:r>
              <a:rPr lang="en-US" sz="2200" dirty="0"/>
              <a:t> or </a:t>
            </a:r>
            <a:r>
              <a:rPr lang="en-US" sz="2200" b="1" dirty="0"/>
              <a:t>enabled</a:t>
            </a:r>
            <a:endParaRPr lang="en-US" sz="2200" dirty="0"/>
          </a:p>
          <a:p>
            <a:pPr lvl="1"/>
            <a:r>
              <a:rPr lang="en-US" sz="2200" dirty="0"/>
              <a:t>To give the </a:t>
            </a:r>
            <a:r>
              <a:rPr lang="en-US" sz="2200" b="1" dirty="0"/>
              <a:t>status</a:t>
            </a:r>
            <a:r>
              <a:rPr lang="en-US" sz="2200" dirty="0"/>
              <a:t> about the provider (such as the number of satellites the GPS receiver can see)</a:t>
            </a:r>
          </a:p>
          <a:p>
            <a:pPr lvl="1"/>
            <a:r>
              <a:rPr lang="en-US" sz="2200" dirty="0"/>
              <a:t> To tell the application </a:t>
            </a:r>
            <a:r>
              <a:rPr lang="en-US" sz="2200" b="1" dirty="0"/>
              <a:t>location information</a:t>
            </a:r>
            <a:r>
              <a:rPr lang="en-US" sz="2200" dirty="0"/>
              <a:t>.</a:t>
            </a:r>
          </a:p>
          <a:p>
            <a:r>
              <a:rPr lang="en-US" sz="2200" dirty="0"/>
              <a:t>The following is a sample implementation for the last method, the </a:t>
            </a:r>
            <a:r>
              <a:rPr lang="en-US" sz="2200" b="1" dirty="0" err="1"/>
              <a:t>onLocationChanged</a:t>
            </a:r>
            <a:r>
              <a:rPr lang="en-US" sz="2200" b="1" dirty="0"/>
              <a:t>()</a:t>
            </a:r>
            <a:r>
              <a:rPr lang="en-US" sz="2200" dirty="0"/>
              <a:t> method: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7893C4-5B66-4396-92BE-5CFE9990300B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5EF51-3EC0-4375-90C6-386D08AF07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3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Your Location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/>
              <a:t>public void </a:t>
            </a:r>
            <a:r>
              <a:rPr lang="en-US" sz="2000" b="1" dirty="0" err="1"/>
              <a:t>onLocationChanged</a:t>
            </a:r>
            <a:r>
              <a:rPr lang="en-US" sz="2000" dirty="0"/>
              <a:t>(Location location) {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String </a:t>
            </a:r>
            <a:r>
              <a:rPr lang="en-US" sz="2000" dirty="0" err="1"/>
              <a:t>locInfo</a:t>
            </a:r>
            <a:r>
              <a:rPr lang="en-US" sz="2000" dirty="0"/>
              <a:t> = String.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format("Current </a:t>
            </a:r>
            <a:r>
              <a:rPr lang="en-US" sz="2000" dirty="0" err="1"/>
              <a:t>loc</a:t>
            </a:r>
            <a:r>
              <a:rPr lang="en-US" sz="2000" dirty="0"/>
              <a:t> = (%f, %f) @ (%f meters up)",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location.</a:t>
            </a:r>
            <a:r>
              <a:rPr lang="en-US" sz="2000" b="1" dirty="0" err="1"/>
              <a:t>getLatitude</a:t>
            </a:r>
            <a:r>
              <a:rPr lang="en-US" sz="2000" b="1" dirty="0"/>
              <a:t>()</a:t>
            </a:r>
            <a:r>
              <a:rPr lang="en-US" sz="2000" dirty="0"/>
              <a:t>, </a:t>
            </a:r>
            <a:r>
              <a:rPr lang="en-US" sz="2000" dirty="0" err="1"/>
              <a:t>location.getLongitude</a:t>
            </a:r>
            <a:r>
              <a:rPr lang="en-US" sz="2000" dirty="0"/>
              <a:t>(),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location.</a:t>
            </a:r>
            <a:r>
              <a:rPr lang="en-US" sz="2000" b="1" dirty="0" err="1"/>
              <a:t>getAltitude</a:t>
            </a:r>
            <a:r>
              <a:rPr lang="en-US" sz="2000" b="1" dirty="0"/>
              <a:t>() </a:t>
            </a:r>
            <a:r>
              <a:rPr lang="en-US" sz="20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if (</a:t>
            </a:r>
            <a:r>
              <a:rPr lang="en-US" sz="2000" dirty="0" err="1"/>
              <a:t>lastLocation</a:t>
            </a:r>
            <a:r>
              <a:rPr lang="en-US" sz="2000" dirty="0"/>
              <a:t> != null) {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/>
              <a:t>float distance = </a:t>
            </a:r>
            <a:r>
              <a:rPr lang="en-US" sz="2000" dirty="0" err="1"/>
              <a:t>location.</a:t>
            </a:r>
            <a:r>
              <a:rPr lang="en-US" sz="2000" b="1" dirty="0" err="1"/>
              <a:t>distanceTo</a:t>
            </a:r>
            <a:r>
              <a:rPr lang="en-US" sz="2000" dirty="0"/>
              <a:t>(</a:t>
            </a:r>
            <a:r>
              <a:rPr lang="en-US" sz="2000" dirty="0" err="1"/>
              <a:t>lastLocation</a:t>
            </a:r>
            <a:r>
              <a:rPr lang="en-US" sz="2000" dirty="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err="1"/>
              <a:t>locInfo</a:t>
            </a:r>
            <a:r>
              <a:rPr lang="en-US" sz="2000" dirty="0"/>
              <a:t> += String.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/>
              <a:t>format("\n Distance from last = %f meters", distance);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lastLocation</a:t>
            </a:r>
            <a:r>
              <a:rPr lang="en-US" sz="2000" dirty="0"/>
              <a:t> = location;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status.setText</a:t>
            </a:r>
            <a:r>
              <a:rPr lang="en-US" sz="2000" dirty="0"/>
              <a:t>(</a:t>
            </a:r>
            <a:r>
              <a:rPr lang="en-US" sz="2000" dirty="0" err="1"/>
              <a:t>locInfo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4CA6994-9F3A-4A7E-8E9C-8947BA35802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ADC7D-E29D-474D-A28B-2C26CE37AE3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8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Your Location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Location</a:t>
            </a:r>
            <a:r>
              <a:rPr lang="en-US"/>
              <a:t> argument has the most recent location information from the chosen provider. </a:t>
            </a:r>
          </a:p>
          <a:p>
            <a:r>
              <a:rPr lang="en-US"/>
              <a:t>The code prints out the </a:t>
            </a:r>
            <a:r>
              <a:rPr lang="en-US" b="1"/>
              <a:t>location</a:t>
            </a:r>
            <a:r>
              <a:rPr lang="en-US"/>
              <a:t>, including the </a:t>
            </a:r>
            <a:r>
              <a:rPr lang="en-US" b="1"/>
              <a:t>altitude</a:t>
            </a:r>
            <a:r>
              <a:rPr lang="en-US"/>
              <a:t>, which might or might not be returned by the provider.</a:t>
            </a:r>
          </a:p>
          <a:p>
            <a:r>
              <a:rPr lang="en-US"/>
              <a:t>It uses a utility method of the </a:t>
            </a:r>
            <a:r>
              <a:rPr lang="en-US" b="1"/>
              <a:t>Location</a:t>
            </a:r>
            <a:r>
              <a:rPr lang="en-US"/>
              <a:t> object, </a:t>
            </a:r>
            <a:r>
              <a:rPr lang="en-US" b="1"/>
              <a:t>distanceTo()</a:t>
            </a:r>
            <a:r>
              <a:rPr lang="en-US"/>
              <a:t>, to calculate how far the handset has moved since the last time </a:t>
            </a:r>
            <a:r>
              <a:rPr lang="en-US" b="1"/>
              <a:t>onLocationChanged()</a:t>
            </a:r>
            <a:r>
              <a:rPr lang="en-US"/>
              <a:t> was called.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834E9C1-5AF2-4CE3-8253-38C664751B13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48D2A-24AD-476C-8B87-6C630A62E3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Locating Your Emulator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Android emulator can simulate location-based services, but as you would expect, it does not have any “underlying hardware” to get a real satellite fix.</a:t>
            </a:r>
          </a:p>
          <a:p>
            <a:r>
              <a:rPr lang="en-US"/>
              <a:t>The Android SDK provides a means to simulate location data with the use of a single location point, GPX file, or KML file.</a:t>
            </a:r>
          </a:p>
          <a:p>
            <a:r>
              <a:rPr lang="en-US"/>
              <a:t>This works only with the emulator, not the physical handset, but it can be useful for testing your location-based application.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6D2BF4D-504A-4679-B09E-CA6AF937EFFB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59E6B5-CA7E-4CB2-88C9-405C7EAECB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6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Using Location-Based Services (LBS) APIs</a:t>
            </a:r>
            <a:endParaRPr lang="en-US" sz="28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/>
              <a:t>Objectives:</a:t>
            </a:r>
            <a:endParaRPr lang="en-US" dirty="0"/>
          </a:p>
          <a:p>
            <a:r>
              <a:rPr lang="en-US" dirty="0"/>
              <a:t>Upon the completion of this work the student will have a good understanding of Android Global Positioning Services (GPS). </a:t>
            </a:r>
          </a:p>
          <a:p>
            <a:r>
              <a:rPr lang="en-US" dirty="0"/>
              <a:t>The student will learn how to use GPS Features in Your Applications for finding location, emulating locating in the emulator, geocoding locations, mapping locations, mapping intents, mapping views, etc. 	</a:t>
            </a:r>
          </a:p>
          <a:p>
            <a:pPr lvl="1">
              <a:buFont typeface="Wingdings" pitchFamily="2" charset="2"/>
              <a:buNone/>
            </a:pPr>
            <a:endParaRPr lang="en-US" b="1" dirty="0"/>
          </a:p>
          <a:p>
            <a:pPr eaLnBrk="1" hangingPunct="1"/>
            <a:endParaRPr lang="en-US" b="1" dirty="0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9945AA-C90E-4ED6-921B-9FFEE75376CD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742C24-778B-4BCC-8AD9-CD6CA3373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1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Locating Your Emulator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en-US" dirty="0"/>
              <a:t>Launch the emulator. If you’re running an application, press the </a:t>
            </a:r>
            <a:r>
              <a:rPr lang="en-US" b="1" dirty="0"/>
              <a:t>Home</a:t>
            </a:r>
            <a:r>
              <a:rPr lang="en-US" dirty="0"/>
              <a:t> button or navigate to the Home screen.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dirty="0"/>
              <a:t>Choose the </a:t>
            </a:r>
            <a:r>
              <a:rPr lang="en-US" b="1" dirty="0"/>
              <a:t>Maps</a:t>
            </a:r>
            <a:r>
              <a:rPr lang="en-US" dirty="0"/>
              <a:t> application. If you did not include the Google APIs as part of the AVD platform target, you do not have the Maps application.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dirty="0"/>
              <a:t>Within the Maps application, click the </a:t>
            </a:r>
            <a:r>
              <a:rPr lang="en-US" b="1" dirty="0"/>
              <a:t>Menu</a:t>
            </a:r>
            <a:r>
              <a:rPr lang="en-US" dirty="0"/>
              <a:t> button.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dirty="0"/>
              <a:t>Choose the </a:t>
            </a:r>
            <a:r>
              <a:rPr lang="en-US" b="1" dirty="0"/>
              <a:t>My Location </a:t>
            </a:r>
            <a:r>
              <a:rPr lang="en-US" dirty="0"/>
              <a:t>menu item. (It looks like a target.)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dirty="0"/>
              <a:t>Within Android Studio, click the </a:t>
            </a:r>
            <a:r>
              <a:rPr lang="en-US" dirty="0" err="1"/>
              <a:t>Dalvik</a:t>
            </a:r>
            <a:r>
              <a:rPr lang="en-US" dirty="0"/>
              <a:t> Debug Monitor Service (</a:t>
            </a:r>
            <a:r>
              <a:rPr lang="en-US" b="1" dirty="0"/>
              <a:t>DDMS</a:t>
            </a:r>
            <a:r>
              <a:rPr lang="en-US" dirty="0"/>
              <a:t>) perspective in the top-right corner of IDE.</a:t>
            </a:r>
          </a:p>
          <a:p>
            <a:pPr marL="457200" indent="-457200">
              <a:buFont typeface="Arial" charset="0"/>
              <a:buAutoNum type="arabicPeriod"/>
            </a:pP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F8C40D1-1BB3-4E65-8506-14B43C5DD01F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7FF76B-703E-4D7C-B7D1-93465FAB5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Locating Your Emulator</a:t>
            </a:r>
            <a:endParaRPr lang="en-US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 startAt="6"/>
            </a:pPr>
            <a:r>
              <a:rPr lang="en-US" dirty="0"/>
              <a:t>In the top-left pane, select the emulator instance to which you want to send location information (if there is more than one emulator running).</a:t>
            </a:r>
          </a:p>
          <a:p>
            <a:pPr marL="457200" indent="-457200">
              <a:buFont typeface="Arial" charset="0"/>
              <a:buAutoNum type="arabicPeriod" startAt="6"/>
            </a:pPr>
            <a:r>
              <a:rPr lang="en-US" dirty="0"/>
              <a:t>Within the Emulator Control pane, scroll down to the Location Controls.</a:t>
            </a:r>
          </a:p>
          <a:p>
            <a:pPr marL="457200" indent="-457200">
              <a:buFont typeface="Arial" charset="0"/>
              <a:buAutoNum type="arabicPeriod" startAt="6"/>
            </a:pPr>
            <a:r>
              <a:rPr lang="en-US" dirty="0"/>
              <a:t>Manually enter the longitude and latitude coordinates you want to send to the emulator. For example, CN Tower  has the coordinates:</a:t>
            </a:r>
          </a:p>
          <a:p>
            <a:pPr marL="2171700" lvl="4" indent="-457200">
              <a:buNone/>
            </a:pPr>
            <a:r>
              <a:rPr lang="en-US" dirty="0"/>
              <a:t>Latitude:  43.6426</a:t>
            </a:r>
          </a:p>
          <a:p>
            <a:pPr marL="2171700" lvl="4" indent="-457200">
              <a:buNone/>
            </a:pPr>
            <a:r>
              <a:rPr lang="en-US" dirty="0"/>
              <a:t>Longitude: -79.3871</a:t>
            </a:r>
          </a:p>
          <a:p>
            <a:pPr marL="457200" indent="-457200">
              <a:buFont typeface="Arial" charset="0"/>
              <a:buAutoNum type="arabicPeriod" startAt="6"/>
            </a:pPr>
            <a:r>
              <a:rPr lang="en-US" dirty="0"/>
              <a:t>Click Send.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E478BB-43E7-4F05-9A76-336E7EEB6D92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B2E33-F2AD-4964-BF27-D7A82FE4DCF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8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LocationServices</a:t>
            </a:r>
            <a:r>
              <a:rPr lang="en-US" dirty="0"/>
              <a:t> Example</a:t>
            </a:r>
            <a:endParaRPr lang="en-US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compile </a:t>
            </a:r>
            <a:r>
              <a:rPr lang="en-US" sz="2800" b="1" dirty="0"/>
              <a:t>'com.android.support:support-v4:22.1.1'</a:t>
            </a:r>
            <a:br>
              <a:rPr lang="en-US" sz="2800" b="1" dirty="0"/>
            </a:br>
            <a:r>
              <a:rPr lang="en-US" sz="2800" dirty="0"/>
              <a:t>compile </a:t>
            </a:r>
            <a:r>
              <a:rPr lang="en-US" sz="2800" b="1" dirty="0"/>
              <a:t>'com.google.android.gms:play-services:4.2+’</a:t>
            </a:r>
            <a:endParaRPr lang="en-US" sz="2400" b="1" dirty="0"/>
          </a:p>
          <a:p>
            <a:r>
              <a:rPr lang="en-US" sz="2400" dirty="0"/>
              <a:t>&lt;</a:t>
            </a:r>
            <a:r>
              <a:rPr lang="en-US" sz="2400" b="1" dirty="0"/>
              <a:t>uses-permission </a:t>
            </a:r>
            <a:r>
              <a:rPr lang="en-US" sz="2400" b="1" dirty="0" err="1"/>
              <a:t>android:name</a:t>
            </a:r>
            <a:r>
              <a:rPr lang="en-US" sz="2400" b="1" dirty="0"/>
              <a:t>="</a:t>
            </a:r>
            <a:r>
              <a:rPr lang="en-US" sz="2400" b="1" dirty="0" err="1"/>
              <a:t>android.permission.ACCESS_NETWORK_STATE</a:t>
            </a:r>
            <a:r>
              <a:rPr lang="en-US" sz="2400" b="1" dirty="0"/>
              <a:t>" </a:t>
            </a:r>
            <a:r>
              <a:rPr lang="en-US" sz="2400" dirty="0"/>
              <a:t>/&gt;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b="1" dirty="0"/>
              <a:t>uses-permission </a:t>
            </a:r>
            <a:r>
              <a:rPr lang="en-US" sz="2400" b="1" dirty="0" err="1"/>
              <a:t>android:name</a:t>
            </a:r>
            <a:r>
              <a:rPr lang="en-US" sz="2400" b="1" dirty="0"/>
              <a:t>="</a:t>
            </a:r>
            <a:r>
              <a:rPr lang="en-US" sz="2400" b="1" dirty="0" err="1"/>
              <a:t>android.permission.ACCESS_FINE_LOCATION</a:t>
            </a:r>
            <a:r>
              <a:rPr lang="en-US" sz="2400" b="1" dirty="0"/>
              <a:t>" </a:t>
            </a:r>
            <a:r>
              <a:rPr lang="en-US" sz="2400" dirty="0"/>
              <a:t>/&gt;</a:t>
            </a:r>
          </a:p>
          <a:p>
            <a:r>
              <a:rPr lang="en-US" sz="2400" dirty="0" err="1"/>
              <a:t>compileSdkVersion</a:t>
            </a:r>
            <a:r>
              <a:rPr lang="en-US" sz="2400" dirty="0"/>
              <a:t> 22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B2E33-F2AD-4964-BF27-D7A82FE4DCF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6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LocationServices</a:t>
            </a:r>
            <a:r>
              <a:rPr lang="en-US" dirty="0"/>
              <a:t> 3 Example</a:t>
            </a:r>
            <a:endParaRPr lang="en-US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now solve the problem with Target SDK compilation 23.</a:t>
            </a:r>
          </a:p>
          <a:p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ContextCompat.checkSelfPermission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, </a:t>
            </a:r>
            <a:r>
              <a:rPr lang="en-US" dirty="0" err="1"/>
              <a:t>android.Manifest.permission.</a:t>
            </a:r>
            <a:r>
              <a:rPr lang="en-US" b="1" i="1" dirty="0" err="1"/>
              <a:t>ACCESS_FINE_LOCATION</a:t>
            </a:r>
            <a:r>
              <a:rPr lang="en-US" dirty="0"/>
              <a:t>) == </a:t>
            </a:r>
            <a:r>
              <a:rPr lang="en-US" dirty="0" err="1"/>
              <a:t>PackageManager.</a:t>
            </a:r>
            <a:r>
              <a:rPr lang="en-US" b="1" i="1" dirty="0" err="1"/>
              <a:t>PERMISSION_GRANTED</a:t>
            </a:r>
            <a:br>
              <a:rPr lang="en-US" b="1" i="1" dirty="0"/>
            </a:br>
            <a:r>
              <a:rPr lang="en-US" b="1" i="1" dirty="0"/>
              <a:t>        </a:t>
            </a:r>
            <a:r>
              <a:rPr lang="en-US" dirty="0"/>
              <a:t>|| </a:t>
            </a:r>
            <a:r>
              <a:rPr lang="en-US" dirty="0" err="1"/>
              <a:t>ContextCompat.checkSelfPermission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, </a:t>
            </a:r>
            <a:r>
              <a:rPr lang="en-US" dirty="0" err="1"/>
              <a:t>android.Manifest.permission.</a:t>
            </a:r>
            <a:r>
              <a:rPr lang="en-US" b="1" i="1" dirty="0" err="1"/>
              <a:t>ACCESS_COARSE_LOCATION</a:t>
            </a:r>
            <a:r>
              <a:rPr lang="en-US" dirty="0"/>
              <a:t>) == </a:t>
            </a:r>
            <a:r>
              <a:rPr lang="en-US" dirty="0" err="1"/>
              <a:t>PackageManager.</a:t>
            </a:r>
            <a:r>
              <a:rPr lang="en-US" b="1" i="1" dirty="0" err="1"/>
              <a:t>PERMISSION_GRANTED</a:t>
            </a:r>
            <a:r>
              <a:rPr lang="en-US" dirty="0"/>
              <a:t>) {</a:t>
            </a:r>
            <a:br>
              <a:rPr lang="en-US" dirty="0"/>
            </a:br>
            <a:endParaRPr lang="en-US" dirty="0"/>
          </a:p>
          <a:p>
            <a:endParaRPr lang="en-US" sz="2400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B2E33-F2AD-4964-BF27-D7A82FE4DC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53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Geocoding Locations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Determining the latitude and longitude is useful for precise location, tracking, and measurements; however, it’s not usually descriptive to users.</a:t>
            </a:r>
          </a:p>
          <a:p>
            <a:r>
              <a:rPr lang="en-US"/>
              <a:t>The Android SDK provides some </a:t>
            </a:r>
            <a:r>
              <a:rPr lang="en-US" b="1"/>
              <a:t>helper methods to turn raw location data into addresses and descriptive place names</a:t>
            </a:r>
            <a:r>
              <a:rPr lang="en-US"/>
              <a:t>.</a:t>
            </a:r>
          </a:p>
          <a:p>
            <a:r>
              <a:rPr lang="en-US"/>
              <a:t>These methods can also work in reverse, turning place names or addresses into raw location coordinates.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DC4A0FE-912C-4FAE-94F0-92B3D304A2C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48CBB9-FA0E-44A2-BEB2-F65AA09AB2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5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Geocoding Locations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Geocoding</a:t>
            </a:r>
            <a:r>
              <a:rPr lang="en-US" dirty="0"/>
              <a:t> is the process of finding associated geographic coordinates (often expressed as latitude and longitude) from other geographic data, such as street addresses, or ZIP codes (postal codes). </a:t>
            </a:r>
          </a:p>
          <a:p>
            <a:r>
              <a:rPr lang="en-US" dirty="0"/>
              <a:t>The </a:t>
            </a:r>
            <a:r>
              <a:rPr lang="en-US" b="1" dirty="0" err="1"/>
              <a:t>Geocoder</a:t>
            </a:r>
            <a:r>
              <a:rPr lang="en-US" dirty="0"/>
              <a:t> object can be used without any special permissions.</a:t>
            </a:r>
          </a:p>
          <a:p>
            <a:r>
              <a:rPr lang="en-US" dirty="0"/>
              <a:t>The following block of code demonstrates using the </a:t>
            </a:r>
            <a:r>
              <a:rPr lang="en-US" dirty="0" err="1">
                <a:solidFill>
                  <a:schemeClr val="tx1"/>
                </a:solidFill>
              </a:rPr>
              <a:t>Geocoder</a:t>
            </a:r>
            <a:r>
              <a:rPr lang="en-US" dirty="0"/>
              <a:t> object to get the location names of a Location object passed in to the </a:t>
            </a:r>
            <a:r>
              <a:rPr lang="en-US" dirty="0" err="1">
                <a:solidFill>
                  <a:schemeClr val="tx1"/>
                </a:solidFill>
              </a:rPr>
              <a:t>onLocationChanged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method of a </a:t>
            </a:r>
            <a:r>
              <a:rPr lang="en-US" dirty="0" err="1">
                <a:solidFill>
                  <a:schemeClr val="tx1"/>
                </a:solidFill>
              </a:rPr>
              <a:t>LocationListener</a:t>
            </a:r>
            <a:r>
              <a:rPr lang="en-US" dirty="0"/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BB892B2-21DE-42CC-AB58-778C53364562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CFD8F-72A9-49DC-BC5D-6639C641DC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8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Geocoding Locations</a:t>
            </a:r>
            <a:endParaRPr lang="en-US" b="1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 err="1"/>
              <a:t>Geocoder</a:t>
            </a:r>
            <a:r>
              <a:rPr lang="en-US" sz="2000" dirty="0"/>
              <a:t> coder = new </a:t>
            </a:r>
            <a:r>
              <a:rPr lang="en-US" sz="2000" b="1" dirty="0" err="1"/>
              <a:t>Geocoder</a:t>
            </a:r>
            <a:r>
              <a:rPr lang="en-US" sz="2000" dirty="0"/>
              <a:t>(this);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try</a:t>
            </a:r>
            <a:r>
              <a:rPr lang="en-US" sz="2000" dirty="0"/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err="1"/>
              <a:t>Iterator</a:t>
            </a:r>
            <a:r>
              <a:rPr lang="en-US" sz="2000" dirty="0"/>
              <a:t>&lt;Address&gt; addresses = coder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/>
              <a:t>.</a:t>
            </a:r>
            <a:r>
              <a:rPr lang="en-US" sz="2000" b="1" dirty="0" err="1"/>
              <a:t>getFromLocation</a:t>
            </a:r>
            <a:r>
              <a:rPr lang="en-US" sz="2000" dirty="0"/>
              <a:t>(</a:t>
            </a:r>
            <a:r>
              <a:rPr lang="en-US" sz="2000" dirty="0" err="1"/>
              <a:t>location.getLatitude</a:t>
            </a:r>
            <a:r>
              <a:rPr lang="en-US" sz="2000" dirty="0"/>
              <a:t>(),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err="1"/>
              <a:t>location.</a:t>
            </a:r>
            <a:r>
              <a:rPr lang="en-US" sz="2000" b="1" dirty="0" err="1"/>
              <a:t>getLongitude</a:t>
            </a:r>
            <a:r>
              <a:rPr lang="en-US" sz="2000" b="1" dirty="0"/>
              <a:t>()</a:t>
            </a:r>
            <a:r>
              <a:rPr lang="en-US" sz="2000" dirty="0"/>
              <a:t>, 3).</a:t>
            </a:r>
            <a:r>
              <a:rPr lang="en-US" sz="2000" dirty="0" err="1"/>
              <a:t>iterator</a:t>
            </a:r>
            <a:r>
              <a:rPr lang="en-US" sz="2000" dirty="0"/>
              <a:t>();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dirty="0"/>
              <a:t>if (addresses != null) 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addresses.hasNext</a:t>
            </a:r>
            <a:r>
              <a:rPr lang="en-US" sz="2000" dirty="0"/>
              <a:t>()) {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2000" dirty="0"/>
              <a:t>Address </a:t>
            </a:r>
            <a:r>
              <a:rPr lang="en-US" sz="2000" dirty="0" err="1"/>
              <a:t>namedLoc</a:t>
            </a:r>
            <a:r>
              <a:rPr lang="en-US" sz="2000" dirty="0"/>
              <a:t> = </a:t>
            </a:r>
            <a:r>
              <a:rPr lang="en-US" sz="2000" dirty="0" err="1"/>
              <a:t>addresses.next</a:t>
            </a:r>
            <a:r>
              <a:rPr lang="en-US" sz="2000" dirty="0"/>
              <a:t>();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2000" dirty="0"/>
              <a:t>String </a:t>
            </a:r>
            <a:r>
              <a:rPr lang="en-US" sz="2000" dirty="0" err="1"/>
              <a:t>placeName</a:t>
            </a:r>
            <a:r>
              <a:rPr lang="en-US" sz="2000" dirty="0"/>
              <a:t> = </a:t>
            </a:r>
            <a:r>
              <a:rPr lang="en-US" sz="2000" dirty="0" err="1"/>
              <a:t>namedLoc.</a:t>
            </a:r>
            <a:r>
              <a:rPr lang="en-US" sz="2000" b="1" dirty="0" err="1"/>
              <a:t>getLocality</a:t>
            </a:r>
            <a:r>
              <a:rPr lang="en-US" sz="2000" b="1" dirty="0"/>
              <a:t>()</a:t>
            </a:r>
            <a:r>
              <a:rPr lang="en-US" sz="2000" dirty="0"/>
              <a:t>;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2000" dirty="0"/>
              <a:t>String </a:t>
            </a:r>
            <a:r>
              <a:rPr lang="en-US" sz="2000" dirty="0" err="1"/>
              <a:t>featureName</a:t>
            </a:r>
            <a:r>
              <a:rPr lang="en-US" sz="2000" dirty="0"/>
              <a:t> = </a:t>
            </a:r>
            <a:r>
              <a:rPr lang="en-US" sz="2000" dirty="0" err="1"/>
              <a:t>namedLoc.</a:t>
            </a:r>
            <a:r>
              <a:rPr lang="en-US" sz="2000" b="1" dirty="0" err="1"/>
              <a:t>getFeatureName</a:t>
            </a:r>
            <a:r>
              <a:rPr lang="en-US" sz="2000" b="1" dirty="0"/>
              <a:t>()</a:t>
            </a:r>
            <a:r>
              <a:rPr lang="en-US" sz="2000" dirty="0"/>
              <a:t>;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1F4D570-282B-4ABE-B881-E3DB6D635EE8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3722E-A6CB-434E-A9D8-B9CD9B25341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13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Geocoding Locations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514600" y="1387475"/>
            <a:ext cx="7696200" cy="5334000"/>
          </a:xfrm>
        </p:spPr>
        <p:txBody>
          <a:bodyPr/>
          <a:lstStyle/>
          <a:p>
            <a:pPr lvl="3">
              <a:buFont typeface="Wingdings" pitchFamily="2" charset="2"/>
              <a:buNone/>
              <a:defRPr/>
            </a:pPr>
            <a:r>
              <a:rPr lang="en-US" sz="1800" dirty="0"/>
              <a:t>String country = </a:t>
            </a:r>
            <a:r>
              <a:rPr lang="en-US" sz="1800" dirty="0" err="1"/>
              <a:t>namedLoc.</a:t>
            </a:r>
            <a:r>
              <a:rPr lang="en-US" sz="1800" b="1" dirty="0" err="1"/>
              <a:t>getCountryName</a:t>
            </a:r>
            <a:r>
              <a:rPr lang="en-US" sz="1800" b="1" dirty="0"/>
              <a:t>()</a:t>
            </a:r>
            <a:r>
              <a:rPr lang="en-US" sz="1800" dirty="0"/>
              <a:t>;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1800" dirty="0"/>
              <a:t>String road = </a:t>
            </a:r>
            <a:r>
              <a:rPr lang="en-US" sz="1800" dirty="0" err="1"/>
              <a:t>namedLoc.</a:t>
            </a:r>
            <a:r>
              <a:rPr lang="en-US" sz="1800" b="1" dirty="0" err="1"/>
              <a:t>getThoroughfare</a:t>
            </a:r>
            <a:r>
              <a:rPr lang="en-US" sz="1800" b="1" dirty="0"/>
              <a:t>()</a:t>
            </a:r>
            <a:r>
              <a:rPr lang="en-US" sz="1800" dirty="0"/>
              <a:t>;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pt-BR" sz="1800" dirty="0"/>
              <a:t>locInfo += String.format("\n[%s][%s][%s][%s]",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1800" dirty="0" err="1"/>
              <a:t>placeName</a:t>
            </a:r>
            <a:r>
              <a:rPr lang="en-US" sz="1800" dirty="0"/>
              <a:t>, </a:t>
            </a:r>
            <a:r>
              <a:rPr lang="en-US" sz="1800" dirty="0" err="1"/>
              <a:t>featureName</a:t>
            </a:r>
            <a:r>
              <a:rPr lang="en-US" sz="1800" dirty="0"/>
              <a:t>, road, country);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addIdx</a:t>
            </a:r>
            <a:r>
              <a:rPr lang="en-US" sz="1800" dirty="0"/>
              <a:t> = </a:t>
            </a:r>
            <a:r>
              <a:rPr lang="en-US" sz="1800" dirty="0" err="1"/>
              <a:t>namedLoc.</a:t>
            </a:r>
            <a:r>
              <a:rPr lang="en-US" sz="1800" b="1" dirty="0" err="1"/>
              <a:t>getMaxAddressLineIndex</a:t>
            </a:r>
            <a:r>
              <a:rPr lang="en-US" sz="1800" b="1" dirty="0"/>
              <a:t>()</a:t>
            </a:r>
            <a:r>
              <a:rPr lang="en-US" sz="1800" dirty="0"/>
              <a:t>;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800" dirty="0"/>
              <a:t> (</a:t>
            </a:r>
            <a:r>
              <a:rPr lang="en-US" sz="1800" dirty="0" err="1"/>
              <a:t>addIdx</a:t>
            </a:r>
            <a:r>
              <a:rPr lang="en-US" sz="1800" dirty="0"/>
              <a:t> &gt;= 0 ) {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1800" dirty="0"/>
              <a:t>String </a:t>
            </a:r>
            <a:r>
              <a:rPr lang="en-US" sz="1800" dirty="0" err="1"/>
              <a:t>addLine</a:t>
            </a:r>
            <a:r>
              <a:rPr lang="en-US" sz="1800" dirty="0"/>
              <a:t> = </a:t>
            </a:r>
            <a:r>
              <a:rPr lang="en-US" sz="1800" dirty="0" err="1"/>
              <a:t>namedLoc.</a:t>
            </a:r>
            <a:r>
              <a:rPr lang="en-US" sz="1800" b="1" dirty="0" err="1"/>
              <a:t>getAddressLine</a:t>
            </a:r>
            <a:r>
              <a:rPr lang="en-US" sz="1800" dirty="0"/>
              <a:t>(</a:t>
            </a:r>
            <a:r>
              <a:rPr lang="en-US" sz="1800" dirty="0" err="1"/>
              <a:t>addIdx</a:t>
            </a:r>
            <a:r>
              <a:rPr lang="en-US" sz="1800" dirty="0"/>
              <a:t>);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1800" dirty="0" err="1"/>
              <a:t>locInfo</a:t>
            </a:r>
            <a:r>
              <a:rPr lang="en-US" sz="1800" dirty="0"/>
              <a:t> += String.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1800" dirty="0"/>
              <a:t>format("\</a:t>
            </a:r>
            <a:r>
              <a:rPr lang="en-US" sz="1800" dirty="0" err="1"/>
              <a:t>nLine</a:t>
            </a:r>
            <a:r>
              <a:rPr lang="en-US" sz="1800" dirty="0"/>
              <a:t> %d: %s", </a:t>
            </a:r>
            <a:r>
              <a:rPr lang="en-US" sz="1800" dirty="0" err="1"/>
              <a:t>addIdx</a:t>
            </a:r>
            <a:r>
              <a:rPr lang="en-US" sz="1800" dirty="0"/>
              <a:t>, </a:t>
            </a:r>
            <a:r>
              <a:rPr lang="en-US" sz="1800" dirty="0" err="1"/>
              <a:t>addLine</a:t>
            </a:r>
            <a:r>
              <a:rPr lang="en-US" sz="1800" dirty="0"/>
              <a:t>);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1800" dirty="0" err="1"/>
              <a:t>addIdx</a:t>
            </a:r>
            <a:r>
              <a:rPr lang="en-US" sz="1800" dirty="0"/>
              <a:t>—;</a:t>
            </a:r>
          </a:p>
          <a:p>
            <a:pPr lvl="3">
              <a:buFont typeface="Wingdings" pitchFamily="2" charset="2"/>
              <a:buNone/>
              <a:defRPr/>
            </a:pPr>
            <a:r>
              <a:rPr lang="en-US" sz="1800" dirty="0"/>
              <a:t>}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1800" dirty="0"/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/>
              <a:t>}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catch</a:t>
            </a:r>
            <a:r>
              <a:rPr lang="en-US" sz="1800" dirty="0"/>
              <a:t> (</a:t>
            </a:r>
            <a:r>
              <a:rPr lang="en-US" sz="1800" dirty="0" err="1"/>
              <a:t>IOException</a:t>
            </a:r>
            <a:r>
              <a:rPr lang="en-US" sz="1800" dirty="0"/>
              <a:t> e)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/>
              <a:t>Log.e</a:t>
            </a:r>
            <a:r>
              <a:rPr lang="en-US" dirty="0"/>
              <a:t>("GPS", "Failed to get address", e);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/>
              <a:t>}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3436884-08CE-4912-8326-78D530D6F88F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92936E-DE35-4EFF-8AD7-B9F6312C0D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3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Geocoding Locations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Note that a particular location might have </a:t>
            </a:r>
            <a:r>
              <a:rPr lang="en-US" sz="2000" b="1"/>
              <a:t>multiple Address results</a:t>
            </a:r>
            <a:r>
              <a:rPr lang="en-US" sz="2000"/>
              <a:t> in the form of a List&lt;Address&gt; object.</a:t>
            </a:r>
          </a:p>
          <a:p>
            <a:r>
              <a:rPr lang="en-US" sz="2000"/>
              <a:t>Typically, the first Address is the most detailed, and the subsequent Address objects have less detail and describe a broader region.</a:t>
            </a:r>
          </a:p>
          <a:p>
            <a:r>
              <a:rPr lang="en-US" sz="2000"/>
              <a:t>The first method is to </a:t>
            </a:r>
            <a:r>
              <a:rPr lang="en-US" sz="2000" b="1"/>
              <a:t>query for specific information</a:t>
            </a:r>
            <a:r>
              <a:rPr lang="en-US" sz="2000"/>
              <a:t>, such as by using the </a:t>
            </a:r>
            <a:r>
              <a:rPr lang="en-US" sz="2000" b="1"/>
              <a:t>getFeatureName()</a:t>
            </a:r>
            <a:r>
              <a:rPr lang="en-US" sz="2000"/>
              <a:t> method or the </a:t>
            </a:r>
            <a:r>
              <a:rPr lang="en-US" sz="2000" b="1"/>
              <a:t>getLocality()</a:t>
            </a:r>
            <a:r>
              <a:rPr lang="en-US" sz="2000"/>
              <a:t> method</a:t>
            </a:r>
          </a:p>
          <a:p>
            <a:r>
              <a:rPr lang="en-US" sz="2000"/>
              <a:t>The second method for querying information is by “address lines.”This is generally used for displaying the “address” of a location to the user.</a:t>
            </a:r>
          </a:p>
          <a:p>
            <a:r>
              <a:rPr lang="en-US" sz="2000"/>
              <a:t>Simply use the </a:t>
            </a:r>
            <a:r>
              <a:rPr lang="en-US" sz="2000" b="1"/>
              <a:t>getMaxAddressLineIndex()</a:t>
            </a:r>
            <a:r>
              <a:rPr lang="en-US" sz="2000"/>
              <a:t> and </a:t>
            </a:r>
            <a:r>
              <a:rPr lang="en-US" sz="2000" b="1"/>
              <a:t>getAddressLine()</a:t>
            </a:r>
            <a:r>
              <a:rPr lang="en-US" sz="2000"/>
              <a:t> methods to iterate through the addresses.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6B03469-A572-48C5-9706-7B736F04BDDE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9667F-458A-4417-B62E-1917641874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Geocoding Locations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/>
              <a:t>The figure on the right shows a sample location with three resulting addresses.</a:t>
            </a:r>
          </a:p>
          <a:p>
            <a:endParaRPr lang="en-US" sz="2400"/>
          </a:p>
        </p:txBody>
      </p:sp>
      <p:sp>
        <p:nvSpPr>
          <p:cNvPr id="21513" name="Rectangle 7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534220" y="833418"/>
            <a:ext cx="3216508" cy="5187917"/>
          </a:xfrm>
          <a:prstGeom prst="rect">
            <a:avLst/>
          </a:prstGeom>
          <a:noFill/>
          <a:effectLst/>
        </p:spPr>
      </p:pic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1171E5-7266-4186-879E-019217A1A23D}" type="datetime1">
              <a:rPr lang="en-US" smtClean="0"/>
              <a:pPr>
                <a:spcAft>
                  <a:spcPts val="600"/>
                </a:spcAft>
              </a:pPr>
              <a:t>12/8/2020</a:t>
            </a:fld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7853DF-D161-4466-A9D5-75A921CB242F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7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Location-Based Services</a:t>
            </a:r>
            <a:br>
              <a:rPr lang="en-US"/>
            </a:br>
            <a:r>
              <a:rPr lang="en-US"/>
              <a:t>(LBS) APIs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many LBS services, you should use Android Virtual Device (AVD) configurations that target the Android SDK with the Google APIs. </a:t>
            </a:r>
          </a:p>
          <a:p>
            <a:r>
              <a:rPr lang="en-US" dirty="0"/>
              <a:t>Using the Google APIs target puts applications like the Maps on the emulator.</a:t>
            </a:r>
          </a:p>
          <a:p>
            <a:r>
              <a:rPr lang="en-US" b="1" dirty="0"/>
              <a:t>Create a</a:t>
            </a:r>
            <a:r>
              <a:rPr lang="en-US" dirty="0"/>
              <a:t> </a:t>
            </a:r>
            <a:r>
              <a:rPr lang="en-US" b="1" dirty="0"/>
              <a:t>new AVD </a:t>
            </a:r>
            <a:r>
              <a:rPr lang="en-US" dirty="0"/>
              <a:t>for this purpose</a:t>
            </a:r>
          </a:p>
          <a:p>
            <a:r>
              <a:rPr lang="en-US" dirty="0"/>
              <a:t>LBS design and testing is </a:t>
            </a:r>
            <a:r>
              <a:rPr lang="en-US" b="1" dirty="0"/>
              <a:t>best done on a real Android device</a:t>
            </a:r>
            <a:r>
              <a:rPr lang="en-US" dirty="0"/>
              <a:t>.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F88070B-C378-4A09-BF22-42B0232A302C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68C92C-3E73-40B5-B781-C57BC6B1EA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60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Geocoding Locations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Geocoder object also supports using named locations or address lines to </a:t>
            </a:r>
            <a:r>
              <a:rPr lang="en-US" b="1"/>
              <a:t>generate latitude and longitude information</a:t>
            </a:r>
            <a:r>
              <a:rPr lang="en-US"/>
              <a:t>.</a:t>
            </a:r>
          </a:p>
          <a:p>
            <a:r>
              <a:rPr lang="en-US"/>
              <a:t>The input is forgiving and returns reasonable results in most cases. </a:t>
            </a:r>
          </a:p>
          <a:p>
            <a:r>
              <a:rPr lang="en-US"/>
              <a:t>For instance, all the following returns valid and correct results:“Eiffel Tower,” “London, UK,”“Iceland,”“BOS,”“Yellowstone,” and “1600 Pennsylvania Ave, DC.”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F535E7C-2B64-4682-8748-DC8E3B50B642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888C8-FAE3-41CA-8FF8-4BB1F7A6620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Geocoding Locations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000"/>
              <a:t>The following code demonstrates a button handler for computing location data based on user input of this kind:</a:t>
            </a:r>
          </a:p>
          <a:p>
            <a:pPr>
              <a:buFont typeface="Wingdings" pitchFamily="2" charset="2"/>
              <a:buNone/>
            </a:pPr>
            <a:r>
              <a:rPr lang="en-US" sz="1000"/>
              <a:t>public void onClick(View v) {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String placeName = name.getText().toString();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try {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List&lt;Address&gt; geocodeResults =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coder.</a:t>
            </a:r>
            <a:r>
              <a:rPr lang="en-US" sz="1000" b="1"/>
              <a:t>getFromLocationName</a:t>
            </a:r>
            <a:r>
              <a:rPr lang="en-US" sz="1000"/>
              <a:t>(placeName, 3);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Iterator&lt;Address&gt; locations = geocodeResults.iterator();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String locInfo = "Results:\n";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while (locations.hasNext()) {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Address loc = locations.next();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locInfo += String.format("Location: %f, %f\n",</a:t>
            </a:r>
          </a:p>
          <a:p>
            <a:pPr lvl="2">
              <a:buFont typeface="Wingdings" pitchFamily="2" charset="2"/>
              <a:buNone/>
            </a:pPr>
            <a:r>
              <a:rPr lang="en-US" sz="1000"/>
              <a:t>loc.getLatitude(), loc.getLongitude());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results.setText(locInfo);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} catch (IOException e) {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Log.e("GeoAddress", "Failed to get location info", e);</a:t>
            </a:r>
          </a:p>
          <a:p>
            <a:pPr lvl="1">
              <a:buFont typeface="Wingdings" pitchFamily="2" charset="2"/>
              <a:buNone/>
            </a:pPr>
            <a:r>
              <a:rPr lang="en-US" sz="100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000"/>
              <a:t>}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1C69E6-309F-446B-9846-7856572ABF6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12/8/2020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r="2" b="938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9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2CC9A1C-AA34-4DE8-A41D-7F347C2AA76F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5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Locations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Android SDK provides two different methods to show a location with Google Maps.</a:t>
            </a:r>
          </a:p>
          <a:p>
            <a:r>
              <a:rPr lang="en-US"/>
              <a:t>The first method is to </a:t>
            </a:r>
            <a:r>
              <a:rPr lang="en-US" b="1"/>
              <a:t>use a location Uri to launch the built-in Google Maps</a:t>
            </a:r>
            <a:r>
              <a:rPr lang="en-US"/>
              <a:t> application with the specified location.</a:t>
            </a:r>
          </a:p>
          <a:p>
            <a:r>
              <a:rPr lang="en-US"/>
              <a:t>The second method is to </a:t>
            </a:r>
            <a:r>
              <a:rPr lang="en-US" b="1"/>
              <a:t>use a MapView </a:t>
            </a:r>
            <a:r>
              <a:rPr lang="en-US"/>
              <a:t>embedded within your application to display the map location.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1C6B842-3EA6-4675-94F8-635CC63C6D78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BDF0D-0F98-42AF-A230-13B1CF4054C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0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Intents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following code shows how to map the location using the built-in maps: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sz="2000" dirty="0"/>
              <a:t>//create a String that conforms to the URI handled by the mapping application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String </a:t>
            </a:r>
            <a:r>
              <a:rPr lang="en-US" sz="2000" dirty="0" err="1"/>
              <a:t>geoURI</a:t>
            </a:r>
            <a:r>
              <a:rPr lang="en-US" sz="2000" dirty="0"/>
              <a:t> = </a:t>
            </a:r>
            <a:r>
              <a:rPr lang="en-US" sz="2000" dirty="0" err="1"/>
              <a:t>String.format</a:t>
            </a:r>
            <a:r>
              <a:rPr lang="en-US" sz="2000" dirty="0"/>
              <a:t>("geo:%</a:t>
            </a:r>
            <a:r>
              <a:rPr lang="en-US" sz="2000" dirty="0" err="1"/>
              <a:t>f,%f</a:t>
            </a:r>
            <a:r>
              <a:rPr lang="en-US" sz="2000" dirty="0"/>
              <a:t>", lat, </a:t>
            </a:r>
            <a:r>
              <a:rPr lang="en-US" sz="2000" dirty="0" err="1"/>
              <a:t>lon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//create a new Uri object for creating a new ACTION_VIEW Intent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Uri geo = </a:t>
            </a:r>
            <a:r>
              <a:rPr lang="en-US" sz="2000" dirty="0" err="1"/>
              <a:t>Uri.parse</a:t>
            </a:r>
            <a:r>
              <a:rPr lang="en-US" sz="2000" dirty="0"/>
              <a:t>(</a:t>
            </a:r>
            <a:r>
              <a:rPr lang="en-US" sz="2000" dirty="0" err="1"/>
              <a:t>geoURI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Intent </a:t>
            </a:r>
            <a:r>
              <a:rPr lang="en-US" sz="2000" dirty="0" err="1"/>
              <a:t>geoMap</a:t>
            </a:r>
            <a:r>
              <a:rPr lang="en-US" sz="2000" dirty="0"/>
              <a:t> = new Intent(</a:t>
            </a:r>
            <a:r>
              <a:rPr lang="en-US" sz="2000" dirty="0" err="1"/>
              <a:t>Intent.ACTION_VIEW</a:t>
            </a:r>
            <a:r>
              <a:rPr lang="en-US" sz="2000" dirty="0"/>
              <a:t>, geo);</a:t>
            </a:r>
          </a:p>
          <a:p>
            <a:pPr>
              <a:buFont typeface="Wingdings" pitchFamily="2" charset="2"/>
              <a:buNone/>
            </a:pPr>
            <a:r>
              <a:rPr lang="en-US" sz="2000" dirty="0" err="1"/>
              <a:t>startActivity</a:t>
            </a:r>
            <a:r>
              <a:rPr lang="en-US" sz="2000" dirty="0"/>
              <a:t>(</a:t>
            </a:r>
            <a:r>
              <a:rPr lang="en-US" sz="2000" dirty="0" err="1"/>
              <a:t>geoMap</a:t>
            </a:r>
            <a:r>
              <a:rPr lang="en-US" sz="2000" dirty="0"/>
              <a:t>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This is a fast-and-easy method to use when user needs no details and Google Maps is enough.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CC48D44-6FCB-4F57-B9DD-C534D17294C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E765C-34FF-47B3-8420-4134B8BAB95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70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Views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have the map integrated into our application for a more seamless user experience add a </a:t>
            </a:r>
            <a:r>
              <a:rPr lang="en-US" b="1"/>
              <a:t>small map </a:t>
            </a:r>
            <a:r>
              <a:rPr lang="en-US"/>
              <a:t>show the location immediately to the users when they enter a place name.</a:t>
            </a:r>
          </a:p>
          <a:p>
            <a:r>
              <a:rPr lang="en-US"/>
              <a:t>The following block of XML shows the change needed within the layout file to include a widget called the </a:t>
            </a:r>
            <a:r>
              <a:rPr lang="en-US" b="1"/>
              <a:t>MapView</a:t>
            </a:r>
            <a:r>
              <a:rPr lang="en-US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&lt;com.google.android.maps.</a:t>
            </a:r>
            <a:r>
              <a:rPr lang="en-US" sz="2000" b="1"/>
              <a:t>MapView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android:id="@+id/map"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android:</a:t>
            </a:r>
            <a:r>
              <a:rPr lang="en-US" sz="2000" b="1"/>
              <a:t>apiKey</a:t>
            </a:r>
            <a:r>
              <a:rPr lang="en-US" sz="2000"/>
              <a:t>="yourMapKey"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android:layout_width="fill_parent"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android:layout_height="wrap_content" /&gt;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FF2D358-BAED-471A-AB6B-4D4C62D72FCB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4F73D-70EB-4677-AE07-26F11D1FAD1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9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Views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/>
              <a:t>The MapView XML is a little different. </a:t>
            </a:r>
          </a:p>
          <a:p>
            <a:pPr lvl="1"/>
            <a:r>
              <a:rPr lang="en-US"/>
              <a:t>First, the tag name is the fully qualified name.</a:t>
            </a:r>
          </a:p>
          <a:p>
            <a:pPr lvl="1"/>
            <a:r>
              <a:rPr lang="en-US"/>
              <a:t>And second, an </a:t>
            </a:r>
            <a:r>
              <a:rPr lang="en-US" b="1"/>
              <a:t>apiKey</a:t>
            </a:r>
            <a:r>
              <a:rPr lang="en-US"/>
              <a:t> attribute is </a:t>
            </a:r>
            <a:r>
              <a:rPr lang="en-US" b="1"/>
              <a:t>needed</a:t>
            </a:r>
            <a:r>
              <a:rPr lang="en-US"/>
              <a:t>.</a:t>
            </a:r>
          </a:p>
          <a:p>
            <a:r>
              <a:rPr lang="en-US" sz="1800"/>
              <a:t>The AndroidManifest.xml file also needs to be modified to allow for using the MapView with Google Maps. </a:t>
            </a:r>
          </a:p>
          <a:p>
            <a:r>
              <a:rPr lang="en-US" sz="1800"/>
              <a:t>Here are the two changes needed: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&lt;application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...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</a:t>
            </a:r>
            <a:r>
              <a:rPr lang="en-US" b="1"/>
              <a:t>uses-library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android:name="com.google.android.maps" /&gt;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&lt;/application&gt;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</a:t>
            </a:r>
            <a:r>
              <a:rPr lang="en-US" b="1"/>
              <a:t>uses-permission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android:name="android.permission.INTERNET" /&gt;</a:t>
            </a:r>
            <a:endParaRPr lang="en-US" sz="1600"/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D4617BA-BB1E-4648-B15B-2E712EB6EE15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3E285-4F1B-46C6-8371-8891AAFAA98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1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Views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You can </a:t>
            </a:r>
            <a:r>
              <a:rPr lang="en-US" sz="2000" b="1"/>
              <a:t>use a MapView only within a MapActivity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Accessing a MapView from outside a MapActivity results in an error.</a:t>
            </a:r>
          </a:p>
          <a:p>
            <a:r>
              <a:rPr lang="en-US" sz="2000"/>
              <a:t>The MapActivity is similar to a normalActivity, but it requires implementing the </a:t>
            </a:r>
            <a:r>
              <a:rPr lang="en-US" sz="2000" b="1"/>
              <a:t>isRouteDisplayed()</a:t>
            </a:r>
            <a:r>
              <a:rPr lang="en-US" sz="2000"/>
              <a:t> method.</a:t>
            </a:r>
          </a:p>
          <a:p>
            <a:pPr lvl="1"/>
            <a:r>
              <a:rPr lang="en-US" sz="2000"/>
              <a:t>This method must </a:t>
            </a:r>
            <a:r>
              <a:rPr lang="en-US" sz="2000" b="1"/>
              <a:t>return true if a route will be displayed</a:t>
            </a:r>
            <a:r>
              <a:rPr lang="en-US" sz="2000"/>
              <a:t>. Otherwise, false must be returned. </a:t>
            </a:r>
          </a:p>
          <a:p>
            <a:r>
              <a:rPr lang="en-US" sz="2000"/>
              <a:t>Here is the default implementation for when no route is displayed: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@Override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protected boolean isRouteDisplayed() {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solidFill>
                  <a:srgbClr val="008000"/>
                </a:solidFill>
              </a:rPr>
              <a:t>// we do not display routes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return false;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}</a:t>
            </a:r>
            <a:endParaRPr lang="en-US"/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493F95C-51F7-4690-879A-4D09B1B1366A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B3114-8865-4A8B-B8C4-50835C9A5D5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1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Views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Now the application can use the MapView to display locations to the user.</a:t>
            </a:r>
          </a:p>
          <a:p>
            <a:r>
              <a:rPr lang="en-US" sz="2000"/>
              <a:t>The following block of code demonstrates retrieval of a MapController object, which is used to control the location that the MapView displays: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MapView map = (MapView) findViewById(R.id.map);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map.setSatellite(true);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final MapController mapControl = map.getController();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mapControl.setZoom(17);</a:t>
            </a:r>
          </a:p>
          <a:p>
            <a:r>
              <a:rPr lang="en-US" sz="2000"/>
              <a:t>These lines of code set the display to show the satellite view, which is visually interesting.</a:t>
            </a:r>
          </a:p>
          <a:p>
            <a:r>
              <a:rPr lang="en-US" sz="2000"/>
              <a:t>The MapController object then sets the zoom level of the map.</a:t>
            </a:r>
          </a:p>
          <a:p>
            <a:pPr lvl="1"/>
            <a:r>
              <a:rPr lang="en-US" sz="2000"/>
              <a:t>Larger values are zoomed in farther, with 1 zoomed all the way out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9C8035A-A494-431D-B940-DE7506502D4D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85C6C-9722-4002-9B71-9F89BBA44AC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Views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Building on the previous example, the following lines of code are added to the button handler for geocoding a place name: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GeoPoint newPoint = new</a:t>
            </a:r>
          </a:p>
          <a:p>
            <a:pPr lvl="1">
              <a:buFont typeface="Wingdings" pitchFamily="2" charset="2"/>
              <a:buNone/>
            </a:pPr>
            <a:r>
              <a:rPr lang="fr-FR" sz="2000"/>
              <a:t>GeoPoint((int)(lat * 1E6), (int)(lon * 1E6));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mapControl.</a:t>
            </a:r>
            <a:r>
              <a:rPr lang="en-US" sz="2000" b="1"/>
              <a:t>animateTo</a:t>
            </a:r>
            <a:r>
              <a:rPr lang="en-US" sz="2000"/>
              <a:t>(newPoint);</a:t>
            </a:r>
          </a:p>
          <a:p>
            <a:r>
              <a:rPr lang="en-US" sz="2000"/>
              <a:t>In this case, we create a new </a:t>
            </a:r>
            <a:r>
              <a:rPr lang="en-US" sz="2000" b="1"/>
              <a:t>GeoPoint</a:t>
            </a:r>
            <a:r>
              <a:rPr lang="en-US" sz="2000"/>
              <a:t> to use with the </a:t>
            </a:r>
            <a:r>
              <a:rPr lang="en-US" sz="2000" b="1"/>
              <a:t>animateTo()</a:t>
            </a:r>
            <a:r>
              <a:rPr lang="en-US" sz="2000"/>
              <a:t> method.</a:t>
            </a:r>
          </a:p>
          <a:p>
            <a:r>
              <a:rPr lang="en-US" sz="2000"/>
              <a:t>A </a:t>
            </a:r>
            <a:r>
              <a:rPr lang="en-US" sz="2000" b="1"/>
              <a:t>GeoPoint</a:t>
            </a:r>
            <a:r>
              <a:rPr lang="en-US" sz="2000"/>
              <a:t> object uses microdegrees, so we must multiply the result of the geocoding by 1E6 (1,000,000 or one million).</a:t>
            </a:r>
          </a:p>
          <a:p>
            <a:r>
              <a:rPr lang="en-US" sz="2000"/>
              <a:t>The </a:t>
            </a:r>
            <a:r>
              <a:rPr lang="en-US" sz="2000" b="1"/>
              <a:t>animateTo()</a:t>
            </a:r>
            <a:r>
              <a:rPr lang="en-US" sz="2000"/>
              <a:t> method smoothly animates the MapView to the new location.</a:t>
            </a:r>
          </a:p>
          <a:p>
            <a:r>
              <a:rPr lang="en-US" sz="2000"/>
              <a:t>The </a:t>
            </a:r>
            <a:r>
              <a:rPr lang="en-US" sz="2000" b="1"/>
              <a:t>setCenter()</a:t>
            </a:r>
            <a:r>
              <a:rPr lang="en-US" sz="2000"/>
              <a:t> method can set the center of the map.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2F1F509-D989-4E48-BAD8-58EB7F4A2B84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B1D35-1ACB-4CC9-B74E-B2D360F9B3F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0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you have successfully completed the steps to get your key, you can then reference your map key in the Layout file definition for the </a:t>
            </a:r>
            <a:r>
              <a:rPr lang="en-US" sz="2000" dirty="0" err="1"/>
              <a:t>MapView</a:t>
            </a:r>
            <a:r>
              <a:rPr lang="en-US" sz="2000" dirty="0"/>
              <a:t> you use: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&lt;</a:t>
            </a:r>
            <a:r>
              <a:rPr lang="en-US" sz="2000" dirty="0" err="1"/>
              <a:t>com.google.android.maps.MapView</a:t>
            </a: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android:id</a:t>
            </a:r>
            <a:r>
              <a:rPr lang="en-US" sz="2000" dirty="0"/>
              <a:t>=</a:t>
            </a:r>
            <a:r>
              <a:rPr lang="en-US" sz="2000" i="1" dirty="0"/>
              <a:t>"@+id/map"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android:clickable</a:t>
            </a:r>
            <a:r>
              <a:rPr lang="en-US" sz="2000" dirty="0"/>
              <a:t>=</a:t>
            </a:r>
            <a:r>
              <a:rPr lang="en-US" sz="2000" i="1" dirty="0"/>
              <a:t>"true"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android:apiKey</a:t>
            </a:r>
            <a:r>
              <a:rPr lang="en-US" sz="2000" dirty="0"/>
              <a:t>=</a:t>
            </a:r>
            <a:r>
              <a:rPr lang="en-US" sz="2000" i="1" dirty="0"/>
              <a:t>"0ABIe_e-yb54jZByEAushEbxeLAr7fP96x0yqQA"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android:layout_width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fill_parent</a:t>
            </a:r>
            <a:r>
              <a:rPr lang="en-US" sz="2000" i="1" dirty="0"/>
              <a:t>"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android:layout_height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wrap_content</a:t>
            </a:r>
            <a:r>
              <a:rPr lang="en-US" sz="2000" i="1" dirty="0"/>
              <a:t>" /&gt;</a:t>
            </a:r>
            <a:endParaRPr lang="en-US" sz="2000" dirty="0"/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C3FC9B-38D6-4843-829B-BE582ACA3205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04A40-241A-4FF8-B5ED-368BC74CAFF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Global Positioning Services (GPS)</a:t>
            </a:r>
            <a:endParaRPr lang="en-US" b="1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Android SDK provides </a:t>
            </a:r>
            <a:r>
              <a:rPr lang="en-US" b="1" dirty="0"/>
              <a:t>means for accessing location</a:t>
            </a:r>
            <a:r>
              <a:rPr lang="en-US" dirty="0"/>
              <a:t> via a built-in GPS hardware, when it’s available</a:t>
            </a:r>
          </a:p>
          <a:p>
            <a:r>
              <a:rPr lang="en-US" dirty="0"/>
              <a:t>You can declare that your application uses or requires specific LBS services using the &lt;uses-feature&gt; tag of the Android Manifest file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>
                <a:latin typeface="Courier" pitchFamily="2" charset="0"/>
              </a:rPr>
              <a:t>&lt;uses-feature </a:t>
            </a:r>
            <a:r>
              <a:rPr lang="en-US" sz="2000" dirty="0" err="1">
                <a:latin typeface="Courier" pitchFamily="2" charset="0"/>
              </a:rPr>
              <a:t>android:name</a:t>
            </a:r>
            <a:r>
              <a:rPr lang="en-US" sz="2000" dirty="0">
                <a:latin typeface="Courier" pitchFamily="2" charset="0"/>
              </a:rPr>
              <a:t>="</a:t>
            </a:r>
            <a:r>
              <a:rPr lang="en-US" sz="2000" dirty="0" err="1">
                <a:latin typeface="Courier" pitchFamily="2" charset="0"/>
              </a:rPr>
              <a:t>android.hardware.location</a:t>
            </a:r>
            <a:r>
              <a:rPr lang="en-US" sz="2000" dirty="0">
                <a:latin typeface="Courier" pitchFamily="2" charset="0"/>
              </a:rPr>
              <a:t>" /&gt;</a:t>
            </a:r>
          </a:p>
          <a:p>
            <a:r>
              <a:rPr lang="en-US" dirty="0"/>
              <a:t>If your application requires a precise location fix (that is, the device has functional GPS hardware, use the following &lt;uses-feature&gt; tag instead: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>
                <a:latin typeface="Courier" pitchFamily="2" charset="0"/>
              </a:rPr>
              <a:t>&lt;uses-feature </a:t>
            </a:r>
            <a:r>
              <a:rPr lang="en-US" sz="2000" dirty="0" err="1">
                <a:latin typeface="Courier" pitchFamily="2" charset="0"/>
              </a:rPr>
              <a:t>android:name</a:t>
            </a:r>
            <a:r>
              <a:rPr lang="en-US" sz="2000" dirty="0">
                <a:latin typeface="Courier" pitchFamily="2" charset="0"/>
              </a:rPr>
              <a:t>="</a:t>
            </a:r>
            <a:r>
              <a:rPr lang="en-US" sz="2000" dirty="0" err="1">
                <a:latin typeface="Courier" pitchFamily="2" charset="0"/>
              </a:rPr>
              <a:t>android.hardware.location.gps</a:t>
            </a:r>
            <a:r>
              <a:rPr lang="en-US" sz="2000" dirty="0">
                <a:latin typeface="Courier" pitchFamily="2" charset="0"/>
              </a:rPr>
              <a:t>" /&gt;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D4D050B-5435-4B51-984A-EDC80E5BFD8F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8312E-21CE-4978-9731-CBE741D330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2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Mapping Example</a:t>
            </a: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38" r="-1" b="-1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</p:spPr>
      </p:pic>
      <p:sp>
        <p:nvSpPr>
          <p:cNvPr id="3686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569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32D278D-3894-4C15-9111-FB844C7ACB36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12/8/2020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6661C9EF-B8C7-410C-9D25-683945C42BF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2549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Panning the Map View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Panning the map (click and drag the map to the desired location) can be activated by enabling clicking from within the layout file: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&lt;com.google.android.maps.</a:t>
            </a:r>
            <a:r>
              <a:rPr lang="en-US" b="1">
                <a:solidFill>
                  <a:schemeClr val="tx1"/>
                </a:solidFill>
              </a:rPr>
              <a:t>MapView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android:id="@+id/map"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</a:t>
            </a:r>
            <a:r>
              <a:rPr lang="en-US" b="1">
                <a:solidFill>
                  <a:schemeClr val="tx1"/>
                </a:solidFill>
              </a:rPr>
              <a:t>clickable</a:t>
            </a:r>
            <a:r>
              <a:rPr lang="en-US">
                <a:solidFill>
                  <a:schemeClr val="tx1"/>
                </a:solidFill>
              </a:rPr>
              <a:t>="true"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android:apiKey="mapApiKey"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android:layout_width="fill_parent"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android:layout_height="wrap_content" /&gt;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67C71E4-B2DF-423F-91B3-836B4ACC8567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0D938-632B-4A61-937A-9D8BEEB3E1A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1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Zooming the Map View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 might want to zoom in or out from the same location. </a:t>
            </a:r>
          </a:p>
          <a:p>
            <a:r>
              <a:rPr lang="en-US"/>
              <a:t>To implement this simply enable the built-in zoom controls as follows: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map.setBuiltInZoomControls(true);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95D0B47-1F08-452E-BF17-9F9410007811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25921-DA7D-4700-B512-8A57796BFAD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4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Marking the Spot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Sometimes is helpful if we </a:t>
            </a:r>
            <a:r>
              <a:rPr lang="en-US" sz="2200" b="1"/>
              <a:t>marked the point of interest </a:t>
            </a:r>
            <a:r>
              <a:rPr lang="en-US" sz="2200"/>
              <a:t>directly on the map? </a:t>
            </a:r>
          </a:p>
          <a:p>
            <a:r>
              <a:rPr lang="en-US" sz="2200"/>
              <a:t>The Android SDK provides a few different ways to do this:</a:t>
            </a:r>
          </a:p>
          <a:p>
            <a:pPr lvl="1"/>
            <a:r>
              <a:rPr lang="en-US" sz="2200"/>
              <a:t> use the </a:t>
            </a:r>
            <a:r>
              <a:rPr lang="en-US" sz="2200" b="1"/>
              <a:t>MapView</a:t>
            </a:r>
            <a:r>
              <a:rPr lang="en-US" sz="2200"/>
              <a:t> as a container for an arbitrary View object that can be assigned using a GeoPoint instead of typical screen or View coordinates.</a:t>
            </a:r>
          </a:p>
          <a:p>
            <a:pPr lvl="1"/>
            <a:r>
              <a:rPr lang="en-US" sz="2200"/>
              <a:t>use </a:t>
            </a:r>
            <a:r>
              <a:rPr lang="en-US" sz="2200" b="1"/>
              <a:t>ItemizedOverlay</a:t>
            </a:r>
            <a:r>
              <a:rPr lang="en-US" sz="2200"/>
              <a:t>, which is especially useful if you have more than one place to mark.</a:t>
            </a:r>
          </a:p>
          <a:p>
            <a:r>
              <a:rPr lang="en-US" sz="2200"/>
              <a:t>Finally, you can manually draw items over the map using the Overlay and implement the onDraw() method.</a:t>
            </a:r>
          </a:p>
          <a:p>
            <a:endParaRPr lang="en-US" sz="2200"/>
          </a:p>
        </p:txBody>
      </p:sp>
      <p:sp>
        <p:nvSpPr>
          <p:cNvPr id="399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72A7857-0579-4EF4-B33E-26BD74819924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F2F56-F6B1-4F8E-B52A-36F2E585A7F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Marking the Spot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On the left, you see a bird’s eye view of the town of Wilmington, but zoom in to the south and you see The Long Man of Wilmington as shown on the right.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05862" y="1102410"/>
            <a:ext cx="6019331" cy="4649933"/>
          </a:xfrm>
          <a:prstGeom prst="rect">
            <a:avLst/>
          </a:prstGeom>
          <a:noFill/>
          <a:effectLst/>
        </p:spPr>
      </p:pic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D3F466-3A96-41FD-9A6E-EFBB76F8700C}" type="datetime1">
              <a:rPr lang="en-US" smtClean="0"/>
              <a:pPr>
                <a:spcAft>
                  <a:spcPts val="600"/>
                </a:spcAft>
              </a:pPr>
              <a:t>12/8/2020</a:t>
            </a:fld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DF3939-FB68-4312-974C-624FEC8CDF3C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31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Textbook</a:t>
            </a:r>
          </a:p>
          <a:p>
            <a:pPr eaLnBrk="1" hangingPunct="1"/>
            <a:r>
              <a:rPr lang="en-US"/>
              <a:t>Android Documentation</a:t>
            </a:r>
          </a:p>
        </p:txBody>
      </p:sp>
      <p:sp>
        <p:nvSpPr>
          <p:cNvPr id="5632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A6204C7-212C-4D09-9B90-27574419CA8B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F8CA6F-DC01-4570-A020-D6BDF46FFDD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02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the Spot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 the MapView as a container for an arbitrary View object that can be assigned using a GeoPoint instead of typical screen or View coordinates: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GeoPoint newPoint = new GeoPoint((int)(lat * 1E6), (int)(lon*1E6));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// add a view at this point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MapView.LayoutParams mapMarkerParams = new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MapView.LayoutParams(LayoutParams.WRAP_CONTENT,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LayoutParams.WRAP_CONTENT,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newPoint, MapView.LayoutParams.TOP_LEFT );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ImageView mapMarker = new ImageView(getApplicationContext());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mapMarker.setImageResource(R.drawable.paw);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map.addView(mapMarker, mapMarkerParams);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4BBAED8-A218-4E90-AE22-264706570337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0A664D-BB87-4C88-A81D-C734C85BB66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12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the Spot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use </a:t>
            </a:r>
            <a:r>
              <a:rPr lang="en-US" b="1" dirty="0"/>
              <a:t>markers</a:t>
            </a:r>
            <a:r>
              <a:rPr lang="en-US" dirty="0"/>
              <a:t> identify locations on the map. The default marker uses a standard icon, common to the Google Maps look and feel. </a:t>
            </a:r>
          </a:p>
          <a:p>
            <a:r>
              <a:rPr lang="en-US" dirty="0"/>
              <a:t>It's possible to change the icon's color, image or anchor point via the API. </a:t>
            </a:r>
          </a:p>
          <a:p>
            <a:r>
              <a:rPr lang="en-US" dirty="0"/>
              <a:t>Markers are objects of type </a:t>
            </a:r>
            <a:r>
              <a:rPr lang="en-US" b="1" dirty="0"/>
              <a:t>Marker</a:t>
            </a:r>
            <a:r>
              <a:rPr lang="en-US" dirty="0"/>
              <a:t>, and are added to the map with </a:t>
            </a:r>
            <a:r>
              <a:rPr lang="en-US" dirty="0" err="1"/>
              <a:t>theGoogleMap.</a:t>
            </a:r>
            <a:r>
              <a:rPr lang="en-US" b="1" dirty="0" err="1"/>
              <a:t>addMarker</a:t>
            </a:r>
            <a:r>
              <a:rPr lang="en-US" dirty="0"/>
              <a:t>(</a:t>
            </a:r>
            <a:r>
              <a:rPr lang="en-US" dirty="0" err="1"/>
              <a:t>markerOptions</a:t>
            </a:r>
            <a:r>
              <a:rPr lang="en-US" dirty="0"/>
              <a:t>) method.</a:t>
            </a:r>
          </a:p>
          <a:p>
            <a:pPr lvl="1">
              <a:buNone/>
            </a:pPr>
            <a:r>
              <a:rPr lang="en-US" sz="2000" dirty="0"/>
              <a:t>    private </a:t>
            </a:r>
            <a:r>
              <a:rPr lang="en-US" sz="2000" dirty="0" err="1"/>
              <a:t>GoogleMap</a:t>
            </a:r>
            <a:r>
              <a:rPr lang="en-US" sz="2000" dirty="0"/>
              <a:t> </a:t>
            </a:r>
            <a:r>
              <a:rPr lang="en-US" sz="2000" dirty="0" err="1"/>
              <a:t>mMap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mMap</a:t>
            </a:r>
            <a:r>
              <a:rPr lang="en-US" sz="2000" dirty="0"/>
              <a:t> = ((</a:t>
            </a:r>
            <a:r>
              <a:rPr lang="en-US" sz="2000" dirty="0" err="1"/>
              <a:t>MapFragment</a:t>
            </a:r>
            <a:r>
              <a:rPr lang="en-US" sz="2000" dirty="0"/>
              <a:t>) </a:t>
            </a:r>
            <a:r>
              <a:rPr lang="en-US" sz="2000" dirty="0" err="1"/>
              <a:t>getFragmentManager</a:t>
            </a:r>
            <a:r>
              <a:rPr lang="en-US" sz="2000" dirty="0"/>
              <a:t>().</a:t>
            </a:r>
            <a:r>
              <a:rPr lang="en-US" sz="2000" dirty="0" err="1"/>
              <a:t>findFragmentById</a:t>
            </a:r>
            <a:r>
              <a:rPr lang="en-US" sz="2000" dirty="0"/>
              <a:t>(</a:t>
            </a:r>
            <a:r>
              <a:rPr lang="en-US" sz="2000" dirty="0" err="1"/>
              <a:t>R.id.map</a:t>
            </a:r>
            <a:r>
              <a:rPr lang="en-US" sz="2000" dirty="0"/>
              <a:t>)).</a:t>
            </a:r>
            <a:r>
              <a:rPr lang="en-US" sz="2000" dirty="0" err="1"/>
              <a:t>getMap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 err="1"/>
              <a:t>mMap.</a:t>
            </a:r>
            <a:r>
              <a:rPr lang="en-US" sz="2000" b="1" dirty="0" err="1"/>
              <a:t>addMarker</a:t>
            </a:r>
            <a:r>
              <a:rPr lang="en-US" sz="2000" dirty="0"/>
              <a:t>(new </a:t>
            </a:r>
            <a:r>
              <a:rPr lang="en-US" sz="2000" dirty="0" err="1"/>
              <a:t>MarkerOptions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.</a:t>
            </a:r>
            <a:r>
              <a:rPr lang="en-US" sz="2000" b="1" dirty="0"/>
              <a:t>position</a:t>
            </a:r>
            <a:r>
              <a:rPr lang="en-US" sz="2000" dirty="0"/>
              <a:t>(new </a:t>
            </a:r>
            <a:r>
              <a:rPr lang="en-US" sz="2000" dirty="0" err="1"/>
              <a:t>LatLng</a:t>
            </a:r>
            <a:r>
              <a:rPr lang="en-US" sz="2000" dirty="0"/>
              <a:t>(0, 0))</a:t>
            </a:r>
            <a:br>
              <a:rPr lang="en-US" sz="2000" dirty="0"/>
            </a:br>
            <a:r>
              <a:rPr lang="en-US" sz="2000" dirty="0"/>
              <a:t>.</a:t>
            </a:r>
            <a:r>
              <a:rPr lang="en-US" sz="2000" b="1" dirty="0"/>
              <a:t>title</a:t>
            </a:r>
            <a:r>
              <a:rPr lang="en-US" sz="2000" dirty="0"/>
              <a:t>("Hello world"));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5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Marking the Spot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/>
              <a:t>The MapView layout parameters enable you to set a GeoPoint. </a:t>
            </a:r>
          </a:p>
          <a:p>
            <a:r>
              <a:rPr lang="en-US" sz="2400"/>
              <a:t>Doing this enables the added View to stay put at a geographic location and pan with the map, as shown in the figure.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560160" y="833418"/>
            <a:ext cx="3164629" cy="5187917"/>
          </a:xfrm>
          <a:prstGeom prst="rect">
            <a:avLst/>
          </a:prstGeom>
          <a:noFill/>
          <a:effectLst/>
        </p:spPr>
      </p:pic>
      <p:sp>
        <p:nvSpPr>
          <p:cNvPr id="430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1A983A-9E7A-4098-92EA-AAA9E4E0F32A}" type="datetime1">
              <a:rPr lang="en-US" smtClean="0"/>
              <a:pPr>
                <a:spcAft>
                  <a:spcPts val="600"/>
                </a:spcAft>
              </a:pPr>
              <a:t>12/8/2020</a:t>
            </a:fld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792195-DCD5-4C52-BDF9-BC728EA35E50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58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8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Textbook</a:t>
            </a:r>
          </a:p>
          <a:p>
            <a:pPr lvl="1"/>
            <a:r>
              <a:rPr lang="en-US" dirty="0"/>
              <a:t>Android Documentation - </a:t>
            </a:r>
            <a:r>
              <a:rPr lang="en-US" dirty="0">
                <a:hlinkClick r:id="rId2"/>
              </a:rPr>
              <a:t>https://developers.google.com/maps/documentation/android-api/start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This Treehouse tutorial is also good:</a:t>
            </a:r>
          </a:p>
          <a:p>
            <a:pPr lvl="1"/>
            <a:r>
              <a:rPr lang="en-US" dirty="0">
                <a:hlinkClick r:id="rId2"/>
              </a:rPr>
              <a:t>http://blog.teamtreehouse.com/beginners-guide-location-android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403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C072A0C-6308-4B85-AEF2-A96DFC0E025E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3D7F74-AD30-440B-AFE3-28128204F89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Google Maps Android API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and configure the </a:t>
            </a:r>
            <a:r>
              <a:rPr lang="en-US" b="1" dirty="0"/>
              <a:t>Google Play services</a:t>
            </a:r>
            <a:r>
              <a:rPr lang="en-US" dirty="0"/>
              <a:t> SDK. </a:t>
            </a:r>
          </a:p>
          <a:p>
            <a:pPr lvl="1"/>
            <a:r>
              <a:rPr lang="en-US" sz="2800" dirty="0"/>
              <a:t>The Google Maps Android API is distributed as part of this SDK. </a:t>
            </a:r>
          </a:p>
          <a:p>
            <a:pPr lvl="1"/>
            <a:r>
              <a:rPr lang="en-US" sz="2800" dirty="0"/>
              <a:t>Users of the Google Maps Mobile SDK for Business must download and configure the Google Maps Mobile SDK for Business static library.</a:t>
            </a:r>
          </a:p>
          <a:p>
            <a:r>
              <a:rPr lang="en-US" dirty="0"/>
              <a:t>Create a Google Maps project</a:t>
            </a:r>
          </a:p>
          <a:p>
            <a:r>
              <a:rPr lang="en-US" dirty="0"/>
              <a:t>Obtain an </a:t>
            </a:r>
            <a:r>
              <a:rPr lang="en-US" b="1" dirty="0"/>
              <a:t>API key</a:t>
            </a:r>
            <a:r>
              <a:rPr lang="en-US" dirty="0"/>
              <a:t>. To do this, you will need to </a:t>
            </a:r>
            <a:r>
              <a:rPr lang="en-US" b="1" dirty="0"/>
              <a:t>register a project in the Google APIs Console</a:t>
            </a:r>
            <a:r>
              <a:rPr lang="en-US" dirty="0"/>
              <a:t>, and get a signing certificate for your app.</a:t>
            </a:r>
          </a:p>
          <a:p>
            <a:r>
              <a:rPr lang="en-US" dirty="0"/>
              <a:t>Specify </a:t>
            </a:r>
            <a:r>
              <a:rPr lang="en-US" b="1" dirty="0"/>
              <a:t>settings in the Application Manifest</a:t>
            </a:r>
            <a:r>
              <a:rPr lang="en-US" dirty="0"/>
              <a:t>.</a:t>
            </a:r>
          </a:p>
          <a:p>
            <a:r>
              <a:rPr lang="en-US" b="1" dirty="0"/>
              <a:t>Add a map </a:t>
            </a:r>
            <a:r>
              <a:rPr lang="en-US" dirty="0"/>
              <a:t>to a new or existing Android project.</a:t>
            </a:r>
          </a:p>
          <a:p>
            <a:r>
              <a:rPr lang="en-US" b="1" dirty="0"/>
              <a:t>Publish</a:t>
            </a:r>
            <a:r>
              <a:rPr lang="en-US" dirty="0"/>
              <a:t> your application!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guide is a quick start to adding a map to an Android app: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https://developers.google.com/maps/documentation/android-api/start </a:t>
            </a: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Let’s follow the example above. See next page for the support library.</a:t>
            </a:r>
          </a:p>
          <a:p>
            <a:r>
              <a:rPr lang="en-US" dirty="0">
                <a:hlinkClick r:id="rId3"/>
              </a:rPr>
              <a:t>This Treehouse tutorial is also good:</a:t>
            </a:r>
          </a:p>
          <a:p>
            <a:pPr lvl="1"/>
            <a:r>
              <a:rPr lang="en-US" dirty="0">
                <a:hlinkClick r:id="rId3"/>
              </a:rPr>
              <a:t>http://blog.teamtreehouse.com/beginners-guide-location-android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b="1" dirty="0"/>
              <a:t>v4 Support Library: com.android.support:support-v4:23.2.1</a:t>
            </a:r>
          </a:p>
          <a:p>
            <a:pPr lvl="0"/>
            <a:r>
              <a:rPr lang="en-CA" sz="2000" dirty="0">
                <a:hlinkClick r:id="rId3"/>
              </a:rPr>
              <a:t>Fragment</a:t>
            </a:r>
            <a:r>
              <a:rPr lang="en-CA" sz="2000" dirty="0"/>
              <a:t> - Adds support for encapsulation of user interface and functionality with Fragments, enabling applications to provide layouts that adjust between small and large-screen devices.</a:t>
            </a:r>
          </a:p>
          <a:p>
            <a:pPr lvl="0"/>
            <a:endParaRPr lang="en-CA" sz="2000" dirty="0"/>
          </a:p>
          <a:p>
            <a:r>
              <a:rPr lang="en-US" sz="2000" b="1" dirty="0"/>
              <a:t>v7 </a:t>
            </a:r>
            <a:r>
              <a:rPr lang="en-US" sz="2000" b="1" dirty="0" err="1"/>
              <a:t>appcompat</a:t>
            </a:r>
            <a:r>
              <a:rPr lang="en-US" sz="2000" b="1" dirty="0"/>
              <a:t> library com.android.support:appcompat-v7:23.2.1</a:t>
            </a:r>
            <a:r>
              <a:rPr lang="en-CA" sz="2000" dirty="0"/>
              <a:t>This library adds support for the </a:t>
            </a:r>
            <a:r>
              <a:rPr lang="en-CA" sz="2000" dirty="0">
                <a:hlinkClick r:id="rId4"/>
              </a:rPr>
              <a:t>Action Bar</a:t>
            </a:r>
            <a:r>
              <a:rPr lang="en-CA" sz="2000" dirty="0"/>
              <a:t> user interface </a:t>
            </a:r>
            <a:r>
              <a:rPr lang="en-CA" sz="2000" dirty="0">
                <a:hlinkClick r:id="rId5"/>
              </a:rPr>
              <a:t>design pattern</a:t>
            </a:r>
            <a:r>
              <a:rPr lang="en-CA" sz="2000" dirty="0"/>
              <a:t>. This library includes support for </a:t>
            </a:r>
            <a:r>
              <a:rPr lang="en-CA" sz="2000" dirty="0">
                <a:hlinkClick r:id="rId6"/>
              </a:rPr>
              <a:t>material </a:t>
            </a:r>
            <a:r>
              <a:rPr lang="en-CA" sz="2000" dirty="0" err="1">
                <a:hlinkClick r:id="rId6"/>
              </a:rPr>
              <a:t>design</a:t>
            </a:r>
            <a:r>
              <a:rPr lang="en-CA" sz="2000" dirty="0" err="1"/>
              <a:t>user</a:t>
            </a:r>
            <a:r>
              <a:rPr lang="en-CA" sz="2000" dirty="0"/>
              <a:t> interface implementations.</a:t>
            </a:r>
          </a:p>
          <a:p>
            <a:endParaRPr lang="en-CA" sz="2000" dirty="0"/>
          </a:p>
          <a:p>
            <a:r>
              <a:rPr lang="en-US" sz="2000" u="sng" dirty="0">
                <a:hlinkClick r:id="rId7"/>
              </a:rPr>
              <a:t>http://developer.android.com/tools/support-library/features.html#v4</a:t>
            </a:r>
            <a:endParaRPr lang="en-CA" sz="2000" b="1" dirty="0"/>
          </a:p>
          <a:p>
            <a:endParaRPr lang="en-CA" sz="20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1DFF5-2195-4AAC-8BBF-DA28F0866AAC}" type="datetime1">
              <a:rPr lang="en-US" smtClean="0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72D31-F18A-4DF6-9B53-1517003938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725" y="640081"/>
            <a:ext cx="3206143" cy="54890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Google Play Services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7330"/>
            <a:ext cx="7345825" cy="490333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44204" y="6356349"/>
            <a:ext cx="13958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AF1DFF5-2195-4AAC-8BBF-DA28F0866AAC}" type="datetime1">
              <a:rPr lang="en-US" smtClean="0"/>
              <a:pPr defTabSz="914400">
                <a:spcAft>
                  <a:spcPts val="600"/>
                </a:spcAft>
                <a:defRPr/>
              </a:pPr>
              <a:t>12/8/2020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FF72D31-F18A-4DF6-9B53-151700393855}" type="slidenum">
              <a:rPr lang="en-US" smtClean="0"/>
              <a:pPr defTabSz="914400"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4770</Words>
  <Application>Microsoft Office PowerPoint</Application>
  <PresentationFormat>Widescreen</PresentationFormat>
  <Paragraphs>506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Courier</vt:lpstr>
      <vt:lpstr>Wingdings</vt:lpstr>
      <vt:lpstr>Office Theme</vt:lpstr>
      <vt:lpstr>COMP3074 Mobile App Development I</vt:lpstr>
      <vt:lpstr>Launch Map with an Intent</vt:lpstr>
      <vt:lpstr>Using Location-Based Services (LBS) APIs</vt:lpstr>
      <vt:lpstr>Using Location-Based Services (LBS) APIs</vt:lpstr>
      <vt:lpstr>Using Global Positioning Services (GPS)</vt:lpstr>
      <vt:lpstr>Using the Google Maps Android API v2</vt:lpstr>
      <vt:lpstr>Getting Started</vt:lpstr>
      <vt:lpstr>Support Library</vt:lpstr>
      <vt:lpstr>Installing Google Play Services</vt:lpstr>
      <vt:lpstr>Getting the Google Maps API key</vt:lpstr>
      <vt:lpstr>Getting the Google Maps API v2 key</vt:lpstr>
      <vt:lpstr>Getting the Google Maps API key</vt:lpstr>
      <vt:lpstr>Adding the API Key to your application</vt:lpstr>
      <vt:lpstr>Adding the API Key to your application</vt:lpstr>
      <vt:lpstr>Specifying Permissions</vt:lpstr>
      <vt:lpstr>Specifying Permissions</vt:lpstr>
      <vt:lpstr>Specifying Permissions</vt:lpstr>
      <vt:lpstr>Requiring OpenGL ES version 2</vt:lpstr>
      <vt:lpstr>Adding a Map</vt:lpstr>
      <vt:lpstr>Adding a Map</vt:lpstr>
      <vt:lpstr>Adding a Map</vt:lpstr>
      <vt:lpstr>Finding Your Location</vt:lpstr>
      <vt:lpstr>Finding Your Location</vt:lpstr>
      <vt:lpstr>Finding Your Location</vt:lpstr>
      <vt:lpstr>Finding Your Location</vt:lpstr>
      <vt:lpstr>Finding Your Location</vt:lpstr>
      <vt:lpstr>Finding Your Location</vt:lpstr>
      <vt:lpstr>Finding Your Location</vt:lpstr>
      <vt:lpstr>Locating Your Emulator</vt:lpstr>
      <vt:lpstr>Locating Your Emulator</vt:lpstr>
      <vt:lpstr>Locating Your Emulator</vt:lpstr>
      <vt:lpstr>LocationServices Example</vt:lpstr>
      <vt:lpstr>LocationServices 3 Example</vt:lpstr>
      <vt:lpstr>Geocoding Locations</vt:lpstr>
      <vt:lpstr>Geocoding Locations</vt:lpstr>
      <vt:lpstr>Geocoding Locations</vt:lpstr>
      <vt:lpstr>Geocoding Locations</vt:lpstr>
      <vt:lpstr>Geocoding Locations</vt:lpstr>
      <vt:lpstr>Geocoding Locations</vt:lpstr>
      <vt:lpstr>Geocoding Locations</vt:lpstr>
      <vt:lpstr>Geocoding Locations</vt:lpstr>
      <vt:lpstr>Mapping Locations</vt:lpstr>
      <vt:lpstr>Mapping Intents</vt:lpstr>
      <vt:lpstr>Mapping Views</vt:lpstr>
      <vt:lpstr>Mapping Views</vt:lpstr>
      <vt:lpstr>Mapping Views</vt:lpstr>
      <vt:lpstr>Mapping Views</vt:lpstr>
      <vt:lpstr>Mapping Views</vt:lpstr>
      <vt:lpstr>Mapping Example</vt:lpstr>
      <vt:lpstr>Mapping Example</vt:lpstr>
      <vt:lpstr>Panning the Map View</vt:lpstr>
      <vt:lpstr>Zooming the Map View</vt:lpstr>
      <vt:lpstr>Marking the Spot</vt:lpstr>
      <vt:lpstr>Marking the Spot</vt:lpstr>
      <vt:lpstr>References</vt:lpstr>
      <vt:lpstr>Marking the Spot</vt:lpstr>
      <vt:lpstr>Marking the Spot</vt:lpstr>
      <vt:lpstr>Marking the Spot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COMP3074 Mobile App Development I</dc:title>
  <dc:creator>Przemyslaw Pawluk</dc:creator>
  <cp:lastModifiedBy>Gordon Wells</cp:lastModifiedBy>
  <cp:revision>2</cp:revision>
  <dcterms:created xsi:type="dcterms:W3CDTF">2020-10-07T02:01:03Z</dcterms:created>
  <dcterms:modified xsi:type="dcterms:W3CDTF">2020-12-08T21:46:04Z</dcterms:modified>
</cp:coreProperties>
</file>