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Average"/>
      <p:regular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Average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swald-bold.fntdata"/><Relationship Id="rId14" Type="http://schemas.openxmlformats.org/officeDocument/2006/relationships/slide" Target="slides/slide10.xml"/><Relationship Id="rId36" Type="http://schemas.openxmlformats.org/officeDocument/2006/relationships/font" Target="fonts/Oswal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yed.Rizvi3@georgebrown.c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JavaScript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 Introduction to Programming for the Web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Properties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Properties tell the computer about the </a:t>
            </a:r>
            <a:r>
              <a:rPr b="1" lang="en-GB" sz="3000"/>
              <a:t>characteristics</a:t>
            </a:r>
            <a:r>
              <a:rPr lang="en-GB" sz="3000"/>
              <a:t> of an object.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Example: Properties of a Car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Color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-GB" sz="3000"/>
              <a:t>Make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Events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Events tell the computer how the user can </a:t>
            </a:r>
            <a:r>
              <a:rPr b="1" lang="en-GB" sz="3000"/>
              <a:t>interact</a:t>
            </a:r>
            <a:r>
              <a:rPr lang="en-GB" sz="3000"/>
              <a:t> with an object.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Example: Events for a Car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Brake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-GB" sz="3000"/>
              <a:t>Accelerate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Methods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Methods tell the computer how to </a:t>
            </a:r>
            <a:r>
              <a:rPr b="1" lang="en-GB" sz="3000"/>
              <a:t>change</a:t>
            </a:r>
            <a:r>
              <a:rPr lang="en-GB" sz="3000"/>
              <a:t> the properties of an object.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Example: Events for a Car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Change Speed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A Car Object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3725"/>
            <a:ext cx="8839200" cy="2760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Web Browsers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Web browsers use models of the browser window and the web pages contained in them.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000"/>
              <a:t>Web browsers use these models to understand how to interpret web pages.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STEP 1: The browser receives a web page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&lt;DOCTYPE html&gt;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&lt;html&gt;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&lt;head&gt;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&lt;title&gt;Constructive &amp;amp; Co&lt;/title&gt;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&lt;link rel=“stylesheet” href=“c01.css” /&gt;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&lt;/head&gt;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&lt;body&gt;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&lt;h1&gt;Constructive &amp;amp; Co&lt;/h1&gt;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&lt;p&gt;For all orders and enquiries,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please call &lt;em&gt;555-3344&lt;/em&gt;&lt;/p&gt;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&lt;/body&gt;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&lt;/html&gt;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STEP 2: Creates a model of the page and stores it in memory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875" y="1158225"/>
            <a:ext cx="600922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The DOM (Document Object Model)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674" y="1113475"/>
            <a:ext cx="3872650" cy="391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STEP 3: Shows the page on screen using a rendering engine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950" y="1122600"/>
            <a:ext cx="509463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Writing a Script for a Web Page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It is helpful to know how JavaScript works with HTML and CSS in a web page.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JavaScript is written in plain text, just like HTML and CSS.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Introductions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Naqi Rizvi, Full Stack JavaScript Developer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Professor, ADI, George Brown College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 u="sng">
                <a:solidFill>
                  <a:schemeClr val="hlink"/>
                </a:solidFill>
                <a:hlinkClick r:id="rId3"/>
              </a:rPr>
              <a:t>Syed.Rizvi3@georgebrown.ca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Now, your turn!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Writing a Script for a Web Page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You use the HTML &lt;script&gt; element. Its src attribute tells the browser where the JavaScript file is located.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When the browser encounters a &lt;script&gt; element it: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-GB" sz="2400"/>
              <a:t>Stops to load the script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-GB" sz="2400"/>
              <a:t>Checks to see if it needs to perform any actions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2013025"/>
            <a:ext cx="8520600" cy="13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6000">
                <a:solidFill>
                  <a:schemeClr val="accent5"/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1535150"/>
            <a:ext cx="8520600" cy="19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6000">
                <a:solidFill>
                  <a:schemeClr val="accent5"/>
                </a:solidFill>
              </a:rPr>
              <a:t>BASIC JAVASCRIPT INSTRUCTIONS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STATEMENTS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Each individual step in a script is known as a statement.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Each statement should end with a semi-colon </a:t>
            </a:r>
            <a:r>
              <a:rPr lang="en-GB" sz="3000">
                <a:solidFill>
                  <a:srgbClr val="FFE599"/>
                </a:solidFill>
              </a:rPr>
              <a:t>(;)</a:t>
            </a:r>
            <a:r>
              <a:rPr lang="en-GB" sz="300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>
                <a:solidFill>
                  <a:srgbClr val="9FC5E8"/>
                </a:solidFill>
              </a:rPr>
              <a:t>alert(‘Hello, World!’)</a:t>
            </a:r>
            <a:r>
              <a:rPr b="1" lang="en-GB" sz="3000">
                <a:solidFill>
                  <a:srgbClr val="FFE599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COMMENTS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9485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You should use comments to explain what your code does.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They help you remember and others understand.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Single Line vs Multi-Line Comment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VARIABLES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Scripts often need to store bits of information temporarily in order to achieve their tasks.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These bits of information - or data - are stored in variables.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DECLARING A VARIABLE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2561100" y="1616625"/>
            <a:ext cx="4710000" cy="127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6000">
                <a:solidFill>
                  <a:srgbClr val="A4C2F4"/>
                </a:solidFill>
              </a:rPr>
              <a:t>var</a:t>
            </a:r>
            <a:r>
              <a:rPr lang="en-GB" sz="6000"/>
              <a:t>      age;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000" y="2505075"/>
            <a:ext cx="30575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200" y="2505075"/>
            <a:ext cx="30861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ASSIGNING A VALUE TO A VARIABLE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833475" y="1370350"/>
            <a:ext cx="7302600" cy="124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6000"/>
              <a:t>a</a:t>
            </a:r>
            <a:r>
              <a:rPr lang="en-GB" sz="6000"/>
              <a:t>ge    </a:t>
            </a:r>
            <a:r>
              <a:rPr lang="en-GB" sz="6000">
                <a:solidFill>
                  <a:srgbClr val="A4C2F4"/>
                </a:solidFill>
              </a:rPr>
              <a:t>=</a:t>
            </a:r>
            <a:r>
              <a:rPr lang="en-GB" sz="6000"/>
              <a:t>    13;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175" y="2427400"/>
            <a:ext cx="1936224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150" y="2427400"/>
            <a:ext cx="1936224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149" y="2427400"/>
            <a:ext cx="9462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>
            <p:ph idx="1" type="body"/>
          </p:nvPr>
        </p:nvSpPr>
        <p:spPr>
          <a:xfrm>
            <a:off x="5081200" y="2827450"/>
            <a:ext cx="2374800" cy="79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Value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2095675" y="2979850"/>
            <a:ext cx="2374800" cy="79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Variable Name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716175" y="3626950"/>
            <a:ext cx="1936200" cy="79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Assignment Operator</a:t>
            </a:r>
          </a:p>
        </p:txBody>
      </p:sp>
      <p:cxnSp>
        <p:nvCxnSpPr>
          <p:cNvPr id="224" name="Shape 224"/>
          <p:cNvCxnSpPr>
            <a:stCxn id="220" idx="2"/>
          </p:cNvCxnSpPr>
          <p:nvPr/>
        </p:nvCxnSpPr>
        <p:spPr>
          <a:xfrm flipH="1">
            <a:off x="4679474" y="2827450"/>
            <a:ext cx="480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JAVASCRIPT OPERATORS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Arithmetic Operators: +, -, *, /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Assignment Operators: =, +=, -=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Equality Operators: ==, ===, &gt;, &gt;=, &lt;, &lt;=, !=, !== 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Logical Operators: &amp;&amp;, ||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TYPES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JavaScript distinguishes between numbers, strings, and true or false values known as Booleans.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3000"/>
              <a:t>Numbers</a:t>
            </a:r>
            <a:r>
              <a:rPr lang="en-GB" sz="3000"/>
              <a:t>: 0, 235, 0.74, NaN (No Quotes)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3000"/>
              <a:t>Strings</a:t>
            </a:r>
            <a:r>
              <a:rPr lang="en-GB" sz="3000"/>
              <a:t>: “Hello, World!” (Enclosed in Quotes)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3000"/>
              <a:t>Booleans</a:t>
            </a:r>
            <a:r>
              <a:rPr lang="en-GB" sz="3000"/>
              <a:t>: true, false (Either true or false)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Course Structure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Not a marked course (optional assignments)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Wednesdays 6pm - 9pm for 6 weeks (until 4/12/17)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35 minute Knowledge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35 minute Practical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35 minute Knowledge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35 minute Practical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-GB" sz="2000"/>
              <a:t>20 minutes Questions/Extra Help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Duckett, Jon, Gilles Ruppert, and Jack Moore. JavaScript &amp; JQuery: Interactive Front-end Web Development. Indianapolis, IN: John Wiley &amp; Sons, 2014. Print.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Where does JavaScript fit in?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89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GB" sz="3000"/>
              <a:t>HTML</a:t>
            </a:r>
            <a:r>
              <a:rPr lang="en-GB" sz="3000"/>
              <a:t>: Content and Structure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-GB"/>
              <a:t>Headings, Paragraphs, Lists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GB" sz="3000"/>
              <a:t>CSS</a:t>
            </a:r>
            <a:r>
              <a:rPr lang="en-GB" sz="3000"/>
              <a:t>: Presentation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GB"/>
              <a:t>Font, Color, Background, Border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GB" sz="3000"/>
              <a:t>JavaScript</a:t>
            </a:r>
            <a:r>
              <a:rPr lang="en-GB" sz="3000"/>
              <a:t>: Behavior/Functionality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GB"/>
              <a:t>Dynamic Display, User Interaction, Events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How does JavaScript make pages interactive?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400"/>
              <a:t>Access Content: </a:t>
            </a:r>
            <a:r>
              <a:rPr lang="en-GB" sz="2000"/>
              <a:t>Select any element, attribute, or text from an HTML page.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2400"/>
              <a:t>Modify Content:</a:t>
            </a:r>
            <a:r>
              <a:rPr lang="en-GB" sz="2000"/>
              <a:t> Add/Remove elements, attributes, and text to the page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2400"/>
              <a:t>Program Rules:</a:t>
            </a:r>
            <a:r>
              <a:rPr lang="en-GB" sz="2000"/>
              <a:t> Specify a set of steps for the browser to follow to allows it to access or change the content of a page.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2400"/>
              <a:t>React to Events:</a:t>
            </a:r>
            <a:r>
              <a:rPr lang="en-GB" sz="2000"/>
              <a:t> Specify that a script should run when a specific event has occurred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What the heck is a Script anyways?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A script is a </a:t>
            </a:r>
            <a:r>
              <a:rPr b="1" lang="en-GB" sz="3000"/>
              <a:t>series of instructions </a:t>
            </a:r>
            <a:r>
              <a:rPr lang="en-GB" sz="3000"/>
              <a:t>that a computer can follow to achieve a goal. Similar to a recipe.</a:t>
            </a:r>
          </a:p>
        </p:txBody>
      </p:sp>
      <p:pic>
        <p:nvPicPr>
          <p:cNvPr descr="javascript.gif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874" y="2415650"/>
            <a:ext cx="6613800" cy="24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Writing a Script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GB" sz="3000"/>
              <a:t>Define</a:t>
            </a:r>
            <a:r>
              <a:rPr lang="en-GB" sz="3000"/>
              <a:t> the Goal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What do you want to achieve?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GB" sz="3000"/>
              <a:t>Design</a:t>
            </a:r>
            <a:r>
              <a:rPr lang="en-GB" sz="3000"/>
              <a:t> the 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Split the goals into a series of tasks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GB" sz="3000"/>
              <a:t>Code</a:t>
            </a:r>
            <a:r>
              <a:rPr lang="en-GB" sz="3000"/>
              <a:t> each Step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In a way the computer can understand aka JavaScript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A note about Computers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They’re fairly dumb...and forgetful, but obedient!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It’s your job to give very detailed, specific instructions in a language the computer understands.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Computer language is not much different than ours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5"/>
                </a:solidFill>
              </a:rPr>
              <a:t>How do  computers fit into the World?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Computers create </a:t>
            </a:r>
            <a:r>
              <a:rPr b="1" lang="en-GB" sz="3000"/>
              <a:t>models</a:t>
            </a:r>
            <a:r>
              <a:rPr lang="en-GB" sz="3000"/>
              <a:t> of the world using data.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The objects in these models use: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b="1" lang="en-GB" sz="3000"/>
              <a:t>Properties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b="1" lang="en-GB" sz="3000"/>
              <a:t>Events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b="1" lang="en-GB" sz="3000"/>
              <a:t>Methods</a:t>
            </a:r>
            <a:r>
              <a:rPr lang="en-GB" sz="300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