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8" r:id="rId4"/>
    <p:sldId id="257" r:id="rId5"/>
    <p:sldId id="259" r:id="rId6"/>
    <p:sldId id="261" r:id="rId7"/>
    <p:sldId id="260" r:id="rId8"/>
    <p:sldId id="262" r:id="rId9"/>
    <p:sldId id="263" r:id="rId10"/>
    <p:sldId id="273" r:id="rId11"/>
    <p:sldId id="269" r:id="rId12"/>
    <p:sldId id="275" r:id="rId13"/>
    <p:sldId id="271" r:id="rId14"/>
    <p:sldId id="265" r:id="rId15"/>
    <p:sldId id="270" r:id="rId16"/>
    <p:sldId id="272" r:id="rId17"/>
    <p:sldId id="277" r:id="rId18"/>
    <p:sldId id="276" r:id="rId19"/>
    <p:sldId id="279" r:id="rId20"/>
    <p:sldId id="266"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9A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972B1-6E44-4B6E-B847-8C02408EA8D8}" v="463" dt="2020-05-28T17:11:14.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ACC4A0-6ED0-473F-A8AF-EA85947DDF4F}"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24628681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CC4A0-6ED0-473F-A8AF-EA85947DDF4F}"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33823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CC4A0-6ED0-473F-A8AF-EA85947DDF4F}"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175788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CC4A0-6ED0-473F-A8AF-EA85947DDF4F}"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416439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ACC4A0-6ED0-473F-A8AF-EA85947DDF4F}"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5424696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1ACC4A0-6ED0-473F-A8AF-EA85947DDF4F}" type="datetimeFigureOut">
              <a:rPr lang="en-US" smtClean="0"/>
              <a:t>5/28/2020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144073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ACC4A0-6ED0-473F-A8AF-EA85947DDF4F}"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1248C-385E-455A-A413-0637875E08F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026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CC4A0-6ED0-473F-A8AF-EA85947DDF4F}"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343409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CC4A0-6ED0-473F-A8AF-EA85947DDF4F}"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417848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1ACC4A0-6ED0-473F-A8AF-EA85947DDF4F}" type="datetimeFigureOut">
              <a:rPr lang="en-US" smtClean="0"/>
              <a:t>5/28/2020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98588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ACC4A0-6ED0-473F-A8AF-EA85947DDF4F}" type="datetimeFigureOut">
              <a:rPr lang="en-US" smtClean="0"/>
              <a:t>5/28/2020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161248C-385E-455A-A413-0637875E08FD}" type="slidenum">
              <a:rPr lang="en-US" smtClean="0"/>
              <a:t>‹#›</a:t>
            </a:fld>
            <a:endParaRPr lang="en-US"/>
          </a:p>
        </p:txBody>
      </p:sp>
    </p:spTree>
    <p:extLst>
      <p:ext uri="{BB962C8B-B14F-4D97-AF65-F5344CB8AC3E}">
        <p14:creationId xmlns:p14="http://schemas.microsoft.com/office/powerpoint/2010/main" val="192801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ACC4A0-6ED0-473F-A8AF-EA85947DDF4F}" type="datetimeFigureOut">
              <a:rPr lang="en-US" smtClean="0"/>
              <a:t>5/28/2020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161248C-385E-455A-A413-0637875E08FD}" type="slidenum">
              <a:rPr lang="en-US" smtClean="0"/>
              <a:t>‹#›</a:t>
            </a:fld>
            <a:endParaRPr lang="en-US"/>
          </a:p>
        </p:txBody>
      </p:sp>
    </p:spTree>
    <p:extLst>
      <p:ext uri="{BB962C8B-B14F-4D97-AF65-F5344CB8AC3E}">
        <p14:creationId xmlns:p14="http://schemas.microsoft.com/office/powerpoint/2010/main" val="602656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horse-coli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etmd.com/horse/conditions/digestive/c_hr_equine_colic" TargetMode="External"/><Relationship Id="rId2" Type="http://schemas.openxmlformats.org/officeDocument/2006/relationships/hyperlink" Target="https://www.kaggle.com/uciml/horse-col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4C4B-1218-4D93-AC7E-913825327D18}"/>
              </a:ext>
            </a:extLst>
          </p:cNvPr>
          <p:cNvSpPr>
            <a:spLocks noGrp="1"/>
          </p:cNvSpPr>
          <p:nvPr>
            <p:ph type="ctrTitle"/>
          </p:nvPr>
        </p:nvSpPr>
        <p:spPr/>
        <p:txBody>
          <a:bodyPr/>
          <a:lstStyle/>
          <a:p>
            <a:r>
              <a:rPr lang="en-US" dirty="0"/>
              <a:t>Colic in Horses</a:t>
            </a:r>
          </a:p>
        </p:txBody>
      </p:sp>
      <p:sp>
        <p:nvSpPr>
          <p:cNvPr id="3" name="Subtitle 2">
            <a:extLst>
              <a:ext uri="{FF2B5EF4-FFF2-40B4-BE49-F238E27FC236}">
                <a16:creationId xmlns:a16="http://schemas.microsoft.com/office/drawing/2014/main" id="{B55ECFD7-A558-4288-9326-D0628156371A}"/>
              </a:ext>
            </a:extLst>
          </p:cNvPr>
          <p:cNvSpPr>
            <a:spLocks noGrp="1"/>
          </p:cNvSpPr>
          <p:nvPr>
            <p:ph type="subTitle" idx="1"/>
          </p:nvPr>
        </p:nvSpPr>
        <p:spPr/>
        <p:txBody>
          <a:bodyPr/>
          <a:lstStyle/>
          <a:p>
            <a:r>
              <a:rPr lang="en-US" dirty="0"/>
              <a:t>Gabrielle Beinars, DSC 530</a:t>
            </a:r>
          </a:p>
        </p:txBody>
      </p:sp>
    </p:spTree>
    <p:extLst>
      <p:ext uri="{BB962C8B-B14F-4D97-AF65-F5344CB8AC3E}">
        <p14:creationId xmlns:p14="http://schemas.microsoft.com/office/powerpoint/2010/main" val="160895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15E25-700C-4C1C-AC3D-A03110359110}"/>
              </a:ext>
            </a:extLst>
          </p:cNvPr>
          <p:cNvSpPr>
            <a:spLocks noGrp="1"/>
          </p:cNvSpPr>
          <p:nvPr>
            <p:ph type="title"/>
          </p:nvPr>
        </p:nvSpPr>
        <p:spPr>
          <a:xfrm>
            <a:off x="2231136" y="467418"/>
            <a:ext cx="7729728" cy="1188720"/>
          </a:xfrm>
          <a:solidFill>
            <a:srgbClr val="FFFFFF"/>
          </a:solidFill>
        </p:spPr>
        <p:txBody>
          <a:bodyPr>
            <a:normAutofit/>
          </a:bodyPr>
          <a:lstStyle/>
          <a:p>
            <a:r>
              <a:rPr lang="en-US" dirty="0"/>
              <a:t>Missing data</a:t>
            </a:r>
          </a:p>
        </p:txBody>
      </p:sp>
      <p:sp>
        <p:nvSpPr>
          <p:cNvPr id="3" name="Content Placeholder 2">
            <a:extLst>
              <a:ext uri="{FF2B5EF4-FFF2-40B4-BE49-F238E27FC236}">
                <a16:creationId xmlns:a16="http://schemas.microsoft.com/office/drawing/2014/main" id="{A48B76FE-10C5-4847-8B04-3409B8D1389A}"/>
              </a:ext>
            </a:extLst>
          </p:cNvPr>
          <p:cNvSpPr>
            <a:spLocks noGrp="1"/>
          </p:cNvSpPr>
          <p:nvPr>
            <p:ph idx="1"/>
          </p:nvPr>
        </p:nvSpPr>
        <p:spPr>
          <a:xfrm>
            <a:off x="1706062" y="2291262"/>
            <a:ext cx="4389938" cy="2879256"/>
          </a:xfrm>
        </p:spPr>
        <p:txBody>
          <a:bodyPr>
            <a:normAutofit/>
          </a:bodyPr>
          <a:lstStyle/>
          <a:p>
            <a:r>
              <a:rPr lang="en-US" dirty="0">
                <a:solidFill>
                  <a:srgbClr val="404040"/>
                </a:solidFill>
              </a:rPr>
              <a:t>Number of missing data points by variable:</a:t>
            </a:r>
          </a:p>
          <a:p>
            <a:pPr lvl="1"/>
            <a:r>
              <a:rPr lang="en-US" dirty="0">
                <a:solidFill>
                  <a:srgbClr val="404040"/>
                </a:solidFill>
              </a:rPr>
              <a:t>Rectal Temperature, 60</a:t>
            </a:r>
          </a:p>
          <a:p>
            <a:pPr lvl="1"/>
            <a:r>
              <a:rPr lang="en-US" dirty="0">
                <a:solidFill>
                  <a:srgbClr val="404040"/>
                </a:solidFill>
              </a:rPr>
              <a:t>Pulse, 24</a:t>
            </a:r>
          </a:p>
          <a:p>
            <a:pPr lvl="1"/>
            <a:r>
              <a:rPr lang="en-US" dirty="0">
                <a:solidFill>
                  <a:srgbClr val="404040"/>
                </a:solidFill>
              </a:rPr>
              <a:t>Respiratory Rate, 58</a:t>
            </a:r>
          </a:p>
          <a:p>
            <a:pPr lvl="1"/>
            <a:r>
              <a:rPr lang="en-US" dirty="0">
                <a:solidFill>
                  <a:srgbClr val="404040"/>
                </a:solidFill>
              </a:rPr>
              <a:t>Packed Cell Volume, 29</a:t>
            </a:r>
          </a:p>
          <a:p>
            <a:pPr lvl="1"/>
            <a:r>
              <a:rPr lang="en-US" dirty="0">
                <a:solidFill>
                  <a:srgbClr val="404040"/>
                </a:solidFill>
              </a:rPr>
              <a:t>Total Protein, 33</a:t>
            </a:r>
          </a:p>
          <a:p>
            <a:pPr lvl="1"/>
            <a:endParaRPr lang="en-US" dirty="0">
              <a:solidFill>
                <a:srgbClr val="404040"/>
              </a:solidFill>
            </a:endParaRPr>
          </a:p>
          <a:p>
            <a:pPr lvl="1"/>
            <a:endParaRPr lang="en-US" dirty="0">
              <a:solidFill>
                <a:srgbClr val="404040"/>
              </a:solidFill>
            </a:endParaRPr>
          </a:p>
        </p:txBody>
      </p:sp>
      <p:sp>
        <p:nvSpPr>
          <p:cNvPr id="11" name="Content Placeholder 2">
            <a:extLst>
              <a:ext uri="{FF2B5EF4-FFF2-40B4-BE49-F238E27FC236}">
                <a16:creationId xmlns:a16="http://schemas.microsoft.com/office/drawing/2014/main" id="{6C8825F3-DCB8-440E-A58A-61A4348C2344}"/>
              </a:ext>
            </a:extLst>
          </p:cNvPr>
          <p:cNvSpPr txBox="1">
            <a:spLocks/>
          </p:cNvSpPr>
          <p:nvPr/>
        </p:nvSpPr>
        <p:spPr>
          <a:xfrm>
            <a:off x="6109855" y="2291262"/>
            <a:ext cx="4389938" cy="2879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rgbClr val="404040"/>
                </a:solidFill>
              </a:rPr>
              <a:t>As the data set contains 299 observations, I did not want to drop any data. </a:t>
            </a:r>
          </a:p>
          <a:p>
            <a:r>
              <a:rPr lang="en-US" dirty="0">
                <a:solidFill>
                  <a:srgbClr val="404040"/>
                </a:solidFill>
              </a:rPr>
              <a:t>After computing the descriptive statistics and creating histograms of each variable, I replaced the missing data points with the median value. </a:t>
            </a:r>
          </a:p>
          <a:p>
            <a:pPr lvl="1"/>
            <a:endParaRPr lang="en-US" dirty="0">
              <a:solidFill>
                <a:srgbClr val="404040"/>
              </a:solidFill>
            </a:endParaRPr>
          </a:p>
          <a:p>
            <a:pPr lvl="1"/>
            <a:endParaRPr lang="en-US" dirty="0">
              <a:solidFill>
                <a:srgbClr val="404040"/>
              </a:solidFill>
            </a:endParaRPr>
          </a:p>
        </p:txBody>
      </p:sp>
    </p:spTree>
    <p:extLst>
      <p:ext uri="{BB962C8B-B14F-4D97-AF65-F5344CB8AC3E}">
        <p14:creationId xmlns:p14="http://schemas.microsoft.com/office/powerpoint/2010/main" val="409882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55AE2-4DDB-4BC3-A5BA-7966B835A642}"/>
              </a:ext>
            </a:extLst>
          </p:cNvPr>
          <p:cNvSpPr>
            <a:spLocks noGrp="1"/>
          </p:cNvSpPr>
          <p:nvPr>
            <p:ph type="title"/>
          </p:nvPr>
        </p:nvSpPr>
        <p:spPr>
          <a:xfrm>
            <a:off x="2231136" y="467418"/>
            <a:ext cx="7729728" cy="1188720"/>
          </a:xfrm>
          <a:solidFill>
            <a:srgbClr val="FFFFFF"/>
          </a:solidFill>
        </p:spPr>
        <p:txBody>
          <a:bodyPr>
            <a:normAutofit/>
          </a:bodyPr>
          <a:lstStyle/>
          <a:p>
            <a:r>
              <a:rPr lang="en-US" dirty="0"/>
              <a:t>Outliers</a:t>
            </a:r>
          </a:p>
        </p:txBody>
      </p:sp>
      <p:graphicFrame>
        <p:nvGraphicFramePr>
          <p:cNvPr id="11" name="Table 12">
            <a:extLst>
              <a:ext uri="{FF2B5EF4-FFF2-40B4-BE49-F238E27FC236}">
                <a16:creationId xmlns:a16="http://schemas.microsoft.com/office/drawing/2014/main" id="{C01ACEE1-8A8A-4594-9488-97BA5BBB41DF}"/>
              </a:ext>
            </a:extLst>
          </p:cNvPr>
          <p:cNvGraphicFramePr>
            <a:graphicFrameLocks noGrp="1"/>
          </p:cNvGraphicFramePr>
          <p:nvPr>
            <p:extLst>
              <p:ext uri="{D42A27DB-BD31-4B8C-83A1-F6EECF244321}">
                <p14:modId xmlns:p14="http://schemas.microsoft.com/office/powerpoint/2010/main" val="2232654654"/>
              </p:ext>
            </p:extLst>
          </p:nvPr>
        </p:nvGraphicFramePr>
        <p:xfrm>
          <a:off x="1886264" y="2228611"/>
          <a:ext cx="1737360" cy="2335842"/>
        </p:xfrm>
        <a:graphic>
          <a:graphicData uri="http://schemas.openxmlformats.org/drawingml/2006/table">
            <a:tbl>
              <a:tblPr firstRow="1" bandRow="1">
                <a:tableStyleId>{5C22544A-7EE6-4342-B048-85BDC9FD1C3A}</a:tableStyleId>
              </a:tblPr>
              <a:tblGrid>
                <a:gridCol w="1151145">
                  <a:extLst>
                    <a:ext uri="{9D8B030D-6E8A-4147-A177-3AD203B41FA5}">
                      <a16:colId xmlns:a16="http://schemas.microsoft.com/office/drawing/2014/main" val="1814933674"/>
                    </a:ext>
                  </a:extLst>
                </a:gridCol>
                <a:gridCol w="586215">
                  <a:extLst>
                    <a:ext uri="{9D8B030D-6E8A-4147-A177-3AD203B41FA5}">
                      <a16:colId xmlns:a16="http://schemas.microsoft.com/office/drawing/2014/main" val="3498767036"/>
                    </a:ext>
                  </a:extLst>
                </a:gridCol>
              </a:tblGrid>
              <a:tr h="237705">
                <a:tc gridSpan="2">
                  <a:txBody>
                    <a:bodyPr/>
                    <a:lstStyle/>
                    <a:p>
                      <a:pPr algn="ctr"/>
                      <a:r>
                        <a:rPr lang="en-US" sz="1000" dirty="0"/>
                        <a:t>Smallest</a:t>
                      </a:r>
                    </a:p>
                  </a:txBody>
                  <a:tcPr marL="94827" marR="94827" marT="47413" marB="47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404036">
                <a:tc>
                  <a:txBody>
                    <a:bodyPr/>
                    <a:lstStyle/>
                    <a:p>
                      <a:pPr algn="ctr"/>
                      <a:r>
                        <a:rPr lang="en-US" sz="1000" dirty="0"/>
                        <a:t>Rectal </a:t>
                      </a:r>
                    </a:p>
                    <a:p>
                      <a:pPr algn="ctr"/>
                      <a:r>
                        <a:rPr lang="en-US" sz="1000" dirty="0"/>
                        <a:t>Temperature (°C)</a:t>
                      </a:r>
                    </a:p>
                  </a:txBody>
                  <a:tcPr marL="76003" marR="76003" marT="38002" marB="38002"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76003" marR="76003" marT="38002" marB="3800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64426">
                <a:tc>
                  <a:txBody>
                    <a:bodyPr/>
                    <a:lstStyle/>
                    <a:p>
                      <a:pPr algn="ctr"/>
                      <a:r>
                        <a:rPr lang="en-US" sz="1000" dirty="0"/>
                        <a:t>35.4</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64426">
                <a:tc>
                  <a:txBody>
                    <a:bodyPr/>
                    <a:lstStyle/>
                    <a:p>
                      <a:pPr algn="ctr"/>
                      <a:r>
                        <a:rPr lang="en-US" sz="1000" dirty="0"/>
                        <a:t>36.0</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64426">
                <a:tc>
                  <a:txBody>
                    <a:bodyPr/>
                    <a:lstStyle/>
                    <a:p>
                      <a:pPr algn="ctr"/>
                      <a:r>
                        <a:rPr lang="en-US" sz="1000" dirty="0"/>
                        <a:t>36.1</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64426">
                <a:tc>
                  <a:txBody>
                    <a:bodyPr/>
                    <a:lstStyle/>
                    <a:p>
                      <a:pPr algn="ctr"/>
                      <a:r>
                        <a:rPr lang="en-US" sz="1000" dirty="0"/>
                        <a:t>36.4</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64426">
                <a:tc>
                  <a:txBody>
                    <a:bodyPr/>
                    <a:lstStyle/>
                    <a:p>
                      <a:pPr algn="ctr"/>
                      <a:r>
                        <a:rPr lang="en-US" sz="1000" dirty="0"/>
                        <a:t>36.5</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64426">
                <a:tc>
                  <a:txBody>
                    <a:bodyPr/>
                    <a:lstStyle/>
                    <a:p>
                      <a:pPr algn="ctr"/>
                      <a:r>
                        <a:rPr lang="en-US" sz="1000" dirty="0"/>
                        <a:t>36.6</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64426">
                <a:tc>
                  <a:txBody>
                    <a:bodyPr/>
                    <a:lstStyle/>
                    <a:p>
                      <a:pPr algn="ctr"/>
                      <a:r>
                        <a:rPr lang="en-US" sz="1000" dirty="0"/>
                        <a:t>36.8</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64426">
                <a:tc>
                  <a:txBody>
                    <a:bodyPr/>
                    <a:lstStyle/>
                    <a:p>
                      <a:pPr algn="ctr"/>
                      <a:r>
                        <a:rPr lang="en-US" sz="1000" dirty="0"/>
                        <a:t>36.9</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64426">
                <a:tc>
                  <a:txBody>
                    <a:bodyPr/>
                    <a:lstStyle/>
                    <a:p>
                      <a:pPr algn="ctr"/>
                      <a:r>
                        <a:rPr lang="en-US" sz="1000" dirty="0"/>
                        <a:t>37.0</a:t>
                      </a:r>
                    </a:p>
                  </a:txBody>
                  <a:tcPr marL="16070" marR="16070" marT="8029" marB="8029"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6070" marR="16070" marT="8029" marB="8029"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64426">
                <a:tc>
                  <a:txBody>
                    <a:bodyPr/>
                    <a:lstStyle/>
                    <a:p>
                      <a:pPr algn="ctr"/>
                      <a:r>
                        <a:rPr lang="en-US" sz="1000" dirty="0"/>
                        <a:t>37.1</a:t>
                      </a:r>
                    </a:p>
                  </a:txBody>
                  <a:tcPr marL="16070" marR="16070" marT="8029" marB="8029"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3</a:t>
                      </a:r>
                    </a:p>
                  </a:txBody>
                  <a:tcPr marL="16070" marR="16070" marT="8029" marB="8029"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16" name="Table 12">
            <a:extLst>
              <a:ext uri="{FF2B5EF4-FFF2-40B4-BE49-F238E27FC236}">
                <a16:creationId xmlns:a16="http://schemas.microsoft.com/office/drawing/2014/main" id="{05EDB0C6-7D3A-463A-9A63-CB830BB6EEDB}"/>
              </a:ext>
            </a:extLst>
          </p:cNvPr>
          <p:cNvGraphicFramePr>
            <a:graphicFrameLocks noGrp="1"/>
          </p:cNvGraphicFramePr>
          <p:nvPr>
            <p:extLst>
              <p:ext uri="{D42A27DB-BD31-4B8C-83A1-F6EECF244321}">
                <p14:modId xmlns:p14="http://schemas.microsoft.com/office/powerpoint/2010/main" val="2720138730"/>
              </p:ext>
            </p:extLst>
          </p:nvPr>
        </p:nvGraphicFramePr>
        <p:xfrm>
          <a:off x="4105023" y="2233124"/>
          <a:ext cx="1737360" cy="2308392"/>
        </p:xfrm>
        <a:graphic>
          <a:graphicData uri="http://schemas.openxmlformats.org/drawingml/2006/table">
            <a:tbl>
              <a:tblPr firstRow="1" bandRow="1">
                <a:tableStyleId>{5C22544A-7EE6-4342-B048-85BDC9FD1C3A}</a:tableStyleId>
              </a:tblPr>
              <a:tblGrid>
                <a:gridCol w="1182716">
                  <a:extLst>
                    <a:ext uri="{9D8B030D-6E8A-4147-A177-3AD203B41FA5}">
                      <a16:colId xmlns:a16="http://schemas.microsoft.com/office/drawing/2014/main" val="1814933674"/>
                    </a:ext>
                  </a:extLst>
                </a:gridCol>
                <a:gridCol w="554644">
                  <a:extLst>
                    <a:ext uri="{9D8B030D-6E8A-4147-A177-3AD203B41FA5}">
                      <a16:colId xmlns:a16="http://schemas.microsoft.com/office/drawing/2014/main" val="3498767036"/>
                    </a:ext>
                  </a:extLst>
                </a:gridCol>
              </a:tblGrid>
              <a:tr h="220792">
                <a:tc gridSpan="2">
                  <a:txBody>
                    <a:bodyPr/>
                    <a:lstStyle/>
                    <a:p>
                      <a:pPr algn="ctr"/>
                      <a:r>
                        <a:rPr lang="en-US" sz="1000" dirty="0"/>
                        <a:t>Largest</a:t>
                      </a:r>
                    </a:p>
                  </a:txBody>
                  <a:tcPr marL="87630" marR="87630" marT="43815" marB="43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77934">
                <a:tc>
                  <a:txBody>
                    <a:bodyPr/>
                    <a:lstStyle/>
                    <a:p>
                      <a:pPr algn="ctr"/>
                      <a:r>
                        <a:rPr lang="en-US" sz="1000" dirty="0"/>
                        <a:t>Rectal Temperature (°C)</a:t>
                      </a:r>
                    </a:p>
                  </a:txBody>
                  <a:tcPr marL="76965" marR="76965" marT="38481" marB="38481">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76965" marR="76965" marT="38481" marB="38481"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66969">
                <a:tc>
                  <a:txBody>
                    <a:bodyPr/>
                    <a:lstStyle/>
                    <a:p>
                      <a:pPr algn="ctr"/>
                      <a:r>
                        <a:rPr lang="en-US" sz="1000" dirty="0"/>
                        <a:t>40.8</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66969">
                <a:tc>
                  <a:txBody>
                    <a:bodyPr/>
                    <a:lstStyle/>
                    <a:p>
                      <a:pPr algn="ctr"/>
                      <a:r>
                        <a:rPr lang="en-US" sz="1000" dirty="0"/>
                        <a:t>40.3</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66969">
                <a:tc>
                  <a:txBody>
                    <a:bodyPr/>
                    <a:lstStyle/>
                    <a:p>
                      <a:pPr algn="ctr"/>
                      <a:r>
                        <a:rPr lang="en-US" sz="1000" dirty="0"/>
                        <a:t>40.0</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66969">
                <a:tc>
                  <a:txBody>
                    <a:bodyPr/>
                    <a:lstStyle/>
                    <a:p>
                      <a:pPr algn="ctr"/>
                      <a:r>
                        <a:rPr lang="en-US" sz="1000" dirty="0"/>
                        <a:t>39.9</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66969">
                <a:tc>
                  <a:txBody>
                    <a:bodyPr/>
                    <a:lstStyle/>
                    <a:p>
                      <a:pPr algn="ctr"/>
                      <a:r>
                        <a:rPr lang="en-US" sz="1000" dirty="0"/>
                        <a:t>39.7</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66969">
                <a:tc>
                  <a:txBody>
                    <a:bodyPr/>
                    <a:lstStyle/>
                    <a:p>
                      <a:pPr algn="ctr"/>
                      <a:r>
                        <a:rPr lang="en-US" sz="1000" dirty="0"/>
                        <a:t>39.6</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66969">
                <a:tc>
                  <a:txBody>
                    <a:bodyPr/>
                    <a:lstStyle/>
                    <a:p>
                      <a:pPr algn="ctr"/>
                      <a:r>
                        <a:rPr lang="en-US" sz="1000" dirty="0"/>
                        <a:t>39.5</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4</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66969">
                <a:tc>
                  <a:txBody>
                    <a:bodyPr/>
                    <a:lstStyle/>
                    <a:p>
                      <a:pPr algn="ctr"/>
                      <a:r>
                        <a:rPr lang="en-US" sz="1000" dirty="0"/>
                        <a:t>39.4</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3</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66969">
                <a:tc>
                  <a:txBody>
                    <a:bodyPr/>
                    <a:lstStyle/>
                    <a:p>
                      <a:pPr algn="ctr"/>
                      <a:r>
                        <a:rPr lang="en-US" sz="1000" dirty="0"/>
                        <a:t>39.3</a:t>
                      </a:r>
                    </a:p>
                  </a:txBody>
                  <a:tcPr marL="16273" marR="16273" marT="8130" marB="813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4</a:t>
                      </a:r>
                    </a:p>
                  </a:txBody>
                  <a:tcPr marL="16273" marR="16273" marT="8130" marB="813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66969">
                <a:tc>
                  <a:txBody>
                    <a:bodyPr/>
                    <a:lstStyle/>
                    <a:p>
                      <a:pPr algn="ctr"/>
                      <a:r>
                        <a:rPr lang="en-US" sz="1000" dirty="0"/>
                        <a:t>39.2</a:t>
                      </a:r>
                    </a:p>
                  </a:txBody>
                  <a:tcPr marL="16273" marR="16273" marT="8130" marB="813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5</a:t>
                      </a:r>
                    </a:p>
                  </a:txBody>
                  <a:tcPr marL="16273" marR="16273" marT="8130" marB="813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18" name="Table 12">
            <a:extLst>
              <a:ext uri="{FF2B5EF4-FFF2-40B4-BE49-F238E27FC236}">
                <a16:creationId xmlns:a16="http://schemas.microsoft.com/office/drawing/2014/main" id="{ADCB101C-E1ED-4A1F-B4E2-BD317C903D7F}"/>
              </a:ext>
            </a:extLst>
          </p:cNvPr>
          <p:cNvGraphicFramePr>
            <a:graphicFrameLocks noGrp="1"/>
          </p:cNvGraphicFramePr>
          <p:nvPr>
            <p:extLst>
              <p:ext uri="{D42A27DB-BD31-4B8C-83A1-F6EECF244321}">
                <p14:modId xmlns:p14="http://schemas.microsoft.com/office/powerpoint/2010/main" val="103860716"/>
              </p:ext>
            </p:extLst>
          </p:nvPr>
        </p:nvGraphicFramePr>
        <p:xfrm>
          <a:off x="6398699" y="2228611"/>
          <a:ext cx="1737360" cy="2282432"/>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0">
                <a:tc gridSpan="2">
                  <a:txBody>
                    <a:bodyPr/>
                    <a:lstStyle/>
                    <a:p>
                      <a:pPr algn="ctr"/>
                      <a:r>
                        <a:rPr lang="en-US" sz="1000" dirty="0"/>
                        <a:t>Smallest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58424">
                <a:tc>
                  <a:txBody>
                    <a:bodyPr/>
                    <a:lstStyle/>
                    <a:p>
                      <a:pPr algn="ctr"/>
                      <a:r>
                        <a:rPr lang="en-US" sz="1000" dirty="0"/>
                        <a:t>Respiratory Rate</a:t>
                      </a:r>
                    </a:p>
                  </a:txBody>
                  <a:tcPr marL="68865" marR="68865" marT="34432" marB="34432">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330">
                <a:tc>
                  <a:txBody>
                    <a:bodyPr/>
                    <a:lstStyle/>
                    <a:p>
                      <a:pPr algn="ctr"/>
                      <a:r>
                        <a:rPr lang="en-US" sz="1000" dirty="0"/>
                        <a:t>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330">
                <a:tc>
                  <a:txBody>
                    <a:bodyPr/>
                    <a:lstStyle/>
                    <a:p>
                      <a:pPr algn="ctr"/>
                      <a:r>
                        <a:rPr lang="en-US" sz="1000" dirty="0"/>
                        <a:t>9.0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330">
                <a:tc>
                  <a:txBody>
                    <a:bodyPr/>
                    <a:lstStyle/>
                    <a:p>
                      <a:pPr algn="ctr"/>
                      <a:r>
                        <a:rPr lang="en-US" sz="1000" dirty="0"/>
                        <a:t>10.0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330">
                <a:tc>
                  <a:txBody>
                    <a:bodyPr/>
                    <a:lstStyle/>
                    <a:p>
                      <a:pPr algn="ctr"/>
                      <a:r>
                        <a:rPr lang="en-US" sz="1000" dirty="0"/>
                        <a:t>12.0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19</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330">
                <a:tc>
                  <a:txBody>
                    <a:bodyPr/>
                    <a:lstStyle/>
                    <a:p>
                      <a:pPr algn="ctr"/>
                      <a:r>
                        <a:rPr lang="en-US" sz="1000" dirty="0"/>
                        <a:t>13.0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330">
                <a:tc>
                  <a:txBody>
                    <a:bodyPr/>
                    <a:lstStyle/>
                    <a:p>
                      <a:pPr algn="ctr"/>
                      <a:r>
                        <a:rPr lang="en-US" sz="1000" dirty="0"/>
                        <a:t>14.0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4</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330">
                <a:tc>
                  <a:txBody>
                    <a:bodyPr/>
                    <a:lstStyle/>
                    <a:p>
                      <a:pPr algn="ctr"/>
                      <a:r>
                        <a:rPr lang="en-US" sz="1000" dirty="0"/>
                        <a:t>15.0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330">
                <a:tc>
                  <a:txBody>
                    <a:bodyPr/>
                    <a:lstStyle/>
                    <a:p>
                      <a:pPr algn="ctr"/>
                      <a:r>
                        <a:rPr lang="en-US" sz="1000" dirty="0"/>
                        <a:t>16.0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330">
                <a:tc>
                  <a:txBody>
                    <a:bodyPr/>
                    <a:lstStyle/>
                    <a:p>
                      <a:pPr algn="ctr"/>
                      <a:r>
                        <a:rPr lang="en-US" sz="1000" dirty="0"/>
                        <a:t>18.0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8</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330">
                <a:tc>
                  <a:txBody>
                    <a:bodyPr/>
                    <a:lstStyle/>
                    <a:p>
                      <a:pPr algn="ctr"/>
                      <a:r>
                        <a:rPr lang="en-US" sz="1000" dirty="0"/>
                        <a:t>20.0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27</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19" name="Table 12">
            <a:extLst>
              <a:ext uri="{FF2B5EF4-FFF2-40B4-BE49-F238E27FC236}">
                <a16:creationId xmlns:a16="http://schemas.microsoft.com/office/drawing/2014/main" id="{E2EAAB0B-4CFA-4367-88CE-31998F6FAFE2}"/>
              </a:ext>
            </a:extLst>
          </p:cNvPr>
          <p:cNvGraphicFramePr>
            <a:graphicFrameLocks noGrp="1"/>
          </p:cNvGraphicFramePr>
          <p:nvPr>
            <p:extLst>
              <p:ext uri="{D42A27DB-BD31-4B8C-83A1-F6EECF244321}">
                <p14:modId xmlns:p14="http://schemas.microsoft.com/office/powerpoint/2010/main" val="1352744829"/>
              </p:ext>
            </p:extLst>
          </p:nvPr>
        </p:nvGraphicFramePr>
        <p:xfrm>
          <a:off x="8617458" y="2228611"/>
          <a:ext cx="1737360" cy="2282432"/>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230646">
                <a:tc gridSpan="2">
                  <a:txBody>
                    <a:bodyPr/>
                    <a:lstStyle/>
                    <a:p>
                      <a:pPr algn="ctr"/>
                      <a:r>
                        <a:rPr lang="en-US" sz="1000" dirty="0"/>
                        <a:t>Largest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58424">
                <a:tc>
                  <a:txBody>
                    <a:bodyPr/>
                    <a:lstStyle/>
                    <a:p>
                      <a:pPr algn="ctr"/>
                      <a:r>
                        <a:rPr lang="en-US" sz="1000" dirty="0"/>
                        <a:t>Respiratory Rate</a:t>
                      </a:r>
                    </a:p>
                  </a:txBody>
                  <a:tcPr marL="68865" marR="68865" marT="34432" marB="34432">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330">
                <a:tc>
                  <a:txBody>
                    <a:bodyPr/>
                    <a:lstStyle/>
                    <a:p>
                      <a:pPr algn="ctr"/>
                      <a:r>
                        <a:rPr lang="en-US" sz="1000" dirty="0"/>
                        <a:t>96.0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330">
                <a:tc>
                  <a:txBody>
                    <a:bodyPr/>
                    <a:lstStyle/>
                    <a:p>
                      <a:pPr algn="ctr"/>
                      <a:r>
                        <a:rPr lang="en-US" sz="1000" dirty="0"/>
                        <a:t>90.0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330">
                <a:tc>
                  <a:txBody>
                    <a:bodyPr/>
                    <a:lstStyle/>
                    <a:p>
                      <a:pPr algn="ctr"/>
                      <a:r>
                        <a:rPr lang="en-US" sz="1000" dirty="0"/>
                        <a:t>88.0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330">
                <a:tc>
                  <a:txBody>
                    <a:bodyPr/>
                    <a:lstStyle/>
                    <a:p>
                      <a:pPr algn="ctr"/>
                      <a:r>
                        <a:rPr lang="en-US" sz="1000" dirty="0"/>
                        <a:t>84.0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330">
                <a:tc>
                  <a:txBody>
                    <a:bodyPr/>
                    <a:lstStyle/>
                    <a:p>
                      <a:pPr algn="ctr"/>
                      <a:r>
                        <a:rPr lang="en-US" sz="1000" dirty="0"/>
                        <a:t>80.0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330">
                <a:tc>
                  <a:txBody>
                    <a:bodyPr/>
                    <a:lstStyle/>
                    <a:p>
                      <a:pPr algn="ctr"/>
                      <a:r>
                        <a:rPr lang="en-US" sz="1000" dirty="0"/>
                        <a:t>72.0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330">
                <a:tc>
                  <a:txBody>
                    <a:bodyPr/>
                    <a:lstStyle/>
                    <a:p>
                      <a:pPr algn="ctr"/>
                      <a:r>
                        <a:rPr lang="en-US" sz="1000" dirty="0"/>
                        <a:t>70.0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330">
                <a:tc>
                  <a:txBody>
                    <a:bodyPr/>
                    <a:lstStyle/>
                    <a:p>
                      <a:pPr algn="ctr"/>
                      <a:r>
                        <a:rPr lang="en-US" sz="1000" dirty="0"/>
                        <a:t>68.0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330">
                <a:tc>
                  <a:txBody>
                    <a:bodyPr/>
                    <a:lstStyle/>
                    <a:p>
                      <a:pPr algn="ctr"/>
                      <a:r>
                        <a:rPr lang="en-US" sz="1000" dirty="0"/>
                        <a:t>66.0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330">
                <a:tc>
                  <a:txBody>
                    <a:bodyPr/>
                    <a:lstStyle/>
                    <a:p>
                      <a:pPr algn="ctr"/>
                      <a:r>
                        <a:rPr lang="en-US" sz="1000" dirty="0"/>
                        <a:t>60.0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4</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spTree>
    <p:extLst>
      <p:ext uri="{BB962C8B-B14F-4D97-AF65-F5344CB8AC3E}">
        <p14:creationId xmlns:p14="http://schemas.microsoft.com/office/powerpoint/2010/main" val="296185899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55AE2-4DDB-4BC3-A5BA-7966B835A642}"/>
              </a:ext>
            </a:extLst>
          </p:cNvPr>
          <p:cNvSpPr>
            <a:spLocks noGrp="1"/>
          </p:cNvSpPr>
          <p:nvPr>
            <p:ph type="title"/>
          </p:nvPr>
        </p:nvSpPr>
        <p:spPr>
          <a:xfrm>
            <a:off x="2231136" y="467418"/>
            <a:ext cx="7729728" cy="1188720"/>
          </a:xfrm>
          <a:solidFill>
            <a:srgbClr val="FFFFFF"/>
          </a:solidFill>
        </p:spPr>
        <p:txBody>
          <a:bodyPr>
            <a:normAutofit/>
          </a:bodyPr>
          <a:lstStyle/>
          <a:p>
            <a:r>
              <a:rPr lang="en-US" dirty="0"/>
              <a:t>Outliers</a:t>
            </a:r>
          </a:p>
        </p:txBody>
      </p:sp>
      <p:graphicFrame>
        <p:nvGraphicFramePr>
          <p:cNvPr id="11" name="Table 12">
            <a:extLst>
              <a:ext uri="{FF2B5EF4-FFF2-40B4-BE49-F238E27FC236}">
                <a16:creationId xmlns:a16="http://schemas.microsoft.com/office/drawing/2014/main" id="{C01ACEE1-8A8A-4594-9488-97BA5BBB41DF}"/>
              </a:ext>
            </a:extLst>
          </p:cNvPr>
          <p:cNvGraphicFramePr>
            <a:graphicFrameLocks noGrp="1"/>
          </p:cNvGraphicFramePr>
          <p:nvPr>
            <p:extLst>
              <p:ext uri="{D42A27DB-BD31-4B8C-83A1-F6EECF244321}">
                <p14:modId xmlns:p14="http://schemas.microsoft.com/office/powerpoint/2010/main" val="3541793859"/>
              </p:ext>
            </p:extLst>
          </p:nvPr>
        </p:nvGraphicFramePr>
        <p:xfrm>
          <a:off x="1594952" y="2123556"/>
          <a:ext cx="1737360" cy="2282108"/>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228294">
                <a:tc gridSpan="2">
                  <a:txBody>
                    <a:bodyPr/>
                    <a:lstStyle/>
                    <a:p>
                      <a:pPr algn="ctr"/>
                      <a:r>
                        <a:rPr lang="en-US" sz="1000" dirty="0"/>
                        <a:t>Smallest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73340">
                <a:tc>
                  <a:txBody>
                    <a:bodyPr/>
                    <a:lstStyle/>
                    <a:p>
                      <a:pPr algn="ctr"/>
                      <a:r>
                        <a:rPr lang="en-US" sz="1000" dirty="0"/>
                        <a:t>Pulse</a:t>
                      </a:r>
                    </a:p>
                  </a:txBody>
                  <a:tcPr marL="68865" marR="68865" marT="34432" marB="34432"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293">
                <a:tc>
                  <a:txBody>
                    <a:bodyPr/>
                    <a:lstStyle/>
                    <a:p>
                      <a:pPr algn="ctr"/>
                      <a:r>
                        <a:rPr lang="en-US" sz="1000" dirty="0"/>
                        <a:t>30.0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293">
                <a:tc>
                  <a:txBody>
                    <a:bodyPr/>
                    <a:lstStyle/>
                    <a:p>
                      <a:pPr algn="ctr"/>
                      <a:r>
                        <a:rPr lang="en-US" sz="1000" dirty="0"/>
                        <a:t>36.0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293">
                <a:tc>
                  <a:txBody>
                    <a:bodyPr/>
                    <a:lstStyle/>
                    <a:p>
                      <a:pPr algn="ctr"/>
                      <a:r>
                        <a:rPr lang="en-US" sz="1000" dirty="0"/>
                        <a:t>38.0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293">
                <a:tc>
                  <a:txBody>
                    <a:bodyPr/>
                    <a:lstStyle/>
                    <a:p>
                      <a:pPr algn="ctr"/>
                      <a:r>
                        <a:rPr lang="en-US" sz="1000" dirty="0"/>
                        <a:t>40.0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18</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293">
                <a:tc>
                  <a:txBody>
                    <a:bodyPr/>
                    <a:lstStyle/>
                    <a:p>
                      <a:pPr algn="ctr"/>
                      <a:r>
                        <a:rPr lang="en-US" sz="1000" dirty="0"/>
                        <a:t>42.0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10</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293">
                <a:tc>
                  <a:txBody>
                    <a:bodyPr/>
                    <a:lstStyle/>
                    <a:p>
                      <a:pPr algn="ctr"/>
                      <a:r>
                        <a:rPr lang="en-US" sz="1000" dirty="0"/>
                        <a:t>44.0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293">
                <a:tc>
                  <a:txBody>
                    <a:bodyPr/>
                    <a:lstStyle/>
                    <a:p>
                      <a:pPr algn="ctr"/>
                      <a:r>
                        <a:rPr lang="en-US" sz="1000" dirty="0"/>
                        <a:t>45.0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293">
                <a:tc>
                  <a:txBody>
                    <a:bodyPr/>
                    <a:lstStyle/>
                    <a:p>
                      <a:pPr algn="ctr"/>
                      <a:r>
                        <a:rPr lang="en-US" sz="1000" dirty="0"/>
                        <a:t>46.0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293">
                <a:tc>
                  <a:txBody>
                    <a:bodyPr/>
                    <a:lstStyle/>
                    <a:p>
                      <a:pPr algn="ctr"/>
                      <a:r>
                        <a:rPr lang="en-US" sz="1000" dirty="0"/>
                        <a:t>48.0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27</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293">
                <a:tc>
                  <a:txBody>
                    <a:bodyPr/>
                    <a:lstStyle/>
                    <a:p>
                      <a:pPr algn="ctr"/>
                      <a:r>
                        <a:rPr lang="en-US" sz="1000" dirty="0"/>
                        <a:t>49.0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16" name="Table 12">
            <a:extLst>
              <a:ext uri="{FF2B5EF4-FFF2-40B4-BE49-F238E27FC236}">
                <a16:creationId xmlns:a16="http://schemas.microsoft.com/office/drawing/2014/main" id="{05EDB0C6-7D3A-463A-9A63-CB830BB6EEDB}"/>
              </a:ext>
            </a:extLst>
          </p:cNvPr>
          <p:cNvGraphicFramePr>
            <a:graphicFrameLocks noGrp="1"/>
          </p:cNvGraphicFramePr>
          <p:nvPr>
            <p:extLst>
              <p:ext uri="{D42A27DB-BD31-4B8C-83A1-F6EECF244321}">
                <p14:modId xmlns:p14="http://schemas.microsoft.com/office/powerpoint/2010/main" val="1453035821"/>
              </p:ext>
            </p:extLst>
          </p:nvPr>
        </p:nvGraphicFramePr>
        <p:xfrm>
          <a:off x="3863426" y="2123556"/>
          <a:ext cx="1737360" cy="2282108"/>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228294">
                <a:tc gridSpan="2">
                  <a:txBody>
                    <a:bodyPr/>
                    <a:lstStyle/>
                    <a:p>
                      <a:pPr algn="ctr"/>
                      <a:r>
                        <a:rPr lang="en-US" sz="1000" dirty="0"/>
                        <a:t>Largest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73340">
                <a:tc>
                  <a:txBody>
                    <a:bodyPr/>
                    <a:lstStyle/>
                    <a:p>
                      <a:pPr algn="ctr"/>
                      <a:r>
                        <a:rPr lang="en-US" sz="1000" dirty="0"/>
                        <a:t>Pulse</a:t>
                      </a:r>
                    </a:p>
                  </a:txBody>
                  <a:tcPr marL="68865" marR="68865" marT="34432" marB="34432"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293">
                <a:tc>
                  <a:txBody>
                    <a:bodyPr/>
                    <a:lstStyle/>
                    <a:p>
                      <a:pPr algn="ctr"/>
                      <a:r>
                        <a:rPr lang="en-US" sz="1000" dirty="0"/>
                        <a:t>184.0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293">
                <a:tc>
                  <a:txBody>
                    <a:bodyPr/>
                    <a:lstStyle/>
                    <a:p>
                      <a:pPr algn="ctr"/>
                      <a:r>
                        <a:rPr lang="en-US" sz="1000" dirty="0"/>
                        <a:t>164.0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293">
                <a:tc>
                  <a:txBody>
                    <a:bodyPr/>
                    <a:lstStyle/>
                    <a:p>
                      <a:pPr algn="ctr"/>
                      <a:r>
                        <a:rPr lang="en-US" sz="1000" dirty="0"/>
                        <a:t>160.0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293">
                <a:tc>
                  <a:txBody>
                    <a:bodyPr/>
                    <a:lstStyle/>
                    <a:p>
                      <a:pPr algn="ctr"/>
                      <a:r>
                        <a:rPr lang="en-US" sz="1000" dirty="0"/>
                        <a:t>150.0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293">
                <a:tc>
                  <a:txBody>
                    <a:bodyPr/>
                    <a:lstStyle/>
                    <a:p>
                      <a:pPr algn="ctr"/>
                      <a:r>
                        <a:rPr lang="en-US" sz="1000" dirty="0"/>
                        <a:t>146.0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293">
                <a:tc>
                  <a:txBody>
                    <a:bodyPr/>
                    <a:lstStyle/>
                    <a:p>
                      <a:pPr algn="ctr"/>
                      <a:r>
                        <a:rPr lang="en-US" sz="1000" dirty="0"/>
                        <a:t>140.0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293">
                <a:tc>
                  <a:txBody>
                    <a:bodyPr/>
                    <a:lstStyle/>
                    <a:p>
                      <a:pPr algn="ctr"/>
                      <a:r>
                        <a:rPr lang="en-US" sz="1000" dirty="0"/>
                        <a:t>136.0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293">
                <a:tc>
                  <a:txBody>
                    <a:bodyPr/>
                    <a:lstStyle/>
                    <a:p>
                      <a:pPr algn="ctr"/>
                      <a:r>
                        <a:rPr lang="en-US" sz="1000" dirty="0"/>
                        <a:t>132.0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293">
                <a:tc>
                  <a:txBody>
                    <a:bodyPr/>
                    <a:lstStyle/>
                    <a:p>
                      <a:pPr algn="ctr"/>
                      <a:r>
                        <a:rPr lang="en-US" sz="1000" dirty="0"/>
                        <a:t>130.0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293">
                <a:tc>
                  <a:txBody>
                    <a:bodyPr/>
                    <a:lstStyle/>
                    <a:p>
                      <a:pPr algn="ctr"/>
                      <a:r>
                        <a:rPr lang="en-US" sz="1000" dirty="0"/>
                        <a:t>129.0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18" name="Table 12">
            <a:extLst>
              <a:ext uri="{FF2B5EF4-FFF2-40B4-BE49-F238E27FC236}">
                <a16:creationId xmlns:a16="http://schemas.microsoft.com/office/drawing/2014/main" id="{ADCB101C-E1ED-4A1F-B4E2-BD317C903D7F}"/>
              </a:ext>
            </a:extLst>
          </p:cNvPr>
          <p:cNvGraphicFramePr>
            <a:graphicFrameLocks noGrp="1"/>
          </p:cNvGraphicFramePr>
          <p:nvPr>
            <p:extLst>
              <p:ext uri="{D42A27DB-BD31-4B8C-83A1-F6EECF244321}">
                <p14:modId xmlns:p14="http://schemas.microsoft.com/office/powerpoint/2010/main" val="2655947446"/>
              </p:ext>
            </p:extLst>
          </p:nvPr>
        </p:nvGraphicFramePr>
        <p:xfrm>
          <a:off x="6185502" y="2123556"/>
          <a:ext cx="1737360" cy="2282432"/>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0">
                <a:tc gridSpan="2">
                  <a:txBody>
                    <a:bodyPr/>
                    <a:lstStyle/>
                    <a:p>
                      <a:pPr algn="ctr"/>
                      <a:r>
                        <a:rPr lang="en-US" sz="1000" dirty="0"/>
                        <a:t>Smallest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58424">
                <a:tc>
                  <a:txBody>
                    <a:bodyPr/>
                    <a:lstStyle/>
                    <a:p>
                      <a:pPr algn="ctr"/>
                      <a:r>
                        <a:rPr lang="en-US" sz="1000" dirty="0"/>
                        <a:t>Packed Cell Volume </a:t>
                      </a:r>
                    </a:p>
                  </a:txBody>
                  <a:tcPr marL="68865" marR="68865" marT="34432" marB="34432">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330">
                <a:tc>
                  <a:txBody>
                    <a:bodyPr/>
                    <a:lstStyle/>
                    <a:p>
                      <a:pPr algn="ctr"/>
                      <a:r>
                        <a:rPr lang="en-US" sz="1000" dirty="0"/>
                        <a:t>23.0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330">
                <a:tc>
                  <a:txBody>
                    <a:bodyPr/>
                    <a:lstStyle/>
                    <a:p>
                      <a:pPr algn="ctr"/>
                      <a:r>
                        <a:rPr lang="en-US" sz="1000" dirty="0"/>
                        <a:t>24.0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330">
                <a:tc>
                  <a:txBody>
                    <a:bodyPr/>
                    <a:lstStyle/>
                    <a:p>
                      <a:pPr algn="ctr"/>
                      <a:r>
                        <a:rPr lang="en-US" sz="1000" dirty="0"/>
                        <a:t>26.0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330">
                <a:tc>
                  <a:txBody>
                    <a:bodyPr/>
                    <a:lstStyle/>
                    <a:p>
                      <a:pPr algn="ctr"/>
                      <a:r>
                        <a:rPr lang="en-US" sz="1000" dirty="0"/>
                        <a:t>28.0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330">
                <a:tc>
                  <a:txBody>
                    <a:bodyPr/>
                    <a:lstStyle/>
                    <a:p>
                      <a:pPr algn="ctr"/>
                      <a:r>
                        <a:rPr lang="en-US" sz="1000" dirty="0"/>
                        <a:t>30.0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330">
                <a:tc>
                  <a:txBody>
                    <a:bodyPr/>
                    <a:lstStyle/>
                    <a:p>
                      <a:pPr algn="ctr"/>
                      <a:r>
                        <a:rPr lang="en-US" sz="1000" dirty="0"/>
                        <a:t>31.0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330">
                <a:tc>
                  <a:txBody>
                    <a:bodyPr/>
                    <a:lstStyle/>
                    <a:p>
                      <a:pPr algn="ctr"/>
                      <a:r>
                        <a:rPr lang="en-US" sz="1000" dirty="0"/>
                        <a:t>31.5</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330">
                <a:tc>
                  <a:txBody>
                    <a:bodyPr/>
                    <a:lstStyle/>
                    <a:p>
                      <a:pPr algn="ctr"/>
                      <a:r>
                        <a:rPr lang="en-US" sz="1000" dirty="0"/>
                        <a:t>32.0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330">
                <a:tc>
                  <a:txBody>
                    <a:bodyPr/>
                    <a:lstStyle/>
                    <a:p>
                      <a:pPr algn="ctr"/>
                      <a:r>
                        <a:rPr lang="en-US" sz="1000" dirty="0"/>
                        <a:t>33.0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8</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330">
                <a:tc>
                  <a:txBody>
                    <a:bodyPr/>
                    <a:lstStyle/>
                    <a:p>
                      <a:pPr algn="ctr"/>
                      <a:r>
                        <a:rPr lang="en-US" sz="1000" dirty="0"/>
                        <a:t>34.0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5</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19" name="Table 12">
            <a:extLst>
              <a:ext uri="{FF2B5EF4-FFF2-40B4-BE49-F238E27FC236}">
                <a16:creationId xmlns:a16="http://schemas.microsoft.com/office/drawing/2014/main" id="{E2EAAB0B-4CFA-4367-88CE-31998F6FAFE2}"/>
              </a:ext>
            </a:extLst>
          </p:cNvPr>
          <p:cNvGraphicFramePr>
            <a:graphicFrameLocks noGrp="1"/>
          </p:cNvGraphicFramePr>
          <p:nvPr>
            <p:extLst>
              <p:ext uri="{D42A27DB-BD31-4B8C-83A1-F6EECF244321}">
                <p14:modId xmlns:p14="http://schemas.microsoft.com/office/powerpoint/2010/main" val="3018392486"/>
              </p:ext>
            </p:extLst>
          </p:nvPr>
        </p:nvGraphicFramePr>
        <p:xfrm>
          <a:off x="8507578" y="2123556"/>
          <a:ext cx="1737360" cy="2282432"/>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230646">
                <a:tc gridSpan="2">
                  <a:txBody>
                    <a:bodyPr/>
                    <a:lstStyle/>
                    <a:p>
                      <a:pPr algn="ctr"/>
                      <a:r>
                        <a:rPr lang="en-US" sz="1000" dirty="0"/>
                        <a:t>Largest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58424">
                <a:tc>
                  <a:txBody>
                    <a:bodyPr/>
                    <a:lstStyle/>
                    <a:p>
                      <a:pPr algn="ctr"/>
                      <a:r>
                        <a:rPr lang="en-US" sz="1000" dirty="0"/>
                        <a:t>Packed Cell Volume </a:t>
                      </a:r>
                    </a:p>
                  </a:txBody>
                  <a:tcPr marL="68865" marR="68865" marT="34432" marB="34432">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330">
                <a:tc>
                  <a:txBody>
                    <a:bodyPr/>
                    <a:lstStyle/>
                    <a:p>
                      <a:pPr algn="ctr"/>
                      <a:r>
                        <a:rPr lang="en-US" sz="1000" dirty="0"/>
                        <a:t>75.0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330">
                <a:tc>
                  <a:txBody>
                    <a:bodyPr/>
                    <a:lstStyle/>
                    <a:p>
                      <a:pPr algn="ctr"/>
                      <a:r>
                        <a:rPr lang="en-US" sz="1000" dirty="0"/>
                        <a:t>74.0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330">
                <a:tc>
                  <a:txBody>
                    <a:bodyPr/>
                    <a:lstStyle/>
                    <a:p>
                      <a:pPr algn="ctr"/>
                      <a:r>
                        <a:rPr lang="en-US" sz="1000" dirty="0"/>
                        <a:t>73.0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330">
                <a:tc>
                  <a:txBody>
                    <a:bodyPr/>
                    <a:lstStyle/>
                    <a:p>
                      <a:pPr algn="ctr"/>
                      <a:r>
                        <a:rPr lang="en-US" sz="1000" dirty="0"/>
                        <a:t>72.0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330">
                <a:tc>
                  <a:txBody>
                    <a:bodyPr/>
                    <a:lstStyle/>
                    <a:p>
                      <a:pPr algn="ctr"/>
                      <a:r>
                        <a:rPr lang="en-US" sz="1000" dirty="0"/>
                        <a:t>71.0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330">
                <a:tc>
                  <a:txBody>
                    <a:bodyPr/>
                    <a:lstStyle/>
                    <a:p>
                      <a:pPr algn="ctr"/>
                      <a:r>
                        <a:rPr lang="en-US" sz="1000" dirty="0"/>
                        <a:t>70.0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330">
                <a:tc>
                  <a:txBody>
                    <a:bodyPr/>
                    <a:lstStyle/>
                    <a:p>
                      <a:pPr algn="ctr"/>
                      <a:r>
                        <a:rPr lang="en-US" sz="1000" dirty="0"/>
                        <a:t>69.0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330">
                <a:tc>
                  <a:txBody>
                    <a:bodyPr/>
                    <a:lstStyle/>
                    <a:p>
                      <a:pPr algn="ctr"/>
                      <a:r>
                        <a:rPr lang="en-US" sz="1000" dirty="0"/>
                        <a:t>68.0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4</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330">
                <a:tc>
                  <a:txBody>
                    <a:bodyPr/>
                    <a:lstStyle/>
                    <a:p>
                      <a:pPr algn="ctr"/>
                      <a:r>
                        <a:rPr lang="en-US" sz="1000" dirty="0"/>
                        <a:t>67.0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330">
                <a:tc>
                  <a:txBody>
                    <a:bodyPr/>
                    <a:lstStyle/>
                    <a:p>
                      <a:pPr algn="ctr"/>
                      <a:r>
                        <a:rPr lang="en-US" sz="1000" dirty="0"/>
                        <a:t>66.0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spTree>
    <p:extLst>
      <p:ext uri="{BB962C8B-B14F-4D97-AF65-F5344CB8AC3E}">
        <p14:creationId xmlns:p14="http://schemas.microsoft.com/office/powerpoint/2010/main" val="415821590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FF98F-C5AD-4699-A7A4-3970251D7FBB}"/>
              </a:ext>
            </a:extLst>
          </p:cNvPr>
          <p:cNvSpPr>
            <a:spLocks noGrp="1"/>
          </p:cNvSpPr>
          <p:nvPr>
            <p:ph type="title"/>
          </p:nvPr>
        </p:nvSpPr>
        <p:spPr>
          <a:xfrm>
            <a:off x="2231136" y="467418"/>
            <a:ext cx="7729728" cy="1188720"/>
          </a:xfrm>
          <a:solidFill>
            <a:srgbClr val="FFFFFF"/>
          </a:solidFill>
        </p:spPr>
        <p:txBody>
          <a:bodyPr>
            <a:normAutofit/>
          </a:bodyPr>
          <a:lstStyle/>
          <a:p>
            <a:r>
              <a:rPr lang="en-US" dirty="0"/>
              <a:t>outliers</a:t>
            </a:r>
          </a:p>
        </p:txBody>
      </p:sp>
      <p:sp>
        <p:nvSpPr>
          <p:cNvPr id="3" name="Content Placeholder 2">
            <a:extLst>
              <a:ext uri="{FF2B5EF4-FFF2-40B4-BE49-F238E27FC236}">
                <a16:creationId xmlns:a16="http://schemas.microsoft.com/office/drawing/2014/main" id="{9425C2BB-A5B6-4563-9E86-ADB038292845}"/>
              </a:ext>
            </a:extLst>
          </p:cNvPr>
          <p:cNvSpPr>
            <a:spLocks noGrp="1"/>
          </p:cNvSpPr>
          <p:nvPr>
            <p:ph idx="1"/>
          </p:nvPr>
        </p:nvSpPr>
        <p:spPr>
          <a:xfrm>
            <a:off x="6333688" y="2046914"/>
            <a:ext cx="4447707" cy="3221372"/>
          </a:xfrm>
        </p:spPr>
        <p:txBody>
          <a:bodyPr>
            <a:normAutofit lnSpcReduction="10000"/>
          </a:bodyPr>
          <a:lstStyle/>
          <a:p>
            <a:r>
              <a:rPr lang="en-US" dirty="0">
                <a:solidFill>
                  <a:srgbClr val="404040"/>
                </a:solidFill>
              </a:rPr>
              <a:t>I did not observe any major outliers that I felt should be removed.  It would have been helpful to have a better understanding of the methodology of the study.  I would be curious if horses were sedated prior to obtaining vitals and medical data, or if these samples were taken on an interval basis. </a:t>
            </a:r>
          </a:p>
          <a:p>
            <a:r>
              <a:rPr lang="en-US" dirty="0">
                <a:solidFill>
                  <a:srgbClr val="404040"/>
                </a:solidFill>
              </a:rPr>
              <a:t>I had concern when comparing the data to research I’d obtained about colic in horses, as to what might be ‘normal’ conditions for horses, compared to the data set.  </a:t>
            </a:r>
          </a:p>
        </p:txBody>
      </p:sp>
      <p:graphicFrame>
        <p:nvGraphicFramePr>
          <p:cNvPr id="7" name="Table 12">
            <a:extLst>
              <a:ext uri="{FF2B5EF4-FFF2-40B4-BE49-F238E27FC236}">
                <a16:creationId xmlns:a16="http://schemas.microsoft.com/office/drawing/2014/main" id="{A06D1A5C-407E-40EC-8385-34AAD81265A7}"/>
              </a:ext>
            </a:extLst>
          </p:cNvPr>
          <p:cNvGraphicFramePr>
            <a:graphicFrameLocks noGrp="1"/>
          </p:cNvGraphicFramePr>
          <p:nvPr>
            <p:extLst>
              <p:ext uri="{D42A27DB-BD31-4B8C-83A1-F6EECF244321}">
                <p14:modId xmlns:p14="http://schemas.microsoft.com/office/powerpoint/2010/main" val="463383330"/>
              </p:ext>
            </p:extLst>
          </p:nvPr>
        </p:nvGraphicFramePr>
        <p:xfrm>
          <a:off x="1644086" y="2171711"/>
          <a:ext cx="1737360" cy="2285999"/>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241189">
                <a:tc gridSpan="2">
                  <a:txBody>
                    <a:bodyPr/>
                    <a:lstStyle/>
                    <a:p>
                      <a:pPr algn="ctr"/>
                      <a:r>
                        <a:rPr lang="en-US" sz="1000" dirty="0"/>
                        <a:t>Smallest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61900">
                <a:tc>
                  <a:txBody>
                    <a:bodyPr/>
                    <a:lstStyle/>
                    <a:p>
                      <a:pPr algn="ctr"/>
                      <a:r>
                        <a:rPr lang="en-US" sz="1000" dirty="0"/>
                        <a:t>Total Protein</a:t>
                      </a:r>
                    </a:p>
                  </a:txBody>
                  <a:tcPr marL="68865" marR="68865" marT="34432" marB="34432"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68291">
                <a:tc>
                  <a:txBody>
                    <a:bodyPr/>
                    <a:lstStyle/>
                    <a:p>
                      <a:pPr algn="ctr"/>
                      <a:r>
                        <a:rPr lang="en-US" sz="1000" dirty="0"/>
                        <a:t>3.3</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68291">
                <a:tc>
                  <a:txBody>
                    <a:bodyPr/>
                    <a:lstStyle/>
                    <a:p>
                      <a:pPr algn="ctr"/>
                      <a:r>
                        <a:rPr lang="en-US" sz="1000" dirty="0"/>
                        <a:t>4.0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68291">
                <a:tc>
                  <a:txBody>
                    <a:bodyPr/>
                    <a:lstStyle/>
                    <a:p>
                      <a:pPr algn="ctr"/>
                      <a:r>
                        <a:rPr lang="en-US" sz="1000" dirty="0"/>
                        <a:t>4.5</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68291">
                <a:tc>
                  <a:txBody>
                    <a:bodyPr/>
                    <a:lstStyle/>
                    <a:p>
                      <a:pPr algn="ctr"/>
                      <a:r>
                        <a:rPr lang="en-US" sz="1000" dirty="0"/>
                        <a:t>4.6</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68291">
                <a:tc>
                  <a:txBody>
                    <a:bodyPr/>
                    <a:lstStyle/>
                    <a:p>
                      <a:pPr algn="ctr"/>
                      <a:r>
                        <a:rPr lang="en-US" sz="1000" dirty="0"/>
                        <a:t>4.7</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68291">
                <a:tc>
                  <a:txBody>
                    <a:bodyPr/>
                    <a:lstStyle/>
                    <a:p>
                      <a:pPr algn="ctr"/>
                      <a:r>
                        <a:rPr lang="en-US" sz="1000" dirty="0"/>
                        <a:t>4.9</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68291">
                <a:tc>
                  <a:txBody>
                    <a:bodyPr/>
                    <a:lstStyle/>
                    <a:p>
                      <a:pPr algn="ctr"/>
                      <a:r>
                        <a:rPr lang="en-US" sz="1000" dirty="0"/>
                        <a:t>5.0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68291">
                <a:tc>
                  <a:txBody>
                    <a:bodyPr/>
                    <a:lstStyle/>
                    <a:p>
                      <a:pPr algn="ctr"/>
                      <a:r>
                        <a:rPr lang="en-US" sz="1000" dirty="0"/>
                        <a:t>5.3</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68291">
                <a:tc>
                  <a:txBody>
                    <a:bodyPr/>
                    <a:lstStyle/>
                    <a:p>
                      <a:pPr algn="ctr"/>
                      <a:r>
                        <a:rPr lang="en-US" sz="1000" dirty="0"/>
                        <a:t>5.5</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4</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68291">
                <a:tc>
                  <a:txBody>
                    <a:bodyPr/>
                    <a:lstStyle/>
                    <a:p>
                      <a:pPr algn="ctr"/>
                      <a:r>
                        <a:rPr lang="en-US" sz="1000" dirty="0"/>
                        <a:t>5.7</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graphicFrame>
        <p:nvGraphicFramePr>
          <p:cNvPr id="9" name="Table 12">
            <a:extLst>
              <a:ext uri="{FF2B5EF4-FFF2-40B4-BE49-F238E27FC236}">
                <a16:creationId xmlns:a16="http://schemas.microsoft.com/office/drawing/2014/main" id="{7B0F0924-D632-45F5-936A-F2D4765B5526}"/>
              </a:ext>
            </a:extLst>
          </p:cNvPr>
          <p:cNvGraphicFramePr>
            <a:graphicFrameLocks noGrp="1"/>
          </p:cNvGraphicFramePr>
          <p:nvPr>
            <p:extLst>
              <p:ext uri="{D42A27DB-BD31-4B8C-83A1-F6EECF244321}">
                <p14:modId xmlns:p14="http://schemas.microsoft.com/office/powerpoint/2010/main" val="2538517633"/>
              </p:ext>
            </p:extLst>
          </p:nvPr>
        </p:nvGraphicFramePr>
        <p:xfrm>
          <a:off x="3775851" y="2163841"/>
          <a:ext cx="1737360" cy="2282108"/>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814933674"/>
                    </a:ext>
                  </a:extLst>
                </a:gridCol>
                <a:gridCol w="868680">
                  <a:extLst>
                    <a:ext uri="{9D8B030D-6E8A-4147-A177-3AD203B41FA5}">
                      <a16:colId xmlns:a16="http://schemas.microsoft.com/office/drawing/2014/main" val="3498767036"/>
                    </a:ext>
                  </a:extLst>
                </a:gridCol>
              </a:tblGrid>
              <a:tr h="228294">
                <a:tc gridSpan="2">
                  <a:txBody>
                    <a:bodyPr/>
                    <a:lstStyle/>
                    <a:p>
                      <a:pPr algn="ctr"/>
                      <a:r>
                        <a:rPr lang="en-US" sz="1000" dirty="0"/>
                        <a:t>Largest</a:t>
                      </a:r>
                    </a:p>
                  </a:txBody>
                  <a:tcPr marL="86868" marR="86868" marT="43434" marB="434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56321543"/>
                  </a:ext>
                </a:extLst>
              </a:tr>
              <a:tr h="373340">
                <a:tc>
                  <a:txBody>
                    <a:bodyPr/>
                    <a:lstStyle/>
                    <a:p>
                      <a:pPr algn="ctr"/>
                      <a:r>
                        <a:rPr lang="en-US" sz="1000" dirty="0"/>
                        <a:t>Total Protein</a:t>
                      </a:r>
                    </a:p>
                  </a:txBody>
                  <a:tcPr marL="68865" marR="68865" marT="34432" marB="34432"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Count</a:t>
                      </a:r>
                    </a:p>
                  </a:txBody>
                  <a:tcPr marL="68865" marR="68865" marT="34432" marB="34432"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91876612"/>
                  </a:ext>
                </a:extLst>
              </a:tr>
              <a:tr h="159293">
                <a:tc>
                  <a:txBody>
                    <a:bodyPr/>
                    <a:lstStyle/>
                    <a:p>
                      <a:pPr algn="ctr"/>
                      <a:r>
                        <a:rPr lang="en-US" sz="1000" dirty="0"/>
                        <a:t>89.0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6631702"/>
                  </a:ext>
                </a:extLst>
              </a:tr>
              <a:tr h="159293">
                <a:tc>
                  <a:txBody>
                    <a:bodyPr/>
                    <a:lstStyle/>
                    <a:p>
                      <a:pPr algn="ctr"/>
                      <a:r>
                        <a:rPr lang="en-US" sz="1000" dirty="0"/>
                        <a:t>86.0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694282781"/>
                  </a:ext>
                </a:extLst>
              </a:tr>
              <a:tr h="159293">
                <a:tc>
                  <a:txBody>
                    <a:bodyPr/>
                    <a:lstStyle/>
                    <a:p>
                      <a:pPr algn="ctr"/>
                      <a:r>
                        <a:rPr lang="en-US" sz="1000" dirty="0"/>
                        <a:t>85.0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908937502"/>
                  </a:ext>
                </a:extLst>
              </a:tr>
              <a:tr h="159293">
                <a:tc>
                  <a:txBody>
                    <a:bodyPr/>
                    <a:lstStyle/>
                    <a:p>
                      <a:pPr algn="ctr"/>
                      <a:r>
                        <a:rPr lang="en-US" sz="1000" dirty="0"/>
                        <a:t>82.0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858971021"/>
                  </a:ext>
                </a:extLst>
              </a:tr>
              <a:tr h="159293">
                <a:tc>
                  <a:txBody>
                    <a:bodyPr/>
                    <a:lstStyle/>
                    <a:p>
                      <a:pPr algn="ctr"/>
                      <a:r>
                        <a:rPr lang="en-US" sz="1000" dirty="0"/>
                        <a:t>81.0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191390076"/>
                  </a:ext>
                </a:extLst>
              </a:tr>
              <a:tr h="159293">
                <a:tc>
                  <a:txBody>
                    <a:bodyPr/>
                    <a:lstStyle/>
                    <a:p>
                      <a:pPr algn="ctr"/>
                      <a:r>
                        <a:rPr lang="en-US" sz="1000" dirty="0"/>
                        <a:t>80.0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37490566"/>
                  </a:ext>
                </a:extLst>
              </a:tr>
              <a:tr h="159293">
                <a:tc>
                  <a:txBody>
                    <a:bodyPr/>
                    <a:lstStyle/>
                    <a:p>
                      <a:pPr algn="ctr"/>
                      <a:r>
                        <a:rPr lang="en-US" sz="1000" dirty="0"/>
                        <a:t>77.0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937711683"/>
                  </a:ext>
                </a:extLst>
              </a:tr>
              <a:tr h="159293">
                <a:tc>
                  <a:txBody>
                    <a:bodyPr/>
                    <a:lstStyle/>
                    <a:p>
                      <a:pPr algn="ctr"/>
                      <a:r>
                        <a:rPr lang="en-US" sz="1000" dirty="0"/>
                        <a:t>76.0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1000" dirty="0"/>
                        <a:t>1</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84081073"/>
                  </a:ext>
                </a:extLst>
              </a:tr>
              <a:tr h="159293">
                <a:tc>
                  <a:txBody>
                    <a:bodyPr/>
                    <a:lstStyle/>
                    <a:p>
                      <a:pPr algn="ctr"/>
                      <a:r>
                        <a:rPr lang="en-US" sz="1000" dirty="0"/>
                        <a:t>75.0</a:t>
                      </a:r>
                    </a:p>
                  </a:txBody>
                  <a:tcPr marL="14560" marR="14560" marT="7275" marB="7275"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a:r>
                        <a:rPr lang="en-US" sz="1000" dirty="0"/>
                        <a:t>3</a:t>
                      </a:r>
                    </a:p>
                  </a:txBody>
                  <a:tcPr marL="14560" marR="14560" marT="7275" marB="7275"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3857326279"/>
                  </a:ext>
                </a:extLst>
              </a:tr>
              <a:tr h="159293">
                <a:tc>
                  <a:txBody>
                    <a:bodyPr/>
                    <a:lstStyle/>
                    <a:p>
                      <a:pPr algn="ctr"/>
                      <a:r>
                        <a:rPr lang="en-US" sz="1000" dirty="0"/>
                        <a:t>74.0</a:t>
                      </a:r>
                    </a:p>
                  </a:txBody>
                  <a:tcPr marL="14560" marR="14560" marT="7275" marB="727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dirty="0"/>
                        <a:t>2</a:t>
                      </a:r>
                    </a:p>
                  </a:txBody>
                  <a:tcPr marL="14560" marR="14560" marT="7275" marB="727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18222828"/>
                  </a:ext>
                </a:extLst>
              </a:tr>
            </a:tbl>
          </a:graphicData>
        </a:graphic>
      </p:graphicFrame>
    </p:spTree>
    <p:extLst>
      <p:ext uri="{BB962C8B-B14F-4D97-AF65-F5344CB8AC3E}">
        <p14:creationId xmlns:p14="http://schemas.microsoft.com/office/powerpoint/2010/main" val="115188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6D118E90-A8D1-41A8-B29B-06A3554D9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55A71-DE3D-48CB-BADE-73089E3311DD}"/>
              </a:ext>
            </a:extLst>
          </p:cNvPr>
          <p:cNvSpPr>
            <a:spLocks noGrp="1"/>
          </p:cNvSpPr>
          <p:nvPr>
            <p:ph type="ctrTitle"/>
          </p:nvPr>
        </p:nvSpPr>
        <p:spPr>
          <a:xfrm>
            <a:off x="1600200" y="4269282"/>
            <a:ext cx="8991600" cy="1264762"/>
          </a:xfrm>
        </p:spPr>
        <p:txBody>
          <a:bodyPr>
            <a:normAutofit/>
          </a:bodyPr>
          <a:lstStyle/>
          <a:p>
            <a:r>
              <a:rPr lang="en-US" sz="3200" dirty="0"/>
              <a:t>Probability Mass function (</a:t>
            </a:r>
            <a:r>
              <a:rPr lang="en-US" sz="3200" dirty="0" err="1"/>
              <a:t>pmf</a:t>
            </a:r>
            <a:r>
              <a:rPr lang="en-US" sz="3200" dirty="0"/>
              <a:t>)</a:t>
            </a:r>
          </a:p>
        </p:txBody>
      </p:sp>
      <p:sp>
        <p:nvSpPr>
          <p:cNvPr id="3" name="Subtitle 2">
            <a:extLst>
              <a:ext uri="{FF2B5EF4-FFF2-40B4-BE49-F238E27FC236}">
                <a16:creationId xmlns:a16="http://schemas.microsoft.com/office/drawing/2014/main" id="{BB1DB2FC-8530-4581-8F4E-A1134641F9B0}"/>
              </a:ext>
            </a:extLst>
          </p:cNvPr>
          <p:cNvSpPr>
            <a:spLocks noGrp="1"/>
          </p:cNvSpPr>
          <p:nvPr>
            <p:ph type="subTitle" idx="1"/>
          </p:nvPr>
        </p:nvSpPr>
        <p:spPr>
          <a:xfrm>
            <a:off x="2189017" y="5689599"/>
            <a:ext cx="8054110" cy="1062182"/>
          </a:xfrm>
        </p:spPr>
        <p:txBody>
          <a:bodyPr>
            <a:normAutofit/>
          </a:bodyPr>
          <a:lstStyle/>
          <a:p>
            <a:r>
              <a:rPr lang="en-US" sz="1200" dirty="0">
                <a:solidFill>
                  <a:schemeClr val="tx1"/>
                </a:solidFill>
              </a:rPr>
              <a:t>Another way to represent a distribution is a probability mass function, which maps each value to its probability.  Above is a bar graph plot and step function plot that shows PMF of packed cell volume for surviving horses and those that did not survive.  Knowing that the mean of the entire distribution is 46.2 for packed cell volume, we can observe a higher probability of a packed cell volume above the mean for horses that did not live, than horses that lived. </a:t>
            </a:r>
          </a:p>
        </p:txBody>
      </p:sp>
      <p:sp>
        <p:nvSpPr>
          <p:cNvPr id="1029" name="Rectangle 72">
            <a:extLst>
              <a:ext uri="{FF2B5EF4-FFF2-40B4-BE49-F238E27FC236}">
                <a16:creationId xmlns:a16="http://schemas.microsoft.com/office/drawing/2014/main" id="{23737A38-06E9-444D-9349-4EA8F3A8C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0320" y="640555"/>
            <a:ext cx="707136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19FCCB8-5A8A-43BA-B60E-759FC80FF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6436" y="806112"/>
            <a:ext cx="673912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a:extLst>
              <a:ext uri="{FF2B5EF4-FFF2-40B4-BE49-F238E27FC236}">
                <a16:creationId xmlns:a16="http://schemas.microsoft.com/office/drawing/2014/main" id="{2A1B0945-2C5F-44B1-AB2F-83894D68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819797"/>
            <a:ext cx="5800003" cy="296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138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DAE9-1FAA-477C-9E53-B6DF2B8A5CC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Cumulative Distribution Function (CDF)</a:t>
            </a:r>
          </a:p>
        </p:txBody>
      </p:sp>
      <p:sp>
        <p:nvSpPr>
          <p:cNvPr id="7174" name="Rectangle 72">
            <a:extLst>
              <a:ext uri="{FF2B5EF4-FFF2-40B4-BE49-F238E27FC236}">
                <a16:creationId xmlns:a16="http://schemas.microsoft.com/office/drawing/2014/main" id="{BE8CB49B-1AF4-4FE1-AB21-01AAA67C3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1112" y="640555"/>
            <a:ext cx="7710608"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66DEFA6D-B8E6-4CF1-AAD2-1EFB4D69C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6812" y="806112"/>
            <a:ext cx="73792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0" name="Picture 12">
            <a:extLst>
              <a:ext uri="{FF2B5EF4-FFF2-40B4-BE49-F238E27FC236}">
                <a16:creationId xmlns:a16="http://schemas.microsoft.com/office/drawing/2014/main" id="{8D17A103-8A7A-41FA-A489-EEE8088D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063" y="1048809"/>
            <a:ext cx="3695700" cy="24955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1D50045-0B17-45A1-B553-27A9A4527044}"/>
              </a:ext>
            </a:extLst>
          </p:cNvPr>
          <p:cNvSpPr/>
          <p:nvPr/>
        </p:nvSpPr>
        <p:spPr>
          <a:xfrm>
            <a:off x="6579374" y="1048810"/>
            <a:ext cx="2896034" cy="249555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As the number of values increases, the probability associated with each value gets smaller and the effect of random noise increases.  The CDF is a function that maps each value to its percentile rank.  It appears that about 20% of the rectal temperatures were below 38.0 °C.  We can also observe about 90% is below 39.0 °C.  </a:t>
            </a:r>
            <a:endParaRPr lang="en-US" dirty="0"/>
          </a:p>
        </p:txBody>
      </p:sp>
    </p:spTree>
    <p:extLst>
      <p:ext uri="{BB962C8B-B14F-4D97-AF65-F5344CB8AC3E}">
        <p14:creationId xmlns:p14="http://schemas.microsoft.com/office/powerpoint/2010/main" val="208106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195" name="Picture 3">
            <a:extLst>
              <a:ext uri="{FF2B5EF4-FFF2-40B4-BE49-F238E27FC236}">
                <a16:creationId xmlns:a16="http://schemas.microsoft.com/office/drawing/2014/main" id="{DA834B76-E1CF-4E46-A4BF-030FCE4E3F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825" y="717440"/>
            <a:ext cx="4028017" cy="2734043"/>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4F3AE-AF4D-4035-9314-40AB3CB91E9A}"/>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Analytical distribution</a:t>
            </a:r>
          </a:p>
        </p:txBody>
      </p:sp>
      <p:pic>
        <p:nvPicPr>
          <p:cNvPr id="8197" name="Picture 5">
            <a:extLst>
              <a:ext uri="{FF2B5EF4-FFF2-40B4-BE49-F238E27FC236}">
                <a16:creationId xmlns:a16="http://schemas.microsoft.com/office/drawing/2014/main" id="{2CA0A7E7-016C-4884-A149-84A4097292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7085" y="3844433"/>
            <a:ext cx="4111499" cy="2734043"/>
          </a:xfrm>
          <a:prstGeom prst="rect">
            <a:avLst/>
          </a:prstGeom>
          <a:noFill/>
          <a:extLst>
            <a:ext uri="{909E8E84-426E-40DD-AFC4-6F175D3DCCD1}">
              <a14:hiddenFill xmlns:a14="http://schemas.microsoft.com/office/drawing/2010/main">
                <a:solidFill>
                  <a:srgbClr val="FFFFFF"/>
                </a:solidFill>
              </a14:hiddenFill>
            </a:ext>
          </a:extLst>
        </p:spPr>
      </p:pic>
      <p:sp>
        <p:nvSpPr>
          <p:cNvPr id="8201" name="Content Placeholder 8200">
            <a:extLst>
              <a:ext uri="{FF2B5EF4-FFF2-40B4-BE49-F238E27FC236}">
                <a16:creationId xmlns:a16="http://schemas.microsoft.com/office/drawing/2014/main" id="{8A635BDC-328C-423B-BE74-2857E2D9303E}"/>
              </a:ext>
            </a:extLst>
          </p:cNvPr>
          <p:cNvSpPr>
            <a:spLocks noGrp="1"/>
          </p:cNvSpPr>
          <p:nvPr>
            <p:ph idx="1"/>
          </p:nvPr>
        </p:nvSpPr>
        <p:spPr>
          <a:xfrm>
            <a:off x="6119732" y="2858703"/>
            <a:ext cx="5285791" cy="3042547"/>
          </a:xfrm>
        </p:spPr>
        <p:txBody>
          <a:bodyPr>
            <a:normAutofit/>
          </a:bodyPr>
          <a:lstStyle/>
          <a:p>
            <a:endParaRPr lang="en-US" dirty="0">
              <a:solidFill>
                <a:srgbClr val="FFFFFF"/>
              </a:solidFill>
            </a:endParaRPr>
          </a:p>
        </p:txBody>
      </p:sp>
      <p:sp>
        <p:nvSpPr>
          <p:cNvPr id="5" name="Rectangle 4">
            <a:extLst>
              <a:ext uri="{FF2B5EF4-FFF2-40B4-BE49-F238E27FC236}">
                <a16:creationId xmlns:a16="http://schemas.microsoft.com/office/drawing/2014/main" id="{B311B203-5C0D-41C8-B377-ABE700757F18}"/>
              </a:ext>
            </a:extLst>
          </p:cNvPr>
          <p:cNvSpPr/>
          <p:nvPr/>
        </p:nvSpPr>
        <p:spPr>
          <a:xfrm>
            <a:off x="6125269" y="2927927"/>
            <a:ext cx="5266982" cy="30387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analytical distribution is characterized by a CDF that is a mathematical function.  While exponential distributions are more common with series of events, the CDF of Pulse resembled a similar shape as that of an exponential distribution (top, left).  The second plot shows the complementary CDF, where a straight line is observed.  We only see a short straight line when looking at this variable.</a:t>
            </a:r>
          </a:p>
        </p:txBody>
      </p:sp>
    </p:spTree>
    <p:extLst>
      <p:ext uri="{BB962C8B-B14F-4D97-AF65-F5344CB8AC3E}">
        <p14:creationId xmlns:p14="http://schemas.microsoft.com/office/powerpoint/2010/main" val="391908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942AF-5E0D-47E2-8848-C29A2B8F5C15}"/>
              </a:ext>
            </a:extLst>
          </p:cNvPr>
          <p:cNvSpPr>
            <a:spLocks noGrp="1"/>
          </p:cNvSpPr>
          <p:nvPr>
            <p:ph type="title"/>
          </p:nvPr>
        </p:nvSpPr>
        <p:spPr>
          <a:xfrm>
            <a:off x="780941" y="1290025"/>
            <a:ext cx="5291327" cy="1188720"/>
          </a:xfrm>
          <a:solidFill>
            <a:srgbClr val="FFFFFF"/>
          </a:solidFill>
          <a:ln>
            <a:solidFill>
              <a:srgbClr val="404040"/>
            </a:solidFill>
          </a:ln>
        </p:spPr>
        <p:txBody>
          <a:bodyPr>
            <a:normAutofit/>
          </a:bodyPr>
          <a:lstStyle/>
          <a:p>
            <a:r>
              <a:rPr lang="en-US" dirty="0"/>
              <a:t>Correlation </a:t>
            </a:r>
          </a:p>
        </p:txBody>
      </p:sp>
      <p:pic>
        <p:nvPicPr>
          <p:cNvPr id="9222" name="Picture 6">
            <a:extLst>
              <a:ext uri="{FF2B5EF4-FFF2-40B4-BE49-F238E27FC236}">
                <a16:creationId xmlns:a16="http://schemas.microsoft.com/office/drawing/2014/main" id="{B50A6814-0C90-43AA-861E-63C73D42F5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35558" y="3490380"/>
            <a:ext cx="4718304" cy="315344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9C9014C-B025-40DF-B1B5-9A4ABEC2C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111" y="306540"/>
            <a:ext cx="4651751" cy="31089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189A9CC-566D-432B-9E3B-2F9C4D92548F}"/>
              </a:ext>
            </a:extLst>
          </p:cNvPr>
          <p:cNvSpPr/>
          <p:nvPr/>
        </p:nvSpPr>
        <p:spPr>
          <a:xfrm>
            <a:off x="829018" y="3139754"/>
            <a:ext cx="5266982" cy="30387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Pearson’s correlation is best used for a linear, normal distribution, while Spearman’s correlation mitigates the effect of outliers and skewed distributions.  Knowing this, we can conclude that there is not much of a difference between the correlation results of pulse and respiratory rate.  A larger difference can be observed in the correlation results of total protein and packed cell volume, indicating the presence of outliers or a skewed distribution. </a:t>
            </a:r>
          </a:p>
          <a:p>
            <a:pPr algn="ctr"/>
            <a:endParaRPr lang="en-US" sz="1400" dirty="0">
              <a:solidFill>
                <a:schemeClr val="tx1"/>
              </a:solidFill>
            </a:endParaRPr>
          </a:p>
          <a:p>
            <a:r>
              <a:rPr lang="en-US" sz="1400" u="sng" dirty="0">
                <a:solidFill>
                  <a:schemeClr val="tx1"/>
                </a:solidFill>
              </a:rPr>
              <a:t>Pulse and Respiratory Rate:</a:t>
            </a:r>
          </a:p>
          <a:p>
            <a:r>
              <a:rPr lang="en-US" sz="1400" dirty="0">
                <a:solidFill>
                  <a:schemeClr val="tx1"/>
                </a:solidFill>
              </a:rPr>
              <a:t>Pearson’s correlation, 0.43</a:t>
            </a:r>
          </a:p>
          <a:p>
            <a:r>
              <a:rPr lang="en-US" sz="1400" dirty="0">
                <a:solidFill>
                  <a:schemeClr val="tx1"/>
                </a:solidFill>
              </a:rPr>
              <a:t>Spearman’s correlation, 0.42</a:t>
            </a:r>
          </a:p>
          <a:p>
            <a:r>
              <a:rPr lang="en-US" sz="1400" dirty="0">
                <a:solidFill>
                  <a:schemeClr val="tx1"/>
                </a:solidFill>
              </a:rPr>
              <a:t>Moderate, positive correlation</a:t>
            </a:r>
          </a:p>
          <a:p>
            <a:pPr algn="ctr"/>
            <a:endParaRPr lang="en-US" sz="1400"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id="{D548289A-9223-476F-A8F7-DC92A597FCE7}"/>
              </a:ext>
            </a:extLst>
          </p:cNvPr>
          <p:cNvSpPr/>
          <p:nvPr/>
        </p:nvSpPr>
        <p:spPr>
          <a:xfrm>
            <a:off x="3137483" y="5041784"/>
            <a:ext cx="2934785" cy="90601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u="sng" dirty="0">
                <a:solidFill>
                  <a:schemeClr val="tx1"/>
                </a:solidFill>
              </a:rPr>
              <a:t>Total Protein and Packed Cell Volume:</a:t>
            </a:r>
          </a:p>
          <a:p>
            <a:pPr algn="r"/>
            <a:r>
              <a:rPr lang="en-US" sz="1400" dirty="0">
                <a:solidFill>
                  <a:schemeClr val="tx1"/>
                </a:solidFill>
              </a:rPr>
              <a:t>Pearson’s correlation, -0.05</a:t>
            </a:r>
          </a:p>
          <a:p>
            <a:pPr algn="r"/>
            <a:r>
              <a:rPr lang="en-US" sz="1400" dirty="0">
                <a:solidFill>
                  <a:schemeClr val="tx1"/>
                </a:solidFill>
              </a:rPr>
              <a:t>Spearman’s correlation, 0.16</a:t>
            </a:r>
          </a:p>
          <a:p>
            <a:pPr algn="r"/>
            <a:r>
              <a:rPr lang="en-US" sz="1400" dirty="0">
                <a:solidFill>
                  <a:schemeClr val="tx1"/>
                </a:solidFill>
              </a:rPr>
              <a:t>Very weak correlation</a:t>
            </a:r>
          </a:p>
        </p:txBody>
      </p:sp>
    </p:spTree>
    <p:extLst>
      <p:ext uri="{BB962C8B-B14F-4D97-AF65-F5344CB8AC3E}">
        <p14:creationId xmlns:p14="http://schemas.microsoft.com/office/powerpoint/2010/main" val="234639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3A268-53D6-4455-B80A-6C9A3A003806}"/>
              </a:ext>
            </a:extLst>
          </p:cNvPr>
          <p:cNvSpPr>
            <a:spLocks noGrp="1"/>
          </p:cNvSpPr>
          <p:nvPr>
            <p:ph type="title"/>
          </p:nvPr>
        </p:nvSpPr>
        <p:spPr>
          <a:xfrm>
            <a:off x="2231136" y="467418"/>
            <a:ext cx="7729728" cy="1188720"/>
          </a:xfrm>
          <a:solidFill>
            <a:srgbClr val="FFFFFF"/>
          </a:solidFill>
        </p:spPr>
        <p:txBody>
          <a:bodyPr>
            <a:normAutofit/>
          </a:bodyPr>
          <a:lstStyle/>
          <a:p>
            <a:r>
              <a:rPr lang="en-US" dirty="0"/>
              <a:t>Hypothesis testing</a:t>
            </a:r>
          </a:p>
        </p:txBody>
      </p:sp>
      <p:sp>
        <p:nvSpPr>
          <p:cNvPr id="3" name="Content Placeholder 2">
            <a:extLst>
              <a:ext uri="{FF2B5EF4-FFF2-40B4-BE49-F238E27FC236}">
                <a16:creationId xmlns:a16="http://schemas.microsoft.com/office/drawing/2014/main" id="{064335DD-55B3-4497-A155-6CA1DF61D301}"/>
              </a:ext>
            </a:extLst>
          </p:cNvPr>
          <p:cNvSpPr>
            <a:spLocks noGrp="1"/>
          </p:cNvSpPr>
          <p:nvPr>
            <p:ph idx="1"/>
          </p:nvPr>
        </p:nvSpPr>
        <p:spPr>
          <a:xfrm>
            <a:off x="1706062" y="2291262"/>
            <a:ext cx="4389938" cy="2879256"/>
          </a:xfrm>
        </p:spPr>
        <p:txBody>
          <a:bodyPr>
            <a:normAutofit lnSpcReduction="10000"/>
          </a:bodyPr>
          <a:lstStyle/>
          <a:p>
            <a:r>
              <a:rPr lang="en-US" dirty="0">
                <a:solidFill>
                  <a:srgbClr val="404040"/>
                </a:solidFill>
              </a:rPr>
              <a:t>Null hypothesis: There is no difference between horses that survived and those that did not.  The packed cell volume for both groups have the same distribution.</a:t>
            </a:r>
          </a:p>
          <a:p>
            <a:r>
              <a:rPr lang="en-US" dirty="0">
                <a:solidFill>
                  <a:srgbClr val="404040"/>
                </a:solidFill>
              </a:rPr>
              <a:t>Test statistic: Testing a difference in mean of packed cell volume. </a:t>
            </a:r>
          </a:p>
          <a:p>
            <a:r>
              <a:rPr lang="en-US" dirty="0">
                <a:solidFill>
                  <a:srgbClr val="404040"/>
                </a:solidFill>
              </a:rPr>
              <a:t>No intersection observed of CDF</a:t>
            </a:r>
          </a:p>
          <a:p>
            <a:r>
              <a:rPr lang="en-US" dirty="0">
                <a:solidFill>
                  <a:srgbClr val="404040"/>
                </a:solidFill>
              </a:rPr>
              <a:t>P-value: 0.0, the difference in packed cell volume is statistical significant.</a:t>
            </a:r>
          </a:p>
        </p:txBody>
      </p:sp>
      <p:pic>
        <p:nvPicPr>
          <p:cNvPr id="10242" name="Picture 2">
            <a:extLst>
              <a:ext uri="{FF2B5EF4-FFF2-40B4-BE49-F238E27FC236}">
                <a16:creationId xmlns:a16="http://schemas.microsoft.com/office/drawing/2014/main" id="{3452B906-5493-44A8-B889-29692ADE8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214" y="2347324"/>
            <a:ext cx="36766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71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8E193-37E3-49FD-AE17-8F02B360B5B0}"/>
              </a:ext>
            </a:extLst>
          </p:cNvPr>
          <p:cNvSpPr>
            <a:spLocks noGrp="1"/>
          </p:cNvSpPr>
          <p:nvPr>
            <p:ph type="title"/>
          </p:nvPr>
        </p:nvSpPr>
        <p:spPr>
          <a:xfrm>
            <a:off x="2231136" y="467418"/>
            <a:ext cx="7729728" cy="1188720"/>
          </a:xfrm>
          <a:solidFill>
            <a:srgbClr val="FFFFFF"/>
          </a:solidFill>
        </p:spPr>
        <p:txBody>
          <a:bodyPr>
            <a:normAutofit/>
          </a:bodyPr>
          <a:lstStyle/>
          <a:p>
            <a:r>
              <a:rPr lang="en-US" dirty="0"/>
              <a:t>Regression</a:t>
            </a:r>
          </a:p>
        </p:txBody>
      </p:sp>
      <p:sp>
        <p:nvSpPr>
          <p:cNvPr id="3" name="Content Placeholder 2">
            <a:extLst>
              <a:ext uri="{FF2B5EF4-FFF2-40B4-BE49-F238E27FC236}">
                <a16:creationId xmlns:a16="http://schemas.microsoft.com/office/drawing/2014/main" id="{B3D757B4-472B-413C-A755-2CE1865B33D3}"/>
              </a:ext>
            </a:extLst>
          </p:cNvPr>
          <p:cNvSpPr>
            <a:spLocks noGrp="1"/>
          </p:cNvSpPr>
          <p:nvPr>
            <p:ph idx="1"/>
          </p:nvPr>
        </p:nvSpPr>
        <p:spPr>
          <a:xfrm>
            <a:off x="1706062" y="2291262"/>
            <a:ext cx="8779512" cy="2879256"/>
          </a:xfrm>
        </p:spPr>
        <p:txBody>
          <a:bodyPr>
            <a:normAutofit/>
          </a:bodyPr>
          <a:lstStyle/>
          <a:p>
            <a:r>
              <a:rPr lang="en-US" dirty="0">
                <a:solidFill>
                  <a:srgbClr val="404040"/>
                </a:solidFill>
              </a:rPr>
              <a:t>Dependent variable: packed cell volume</a:t>
            </a:r>
          </a:p>
          <a:p>
            <a:r>
              <a:rPr lang="en-US" dirty="0">
                <a:solidFill>
                  <a:srgbClr val="404040"/>
                </a:solidFill>
              </a:rPr>
              <a:t>Explanatory variables: outcome – living, respiratory rate, and pulse</a:t>
            </a:r>
          </a:p>
          <a:p>
            <a:r>
              <a:rPr lang="en-US" dirty="0">
                <a:solidFill>
                  <a:srgbClr val="404040"/>
                </a:solidFill>
              </a:rPr>
              <a:t>All p-values, except respiratory rate, were below 0.05 indicating a statistically significant relationship</a:t>
            </a:r>
          </a:p>
          <a:p>
            <a:r>
              <a:rPr lang="en-US" dirty="0">
                <a:solidFill>
                  <a:srgbClr val="404040"/>
                </a:solidFill>
              </a:rPr>
              <a:t>R</a:t>
            </a:r>
            <a:r>
              <a:rPr lang="en-US" baseline="30000" dirty="0">
                <a:solidFill>
                  <a:srgbClr val="404040"/>
                </a:solidFill>
              </a:rPr>
              <a:t>2</a:t>
            </a:r>
            <a:r>
              <a:rPr lang="en-US" dirty="0">
                <a:solidFill>
                  <a:srgbClr val="404040"/>
                </a:solidFill>
              </a:rPr>
              <a:t>, coefficient of determination, is 0.2, which indicates that 20% of the variation in the outcome is explained by predicting the outcome using the predictors in the model.  This is a low result indicating that the model may not be a good fit for the data.</a:t>
            </a:r>
            <a:endParaRPr lang="en-US" baseline="30000" dirty="0">
              <a:solidFill>
                <a:srgbClr val="404040"/>
              </a:solidFill>
            </a:endParaRPr>
          </a:p>
        </p:txBody>
      </p:sp>
    </p:spTree>
    <p:extLst>
      <p:ext uri="{BB962C8B-B14F-4D97-AF65-F5344CB8AC3E}">
        <p14:creationId xmlns:p14="http://schemas.microsoft.com/office/powerpoint/2010/main" val="272996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49683-96BF-4C0C-93DC-C412654762DD}"/>
              </a:ext>
            </a:extLst>
          </p:cNvPr>
          <p:cNvSpPr>
            <a:spLocks noGrp="1"/>
          </p:cNvSpPr>
          <p:nvPr>
            <p:ph type="title"/>
          </p:nvPr>
        </p:nvSpPr>
        <p:spPr>
          <a:xfrm>
            <a:off x="2231136" y="467418"/>
            <a:ext cx="7729728" cy="1188720"/>
          </a:xfrm>
          <a:solidFill>
            <a:srgbClr val="FFFFFF"/>
          </a:solidFill>
        </p:spPr>
        <p:txBody>
          <a:bodyPr>
            <a:normAutofit/>
          </a:bodyPr>
          <a:lstStyle/>
          <a:p>
            <a:r>
              <a:rPr lang="en-US"/>
              <a:t>Background</a:t>
            </a:r>
          </a:p>
        </p:txBody>
      </p:sp>
      <p:sp>
        <p:nvSpPr>
          <p:cNvPr id="3" name="Content Placeholder 2">
            <a:extLst>
              <a:ext uri="{FF2B5EF4-FFF2-40B4-BE49-F238E27FC236}">
                <a16:creationId xmlns:a16="http://schemas.microsoft.com/office/drawing/2014/main" id="{9C9BDC66-2E63-417A-9AA3-4DF9B7BD7A21}"/>
              </a:ext>
            </a:extLst>
          </p:cNvPr>
          <p:cNvSpPr>
            <a:spLocks noGrp="1"/>
          </p:cNvSpPr>
          <p:nvPr>
            <p:ph idx="1"/>
          </p:nvPr>
        </p:nvSpPr>
        <p:spPr>
          <a:xfrm>
            <a:off x="4663742" y="2249424"/>
            <a:ext cx="3549082" cy="2879256"/>
          </a:xfrm>
        </p:spPr>
        <p:txBody>
          <a:bodyPr>
            <a:normAutofit lnSpcReduction="10000"/>
          </a:bodyPr>
          <a:lstStyle/>
          <a:p>
            <a:r>
              <a:rPr lang="en-US" dirty="0">
                <a:solidFill>
                  <a:srgbClr val="404040"/>
                </a:solidFill>
              </a:rPr>
              <a:t>Libraries Utilized:</a:t>
            </a:r>
          </a:p>
          <a:p>
            <a:pPr lvl="1">
              <a:spcBef>
                <a:spcPts val="600"/>
              </a:spcBef>
            </a:pPr>
            <a:r>
              <a:rPr lang="en-US" sz="1200" dirty="0">
                <a:solidFill>
                  <a:srgbClr val="404040"/>
                </a:solidFill>
              </a:rPr>
              <a:t>Pandas as pd</a:t>
            </a:r>
          </a:p>
          <a:p>
            <a:pPr lvl="1">
              <a:spcBef>
                <a:spcPts val="600"/>
              </a:spcBef>
            </a:pPr>
            <a:r>
              <a:rPr lang="en-US" sz="1200" dirty="0" err="1">
                <a:solidFill>
                  <a:srgbClr val="404040"/>
                </a:solidFill>
              </a:rPr>
              <a:t>Numpy</a:t>
            </a:r>
            <a:r>
              <a:rPr lang="en-US" sz="1200" dirty="0">
                <a:solidFill>
                  <a:srgbClr val="404040"/>
                </a:solidFill>
              </a:rPr>
              <a:t> as np</a:t>
            </a:r>
          </a:p>
          <a:p>
            <a:pPr lvl="1">
              <a:spcBef>
                <a:spcPts val="600"/>
              </a:spcBef>
            </a:pPr>
            <a:r>
              <a:rPr lang="en-US" sz="1200" dirty="0">
                <a:solidFill>
                  <a:srgbClr val="404040"/>
                </a:solidFill>
              </a:rPr>
              <a:t>Thinkstats2</a:t>
            </a:r>
          </a:p>
          <a:p>
            <a:pPr lvl="1">
              <a:spcBef>
                <a:spcPts val="600"/>
              </a:spcBef>
            </a:pPr>
            <a:r>
              <a:rPr lang="en-US" sz="1200" dirty="0" err="1">
                <a:solidFill>
                  <a:srgbClr val="404040"/>
                </a:solidFill>
              </a:rPr>
              <a:t>Scipy.stats</a:t>
            </a:r>
            <a:endParaRPr lang="en-US" sz="1200" dirty="0">
              <a:solidFill>
                <a:srgbClr val="404040"/>
              </a:solidFill>
            </a:endParaRPr>
          </a:p>
          <a:p>
            <a:pPr lvl="1">
              <a:spcBef>
                <a:spcPts val="600"/>
              </a:spcBef>
            </a:pPr>
            <a:r>
              <a:rPr lang="en-US" sz="1200" dirty="0" err="1">
                <a:solidFill>
                  <a:srgbClr val="404040"/>
                </a:solidFill>
              </a:rPr>
              <a:t>Statsmodels.formula.api</a:t>
            </a:r>
            <a:r>
              <a:rPr lang="en-US" sz="1200" dirty="0">
                <a:solidFill>
                  <a:srgbClr val="404040"/>
                </a:solidFill>
              </a:rPr>
              <a:t> as </a:t>
            </a:r>
            <a:r>
              <a:rPr lang="en-US" sz="1200" dirty="0" err="1">
                <a:solidFill>
                  <a:srgbClr val="404040"/>
                </a:solidFill>
              </a:rPr>
              <a:t>smf</a:t>
            </a:r>
            <a:endParaRPr lang="en-US" sz="1200" dirty="0">
              <a:solidFill>
                <a:srgbClr val="404040"/>
              </a:solidFill>
            </a:endParaRPr>
          </a:p>
          <a:p>
            <a:pPr lvl="1">
              <a:spcBef>
                <a:spcPts val="600"/>
              </a:spcBef>
            </a:pPr>
            <a:r>
              <a:rPr lang="en-US" sz="1200" dirty="0" err="1">
                <a:solidFill>
                  <a:srgbClr val="404040"/>
                </a:solidFill>
              </a:rPr>
              <a:t>Thinkplot</a:t>
            </a:r>
            <a:endParaRPr lang="en-US" sz="1200" dirty="0">
              <a:solidFill>
                <a:srgbClr val="404040"/>
              </a:solidFill>
            </a:endParaRPr>
          </a:p>
          <a:p>
            <a:pPr lvl="2">
              <a:spcBef>
                <a:spcPts val="600"/>
              </a:spcBef>
            </a:pPr>
            <a:r>
              <a:rPr lang="en-US" sz="1200" dirty="0">
                <a:solidFill>
                  <a:srgbClr val="404040"/>
                </a:solidFill>
              </a:rPr>
              <a:t>Matplotlib </a:t>
            </a:r>
          </a:p>
          <a:p>
            <a:pPr lvl="2">
              <a:spcBef>
                <a:spcPts val="600"/>
              </a:spcBef>
            </a:pPr>
            <a:endParaRPr lang="en-US" sz="1200" dirty="0">
              <a:solidFill>
                <a:srgbClr val="404040"/>
              </a:solidFill>
            </a:endParaRPr>
          </a:p>
          <a:p>
            <a:pPr marL="0" lvl="2">
              <a:spcBef>
                <a:spcPts val="600"/>
              </a:spcBef>
            </a:pPr>
            <a:r>
              <a:rPr lang="en-US" sz="1800" dirty="0">
                <a:solidFill>
                  <a:srgbClr val="404040"/>
                </a:solidFill>
              </a:rPr>
              <a:t>Data:</a:t>
            </a:r>
          </a:p>
          <a:p>
            <a:pPr lvl="1">
              <a:spcBef>
                <a:spcPts val="600"/>
              </a:spcBef>
            </a:pPr>
            <a:r>
              <a:rPr lang="en-US" sz="1200" dirty="0">
                <a:solidFill>
                  <a:srgbClr val="404040"/>
                </a:solidFill>
                <a:hlinkClick r:id="rId2"/>
              </a:rPr>
              <a:t>https://www.kaggle.com/uciml/horse-colic</a:t>
            </a:r>
            <a:endParaRPr lang="en-US" sz="1200" dirty="0">
              <a:solidFill>
                <a:srgbClr val="404040"/>
              </a:solidFill>
            </a:endParaRPr>
          </a:p>
          <a:p>
            <a:pPr lvl="1">
              <a:spcBef>
                <a:spcPts val="600"/>
              </a:spcBef>
            </a:pPr>
            <a:endParaRPr lang="en-US" sz="1200" dirty="0">
              <a:solidFill>
                <a:srgbClr val="404040"/>
              </a:solidFill>
            </a:endParaRPr>
          </a:p>
          <a:p>
            <a:pPr lvl="1">
              <a:spcBef>
                <a:spcPts val="600"/>
              </a:spcBef>
            </a:pPr>
            <a:endParaRPr lang="en-US" sz="1200" dirty="0">
              <a:solidFill>
                <a:srgbClr val="404040"/>
              </a:solidFill>
            </a:endParaRPr>
          </a:p>
        </p:txBody>
      </p:sp>
    </p:spTree>
    <p:extLst>
      <p:ext uri="{BB962C8B-B14F-4D97-AF65-F5344CB8AC3E}">
        <p14:creationId xmlns:p14="http://schemas.microsoft.com/office/powerpoint/2010/main" val="27659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38A65-848A-4733-9BC9-A908ACACF7A5}"/>
              </a:ext>
            </a:extLst>
          </p:cNvPr>
          <p:cNvSpPr>
            <a:spLocks noGrp="1"/>
          </p:cNvSpPr>
          <p:nvPr>
            <p:ph type="title"/>
          </p:nvPr>
        </p:nvSpPr>
        <p:spPr>
          <a:xfrm>
            <a:off x="2231136" y="467418"/>
            <a:ext cx="7729728" cy="1188720"/>
          </a:xfrm>
          <a:solidFill>
            <a:srgbClr val="FFFFFF"/>
          </a:solidFill>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2AB5B66A-86F1-42A0-ABF6-C462F030962B}"/>
              </a:ext>
            </a:extLst>
          </p:cNvPr>
          <p:cNvSpPr>
            <a:spLocks noGrp="1"/>
          </p:cNvSpPr>
          <p:nvPr>
            <p:ph idx="1"/>
          </p:nvPr>
        </p:nvSpPr>
        <p:spPr>
          <a:xfrm>
            <a:off x="1706062" y="2123556"/>
            <a:ext cx="8779512" cy="3046962"/>
          </a:xfrm>
        </p:spPr>
        <p:txBody>
          <a:bodyPr>
            <a:normAutofit fontScale="85000" lnSpcReduction="10000"/>
          </a:bodyPr>
          <a:lstStyle/>
          <a:p>
            <a:r>
              <a:rPr lang="en-US" dirty="0">
                <a:solidFill>
                  <a:srgbClr val="404040"/>
                </a:solidFill>
              </a:rPr>
              <a:t>Weak correlation between total protein and packed cell volume</a:t>
            </a:r>
          </a:p>
          <a:p>
            <a:r>
              <a:rPr lang="en-US" dirty="0">
                <a:solidFill>
                  <a:srgbClr val="404040"/>
                </a:solidFill>
              </a:rPr>
              <a:t>Moderate, positive correlation between pulse and respiratory rate</a:t>
            </a:r>
          </a:p>
          <a:p>
            <a:r>
              <a:rPr lang="en-US" dirty="0">
                <a:solidFill>
                  <a:srgbClr val="404040"/>
                </a:solidFill>
              </a:rPr>
              <a:t>No outliers that needed to be removed</a:t>
            </a:r>
          </a:p>
          <a:p>
            <a:r>
              <a:rPr lang="en-US" dirty="0">
                <a:solidFill>
                  <a:srgbClr val="404040"/>
                </a:solidFill>
              </a:rPr>
              <a:t>Horses that did not survive were observed to have a higher probability of having a higher packed cell volume</a:t>
            </a:r>
          </a:p>
          <a:p>
            <a:r>
              <a:rPr lang="en-US" dirty="0">
                <a:solidFill>
                  <a:srgbClr val="404040"/>
                </a:solidFill>
              </a:rPr>
              <a:t>20% of rectal temperatures were below 38.0 C, while 90% were below 39.0 C</a:t>
            </a:r>
          </a:p>
          <a:p>
            <a:r>
              <a:rPr lang="en-US" dirty="0">
                <a:solidFill>
                  <a:srgbClr val="404040"/>
                </a:solidFill>
              </a:rPr>
              <a:t>CDF of pulse appeared to show an exponential pattern, but the complementary CDF disputed this theory</a:t>
            </a:r>
          </a:p>
          <a:p>
            <a:r>
              <a:rPr lang="en-US" dirty="0">
                <a:solidFill>
                  <a:srgbClr val="404040"/>
                </a:solidFill>
              </a:rPr>
              <a:t>The difference in packed cell volume between horses that survived and did not survive is statistically significant.</a:t>
            </a:r>
          </a:p>
          <a:p>
            <a:r>
              <a:rPr lang="en-US" dirty="0">
                <a:solidFill>
                  <a:srgbClr val="404040"/>
                </a:solidFill>
              </a:rPr>
              <a:t>Regression results indicate that there is a statistically significant relationship between packed cell volume, the horse surviving, and pulse. </a:t>
            </a:r>
          </a:p>
          <a:p>
            <a:endParaRPr lang="en-US" dirty="0">
              <a:solidFill>
                <a:srgbClr val="404040"/>
              </a:solidFill>
            </a:endParaRPr>
          </a:p>
        </p:txBody>
      </p:sp>
    </p:spTree>
    <p:extLst>
      <p:ext uri="{BB962C8B-B14F-4D97-AF65-F5344CB8AC3E}">
        <p14:creationId xmlns:p14="http://schemas.microsoft.com/office/powerpoint/2010/main" val="43852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D4198-4883-4E04-ABF6-C6E93933D42C}"/>
              </a:ext>
            </a:extLst>
          </p:cNvPr>
          <p:cNvSpPr>
            <a:spLocks noGrp="1"/>
          </p:cNvSpPr>
          <p:nvPr>
            <p:ph type="title"/>
          </p:nvPr>
        </p:nvSpPr>
        <p:spPr>
          <a:xfrm>
            <a:off x="2231136" y="467418"/>
            <a:ext cx="7729728" cy="1188720"/>
          </a:xfrm>
          <a:solidFill>
            <a:srgbClr val="FFFFFF"/>
          </a:solidFill>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81930B61-D8B1-4AEE-B737-04409515CBAA}"/>
              </a:ext>
            </a:extLst>
          </p:cNvPr>
          <p:cNvSpPr>
            <a:spLocks noGrp="1"/>
          </p:cNvSpPr>
          <p:nvPr>
            <p:ph idx="1"/>
          </p:nvPr>
        </p:nvSpPr>
        <p:spPr>
          <a:xfrm>
            <a:off x="1706062" y="2291262"/>
            <a:ext cx="8779512" cy="2879256"/>
          </a:xfrm>
        </p:spPr>
        <p:txBody>
          <a:bodyPr>
            <a:normAutofit/>
          </a:bodyPr>
          <a:lstStyle/>
          <a:p>
            <a:r>
              <a:rPr lang="en-US" dirty="0">
                <a:solidFill>
                  <a:srgbClr val="404040"/>
                </a:solidFill>
                <a:hlinkClick r:id="rId2"/>
              </a:rPr>
              <a:t>https://www.kaggle.com/uciml/horse-colic</a:t>
            </a:r>
            <a:endParaRPr lang="en-US" dirty="0">
              <a:solidFill>
                <a:srgbClr val="404040"/>
              </a:solidFill>
            </a:endParaRPr>
          </a:p>
          <a:p>
            <a:pPr marL="0" indent="0">
              <a:buNone/>
            </a:pPr>
            <a:endParaRPr lang="en-US" dirty="0"/>
          </a:p>
          <a:p>
            <a:r>
              <a:rPr lang="en-US" dirty="0" err="1"/>
              <a:t>PetMD</a:t>
            </a:r>
            <a:r>
              <a:rPr lang="en-US" dirty="0"/>
              <a:t>. (2019, December 20). Colic in Horses: Signs, Causes and Treatment. Retrieved from </a:t>
            </a:r>
            <a:r>
              <a:rPr lang="en-US" u="sng" dirty="0">
                <a:hlinkClick r:id="rId3"/>
              </a:rPr>
              <a:t>https://www.petmd.com/horse/conditions/digestive/c_hr_equine_colic</a:t>
            </a:r>
            <a:endParaRPr lang="en-US" dirty="0">
              <a:solidFill>
                <a:srgbClr val="404040"/>
              </a:solidFill>
            </a:endParaRPr>
          </a:p>
        </p:txBody>
      </p:sp>
    </p:spTree>
    <p:extLst>
      <p:ext uri="{BB962C8B-B14F-4D97-AF65-F5344CB8AC3E}">
        <p14:creationId xmlns:p14="http://schemas.microsoft.com/office/powerpoint/2010/main" val="199801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7E6D2-7226-4196-98C9-1FE1BA62F31D}"/>
              </a:ext>
            </a:extLst>
          </p:cNvPr>
          <p:cNvSpPr>
            <a:spLocks noGrp="1"/>
          </p:cNvSpPr>
          <p:nvPr>
            <p:ph type="title"/>
          </p:nvPr>
        </p:nvSpPr>
        <p:spPr>
          <a:xfrm>
            <a:off x="2231136" y="467418"/>
            <a:ext cx="7729728" cy="1188720"/>
          </a:xfrm>
          <a:solidFill>
            <a:srgbClr val="FFFFFF"/>
          </a:solidFill>
        </p:spPr>
        <p:txBody>
          <a:bodyPr>
            <a:normAutofit/>
          </a:bodyPr>
          <a:lstStyle/>
          <a:p>
            <a:r>
              <a:rPr lang="en-US" dirty="0"/>
              <a:t>Research questions</a:t>
            </a:r>
          </a:p>
        </p:txBody>
      </p:sp>
      <p:sp>
        <p:nvSpPr>
          <p:cNvPr id="3" name="Content Placeholder 2">
            <a:extLst>
              <a:ext uri="{FF2B5EF4-FFF2-40B4-BE49-F238E27FC236}">
                <a16:creationId xmlns:a16="http://schemas.microsoft.com/office/drawing/2014/main" id="{35E159BC-2451-4E43-B5D5-2748D2F740A2}"/>
              </a:ext>
            </a:extLst>
          </p:cNvPr>
          <p:cNvSpPr>
            <a:spLocks noGrp="1"/>
          </p:cNvSpPr>
          <p:nvPr>
            <p:ph idx="1"/>
          </p:nvPr>
        </p:nvSpPr>
        <p:spPr>
          <a:xfrm>
            <a:off x="2231135" y="2291262"/>
            <a:ext cx="7729727" cy="2364628"/>
          </a:xfrm>
        </p:spPr>
        <p:txBody>
          <a:bodyPr>
            <a:normAutofit/>
          </a:bodyPr>
          <a:lstStyle/>
          <a:p>
            <a:r>
              <a:rPr lang="en-US" dirty="0">
                <a:solidFill>
                  <a:srgbClr val="404040"/>
                </a:solidFill>
              </a:rPr>
              <a:t>Is there a correlation between any of the variables?</a:t>
            </a:r>
          </a:p>
          <a:p>
            <a:r>
              <a:rPr lang="en-US" dirty="0">
                <a:solidFill>
                  <a:srgbClr val="404040"/>
                </a:solidFill>
              </a:rPr>
              <a:t>Are there any outliers?</a:t>
            </a:r>
          </a:p>
          <a:p>
            <a:r>
              <a:rPr lang="en-US" dirty="0">
                <a:solidFill>
                  <a:srgbClr val="404040"/>
                </a:solidFill>
              </a:rPr>
              <a:t>Are there any major differences observed in horses that survived and horses that did not?</a:t>
            </a:r>
          </a:p>
          <a:p>
            <a:r>
              <a:rPr lang="en-US" dirty="0">
                <a:solidFill>
                  <a:srgbClr val="404040"/>
                </a:solidFill>
              </a:rPr>
              <a:t>Is there a statistically significant relationship between any of the variables and the outcome?</a:t>
            </a:r>
          </a:p>
          <a:p>
            <a:pPr marL="0" indent="0">
              <a:buNone/>
            </a:pPr>
            <a:endParaRPr lang="en-US" dirty="0">
              <a:solidFill>
                <a:srgbClr val="404040"/>
              </a:solidFill>
            </a:endParaRPr>
          </a:p>
        </p:txBody>
      </p:sp>
    </p:spTree>
    <p:extLst>
      <p:ext uri="{BB962C8B-B14F-4D97-AF65-F5344CB8AC3E}">
        <p14:creationId xmlns:p14="http://schemas.microsoft.com/office/powerpoint/2010/main" val="95960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9897A-2653-4B97-B4D1-B9BA6CAA4416}"/>
              </a:ext>
            </a:extLst>
          </p:cNvPr>
          <p:cNvSpPr>
            <a:spLocks noGrp="1"/>
          </p:cNvSpPr>
          <p:nvPr>
            <p:ph type="title"/>
          </p:nvPr>
        </p:nvSpPr>
        <p:spPr>
          <a:xfrm>
            <a:off x="2231136" y="467418"/>
            <a:ext cx="7729728" cy="1188720"/>
          </a:xfrm>
          <a:solidFill>
            <a:srgbClr val="FFFFFF"/>
          </a:solidFill>
        </p:spPr>
        <p:txBody>
          <a:bodyPr>
            <a:normAutofit/>
          </a:bodyPr>
          <a:lstStyle/>
          <a:p>
            <a:r>
              <a:rPr lang="en-US"/>
              <a:t>Variables</a:t>
            </a:r>
          </a:p>
        </p:txBody>
      </p:sp>
      <p:sp>
        <p:nvSpPr>
          <p:cNvPr id="38" name="Content Placeholder 2">
            <a:extLst>
              <a:ext uri="{FF2B5EF4-FFF2-40B4-BE49-F238E27FC236}">
                <a16:creationId xmlns:a16="http://schemas.microsoft.com/office/drawing/2014/main" id="{7CA0A9CC-B7BB-4436-AB02-5957647A18FE}"/>
              </a:ext>
            </a:extLst>
          </p:cNvPr>
          <p:cNvSpPr>
            <a:spLocks noGrp="1"/>
          </p:cNvSpPr>
          <p:nvPr>
            <p:ph idx="1"/>
          </p:nvPr>
        </p:nvSpPr>
        <p:spPr>
          <a:xfrm>
            <a:off x="1706062" y="2291262"/>
            <a:ext cx="8779512" cy="2879256"/>
          </a:xfrm>
        </p:spPr>
        <p:txBody>
          <a:bodyPr>
            <a:normAutofit/>
          </a:bodyPr>
          <a:lstStyle/>
          <a:p>
            <a:pPr>
              <a:lnSpc>
                <a:spcPct val="90000"/>
              </a:lnSpc>
            </a:pPr>
            <a:r>
              <a:rPr lang="en-US" sz="1100" b="1" dirty="0">
                <a:solidFill>
                  <a:srgbClr val="404040"/>
                </a:solidFill>
              </a:rPr>
              <a:t>Hospital Number</a:t>
            </a:r>
            <a:r>
              <a:rPr lang="en-US" sz="1100" dirty="0">
                <a:solidFill>
                  <a:srgbClr val="404040"/>
                </a:solidFill>
              </a:rPr>
              <a:t>:  Numeric identifier assigned to the horse.</a:t>
            </a:r>
          </a:p>
          <a:p>
            <a:pPr>
              <a:lnSpc>
                <a:spcPct val="90000"/>
              </a:lnSpc>
            </a:pPr>
            <a:r>
              <a:rPr lang="en-US" sz="1100" b="1" dirty="0">
                <a:solidFill>
                  <a:srgbClr val="404040"/>
                </a:solidFill>
              </a:rPr>
              <a:t>Age</a:t>
            </a:r>
            <a:r>
              <a:rPr lang="en-US" sz="1100" dirty="0">
                <a:solidFill>
                  <a:srgbClr val="404040"/>
                </a:solidFill>
              </a:rPr>
              <a:t>:  This I recoded as 1 (one) for an adult horse and 2 (two) for a horse less than 6 months.</a:t>
            </a:r>
          </a:p>
          <a:p>
            <a:pPr>
              <a:lnSpc>
                <a:spcPct val="90000"/>
              </a:lnSpc>
            </a:pPr>
            <a:r>
              <a:rPr lang="en-US" sz="1100" b="1" dirty="0">
                <a:solidFill>
                  <a:srgbClr val="404040"/>
                </a:solidFill>
              </a:rPr>
              <a:t>Rectal Temperature</a:t>
            </a:r>
            <a:r>
              <a:rPr lang="en-US" sz="1100" dirty="0">
                <a:solidFill>
                  <a:srgbClr val="404040"/>
                </a:solidFill>
              </a:rPr>
              <a:t>:  The temperature is reported in degrees Celsius and a normal temperature is 37.8 °C.  This parameter will usually change as the problem progresses and an elevated temperature is an indication of infection.</a:t>
            </a:r>
          </a:p>
          <a:p>
            <a:pPr>
              <a:lnSpc>
                <a:spcPct val="90000"/>
              </a:lnSpc>
            </a:pPr>
            <a:r>
              <a:rPr lang="en-US" sz="1100" b="1" dirty="0">
                <a:solidFill>
                  <a:srgbClr val="404040"/>
                </a:solidFill>
              </a:rPr>
              <a:t>Pulse</a:t>
            </a:r>
            <a:r>
              <a:rPr lang="en-US" sz="1100" dirty="0">
                <a:solidFill>
                  <a:srgbClr val="404040"/>
                </a:solidFill>
              </a:rPr>
              <a:t>:  The pulse is measured in beats/minute.  A low or high pulse may indicate a heart condition.  A normal pulse for an adult horse is 30-40 beats/minute, although athletic horses may have a lower rate of 20-25 beats/minute.  Horses that may have painful lesions or are suffering from circulatory shock may have an elevated pulse.</a:t>
            </a:r>
          </a:p>
          <a:p>
            <a:pPr>
              <a:lnSpc>
                <a:spcPct val="90000"/>
              </a:lnSpc>
            </a:pPr>
            <a:r>
              <a:rPr lang="en-US" sz="1100" b="1" dirty="0">
                <a:solidFill>
                  <a:srgbClr val="404040"/>
                </a:solidFill>
              </a:rPr>
              <a:t>Respiratory Rate</a:t>
            </a:r>
            <a:r>
              <a:rPr lang="en-US" sz="1100" dirty="0">
                <a:solidFill>
                  <a:srgbClr val="404040"/>
                </a:solidFill>
              </a:rPr>
              <a:t>:  A normal respiratory rate of a horse is 8 to 10.</a:t>
            </a:r>
          </a:p>
          <a:p>
            <a:pPr>
              <a:lnSpc>
                <a:spcPct val="90000"/>
              </a:lnSpc>
            </a:pPr>
            <a:r>
              <a:rPr lang="en-US" sz="1100" b="1" dirty="0">
                <a:solidFill>
                  <a:srgbClr val="404040"/>
                </a:solidFill>
              </a:rPr>
              <a:t>Packed Cell Volume</a:t>
            </a:r>
            <a:r>
              <a:rPr lang="en-US" sz="1100" dirty="0">
                <a:solidFill>
                  <a:srgbClr val="404040"/>
                </a:solidFill>
              </a:rPr>
              <a:t>:  This is the number of red cells by volume in the blood.  The normal range is 30 to 50, but the level may rise as circulation becomes compromised or as the horse becomes dehydrated.</a:t>
            </a:r>
          </a:p>
          <a:p>
            <a:pPr>
              <a:lnSpc>
                <a:spcPct val="90000"/>
              </a:lnSpc>
            </a:pPr>
            <a:r>
              <a:rPr lang="en-US" sz="1100" b="1" dirty="0">
                <a:solidFill>
                  <a:srgbClr val="404040"/>
                </a:solidFill>
              </a:rPr>
              <a:t>Total Protein</a:t>
            </a:r>
            <a:r>
              <a:rPr lang="en-US" sz="1100" dirty="0">
                <a:solidFill>
                  <a:srgbClr val="404040"/>
                </a:solidFill>
              </a:rPr>
              <a:t>:  Normal values are 6-7.5 </a:t>
            </a:r>
            <a:r>
              <a:rPr lang="en-US" sz="1100" dirty="0" err="1">
                <a:solidFill>
                  <a:srgbClr val="404040"/>
                </a:solidFill>
              </a:rPr>
              <a:t>gms</a:t>
            </a:r>
            <a:r>
              <a:rPr lang="en-US" sz="1100" dirty="0">
                <a:solidFill>
                  <a:srgbClr val="404040"/>
                </a:solidFill>
              </a:rPr>
              <a:t>/dL, and with higher values the greater dehydration the horse may be exhibiting.</a:t>
            </a:r>
          </a:p>
          <a:p>
            <a:pPr>
              <a:lnSpc>
                <a:spcPct val="90000"/>
              </a:lnSpc>
            </a:pPr>
            <a:r>
              <a:rPr lang="en-US" sz="1100" b="1" dirty="0">
                <a:solidFill>
                  <a:srgbClr val="404040"/>
                </a:solidFill>
              </a:rPr>
              <a:t>Outcome</a:t>
            </a:r>
            <a:r>
              <a:rPr lang="en-US" sz="1100" dirty="0">
                <a:solidFill>
                  <a:srgbClr val="404040"/>
                </a:solidFill>
              </a:rPr>
              <a:t>:  This I recoded as 1 (one) for lived, 2 (two) for died and 3 (three) for euthanized.</a:t>
            </a:r>
          </a:p>
        </p:txBody>
      </p:sp>
    </p:spTree>
    <p:extLst>
      <p:ext uri="{BB962C8B-B14F-4D97-AF65-F5344CB8AC3E}">
        <p14:creationId xmlns:p14="http://schemas.microsoft.com/office/powerpoint/2010/main" val="239294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043F5-A76C-494A-A551-1BBA19CC07E1}"/>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t>Rectal Temperature</a:t>
            </a:r>
          </a:p>
        </p:txBody>
      </p:sp>
      <p:sp>
        <p:nvSpPr>
          <p:cNvPr id="2070" name="Content Placeholder 2069">
            <a:extLst>
              <a:ext uri="{FF2B5EF4-FFF2-40B4-BE49-F238E27FC236}">
                <a16:creationId xmlns:a16="http://schemas.microsoft.com/office/drawing/2014/main" id="{17283BEF-E834-4AE2-B134-BAD93DF4B310}"/>
              </a:ext>
            </a:extLst>
          </p:cNvPr>
          <p:cNvSpPr>
            <a:spLocks noGrp="1"/>
          </p:cNvSpPr>
          <p:nvPr>
            <p:ph idx="1"/>
          </p:nvPr>
        </p:nvSpPr>
        <p:spPr>
          <a:xfrm>
            <a:off x="804672" y="2858703"/>
            <a:ext cx="4475892" cy="3042547"/>
          </a:xfrm>
        </p:spPr>
        <p:txBody>
          <a:bodyPr>
            <a:normAutofit fontScale="85000" lnSpcReduction="20000"/>
          </a:bodyPr>
          <a:lstStyle/>
          <a:p>
            <a:r>
              <a:rPr lang="en-US" dirty="0">
                <a:solidFill>
                  <a:srgbClr val="FFFFFF"/>
                </a:solidFill>
              </a:rPr>
              <a:t>The distribution of rectal temperature can be observed as roughly bell-shaped and somewhat symmetrical, visually, and as the mean and mode are close in value.  We would expect deviations of ~0.7 degrees.  Spread describes the variability.   Variance can be difficult to interpret as the units are degrees squared. </a:t>
            </a:r>
          </a:p>
          <a:p>
            <a:r>
              <a:rPr lang="en-US" dirty="0">
                <a:solidFill>
                  <a:srgbClr val="FFFFFF"/>
                </a:solidFill>
              </a:rPr>
              <a:t>Mean: 38.2</a:t>
            </a:r>
          </a:p>
          <a:p>
            <a:r>
              <a:rPr lang="en-US" dirty="0">
                <a:solidFill>
                  <a:srgbClr val="FFFFFF"/>
                </a:solidFill>
              </a:rPr>
              <a:t>Mode: 38.0</a:t>
            </a:r>
          </a:p>
          <a:p>
            <a:r>
              <a:rPr lang="en-US" dirty="0">
                <a:solidFill>
                  <a:srgbClr val="FFFFFF"/>
                </a:solidFill>
              </a:rPr>
              <a:t>Spread: 0.43</a:t>
            </a:r>
          </a:p>
          <a:p>
            <a:r>
              <a:rPr lang="en-US" dirty="0">
                <a:solidFill>
                  <a:srgbClr val="FFFFFF"/>
                </a:solidFill>
              </a:rPr>
              <a:t>Standard Deviation: 0.66</a:t>
            </a:r>
          </a:p>
          <a:p>
            <a:r>
              <a:rPr lang="en-US" dirty="0">
                <a:solidFill>
                  <a:srgbClr val="FFFFFF"/>
                </a:solidFill>
              </a:rPr>
              <a:t>Tails: somewhat symmetrical</a:t>
            </a:r>
          </a:p>
          <a:p>
            <a:endParaRPr lang="en-US" dirty="0">
              <a:solidFill>
                <a:srgbClr val="FFFFFF"/>
              </a:solidFill>
            </a:endParaRPr>
          </a:p>
        </p:txBody>
      </p:sp>
      <p:sp>
        <p:nvSpPr>
          <p:cNvPr id="91" name="Rectangle 90">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2B44991-628D-44C5-AEC8-8D4BBA673F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4692" y="1844217"/>
            <a:ext cx="4159568" cy="285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6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9DF3E-DFB0-4F5F-A7B0-233059A601DD}"/>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Respiratory Rate</a:t>
            </a:r>
            <a:endParaRPr lang="en-US"/>
          </a:p>
        </p:txBody>
      </p:sp>
      <p:sp>
        <p:nvSpPr>
          <p:cNvPr id="3" name="Content Placeholder 2">
            <a:extLst>
              <a:ext uri="{FF2B5EF4-FFF2-40B4-BE49-F238E27FC236}">
                <a16:creationId xmlns:a16="http://schemas.microsoft.com/office/drawing/2014/main" id="{0655D7D9-66B2-4544-9D34-89D804CBE89D}"/>
              </a:ext>
            </a:extLst>
          </p:cNvPr>
          <p:cNvSpPr>
            <a:spLocks noGrp="1"/>
          </p:cNvSpPr>
          <p:nvPr>
            <p:ph idx="1"/>
          </p:nvPr>
        </p:nvSpPr>
        <p:spPr>
          <a:xfrm>
            <a:off x="804672" y="2858703"/>
            <a:ext cx="4475892" cy="3042547"/>
          </a:xfrm>
        </p:spPr>
        <p:txBody>
          <a:bodyPr>
            <a:normAutofit/>
          </a:bodyPr>
          <a:lstStyle/>
          <a:p>
            <a:r>
              <a:rPr lang="en-US" dirty="0">
                <a:solidFill>
                  <a:srgbClr val="FFFFFF"/>
                </a:solidFill>
              </a:rPr>
              <a:t>The distribution of respiratory rate is slightly skewed right.  We can observe a bimodal distribution, meaning two modes.</a:t>
            </a:r>
          </a:p>
          <a:p>
            <a:r>
              <a:rPr lang="en-US" dirty="0">
                <a:solidFill>
                  <a:srgbClr val="FFFFFF"/>
                </a:solidFill>
              </a:rPr>
              <a:t>Mean: 29.4</a:t>
            </a:r>
          </a:p>
          <a:p>
            <a:r>
              <a:rPr lang="en-US" dirty="0">
                <a:solidFill>
                  <a:srgbClr val="FFFFFF"/>
                </a:solidFill>
              </a:rPr>
              <a:t>Mode:  bi-modal, 20.0 and 24.0</a:t>
            </a:r>
          </a:p>
          <a:p>
            <a:r>
              <a:rPr lang="en-US" dirty="0">
                <a:solidFill>
                  <a:srgbClr val="FFFFFF"/>
                </a:solidFill>
              </a:rPr>
              <a:t>Spread:  256.0</a:t>
            </a:r>
          </a:p>
          <a:p>
            <a:r>
              <a:rPr lang="en-US" dirty="0">
                <a:solidFill>
                  <a:srgbClr val="FFFFFF"/>
                </a:solidFill>
              </a:rPr>
              <a:t>Standard Deviation: 16.0</a:t>
            </a:r>
          </a:p>
          <a:p>
            <a:r>
              <a:rPr lang="en-US" dirty="0">
                <a:solidFill>
                  <a:srgbClr val="FFFFFF"/>
                </a:solidFill>
              </a:rPr>
              <a:t>Tails:  Slightly skewed right</a:t>
            </a:r>
          </a:p>
          <a:p>
            <a:endParaRPr lang="en-US" dirty="0">
              <a:solidFill>
                <a:srgbClr val="FFFFFF"/>
              </a:solidFill>
            </a:endParaRPr>
          </a:p>
        </p:txBody>
      </p:sp>
      <p:sp>
        <p:nvSpPr>
          <p:cNvPr id="75" name="Rectangle 74">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8776551B-6BE4-4A25-AA6F-FBD857BB58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4692" y="1869885"/>
            <a:ext cx="4159568" cy="280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48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BB703-8B61-4A28-83B2-8CCB5C7B3EB7}"/>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dirty="0"/>
              <a:t>Pulse</a:t>
            </a:r>
            <a:endParaRPr lang="en-US"/>
          </a:p>
        </p:txBody>
      </p:sp>
      <p:sp>
        <p:nvSpPr>
          <p:cNvPr id="3081" name="Content Placeholder 3080">
            <a:extLst>
              <a:ext uri="{FF2B5EF4-FFF2-40B4-BE49-F238E27FC236}">
                <a16:creationId xmlns:a16="http://schemas.microsoft.com/office/drawing/2014/main" id="{D10C5EAE-834B-4A44-ADFC-10D64BE19B96}"/>
              </a:ext>
            </a:extLst>
          </p:cNvPr>
          <p:cNvSpPr>
            <a:spLocks noGrp="1"/>
          </p:cNvSpPr>
          <p:nvPr>
            <p:ph idx="1"/>
          </p:nvPr>
        </p:nvSpPr>
        <p:spPr>
          <a:xfrm>
            <a:off x="804672" y="2858703"/>
            <a:ext cx="4475892" cy="3042547"/>
          </a:xfrm>
        </p:spPr>
        <p:txBody>
          <a:bodyPr>
            <a:normAutofit/>
          </a:bodyPr>
          <a:lstStyle/>
          <a:p>
            <a:r>
              <a:rPr lang="en-US" dirty="0">
                <a:solidFill>
                  <a:srgbClr val="FFFFFF"/>
                </a:solidFill>
              </a:rPr>
              <a:t>The distribution of pulse is also slightly skewed right.  </a:t>
            </a:r>
          </a:p>
          <a:p>
            <a:r>
              <a:rPr lang="en-US" dirty="0">
                <a:solidFill>
                  <a:srgbClr val="FFFFFF"/>
                </a:solidFill>
              </a:rPr>
              <a:t>Mean:  71.4</a:t>
            </a:r>
          </a:p>
          <a:p>
            <a:r>
              <a:rPr lang="en-US" dirty="0">
                <a:solidFill>
                  <a:srgbClr val="FFFFFF"/>
                </a:solidFill>
              </a:rPr>
              <a:t>Mode:  48.0</a:t>
            </a:r>
          </a:p>
          <a:p>
            <a:r>
              <a:rPr lang="en-US" dirty="0">
                <a:solidFill>
                  <a:srgbClr val="FFFFFF"/>
                </a:solidFill>
              </a:rPr>
              <a:t>Spread:  759.3</a:t>
            </a:r>
          </a:p>
          <a:p>
            <a:r>
              <a:rPr lang="en-US" dirty="0">
                <a:solidFill>
                  <a:srgbClr val="FFFFFF"/>
                </a:solidFill>
              </a:rPr>
              <a:t>Standard Deviation:  27.6</a:t>
            </a:r>
          </a:p>
          <a:p>
            <a:r>
              <a:rPr lang="en-US" dirty="0">
                <a:solidFill>
                  <a:srgbClr val="FFFFFF"/>
                </a:solidFill>
              </a:rPr>
              <a:t>Tails:  Slightly skewed right</a:t>
            </a:r>
          </a:p>
        </p:txBody>
      </p:sp>
      <p:sp>
        <p:nvSpPr>
          <p:cNvPr id="142" name="Rectangle 141">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a:extLst>
              <a:ext uri="{FF2B5EF4-FFF2-40B4-BE49-F238E27FC236}">
                <a16:creationId xmlns:a16="http://schemas.microsoft.com/office/drawing/2014/main" id="{F4B766F4-60E6-4AB1-A8DD-6379732A7B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4692" y="1844217"/>
            <a:ext cx="4159568" cy="285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78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11727-E206-4F4D-86B4-286C60C96B6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Packed Cell Volume</a:t>
            </a:r>
            <a:endParaRPr lang="en-US"/>
          </a:p>
        </p:txBody>
      </p:sp>
      <p:sp>
        <p:nvSpPr>
          <p:cNvPr id="3" name="Content Placeholder 2">
            <a:extLst>
              <a:ext uri="{FF2B5EF4-FFF2-40B4-BE49-F238E27FC236}">
                <a16:creationId xmlns:a16="http://schemas.microsoft.com/office/drawing/2014/main" id="{325B413C-B507-4026-B29D-BE41B7881368}"/>
              </a:ext>
            </a:extLst>
          </p:cNvPr>
          <p:cNvSpPr>
            <a:spLocks noGrp="1"/>
          </p:cNvSpPr>
          <p:nvPr>
            <p:ph idx="1"/>
          </p:nvPr>
        </p:nvSpPr>
        <p:spPr>
          <a:xfrm>
            <a:off x="804672" y="2858703"/>
            <a:ext cx="4475892" cy="3042547"/>
          </a:xfrm>
        </p:spPr>
        <p:txBody>
          <a:bodyPr>
            <a:normAutofit fontScale="92500" lnSpcReduction="10000"/>
          </a:bodyPr>
          <a:lstStyle/>
          <a:p>
            <a:r>
              <a:rPr lang="en-US" dirty="0">
                <a:solidFill>
                  <a:srgbClr val="FFFFFF"/>
                </a:solidFill>
              </a:rPr>
              <a:t>The distribution of respiratory rate is slightly skewed right.  We can observe a bimodal distribution, meaning two modes.</a:t>
            </a:r>
          </a:p>
          <a:p>
            <a:r>
              <a:rPr lang="en-US" dirty="0">
                <a:solidFill>
                  <a:srgbClr val="FFFFFF"/>
                </a:solidFill>
              </a:rPr>
              <a:t>Mean:  46.2</a:t>
            </a:r>
          </a:p>
          <a:p>
            <a:r>
              <a:rPr lang="en-US" dirty="0">
                <a:solidFill>
                  <a:srgbClr val="FFFFFF"/>
                </a:solidFill>
              </a:rPr>
              <a:t>Mode:  37.0, 50.0</a:t>
            </a:r>
          </a:p>
          <a:p>
            <a:r>
              <a:rPr lang="en-US" dirty="0">
                <a:solidFill>
                  <a:srgbClr val="FFFFFF"/>
                </a:solidFill>
              </a:rPr>
              <a:t>Spread:  98.5</a:t>
            </a:r>
          </a:p>
          <a:p>
            <a:r>
              <a:rPr lang="en-US" dirty="0">
                <a:solidFill>
                  <a:srgbClr val="FFFFFF"/>
                </a:solidFill>
              </a:rPr>
              <a:t>Standard Deviation:  9.9</a:t>
            </a:r>
          </a:p>
          <a:p>
            <a:r>
              <a:rPr lang="en-US" dirty="0">
                <a:solidFill>
                  <a:srgbClr val="FFFFFF"/>
                </a:solidFill>
              </a:rPr>
              <a:t>Tails:  slightly skewed right, slightly </a:t>
            </a:r>
          </a:p>
          <a:p>
            <a:r>
              <a:rPr lang="en-US" dirty="0">
                <a:solidFill>
                  <a:srgbClr val="FFFFFF"/>
                </a:solidFill>
              </a:rPr>
              <a:t>bell-shaped</a:t>
            </a:r>
          </a:p>
          <a:p>
            <a:endParaRPr lang="en-US" dirty="0">
              <a:solidFill>
                <a:srgbClr val="FFFFFF"/>
              </a:solidFill>
            </a:endParaRPr>
          </a:p>
        </p:txBody>
      </p:sp>
      <p:sp>
        <p:nvSpPr>
          <p:cNvPr id="73" name="Rectangle 72">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39491381-7F95-43F9-B4DA-73872F11A3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4692" y="1844217"/>
            <a:ext cx="4159568" cy="285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6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13527-C8B8-47AF-9B2C-80EB46568F6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Total Protein</a:t>
            </a:r>
            <a:endParaRPr lang="en-US"/>
          </a:p>
        </p:txBody>
      </p:sp>
      <p:sp>
        <p:nvSpPr>
          <p:cNvPr id="3" name="Content Placeholder 2">
            <a:extLst>
              <a:ext uri="{FF2B5EF4-FFF2-40B4-BE49-F238E27FC236}">
                <a16:creationId xmlns:a16="http://schemas.microsoft.com/office/drawing/2014/main" id="{3E653620-2704-42A2-B2A2-9CDA1E9AC0D7}"/>
              </a:ext>
            </a:extLst>
          </p:cNvPr>
          <p:cNvSpPr>
            <a:spLocks noGrp="1"/>
          </p:cNvSpPr>
          <p:nvPr>
            <p:ph idx="1"/>
          </p:nvPr>
        </p:nvSpPr>
        <p:spPr>
          <a:xfrm>
            <a:off x="804672" y="2858703"/>
            <a:ext cx="4475892" cy="3042547"/>
          </a:xfrm>
        </p:spPr>
        <p:txBody>
          <a:bodyPr>
            <a:normAutofit/>
          </a:bodyPr>
          <a:lstStyle/>
          <a:p>
            <a:r>
              <a:rPr lang="en-US" dirty="0">
                <a:solidFill>
                  <a:srgbClr val="FFFFFF"/>
                </a:solidFill>
              </a:rPr>
              <a:t>The distribution of total protein is slightly skewed right.</a:t>
            </a:r>
          </a:p>
          <a:p>
            <a:r>
              <a:rPr lang="en-US" dirty="0">
                <a:solidFill>
                  <a:srgbClr val="FFFFFF"/>
                </a:solidFill>
              </a:rPr>
              <a:t>Mean:  22.4</a:t>
            </a:r>
          </a:p>
          <a:p>
            <a:r>
              <a:rPr lang="en-US" dirty="0">
                <a:solidFill>
                  <a:srgbClr val="FFFFFF"/>
                </a:solidFill>
              </a:rPr>
              <a:t>Mode:  6.5</a:t>
            </a:r>
          </a:p>
          <a:p>
            <a:r>
              <a:rPr lang="en-US" dirty="0">
                <a:solidFill>
                  <a:srgbClr val="FFFFFF"/>
                </a:solidFill>
              </a:rPr>
              <a:t>Spread:  693.6</a:t>
            </a:r>
          </a:p>
          <a:p>
            <a:r>
              <a:rPr lang="en-US" dirty="0">
                <a:solidFill>
                  <a:srgbClr val="FFFFFF"/>
                </a:solidFill>
              </a:rPr>
              <a:t>Standard Deviation:  26.3</a:t>
            </a:r>
          </a:p>
          <a:p>
            <a:r>
              <a:rPr lang="en-US" dirty="0">
                <a:solidFill>
                  <a:srgbClr val="FFFFFF"/>
                </a:solidFill>
              </a:rPr>
              <a:t>Tails:  Slightly skewed right</a:t>
            </a:r>
          </a:p>
          <a:p>
            <a:endParaRPr lang="en-US" dirty="0">
              <a:solidFill>
                <a:srgbClr val="FFFFFF"/>
              </a:solidFill>
            </a:endParaRPr>
          </a:p>
        </p:txBody>
      </p:sp>
      <p:sp>
        <p:nvSpPr>
          <p:cNvPr id="73" name="Rectangle 72">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13268F8A-0D37-4A89-B72E-BB4B1492C5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4692" y="1844217"/>
            <a:ext cx="4159568" cy="285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8528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otalTime>11</TotalTime>
  <Words>1652</Words>
  <Application>Microsoft Office PowerPoint</Application>
  <PresentationFormat>Widescreen</PresentationFormat>
  <Paragraphs>351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Colic in Horses</vt:lpstr>
      <vt:lpstr>Background</vt:lpstr>
      <vt:lpstr>Research questions</vt:lpstr>
      <vt:lpstr>Variables</vt:lpstr>
      <vt:lpstr>Rectal Temperature</vt:lpstr>
      <vt:lpstr>Respiratory Rate</vt:lpstr>
      <vt:lpstr>Pulse</vt:lpstr>
      <vt:lpstr>Packed Cell Volume</vt:lpstr>
      <vt:lpstr>Total Protein</vt:lpstr>
      <vt:lpstr>Missing data</vt:lpstr>
      <vt:lpstr>Outliers</vt:lpstr>
      <vt:lpstr>Outliers</vt:lpstr>
      <vt:lpstr>outliers</vt:lpstr>
      <vt:lpstr>Probability Mass function (pmf)</vt:lpstr>
      <vt:lpstr>Cumulative Distribution Function (CDF)</vt:lpstr>
      <vt:lpstr>Analytical distribution</vt:lpstr>
      <vt:lpstr>Correlation </vt:lpstr>
      <vt:lpstr>Hypothesis testing</vt:lpstr>
      <vt:lpstr>Regression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Colic in Horses</dc:title>
  <dc:creator>Gabrielle Beinars</dc:creator>
  <cp:lastModifiedBy>Gabrielle Beinars</cp:lastModifiedBy>
  <cp:revision>1</cp:revision>
  <dcterms:created xsi:type="dcterms:W3CDTF">2020-05-28T17:28:33Z</dcterms:created>
  <dcterms:modified xsi:type="dcterms:W3CDTF">2020-05-28T20:56:17Z</dcterms:modified>
</cp:coreProperties>
</file>