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1" r:id="rId23"/>
    <p:sldId id="282" r:id="rId24"/>
    <p:sldId id="283" r:id="rId25"/>
    <p:sldId id="277" r:id="rId26"/>
    <p:sldId id="285" r:id="rId27"/>
    <p:sldId id="286" r:id="rId28"/>
    <p:sldId id="278" r:id="rId29"/>
    <p:sldId id="287" r:id="rId30"/>
    <p:sldId id="288" r:id="rId31"/>
    <p:sldId id="279" r:id="rId32"/>
    <p:sldId id="289" r:id="rId33"/>
    <p:sldId id="290" r:id="rId34"/>
    <p:sldId id="280" r:id="rId35"/>
    <p:sldId id="291" r:id="rId36"/>
    <p:sldId id="292" r:id="rId37"/>
    <p:sldId id="293" r:id="rId38"/>
    <p:sldId id="294" r:id="rId3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5DE7696-7658-4C1D-8D2E-5DC74C02B742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81"/>
            <p14:sldId id="282"/>
            <p14:sldId id="283"/>
            <p14:sldId id="277"/>
            <p14:sldId id="285"/>
            <p14:sldId id="286"/>
            <p14:sldId id="278"/>
            <p14:sldId id="287"/>
            <p14:sldId id="288"/>
            <p14:sldId id="279"/>
            <p14:sldId id="289"/>
            <p14:sldId id="290"/>
            <p14:sldId id="280"/>
            <p14:sldId id="291"/>
            <p14:sldId id="292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528" autoAdjust="0"/>
  </p:normalViewPr>
  <p:slideViewPr>
    <p:cSldViewPr snapToGrid="0">
      <p:cViewPr varScale="1">
        <p:scale>
          <a:sx n="64" d="100"/>
          <a:sy n="64" d="100"/>
        </p:scale>
        <p:origin x="7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D1D9A-3C99-4482-B2BB-1B5DBC40D130}" type="datetimeFigureOut">
              <a:rPr lang="pt-BR" smtClean="0"/>
              <a:t>14/04/2016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3B9006-F9EA-4E0A-86B1-DD946097370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675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B9006-F9EA-4E0A-86B1-DD946097370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63231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B9006-F9EA-4E0A-86B1-DD946097370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49732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B9006-F9EA-4E0A-86B1-DD946097370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70629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B9006-F9EA-4E0A-86B1-DD946097370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949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B9006-F9EA-4E0A-86B1-DD946097370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320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B9006-F9EA-4E0A-86B1-DD946097370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30595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B9006-F9EA-4E0A-86B1-DD946097370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61778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B9006-F9EA-4E0A-86B1-DD9460973708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97409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B9006-F9EA-4E0A-86B1-DD946097370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5535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B9006-F9EA-4E0A-86B1-DD9460973708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2362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B9006-F9EA-4E0A-86B1-DD9460973708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056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B9006-F9EA-4E0A-86B1-DD9460973708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29275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B9006-F9EA-4E0A-86B1-DD9460973708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5979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B9006-F9EA-4E0A-86B1-DD9460973708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3785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B9006-F9EA-4E0A-86B1-DD9460973708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76901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B9006-F9EA-4E0A-86B1-DD9460973708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0381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B9006-F9EA-4E0A-86B1-DD9460973708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3299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B9006-F9EA-4E0A-86B1-DD9460973708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2378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B9006-F9EA-4E0A-86B1-DD9460973708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62533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B9006-F9EA-4E0A-86B1-DD9460973708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6964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B9006-F9EA-4E0A-86B1-DD9460973708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46026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B9006-F9EA-4E0A-86B1-DD9460973708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4564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B9006-F9EA-4E0A-86B1-DD946097370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8624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B9006-F9EA-4E0A-86B1-DD9460973708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3617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B9006-F9EA-4E0A-86B1-DD9460973708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1113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B9006-F9EA-4E0A-86B1-DD9460973708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23155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B9006-F9EA-4E0A-86B1-DD9460973708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84657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B9006-F9EA-4E0A-86B1-DD9460973708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247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B9006-F9EA-4E0A-86B1-DD9460973708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6720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B9006-F9EA-4E0A-86B1-DD9460973708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61916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B9006-F9EA-4E0A-86B1-DD9460973708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209402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B9006-F9EA-4E0A-86B1-DD9460973708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9984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B9006-F9EA-4E0A-86B1-DD946097370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489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B9006-F9EA-4E0A-86B1-DD946097370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1023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B9006-F9EA-4E0A-86B1-DD946097370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7774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B9006-F9EA-4E0A-86B1-DD946097370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6816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B9006-F9EA-4E0A-86B1-DD946097370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215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B9006-F9EA-4E0A-86B1-DD946097370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116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4F15-CF26-4F33-AC5B-ECAC9B576B0F}" type="datetimeFigureOut">
              <a:rPr lang="pt-BR" smtClean="0"/>
              <a:t>14/04/2016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B597E-FF29-4072-917A-F846C05C9AB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6606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4F15-CF26-4F33-AC5B-ECAC9B576B0F}" type="datetimeFigureOut">
              <a:rPr lang="pt-BR" smtClean="0"/>
              <a:t>14/04/2016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B597E-FF29-4072-917A-F846C05C9AB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1670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4F15-CF26-4F33-AC5B-ECAC9B576B0F}" type="datetimeFigureOut">
              <a:rPr lang="pt-BR" smtClean="0"/>
              <a:t>14/04/2016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B597E-FF29-4072-917A-F846C05C9AB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823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4F15-CF26-4F33-AC5B-ECAC9B576B0F}" type="datetimeFigureOut">
              <a:rPr lang="pt-BR" smtClean="0"/>
              <a:t>14/04/2016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B597E-FF29-4072-917A-F846C05C9AB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1007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4F15-CF26-4F33-AC5B-ECAC9B576B0F}" type="datetimeFigureOut">
              <a:rPr lang="pt-BR" smtClean="0"/>
              <a:t>14/04/2016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B597E-FF29-4072-917A-F846C05C9AB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78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4F15-CF26-4F33-AC5B-ECAC9B576B0F}" type="datetimeFigureOut">
              <a:rPr lang="pt-BR" smtClean="0"/>
              <a:t>14/04/2016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B597E-FF29-4072-917A-F846C05C9AB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343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4F15-CF26-4F33-AC5B-ECAC9B576B0F}" type="datetimeFigureOut">
              <a:rPr lang="pt-BR" smtClean="0"/>
              <a:t>14/04/2016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B597E-FF29-4072-917A-F846C05C9AB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0052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4F15-CF26-4F33-AC5B-ECAC9B576B0F}" type="datetimeFigureOut">
              <a:rPr lang="pt-BR" smtClean="0"/>
              <a:t>14/04/2016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B597E-FF29-4072-917A-F846C05C9AB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8045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4F15-CF26-4F33-AC5B-ECAC9B576B0F}" type="datetimeFigureOut">
              <a:rPr lang="pt-BR" smtClean="0"/>
              <a:t>14/04/2016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B597E-FF29-4072-917A-F846C05C9AB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7968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4F15-CF26-4F33-AC5B-ECAC9B576B0F}" type="datetimeFigureOut">
              <a:rPr lang="pt-BR" smtClean="0"/>
              <a:t>14/04/2016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B597E-FF29-4072-917A-F846C05C9AB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419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4F15-CF26-4F33-AC5B-ECAC9B576B0F}" type="datetimeFigureOut">
              <a:rPr lang="pt-BR" smtClean="0"/>
              <a:t>14/04/2016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B597E-FF29-4072-917A-F846C05C9AB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2836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44F15-CF26-4F33-AC5B-ECAC9B576B0F}" type="datetimeFigureOut">
              <a:rPr lang="pt-BR" smtClean="0"/>
              <a:t>14/04/2016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B597E-FF29-4072-917A-F846C05C9AB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4643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Codigo Limpo e Agil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Porto Alegre, 11 de Janeiro de 2016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2116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3250" y="353787"/>
            <a:ext cx="10189946" cy="753118"/>
          </a:xfrm>
        </p:spPr>
        <p:txBody>
          <a:bodyPr>
            <a:normAutofit/>
          </a:bodyPr>
          <a:lstStyle/>
          <a:p>
            <a:pPr algn="l"/>
            <a:r>
              <a:rPr lang="pt-BR" sz="3600" b="1" dirty="0" smtClean="0"/>
              <a:t>Código Limpo:</a:t>
            </a:r>
            <a:endParaRPr lang="pt-BR" sz="31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55" y="1337911"/>
            <a:ext cx="3638550" cy="4752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30265" y="2406315"/>
            <a:ext cx="57559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 smtClean="0"/>
              <a:t>Nessa apresentação, usaremos as regras desse livro do professor Robert C. Martin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826656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498" y="353787"/>
            <a:ext cx="10189946" cy="5763185"/>
          </a:xfrm>
        </p:spPr>
        <p:txBody>
          <a:bodyPr>
            <a:normAutofit fontScale="90000"/>
          </a:bodyPr>
          <a:lstStyle/>
          <a:p>
            <a:pPr algn="just"/>
            <a:r>
              <a:rPr lang="pt-BR" sz="3600" b="1" dirty="0"/>
              <a:t>Mestre Foo e </a:t>
            </a:r>
            <a:r>
              <a:rPr lang="pt-BR" sz="3600" b="1" dirty="0" smtClean="0"/>
              <a:t>a parábola do </a:t>
            </a:r>
            <a:r>
              <a:rPr lang="pt-BR" sz="3600" b="1" dirty="0"/>
              <a:t>Prodígio em Programação</a:t>
            </a:r>
            <a:r>
              <a:rPr lang="pt-BR" sz="4000" b="1" dirty="0" smtClean="0"/>
              <a:t>:</a:t>
            </a: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2200" dirty="0" smtClean="0"/>
              <a:t>Num determinado momento, rumores chegaram até o mestre foo e seus estudantes de um jovem talentoso programador q vagava pela região desafiando e derrotando a todos com grandes feitos de programação e solução de problemas difíceis de desenvolvimento.</a:t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>Eventualmente, esse prodígio veio visitar mestre foo, que recebeu ele de forma educada e polida, lhe oferecendo um chá. O prodígio aceitou e explicou o motivo de sua visita:</a:t>
            </a:r>
            <a:br>
              <a:rPr lang="pt-BR" sz="2200" dirty="0" smtClean="0"/>
            </a:br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/>
              <a:t>"Eu vim até você", ele disse, "buscando uma revisão do código e do design do meu </a:t>
            </a:r>
            <a:r>
              <a:rPr lang="pt-BR" sz="2200" dirty="0" smtClean="0"/>
              <a:t>código </a:t>
            </a:r>
            <a:r>
              <a:rPr lang="pt-BR" sz="2200" dirty="0"/>
              <a:t>para o meu último projeto". Ele é de tamanha complexidade que nenhum dos meus pares o entendeu. Apenas um grande mestre de conhecimento como o senhor ( e o prodigio se curvou profundamente ao mestre foo) poderá ter o discernimento necessário.</a:t>
            </a:r>
            <a:br>
              <a:rPr lang="pt-BR" sz="2200" dirty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/>
              <a:t>Mestre Foo se curvou de forma educada ai prodigio e começou a analisar o codigo dele. Depois de algum tempo, ele levantou os olhos da tela do computador e falou:</a:t>
            </a:r>
            <a:br>
              <a:rPr lang="pt-BR" sz="2200" dirty="0"/>
            </a:br>
            <a:r>
              <a:rPr lang="pt-BR" sz="2200" dirty="0"/>
              <a:t>"Seu código é bem impressionante num primeiro momento" ele disse.</a:t>
            </a:r>
            <a:br>
              <a:rPr lang="pt-BR" sz="2200" dirty="0"/>
            </a:br>
            <a:r>
              <a:rPr lang="pt-BR" sz="2200" dirty="0"/>
              <a:t>"Ele é elegante em design, utilizando algoritmos originais de grande engenho e aparece ser desenvolvido de forma artesanalmente pensada a minizar situações de exceção e erro</a:t>
            </a:r>
            <a:r>
              <a:rPr lang="pt-BR" sz="2200" dirty="0" smtClean="0"/>
              <a:t>."</a:t>
            </a:r>
            <a:endParaRPr lang="pt-BR" sz="3100" dirty="0" smtClean="0"/>
          </a:p>
        </p:txBody>
      </p:sp>
    </p:spTree>
    <p:extLst>
      <p:ext uri="{BB962C8B-B14F-4D97-AF65-F5344CB8AC3E}">
        <p14:creationId xmlns:p14="http://schemas.microsoft.com/office/powerpoint/2010/main" val="3324598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8121" y="125129"/>
            <a:ext cx="10189946" cy="6424980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b="1" dirty="0"/>
              <a:t>Mestre Foo e </a:t>
            </a:r>
            <a:r>
              <a:rPr lang="pt-BR" sz="3600" b="1" dirty="0" smtClean="0"/>
              <a:t>a parábola do </a:t>
            </a:r>
            <a:r>
              <a:rPr lang="pt-BR" sz="3600" b="1" dirty="0"/>
              <a:t>Prodígio em Programação</a:t>
            </a:r>
            <a:r>
              <a:rPr lang="pt-BR" sz="4000" b="1" dirty="0" smtClean="0"/>
              <a:t>:</a:t>
            </a:r>
            <a:r>
              <a:rPr lang="pt-BR" sz="3100" dirty="0" smtClean="0"/>
              <a:t/>
            </a:r>
            <a:br>
              <a:rPr lang="pt-BR" sz="3100" dirty="0" smtClean="0"/>
            </a:br>
            <a:r>
              <a:rPr lang="pt-BR" sz="3100" dirty="0" smtClean="0"/>
              <a:t/>
            </a:r>
            <a:br>
              <a:rPr lang="pt-BR" sz="3100" dirty="0" smtClean="0"/>
            </a:br>
            <a:r>
              <a:rPr lang="pt-BR" sz="2200" dirty="0" smtClean="0"/>
              <a:t>O Prodigio ficou muito envaidecido com esses elogios e Mestre Foo continuou. </a:t>
            </a:r>
            <a:br>
              <a:rPr lang="pt-BR" sz="2200" dirty="0" smtClean="0"/>
            </a:br>
            <a:r>
              <a:rPr lang="pt-BR" sz="2200" dirty="0" smtClean="0"/>
              <a:t>"Porém existe uma falha significativa".</a:t>
            </a:r>
            <a:br>
              <a:rPr lang="pt-BR" sz="2200" dirty="0" smtClean="0"/>
            </a:br>
            <a:r>
              <a:rPr lang="pt-BR" sz="2200" dirty="0" smtClean="0"/>
              <a:t>"Falha", falou o prodígio, "Que falha?"</a:t>
            </a:r>
            <a:br>
              <a:rPr lang="pt-BR" sz="2200" dirty="0" smtClean="0"/>
            </a:br>
            <a:r>
              <a:rPr lang="pt-BR" sz="2200" dirty="0" smtClean="0"/>
              <a:t>"Esse código é dificil de ler," disse Mestre Foo. " Ele é muito pouco comentando, suas variações não são especificadas e eu não vejo uma narrativa descritiva da arquitetura ou da estrutura interna do programa. Esses problemas vão impedir que outros programadores possam colaborar com esse código."</a:t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>O prodigio deu um pulo para tras, resmungando: "Eu não busco a colaboração de outros programadores" ele disse, "Toda vez q eu acho q encontrei um q possa ser de mesmo nivel, eu me desaponto."</a:t>
            </a:r>
            <a:br>
              <a:rPr lang="pt-BR" sz="2200" dirty="0" smtClean="0"/>
            </a:br>
            <a:r>
              <a:rPr lang="pt-BR" sz="2200" dirty="0" smtClean="0"/>
              <a:t>Mestre Foo respondeu: "Mas, mesmo o Hacker q trabalha sozinho, tem q colaborar com outros e tem q constantemente se comunicar com eles de forma clara e concisa, senão o trabalho ficará confuso e se perderá".</a:t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>Confuso, o prodígio perguntou: "Quais outros você está falando?"</a:t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>"Seus futuros eus".</a:t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>Ao ouvir isso o prodigio atingiu a iluminação.</a:t>
            </a:r>
            <a:endParaRPr lang="pt-BR" sz="3100" dirty="0" smtClean="0"/>
          </a:p>
        </p:txBody>
      </p:sp>
    </p:spTree>
    <p:extLst>
      <p:ext uri="{BB962C8B-B14F-4D97-AF65-F5344CB8AC3E}">
        <p14:creationId xmlns:p14="http://schemas.microsoft.com/office/powerpoint/2010/main" val="4192591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5872" y="353787"/>
            <a:ext cx="10189946" cy="3977581"/>
          </a:xfrm>
        </p:spPr>
        <p:txBody>
          <a:bodyPr>
            <a:normAutofit/>
          </a:bodyPr>
          <a:lstStyle/>
          <a:p>
            <a:r>
              <a:rPr lang="pt-BR" sz="4000" b="1" dirty="0" smtClean="0"/>
              <a:t>O Moral da Parábola é:</a:t>
            </a:r>
            <a:r>
              <a:rPr lang="pt-BR" sz="3600" b="1" dirty="0" smtClean="0"/>
              <a:t/>
            </a:r>
            <a:br>
              <a:rPr lang="pt-BR" sz="3600" b="1" dirty="0" smtClean="0"/>
            </a:br>
            <a:r>
              <a:rPr lang="pt-BR" sz="3600" b="1" dirty="0" smtClean="0"/>
              <a:t/>
            </a:r>
            <a:br>
              <a:rPr lang="pt-BR" sz="3600" b="1" dirty="0" smtClean="0"/>
            </a:br>
            <a:r>
              <a:rPr lang="pt-BR" sz="4000" dirty="0" smtClean="0"/>
              <a:t>O Código Limpo é para que possamos entender nós mesmos o código quando deixamos de trabalhar nele por algum tempo e não tanto apenas para os outros entenderem ele</a:t>
            </a:r>
            <a:endParaRPr lang="pt-BR" sz="3200" dirty="0" smtClean="0"/>
          </a:p>
        </p:txBody>
      </p:sp>
    </p:spTree>
    <p:extLst>
      <p:ext uri="{BB962C8B-B14F-4D97-AF65-F5344CB8AC3E}">
        <p14:creationId xmlns:p14="http://schemas.microsoft.com/office/powerpoint/2010/main" val="813144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6996" y="548641"/>
            <a:ext cx="10189946" cy="5984566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b="1" dirty="0"/>
              <a:t>Tecnica #1 - Nomes</a:t>
            </a:r>
            <a:r>
              <a:rPr lang="pt-BR" sz="3600" b="1" dirty="0" smtClean="0"/>
              <a:t>:</a:t>
            </a:r>
            <a:r>
              <a:rPr lang="pt-BR" sz="2800" b="1" dirty="0" smtClean="0"/>
              <a:t/>
            </a:r>
            <a:br>
              <a:rPr lang="pt-BR" sz="2800" b="1" dirty="0" smtClean="0"/>
            </a:br>
            <a:r>
              <a:rPr lang="pt-BR" sz="2800" b="1" dirty="0" smtClean="0"/>
              <a:t/>
            </a:r>
            <a:br>
              <a:rPr lang="pt-BR" sz="2800" b="1" dirty="0" smtClean="0"/>
            </a:br>
            <a:r>
              <a:rPr lang="pt-BR" sz="3200" dirty="0" smtClean="0"/>
              <a:t>O professor Bob fala que de todas as caracteristicas de um software limpo, de longe o nome dos simbolos do codigo (Funcoes, Classes, Variaveis) é o mais importante. </a:t>
            </a:r>
            <a:br>
              <a:rPr lang="pt-BR" sz="3200" dirty="0" smtClean="0"/>
            </a:b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dirty="0" smtClean="0"/>
              <a:t>Na realidade, se os nomes não forem legíveis e não forem claros não é possível se entender oque um código faz. </a:t>
            </a:r>
            <a:br>
              <a:rPr lang="pt-BR" sz="3200" dirty="0" smtClean="0"/>
            </a:b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dirty="0" smtClean="0"/>
              <a:t>Ao codificar sempre priorize os nomes claros e simbolos claros sobre os outros requisitos, inclusive performance, pois os compiladores hoje otimizam o suficiente para não precisarmos mais pensar sobre esses detalhes de baixo nivel.</a:t>
            </a:r>
            <a:br>
              <a:rPr lang="pt-BR" sz="3200" dirty="0" smtClean="0"/>
            </a:br>
            <a:endParaRPr lang="pt-BR" sz="3200" dirty="0" smtClean="0"/>
          </a:p>
        </p:txBody>
      </p:sp>
    </p:spTree>
    <p:extLst>
      <p:ext uri="{BB962C8B-B14F-4D97-AF65-F5344CB8AC3E}">
        <p14:creationId xmlns:p14="http://schemas.microsoft.com/office/powerpoint/2010/main" val="2394894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8495" y="269508"/>
            <a:ext cx="10189946" cy="6285296"/>
          </a:xfrm>
        </p:spPr>
        <p:txBody>
          <a:bodyPr>
            <a:normAutofit/>
          </a:bodyPr>
          <a:lstStyle/>
          <a:p>
            <a:pPr algn="l"/>
            <a:r>
              <a:rPr lang="pt-BR" sz="3600" b="1" dirty="0" smtClean="0"/>
              <a:t>Exemplo:</a:t>
            </a:r>
            <a:r>
              <a:rPr lang="pt-BR" sz="2800" b="1" dirty="0" smtClean="0"/>
              <a:t/>
            </a:r>
            <a:br>
              <a:rPr lang="pt-BR" sz="2800" b="1" dirty="0" smtClean="0"/>
            </a:br>
            <a:r>
              <a:rPr lang="pt-BR" sz="2800" b="1" dirty="0" smtClean="0"/>
              <a:t/>
            </a:r>
            <a:br>
              <a:rPr lang="pt-BR" sz="2800" b="1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j=0; j&lt;34;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 += (t[j]*4)/5;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dirty="0" smtClean="0"/>
              <a:t>Por:</a:t>
            </a:r>
            <a:br>
              <a:rPr lang="pt-BR" sz="3200" dirty="0" smtClean="0"/>
            </a:br>
            <a:r>
              <a:rPr lang="pt-B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realDaysPerIdealDay = 4; </a:t>
            </a:r>
            <a:b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const int WORK_DAYS_PER_WEEK</a:t>
            </a:r>
            <a:b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b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int sum = 0;</a:t>
            </a:r>
            <a:b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for (int j=0; j &lt; NUMBER_OF_TASKS; j++) {</a:t>
            </a:r>
            <a:b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int realTaskDays = taskEstimate[j] * 						realDaysPerIdealDay; </a:t>
            </a:r>
            <a:b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int realTaskWeeks = (realdays / 							WORK_DAYS_PER_WEEK);</a:t>
            </a:r>
            <a:b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sum += realTaskWeeks;</a:t>
            </a:r>
            <a:endParaRPr lang="pt-BR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678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6996" y="548641"/>
            <a:ext cx="10189946" cy="6179418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b="1" dirty="0"/>
              <a:t>Tecnica </a:t>
            </a:r>
            <a:r>
              <a:rPr lang="pt-BR" sz="3600" b="1" dirty="0" smtClean="0"/>
              <a:t>#2 </a:t>
            </a:r>
            <a:r>
              <a:rPr lang="pt-BR" sz="3600" b="1" dirty="0"/>
              <a:t>- Tamanho de Classes e Funções</a:t>
            </a:r>
            <a:r>
              <a:rPr lang="pt-BR" sz="3600" b="1" dirty="0" smtClean="0"/>
              <a:t>:</a:t>
            </a:r>
            <a:r>
              <a:rPr lang="pt-BR" sz="2800" b="1" dirty="0" smtClean="0"/>
              <a:t/>
            </a:r>
            <a:br>
              <a:rPr lang="pt-BR" sz="2800" b="1" dirty="0" smtClean="0"/>
            </a:br>
            <a:r>
              <a:rPr lang="pt-BR" sz="2800" b="1" dirty="0" smtClean="0"/>
              <a:t/>
            </a:r>
            <a:br>
              <a:rPr lang="pt-BR" sz="2800" b="1" dirty="0" smtClean="0"/>
            </a:br>
            <a:r>
              <a:rPr lang="pt-BR" sz="3600" dirty="0" smtClean="0"/>
              <a:t>Nos próximos slides iremos ver alguns conceitos como S.O.L.I.D.</a:t>
            </a:r>
            <a:br>
              <a:rPr lang="pt-BR" sz="3600" dirty="0" smtClean="0"/>
            </a:br>
            <a:r>
              <a:rPr lang="pt-BR" sz="3600" dirty="0" smtClean="0"/>
              <a:t/>
            </a:r>
            <a:br>
              <a:rPr lang="pt-BR" sz="3600" dirty="0" smtClean="0"/>
            </a:br>
            <a:r>
              <a:rPr lang="pt-BR" sz="3600" dirty="0" smtClean="0"/>
              <a:t>O S de S.O.L.I.D. Significa: "Single-Purpose" ou seja, um único propósito. Cada Função ou Classe deve ter apenas um único proposito, ou seja, fazer apenas uma verificação lógica, ou apenas a execução de um comando ou ação.</a:t>
            </a:r>
            <a:br>
              <a:rPr lang="pt-BR" sz="3600" dirty="0" smtClean="0"/>
            </a:br>
            <a:r>
              <a:rPr lang="pt-BR" sz="3600" dirty="0" smtClean="0"/>
              <a:t/>
            </a:r>
            <a:br>
              <a:rPr lang="pt-BR" sz="3600" dirty="0" smtClean="0"/>
            </a:br>
            <a:r>
              <a:rPr lang="pt-BR" sz="3600" dirty="0" smtClean="0"/>
              <a:t>Se seguirmos esse principio não teremos classes com mais de 100 linhas e funções com mais de 10 linhas.</a:t>
            </a:r>
            <a:br>
              <a:rPr lang="pt-BR" sz="3600" dirty="0" smtClean="0"/>
            </a:br>
            <a:r>
              <a:rPr lang="pt-BR" sz="3600" dirty="0" smtClean="0"/>
              <a:t/>
            </a:r>
            <a:br>
              <a:rPr lang="pt-BR" sz="3600" dirty="0" smtClean="0"/>
            </a:br>
            <a:r>
              <a:rPr lang="pt-BR" sz="3600" dirty="0" smtClean="0"/>
              <a:t>Na parte de Solid iremos ver alguns exemplos.</a:t>
            </a:r>
            <a:endParaRPr lang="pt-BR" sz="3200" dirty="0" smtClean="0"/>
          </a:p>
        </p:txBody>
      </p:sp>
    </p:spTree>
    <p:extLst>
      <p:ext uri="{BB962C8B-B14F-4D97-AF65-F5344CB8AC3E}">
        <p14:creationId xmlns:p14="http://schemas.microsoft.com/office/powerpoint/2010/main" val="198758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6996" y="430790"/>
            <a:ext cx="10189946" cy="6044665"/>
          </a:xfrm>
        </p:spPr>
        <p:txBody>
          <a:bodyPr>
            <a:normAutofit fontScale="90000"/>
          </a:bodyPr>
          <a:lstStyle/>
          <a:p>
            <a:pPr algn="l" fontAlgn="ctr"/>
            <a:r>
              <a:rPr lang="pt-BR" sz="3600" b="1" dirty="0" smtClean="0"/>
              <a:t>Tecnica #3 - </a:t>
            </a:r>
            <a:r>
              <a:rPr lang="pt-BR" sz="3200" b="1" dirty="0" smtClean="0"/>
              <a:t>Comentarios</a:t>
            </a:r>
            <a:r>
              <a:rPr lang="pt-BR" sz="2800" b="1" dirty="0" smtClean="0"/>
              <a:t/>
            </a:r>
            <a:br>
              <a:rPr lang="pt-BR" sz="2800" b="1" dirty="0" smtClean="0"/>
            </a:br>
            <a:r>
              <a:rPr lang="pt-BR" sz="2800" b="1" dirty="0" smtClean="0"/>
              <a:t/>
            </a:r>
            <a:br>
              <a:rPr lang="pt-BR" sz="2800" b="1" dirty="0" smtClean="0"/>
            </a:br>
            <a:r>
              <a:rPr lang="pt-BR" sz="3600" dirty="0" smtClean="0"/>
              <a:t>Comentários é considerado um "Code Smell", ou seja, um "Fedor de Código", se você precisa de comentários para esclarecer oque ele está fazendo, então os seus nomes não estão claros e possivelmente suas funções não estão claras. Lembre-se de:</a:t>
            </a:r>
            <a:br>
              <a:rPr lang="pt-BR" sz="3600" dirty="0" smtClean="0"/>
            </a:br>
            <a:r>
              <a:rPr lang="pt-BR" sz="3600" dirty="0" smtClean="0"/>
              <a:t/>
            </a:r>
            <a:br>
              <a:rPr lang="pt-BR" sz="3600" dirty="0" smtClean="0"/>
            </a:br>
            <a:r>
              <a:rPr lang="pt-BR" sz="3600" dirty="0" smtClean="0"/>
              <a:t>1) Nomes que expressam oque o simbolo faz</a:t>
            </a:r>
            <a:br>
              <a:rPr lang="pt-BR" sz="3600" dirty="0" smtClean="0"/>
            </a:br>
            <a:r>
              <a:rPr lang="pt-BR" sz="3600" dirty="0" smtClean="0"/>
              <a:t>2) 1 Verificação ou 1 ação por método ou função.</a:t>
            </a:r>
            <a:br>
              <a:rPr lang="pt-BR" sz="3600" dirty="0" smtClean="0"/>
            </a:br>
            <a:r>
              <a:rPr lang="pt-BR" sz="3600" dirty="0" smtClean="0"/>
              <a:t>3) Classes responsáveis por apenas uma funcionalidade.</a:t>
            </a:r>
            <a:br>
              <a:rPr lang="pt-BR" sz="3600" dirty="0" smtClean="0"/>
            </a:br>
            <a:r>
              <a:rPr lang="pt-BR" sz="3600" dirty="0" smtClean="0"/>
              <a:t/>
            </a:r>
            <a:br>
              <a:rPr lang="pt-BR" sz="3600" dirty="0" smtClean="0"/>
            </a:br>
            <a:r>
              <a:rPr lang="pt-BR" sz="3600" dirty="0" smtClean="0"/>
              <a:t>E tu jamais precisara de comentários para explicar o código em si, pois o código será claro o suficiente.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951825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7746" y="490888"/>
            <a:ext cx="10189946" cy="3724977"/>
          </a:xfrm>
        </p:spPr>
        <p:txBody>
          <a:bodyPr>
            <a:normAutofit/>
          </a:bodyPr>
          <a:lstStyle/>
          <a:p>
            <a:pPr algn="l" fontAlgn="ctr"/>
            <a:r>
              <a:rPr lang="pt-BR" sz="4000" b="1" dirty="0"/>
              <a:t>Codigo Testavel</a:t>
            </a:r>
            <a:r>
              <a:rPr lang="pt-BR" sz="3200" b="1" dirty="0" smtClean="0"/>
              <a:t/>
            </a:r>
            <a:br>
              <a:rPr lang="pt-BR" sz="3200" b="1" dirty="0" smtClean="0"/>
            </a:br>
            <a:r>
              <a:rPr lang="pt-BR" sz="3200" b="1" dirty="0" smtClean="0"/>
              <a:t/>
            </a:r>
            <a:br>
              <a:rPr lang="pt-BR" sz="3200" b="1" dirty="0" smtClean="0"/>
            </a:br>
            <a:r>
              <a:rPr lang="pt-BR" sz="3600" dirty="0" smtClean="0"/>
              <a:t>Codigo </a:t>
            </a:r>
            <a:r>
              <a:rPr lang="pt-BR" sz="3600" dirty="0"/>
              <a:t>Testável é código que podemos isolar e testar suas funcionalidades de forma isolada separada das suas dependencias. Para conquistarmos essa independencia de programação, usamos um conjunto de principios denominado S.O.L.I.D</a:t>
            </a:r>
            <a:r>
              <a:rPr lang="pt-BR" sz="3600" dirty="0" smtClean="0"/>
              <a:t>.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859817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326" y="1337911"/>
            <a:ext cx="356235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45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1020277"/>
            <a:ext cx="9776059" cy="4976262"/>
          </a:xfrm>
        </p:spPr>
        <p:txBody>
          <a:bodyPr>
            <a:normAutofit/>
          </a:bodyPr>
          <a:lstStyle/>
          <a:p>
            <a:pPr algn="l"/>
            <a:r>
              <a:rPr lang="pt-BR" sz="4000" b="1" dirty="0"/>
              <a:t>Qual é o objetivo de um projeto de software</a:t>
            </a:r>
            <a:r>
              <a:rPr lang="pt-BR" sz="4000" b="1" dirty="0" smtClean="0"/>
              <a:t>?</a:t>
            </a: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4000" dirty="0" smtClean="0"/>
              <a:t>1) Resolver </a:t>
            </a:r>
            <a:r>
              <a:rPr lang="pt-BR" sz="4000" dirty="0"/>
              <a:t>um problema</a:t>
            </a:r>
            <a:br>
              <a:rPr lang="pt-BR" sz="4000" dirty="0"/>
            </a:b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4000" dirty="0" smtClean="0"/>
              <a:t>2) Porém</a:t>
            </a:r>
            <a:r>
              <a:rPr lang="pt-BR" sz="4000" dirty="0"/>
              <a:t>, deve ser facil de ser evoluido ou </a:t>
            </a:r>
            <a:r>
              <a:rPr lang="pt-BR" sz="4000" dirty="0" smtClean="0"/>
              <a:t>  alterado</a:t>
            </a:r>
            <a:r>
              <a:rPr lang="pt-BR" sz="4000" dirty="0"/>
              <a:t/>
            </a:r>
            <a:br>
              <a:rPr lang="pt-BR" sz="4000" dirty="0"/>
            </a:b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4000" dirty="0" smtClean="0"/>
              <a:t>3) Ter </a:t>
            </a:r>
            <a:r>
              <a:rPr lang="pt-BR" sz="4000" dirty="0"/>
              <a:t>baixo custo de manutenção</a:t>
            </a:r>
          </a:p>
        </p:txBody>
      </p:sp>
    </p:spTree>
    <p:extLst>
      <p:ext uri="{BB962C8B-B14F-4D97-AF65-F5344CB8AC3E}">
        <p14:creationId xmlns:p14="http://schemas.microsoft.com/office/powerpoint/2010/main" val="2760021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8286" y="77002"/>
            <a:ext cx="10299031" cy="6535554"/>
          </a:xfrm>
        </p:spPr>
        <p:txBody>
          <a:bodyPr>
            <a:normAutofit/>
          </a:bodyPr>
          <a:lstStyle/>
          <a:p>
            <a:pPr algn="l" fontAlgn="ctr"/>
            <a:r>
              <a:rPr lang="pt-BR" sz="4000" b="1" dirty="0"/>
              <a:t>Codigo Testavel</a:t>
            </a:r>
            <a:r>
              <a:rPr lang="pt-BR" sz="3200" b="1" dirty="0" smtClean="0"/>
              <a:t/>
            </a:r>
            <a:br>
              <a:rPr lang="pt-BR" sz="3200" b="1" dirty="0" smtClean="0"/>
            </a:br>
            <a:r>
              <a:rPr lang="pt-BR" sz="3200" b="1" dirty="0" smtClean="0"/>
              <a:t/>
            </a:r>
            <a:br>
              <a:rPr lang="pt-BR" sz="3200" b="1" dirty="0" smtClean="0"/>
            </a:br>
            <a:r>
              <a:rPr lang="pt-BR" sz="3200" dirty="0" smtClean="0"/>
              <a:t>S - Single Responsability = Unica Responsabilidade</a:t>
            </a:r>
            <a:br>
              <a:rPr lang="pt-BR" sz="3200" dirty="0" smtClean="0"/>
            </a:b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dirty="0" smtClean="0"/>
              <a:t>O - Open-Closed = Aberto para Extensão, Fechado para modificação</a:t>
            </a:r>
            <a:br>
              <a:rPr lang="pt-BR" sz="3200" dirty="0" smtClean="0"/>
            </a:b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dirty="0" smtClean="0"/>
              <a:t>L - Liskov Substitution = Subclasses podem substituir seus pais</a:t>
            </a:r>
            <a:br>
              <a:rPr lang="pt-BR" sz="3200" dirty="0" smtClean="0"/>
            </a:b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dirty="0" smtClean="0"/>
              <a:t>I - Interface Segregation = Depender de interfaces o mais atomicas possiveis</a:t>
            </a:r>
            <a:br>
              <a:rPr lang="pt-BR" sz="3200" dirty="0" smtClean="0"/>
            </a:b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dirty="0" smtClean="0"/>
              <a:t>D - Dependency Inversion = Depender de interfaces e não classes concretas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927483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1540" y="144379"/>
            <a:ext cx="10299031" cy="1010652"/>
          </a:xfrm>
        </p:spPr>
        <p:txBody>
          <a:bodyPr>
            <a:normAutofit/>
          </a:bodyPr>
          <a:lstStyle/>
          <a:p>
            <a:pPr algn="l" fontAlgn="ctr"/>
            <a:r>
              <a:rPr lang="pt-BR" sz="4000" b="1" dirty="0" smtClean="0"/>
              <a:t>Single Purpose – Única Responsabilidade</a:t>
            </a:r>
            <a:endParaRPr lang="pt-BR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811" y="1337911"/>
            <a:ext cx="6349665" cy="507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788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3790" y="353787"/>
            <a:ext cx="10299031" cy="6487427"/>
          </a:xfrm>
        </p:spPr>
        <p:txBody>
          <a:bodyPr>
            <a:normAutofit/>
          </a:bodyPr>
          <a:lstStyle/>
          <a:p>
            <a:pPr algn="l" fontAlgn="ctr"/>
            <a:r>
              <a:rPr lang="pt-BR" sz="4000" b="1" dirty="0"/>
              <a:t>Single Purpose – Única Responsabilidade</a:t>
            </a:r>
            <a:r>
              <a:rPr lang="pt-BR" sz="3200" b="1" dirty="0" smtClean="0"/>
              <a:t/>
            </a:r>
            <a:br>
              <a:rPr lang="pt-BR" sz="3200" b="1" dirty="0" smtClean="0"/>
            </a:br>
            <a:r>
              <a:rPr lang="pt-BR" sz="3200" b="1" dirty="0" smtClean="0"/>
              <a:t/>
            </a:r>
            <a:br>
              <a:rPr lang="pt-BR" sz="3200" b="1" dirty="0" smtClean="0"/>
            </a:br>
            <a:r>
              <a:rPr lang="pt-BR" sz="2800" b="1" dirty="0"/>
              <a:t>Esse principio rege que cada classe deve fazer apenas uma coisa e fazer o melhor possivel essa coisa. Uma classe nao pode ter mais q uma funcionalidade.</a:t>
            </a:r>
            <a:br>
              <a:rPr lang="pt-BR" sz="2800" b="1" dirty="0"/>
            </a:br>
            <a:r>
              <a:rPr lang="pt-BR" sz="2800" b="1" dirty="0"/>
              <a:t/>
            </a:r>
            <a:br>
              <a:rPr lang="pt-BR" sz="2800" b="1" dirty="0"/>
            </a:br>
            <a:r>
              <a:rPr lang="pt-BR" sz="2800" b="1" dirty="0"/>
              <a:t>Por exemplo, qual é o problema dessa classe de </a:t>
            </a:r>
            <a:r>
              <a:rPr lang="pt-BR" sz="2800" b="1" dirty="0" smtClean="0"/>
              <a:t>login?</a:t>
            </a:r>
            <a:r>
              <a:rPr lang="pt-BR" sz="3200" b="1" dirty="0" smtClean="0"/>
              <a:t/>
            </a:r>
            <a:br>
              <a:rPr lang="pt-BR" sz="3200" b="1" dirty="0" smtClean="0"/>
            </a:br>
            <a:r>
              <a:rPr lang="pt-BR" sz="3200" b="1" dirty="0"/>
              <a:t/>
            </a:r>
            <a:br>
              <a:rPr lang="pt-BR" sz="3200" b="1" dirty="0"/>
            </a:br>
            <a:r>
              <a:rPr lang="pt-BR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Login {</a:t>
            </a:r>
            <a:br>
              <a:rPr lang="pt-BR" sz="13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lang="pt-BR" sz="13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private VerificarUsuarioSenha(Usuario, Senha){</a:t>
            </a:r>
            <a:br>
              <a:rPr lang="pt-BR" sz="13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sql = "select count(1) from usuarios where usuario = '".Usuario."' and Senha = '".Senha."'"</a:t>
            </a:r>
            <a:br>
              <a:rPr lang="pt-BR" sz="13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conexao.open</a:t>
            </a:r>
            <a:br>
              <a:rPr lang="pt-BR" sz="13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set ret = conexao.execute(sql)</a:t>
            </a:r>
            <a:br>
              <a:rPr lang="pt-BR" sz="13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id(ret(0)&gt;0) then return true else return false;</a:t>
            </a:r>
            <a:br>
              <a:rPr lang="pt-BR" sz="13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  <a:br>
              <a:rPr lang="pt-BR" sz="13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13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public Request(request, response){</a:t>
            </a:r>
            <a:br>
              <a:rPr lang="pt-BR" sz="13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if(VerificarUsuarioSenha(request["txtUsuario"],request["txtSenha"])){</a:t>
            </a:r>
            <a:br>
              <a:rPr lang="pt-BR" sz="13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redirect("LoginOk.php");</a:t>
            </a:r>
            <a:br>
              <a:rPr lang="pt-BR" sz="13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}else{</a:t>
            </a:r>
            <a:br>
              <a:rPr lang="pt-BR" sz="13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redirect("LoginOk.php");</a:t>
            </a:r>
            <a:br>
              <a:rPr lang="pt-BR" sz="13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}</a:t>
            </a:r>
            <a:br>
              <a:rPr lang="pt-BR" sz="13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  <a:br>
              <a:rPr lang="pt-BR" sz="13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120983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3790" y="276785"/>
            <a:ext cx="10299031" cy="6374272"/>
          </a:xfrm>
        </p:spPr>
        <p:txBody>
          <a:bodyPr>
            <a:normAutofit fontScale="90000"/>
          </a:bodyPr>
          <a:lstStyle/>
          <a:p>
            <a:pPr algn="l" fontAlgn="ctr"/>
            <a:r>
              <a:rPr lang="pt-BR" sz="2800" b="1" dirty="0" smtClean="0"/>
              <a:t>Não ficaria melhor assim?</a:t>
            </a:r>
            <a:r>
              <a:rPr lang="pt-BR" sz="3200" b="1" dirty="0" smtClean="0"/>
              <a:t/>
            </a:r>
            <a:br>
              <a:rPr lang="pt-BR" sz="3200" b="1" dirty="0" smtClean="0"/>
            </a:br>
            <a:r>
              <a:rPr lang="pt-BR" sz="3200" b="1" dirty="0"/>
              <a:t/>
            </a:r>
            <a:br>
              <a:rPr lang="pt-BR" sz="3200" b="1" dirty="0"/>
            </a:b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DBHelper {</a:t>
            </a:r>
            <a:b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VerificarUsuarioSenha(Usuario, Senha){</a:t>
            </a:r>
            <a:b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sql = "select count(1) from usuarios where usuario = </a:t>
            </a:r>
            <a:r>
              <a:rPr lang="pt-B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'".</a:t>
            </a:r>
            <a:br>
              <a:rPr lang="pt-B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Usuario</a:t>
            </a: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."' and Senha = '".Senha."'"</a:t>
            </a:r>
            <a:b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conexao.open</a:t>
            </a:r>
            <a:b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set ret = conexao.execute(sql)</a:t>
            </a:r>
            <a:b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id(ret(0)&gt;0) then return true else return false;</a:t>
            </a:r>
            <a:b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b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Login {</a:t>
            </a:r>
            <a:b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public Request(request, response, DBHelperUsuarioSenha){</a:t>
            </a:r>
            <a:b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if(DBHelperUsuarioSenha</a:t>
            </a:r>
            <a:r>
              <a:rPr lang="pt-B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lang="pt-B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VerificarUsuarioSenha(request</a:t>
            </a: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["txtUsuario"],request["txtSenha"])){</a:t>
            </a:r>
            <a:b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redirect("LoginOk.php");</a:t>
            </a:r>
            <a:b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}else{</a:t>
            </a:r>
            <a:b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redirect("LoginOk.php");</a:t>
            </a:r>
            <a:b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}</a:t>
            </a:r>
            <a:b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  <a:b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pt-B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800" b="1" dirty="0">
                <a:solidFill>
                  <a:srgbClr val="FF0000"/>
                </a:solidFill>
              </a:rPr>
              <a:t>Mas, ainda não está ok </a:t>
            </a:r>
            <a:r>
              <a:rPr lang="pt-BR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pt-B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083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3790" y="276785"/>
            <a:ext cx="10299031" cy="6374272"/>
          </a:xfrm>
        </p:spPr>
        <p:txBody>
          <a:bodyPr>
            <a:normAutofit fontScale="90000"/>
          </a:bodyPr>
          <a:lstStyle/>
          <a:p>
            <a:pPr algn="l" fontAlgn="ctr"/>
            <a:r>
              <a:rPr lang="pt-B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pt-B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HelperVerificaUsuarioSenhaDB </a:t>
            </a: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Private VerificaUsuarioSenhaDB</a:t>
            </a: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(Usuario, Senha</a:t>
            </a:r>
            <a:r>
              <a:rPr lang="pt-B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pt-B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sql = "select count(1) from usuarios where usuario = '".</a:t>
            </a:r>
            <a:b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Usuario."' and Senha = '".Senha."'"</a:t>
            </a:r>
            <a:b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conexao.open</a:t>
            </a:r>
            <a:b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pt-B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 </a:t>
            </a: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conexao.execute(sql</a:t>
            </a:r>
            <a:r>
              <a:rPr lang="pt-B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pt-B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return ret(0)</a:t>
            </a:r>
            <a:br>
              <a:rPr lang="pt-B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VerificarUsuarioSenha(Usuario, Senha){</a:t>
            </a:r>
            <a:b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pt-B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if(VerificaUsuarioSenhaDB(Usuario,Senha)&gt;0</a:t>
            </a: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return </a:t>
            </a: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true else return false;</a:t>
            </a:r>
            <a:b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b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Login {</a:t>
            </a:r>
            <a:b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public Request(request, response, DBHelperUsuarioSenha){</a:t>
            </a:r>
            <a:b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if(DBHelperUsuarioSenha</a:t>
            </a:r>
            <a:r>
              <a:rPr lang="pt-B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lang="pt-B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VerificarUsuarioSenha(request</a:t>
            </a: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["txtUsuario"],request["txtSenha"])){</a:t>
            </a:r>
            <a:b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redirect("LoginOk.php");</a:t>
            </a:r>
            <a:b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}else{</a:t>
            </a:r>
            <a:b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redirect("LoginOk.php");</a:t>
            </a:r>
            <a:b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}</a:t>
            </a:r>
            <a:b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  <a:b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pt-B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800" b="1" dirty="0" smtClean="0">
                <a:solidFill>
                  <a:srgbClr val="FF0000"/>
                </a:solidFill>
              </a:rPr>
              <a:t>Agora está ok, cada coisa fazendo 1 única ação ou verificação!!</a:t>
            </a:r>
            <a:endParaRPr lang="pt-B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7722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1540" y="144379"/>
            <a:ext cx="10299031" cy="1010652"/>
          </a:xfrm>
        </p:spPr>
        <p:txBody>
          <a:bodyPr>
            <a:normAutofit fontScale="90000"/>
          </a:bodyPr>
          <a:lstStyle/>
          <a:p>
            <a:pPr algn="l" fontAlgn="ctr"/>
            <a:r>
              <a:rPr lang="pt-BR" sz="4000" b="1" dirty="0" smtClean="0"/>
              <a:t>Open-Closed:  Aberto para extensão,</a:t>
            </a:r>
            <a:br>
              <a:rPr lang="pt-BR" sz="4000" b="1" dirty="0" smtClean="0"/>
            </a:br>
            <a:r>
              <a:rPr lang="pt-BR" sz="4000" b="1" dirty="0"/>
              <a:t>	</a:t>
            </a:r>
            <a:r>
              <a:rPr lang="pt-BR" sz="4000" b="1" dirty="0" smtClean="0"/>
              <a:t>		Fechado para modificação</a:t>
            </a:r>
            <a:endParaRPr lang="pt-BR" sz="3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757" y="1364439"/>
            <a:ext cx="6653390" cy="532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0929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4539" y="353787"/>
            <a:ext cx="10299031" cy="6032692"/>
          </a:xfrm>
        </p:spPr>
        <p:txBody>
          <a:bodyPr>
            <a:normAutofit fontScale="90000"/>
          </a:bodyPr>
          <a:lstStyle/>
          <a:p>
            <a:pPr algn="l" fontAlgn="ctr"/>
            <a:r>
              <a:rPr lang="pt-BR" sz="4000" b="1" dirty="0"/>
              <a:t>Open-Closed </a:t>
            </a:r>
            <a:r>
              <a:rPr lang="pt-BR" sz="4000" b="1" dirty="0" smtClean="0"/>
              <a:t>Principle:</a:t>
            </a:r>
            <a:r>
              <a:rPr lang="pt-BR" sz="3200" b="1" dirty="0" smtClean="0"/>
              <a:t/>
            </a:r>
            <a:br>
              <a:rPr lang="pt-BR" sz="3200" b="1" dirty="0" smtClean="0"/>
            </a:br>
            <a:r>
              <a:rPr lang="pt-BR" sz="3200" b="1" dirty="0" smtClean="0"/>
              <a:t/>
            </a:r>
            <a:br>
              <a:rPr lang="pt-BR" sz="3200" b="1" dirty="0" smtClean="0"/>
            </a:br>
            <a:r>
              <a:rPr lang="pt-BR" sz="2800" b="1" dirty="0"/>
              <a:t>Estamos criando uma classe para calcular areas de objetos e tal... Vamos imaginar como fariamos essa </a:t>
            </a:r>
            <a:r>
              <a:rPr lang="pt-BR" sz="2800" b="1" dirty="0" smtClean="0"/>
              <a:t>classe....</a:t>
            </a:r>
            <a:r>
              <a:rPr lang="pt-BR" sz="2800" b="1" dirty="0"/>
              <a:t/>
            </a:r>
            <a:br>
              <a:rPr lang="pt-BR" sz="2800" b="1" dirty="0"/>
            </a:br>
            <a:r>
              <a:rPr lang="pt-BR" sz="2800" b="1" dirty="0"/>
              <a:t/>
            </a:r>
            <a:br>
              <a:rPr lang="pt-BR" sz="2800" b="1" dirty="0"/>
            </a:b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AreaCalculator</a:t>
            </a:r>
            <a:b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double Area(object[] shapes)</a:t>
            </a:r>
            <a:b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b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  double area = 0;</a:t>
            </a:r>
            <a:b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  foreach (var shape in shapes)</a:t>
            </a:r>
            <a:b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  {</a:t>
            </a:r>
            <a:b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if (shape is Rectangle)</a:t>
            </a:r>
            <a:b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{</a:t>
            </a:r>
            <a:b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    Rectangle rectangle = (Rectangle) shape;</a:t>
            </a:r>
            <a:b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    area += rectangle.Width*rectangle.Height;</a:t>
            </a:r>
            <a:b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}</a:t>
            </a:r>
            <a:b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else</a:t>
            </a:r>
            <a:b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{</a:t>
            </a:r>
            <a:b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    Circle circle = (Circle)shape;</a:t>
            </a:r>
            <a:b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    area += circle.Radius * circle.Radius * Math.PI;</a:t>
            </a:r>
            <a:b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}</a:t>
            </a:r>
            <a:b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  }</a:t>
            </a:r>
            <a:b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  return area;</a:t>
            </a:r>
            <a:b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b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3742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6787" y="353787"/>
            <a:ext cx="10299031" cy="6388827"/>
          </a:xfrm>
        </p:spPr>
        <p:txBody>
          <a:bodyPr>
            <a:normAutofit/>
          </a:bodyPr>
          <a:lstStyle/>
          <a:p>
            <a:pPr algn="l" fontAlgn="ctr"/>
            <a:r>
              <a:rPr lang="pt-BR" sz="2400" b="1" dirty="0" smtClean="0"/>
              <a:t>Extendendo a classe em vez de modifica-la podemos acrescentar funcionalidade sem alterar a classe base:</a:t>
            </a:r>
            <a:r>
              <a:rPr lang="pt-BR" sz="2400" b="1" dirty="0"/>
              <a:t/>
            </a:r>
            <a:br>
              <a:rPr lang="pt-BR" sz="2400" b="1" dirty="0"/>
            </a:br>
            <a:r>
              <a:rPr lang="pt-BR" sz="2400" b="1" dirty="0" smtClean="0"/>
              <a:t/>
            </a:r>
            <a:br>
              <a:rPr lang="pt-BR" sz="2400" b="1" dirty="0" smtClean="0"/>
            </a:b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Rectangle : Shape</a:t>
            </a:r>
            <a:b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double Width { get; set; }</a:t>
            </a:r>
            <a:b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double Height { get; set; }</a:t>
            </a:r>
            <a:b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override double Area()</a:t>
            </a:r>
            <a:b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Width*Height;</a:t>
            </a:r>
            <a:b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Circle : Shape</a:t>
            </a:r>
            <a:b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double Radius { get; set; }</a:t>
            </a:r>
            <a:b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override double Area()</a:t>
            </a:r>
            <a:b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Radius*Radius*Math.PI;</a:t>
            </a:r>
            <a:b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AreaCalculator</a:t>
            </a:r>
            <a:b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double Area(Shape[] shapes)</a:t>
            </a:r>
            <a:b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b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double area = 0;</a:t>
            </a:r>
            <a:b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foreach (var shape in shapes)</a:t>
            </a:r>
            <a:b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{</a:t>
            </a:r>
            <a:b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area += shape.Area();</a:t>
            </a:r>
            <a:b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}</a:t>
            </a:r>
            <a:b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return area;</a:t>
            </a:r>
            <a:b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b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0750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1540" y="144379"/>
            <a:ext cx="10299031" cy="1010652"/>
          </a:xfrm>
        </p:spPr>
        <p:txBody>
          <a:bodyPr>
            <a:normAutofit fontScale="90000"/>
          </a:bodyPr>
          <a:lstStyle/>
          <a:p>
            <a:pPr algn="l" fontAlgn="ctr"/>
            <a:r>
              <a:rPr lang="pt-BR" sz="4000" b="1" dirty="0" smtClean="0"/>
              <a:t>Liskov Substitution: </a:t>
            </a:r>
            <a:br>
              <a:rPr lang="pt-BR" sz="4000" b="1" dirty="0" smtClean="0"/>
            </a:br>
            <a:r>
              <a:rPr lang="pt-BR" sz="4000" b="1" dirty="0"/>
              <a:t> </a:t>
            </a:r>
            <a:r>
              <a:rPr lang="pt-BR" sz="4000" b="1" dirty="0" smtClean="0"/>
              <a:t>          Subclasses devem substituir seus pais</a:t>
            </a:r>
            <a:endParaRPr lang="pt-BR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005" y="1364439"/>
            <a:ext cx="6610250" cy="528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3761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4165" y="353787"/>
            <a:ext cx="10299031" cy="6314173"/>
          </a:xfrm>
        </p:spPr>
        <p:txBody>
          <a:bodyPr>
            <a:normAutofit/>
          </a:bodyPr>
          <a:lstStyle/>
          <a:p>
            <a:pPr algn="l" fontAlgn="ctr"/>
            <a:r>
              <a:rPr lang="pt-BR" sz="4000" b="1" dirty="0" smtClean="0"/>
              <a:t>Likov Substitution Principle</a:t>
            </a:r>
            <a:r>
              <a:rPr lang="pt-BR" sz="3200" b="1" dirty="0" smtClean="0"/>
              <a:t/>
            </a:r>
            <a:br>
              <a:rPr lang="pt-BR" sz="3200" b="1" dirty="0" smtClean="0"/>
            </a:br>
            <a:r>
              <a:rPr lang="pt-BR" sz="2400" b="1" dirty="0" smtClean="0"/>
              <a:t>Esse é um pouco mais chatinho de entender, ele quer dizer q uma classe filha pode substituir qualquer classe pai, por exemplo, esse codigo, aparentemente esta ok...</a:t>
            </a:r>
            <a:r>
              <a:rPr lang="pt-BR" sz="3200" b="1" dirty="0"/>
              <a:t/>
            </a:r>
            <a:br>
              <a:rPr lang="pt-BR" sz="3200" b="1" dirty="0"/>
            </a:br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Rectangle</a:t>
            </a:r>
            <a:b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protected int m_width;</a:t>
            </a:r>
            <a:b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protected int m_height;</a:t>
            </a:r>
            <a:b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setWidth(int width){</a:t>
            </a:r>
            <a:b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m_width = width;</a:t>
            </a:r>
            <a:b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b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setHeight(int height){</a:t>
            </a:r>
            <a:b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m_height = height;</a:t>
            </a:r>
            <a:b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r>
              <a:rPr lang="pt-BR" sz="1100" b="1" dirty="0"/>
              <a:t/>
            </a:r>
            <a:br>
              <a:rPr lang="pt-BR" sz="1100" b="1" dirty="0"/>
            </a:br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int getWidth(){ return m_width; }</a:t>
            </a:r>
            <a:b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100" b="1" dirty="0"/>
              <a:t/>
            </a:r>
            <a:br>
              <a:rPr lang="pt-BR" sz="1100" b="1" dirty="0"/>
            </a:br>
            <a:r>
              <a:rPr lang="pt-BR" sz="1100" b="1" dirty="0"/>
              <a:t>	</a:t>
            </a:r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 getHeight(){ return m_height;}</a:t>
            </a:r>
            <a:b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int getArea(){ return m_width * m_height; }	</a:t>
            </a:r>
            <a:b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Square extends Rectangle </a:t>
            </a:r>
            <a:b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setWidth(int width){</a:t>
            </a:r>
            <a:b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m_width = width;</a:t>
            </a:r>
            <a:b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m_height = width;</a:t>
            </a:r>
            <a:b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b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setHeight(int height){</a:t>
            </a:r>
            <a:b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m_width = height;</a:t>
            </a:r>
            <a:b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m_height = height;</a:t>
            </a:r>
            <a:b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905415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5124" y="845849"/>
            <a:ext cx="9144000" cy="5680079"/>
          </a:xfrm>
        </p:spPr>
        <p:txBody>
          <a:bodyPr>
            <a:normAutofit fontScale="90000"/>
          </a:bodyPr>
          <a:lstStyle/>
          <a:p>
            <a:pPr algn="l" fontAlgn="ctr"/>
            <a:r>
              <a:rPr lang="pt-BR" sz="4000" b="1" dirty="0"/>
              <a:t>Cultura de desenvolvimento de software</a:t>
            </a:r>
            <a:r>
              <a:rPr lang="pt-BR" sz="4000" b="1" dirty="0" smtClean="0"/>
              <a:t>:</a:t>
            </a:r>
            <a:r>
              <a:rPr lang="pt-BR" sz="4000" dirty="0"/>
              <a:t/>
            </a:r>
            <a:br>
              <a:rPr lang="pt-BR" sz="4000" dirty="0"/>
            </a:br>
            <a:r>
              <a:rPr lang="pt-BR" sz="3600" dirty="0" smtClean="0"/>
              <a:t/>
            </a:r>
            <a:br>
              <a:rPr lang="pt-BR" sz="3600" dirty="0" smtClean="0"/>
            </a:br>
            <a:r>
              <a:rPr lang="pt-BR" sz="3600" dirty="0" smtClean="0"/>
              <a:t>Desenvolver </a:t>
            </a:r>
            <a:r>
              <a:rPr lang="pt-BR" sz="3600" dirty="0"/>
              <a:t>um software não é apenas seguir uma metodologia, mas, essa metodologia também é uma cultura interna da empresa. </a:t>
            </a:r>
            <a:r>
              <a:rPr lang="pt-BR" sz="3600" dirty="0" smtClean="0"/>
              <a:t/>
            </a:r>
            <a:br>
              <a:rPr lang="pt-BR" sz="3600" dirty="0" smtClean="0"/>
            </a:br>
            <a:r>
              <a:rPr lang="pt-BR" sz="3600" dirty="0"/>
              <a:t>Para escolhermos a metodologia temos q verificar:</a:t>
            </a:r>
            <a:br>
              <a:rPr lang="pt-BR" sz="3600" dirty="0"/>
            </a:br>
            <a:r>
              <a:rPr lang="pt-BR" sz="3600" dirty="0" smtClean="0"/>
              <a:t/>
            </a:r>
            <a:br>
              <a:rPr lang="pt-BR" sz="3600" dirty="0" smtClean="0"/>
            </a:br>
            <a:r>
              <a:rPr lang="pt-BR" sz="3600" b="1" dirty="0" smtClean="0"/>
              <a:t>Requisitos</a:t>
            </a:r>
            <a:r>
              <a:rPr lang="pt-BR" sz="3600" dirty="0"/>
              <a:t>: Eles são fixos? São normas externas a empresa? Mudança no Requisito significa a falha do projeto?</a:t>
            </a:r>
            <a:br>
              <a:rPr lang="pt-BR" sz="3600" dirty="0"/>
            </a:br>
            <a:r>
              <a:rPr lang="pt-BR" sz="3600" dirty="0" smtClean="0"/>
              <a:t/>
            </a:r>
            <a:br>
              <a:rPr lang="pt-BR" sz="3600" dirty="0" smtClean="0"/>
            </a:br>
            <a:r>
              <a:rPr lang="pt-BR" sz="3600" b="1" dirty="0" smtClean="0"/>
              <a:t>Flexibilidade </a:t>
            </a:r>
            <a:r>
              <a:rPr lang="pt-BR" sz="3600" b="1" dirty="0"/>
              <a:t>da Empresa</a:t>
            </a:r>
            <a:r>
              <a:rPr lang="pt-BR" sz="3600" dirty="0"/>
              <a:t>: Existe Flexibilidade no horário de trabalho? As pessoas podem dar opinião</a:t>
            </a:r>
            <a:r>
              <a:rPr lang="pt-BR" sz="3600" dirty="0" smtClean="0"/>
              <a:t>?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5946145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3416" y="353787"/>
            <a:ext cx="10299031" cy="5330049"/>
          </a:xfrm>
        </p:spPr>
        <p:txBody>
          <a:bodyPr>
            <a:normAutofit/>
          </a:bodyPr>
          <a:lstStyle/>
          <a:p>
            <a:pPr algn="l" fontAlgn="ctr"/>
            <a:r>
              <a:rPr lang="pt-BR" sz="2400" b="1" dirty="0" smtClean="0"/>
              <a:t>Porém, ele viola o principio de liskov e na realidade cria um bug dificil de detectar:</a:t>
            </a:r>
            <a:r>
              <a:rPr lang="pt-BR" sz="3200" b="1" dirty="0"/>
              <a:t/>
            </a:r>
            <a:br>
              <a:rPr lang="pt-BR" sz="3200" b="1" dirty="0"/>
            </a:br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private static Rectangle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getNewRectangle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// it can be an object returned by some factory ... </a:t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new Square();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 (String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Rectangle r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LspTest.getNewRectangle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r.setWidth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(5);</a:t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r.setHeight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(10);</a:t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// user knows that r it's a rectangle. </a:t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// It assumes that he's able to set the width and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// height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 for the base class</a:t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r.getArea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// now he's surprised to see that the area is 100 instead of 50.</a:t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005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1540" y="144379"/>
            <a:ext cx="10299031" cy="1010652"/>
          </a:xfrm>
        </p:spPr>
        <p:txBody>
          <a:bodyPr>
            <a:normAutofit fontScale="90000"/>
          </a:bodyPr>
          <a:lstStyle/>
          <a:p>
            <a:pPr algn="l" fontAlgn="ctr"/>
            <a:r>
              <a:rPr lang="pt-BR" sz="4000" b="1" dirty="0" smtClean="0"/>
              <a:t>Interface Segregation: </a:t>
            </a:r>
            <a:br>
              <a:rPr lang="pt-BR" sz="4000" b="1" dirty="0" smtClean="0"/>
            </a:br>
            <a:r>
              <a:rPr lang="pt-BR" sz="4000" b="1" dirty="0" smtClean="0"/>
              <a:t>           Interfaces deve ser o mais atômicas possiveis</a:t>
            </a:r>
            <a:endParaRPr lang="pt-BR" sz="3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813" y="1261740"/>
            <a:ext cx="6635917" cy="530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9669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1917" y="353787"/>
            <a:ext cx="10299031" cy="5151864"/>
          </a:xfrm>
        </p:spPr>
        <p:txBody>
          <a:bodyPr>
            <a:normAutofit fontScale="90000"/>
          </a:bodyPr>
          <a:lstStyle/>
          <a:p>
            <a:pPr algn="l"/>
            <a:r>
              <a:rPr lang="pt-BR" sz="4000" b="1" dirty="0" smtClean="0"/>
              <a:t>Interface Segregation</a:t>
            </a:r>
            <a:r>
              <a:rPr lang="pt-BR" sz="3200" b="1" dirty="0" smtClean="0"/>
              <a:t/>
            </a:r>
            <a:br>
              <a:rPr lang="pt-BR" sz="3200" b="1" dirty="0" smtClean="0"/>
            </a:br>
            <a:r>
              <a:rPr lang="pt-BR" sz="2400" b="1" dirty="0" smtClean="0"/>
              <a:t>Esse é simples, apenas quer dizer q devemos ter interfaces o mais atomicas possiveis, de forma q possamos “compor” a interface em vez de usar herança.</a:t>
            </a:r>
            <a:r>
              <a:rPr lang="pt-BR" sz="3200" b="1" dirty="0"/>
              <a:t/>
            </a:r>
            <a:br>
              <a:rPr lang="pt-BR" sz="3200" b="1" dirty="0"/>
            </a:b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400" b="1" dirty="0" smtClean="0">
                <a:cs typeface="Courier New" panose="02070309020205020404" pitchFamily="49" charset="0"/>
              </a:rPr>
              <a:t>Por Exemplo:</a:t>
            </a:r>
            <a:br>
              <a:rPr lang="pt-BR" sz="2400" b="1" dirty="0" smtClean="0">
                <a:cs typeface="Courier New" panose="02070309020205020404" pitchFamily="49" charset="0"/>
              </a:rPr>
            </a:br>
            <a:r>
              <a:rPr lang="pt-B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Animal {</a:t>
            </a:r>
            <a:b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Comer();</a:t>
            </a:r>
            <a:b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b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Andar();</a:t>
            </a:r>
            <a:b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b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Rosnar();</a:t>
            </a:r>
            <a:b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b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Dormir();</a:t>
            </a:r>
            <a:b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b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Peixe implements Animal {</a:t>
            </a:r>
            <a:b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// Mas peixe nao rosna nem anda :(</a:t>
            </a:r>
            <a:b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sz="4400" dirty="0"/>
              <a:t/>
            </a:r>
            <a:br>
              <a:rPr lang="pt-BR" sz="4400" dirty="0"/>
            </a:b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6825422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1167" y="353787"/>
            <a:ext cx="10299031" cy="6135988"/>
          </a:xfrm>
        </p:spPr>
        <p:txBody>
          <a:bodyPr>
            <a:normAutofit fontScale="90000"/>
          </a:bodyPr>
          <a:lstStyle/>
          <a:p>
            <a:pPr algn="l"/>
            <a:r>
              <a:rPr lang="pt-BR" sz="2400" b="1" dirty="0" smtClean="0"/>
              <a:t>Compondo as interfaces, fica mais fácil </a:t>
            </a:r>
            <a:r>
              <a:rPr lang="pt-BR" sz="2400" b="1" dirty="0" smtClean="0">
                <a:sym typeface="Wingdings" panose="05000000000000000000" pitchFamily="2" charset="2"/>
              </a:rPr>
              <a:t></a:t>
            </a:r>
            <a:r>
              <a:rPr lang="pt-BR" sz="3200" b="1" dirty="0"/>
              <a:t/>
            </a:r>
            <a:br>
              <a:rPr lang="pt-BR" sz="3200" b="1" dirty="0"/>
            </a:b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400" b="1" dirty="0" smtClean="0">
                <a:cs typeface="Courier New" panose="02070309020205020404" pitchFamily="49" charset="0"/>
              </a:rPr>
              <a:t>Por Exemplo:</a:t>
            </a:r>
            <a:br>
              <a:rPr lang="pt-BR" sz="2400" b="1" dirty="0" smtClean="0">
                <a:cs typeface="Courier New" panose="02070309020205020404" pitchFamily="49" charset="0"/>
              </a:rPr>
            </a:br>
            <a:r>
              <a:rPr lang="pt-B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Come {</a:t>
            </a:r>
            <a:b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Comer();</a:t>
            </a:r>
            <a:b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Andar {</a:t>
            </a:r>
            <a:b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Anda();</a:t>
            </a:r>
            <a:b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Rosnar {</a:t>
            </a:r>
            <a:b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Rosna();</a:t>
            </a:r>
            <a:b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Dorme {</a:t>
            </a:r>
            <a:b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Dorme();</a:t>
            </a:r>
            <a:b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Animal {</a:t>
            </a:r>
            <a:b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Peixe implements Come, Dorme, Animal{</a:t>
            </a:r>
            <a:b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// Agora Sim :)</a:t>
            </a:r>
            <a:b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sz="4400" dirty="0"/>
              <a:t/>
            </a:r>
            <a:br>
              <a:rPr lang="pt-BR" sz="4400" dirty="0"/>
            </a:b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8773513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1540" y="144379"/>
            <a:ext cx="10299031" cy="1010652"/>
          </a:xfrm>
        </p:spPr>
        <p:txBody>
          <a:bodyPr>
            <a:normAutofit fontScale="90000"/>
          </a:bodyPr>
          <a:lstStyle/>
          <a:p>
            <a:pPr algn="l" fontAlgn="ctr"/>
            <a:r>
              <a:rPr lang="pt-BR" sz="4000" b="1" dirty="0" smtClean="0"/>
              <a:t>Dependency Inversion: </a:t>
            </a:r>
            <a:br>
              <a:rPr lang="pt-BR" sz="4000" b="1" dirty="0" smtClean="0"/>
            </a:br>
            <a:r>
              <a:rPr lang="pt-BR" sz="4000" b="1" dirty="0" smtClean="0"/>
              <a:t>           Depender de interfaces e não implementações</a:t>
            </a:r>
            <a:endParaRPr lang="pt-BR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823" y="1337911"/>
            <a:ext cx="6558915" cy="524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7348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793" y="67377"/>
            <a:ext cx="10299031" cy="6602932"/>
          </a:xfrm>
        </p:spPr>
        <p:txBody>
          <a:bodyPr>
            <a:normAutofit/>
          </a:bodyPr>
          <a:lstStyle/>
          <a:p>
            <a:pPr algn="l"/>
            <a:r>
              <a:rPr lang="pt-BR" sz="4000" b="1" dirty="0" smtClean="0"/>
              <a:t>Dependency Injection</a:t>
            </a:r>
            <a:r>
              <a:rPr lang="pt-BR" sz="3200" b="1" dirty="0" smtClean="0"/>
              <a:t/>
            </a:r>
            <a:br>
              <a:rPr lang="pt-BR" sz="3200" b="1" dirty="0" smtClean="0"/>
            </a:br>
            <a:r>
              <a:rPr lang="pt-BR" sz="2400" b="1" dirty="0" smtClean="0"/>
              <a:t>Todas as classes q tu dependem devem vir instanciadas para ti no construtor pela classe que tu chama</a:t>
            </a:r>
            <a:br>
              <a:rPr lang="pt-BR" sz="2400" b="1" dirty="0" smtClean="0"/>
            </a:br>
            <a:r>
              <a:rPr lang="pt-BR" sz="2400" b="1" dirty="0"/>
              <a:t/>
            </a:r>
            <a:br>
              <a:rPr lang="pt-BR" sz="2400" b="1" dirty="0"/>
            </a:br>
            <a:r>
              <a:rPr lang="pt-BR" sz="2400" b="1" dirty="0"/>
              <a:t>Vamos imaginar como podemos fazer uma classe para emitir boleto</a:t>
            </a:r>
            <a:r>
              <a:rPr lang="pt-BR" sz="2400" b="1" dirty="0" smtClean="0"/>
              <a:t>...</a:t>
            </a:r>
            <a:br>
              <a:rPr lang="pt-BR" sz="2400" b="1" dirty="0" smtClean="0"/>
            </a:br>
            <a:r>
              <a:rPr lang="pt-BR" sz="2400" b="1" dirty="0"/>
              <a:t>A principio está ok... Mas, e se a gente quiser so testar a logica sem imprimir?</a:t>
            </a:r>
            <a:r>
              <a:rPr lang="pt-BR" sz="1050" dirty="0"/>
              <a:t/>
            </a:r>
            <a:br>
              <a:rPr lang="pt-BR" sz="1050" dirty="0"/>
            </a:br>
            <a:r>
              <a:rPr lang="pt-BR" sz="1100" dirty="0"/>
              <a:t/>
            </a:r>
            <a:br>
              <a:rPr lang="pt-BR" sz="1100" dirty="0"/>
            </a:b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400" b="1" dirty="0" smtClean="0">
                <a:cs typeface="Courier New" panose="02070309020205020404" pitchFamily="49" charset="0"/>
              </a:rPr>
              <a:t>Por Exemplo:</a:t>
            </a:r>
            <a:br>
              <a:rPr lang="pt-BR" sz="2400" b="1" dirty="0" smtClean="0">
                <a:cs typeface="Courier New" panose="02070309020205020404" pitchFamily="49" charset="0"/>
              </a:rPr>
            </a:br>
            <a:r>
              <a:rPr lang="pt-B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EmitirBoleto(){</a:t>
            </a:r>
            <a:b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Private string GerarCodigoBarras(Cliente, Acordo){</a:t>
            </a:r>
            <a:b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   /// Muito calculo....</a:t>
            </a:r>
            <a:b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b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EmitirBoleto(Cliente, Acordo){</a:t>
            </a:r>
            <a:b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Str = GerarCodigoBarras(Cliente, Acordo)</a:t>
            </a:r>
            <a:b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Impressao = new EncaminharImpressao(......);</a:t>
            </a:r>
            <a:b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Impressao-&gt;Encaminhar(Str);</a:t>
            </a:r>
            <a:b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b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7607051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4915" y="353787"/>
            <a:ext cx="10356784" cy="6189044"/>
          </a:xfrm>
        </p:spPr>
        <p:txBody>
          <a:bodyPr>
            <a:normAutofit fontScale="90000"/>
          </a:bodyPr>
          <a:lstStyle/>
          <a:p>
            <a:pPr algn="l"/>
            <a:r>
              <a:rPr lang="pt-BR" sz="2400" b="1" dirty="0" smtClean="0"/>
              <a:t>Mas, como eu faco para testar a geração do codigo sem imprimir??</a:t>
            </a:r>
            <a:r>
              <a:rPr lang="pt-BR" sz="3200" b="1" dirty="0"/>
              <a:t/>
            </a:r>
            <a:br>
              <a:rPr lang="pt-BR" sz="3200" b="1" dirty="0"/>
            </a:b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400" b="1" dirty="0" smtClean="0">
                <a:cs typeface="Courier New" panose="02070309020205020404" pitchFamily="49" charset="0"/>
              </a:rPr>
              <a:t>Por Exemplo:</a:t>
            </a:r>
            <a:br>
              <a:rPr lang="pt-BR" sz="2400" b="1" dirty="0" smtClean="0">
                <a:cs typeface="Courier New" panose="02070309020205020404" pitchFamily="49" charset="0"/>
              </a:rPr>
            </a:br>
            <a:r>
              <a:rPr lang="pt-BR" sz="2400" dirty="0" smtClean="0">
                <a:cs typeface="Courier New" panose="02070309020205020404" pitchFamily="49" charset="0"/>
              </a:rPr>
              <a:t/>
            </a:r>
            <a:br>
              <a:rPr lang="pt-BR" sz="2400" dirty="0" smtClean="0">
                <a:cs typeface="Courier New" panose="02070309020205020404" pitchFamily="49" charset="0"/>
              </a:rPr>
            </a:b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EmitirBoleto{</a:t>
            </a:r>
            <a:b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Private string GerarCodigoBarras(Cliente, Acordo){</a:t>
            </a:r>
            <a:b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   /// Muito calculo....</a:t>
            </a:r>
            <a:b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b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EmitirBoleto(Cliente, Acordo, Impressao){</a:t>
            </a:r>
            <a:b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Str = GerarCodigoBarras(Cliente, Acordo)</a:t>
            </a:r>
            <a:b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Impressao-&gt;Encaminhar(Str);</a:t>
            </a:r>
            <a:b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b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TestarEmitirBoleto 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Encaminhar(StringGerada){</a:t>
            </a:r>
            <a:b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echo StringGerada</a:t>
            </a:r>
            <a:b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b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200" b="1" dirty="0" smtClean="0">
                <a:cs typeface="Courier New" panose="02070309020205020404" pitchFamily="49" charset="0"/>
              </a:rPr>
              <a:t>E ai: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(New EmitirBoleto).EmitirBoleto(new Cliente(121212</a:t>
            </a:r>
            <a:r>
              <a:rPr 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new 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Acordo(233232),new TestarEmitirBoleto())</a:t>
            </a:r>
          </a:p>
        </p:txBody>
      </p:sp>
    </p:spTree>
    <p:extLst>
      <p:ext uri="{BB962C8B-B14F-4D97-AF65-F5344CB8AC3E}">
        <p14:creationId xmlns:p14="http://schemas.microsoft.com/office/powerpoint/2010/main" val="12986045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793" y="353787"/>
            <a:ext cx="10299031" cy="4625717"/>
          </a:xfrm>
        </p:spPr>
        <p:txBody>
          <a:bodyPr>
            <a:normAutofit fontScale="90000"/>
          </a:bodyPr>
          <a:lstStyle/>
          <a:p>
            <a:pPr algn="l"/>
            <a:r>
              <a:rPr lang="pt-BR" sz="4000" b="1" dirty="0"/>
              <a:t>Entrega Continua</a:t>
            </a:r>
            <a:r>
              <a:rPr lang="pt-BR" sz="3200" b="1" dirty="0" smtClean="0"/>
              <a:t/>
            </a:r>
            <a:br>
              <a:rPr lang="pt-BR" sz="3200" b="1" dirty="0" smtClean="0"/>
            </a:br>
            <a:r>
              <a:rPr lang="pt-BR" sz="2800" dirty="0"/>
              <a:t>Como vimos, o Agile assume que o cliente não sabe oque quer e assume q não sabemos oque o cliente quer, oque em 90% dos casos é verdade.</a:t>
            </a:r>
            <a:br>
              <a:rPr lang="pt-BR" sz="2800" dirty="0"/>
            </a:b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/>
              <a:t>Dessa forma, a cada alteração devemos atualizar a versão de homologação para que o cliente teste e apenas avançar quando tivermos o ok dele, dessa forma, cada pagina feita, fazemos o build, instalamos e pedimos o feedback.</a:t>
            </a:r>
            <a:br>
              <a:rPr lang="pt-BR" sz="2800" dirty="0"/>
            </a:br>
            <a:r>
              <a:rPr lang="pt-BR" sz="2800" b="1" dirty="0" smtClean="0"/>
              <a:t/>
            </a:r>
            <a:br>
              <a:rPr lang="pt-BR" sz="2800" b="1" dirty="0" smtClean="0"/>
            </a:br>
            <a:r>
              <a:rPr lang="pt-BR" sz="2800" dirty="0"/>
              <a:t>Mas, isso feito de forma manual iria consumir uma boa parte do dia nessa operação. Dessa forma, temos ferramentas que detectam as alterações no código e atualizam o ambiente de homologação automaticamente como o:</a:t>
            </a:r>
            <a:r>
              <a:rPr lang="pt-BR" sz="2000" dirty="0"/>
              <a:t/>
            </a:r>
            <a:br>
              <a:rPr lang="pt-BR" sz="2000" dirty="0"/>
            </a:b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9301" y="4713314"/>
            <a:ext cx="5054860" cy="162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5691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793" y="353787"/>
            <a:ext cx="10299031" cy="5054123"/>
          </a:xfrm>
        </p:spPr>
        <p:txBody>
          <a:bodyPr>
            <a:normAutofit fontScale="90000"/>
          </a:bodyPr>
          <a:lstStyle/>
          <a:p>
            <a:pPr algn="l"/>
            <a:r>
              <a:rPr lang="pt-BR" sz="4000" b="1" dirty="0"/>
              <a:t>Conclusão</a:t>
            </a:r>
            <a:r>
              <a:rPr lang="pt-BR" sz="3200" b="1" dirty="0" smtClean="0"/>
              <a:t/>
            </a:r>
            <a:br>
              <a:rPr lang="pt-BR" sz="3200" b="1" dirty="0" smtClean="0"/>
            </a:br>
            <a:r>
              <a:rPr lang="pt-BR" sz="3100" dirty="0"/>
              <a:t>Entendo que num primeiro momento a idéia de fazermos um projeto sem termos uma especificação bem detalhada, sem termos prazos bem definidos é intimidador.</a:t>
            </a:r>
            <a:br>
              <a:rPr lang="pt-BR" sz="3100" dirty="0"/>
            </a:br>
            <a:r>
              <a:rPr lang="pt-BR" sz="3100" dirty="0"/>
              <a:t/>
            </a:r>
            <a:br>
              <a:rPr lang="pt-BR" sz="3100" dirty="0"/>
            </a:br>
            <a:r>
              <a:rPr lang="pt-BR" sz="3100" dirty="0"/>
              <a:t/>
            </a:r>
            <a:br>
              <a:rPr lang="pt-BR" sz="3100" dirty="0"/>
            </a:br>
            <a:r>
              <a:rPr lang="pt-BR" sz="3100" dirty="0"/>
              <a:t>Mas, codificando de forma ágil que facilite a nossa vida em constantemente refatorar o codigo, podemos entregar um software que entregue valor para o cliente, mesmo que ele não entenda oque seja de melhor valor para ele.</a:t>
            </a:r>
            <a:r>
              <a:rPr lang="pt-BR" sz="2800" dirty="0"/>
              <a:t/>
            </a:r>
            <a:br>
              <a:rPr lang="pt-BR" sz="2800" dirty="0"/>
            </a:br>
            <a:r>
              <a:rPr lang="pt-BR" sz="2800" b="1" dirty="0" smtClean="0"/>
              <a:t/>
            </a:r>
            <a:br>
              <a:rPr lang="pt-BR" sz="2800" b="1" dirty="0" smtClean="0"/>
            </a:b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18857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5124" y="353787"/>
            <a:ext cx="9144000" cy="6172141"/>
          </a:xfrm>
        </p:spPr>
        <p:txBody>
          <a:bodyPr>
            <a:normAutofit/>
          </a:bodyPr>
          <a:lstStyle/>
          <a:p>
            <a:pPr algn="l" fontAlgn="ctr"/>
            <a:r>
              <a:rPr lang="pt-BR" sz="4000" b="1" dirty="0"/>
              <a:t>Exemplo de 2 culturas de software</a:t>
            </a:r>
            <a:r>
              <a:rPr lang="pt-BR" sz="4000" b="1" dirty="0" smtClean="0"/>
              <a:t>:</a:t>
            </a:r>
            <a:r>
              <a:rPr lang="pt-BR" sz="4000" dirty="0"/>
              <a:t/>
            </a:r>
            <a:br>
              <a:rPr lang="pt-BR" sz="4000" dirty="0"/>
            </a:br>
            <a:r>
              <a:rPr lang="pt-BR" sz="3600" dirty="0" smtClean="0"/>
              <a:t/>
            </a:r>
            <a:br>
              <a:rPr lang="pt-BR" sz="3600" dirty="0" smtClean="0"/>
            </a:br>
            <a:r>
              <a:rPr lang="pt-BR" sz="3200" b="1" dirty="0"/>
              <a:t>Indústria Aeroespacial</a:t>
            </a:r>
            <a:r>
              <a:rPr lang="pt-BR" sz="3200" dirty="0"/>
              <a:t>: Tudo é rigido, mudou a especificacao numa peça, muda todo o projeto e se joga fora oque foi feito. As normas são feitas por orgãos internacionais e não são flexiveis. Qualquer opinião ou mudança deve ser autorizada por uma rigida hierarquia</a:t>
            </a:r>
            <a:r>
              <a:rPr lang="pt-BR" sz="3200" dirty="0" smtClean="0"/>
              <a:t>.</a:t>
            </a:r>
            <a:br>
              <a:rPr lang="pt-BR" sz="3200" dirty="0" smtClean="0"/>
            </a:br>
            <a:r>
              <a:rPr lang="pt-BR" sz="3200" dirty="0"/>
              <a:t/>
            </a:r>
            <a:br>
              <a:rPr lang="pt-BR" sz="3200" dirty="0"/>
            </a:br>
            <a:r>
              <a:rPr lang="pt-BR" sz="3200" b="1" dirty="0"/>
              <a:t>Startup de Software</a:t>
            </a:r>
            <a:r>
              <a:rPr lang="pt-BR" sz="3200" dirty="0"/>
              <a:t>: Ninguem sabe oque o cliente quer, se lança versão várias vezes ao dia, as idéias podem nascer de qualquer lugar.</a:t>
            </a:r>
            <a:br>
              <a:rPr lang="pt-BR" sz="3200" dirty="0"/>
            </a:b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973357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5124" y="353787"/>
            <a:ext cx="9144000" cy="6172141"/>
          </a:xfrm>
        </p:spPr>
        <p:txBody>
          <a:bodyPr>
            <a:normAutofit fontScale="90000"/>
          </a:bodyPr>
          <a:lstStyle/>
          <a:p>
            <a:pPr algn="l"/>
            <a:r>
              <a:rPr lang="pt-BR" sz="4000" b="1" dirty="0" smtClean="0"/>
              <a:t>Culturas </a:t>
            </a:r>
            <a:r>
              <a:rPr lang="pt-BR" sz="4000" b="1" dirty="0"/>
              <a:t>de Desenvolvimento de Software</a:t>
            </a:r>
            <a:r>
              <a:rPr lang="pt-BR" sz="4000" b="1" dirty="0" smtClean="0"/>
              <a:t>:</a:t>
            </a:r>
            <a:r>
              <a:rPr lang="pt-BR" sz="4000" dirty="0"/>
              <a:t/>
            </a:r>
            <a:br>
              <a:rPr lang="pt-BR" sz="4000" dirty="0"/>
            </a:br>
            <a:r>
              <a:rPr lang="pt-BR" sz="3600" dirty="0" smtClean="0"/>
              <a:t/>
            </a:r>
            <a:br>
              <a:rPr lang="pt-BR" sz="3600" dirty="0" smtClean="0"/>
            </a:br>
            <a:r>
              <a:rPr lang="pt-BR" sz="3600" b="1" dirty="0"/>
              <a:t>WaterFall</a:t>
            </a:r>
            <a:r>
              <a:rPr lang="pt-BR" sz="3600" dirty="0" smtClean="0"/>
              <a:t>:</a:t>
            </a:r>
            <a:br>
              <a:rPr lang="pt-BR" sz="3600" dirty="0" smtClean="0"/>
            </a:br>
            <a:r>
              <a:rPr lang="pt-BR" sz="3600" dirty="0" smtClean="0"/>
              <a:t>	Abordagem </a:t>
            </a:r>
            <a:r>
              <a:rPr lang="pt-BR" sz="3600" dirty="0"/>
              <a:t>clássica e linear</a:t>
            </a:r>
            <a:br>
              <a:rPr lang="pt-BR" sz="3600" dirty="0"/>
            </a:br>
            <a:r>
              <a:rPr lang="pt-BR" sz="3600" dirty="0" smtClean="0"/>
              <a:t>	Requisitos </a:t>
            </a:r>
            <a:r>
              <a:rPr lang="pt-BR" sz="3600" dirty="0"/>
              <a:t>bem definidos: Big design upfront.</a:t>
            </a:r>
            <a:br>
              <a:rPr lang="pt-BR" sz="3600" dirty="0"/>
            </a:br>
            <a:r>
              <a:rPr lang="pt-BR" sz="3600" dirty="0" smtClean="0"/>
              <a:t>	Cada </a:t>
            </a:r>
            <a:r>
              <a:rPr lang="pt-BR" sz="3600" dirty="0"/>
              <a:t>mudança volta na fase do projeto</a:t>
            </a:r>
            <a:br>
              <a:rPr lang="pt-BR" sz="3600" dirty="0"/>
            </a:br>
            <a:r>
              <a:rPr lang="pt-BR" sz="3600" dirty="0" smtClean="0"/>
              <a:t>	É </a:t>
            </a:r>
            <a:r>
              <a:rPr lang="pt-BR" sz="3600" dirty="0"/>
              <a:t>a metodologia original de desenvolvimento de </a:t>
            </a:r>
            <a:r>
              <a:rPr lang="pt-BR" sz="3600" dirty="0" smtClean="0"/>
              <a:t>	software</a:t>
            </a:r>
            <a:r>
              <a:rPr lang="pt-BR" sz="3600" dirty="0"/>
              <a:t/>
            </a:r>
            <a:br>
              <a:rPr lang="pt-BR" sz="3600" dirty="0"/>
            </a:br>
            <a:r>
              <a:rPr lang="pt-BR" sz="3600" dirty="0" smtClean="0"/>
              <a:t>		Uma </a:t>
            </a:r>
            <a:r>
              <a:rPr lang="pt-BR" sz="3600" dirty="0"/>
              <a:t>vez q todos os programadores </a:t>
            </a:r>
            <a:r>
              <a:rPr lang="pt-BR" sz="3600" dirty="0" smtClean="0"/>
              <a:t>			originais </a:t>
            </a:r>
            <a:r>
              <a:rPr lang="pt-BR" sz="3600" dirty="0"/>
              <a:t>e gerentes eram da área de </a:t>
            </a:r>
            <a:r>
              <a:rPr lang="pt-BR" sz="3600" dirty="0" smtClean="0"/>
              <a:t>			engenharia elétrica/eletrônica</a:t>
            </a:r>
            <a:r>
              <a:rPr lang="pt-BR" sz="3200" dirty="0"/>
              <a:t/>
            </a:r>
            <a:br>
              <a:rPr lang="pt-BR" sz="3200" dirty="0"/>
            </a:b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158947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5124" y="353787"/>
            <a:ext cx="9144000" cy="5604251"/>
          </a:xfrm>
        </p:spPr>
        <p:txBody>
          <a:bodyPr>
            <a:normAutofit/>
          </a:bodyPr>
          <a:lstStyle/>
          <a:p>
            <a:pPr algn="l"/>
            <a:r>
              <a:rPr lang="pt-BR" sz="4000" b="1" dirty="0" smtClean="0"/>
              <a:t>Culturas </a:t>
            </a:r>
            <a:r>
              <a:rPr lang="pt-BR" sz="4000" b="1" dirty="0"/>
              <a:t>de Desenvolvimento de Software</a:t>
            </a:r>
            <a:r>
              <a:rPr lang="pt-BR" sz="4000" b="1" dirty="0" smtClean="0"/>
              <a:t>:</a:t>
            </a:r>
            <a:r>
              <a:rPr lang="pt-BR" sz="4000" dirty="0"/>
              <a:t/>
            </a:r>
            <a:br>
              <a:rPr lang="pt-BR" sz="4000" dirty="0"/>
            </a:br>
            <a:r>
              <a:rPr lang="pt-BR" sz="3600" dirty="0" smtClean="0"/>
              <a:t/>
            </a:r>
            <a:br>
              <a:rPr lang="pt-BR" sz="3600" dirty="0" smtClean="0"/>
            </a:br>
            <a:r>
              <a:rPr lang="pt-BR" sz="3200" b="1" dirty="0"/>
              <a:t>Agile</a:t>
            </a:r>
            <a:r>
              <a:rPr lang="pt-BR" sz="3600" dirty="0" smtClean="0"/>
              <a:t>:</a:t>
            </a:r>
            <a:br>
              <a:rPr lang="pt-BR" sz="3600" dirty="0" smtClean="0"/>
            </a:br>
            <a:r>
              <a:rPr lang="pt-BR" sz="3600" dirty="0" smtClean="0"/>
              <a:t>	</a:t>
            </a:r>
            <a:r>
              <a:rPr lang="pt-BR" sz="3200" dirty="0"/>
              <a:t>Individuos e interações são mais importantes </a:t>
            </a:r>
            <a:r>
              <a:rPr lang="pt-BR" sz="3200" dirty="0" smtClean="0"/>
              <a:t>   	que </a:t>
            </a:r>
            <a:r>
              <a:rPr lang="pt-BR" sz="3200" dirty="0"/>
              <a:t>processos e ferramentas</a:t>
            </a:r>
            <a:br>
              <a:rPr lang="pt-BR" sz="3200" dirty="0"/>
            </a:br>
            <a:r>
              <a:rPr lang="pt-BR" sz="3200" dirty="0" smtClean="0"/>
              <a:t>	Software </a:t>
            </a:r>
            <a:r>
              <a:rPr lang="pt-BR" sz="3200" dirty="0"/>
              <a:t>funcionando é melhor do que software </a:t>
            </a:r>
            <a:r>
              <a:rPr lang="pt-BR" sz="3200" dirty="0" smtClean="0"/>
              <a:t>	no </a:t>
            </a:r>
            <a:r>
              <a:rPr lang="pt-BR" sz="3200" dirty="0"/>
              <a:t>papel</a:t>
            </a:r>
            <a:br>
              <a:rPr lang="pt-BR" sz="3200" dirty="0"/>
            </a:br>
            <a:r>
              <a:rPr lang="pt-BR" sz="3200" dirty="0" smtClean="0"/>
              <a:t>	Colaboração </a:t>
            </a:r>
            <a:r>
              <a:rPr lang="pt-BR" sz="3200" dirty="0"/>
              <a:t>com o Cliente em vez de contratos </a:t>
            </a:r>
            <a:r>
              <a:rPr lang="pt-BR" sz="3200" dirty="0" smtClean="0"/>
              <a:t>	rigidos</a:t>
            </a:r>
            <a:r>
              <a:rPr lang="pt-BR" sz="3200" dirty="0"/>
              <a:t/>
            </a:r>
            <a:br>
              <a:rPr lang="pt-BR" sz="3200" dirty="0"/>
            </a:br>
            <a:r>
              <a:rPr lang="pt-BR" sz="3200" dirty="0" smtClean="0"/>
              <a:t>	</a:t>
            </a:r>
            <a:r>
              <a:rPr lang="pt-BR" sz="3200" b="1" dirty="0" smtClean="0"/>
              <a:t>Responder </a:t>
            </a:r>
            <a:r>
              <a:rPr lang="pt-BR" sz="3200" b="1" dirty="0"/>
              <a:t>rapidamente a mudanças</a:t>
            </a:r>
            <a:r>
              <a:rPr lang="pt-BR" sz="3200" dirty="0"/>
              <a:t> em vez de </a:t>
            </a:r>
            <a:r>
              <a:rPr lang="pt-BR" sz="3200" dirty="0" smtClean="0"/>
              <a:t>	um </a:t>
            </a:r>
            <a:r>
              <a:rPr lang="pt-BR" sz="3200" dirty="0"/>
              <a:t>plano </a:t>
            </a:r>
            <a:r>
              <a:rPr lang="pt-BR" sz="3200" dirty="0" smtClean="0"/>
              <a:t>rigido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176301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6248" y="259882"/>
            <a:ext cx="9144000" cy="6403265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b="1" dirty="0"/>
              <a:t>A Realidade do </a:t>
            </a:r>
            <a:r>
              <a:rPr lang="pt-BR" sz="3600" b="1" dirty="0" smtClean="0"/>
              <a:t>Agile:</a:t>
            </a:r>
            <a:r>
              <a:rPr lang="pt-BR" sz="4000" dirty="0"/>
              <a:t/>
            </a:r>
            <a:br>
              <a:rPr lang="pt-BR" sz="4000" dirty="0"/>
            </a:br>
            <a:r>
              <a:rPr lang="pt-BR" sz="3600" dirty="0" smtClean="0"/>
              <a:t/>
            </a:r>
            <a:br>
              <a:rPr lang="pt-BR" sz="3600" dirty="0" smtClean="0"/>
            </a:br>
            <a:r>
              <a:rPr lang="pt-BR" sz="3100" dirty="0" smtClean="0"/>
              <a:t>O </a:t>
            </a:r>
            <a:r>
              <a:rPr lang="pt-BR" sz="3100" dirty="0"/>
              <a:t>Agile promete que vá se fazendo o software a medida que vai se descobrindo oque funciona e oque não funciona, oque é otimo, mas, para que funcione precisamos que mudanças nos requisitos do sistema sejam refletidos no software em horas e não em dias.</a:t>
            </a:r>
            <a:br>
              <a:rPr lang="pt-BR" sz="3100" dirty="0"/>
            </a:br>
            <a:r>
              <a:rPr lang="pt-BR" sz="3100" dirty="0"/>
              <a:t> </a:t>
            </a:r>
            <a:br>
              <a:rPr lang="pt-BR" sz="3100" dirty="0"/>
            </a:br>
            <a:r>
              <a:rPr lang="pt-BR" sz="3100" dirty="0"/>
              <a:t>Para isso, temos que ter uma "Cultura Agil" e um comprometimento dos desenvolvedores em codificar de forma agil.</a:t>
            </a:r>
            <a:br>
              <a:rPr lang="pt-BR" sz="3100" dirty="0"/>
            </a:br>
            <a:r>
              <a:rPr lang="pt-BR" sz="3100" dirty="0" smtClean="0"/>
              <a:t>e </a:t>
            </a:r>
            <a:r>
              <a:rPr lang="pt-BR" sz="3100" dirty="0"/>
              <a:t>descobrindo oque funciona e oque não funciona, oque é otimo, mas, para que funcione precisamos que mudanças nos requisitos do sistema sejam refletidos no software em horas e não em dias</a:t>
            </a:r>
            <a:r>
              <a:rPr lang="pt-BR" sz="3100" dirty="0" smtClean="0"/>
              <a:t>.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4011583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5124" y="353787"/>
            <a:ext cx="9144000" cy="5902751"/>
          </a:xfrm>
        </p:spPr>
        <p:txBody>
          <a:bodyPr>
            <a:normAutofit/>
          </a:bodyPr>
          <a:lstStyle/>
          <a:p>
            <a:pPr algn="l"/>
            <a:r>
              <a:rPr lang="pt-BR" sz="4000" b="1" dirty="0"/>
              <a:t>Requisitos de Agile para o codigo</a:t>
            </a:r>
            <a:r>
              <a:rPr lang="pt-BR" sz="3600" b="1" dirty="0" smtClean="0"/>
              <a:t>:</a:t>
            </a:r>
            <a:r>
              <a:rPr lang="pt-BR" sz="4000" dirty="0"/>
              <a:t/>
            </a:r>
            <a:br>
              <a:rPr lang="pt-BR" sz="4000" dirty="0"/>
            </a:br>
            <a:r>
              <a:rPr lang="pt-BR" sz="3600" dirty="0" smtClean="0"/>
              <a:t/>
            </a:r>
            <a:br>
              <a:rPr lang="pt-BR" sz="3600" dirty="0" smtClean="0"/>
            </a:br>
            <a:r>
              <a:rPr lang="pt-BR" sz="3100" dirty="0" smtClean="0"/>
              <a:t>O grande impecilio que temos hoje para que o software seja ágil é que o nosso codigo com frequencia se torna um elefante branco com dificil manutenção e de dificil compreensão, e pior uma vez mal-compreendido ele sempre vai dar pau em produção, pois não sabemos se aonde estamos mudando é o local correto.</a:t>
            </a:r>
            <a:br>
              <a:rPr lang="pt-BR" sz="3100" dirty="0" smtClean="0"/>
            </a:br>
            <a:r>
              <a:rPr lang="pt-BR" sz="3100" dirty="0"/>
              <a:t/>
            </a:r>
            <a:br>
              <a:rPr lang="pt-BR" sz="3100" dirty="0"/>
            </a:br>
            <a:r>
              <a:rPr lang="pt-BR" sz="3100" dirty="0" smtClean="0"/>
              <a:t>E pior, se um desenvolvedor chave está implementando uma funcionalidade e ele está em outro projeto ou não disponivel, como podemos fazer se apenas ele consegue mexer naquele codigo critico que tem que ser alterado?</a:t>
            </a:r>
          </a:p>
        </p:txBody>
      </p:sp>
    </p:spTree>
    <p:extLst>
      <p:ext uri="{BB962C8B-B14F-4D97-AF65-F5344CB8AC3E}">
        <p14:creationId xmlns:p14="http://schemas.microsoft.com/office/powerpoint/2010/main" val="2332557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3250" y="0"/>
            <a:ext cx="10189946" cy="6898966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b="1" dirty="0"/>
              <a:t>Codificação Agil</a:t>
            </a:r>
            <a:r>
              <a:rPr lang="pt-BR" sz="3600" b="1" dirty="0" smtClean="0"/>
              <a:t>:</a:t>
            </a: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2700" dirty="0"/>
              <a:t>Mas, oque precisamos para que nosso software seja ágil e de fácil </a:t>
            </a:r>
            <a:r>
              <a:rPr lang="pt-BR" sz="2700" dirty="0" smtClean="0"/>
              <a:t>manutenção?</a:t>
            </a:r>
            <a:br>
              <a:rPr lang="pt-BR" sz="2700" dirty="0" smtClean="0"/>
            </a:br>
            <a:r>
              <a:rPr lang="pt-BR" sz="2700" dirty="0" smtClean="0"/>
              <a:t/>
            </a:r>
            <a:br>
              <a:rPr lang="pt-BR" sz="2700" dirty="0" smtClean="0"/>
            </a:br>
            <a:r>
              <a:rPr lang="pt-BR" sz="2700" b="1" dirty="0" smtClean="0"/>
              <a:t>Codigo Limpo</a:t>
            </a:r>
            <a:r>
              <a:rPr lang="pt-BR" sz="2700" dirty="0" smtClean="0"/>
              <a:t>: Um codigo limpo é um codigo que até mesmo o teu gerente consegue entender oque faz porque ele usa nomes completos que indicam corretamente oque ele faz e por aonde vai o fluxo normal do sistema.</a:t>
            </a:r>
            <a:br>
              <a:rPr lang="pt-BR" sz="2700" dirty="0" smtClean="0"/>
            </a:br>
            <a:r>
              <a:rPr lang="pt-BR" sz="2700" dirty="0" smtClean="0"/>
              <a:t/>
            </a:r>
            <a:br>
              <a:rPr lang="pt-BR" sz="2700" dirty="0" smtClean="0"/>
            </a:br>
            <a:r>
              <a:rPr lang="pt-BR" sz="2700" b="1" dirty="0" smtClean="0"/>
              <a:t>Codigo Testável</a:t>
            </a:r>
            <a:r>
              <a:rPr lang="pt-BR" sz="2700" dirty="0" smtClean="0"/>
              <a:t>: Esse é um dos mais dificeis aspectos do codigo agil, como fazer ele testavel? Na maioria das vezes o codigo é tão dependente de si proprio e é impossível copiar e colar ele para outros lugares ou referenciar ele. Codigo Testavel é necessariamente um codigo reutilizavel por outros, e a capacidade de se reutilizar codigo é um dos pilares da boa engenharia de software</a:t>
            </a:r>
            <a:br>
              <a:rPr lang="pt-BR" sz="2700" dirty="0" smtClean="0"/>
            </a:br>
            <a:r>
              <a:rPr lang="pt-BR" sz="2700" dirty="0" smtClean="0"/>
              <a:t/>
            </a:r>
            <a:br>
              <a:rPr lang="pt-BR" sz="2700" dirty="0" smtClean="0"/>
            </a:br>
            <a:r>
              <a:rPr lang="pt-BR" sz="2700" b="1" dirty="0" smtClean="0"/>
              <a:t>Entrega Contínua</a:t>
            </a:r>
            <a:r>
              <a:rPr lang="pt-BR" sz="2700" dirty="0" smtClean="0"/>
              <a:t>: Requisitos mudam, os nosso clientes nao sabem oque querem. Isso é, e sempre foi e sempre será uma realidade, mas, como lidar com isso? Uma das técnicas que os mestres nos ensinam é exatamente a questão de sempre lançar versão o mais frequentemente possivel de forma q se eles nao gostarem ou quiserem alterações, q sejam as mais breves possíveis.</a:t>
            </a:r>
            <a:r>
              <a:rPr lang="pt-BR" sz="3600" dirty="0" smtClean="0"/>
              <a:t/>
            </a:r>
            <a:br>
              <a:rPr lang="pt-BR" sz="3600" dirty="0" smtClean="0"/>
            </a:br>
            <a:endParaRPr lang="pt-BR" sz="3100" dirty="0" smtClean="0"/>
          </a:p>
        </p:txBody>
      </p:sp>
    </p:spTree>
    <p:extLst>
      <p:ext uri="{BB962C8B-B14F-4D97-AF65-F5344CB8AC3E}">
        <p14:creationId xmlns:p14="http://schemas.microsoft.com/office/powerpoint/2010/main" val="1725622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273</Words>
  <Application>Microsoft Office PowerPoint</Application>
  <PresentationFormat>Widescreen</PresentationFormat>
  <Paragraphs>77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Courier New</vt:lpstr>
      <vt:lpstr>Wingdings</vt:lpstr>
      <vt:lpstr>Office Theme</vt:lpstr>
      <vt:lpstr>Codigo Limpo e Agil</vt:lpstr>
      <vt:lpstr>Qual é o objetivo de um projeto de software?  1) Resolver um problema  2) Porém, deve ser facil de ser evoluido ou   alterado  3) Ter baixo custo de manutenção</vt:lpstr>
      <vt:lpstr>Cultura de desenvolvimento de software:  Desenvolver um software não é apenas seguir uma metodologia, mas, essa metodologia também é uma cultura interna da empresa.  Para escolhermos a metodologia temos q verificar:  Requisitos: Eles são fixos? São normas externas a empresa? Mudança no Requisito significa a falha do projeto?  Flexibilidade da Empresa: Existe Flexibilidade no horário de trabalho? As pessoas podem dar opinião?</vt:lpstr>
      <vt:lpstr>Exemplo de 2 culturas de software:  Indústria Aeroespacial: Tudo é rigido, mudou a especificacao numa peça, muda todo o projeto e se joga fora oque foi feito. As normas são feitas por orgãos internacionais e não são flexiveis. Qualquer opinião ou mudança deve ser autorizada por uma rigida hierarquia.  Startup de Software: Ninguem sabe oque o cliente quer, se lança versão várias vezes ao dia, as idéias podem nascer de qualquer lugar. </vt:lpstr>
      <vt:lpstr>Culturas de Desenvolvimento de Software:  WaterFall:  Abordagem clássica e linear  Requisitos bem definidos: Big design upfront.  Cada mudança volta na fase do projeto  É a metodologia original de desenvolvimento de  software   Uma vez q todos os programadores    originais e gerentes eram da área de    engenharia elétrica/eletrônica </vt:lpstr>
      <vt:lpstr>Culturas de Desenvolvimento de Software:  Agile:  Individuos e interações são mais importantes     que processos e ferramentas  Software funcionando é melhor do que software  no papel  Colaboração com o Cliente em vez de contratos  rigidos  Responder rapidamente a mudanças em vez de  um plano rigido</vt:lpstr>
      <vt:lpstr>A Realidade do Agile:  O Agile promete que vá se fazendo o software a medida que vai se descobrindo oque funciona e oque não funciona, oque é otimo, mas, para que funcione precisamos que mudanças nos requisitos do sistema sejam refletidos no software em horas e não em dias.   Para isso, temos que ter uma "Cultura Agil" e um comprometimento dos desenvolvedores em codificar de forma agil. e descobrindo oque funciona e oque não funciona, oque é otimo, mas, para que funcione precisamos que mudanças nos requisitos do sistema sejam refletidos no software em horas e não em dias.</vt:lpstr>
      <vt:lpstr>Requisitos de Agile para o codigo:  O grande impecilio que temos hoje para que o software seja ágil é que o nosso codigo com frequencia se torna um elefante branco com dificil manutenção e de dificil compreensão, e pior uma vez mal-compreendido ele sempre vai dar pau em produção, pois não sabemos se aonde estamos mudando é o local correto.  E pior, se um desenvolvedor chave está implementando uma funcionalidade e ele está em outro projeto ou não disponivel, como podemos fazer se apenas ele consegue mexer naquele codigo critico que tem que ser alterado?</vt:lpstr>
      <vt:lpstr>Codificação Agil: Mas, oque precisamos para que nosso software seja ágil e de fácil manutenção?  Codigo Limpo: Um codigo limpo é um codigo que até mesmo o teu gerente consegue entender oque faz porque ele usa nomes completos que indicam corretamente oque ele faz e por aonde vai o fluxo normal do sistema.  Codigo Testável: Esse é um dos mais dificeis aspectos do codigo agil, como fazer ele testavel? Na maioria das vezes o codigo é tão dependente de si proprio e é impossível copiar e colar ele para outros lugares ou referenciar ele. Codigo Testavel é necessariamente um codigo reutilizavel por outros, e a capacidade de se reutilizar codigo é um dos pilares da boa engenharia de software  Entrega Contínua: Requisitos mudam, os nosso clientes nao sabem oque querem. Isso é, e sempre foi e sempre será uma realidade, mas, como lidar com isso? Uma das técnicas que os mestres nos ensinam é exatamente a questão de sempre lançar versão o mais frequentemente possivel de forma q se eles nao gostarem ou quiserem alterações, q sejam as mais breves possíveis. </vt:lpstr>
      <vt:lpstr>Código Limpo:</vt:lpstr>
      <vt:lpstr>Mestre Foo e a parábola do Prodígio em Programação:  Num determinado momento, rumores chegaram até o mestre foo e seus estudantes de um jovem talentoso programador q vagava pela região desafiando e derrotando a todos com grandes feitos de programação e solução de problemas difíceis de desenvolvimento.  Eventualmente, esse prodígio veio visitar mestre foo, que recebeu ele de forma educada e polida, lhe oferecendo um chá. O prodígio aceitou e explicou o motivo de sua visita:  "Eu vim até você", ele disse, "buscando uma revisão do código e do design do meu código para o meu último projeto". Ele é de tamanha complexidade que nenhum dos meus pares o entendeu. Apenas um grande mestre de conhecimento como o senhor ( e o prodigio se curvou profundamente ao mestre foo) poderá ter o discernimento necessário.  Mestre Foo se curvou de forma educada ai prodigio e começou a analisar o codigo dele. Depois de algum tempo, ele levantou os olhos da tela do computador e falou: "Seu código é bem impressionante num primeiro momento" ele disse. "Ele é elegante em design, utilizando algoritmos originais de grande engenho e aparece ser desenvolvido de forma artesanalmente pensada a minizar situações de exceção e erro."</vt:lpstr>
      <vt:lpstr>Mestre Foo e a parábola do Prodígio em Programação:  O Prodigio ficou muito envaidecido com esses elogios e Mestre Foo continuou.  "Porém existe uma falha significativa". "Falha", falou o prodígio, "Que falha?" "Esse código é dificil de ler," disse Mestre Foo. " Ele é muito pouco comentando, suas variações não são especificadas e eu não vejo uma narrativa descritiva da arquitetura ou da estrutura interna do programa. Esses problemas vão impedir que outros programadores possam colaborar com esse código."  O prodigio deu um pulo para tras, resmungando: "Eu não busco a colaboração de outros programadores" ele disse, "Toda vez q eu acho q encontrei um q possa ser de mesmo nivel, eu me desaponto." Mestre Foo respondeu: "Mas, mesmo o Hacker q trabalha sozinho, tem q colaborar com outros e tem q constantemente se comunicar com eles de forma clara e concisa, senão o trabalho ficará confuso e se perderá".  Confuso, o prodígio perguntou: "Quais outros você está falando?"  "Seus futuros eus".  Ao ouvir isso o prodigio atingiu a iluminação.</vt:lpstr>
      <vt:lpstr>O Moral da Parábola é:  O Código Limpo é para que possamos entender nós mesmos o código quando deixamos de trabalhar nele por algum tempo e não tanto apenas para os outros entenderem ele</vt:lpstr>
      <vt:lpstr>Tecnica #1 - Nomes:  O professor Bob fala que de todas as caracteristicas de um software limpo, de longe o nome dos simbolos do codigo (Funcoes, Classes, Variaveis) é o mais importante.   Na realidade, se os nomes não forem legíveis e não forem claros não é possível se entender oque um código faz.   Ao codificar sempre priorize os nomes claros e simbolos claros sobre os outros requisitos, inclusive performance, pois os compiladores hoje otimizam o suficiente para não precisarmos mais pensar sobre esses detalhes de baixo nivel. </vt:lpstr>
      <vt:lpstr>Exemplo:  for (int j=0; j&lt;34; j++) {  s += (t[j]*4)/5; }  Por:  int realDaysPerIdealDay = 4;   const int WORK_DAYS_PER_WEEK      int sum = 0;  for (int j=0; j &lt; NUMBER_OF_TASKS; j++) {       int realTaskDays = taskEstimate[j] *       realDaysPerIdealDay;        int realTaskWeeks = (realdays /        WORK_DAYS_PER_WEEK);       sum += realTaskWeeks;</vt:lpstr>
      <vt:lpstr>Tecnica #2 - Tamanho de Classes e Funções:  Nos próximos slides iremos ver alguns conceitos como S.O.L.I.D.  O S de S.O.L.I.D. Significa: "Single-Purpose" ou seja, um único propósito. Cada Função ou Classe deve ter apenas um único proposito, ou seja, fazer apenas uma verificação lógica, ou apenas a execução de um comando ou ação.  Se seguirmos esse principio não teremos classes com mais de 100 linhas e funções com mais de 10 linhas.  Na parte de Solid iremos ver alguns exemplos.</vt:lpstr>
      <vt:lpstr>Tecnica #3 - Comentarios  Comentários é considerado um "Code Smell", ou seja, um "Fedor de Código", se você precisa de comentários para esclarecer oque ele está fazendo, então os seus nomes não estão claros e possivelmente suas funções não estão claras. Lembre-se de:  1) Nomes que expressam oque o simbolo faz 2) 1 Verificação ou 1 ação por método ou função. 3) Classes responsáveis por apenas uma funcionalidade.  E tu jamais precisara de comentários para explicar o código em si, pois o código será claro o suficiente.</vt:lpstr>
      <vt:lpstr>Codigo Testavel  Codigo Testável é código que podemos isolar e testar suas funcionalidades de forma isolada separada das suas dependencias. Para conquistarmos essa independencia de programação, usamos um conjunto de principios denominado S.O.L.I.D.</vt:lpstr>
      <vt:lpstr>PowerPoint Presentation</vt:lpstr>
      <vt:lpstr>Codigo Testavel  S - Single Responsability = Unica Responsabilidade  O - Open-Closed = Aberto para Extensão, Fechado para modificação  L - Liskov Substitution = Subclasses podem substituir seus pais  I - Interface Segregation = Depender de interfaces o mais atomicas possiveis  D - Dependency Inversion = Depender de interfaces e não classes concretas</vt:lpstr>
      <vt:lpstr>Single Purpose – Única Responsabilidade</vt:lpstr>
      <vt:lpstr>Single Purpose – Única Responsabilidade  Esse principio rege que cada classe deve fazer apenas uma coisa e fazer o melhor possivel essa coisa. Uma classe nao pode ter mais q uma funcionalidade.  Por exemplo, qual é o problema dessa classe de login?  public class Login {         private VerificarUsuarioSenha(Usuario, Senha){            sql = "select count(1) from usuarios where usuario = '".Usuario."' and Senha = '".Senha."'"            conexao.open            set ret = conexao.execute(sql)            id(ret(0)&gt;0) then return true else return false;      }       public Request(request, response){            if(VerificarUsuarioSenha(request["txtUsuario"],request["txtSenha"])){                   redirect("LoginOk.php");            }else{                   redirect("LoginOk.php");            }      } }</vt:lpstr>
      <vt:lpstr>Não ficaria melhor assim?  Public class DBHelper {    Public VerificarUsuarioSenha(Usuario, Senha){      sql = "select count(1) from usuarios where usuario = '".                    Usuario."' and Senha = '".Senha."'"      conexao.open      set ret = conexao.execute(sql)      id(ret(0)&gt;0) then return true else return false;  } }  public class Login {         public Request(request, response, DBHelperUsuarioSenha){            if(DBHelperUsuarioSenha.               VerificarUsuarioSenha(request["txtUsuario"],request["txtSenha"])){                   redirect("LoginOk.php");            }else{                   redirect("LoginOk.php");            }      } }  Mas, ainda não está ok </vt:lpstr>
      <vt:lpstr>Public class HelperVerificaUsuarioSenhaDB {  Private VerificaUsuarioSenhaDB(Usuario, Senha){      sql = "select count(1) from usuarios where usuario = '".                    Usuario."' and Senha = '".Senha."'"      conexao.open      ret = conexao.execute(sql)            return ret(0)         }    Public VerificarUsuarioSenha(Usuario, Senha){      if(VerificaUsuarioSenhaDB(Usuario,Senha)&gt;0)                return true else return false;  } }  public class Login {         public Request(request, response, DBHelperUsuarioSenha){            if(DBHelperUsuarioSenha.               VerificarUsuarioSenha(request["txtUsuario"],request["txtSenha"])){                   redirect("LoginOk.php");            }else{                   redirect("LoginOk.php");            }      } }  Agora está ok, cada coisa fazendo 1 única ação ou verificação!!</vt:lpstr>
      <vt:lpstr>Open-Closed:  Aberto para extensão,    Fechado para modificação</vt:lpstr>
      <vt:lpstr>Open-Closed Principle:  Estamos criando uma classe para calcular areas de objetos e tal... Vamos imaginar como fariamos essa classe....  public class AreaCalculator {  public double Area(object[] shapes)  {      double area = 0;      foreach (var shape in shapes)      {          if (shape is Rectangle)          {              Rectangle rectangle = (Rectangle) shape;              area += rectangle.Width*rectangle.Height;          }          else          {              Circle circle = (Circle)shape;              area += circle.Radius * circle.Radius * Math.PI;          }      }      return area;  } }</vt:lpstr>
      <vt:lpstr>Extendendo a classe em vez de modifica-la podemos acrescentar funcionalidade sem alterar a classe base:  public class Rectangle : Shape {     public double Width { get; set; }     public double Height { get; set; }     public override double Area()     {         return Width*Height;     } }  public class Circle : Shape {     public double Radius { get; set; }     public override double Area()     {         return Radius*Radius*Math.PI;     } }  public class AreaCalculator {  public double Area(Shape[] shapes)  {      double area = 0;      foreach (var shape in shapes)      {          area += shape.Area();      }        return area;  } }</vt:lpstr>
      <vt:lpstr>Liskov Substitution:             Subclasses devem substituir seus pais</vt:lpstr>
      <vt:lpstr>Likov Substitution Principle Esse é um pouco mais chatinho de entender, ele quer dizer q uma classe filha pode substituir qualquer classe pai, por exemplo, esse codigo, aparentemente esta ok...  class Rectangle {  protected int m_width;  protected int m_height;   public void setWidth(int width){   m_width = width;  }   public void setHeight(int height){   m_height = height;  }   public int getWidth(){ return m_width; }   public int getHeight(){ return m_height;}   public int getArea(){ return m_width * m_height; }  }  class Square extends Rectangle  {  public void setWidth(int width){   m_width = width;   m_height = width;  }   public void setHeight(int height){   m_width = height;   m_height = height;  } }</vt:lpstr>
      <vt:lpstr>Porém, ele viola o principio de liskov e na realidade cria um bug dificil de detectar:  {  private static Rectangle getNewRectangle()  {   // it can be an object returned by some factory ...    return new Square();  }   public static void main (String args[])  {   Rectangle r = LspTest.getNewRectangle();            r.setWidth(5);   r.setHeight(10);   // user knows that r it's a rectangle.    // It assumes that he's able to set the width and     // height as for the base class    System.out.println(r.getArea());   // now he's surprised to see that the area is 100 instead of 50.  } }</vt:lpstr>
      <vt:lpstr>Interface Segregation:             Interfaces deve ser o mais atômicas possiveis</vt:lpstr>
      <vt:lpstr>Interface Segregation Esse é simples, apenas quer dizer q devemos ter interfaces o mais atomicas possiveis, de forma q possamos “compor” a interface em vez de usar herança.  Por Exemplo:  Interface Animal {  Public void Comer();    Public void Andar();    Public void Rosnar();    Public void Dormir(); }   Class Peixe implements Animal {    // Mas peixe nao rosna nem anda :( } </vt:lpstr>
      <vt:lpstr>Compondo as interfaces, fica mais fácil   Por Exemplo:  Interface Come {  Public void Comer(); }  Interface Andar {  Public void Anda(); }  Interface Rosnar {  Public void Rosna(); }  Interface Dorme {  Public void Dorme(); }  Interface Animal {  }  Class Peixe implements Come, Dorme, Animal{  // Agora Sim :) } </vt:lpstr>
      <vt:lpstr>Dependency Inversion:             Depender de interfaces e não implementações</vt:lpstr>
      <vt:lpstr>Dependency Injection Todas as classes q tu dependem devem vir instanciadas para ti no construtor pela classe que tu chama  Vamos imaginar como podemos fazer uma classe para emitir boleto... A principio está ok... Mas, e se a gente quiser so testar a logica sem imprimir?   Por Exemplo:  Public class EmitirBoleto(){   Private string GerarCodigoBarras(Cliente, Acordo){      /// Muito calculo....  }   Public void EmitirBoleto(Cliente, Acordo){   Str = GerarCodigoBarras(Cliente, Acordo)   Impressao = new EncaminharImpressao(......);   Impressao-&gt;Encaminhar(Str);  } } </vt:lpstr>
      <vt:lpstr>Mas, como eu faco para testar a geração do codigo sem imprimir??  Por Exemplo:  Public class EmitirBoleto{   Private string GerarCodigoBarras(Cliente, Acordo){      /// Muito calculo....  }   Public void EmitirBoleto(Cliente, Acordo, Impressao){   Str = GerarCodigoBarras(Cliente, Acordo)   Impressao-&gt;Encaminhar(Str);  } }  Public class TestarEmitirBoleto {   Public Encaminhar(StringGerada){   echo StringGerada  } }  E ai:  (New EmitirBoleto).EmitirBoleto(new Cliente(121212),                                 new Acordo(233232),new TestarEmitirBoleto())</vt:lpstr>
      <vt:lpstr>Entrega Continua Como vimos, o Agile assume que o cliente não sabe oque quer e assume q não sabemos oque o cliente quer, oque em 90% dos casos é verdade.  Dessa forma, a cada alteração devemos atualizar a versão de homologação para que o cliente teste e apenas avançar quando tivermos o ok dele, dessa forma, cada pagina feita, fazemos o build, instalamos e pedimos o feedback.  Mas, isso feito de forma manual iria consumir uma boa parte do dia nessa operação. Dessa forma, temos ferramentas que detectam as alterações no código e atualizam o ambiente de homologação automaticamente como o:  </vt:lpstr>
      <vt:lpstr>Conclusão Entendo que num primeiro momento a idéia de fazermos um projeto sem termos uma especificação bem detalhada, sem termos prazos bem definidos é intimidador.   Mas, codificando de forma ágil que facilite a nossa vida em constantemente refatorar o codigo, podemos entregar um software que entregue valor para o cliente, mesmo que ele não entenda oque seja de melhor valor para ele.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Codigo Limpo e Agil</dc:title>
  <dc:creator>Guilherme Bencke</dc:creator>
  <cp:lastModifiedBy>Guilherme Bencke</cp:lastModifiedBy>
  <cp:revision>16</cp:revision>
  <dcterms:created xsi:type="dcterms:W3CDTF">2016-01-11T12:20:19Z</dcterms:created>
  <dcterms:modified xsi:type="dcterms:W3CDTF">2016-04-14T12:34:05Z</dcterms:modified>
</cp:coreProperties>
</file>