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qlformat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t.wikipedia.org/wiki/Fr%C3%ADgia" TargetMode="External"/><Relationship Id="rId4" Type="http://schemas.openxmlformats.org/officeDocument/2006/relationships/hyperlink" Target="https://pt.wikipedia.org/wiki/Or%C3%A1culo" TargetMode="External"/><Relationship Id="rId9" Type="http://schemas.openxmlformats.org/officeDocument/2006/relationships/hyperlink" Target="https://pt.wikipedia.org/wiki/Alexandre,_o_Grande" TargetMode="External"/><Relationship Id="rId5" Type="http://schemas.openxmlformats.org/officeDocument/2006/relationships/hyperlink" Target="https://pt.wikipedia.org/wiki/Profecia" TargetMode="External"/><Relationship Id="rId6" Type="http://schemas.openxmlformats.org/officeDocument/2006/relationships/hyperlink" Target="https://pt.wikipedia.org/wiki/G%C3%B3rdio" TargetMode="External"/><Relationship Id="rId7" Type="http://schemas.openxmlformats.org/officeDocument/2006/relationships/hyperlink" Target="https://pt.wikipedia.org/wiki/Zeus" TargetMode="External"/><Relationship Id="rId8" Type="http://schemas.openxmlformats.org/officeDocument/2006/relationships/hyperlink" Target="https://pt.wikipedia.org/wiki/Mida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Zen do SQL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Porto Alegre,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25 de Novembro de 2016</a:t>
            </a:r>
          </a:p>
        </p:txBody>
      </p:sp>
      <p:pic>
        <p:nvPicPr>
          <p:cNvPr descr="buddhist-monk-with-a-bowl-zen-calligraphy-original-ink-painting-artwork-mariusz-szmerdt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457" y="0"/>
            <a:ext cx="210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155275"/>
            <a:ext cx="8520600" cy="7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Ou Seja,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6000" y="740650"/>
            <a:ext cx="85206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Se temos 1 tabela de 10000 registros, outra com 1000000 e outra com 1000000 de registros, o servidor deve loopar no minimo: </a:t>
            </a: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10000000000000000 (10 quadrilhoes de vezes) 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para produzir um resultado.</a:t>
            </a: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2400">
                <a:solidFill>
                  <a:srgbClr val="252525"/>
                </a:solidFill>
                <a:highlight>
                  <a:srgbClr val="FFFFFF"/>
                </a:highlight>
              </a:rPr>
              <a:t>Apesar de utilizarmos cláusulas nos nossos joins, de qualquer forma ele tera q loopar várias vezes para produzir o resultado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0" y="729550"/>
            <a:ext cx="8520600" cy="66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Concluindo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1448175"/>
            <a:ext cx="8520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De todos os fatores que veremos nesse curso, de longe é o tamanho do produto cartesiano da consulta oque mais afeta a performance dela.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155275"/>
            <a:ext cx="8520600" cy="131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 sob o ângulo da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Engenharia de Software?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46000" y="1341000"/>
            <a:ext cx="85206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000">
                <a:solidFill>
                  <a:srgbClr val="252525"/>
                </a:solidFill>
                <a:highlight>
                  <a:srgbClr val="FFFFFF"/>
                </a:highlight>
              </a:rPr>
              <a:t>Existem diversos conceitos e boas práticas na engenharia de software, mas, uma das mais importantes é o principio de Single-Purpose, ou seja,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gleResponsibilityPrinciple2_71060858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61" y="164525"/>
            <a:ext cx="6018075" cy="48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67625" y="749825"/>
            <a:ext cx="85206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Cada Artefato de codigo, podendo ser: Consulta, Programa, Módulo, Arquivo, deve ter apenas um e apenas um proposito e uso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i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Tabelas Fato e Dimensão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884250"/>
            <a:ext cx="85206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Basicamente, as tabelas de um banco de dados se dividem em 2 categorias: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Fato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os dados que realmente aconteceram e que são a realidade do banco de dados como: Clientes, Pagamentos, Acionamentos</a:t>
            </a:r>
          </a:p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Tabelas Dimensão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: Elas contém as propriedades dos fatos, e são relacionadas a elas, como: Status_Pagamento, Convenios, Células, Tipos_Resultados. São as caracteristicas do fat.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Então…...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552450" y="884250"/>
            <a:ext cx="34842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consulta por tabela Fato, as tabelas fatos geralmente formam um esquema chamado de estrela, porque elas geralmente são centrais a uma série de pequenas tabelas relacionadas...</a:t>
            </a:r>
          </a:p>
        </p:txBody>
      </p:sp>
      <p:pic>
        <p:nvPicPr>
          <p:cNvPr descr="process_profile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884250"/>
            <a:ext cx="4942847" cy="4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46000" y="63612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600">
                <a:solidFill>
                  <a:srgbClr val="252525"/>
                </a:solidFill>
                <a:highlight>
                  <a:srgbClr val="FFFFFF"/>
                </a:highlight>
              </a:rPr>
              <a:t>Ou seja, cada consulta SQL deve retornar apenas os dados sobre apenas um aspecto da realidade fotografada no Banco de Dados, ou seja: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600">
                <a:solidFill>
                  <a:srgbClr val="252525"/>
                </a:solidFill>
                <a:highlight>
                  <a:srgbClr val="FFFFFF"/>
                </a:highlight>
              </a:rPr>
              <a:t>Acionamentos OU Pagamentos OU Cliente OU Mailing OU Valor Aberto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Significa que: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Temos que ter apenas uma tabela fato por consulta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Mas, algumas tabela fato são compostas de mais de uma tabela, por exemplo: Acordo e Parcela são duas tabelas</a:t>
            </a:r>
          </a:p>
          <a:p>
            <a: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○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Nesse caso, eu sugiro ter dados duplicados entre as tabelas para facilitar a consulta </a:t>
            </a:r>
            <a:r>
              <a:rPr b="1" lang="en" sz="1800">
                <a:solidFill>
                  <a:srgbClr val="252525"/>
                </a:solidFill>
                <a:highlight>
                  <a:srgbClr val="FFFFFF"/>
                </a:highlight>
              </a:rPr>
              <a:t>(Se performance nessa tabela for critica).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Em todas as oportunidades em que possamos restringir a consulta (clausula where) na tabela fato, devemos ter um índice.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Os dados das tabelas de dimensões que precisamos, nós fazemos depois da consulta principal da tabela fato rodar, pois ai o produto cartesiano é bem menor.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112550"/>
            <a:ext cx="8520600" cy="92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Indo Visitar o mestre Zen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034150"/>
            <a:ext cx="85206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Muitas pessoas conhecem a história de Nan-in, um mestre zen chinês que viveu na era Meiji. Um dia, um professor foi visitá-lo. Ele estava intrigado com a influência que esse mestre exercia nos jovens.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Neste momento, o mestre ofereceu-lhe um chá e o serviu com toda calma desse mundo.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E mesmo após a xícara estar cheia, o mestre continuou derramando o chá sobre a xícara. O professor falou: 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“Por acaso, não percebeu que a xícara está completamente cheia e que já não cabe mais nenhuma gota?”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311700" y="155275"/>
            <a:ext cx="85206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Mas, na prática….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SELECT CONVENIOS.NOME, FATO.TOTAL_DIVIDA FROM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(   SELECT COD_CONVENIO, SUM(CLIENTES.TOTAL_DIVIDA)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     FROM CLIENTES) AS FATO</a:t>
            </a: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WHERE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CONVENIOS.COD_CONVENIO = FATO.COD_CONVENIO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GROUP BY COD_CONVENIO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</a:rPr>
              <a:t>Produto Cartesiano = 10 registros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Produto Cartesiano = 100000000 de registros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311700" y="155275"/>
            <a:ext cx="8520600" cy="54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Picotando o SQL como Alexandre o Grande (1)</a:t>
            </a:r>
          </a:p>
        </p:txBody>
      </p:sp>
      <p:pic>
        <p:nvPicPr>
          <p:cNvPr descr="cartesian_product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698874"/>
            <a:ext cx="4356527" cy="44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013825" y="740650"/>
            <a:ext cx="3818400" cy="4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rPr lang="en" sz="1800"/>
              <a:t>Pegamos a consulta grande do inicio do curso que tinha 450 linhas e picotamos elas em diversas views q contem os dados que precisamos fazer os produtos cartesianos.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just">
              <a:spcBef>
                <a:spcPts val="0"/>
              </a:spcBef>
              <a:buNone/>
            </a:pPr>
            <a:r>
              <a:rPr lang="en" sz="1800"/>
              <a:t>Dessa forma, podemos isolar os dados rodar as consultas individualmente para verificar os problemas de falta de indice e tal...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4730325" y="180200"/>
            <a:ext cx="4075200" cy="85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Picotando o SQL como Alexandre o Grande (2)</a:t>
            </a:r>
          </a:p>
        </p:txBody>
      </p:sp>
      <p:pic>
        <p:nvPicPr>
          <p:cNvPr descr="SQLPicotado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3" y="0"/>
            <a:ext cx="396346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013825" y="2151425"/>
            <a:ext cx="37917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/>
              <a:t>Conseguimos reduzir o SQL de 450 para 40 linhas, incluindo os comentários.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311700" y="155275"/>
            <a:ext cx="8520600" cy="6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 depois...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11700" y="6959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Utilizando as ferramentas de analise do SQL Server podemos abrir cada uma das consultas filhas e verificar a falta de indice ou o ponto ofensor da performance:</a:t>
            </a:r>
          </a:p>
        </p:txBody>
      </p:sp>
      <p:pic>
        <p:nvPicPr>
          <p:cNvPr descr="faltaindices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0" y="1701200"/>
            <a:ext cx="8709724" cy="26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217137" y="4182300"/>
            <a:ext cx="85206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Podemos ver acima q esta faltando um indice….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Resultado: Dados retornados em 2:37 minutos</a:t>
            </a:r>
          </a:p>
        </p:txBody>
      </p:sp>
      <p:pic>
        <p:nvPicPr>
          <p:cNvPr descr="resultado2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7" y="1092275"/>
            <a:ext cx="8887524" cy="29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28200" y="4051225"/>
            <a:ext cx="8887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Antes havia sido 25 minutos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128225" y="183775"/>
            <a:ext cx="8887500" cy="76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Próximas melhorias: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68600" y="1029125"/>
            <a:ext cx="82068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Salvar os dados em vez de usar views, criando tabelas </a:t>
            </a:r>
            <a:r>
              <a:rPr lang="en" sz="2400"/>
              <a:t>temporárias</a:t>
            </a:r>
            <a:r>
              <a:rPr lang="en" sz="2400"/>
              <a:t> para ter os dados, essas tabelas </a:t>
            </a:r>
            <a:r>
              <a:rPr lang="en" sz="2400"/>
              <a:t>temporárias</a:t>
            </a:r>
            <a:r>
              <a:rPr lang="en" sz="2400"/>
              <a:t> podem ter </a:t>
            </a:r>
            <a:r>
              <a:rPr lang="en" sz="2400"/>
              <a:t>índices</a:t>
            </a:r>
            <a:r>
              <a:rPr lang="en" sz="2400"/>
              <a:t>, oque aumenta também a performance.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Usar identadores online de SQL, oque ajuda a formatar de forma fácil o arquivo texto do comando SQL, um exemplo é 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https://sqlformat.org/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0" y="155275"/>
            <a:ext cx="8520600" cy="89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Conclusão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1700" y="923875"/>
            <a:ext cx="85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O Objetivo desse curso é mostrar que na realidade o grande ofensor a performance do SQL é o tamanho do produto cartesiano, ou seja, o excesso de tabelas na cláusula FROM de uma Consulta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É muito mais fácil, eficiente e rápido fazer pequenas consultas em cima das tabelas fato principais e depois consolidar elas.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Char char="●"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Essa prática está mais de acordo com as práticas de engenharia de software que pregam q um software é apenas um conjunto de pequenos softwares que se agregam.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425675" y="3186525"/>
            <a:ext cx="8520600" cy="15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Em seguida, o mestre fez uma pausa por um breve momento e disse-lhe com olhar compreensivo, porém firme: “Se você realmente busca ter conhecimento constante, então tem que esvaziar sempre a sua xícara”. </a:t>
            </a:r>
          </a:p>
          <a:p>
            <a:pPr indent="-69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 aluno olhou o mestre perplexo e só então percebeu a veracidade que havia naquelas sábias palavras.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56818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descr="tea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302600"/>
            <a:ext cx="4516575" cy="26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243350" y="302600"/>
            <a:ext cx="36138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O mestre então, parou de derramar o chá sobre a xícara e disse calmamente: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“Assim como esta xícara, o senhor está cheio de opiniões e conceitos pré-estabelecidos. Desta forma, como poderia entrar um novo ensinamento? Como poderei dar-lhe novas ideias e perspectivas, se você não tem espaço pra elas?”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Vocês vêem SQL...</a:t>
            </a:r>
          </a:p>
        </p:txBody>
      </p:sp>
      <p:pic>
        <p:nvPicPr>
          <p:cNvPr descr="sql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6" y="650275"/>
            <a:ext cx="6378700" cy="40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Eu vejo o Nó Górdio</a:t>
            </a:r>
          </a:p>
        </p:txBody>
      </p:sp>
      <p:pic>
        <p:nvPicPr>
          <p:cNvPr descr="GordianKnot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05" y="769800"/>
            <a:ext cx="3939750" cy="40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Vamos desatar o Nó Górdio</a:t>
            </a:r>
          </a:p>
        </p:txBody>
      </p:sp>
      <p:pic>
        <p:nvPicPr>
          <p:cNvPr descr="Gordian_knot_Cut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512" y="650275"/>
            <a:ext cx="4384974" cy="4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34302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Solução de Alexandre o Grande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77500" y="838025"/>
            <a:ext cx="85890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Conta-se que o rei da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Frígia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morreu sem deixar herdeiro e que, ao ser consultado, 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Oráculo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anunciou que o sucessor chegaria à cidade num carro de bois.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profecia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foi cumprida por um camponês, de nome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Górdio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que foi coroado. Para não esquecer de seu passado humilde ele colocou a carroça, com a qual ganhou a coroa, no templo de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Zeus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. E a amarrou com um enorme nó a uma coluna. O nó era, na prática, impossível de desatar e por isso ficou famoso.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Górdio reinou por muito tempo e quando morreu, seu filho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Midas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 assumiu o trono. Midas expandiu o império mas não deixou herdeiros. O Oráculo foi ouvido novamente e declarou que quem desatasse o nó de Górdio dominaria todo o mundo.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Quinhentos anos se passaram sem ninguém conseguir realizar esse feito, até que em 334 a.C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Alexandre, o Grande</a:t>
            </a: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, ouviu essa lenda ao passar pela Frígia. Intrigado com a questão, foi até o templo de Zeus observar o feito de Górdio. Após muito analisar, desembainhou sua espada e cortou o nó. Lenda ou não o fato é que Alexandre se tornou senhor de toda a Ásia Menor poucos anos depois.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Voltando ao Inicio: Bancos Relacionais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Um banco relacional é um banco em que as tabelas se relacionam entre si a fim de poderem compor dados complexos como na imagem ao lado:</a:t>
            </a:r>
          </a:p>
        </p:txBody>
      </p:sp>
      <p:pic>
        <p:nvPicPr>
          <p:cNvPr descr="database.gif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0274"/>
            <a:ext cx="5064925" cy="44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155275"/>
            <a:ext cx="8520600" cy="49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Porém, como se relacionam?</a:t>
            </a:r>
          </a:p>
        </p:txBody>
      </p:sp>
      <p:pic>
        <p:nvPicPr>
          <p:cNvPr descr="cartesian_produc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0900"/>
            <a:ext cx="5111874" cy="46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565400" y="740650"/>
            <a:ext cx="33012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252525"/>
                </a:solidFill>
                <a:highlight>
                  <a:srgbClr val="FFFFFF"/>
                </a:highlight>
              </a:rPr>
              <a:t>Eles se relacionam através de produtos cartesianos que são implementados via comandos de Join, isso cria uma tabela “virtual” que contém o produto do total de linhas de todas as tabelas.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