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2DC10-D13E-4FD9-A4BD-24DDD11B1F38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AFB0C-E429-430B-8E76-BC17BCC1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4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AFB0C-E429-430B-8E76-BC17BCC1B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22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AFB0C-E429-430B-8E76-BC17BCC1B9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3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4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438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67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68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8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8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0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6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8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3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D1B29E-D700-40C8-BBB2-A754ED3DABF2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4AC8-637C-4B3B-A328-D9F82BA43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57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64FC9-3AEB-4E6C-A672-58867F5E3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720" y="410819"/>
            <a:ext cx="8825658" cy="74212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Bodoni MT" panose="02070603080606020203" pitchFamily="18" charset="0"/>
              </a:rPr>
              <a:t>TOP SALES BY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FD299-75E5-4CA1-80CD-9904E8BA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910" y="1590262"/>
            <a:ext cx="9804593" cy="50291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1. </a:t>
            </a:r>
            <a:r>
              <a:rPr lang="en-US" cap="none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MONTANA: $5,784</a:t>
            </a: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cap="none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2. ILLINOIS: $5,617</a:t>
            </a:r>
          </a:p>
          <a:p>
            <a:r>
              <a:rPr lang="en-US" cap="none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3. CALIFORNIA : $5,605</a:t>
            </a:r>
          </a:p>
          <a:p>
            <a:r>
              <a:rPr lang="en-US" cap="none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4. IDAHO : $5,587</a:t>
            </a:r>
          </a:p>
          <a:p>
            <a:r>
              <a:rPr lang="en-US" cap="none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5. 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Nevada :</a:t>
            </a:r>
            <a:r>
              <a:rPr lang="en-US" cap="none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$5,514 </a:t>
            </a:r>
          </a:p>
          <a:p>
            <a:endParaRPr lang="en-US" sz="2400" b="1" cap="none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cap="none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Montana leads with $5,514 in Total sales, driven by high demand for Clothing, Accessories, Outerwear and Footwear.</a:t>
            </a:r>
          </a:p>
          <a:p>
            <a:r>
              <a:rPr lang="en-US" cap="none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Retailers should consider allocating more resources in this location, and  capitalize on high demand, adjust their inventory and marketing strategies accordingly, while also exploring their presence in other Areas.</a:t>
            </a:r>
          </a:p>
          <a:p>
            <a:endParaRPr lang="en-US" cap="none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cap="none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3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91E6-2759-4A60-915E-E2B249A5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4" cy="792986"/>
          </a:xfrm>
        </p:spPr>
        <p:txBody>
          <a:bodyPr/>
          <a:lstStyle/>
          <a:p>
            <a:pPr algn="ctr"/>
            <a:r>
              <a:rPr lang="en-US" sz="4400" b="1" dirty="0">
                <a:latin typeface="Bodoni MT" panose="02070603080606020203" pitchFamily="18" charset="0"/>
              </a:rPr>
              <a:t>GENDER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6458-F9E6-42B0-88E6-622A05E8F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510748"/>
            <a:ext cx="9404723" cy="48945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Male Shoppers dominates 67.74% of Total sales, with a high demand for Accessories, Clothing, Outerwear and Footwear.</a:t>
            </a:r>
          </a:p>
          <a:p>
            <a:pPr marL="0" indent="0"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Female Shoppers dominates 32.26% of Total sales with a low demand in the Product Categories.</a:t>
            </a:r>
          </a:p>
          <a:p>
            <a:pPr marL="0" indent="0"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Male Shoppers are the most active in 18-25, 26-35 Age group, while Female Shoppers are most active in Other Age group.</a:t>
            </a:r>
          </a:p>
          <a:p>
            <a:pPr marL="0" indent="0">
              <a:buNone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RECOMMENDATION</a:t>
            </a:r>
          </a:p>
          <a:p>
            <a:pPr marL="0" indent="0"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Retailers should tailor their marketing strategies and Product offering to cater to the unique preference and behavior of each gender group.</a:t>
            </a:r>
          </a:p>
          <a:p>
            <a:pPr marL="0" indent="0"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Analyzing gender distribution, retailers can optimize their customer experience initiatives, by;</a:t>
            </a:r>
          </a:p>
          <a:p>
            <a:pPr marL="514350" indent="-514350">
              <a:buAutoNum type="romanLcPeriod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Improve product recommendation.</a:t>
            </a:r>
          </a:p>
          <a:p>
            <a:pPr marL="514350" indent="-514350">
              <a:buAutoNum type="romanLcPeriod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Increase Sales by targeting the right demographics.</a:t>
            </a:r>
          </a:p>
        </p:txBody>
      </p:sp>
    </p:spTree>
    <p:extLst>
      <p:ext uri="{BB962C8B-B14F-4D97-AF65-F5344CB8AC3E}">
        <p14:creationId xmlns:p14="http://schemas.microsoft.com/office/powerpoint/2010/main" val="130667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6A74-83F4-4377-9195-D5C4BF3A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21"/>
          </a:xfrm>
        </p:spPr>
        <p:txBody>
          <a:bodyPr/>
          <a:lstStyle/>
          <a:p>
            <a:pPr algn="ctr"/>
            <a:r>
              <a:rPr lang="en-US" sz="4400" b="1" dirty="0">
                <a:latin typeface="Bodoni MT" panose="02070603080606020203" pitchFamily="18" charset="0"/>
              </a:rPr>
              <a:t> PAYMENT METHOD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C067-0CDC-43B7-B538-0117CF33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29" y="1417983"/>
            <a:ext cx="9404723" cy="4987299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CREDIT CARD 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generates 18.26% with $42,567 in Total Sales.</a:t>
            </a:r>
          </a:p>
          <a:p>
            <a:pPr marL="457200" indent="-457200">
              <a:buAutoNum type="arabicPeriod"/>
            </a:pPr>
            <a:r>
              <a:rPr lang="en-US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VENMO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generates 17.16% with $39,991 in Total Sales.</a:t>
            </a:r>
          </a:p>
          <a:p>
            <a:pPr marL="457200" indent="-457200">
              <a:buAutoNum type="arabicPeriod"/>
            </a:pPr>
            <a:r>
              <a:rPr lang="en-US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CASH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generates 16.66% with $38,833 in Total Sales.</a:t>
            </a:r>
          </a:p>
          <a:p>
            <a:pPr marL="457200" indent="-457200">
              <a:buAutoNum type="arabicPeriod"/>
            </a:pPr>
            <a:r>
              <a:rPr lang="en-US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PAYPAL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generates 16.07% with $37,449 in Total Sales.</a:t>
            </a:r>
          </a:p>
          <a:p>
            <a:pPr marL="457200" indent="-457200">
              <a:buAutoNum type="arabicPeriod"/>
            </a:pPr>
            <a:r>
              <a:rPr lang="en-US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BANK TRANSFER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generates 15.93% with $37,123 in Total Sales.</a:t>
            </a:r>
          </a:p>
          <a:p>
            <a:pPr marL="457200" indent="-457200">
              <a:buAutoNum type="arabicPeriod"/>
            </a:pPr>
            <a:r>
              <a:rPr lang="en-US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DEBIT CARD 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generates 15.92% with $37,118 in Total Sales.</a:t>
            </a:r>
          </a:p>
          <a:p>
            <a:pPr marL="0" indent="0">
              <a:buNone/>
            </a:pPr>
            <a:endParaRPr lang="en-US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RECOMMENDATION</a:t>
            </a:r>
          </a:p>
          <a:p>
            <a:pPr marL="0" indent="0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Retailers should prioritize optimizing their digital payment options to levitate the growing demand for convenient and secure payment methods.</a:t>
            </a:r>
          </a:p>
          <a:p>
            <a:pPr marL="0" indent="0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Analyzing the payment method Popularity, retailers can identify areas for improvement, optimize their checkout processes, and reduce cart abandonment rates.</a:t>
            </a:r>
          </a:p>
        </p:txBody>
      </p:sp>
    </p:spTree>
    <p:extLst>
      <p:ext uri="{BB962C8B-B14F-4D97-AF65-F5344CB8AC3E}">
        <p14:creationId xmlns:p14="http://schemas.microsoft.com/office/powerpoint/2010/main" val="37775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3D42-6692-4D1E-A720-1E5E98D4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07" y="62851"/>
            <a:ext cx="9703837" cy="779734"/>
          </a:xfrm>
        </p:spPr>
        <p:txBody>
          <a:bodyPr/>
          <a:lstStyle/>
          <a:p>
            <a:pPr algn="ctr"/>
            <a:r>
              <a:rPr lang="en-US" sz="3600" b="1" dirty="0">
                <a:latin typeface="Bodoni MT" panose="02070603080606020203" pitchFamily="18" charset="0"/>
              </a:rPr>
              <a:t>CATEGORIES PURCHASED PER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C79A-877A-4FC1-B83B-A60A4C4AA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1" y="842585"/>
            <a:ext cx="11135071" cy="5952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SUMMER</a:t>
            </a:r>
          </a:p>
          <a:p>
            <a:pPr marL="0" indent="0">
              <a:buNone/>
            </a:pP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1. CLOTHING generates 9.9% with $23,078 in Total Sales.</a:t>
            </a:r>
          </a:p>
          <a:p>
            <a:pPr marL="0" indent="0">
              <a:buNone/>
            </a:pP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 ACCESSORIES generates 8.16% with $19,028 in Total Sales.</a:t>
            </a:r>
          </a:p>
          <a:p>
            <a:pPr marL="0" indent="0">
              <a:buNone/>
            </a:pP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3. FOOTWEAR generates 4.03% with $9,393 in Total Sales.</a:t>
            </a:r>
          </a:p>
          <a:p>
            <a:pPr marL="0" indent="0">
              <a:buNone/>
            </a:pP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4. OUTERWEAR generates 1.84% with $4,278 in Total Sales.</a:t>
            </a:r>
          </a:p>
          <a:p>
            <a:pPr marL="0" indent="0">
              <a:buNone/>
            </a:pPr>
            <a:endParaRPr 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FALL</a:t>
            </a:r>
          </a:p>
          <a:p>
            <a:pPr marL="0" indent="0">
              <a:buNone/>
            </a:pP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1. CLOTHING generates 11.25% with $26,220 in Total Sales.</a:t>
            </a:r>
          </a:p>
          <a:p>
            <a:pPr marL="0" indent="0">
              <a:buNone/>
            </a:pP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 ACCESSORIES generates 8.53% with $19,874 in Total Sales.</a:t>
            </a:r>
          </a:p>
          <a:p>
            <a:pPr marL="0" indent="0">
              <a:buNone/>
            </a:pP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3. FOOTWEAR generates 3.72% with $8,665 in Total Sales.</a:t>
            </a:r>
          </a:p>
          <a:p>
            <a:pPr marL="0" indent="0">
              <a:buNone/>
            </a:pP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4. OUTERWEAR generates 2.26% with $5,259 in Total Sales.</a:t>
            </a:r>
          </a:p>
          <a:p>
            <a:pPr marL="0" indent="0">
              <a:buNone/>
            </a:pPr>
            <a:endParaRPr 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5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5CD8-BDE4-4F31-BB31-19C076422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7" y="891208"/>
            <a:ext cx="9925878" cy="5075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SPRING</a:t>
            </a:r>
          </a:p>
          <a:p>
            <a:pPr marL="0" indent="0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1. CLOTHING generates 11.88% with $27,692 in Total Sales.</a:t>
            </a:r>
          </a:p>
          <a:p>
            <a:pPr marL="0" indent="0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 ACCESSORIES generates 7.3% with $17,007 in Total Sales.</a:t>
            </a:r>
          </a:p>
          <a:p>
            <a:pPr marL="0" indent="0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3. FOOTWEAR generates 4.1% with $9,555 in Total Sales.</a:t>
            </a:r>
          </a:p>
          <a:p>
            <a:pPr marL="0" indent="0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4. OUTERWEAR generates 1.9% with $4,425 in Total Sales.</a:t>
            </a:r>
          </a:p>
          <a:p>
            <a:pPr marL="0" indent="0">
              <a:buNone/>
            </a:pP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2800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WINTER</a:t>
            </a:r>
          </a:p>
          <a:p>
            <a:pPr marL="0" indent="0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1. CLOTHING generates 11.7% with $27,274 in Total Sales.</a:t>
            </a:r>
          </a:p>
          <a:p>
            <a:pPr marL="0" indent="0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 ACCESSORIES generates 7.85% with $18,291 in Total Sales.</a:t>
            </a:r>
          </a:p>
          <a:p>
            <a:pPr marL="0" indent="0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3. FOOTWEAR generates 3.64% with $8,480 in Total Sales.</a:t>
            </a:r>
          </a:p>
          <a:p>
            <a:pPr marL="0" indent="0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4. OUTERWEAR generates 1.96% with $4,562 in Total Sales.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4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DC36-131F-49C6-8026-1533E970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046922"/>
            <a:ext cx="9307731" cy="5201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RECOMMENDATIONS</a:t>
            </a:r>
          </a:p>
          <a:p>
            <a:pPr marL="0" indent="0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1. Retailers should adjust their inventory and marketing strategies to </a:t>
            </a:r>
            <a:r>
              <a:rPr lang="en-US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aligh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with seasonal shopping patterns, ensuring they have the right products in stock at the right time.</a:t>
            </a:r>
          </a:p>
          <a:p>
            <a:pPr marL="0" indent="0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 Management should prioritize leveraging seasonal transitions to promote new arrivals and clear out old inventory.</a:t>
            </a:r>
          </a:p>
          <a:p>
            <a:pPr marL="0" indent="0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3. Retailers can optimize their products offerings, improve inventory management, and increase sales by catering to customers’ changing needs throughout the year.</a:t>
            </a:r>
          </a:p>
        </p:txBody>
      </p:sp>
    </p:spTree>
    <p:extLst>
      <p:ext uri="{BB962C8B-B14F-4D97-AF65-F5344CB8AC3E}">
        <p14:creationId xmlns:p14="http://schemas.microsoft.com/office/powerpoint/2010/main" val="354603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4142-BFF3-4712-82D5-A05F4935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pPr algn="ctr"/>
            <a:r>
              <a:rPr lang="en-US" sz="3200" b="1" dirty="0">
                <a:latin typeface="Bodoni MT" panose="02070603080606020203" pitchFamily="18" charset="0"/>
              </a:rPr>
              <a:t>PURCHASED AMOUNT BY SHIPPING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0784-B29A-4B21-84AA-56C4EA71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58958"/>
            <a:ext cx="9744574" cy="531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Free Shipping : </a:t>
            </a:r>
            <a:r>
              <a:rPr lang="en-US" sz="2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with the highest purchase amount at $40,777, this suggests consumers heavily favor free shipping options, potentially driving larger or more frequent purchases when this option is available.</a:t>
            </a:r>
          </a:p>
          <a:p>
            <a:pPr marL="0" indent="0">
              <a:buNone/>
            </a:pPr>
            <a:r>
              <a:rPr lang="en-US" sz="2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 indicates that free shipping can be a significant incentive for increasing cart values or encouraging shoppers to complete transaction.</a:t>
            </a:r>
          </a:p>
          <a:p>
            <a:pPr marL="0" indent="0">
              <a:buNone/>
            </a:pPr>
            <a:endParaRPr lang="en-US" sz="2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2200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Express Shipping : </a:t>
            </a:r>
            <a:r>
              <a:rPr lang="en-US" sz="2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Express shipping follows closely with $39,067. This could imply that while cost is a factor, speed and convenience also play a crucial roles in consumer decisions.</a:t>
            </a:r>
          </a:p>
          <a:p>
            <a:pPr marL="0" indent="0">
              <a:buNone/>
            </a:pPr>
            <a:r>
              <a:rPr lang="en-US" sz="2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Shoppers might be willing to pay a premium for express options when urgency or the need for quick deliver outweighs cost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102103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CC317-104C-4477-8811-FD63D5D8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85530"/>
            <a:ext cx="10190922" cy="6414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Store Pickup : </a:t>
            </a:r>
            <a:r>
              <a:rPr lang="en-US" sz="2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Store pickup with a Total Purchase amount of $38,233 shows a notable preference. This could be due to this reasons</a:t>
            </a:r>
          </a:p>
          <a:p>
            <a:pPr marL="457200" indent="-457200">
              <a:buAutoNum type="arabicPeriod"/>
            </a:pPr>
            <a:r>
              <a:rPr lang="en-US" sz="2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Avoiding Shipping Fees.</a:t>
            </a:r>
          </a:p>
          <a:p>
            <a:pPr marL="457200" indent="-457200">
              <a:buAutoNum type="arabicPeriod"/>
            </a:pPr>
            <a:r>
              <a:rPr lang="en-US" sz="2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Immediate Access to the product.</a:t>
            </a:r>
          </a:p>
          <a:p>
            <a:pPr marL="457200" indent="-457200">
              <a:buAutoNum type="arabicPeriod"/>
            </a:pPr>
            <a:r>
              <a:rPr lang="en-US" sz="2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Combining shopping with other errands. This might also reflect a consumer preference for physical interaction with products before purchase or a strategy to bypass shipping delays. </a:t>
            </a:r>
          </a:p>
          <a:p>
            <a:pPr marL="0" indent="0">
              <a:buNone/>
            </a:pPr>
            <a:endParaRPr lang="en-US" sz="2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2200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Standard And 2-Day Shipping : </a:t>
            </a:r>
            <a:r>
              <a:rPr lang="en-US" sz="2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Both Shipping Type share same equivalence, $38,233 and $38,080 respectively. This Parity might indicate:</a:t>
            </a:r>
          </a:p>
          <a:p>
            <a:pPr marL="457200" indent="-457200">
              <a:buAutoNum type="arabicPeriod"/>
            </a:pPr>
            <a:r>
              <a:rPr lang="en-US" sz="2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Shoppers are indifferent between a slightly longer wait for Standard Shipping, if it’s cheaper or significantly faster with 2-Day Shipping if the cost is assumed to be reasonable.</a:t>
            </a:r>
          </a:p>
          <a:p>
            <a:pPr marL="457200" indent="-457200">
              <a:buAutoNum type="arabicPeriod"/>
            </a:pPr>
            <a:r>
              <a:rPr lang="en-US" sz="2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There might be a segment of shoppers who are willing to pay for speed but not the premium of Express or Next-Day Shipping.</a:t>
            </a:r>
          </a:p>
        </p:txBody>
      </p:sp>
    </p:spTree>
    <p:extLst>
      <p:ext uri="{BB962C8B-B14F-4D97-AF65-F5344CB8AC3E}">
        <p14:creationId xmlns:p14="http://schemas.microsoft.com/office/powerpoint/2010/main" val="404319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B3A6-B4C1-43A5-AADD-F8C9F1DA0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38539"/>
            <a:ext cx="10084905" cy="63742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Next Day Shipping : 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With the lowest amount at $37,993, Next Day Shipping seems less popular, possibly due to its higher cost or because the urgency for immediately delivery isn’t high enough to justify the expense for most shoppers.</a:t>
            </a:r>
          </a:p>
          <a:p>
            <a:pPr marL="0" indent="0">
              <a:buNone/>
            </a:pPr>
            <a:endParaRPr lang="en-US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RECOMMENDATION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Shoppers appear to weigh value in terms of cost, speed and convenience. Free Shipping stands out as a key factor in influencing purchase decisions.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There’s a clear Trade-off between speed of delivery and cost, with a sweet spot around 2-Day or Express Shipping for those needing speed but not immediacy.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Retailers might benefit from adjusting their shipping strategies based on these trends, Perhaps by offering Free Shipping thresholds or tiered shipping option to reach out to different consumers needs.</a:t>
            </a:r>
          </a:p>
          <a:p>
            <a:pPr marL="0" indent="0">
              <a:buNone/>
            </a:pPr>
            <a:r>
              <a:rPr lang="en-US" b="1" dirty="0">
                <a:highlight>
                  <a:srgbClr val="8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OVERALL ANALYSIS</a:t>
            </a:r>
          </a:p>
          <a:p>
            <a:pPr marL="0" indent="0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This analysis suggests that while speed of delivery is important, the cost associated with it can significantly influence consumer behavior, with Free Shipping being major driver of Preferred Shipping.</a:t>
            </a:r>
          </a:p>
        </p:txBody>
      </p:sp>
    </p:spTree>
    <p:extLst>
      <p:ext uri="{BB962C8B-B14F-4D97-AF65-F5344CB8AC3E}">
        <p14:creationId xmlns:p14="http://schemas.microsoft.com/office/powerpoint/2010/main" val="2852296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</TotalTime>
  <Words>1036</Words>
  <Application>Microsoft Office PowerPoint</Application>
  <PresentationFormat>Widescreen</PresentationFormat>
  <Paragraphs>83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Bodoni MT</vt:lpstr>
      <vt:lpstr>Calibri</vt:lpstr>
      <vt:lpstr>Century Gothic</vt:lpstr>
      <vt:lpstr>Segoe UI Semibold</vt:lpstr>
      <vt:lpstr>Wingdings 3</vt:lpstr>
      <vt:lpstr>Ion</vt:lpstr>
      <vt:lpstr>TOP SALES BY LOCATION</vt:lpstr>
      <vt:lpstr>GENDER DISTRIBUTION</vt:lpstr>
      <vt:lpstr> PAYMENT METHOD POPULARITY</vt:lpstr>
      <vt:lpstr>CATEGORIES PURCHASED PER SEASON</vt:lpstr>
      <vt:lpstr>PowerPoint Presentation</vt:lpstr>
      <vt:lpstr>PowerPoint Presentation</vt:lpstr>
      <vt:lpstr>PURCHASED AMOUNT BY SHIPPING TYPE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SALES BY LOCATION</dc:title>
  <dc:creator>Gbenga Adeosun</dc:creator>
  <cp:lastModifiedBy>Gbenga Adeosun</cp:lastModifiedBy>
  <cp:revision>32</cp:revision>
  <dcterms:created xsi:type="dcterms:W3CDTF">2025-01-19T18:21:58Z</dcterms:created>
  <dcterms:modified xsi:type="dcterms:W3CDTF">2025-01-19T23:39:06Z</dcterms:modified>
</cp:coreProperties>
</file>