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278" r:id="rId7"/>
    <p:sldId id="279" r:id="rId8"/>
    <p:sldId id="258" r:id="rId9"/>
    <p:sldId id="286"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55" autoAdjust="0"/>
  </p:normalViewPr>
  <p:slideViewPr>
    <p:cSldViewPr snapToGrid="0">
      <p:cViewPr>
        <p:scale>
          <a:sx n="75" d="100"/>
          <a:sy n="75" d="100"/>
        </p:scale>
        <p:origin x="974" y="4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3/12/2025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F7F5C-717C-4399-EBF9-04FC0ADE1C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63725A-379F-94F0-13C6-8E25DF42EB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35B534-E714-BC89-CBA1-33753F9CA46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C43FA5-DC9B-FB73-9FC4-963F9AF6845C}"/>
              </a:ext>
            </a:extLst>
          </p:cNvPr>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813543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025326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a:t>STA9750 </a:t>
            </a:r>
            <a:br>
              <a:rPr lang="en-US" dirty="0"/>
            </a:br>
            <a:r>
              <a:rPr lang="en-US" dirty="0"/>
              <a:t>Project Proposal</a:t>
            </a:r>
            <a:br>
              <a:rPr lang="en-US" dirty="0"/>
            </a:br>
            <a:r>
              <a:rPr lang="en-US" dirty="0"/>
              <a:t>Members:</a:t>
            </a:r>
            <a:br>
              <a:rPr lang="en-US" dirty="0"/>
            </a:br>
            <a:r>
              <a:rPr lang="en-US" dirty="0"/>
              <a:t>Gisell Bennett</a:t>
            </a:r>
            <a:br>
              <a:rPr lang="en-US" dirty="0"/>
            </a:br>
            <a:br>
              <a:rPr lang="en-US" dirty="0"/>
            </a:br>
            <a:endParaRPr lang="en-US"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884682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876300" y="2567966"/>
            <a:ext cx="2895600" cy="3269589"/>
          </a:xfrm>
        </p:spPr>
        <p:txBody>
          <a:bodyPr>
            <a:normAutofit/>
          </a:bodyPr>
          <a:lstStyle/>
          <a:p>
            <a:pPr marL="285750" indent="-285750">
              <a:buFont typeface="Arial" panose="020B0604020202020204" pitchFamily="34" charset="0"/>
              <a:buChar char="•"/>
            </a:pPr>
            <a:r>
              <a:rPr lang="en-US" dirty="0"/>
              <a:t>Topic Proposal</a:t>
            </a:r>
          </a:p>
          <a:p>
            <a:pPr marL="285750" indent="-285750">
              <a:buFont typeface="Arial" panose="020B0604020202020204" pitchFamily="34" charset="0"/>
              <a:buChar char="•"/>
            </a:pPr>
            <a:r>
              <a:rPr lang="en-US" dirty="0"/>
              <a:t>Specific questions</a:t>
            </a:r>
          </a:p>
          <a:p>
            <a:pPr marL="285750" indent="-285750">
              <a:buFont typeface="Arial" panose="020B0604020202020204" pitchFamily="34" charset="0"/>
              <a:buChar char="•"/>
            </a:pPr>
            <a:r>
              <a:rPr lang="en-US" dirty="0"/>
              <a:t>Analytical Plan</a:t>
            </a:r>
          </a:p>
          <a:p>
            <a:pPr marL="285750" indent="-285750">
              <a:buFont typeface="Arial" panose="020B0604020202020204" pitchFamily="34" charset="0"/>
              <a:buChar char="•"/>
            </a:pPr>
            <a:r>
              <a:rPr lang="en-US" dirty="0"/>
              <a:t>Anticipated Challenges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797040" y="863600"/>
            <a:ext cx="4541520" cy="2336800"/>
          </a:xfrm>
        </p:spPr>
        <p:txBody>
          <a:bodyPr/>
          <a:lstStyle/>
          <a:p>
            <a:pPr algn="ctr"/>
            <a:r>
              <a:rPr lang="en-US" sz="1800" b="1" dirty="0"/>
              <a:t>Question of the project:</a:t>
            </a:r>
            <a:br>
              <a:rPr lang="en-US" sz="1800" b="1" dirty="0"/>
            </a:br>
            <a:r>
              <a:rPr lang="en-US" sz="1800" dirty="0"/>
              <a:t>How does the distribution of school funding across NYC districts impact educational outcomes, particularly in underserved communities?</a:t>
            </a:r>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991350" y="487680"/>
            <a:ext cx="4179570" cy="5709920"/>
          </a:xfrm>
        </p:spPr>
        <p:txBody>
          <a:bodyPr/>
          <a:lstStyle/>
          <a:p>
            <a:r>
              <a:rPr lang="en-US" dirty="0"/>
              <a:t>Specific Questions:</a:t>
            </a:r>
            <a:br>
              <a:rPr lang="en-US" dirty="0"/>
            </a:br>
            <a:br>
              <a:rPr lang="en-US" sz="1200" dirty="0"/>
            </a:br>
            <a:r>
              <a:rPr lang="en-US" sz="1200" dirty="0"/>
              <a:t>1. What is the correlation between funding levels and student outcomes (e.g., test scores, graduation rates)?</a:t>
            </a:r>
            <a:br>
              <a:rPr lang="en-US" sz="1200" dirty="0"/>
            </a:br>
            <a:br>
              <a:rPr lang="en-US" sz="1200" dirty="0"/>
            </a:br>
            <a:r>
              <a:rPr lang="en-US" sz="1200" dirty="0"/>
              <a:t>2. How do resource allocation differences affect access to extracurricular activities, advanced coursework, and college prep programs?</a:t>
            </a:r>
            <a:br>
              <a:rPr lang="en-US" sz="1200" dirty="0"/>
            </a:br>
            <a:br>
              <a:rPr lang="en-US" sz="1200" dirty="0"/>
            </a:br>
            <a:r>
              <a:rPr lang="en-US" sz="1200" dirty="0"/>
              <a:t>3. What role does teacher-student ratio or access to specialized resources (like counselors or special education programs) play in student success?</a:t>
            </a:r>
          </a:p>
        </p:txBody>
      </p:sp>
      <p:pic>
        <p:nvPicPr>
          <p:cNvPr id="16" name="Picture Placeholder 15" descr="A person stretching in a gym">
            <a:extLst>
              <a:ext uri="{FF2B5EF4-FFF2-40B4-BE49-F238E27FC236}">
                <a16:creationId xmlns:a16="http://schemas.microsoft.com/office/drawing/2014/main" id="{448EF356-1822-E2AE-2794-322870D4C222}"/>
              </a:ext>
            </a:extLst>
          </p:cNvPr>
          <p:cNvPicPr>
            <a:picLocks noGrp="1" noChangeAspect="1"/>
          </p:cNvPicPr>
          <p:nvPr>
            <p:ph type="pic" sz="quarter" idx="10"/>
          </p:nvPr>
        </p:nvPicPr>
        <p:blipFill>
          <a:blip r:embed="rId3"/>
          <a:srcRect l="44" r="44"/>
          <a:stretch/>
        </p:blipFill>
        <p:spPr>
          <a:xfrm>
            <a:off x="0" y="-5080"/>
            <a:ext cx="6576291" cy="6872605"/>
          </a:xfrm>
        </p:spPr>
      </p:pic>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1"/>
            <a:ext cx="7288282" cy="605400"/>
          </a:xfrm>
        </p:spPr>
        <p:txBody>
          <a:bodyPr/>
          <a:lstStyle/>
          <a:p>
            <a:r>
              <a:rPr lang="en-US" dirty="0"/>
              <a:t>Public Resources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873762"/>
            <a:ext cx="7288212" cy="5296368"/>
          </a:xfrm>
        </p:spPr>
        <p:txBody>
          <a:bodyPr>
            <a:normAutofit/>
          </a:bodyPr>
          <a:lstStyle/>
          <a:p>
            <a:pPr lvl="2"/>
            <a:r>
              <a:rPr lang="en-US" dirty="0"/>
              <a:t>NYC DOE Open Data</a:t>
            </a:r>
          </a:p>
          <a:p>
            <a:pPr lvl="3"/>
            <a:r>
              <a:rPr lang="en-US" dirty="0"/>
              <a:t>School funding and budget data: This will provide insights into how much money each school or district receives.</a:t>
            </a:r>
          </a:p>
          <a:p>
            <a:pPr marL="573786" lvl="3" indent="0">
              <a:buNone/>
            </a:pPr>
            <a:endParaRPr lang="en-US" dirty="0"/>
          </a:p>
          <a:p>
            <a:pPr lvl="3"/>
            <a:r>
              <a:rPr lang="en-US" dirty="0"/>
              <a:t>Student performance data: Look for data on standardized test scores (e.g., NYS Regents exams), graduation rates, and academic progress.</a:t>
            </a:r>
          </a:p>
          <a:p>
            <a:pPr marL="573786" lvl="3" indent="0">
              <a:buNone/>
            </a:pPr>
            <a:endParaRPr lang="en-US" dirty="0"/>
          </a:p>
          <a:p>
            <a:pPr lvl="3"/>
            <a:r>
              <a:rPr lang="en-US" dirty="0"/>
              <a:t>Student demographics: Data on enrollment numbers, student diversity (race/ethnicity), and socioeconomic status (e.g., free/reduced lunch eligibility). </a:t>
            </a:r>
          </a:p>
          <a:p>
            <a:pPr marL="573786" lvl="3" indent="0">
              <a:buNone/>
            </a:pPr>
            <a:endParaRPr lang="en-US" dirty="0"/>
          </a:p>
          <a:p>
            <a:pPr lvl="3"/>
            <a:r>
              <a:rPr lang="en-US" dirty="0"/>
              <a:t>School resources: Data on teacher-student ratios, availability of advanced placement courses, extracurricular programs, etc.</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6CE82-CC0A-4FEA-B115-E539C406E1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554B0F-7FC8-DA50-A7B3-8A3263A9A255}"/>
              </a:ext>
            </a:extLst>
          </p:cNvPr>
          <p:cNvSpPr>
            <a:spLocks noGrp="1"/>
          </p:cNvSpPr>
          <p:nvPr>
            <p:ph type="title"/>
          </p:nvPr>
        </p:nvSpPr>
        <p:spPr>
          <a:xfrm>
            <a:off x="1322318" y="268361"/>
            <a:ext cx="7288282" cy="605400"/>
          </a:xfrm>
        </p:spPr>
        <p:txBody>
          <a:bodyPr/>
          <a:lstStyle/>
          <a:p>
            <a:r>
              <a:rPr lang="en-US" dirty="0"/>
              <a:t>Public Resources</a:t>
            </a:r>
          </a:p>
        </p:txBody>
      </p:sp>
      <p:sp>
        <p:nvSpPr>
          <p:cNvPr id="3" name="Text Placeholder 2">
            <a:extLst>
              <a:ext uri="{FF2B5EF4-FFF2-40B4-BE49-F238E27FC236}">
                <a16:creationId xmlns:a16="http://schemas.microsoft.com/office/drawing/2014/main" id="{748B4CA2-C2F9-D5A5-3E4D-405386626BAF}"/>
              </a:ext>
            </a:extLst>
          </p:cNvPr>
          <p:cNvSpPr>
            <a:spLocks noGrp="1"/>
          </p:cNvSpPr>
          <p:nvPr>
            <p:ph sz="half" idx="2"/>
          </p:nvPr>
        </p:nvSpPr>
        <p:spPr>
          <a:xfrm>
            <a:off x="1322388" y="873762"/>
            <a:ext cx="7288212" cy="2225038"/>
          </a:xfrm>
        </p:spPr>
        <p:txBody>
          <a:bodyPr>
            <a:normAutofit lnSpcReduction="10000"/>
          </a:bodyPr>
          <a:lstStyle/>
          <a:p>
            <a:pPr lvl="2"/>
            <a:r>
              <a:rPr lang="en-US" b="1" dirty="0"/>
              <a:t>NYSED Data</a:t>
            </a:r>
          </a:p>
          <a:p>
            <a:pPr lvl="3"/>
            <a:r>
              <a:rPr lang="en-US" dirty="0"/>
              <a:t>Data on school performance (test scores, graduation rates, etc.) </a:t>
            </a:r>
          </a:p>
          <a:p>
            <a:pPr lvl="3"/>
            <a:r>
              <a:rPr lang="en-US" dirty="0"/>
              <a:t>Reports on funding formulas and how schools are allocated resources </a:t>
            </a:r>
          </a:p>
          <a:p>
            <a:pPr lvl="3"/>
            <a:r>
              <a:rPr lang="en-US" dirty="0"/>
              <a:t>Reports and statistics on school equity, teacher qualification data, and student performance by district.</a:t>
            </a:r>
          </a:p>
        </p:txBody>
      </p:sp>
      <p:sp>
        <p:nvSpPr>
          <p:cNvPr id="14" name="Slide Number Placeholder 5">
            <a:extLst>
              <a:ext uri="{FF2B5EF4-FFF2-40B4-BE49-F238E27FC236}">
                <a16:creationId xmlns:a16="http://schemas.microsoft.com/office/drawing/2014/main" id="{05D91F45-5CC8-4744-B7C4-19926868B9B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
        <p:nvSpPr>
          <p:cNvPr id="7" name="TextBox 6">
            <a:extLst>
              <a:ext uri="{FF2B5EF4-FFF2-40B4-BE49-F238E27FC236}">
                <a16:creationId xmlns:a16="http://schemas.microsoft.com/office/drawing/2014/main" id="{BDD2F5FB-BE04-DAFF-480B-A7879715D75E}"/>
              </a:ext>
            </a:extLst>
          </p:cNvPr>
          <p:cNvSpPr txBox="1"/>
          <p:nvPr/>
        </p:nvSpPr>
        <p:spPr>
          <a:xfrm>
            <a:off x="1000242" y="3759201"/>
            <a:ext cx="8450580" cy="1754326"/>
          </a:xfrm>
          <a:prstGeom prst="rect">
            <a:avLst/>
          </a:prstGeom>
          <a:noFill/>
        </p:spPr>
        <p:txBody>
          <a:bodyPr wrap="square">
            <a:spAutoFit/>
          </a:bodyPr>
          <a:lstStyle/>
          <a:p>
            <a:pPr marL="859536" lvl="3" indent="-285750">
              <a:buFont typeface="Arial" panose="020B0604020202020204" pitchFamily="34" charset="0"/>
              <a:buChar char="•"/>
            </a:pPr>
            <a:r>
              <a:rPr lang="en-US" b="1" dirty="0"/>
              <a:t>The College Board </a:t>
            </a:r>
          </a:p>
          <a:p>
            <a:pPr marL="1316736" lvl="4" indent="-285750">
              <a:buFont typeface="Arial" panose="020B0604020202020204" pitchFamily="34" charset="0"/>
              <a:buChar char="•"/>
            </a:pPr>
            <a:r>
              <a:rPr lang="en-US" dirty="0"/>
              <a:t>Data on SAT/ACT scores by school or district</a:t>
            </a:r>
          </a:p>
          <a:p>
            <a:pPr marL="1316736" lvl="4" indent="-285750">
              <a:buFont typeface="Arial" panose="020B0604020202020204" pitchFamily="34" charset="0"/>
              <a:buChar char="•"/>
            </a:pPr>
            <a:endParaRPr lang="en-US" dirty="0"/>
          </a:p>
          <a:p>
            <a:pPr marL="1316736" lvl="4" indent="-285750">
              <a:buFont typeface="Arial" panose="020B0604020202020204" pitchFamily="34" charset="0"/>
              <a:buChar char="•"/>
            </a:pPr>
            <a:r>
              <a:rPr lang="en-US" dirty="0"/>
              <a:t>College readiness and participation data</a:t>
            </a:r>
          </a:p>
          <a:p>
            <a:pPr marL="1316736" lvl="4" indent="-285750">
              <a:buFont typeface="Arial" panose="020B0604020202020204" pitchFamily="34" charset="0"/>
              <a:buChar char="•"/>
            </a:pPr>
            <a:endParaRPr lang="en-US" dirty="0"/>
          </a:p>
          <a:p>
            <a:pPr marL="1316736" lvl="4" indent="-285750">
              <a:buFont typeface="Arial" panose="020B0604020202020204" pitchFamily="34" charset="0"/>
              <a:buChar char="•"/>
            </a:pPr>
            <a:r>
              <a:rPr lang="en-US" dirty="0"/>
              <a:t>AP exam performance by region or school</a:t>
            </a:r>
          </a:p>
        </p:txBody>
      </p:sp>
    </p:spTree>
    <p:extLst>
      <p:ext uri="{BB962C8B-B14F-4D97-AF65-F5344CB8AC3E}">
        <p14:creationId xmlns:p14="http://schemas.microsoft.com/office/powerpoint/2010/main" val="2737784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1780860"/>
          </a:xfrm>
        </p:spPr>
        <p:txBody>
          <a:bodyPr/>
          <a:lstStyle/>
          <a:p>
            <a:r>
              <a:rPr lang="en-US" dirty="0"/>
              <a:t>Anticipated Challenges</a:t>
            </a:r>
          </a:p>
        </p:txBody>
      </p:sp>
      <p:sp>
        <p:nvSpPr>
          <p:cNvPr id="12" name="Text Placeholder 11">
            <a:extLst>
              <a:ext uri="{FF2B5EF4-FFF2-40B4-BE49-F238E27FC236}">
                <a16:creationId xmlns:a16="http://schemas.microsoft.com/office/drawing/2014/main" id="{554B61B9-26F6-B304-92CD-03053DAAF2A8}"/>
              </a:ext>
            </a:extLst>
          </p:cNvPr>
          <p:cNvSpPr>
            <a:spLocks noGrp="1"/>
          </p:cNvSpPr>
          <p:nvPr>
            <p:ph type="body" idx="1"/>
          </p:nvPr>
        </p:nvSpPr>
        <p:spPr>
          <a:xfrm>
            <a:off x="2933700" y="2797255"/>
            <a:ext cx="3924300" cy="464499"/>
          </a:xfrm>
        </p:spPr>
        <p:txBody>
          <a:bodyPr>
            <a:normAutofit fontScale="92500" lnSpcReduction="20000"/>
          </a:bodyPr>
          <a:lstStyle/>
          <a:p>
            <a:r>
              <a:rPr lang="en-US" dirty="0"/>
              <a:t>Access to Relevant Data on School Facilities</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1" y="3251596"/>
            <a:ext cx="3395980" cy="3234264"/>
          </a:xfrm>
        </p:spPr>
        <p:txBody>
          <a:bodyPr>
            <a:normAutofit/>
          </a:bodyPr>
          <a:lstStyle/>
          <a:p>
            <a:r>
              <a:rPr lang="en-US" dirty="0"/>
              <a:t>Challenge: School facility data (such as the availability of technology, classroom conditions, extracurricular opportunities) might not always be publicly available or could vary widely across schools, making it harder to quantify access.</a:t>
            </a:r>
          </a:p>
        </p:txBody>
      </p:sp>
      <p:sp>
        <p:nvSpPr>
          <p:cNvPr id="14" name="Text Placeholder 13">
            <a:extLst>
              <a:ext uri="{FF2B5EF4-FFF2-40B4-BE49-F238E27FC236}">
                <a16:creationId xmlns:a16="http://schemas.microsoft.com/office/drawing/2014/main" id="{CB9F9E8B-42CD-AC26-AFC9-F1F66695693B}"/>
              </a:ext>
            </a:extLst>
          </p:cNvPr>
          <p:cNvSpPr>
            <a:spLocks noGrp="1"/>
          </p:cNvSpPr>
          <p:nvPr>
            <p:ph type="body" sz="quarter" idx="3"/>
          </p:nvPr>
        </p:nvSpPr>
        <p:spPr>
          <a:xfrm>
            <a:off x="7410173" y="2797255"/>
            <a:ext cx="3943627" cy="464499"/>
          </a:xfrm>
        </p:spPr>
        <p:txBody>
          <a:bodyPr/>
          <a:lstStyle/>
          <a:p>
            <a:r>
              <a:rPr lang="en-US" dirty="0"/>
              <a:t>Sample Bias in Educational Data</a:t>
            </a:r>
          </a:p>
        </p:txBody>
      </p:sp>
      <p:sp>
        <p:nvSpPr>
          <p:cNvPr id="50" name="Content Placeholder 49">
            <a:extLst>
              <a:ext uri="{FF2B5EF4-FFF2-40B4-BE49-F238E27FC236}">
                <a16:creationId xmlns:a16="http://schemas.microsoft.com/office/drawing/2014/main" id="{8F6B2AE9-DDE4-FD99-A235-3B39EEE21481}"/>
              </a:ext>
            </a:extLst>
          </p:cNvPr>
          <p:cNvSpPr>
            <a:spLocks noGrp="1"/>
          </p:cNvSpPr>
          <p:nvPr>
            <p:ph sz="half" idx="14"/>
          </p:nvPr>
        </p:nvSpPr>
        <p:spPr>
          <a:xfrm>
            <a:off x="7410173" y="3251595"/>
            <a:ext cx="3247667" cy="3234264"/>
          </a:xfrm>
        </p:spPr>
        <p:txBody>
          <a:bodyPr>
            <a:normAutofit/>
          </a:bodyPr>
          <a:lstStyle/>
          <a:p>
            <a:r>
              <a:rPr lang="en-US" dirty="0"/>
              <a:t>Challenge: The data you are analyzing might be biased if certain schools or districts are over- or underrepresented in the data sources. For instance, certain districts may have more resources for data collection and reporting, skewing the results.</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03458723"/>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{98AD6A28-4BC9-4BA2-AB5A-DCAF8023E18E}tf67328976_win32</Template>
  <TotalTime>66</TotalTime>
  <Words>401</Words>
  <Application>Microsoft Office PowerPoint</Application>
  <PresentationFormat>Widescreen</PresentationFormat>
  <Paragraphs>44</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Tenorite</vt:lpstr>
      <vt:lpstr>Custom</vt:lpstr>
      <vt:lpstr>STA9750  Project Proposal Members: Gisell Bennett  </vt:lpstr>
      <vt:lpstr>AGENDA</vt:lpstr>
      <vt:lpstr>Question of the project: How does the distribution of school funding across NYC districts impact educational outcomes, particularly in underserved communities?</vt:lpstr>
      <vt:lpstr>Specific Questions:  1. What is the correlation between funding levels and student outcomes (e.g., test scores, graduation rates)?  2. How do resource allocation differences affect access to extracurricular activities, advanced coursework, and college prep programs?  3. What role does teacher-student ratio or access to specialized resources (like counselors or special education programs) play in student success?</vt:lpstr>
      <vt:lpstr>Public Resources</vt:lpstr>
      <vt:lpstr>Public Resources</vt:lpstr>
      <vt:lpstr>Anticipated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Gisell Bennett</dc:creator>
  <cp:lastModifiedBy>Gisell Bennett</cp:lastModifiedBy>
  <cp:revision>1</cp:revision>
  <dcterms:created xsi:type="dcterms:W3CDTF">2025-03-13T00:44:23Z</dcterms:created>
  <dcterms:modified xsi:type="dcterms:W3CDTF">2025-03-13T01:50:28Z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