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6ACFE741-E688-4203-BB16-71154DC63F22}" type="datetimeFigureOut">
              <a:rPr lang="pt-BR" smtClean="0"/>
              <a:t>20/05/2024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CB1D143-3D60-46D1-8A12-EB019EB3462E}" type="slidenum">
              <a:rPr lang="pt-BR" smtClean="0"/>
              <a:t>‹nº›</a:t>
            </a:fld>
            <a:endParaRPr lang="pt-BR"/>
          </a:p>
        </p:txBody>
      </p:sp>
    </p:spTree>
    <p:extLst>
      <p:ext uri="{BB962C8B-B14F-4D97-AF65-F5344CB8AC3E}">
        <p14:creationId xmlns:p14="http://schemas.microsoft.com/office/powerpoint/2010/main" val="655840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ACFE741-E688-4203-BB16-71154DC63F22}" type="datetimeFigureOut">
              <a:rPr lang="pt-BR" smtClean="0"/>
              <a:t>20/05/2024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CB1D143-3D60-46D1-8A12-EB019EB3462E}" type="slidenum">
              <a:rPr lang="pt-BR" smtClean="0"/>
              <a:t>‹nº›</a:t>
            </a:fld>
            <a:endParaRPr lang="pt-BR"/>
          </a:p>
        </p:txBody>
      </p:sp>
    </p:spTree>
    <p:extLst>
      <p:ext uri="{BB962C8B-B14F-4D97-AF65-F5344CB8AC3E}">
        <p14:creationId xmlns:p14="http://schemas.microsoft.com/office/powerpoint/2010/main" val="1625885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ACFE741-E688-4203-BB16-71154DC63F22}" type="datetimeFigureOut">
              <a:rPr lang="pt-BR" smtClean="0"/>
              <a:t>20/05/2024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CB1D143-3D60-46D1-8A12-EB019EB3462E}" type="slidenum">
              <a:rPr lang="pt-BR" smtClean="0"/>
              <a:t>‹nº›</a:t>
            </a:fld>
            <a:endParaRPr lang="pt-BR"/>
          </a:p>
        </p:txBody>
      </p:sp>
    </p:spTree>
    <p:extLst>
      <p:ext uri="{BB962C8B-B14F-4D97-AF65-F5344CB8AC3E}">
        <p14:creationId xmlns:p14="http://schemas.microsoft.com/office/powerpoint/2010/main" val="287778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ACFE741-E688-4203-BB16-71154DC63F22}" type="datetimeFigureOut">
              <a:rPr lang="pt-BR" smtClean="0"/>
              <a:t>20/05/2024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CB1D143-3D60-46D1-8A12-EB019EB3462E}" type="slidenum">
              <a:rPr lang="pt-BR" smtClean="0"/>
              <a:t>‹nº›</a:t>
            </a:fld>
            <a:endParaRPr lang="pt-BR"/>
          </a:p>
        </p:txBody>
      </p:sp>
    </p:spTree>
    <p:extLst>
      <p:ext uri="{BB962C8B-B14F-4D97-AF65-F5344CB8AC3E}">
        <p14:creationId xmlns:p14="http://schemas.microsoft.com/office/powerpoint/2010/main" val="4038085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6ACFE741-E688-4203-BB16-71154DC63F22}" type="datetimeFigureOut">
              <a:rPr lang="pt-BR" smtClean="0"/>
              <a:t>20/05/2024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CB1D143-3D60-46D1-8A12-EB019EB3462E}" type="slidenum">
              <a:rPr lang="pt-BR" smtClean="0"/>
              <a:t>‹nº›</a:t>
            </a:fld>
            <a:endParaRPr lang="pt-BR"/>
          </a:p>
        </p:txBody>
      </p:sp>
    </p:spTree>
    <p:extLst>
      <p:ext uri="{BB962C8B-B14F-4D97-AF65-F5344CB8AC3E}">
        <p14:creationId xmlns:p14="http://schemas.microsoft.com/office/powerpoint/2010/main" val="268217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6ACFE741-E688-4203-BB16-71154DC63F22}" type="datetimeFigureOut">
              <a:rPr lang="pt-BR" smtClean="0"/>
              <a:t>20/05/2024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CB1D143-3D60-46D1-8A12-EB019EB3462E}" type="slidenum">
              <a:rPr lang="pt-BR" smtClean="0"/>
              <a:t>‹nº›</a:t>
            </a:fld>
            <a:endParaRPr lang="pt-BR"/>
          </a:p>
        </p:txBody>
      </p:sp>
    </p:spTree>
    <p:extLst>
      <p:ext uri="{BB962C8B-B14F-4D97-AF65-F5344CB8AC3E}">
        <p14:creationId xmlns:p14="http://schemas.microsoft.com/office/powerpoint/2010/main" val="167323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6ACFE741-E688-4203-BB16-71154DC63F22}" type="datetimeFigureOut">
              <a:rPr lang="pt-BR" smtClean="0"/>
              <a:t>20/05/2024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CB1D143-3D60-46D1-8A12-EB019EB3462E}" type="slidenum">
              <a:rPr lang="pt-BR" smtClean="0"/>
              <a:t>‹nº›</a:t>
            </a:fld>
            <a:endParaRPr lang="pt-BR"/>
          </a:p>
        </p:txBody>
      </p:sp>
    </p:spTree>
    <p:extLst>
      <p:ext uri="{BB962C8B-B14F-4D97-AF65-F5344CB8AC3E}">
        <p14:creationId xmlns:p14="http://schemas.microsoft.com/office/powerpoint/2010/main" val="3829548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6ACFE741-E688-4203-BB16-71154DC63F22}" type="datetimeFigureOut">
              <a:rPr lang="pt-BR" smtClean="0"/>
              <a:t>20/05/2024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CB1D143-3D60-46D1-8A12-EB019EB3462E}" type="slidenum">
              <a:rPr lang="pt-BR" smtClean="0"/>
              <a:t>‹nº›</a:t>
            </a:fld>
            <a:endParaRPr lang="pt-BR"/>
          </a:p>
        </p:txBody>
      </p:sp>
    </p:spTree>
    <p:extLst>
      <p:ext uri="{BB962C8B-B14F-4D97-AF65-F5344CB8AC3E}">
        <p14:creationId xmlns:p14="http://schemas.microsoft.com/office/powerpoint/2010/main" val="2086912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ACFE741-E688-4203-BB16-71154DC63F22}" type="datetimeFigureOut">
              <a:rPr lang="pt-BR" smtClean="0"/>
              <a:t>20/05/2024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CB1D143-3D60-46D1-8A12-EB019EB3462E}" type="slidenum">
              <a:rPr lang="pt-BR" smtClean="0"/>
              <a:t>‹nº›</a:t>
            </a:fld>
            <a:endParaRPr lang="pt-BR"/>
          </a:p>
        </p:txBody>
      </p:sp>
    </p:spTree>
    <p:extLst>
      <p:ext uri="{BB962C8B-B14F-4D97-AF65-F5344CB8AC3E}">
        <p14:creationId xmlns:p14="http://schemas.microsoft.com/office/powerpoint/2010/main" val="1331786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6ACFE741-E688-4203-BB16-71154DC63F22}" type="datetimeFigureOut">
              <a:rPr lang="pt-BR" smtClean="0"/>
              <a:t>20/05/2024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CB1D143-3D60-46D1-8A12-EB019EB3462E}" type="slidenum">
              <a:rPr lang="pt-BR" smtClean="0"/>
              <a:t>‹nº›</a:t>
            </a:fld>
            <a:endParaRPr lang="pt-BR"/>
          </a:p>
        </p:txBody>
      </p:sp>
    </p:spTree>
    <p:extLst>
      <p:ext uri="{BB962C8B-B14F-4D97-AF65-F5344CB8AC3E}">
        <p14:creationId xmlns:p14="http://schemas.microsoft.com/office/powerpoint/2010/main" val="3012958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6ACFE741-E688-4203-BB16-71154DC63F22}" type="datetimeFigureOut">
              <a:rPr lang="pt-BR" smtClean="0"/>
              <a:t>20/05/2024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CB1D143-3D60-46D1-8A12-EB019EB3462E}" type="slidenum">
              <a:rPr lang="pt-BR" smtClean="0"/>
              <a:t>‹nº›</a:t>
            </a:fld>
            <a:endParaRPr lang="pt-BR"/>
          </a:p>
        </p:txBody>
      </p:sp>
    </p:spTree>
    <p:extLst>
      <p:ext uri="{BB962C8B-B14F-4D97-AF65-F5344CB8AC3E}">
        <p14:creationId xmlns:p14="http://schemas.microsoft.com/office/powerpoint/2010/main" val="172600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FE741-E688-4203-BB16-71154DC63F22}" type="datetimeFigureOut">
              <a:rPr lang="pt-BR" smtClean="0"/>
              <a:t>20/05/2024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1D143-3D60-46D1-8A12-EB019EB3462E}" type="slidenum">
              <a:rPr lang="pt-BR" smtClean="0"/>
              <a:t>‹nº›</a:t>
            </a:fld>
            <a:endParaRPr lang="pt-BR"/>
          </a:p>
        </p:txBody>
      </p:sp>
    </p:spTree>
    <p:extLst>
      <p:ext uri="{BB962C8B-B14F-4D97-AF65-F5344CB8AC3E}">
        <p14:creationId xmlns:p14="http://schemas.microsoft.com/office/powerpoint/2010/main" val="3038557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ão de empresário segurando a lâmpada com luz do sol. | Foto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7347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6291742" y="1277223"/>
            <a:ext cx="6012109" cy="3345377"/>
          </a:xfrm>
        </p:spPr>
        <p:txBody>
          <a:bodyPr>
            <a:noAutofit/>
          </a:bodyPr>
          <a:lstStyle/>
          <a:p>
            <a:r>
              <a:rPr lang="pt-BR" sz="4800" dirty="0">
                <a:solidFill>
                  <a:schemeClr val="bg1"/>
                </a:solidFill>
              </a:rPr>
              <a:t>Business </a:t>
            </a:r>
            <a:r>
              <a:rPr lang="pt-BR" sz="4800" dirty="0" err="1">
                <a:solidFill>
                  <a:schemeClr val="bg1"/>
                </a:solidFill>
              </a:rPr>
              <a:t>Intelligence</a:t>
            </a:r>
            <a:r>
              <a:rPr lang="pt-BR" sz="4800" dirty="0">
                <a:solidFill>
                  <a:schemeClr val="bg1"/>
                </a:solidFill>
              </a:rPr>
              <a:t>: Desvendando o Segredo das Decisões Inteligentes.</a:t>
            </a:r>
          </a:p>
        </p:txBody>
      </p:sp>
      <p:sp>
        <p:nvSpPr>
          <p:cNvPr id="3" name="Subtítulo 2"/>
          <p:cNvSpPr>
            <a:spLocks noGrp="1"/>
          </p:cNvSpPr>
          <p:nvPr>
            <p:ph type="subTitle" idx="1"/>
          </p:nvPr>
        </p:nvSpPr>
        <p:spPr>
          <a:xfrm>
            <a:off x="5956183" y="5321781"/>
            <a:ext cx="6177094" cy="852516"/>
          </a:xfrm>
        </p:spPr>
        <p:txBody>
          <a:bodyPr>
            <a:noAutofit/>
          </a:bodyPr>
          <a:lstStyle/>
          <a:p>
            <a:r>
              <a:rPr lang="pt-BR" sz="2800" dirty="0">
                <a:solidFill>
                  <a:schemeClr val="bg1"/>
                </a:solidFill>
              </a:rPr>
              <a:t>Uma Jornada para Transformar Dados em Insights Acionáveis.</a:t>
            </a:r>
          </a:p>
        </p:txBody>
      </p:sp>
    </p:spTree>
    <p:extLst>
      <p:ext uri="{BB962C8B-B14F-4D97-AF65-F5344CB8AC3E}">
        <p14:creationId xmlns:p14="http://schemas.microsoft.com/office/powerpoint/2010/main" val="1215460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Análise Diagnóstica</a:t>
            </a:r>
            <a:endParaRPr lang="pt-BR" dirty="0"/>
          </a:p>
        </p:txBody>
      </p:sp>
      <p:sp>
        <p:nvSpPr>
          <p:cNvPr id="3" name="Espaço Reservado para Conteúdo 2"/>
          <p:cNvSpPr>
            <a:spLocks noGrp="1"/>
          </p:cNvSpPr>
          <p:nvPr>
            <p:ph idx="1"/>
          </p:nvPr>
        </p:nvSpPr>
        <p:spPr/>
        <p:txBody>
          <a:bodyPr/>
          <a:lstStyle/>
          <a:p>
            <a:pPr>
              <a:lnSpc>
                <a:spcPct val="150000"/>
              </a:lnSpc>
            </a:pPr>
            <a:r>
              <a:rPr lang="pt-BR" b="1" dirty="0"/>
              <a:t>Objetivo: Identificar as causas de um problema ou situação específica.</a:t>
            </a:r>
          </a:p>
          <a:p>
            <a:pPr>
              <a:lnSpc>
                <a:spcPct val="150000"/>
              </a:lnSpc>
            </a:pPr>
            <a:r>
              <a:rPr lang="pt-BR" b="1" dirty="0"/>
              <a:t>Exemplos: Análise de causa raiz de um acidente, análise de </a:t>
            </a:r>
            <a:r>
              <a:rPr lang="pt-BR" b="1" dirty="0" err="1"/>
              <a:t>churn</a:t>
            </a:r>
            <a:r>
              <a:rPr lang="pt-BR" b="1" dirty="0"/>
              <a:t> rate (taxa de rotatividade de clientes), análise de falhas em um processo</a:t>
            </a:r>
            <a:r>
              <a:rPr lang="pt-BR" b="1" dirty="0" smtClean="0"/>
              <a:t>.</a:t>
            </a:r>
            <a:endParaRPr lang="pt-BR" b="1" dirty="0"/>
          </a:p>
        </p:txBody>
      </p:sp>
      <p:pic>
        <p:nvPicPr>
          <p:cNvPr id="7" name="Picture 2" descr="Business Intelligence: The Leap You Need | by MPercept Academy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6922" t="43264" r="63903" b="4382"/>
          <a:stretch/>
        </p:blipFill>
        <p:spPr bwMode="auto">
          <a:xfrm>
            <a:off x="9931519" y="4576194"/>
            <a:ext cx="2260481" cy="228180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730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Análise Preditiva</a:t>
            </a:r>
            <a:endParaRPr lang="pt-BR" dirty="0"/>
          </a:p>
        </p:txBody>
      </p:sp>
      <p:sp>
        <p:nvSpPr>
          <p:cNvPr id="3" name="Espaço Reservado para Conteúdo 2"/>
          <p:cNvSpPr>
            <a:spLocks noGrp="1"/>
          </p:cNvSpPr>
          <p:nvPr>
            <p:ph idx="1"/>
          </p:nvPr>
        </p:nvSpPr>
        <p:spPr/>
        <p:txBody>
          <a:bodyPr/>
          <a:lstStyle/>
          <a:p>
            <a:pPr>
              <a:lnSpc>
                <a:spcPct val="150000"/>
              </a:lnSpc>
            </a:pPr>
            <a:r>
              <a:rPr lang="pt-BR" b="1" dirty="0"/>
              <a:t>Objetivo: Prever o que pode acontecer no futuro, utilizando técnicas de </a:t>
            </a:r>
            <a:r>
              <a:rPr lang="pt-BR" b="1" dirty="0" err="1"/>
              <a:t>machine</a:t>
            </a:r>
            <a:r>
              <a:rPr lang="pt-BR" b="1" dirty="0"/>
              <a:t> </a:t>
            </a:r>
            <a:r>
              <a:rPr lang="pt-BR" b="1" dirty="0" err="1"/>
              <a:t>learning</a:t>
            </a:r>
            <a:r>
              <a:rPr lang="pt-BR" b="1" dirty="0"/>
              <a:t> e inteligência artificial.</a:t>
            </a:r>
          </a:p>
          <a:p>
            <a:pPr>
              <a:lnSpc>
                <a:spcPct val="150000"/>
              </a:lnSpc>
            </a:pPr>
            <a:r>
              <a:rPr lang="pt-BR" b="1" dirty="0"/>
              <a:t>Exemplos: Previsão de vendas, previsão de demanda por produtos, previsão de risco de crédito</a:t>
            </a:r>
            <a:r>
              <a:rPr lang="pt-BR" b="1" dirty="0" smtClean="0"/>
              <a:t>.</a:t>
            </a:r>
            <a:endParaRPr lang="pt-BR" b="1" dirty="0"/>
          </a:p>
        </p:txBody>
      </p:sp>
      <p:pic>
        <p:nvPicPr>
          <p:cNvPr id="5" name="Picture 2" descr="Business Intelligence: The Leap You Need | by MPercept Academy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6922" t="43264" r="63903" b="4382"/>
          <a:stretch/>
        </p:blipFill>
        <p:spPr bwMode="auto">
          <a:xfrm>
            <a:off x="9931519" y="4576194"/>
            <a:ext cx="2260481" cy="228180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646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Análise Prescritiva</a:t>
            </a:r>
            <a:endParaRPr lang="pt-BR" dirty="0"/>
          </a:p>
        </p:txBody>
      </p:sp>
      <p:sp>
        <p:nvSpPr>
          <p:cNvPr id="3" name="Espaço Reservado para Conteúdo 2"/>
          <p:cNvSpPr>
            <a:spLocks noGrp="1"/>
          </p:cNvSpPr>
          <p:nvPr>
            <p:ph idx="1"/>
          </p:nvPr>
        </p:nvSpPr>
        <p:spPr/>
        <p:txBody>
          <a:bodyPr/>
          <a:lstStyle/>
          <a:p>
            <a:pPr>
              <a:lnSpc>
                <a:spcPct val="150000"/>
              </a:lnSpc>
            </a:pPr>
            <a:r>
              <a:rPr lang="pt-BR" b="1" dirty="0"/>
              <a:t>Objetivo: Recomendar ações para otimizar resultados ou resolver problemas.</a:t>
            </a:r>
          </a:p>
          <a:p>
            <a:pPr>
              <a:lnSpc>
                <a:spcPct val="150000"/>
              </a:lnSpc>
            </a:pPr>
            <a:r>
              <a:rPr lang="pt-BR" b="1" dirty="0"/>
              <a:t>Exemplos: Recomendação de produtos para clientes, otimização de campanhas de marketing, otimização de processos de produção</a:t>
            </a:r>
            <a:r>
              <a:rPr lang="pt-BR" b="1" dirty="0" smtClean="0"/>
              <a:t>.</a:t>
            </a:r>
            <a:endParaRPr lang="pt-BR" b="1" dirty="0"/>
          </a:p>
        </p:txBody>
      </p:sp>
      <p:pic>
        <p:nvPicPr>
          <p:cNvPr id="5" name="Picture 2" descr="Business Intelligence: The Leap You Need | by MPercept Academy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6922" t="43264" r="63903" b="4382"/>
          <a:stretch/>
        </p:blipFill>
        <p:spPr bwMode="auto">
          <a:xfrm>
            <a:off x="9931519" y="4576194"/>
            <a:ext cx="2260481" cy="228180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573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Extração, Transformação e Carregamento (ETL)</a:t>
            </a:r>
            <a:endParaRPr lang="pt-BR" dirty="0"/>
          </a:p>
        </p:txBody>
      </p:sp>
      <p:sp>
        <p:nvSpPr>
          <p:cNvPr id="3" name="Espaço Reservado para Conteúdo 2"/>
          <p:cNvSpPr>
            <a:spLocks noGrp="1"/>
          </p:cNvSpPr>
          <p:nvPr>
            <p:ph idx="1"/>
          </p:nvPr>
        </p:nvSpPr>
        <p:spPr/>
        <p:txBody>
          <a:bodyPr/>
          <a:lstStyle/>
          <a:p>
            <a:r>
              <a:rPr lang="pt-BR" dirty="0"/>
              <a:t>O </a:t>
            </a:r>
            <a:r>
              <a:rPr lang="pt-BR" b="1" dirty="0"/>
              <a:t>ETL</a:t>
            </a:r>
            <a:r>
              <a:rPr lang="pt-BR" dirty="0"/>
              <a:t> (Extração, Transformação e Carregamento) é um processo fundamental na integração de dados que consiste em três etapas principais</a:t>
            </a:r>
          </a:p>
        </p:txBody>
      </p:sp>
      <p:pic>
        <p:nvPicPr>
          <p:cNvPr id="14338" name="Picture 2" descr="41.400+ Antiga Mina De Carvão fotos de stock, imagens e fotos royalty-free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857" y="3242106"/>
            <a:ext cx="4402285" cy="29348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740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Extração</a:t>
            </a:r>
            <a:endParaRPr lang="pt-BR" dirty="0"/>
          </a:p>
        </p:txBody>
      </p:sp>
      <p:sp>
        <p:nvSpPr>
          <p:cNvPr id="3" name="Espaço Reservado para Conteúdo 2"/>
          <p:cNvSpPr>
            <a:spLocks noGrp="1"/>
          </p:cNvSpPr>
          <p:nvPr>
            <p:ph idx="1"/>
          </p:nvPr>
        </p:nvSpPr>
        <p:spPr/>
        <p:txBody>
          <a:bodyPr/>
          <a:lstStyle/>
          <a:p>
            <a:r>
              <a:rPr lang="pt-BR" b="1" dirty="0"/>
              <a:t>Objetivo:</a:t>
            </a:r>
            <a:r>
              <a:rPr lang="pt-BR" dirty="0"/>
              <a:t> Coletar dados de diversas fontes, como bancos de dados transacionais, </a:t>
            </a:r>
            <a:r>
              <a:rPr lang="pt-BR" dirty="0" err="1"/>
              <a:t>APIs</a:t>
            </a:r>
            <a:r>
              <a:rPr lang="pt-BR" dirty="0"/>
              <a:t>, sensores e arquivos.</a:t>
            </a:r>
          </a:p>
          <a:p>
            <a:endParaRPr lang="pt-BR" dirty="0"/>
          </a:p>
        </p:txBody>
      </p:sp>
      <p:pic>
        <p:nvPicPr>
          <p:cNvPr id="10242" name="Picture 2" descr="Mineração - Economia - InfoEsco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1780" y="2901213"/>
            <a:ext cx="4808440" cy="327575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808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Transformação</a:t>
            </a:r>
            <a:endParaRPr lang="pt-BR" dirty="0"/>
          </a:p>
        </p:txBody>
      </p:sp>
      <p:sp>
        <p:nvSpPr>
          <p:cNvPr id="3" name="Espaço Reservado para Conteúdo 2"/>
          <p:cNvSpPr>
            <a:spLocks noGrp="1"/>
          </p:cNvSpPr>
          <p:nvPr>
            <p:ph idx="1"/>
          </p:nvPr>
        </p:nvSpPr>
        <p:spPr>
          <a:xfrm>
            <a:off x="838200" y="1825625"/>
            <a:ext cx="9371202" cy="4351338"/>
          </a:xfrm>
        </p:spPr>
        <p:txBody>
          <a:bodyPr>
            <a:normAutofit lnSpcReduction="10000"/>
          </a:bodyPr>
          <a:lstStyle/>
          <a:p>
            <a:r>
              <a:rPr lang="pt-BR" b="1" dirty="0"/>
              <a:t>Objetivo:</a:t>
            </a:r>
            <a:r>
              <a:rPr lang="pt-BR" dirty="0"/>
              <a:t> Limpar, converter e formatar os dados para um formato adequado para análise.</a:t>
            </a:r>
          </a:p>
          <a:p>
            <a:r>
              <a:rPr lang="pt-BR" b="1" dirty="0"/>
              <a:t>Tarefas:</a:t>
            </a:r>
            <a:endParaRPr lang="pt-BR" dirty="0"/>
          </a:p>
          <a:p>
            <a:pPr lvl="1"/>
            <a:r>
              <a:rPr lang="pt-BR" dirty="0"/>
              <a:t>Limpeza de dados: Remover inconsistências, erros e valores nulos.</a:t>
            </a:r>
          </a:p>
          <a:p>
            <a:pPr lvl="1"/>
            <a:r>
              <a:rPr lang="pt-BR" dirty="0"/>
              <a:t>Conversão de dados: Converter os dados para um formato comum, como CSV ou JSON.</a:t>
            </a:r>
          </a:p>
          <a:p>
            <a:pPr lvl="1"/>
            <a:r>
              <a:rPr lang="pt-BR" dirty="0"/>
              <a:t>Normalização de dados: Padronizar o formato dos dados para facilitar a análise.</a:t>
            </a:r>
          </a:p>
          <a:p>
            <a:pPr lvl="1"/>
            <a:r>
              <a:rPr lang="pt-BR" dirty="0"/>
              <a:t>Enriquecimento de dados: Adicionar informações adicionais aos dados, como dados demográficos ou de localização.</a:t>
            </a:r>
          </a:p>
          <a:p>
            <a:pPr lvl="1"/>
            <a:r>
              <a:rPr lang="pt-BR" dirty="0"/>
              <a:t>Transformações complexas: Aplicar algoritmos de </a:t>
            </a:r>
            <a:r>
              <a:rPr lang="pt-BR" dirty="0" err="1"/>
              <a:t>machine</a:t>
            </a:r>
            <a:r>
              <a:rPr lang="pt-BR" dirty="0"/>
              <a:t> </a:t>
            </a:r>
            <a:r>
              <a:rPr lang="pt-BR" dirty="0" err="1"/>
              <a:t>learning</a:t>
            </a:r>
            <a:r>
              <a:rPr lang="pt-BR" dirty="0"/>
              <a:t> para transformar os dados.</a:t>
            </a:r>
          </a:p>
          <a:p>
            <a:endParaRPr lang="pt-BR" dirty="0"/>
          </a:p>
        </p:txBody>
      </p:sp>
      <p:pic>
        <p:nvPicPr>
          <p:cNvPr id="4" name="Picture 2" descr="Business Intelligence: The Leap You Need | by MPercept Academy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6922" t="43264" r="63903" b="4382"/>
          <a:stretch/>
        </p:blipFill>
        <p:spPr bwMode="auto">
          <a:xfrm>
            <a:off x="9931519" y="4576194"/>
            <a:ext cx="2260481" cy="228180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0097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Carregamento</a:t>
            </a:r>
            <a:endParaRPr lang="pt-BR" dirty="0"/>
          </a:p>
        </p:txBody>
      </p:sp>
      <p:sp>
        <p:nvSpPr>
          <p:cNvPr id="3" name="Espaço Reservado para Conteúdo 2"/>
          <p:cNvSpPr>
            <a:spLocks noGrp="1"/>
          </p:cNvSpPr>
          <p:nvPr>
            <p:ph idx="1"/>
          </p:nvPr>
        </p:nvSpPr>
        <p:spPr/>
        <p:txBody>
          <a:bodyPr/>
          <a:lstStyle/>
          <a:p>
            <a:r>
              <a:rPr lang="pt-BR" b="1" dirty="0"/>
              <a:t>Objetivo:</a:t>
            </a:r>
            <a:r>
              <a:rPr lang="pt-BR" dirty="0"/>
              <a:t> Carregar os dados transformados em um sistema de destino, como um data </a:t>
            </a:r>
            <a:r>
              <a:rPr lang="pt-BR" dirty="0" err="1"/>
              <a:t>warehouse</a:t>
            </a:r>
            <a:r>
              <a:rPr lang="pt-BR" dirty="0"/>
              <a:t>, data </a:t>
            </a:r>
            <a:r>
              <a:rPr lang="pt-BR" dirty="0" err="1"/>
              <a:t>lake</a:t>
            </a:r>
            <a:r>
              <a:rPr lang="pt-BR" dirty="0"/>
              <a:t> ou outro sistema de armazenamento de dados.</a:t>
            </a:r>
          </a:p>
          <a:p>
            <a:pPr marL="0" indent="0">
              <a:buNone/>
            </a:pPr>
            <a:endParaRPr lang="pt-BR" dirty="0"/>
          </a:p>
        </p:txBody>
      </p:sp>
      <p:pic>
        <p:nvPicPr>
          <p:cNvPr id="4" name="Picture 2" descr="Business Intelligence: The Leap You Need | by MPercept Academy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6922" t="43264" r="63903" b="4382"/>
          <a:stretch/>
        </p:blipFill>
        <p:spPr bwMode="auto">
          <a:xfrm>
            <a:off x="9931519" y="4576194"/>
            <a:ext cx="2260481" cy="228180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915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ETL</a:t>
            </a:r>
            <a:endParaRPr lang="pt-BR" dirty="0"/>
          </a:p>
        </p:txBody>
      </p:sp>
      <p:sp>
        <p:nvSpPr>
          <p:cNvPr id="3" name="Espaço Reservado para Conteúdo 2"/>
          <p:cNvSpPr>
            <a:spLocks noGrp="1"/>
          </p:cNvSpPr>
          <p:nvPr>
            <p:ph idx="1"/>
          </p:nvPr>
        </p:nvSpPr>
        <p:spPr/>
        <p:txBody>
          <a:bodyPr/>
          <a:lstStyle/>
          <a:p>
            <a:r>
              <a:rPr lang="pt-BR" b="1" dirty="0"/>
              <a:t>O ETL é uma etapa crucial para a análise de dados, pois permite que os dados de diversas fontes sejam integrados em um único repositório, prontos para serem analisados.</a:t>
            </a:r>
            <a:endParaRPr lang="pt-BR" dirty="0"/>
          </a:p>
        </p:txBody>
      </p:sp>
      <p:pic>
        <p:nvPicPr>
          <p:cNvPr id="4" name="Picture 2" descr="Business Intelligence: The Leap You Need | by MPercept Academy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6922" t="43264" r="63903" b="4382"/>
          <a:stretch/>
        </p:blipFill>
        <p:spPr bwMode="auto">
          <a:xfrm>
            <a:off x="9931519" y="4576194"/>
            <a:ext cx="2260481" cy="228180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498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Benefícios do ETL</a:t>
            </a:r>
            <a:endParaRPr lang="pt-BR" dirty="0"/>
          </a:p>
        </p:txBody>
      </p:sp>
      <p:sp>
        <p:nvSpPr>
          <p:cNvPr id="3" name="Espaço Reservado para Conteúdo 2"/>
          <p:cNvSpPr>
            <a:spLocks noGrp="1"/>
          </p:cNvSpPr>
          <p:nvPr>
            <p:ph idx="1"/>
          </p:nvPr>
        </p:nvSpPr>
        <p:spPr>
          <a:xfrm>
            <a:off x="838200" y="1825625"/>
            <a:ext cx="9673206" cy="4351338"/>
          </a:xfrm>
        </p:spPr>
        <p:txBody>
          <a:bodyPr>
            <a:normAutofit/>
          </a:bodyPr>
          <a:lstStyle/>
          <a:p>
            <a:r>
              <a:rPr lang="pt-BR" b="1" dirty="0" smtClean="0"/>
              <a:t>Melhora </a:t>
            </a:r>
            <a:r>
              <a:rPr lang="pt-BR" b="1" dirty="0"/>
              <a:t>a qualidade dos dados:</a:t>
            </a:r>
            <a:r>
              <a:rPr lang="pt-BR" dirty="0"/>
              <a:t> O processo de ETL ajuda a identificar e corrigir erros nos dados.</a:t>
            </a:r>
          </a:p>
          <a:p>
            <a:r>
              <a:rPr lang="pt-BR" b="1" dirty="0"/>
              <a:t>Aumenta a eficiência da análise de dados:</a:t>
            </a:r>
            <a:r>
              <a:rPr lang="pt-BR" dirty="0"/>
              <a:t> O ETL torna os dados mais acessíveis e prontos para serem analisados.</a:t>
            </a:r>
          </a:p>
          <a:p>
            <a:r>
              <a:rPr lang="pt-BR" b="1" dirty="0"/>
              <a:t>Reduz custos:</a:t>
            </a:r>
            <a:r>
              <a:rPr lang="pt-BR" dirty="0"/>
              <a:t> O ETL pode ajudar a reduzir custos ao eliminar a necessidade de armazenar e analisar dados duplicados.</a:t>
            </a:r>
          </a:p>
          <a:p>
            <a:r>
              <a:rPr lang="pt-BR" b="1" dirty="0"/>
              <a:t>Melhora a tomada de decisões:</a:t>
            </a:r>
            <a:r>
              <a:rPr lang="pt-BR" dirty="0"/>
              <a:t> O ETL fornece aos usuários acesso a informações precisas e atualizadas para tomar decisões mais inteligentes.</a:t>
            </a:r>
          </a:p>
          <a:p>
            <a:endParaRPr lang="pt-BR" dirty="0"/>
          </a:p>
        </p:txBody>
      </p:sp>
      <p:pic>
        <p:nvPicPr>
          <p:cNvPr id="4" name="Picture 2" descr="Business Intelligence: The Leap You Need | by MPercept Academy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6922" t="43264" r="63903" b="4382"/>
          <a:stretch/>
        </p:blipFill>
        <p:spPr bwMode="auto">
          <a:xfrm>
            <a:off x="9931519" y="4576194"/>
            <a:ext cx="2260481" cy="228180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954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Desafios do ETL</a:t>
            </a:r>
            <a:endParaRPr lang="pt-BR" dirty="0"/>
          </a:p>
        </p:txBody>
      </p:sp>
      <p:sp>
        <p:nvSpPr>
          <p:cNvPr id="3" name="Espaço Reservado para Conteúdo 2"/>
          <p:cNvSpPr>
            <a:spLocks noGrp="1"/>
          </p:cNvSpPr>
          <p:nvPr>
            <p:ph idx="1"/>
          </p:nvPr>
        </p:nvSpPr>
        <p:spPr/>
        <p:txBody>
          <a:bodyPr/>
          <a:lstStyle/>
          <a:p>
            <a:r>
              <a:rPr lang="pt-BR" b="1" dirty="0" smtClean="0"/>
              <a:t>Complexidade</a:t>
            </a:r>
            <a:r>
              <a:rPr lang="pt-BR" b="1" dirty="0"/>
              <a:t>:</a:t>
            </a:r>
            <a:r>
              <a:rPr lang="pt-BR" dirty="0"/>
              <a:t> O processo de ETL pode ser complexo, especialmente quando se trata de integrar dados de diversas fontes.</a:t>
            </a:r>
          </a:p>
          <a:p>
            <a:r>
              <a:rPr lang="pt-BR" b="1" dirty="0"/>
              <a:t>Custo:</a:t>
            </a:r>
            <a:r>
              <a:rPr lang="pt-BR" dirty="0"/>
              <a:t> As ferramentas ETL podem ser caras, especialmente para grandes volumes de dados.</a:t>
            </a:r>
          </a:p>
          <a:p>
            <a:r>
              <a:rPr lang="pt-BR" b="1" dirty="0"/>
              <a:t>Tempo:</a:t>
            </a:r>
            <a:r>
              <a:rPr lang="pt-BR" dirty="0"/>
              <a:t> O processo de ETL pode ser demorado, especialmente para grandes volumes de dados.</a:t>
            </a:r>
          </a:p>
          <a:p>
            <a:endParaRPr lang="pt-BR" dirty="0"/>
          </a:p>
        </p:txBody>
      </p:sp>
      <p:pic>
        <p:nvPicPr>
          <p:cNvPr id="4" name="Picture 2" descr="Business Intelligence: The Leap You Need | by MPercept Academy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6922" t="43264" r="63903" b="4382"/>
          <a:stretch/>
        </p:blipFill>
        <p:spPr bwMode="auto">
          <a:xfrm>
            <a:off x="9931519" y="4576194"/>
            <a:ext cx="2260481" cy="228180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057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Duvida Imagens – Download Grátis no Freep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234193" y="250031"/>
            <a:ext cx="10515600" cy="1325563"/>
          </a:xfrm>
        </p:spPr>
        <p:txBody>
          <a:bodyPr/>
          <a:lstStyle/>
          <a:p>
            <a:r>
              <a:rPr lang="pt-BR" b="1" dirty="0"/>
              <a:t>Introdução</a:t>
            </a:r>
            <a:endParaRPr lang="pt-BR" dirty="0"/>
          </a:p>
        </p:txBody>
      </p:sp>
      <p:sp>
        <p:nvSpPr>
          <p:cNvPr id="3" name="Espaço Reservado para Conteúdo 2"/>
          <p:cNvSpPr>
            <a:spLocks noGrp="1"/>
          </p:cNvSpPr>
          <p:nvPr>
            <p:ph idx="1"/>
          </p:nvPr>
        </p:nvSpPr>
        <p:spPr>
          <a:xfrm>
            <a:off x="234193" y="1825625"/>
            <a:ext cx="5671657" cy="4351338"/>
          </a:xfrm>
        </p:spPr>
        <p:txBody>
          <a:bodyPr>
            <a:normAutofit fontScale="92500"/>
          </a:bodyPr>
          <a:lstStyle/>
          <a:p>
            <a:pPr>
              <a:lnSpc>
                <a:spcPct val="200000"/>
              </a:lnSpc>
            </a:pPr>
            <a:r>
              <a:rPr lang="pt-BR" dirty="0"/>
              <a:t>O que é Business </a:t>
            </a:r>
            <a:r>
              <a:rPr lang="pt-BR" dirty="0" err="1"/>
              <a:t>Intelligence</a:t>
            </a:r>
            <a:r>
              <a:rPr lang="pt-BR" dirty="0"/>
              <a:t> (BI)?</a:t>
            </a:r>
          </a:p>
          <a:p>
            <a:pPr>
              <a:lnSpc>
                <a:spcPct val="200000"/>
              </a:lnSpc>
            </a:pPr>
            <a:r>
              <a:rPr lang="pt-BR" dirty="0"/>
              <a:t>Por que o BI é importante para as empresas hoje em dia?</a:t>
            </a:r>
          </a:p>
          <a:p>
            <a:pPr>
              <a:lnSpc>
                <a:spcPct val="200000"/>
              </a:lnSpc>
            </a:pPr>
            <a:r>
              <a:rPr lang="pt-BR" dirty="0"/>
              <a:t>Quais são os principais benefícios do BI</a:t>
            </a:r>
            <a:r>
              <a:rPr lang="pt-BR" dirty="0" smtClean="0"/>
              <a:t>?</a:t>
            </a:r>
            <a:endParaRPr lang="pt-BR" dirty="0"/>
          </a:p>
        </p:txBody>
      </p:sp>
    </p:spTree>
    <p:extLst>
      <p:ext uri="{BB962C8B-B14F-4D97-AF65-F5344CB8AC3E}">
        <p14:creationId xmlns:p14="http://schemas.microsoft.com/office/powerpoint/2010/main" val="3750338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Business </a:t>
            </a:r>
            <a:r>
              <a:rPr lang="pt-BR" dirty="0" err="1" smtClean="0"/>
              <a:t>Intelligence</a:t>
            </a:r>
            <a:r>
              <a:rPr lang="pt-BR" dirty="0" smtClean="0"/>
              <a:t> (BI)</a:t>
            </a:r>
            <a:endParaRPr lang="pt-BR" dirty="0"/>
          </a:p>
        </p:txBody>
      </p:sp>
      <p:sp>
        <p:nvSpPr>
          <p:cNvPr id="3" name="Espaço Reservado para Conteúdo 2"/>
          <p:cNvSpPr>
            <a:spLocks noGrp="1"/>
          </p:cNvSpPr>
          <p:nvPr>
            <p:ph idx="1"/>
          </p:nvPr>
        </p:nvSpPr>
        <p:spPr/>
        <p:txBody>
          <a:bodyPr>
            <a:normAutofit lnSpcReduction="10000"/>
          </a:bodyPr>
          <a:lstStyle/>
          <a:p>
            <a:r>
              <a:rPr lang="pt-BR" dirty="0"/>
              <a:t>O Business </a:t>
            </a:r>
            <a:r>
              <a:rPr lang="pt-BR" dirty="0" err="1"/>
              <a:t>Intelligence</a:t>
            </a:r>
            <a:r>
              <a:rPr lang="pt-BR" dirty="0"/>
              <a:t> (BI) é um conjunto de estratégias e tecnologias que transformam dados brutos em informações acionáveis.</a:t>
            </a:r>
          </a:p>
          <a:p>
            <a:r>
              <a:rPr lang="pt-BR" dirty="0"/>
              <a:t>Em um mundo cada vez mais data-</a:t>
            </a:r>
            <a:r>
              <a:rPr lang="pt-BR" dirty="0" err="1"/>
              <a:t>driven</a:t>
            </a:r>
            <a:r>
              <a:rPr lang="pt-BR" dirty="0"/>
              <a:t>, o BI é crucial para que as empresas tomem decisões estratégicas e otimizem seus processos.</a:t>
            </a:r>
          </a:p>
          <a:p>
            <a:r>
              <a:rPr lang="pt-BR" dirty="0"/>
              <a:t>O BI oferece diversos benefícios, como:</a:t>
            </a:r>
          </a:p>
          <a:p>
            <a:pPr lvl="1"/>
            <a:r>
              <a:rPr lang="pt-BR" dirty="0"/>
              <a:t>Melhora na tomada de decisões</a:t>
            </a:r>
          </a:p>
          <a:p>
            <a:pPr lvl="1"/>
            <a:r>
              <a:rPr lang="pt-BR" dirty="0"/>
              <a:t>Aumento da eficiência operacional</a:t>
            </a:r>
          </a:p>
          <a:p>
            <a:pPr lvl="1"/>
            <a:r>
              <a:rPr lang="pt-BR" dirty="0"/>
              <a:t>Redução de custos</a:t>
            </a:r>
          </a:p>
          <a:p>
            <a:pPr lvl="1"/>
            <a:r>
              <a:rPr lang="pt-BR" dirty="0"/>
              <a:t>Aumento da receita</a:t>
            </a:r>
          </a:p>
          <a:p>
            <a:pPr lvl="1"/>
            <a:r>
              <a:rPr lang="pt-BR" dirty="0"/>
              <a:t>Melhoria da competitividade</a:t>
            </a:r>
          </a:p>
          <a:p>
            <a:endParaRPr lang="pt-BR" dirty="0"/>
          </a:p>
        </p:txBody>
      </p:sp>
      <p:pic>
        <p:nvPicPr>
          <p:cNvPr id="5" name="Picture 2" descr="Business Intelligence: The Leap You Need | by MPercept Academy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6922" t="43264" r="63903" b="4382"/>
          <a:stretch/>
        </p:blipFill>
        <p:spPr bwMode="auto">
          <a:xfrm>
            <a:off x="9931519" y="4576194"/>
            <a:ext cx="2260481" cy="228180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3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100" name="Picture 4" descr="Benefícios Do Armazenamento De Dados Na Nuvem Para O Seu, 41% O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0488" y="0"/>
            <a:ext cx="8601512" cy="6836224"/>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p:cNvSpPr>
            <a:spLocks noGrp="1"/>
          </p:cNvSpPr>
          <p:nvPr>
            <p:ph idx="1"/>
          </p:nvPr>
        </p:nvSpPr>
        <p:spPr>
          <a:xfrm>
            <a:off x="838200" y="1825625"/>
            <a:ext cx="5469294" cy="4351338"/>
          </a:xfrm>
        </p:spPr>
        <p:txBody>
          <a:bodyPr/>
          <a:lstStyle/>
          <a:p>
            <a:r>
              <a:rPr lang="pt-BR" dirty="0">
                <a:solidFill>
                  <a:schemeClr val="bg1"/>
                </a:solidFill>
              </a:rPr>
              <a:t>Vivemos na era da informação, onde a quantidade de dados gerados cresce exponencialmente.</a:t>
            </a:r>
          </a:p>
          <a:p>
            <a:r>
              <a:rPr lang="pt-BR" dirty="0">
                <a:solidFill>
                  <a:schemeClr val="bg1"/>
                </a:solidFill>
              </a:rPr>
              <a:t>Essa explosão de dados traz consigo o desafio de transformá-los em insights acionáveis.</a:t>
            </a:r>
          </a:p>
          <a:p>
            <a:r>
              <a:rPr lang="pt-BR" dirty="0">
                <a:solidFill>
                  <a:schemeClr val="bg1"/>
                </a:solidFill>
              </a:rPr>
              <a:t>O BI surge como a solução ideal para esse desafio, fornecendo ferramentas para organizar, analisar e interpretar dados.</a:t>
            </a:r>
          </a:p>
          <a:p>
            <a:endParaRPr lang="pt-BR" dirty="0">
              <a:solidFill>
                <a:schemeClr val="bg1"/>
              </a:solidFill>
            </a:endParaRPr>
          </a:p>
        </p:txBody>
      </p:sp>
      <p:sp>
        <p:nvSpPr>
          <p:cNvPr id="2" name="Título 1"/>
          <p:cNvSpPr>
            <a:spLocks noGrp="1"/>
          </p:cNvSpPr>
          <p:nvPr>
            <p:ph type="title"/>
          </p:nvPr>
        </p:nvSpPr>
        <p:spPr/>
        <p:txBody>
          <a:bodyPr/>
          <a:lstStyle/>
          <a:p>
            <a:r>
              <a:rPr lang="pt-BR" b="1" dirty="0">
                <a:solidFill>
                  <a:schemeClr val="bg1"/>
                </a:solidFill>
              </a:rPr>
              <a:t>O Cenário Atual</a:t>
            </a:r>
            <a:endParaRPr lang="pt-BR" dirty="0">
              <a:solidFill>
                <a:schemeClr val="bg1"/>
              </a:solidFill>
            </a:endParaRPr>
          </a:p>
        </p:txBody>
      </p:sp>
    </p:spTree>
    <p:extLst>
      <p:ext uri="{BB962C8B-B14F-4D97-AF65-F5344CB8AC3E}">
        <p14:creationId xmlns:p14="http://schemas.microsoft.com/office/powerpoint/2010/main" val="1736957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10871"/>
            <a:ext cx="10515600" cy="1325563"/>
          </a:xfrm>
          <a:noFill/>
        </p:spPr>
        <p:txBody>
          <a:bodyPr/>
          <a:lstStyle/>
          <a:p>
            <a:r>
              <a:rPr lang="pt-BR" b="1" dirty="0"/>
              <a:t>Benefícios do Business </a:t>
            </a:r>
            <a:r>
              <a:rPr lang="pt-BR" b="1" dirty="0" err="1"/>
              <a:t>Intelligence</a:t>
            </a:r>
            <a:endParaRPr lang="pt-BR" dirty="0"/>
          </a:p>
        </p:txBody>
      </p:sp>
      <p:sp>
        <p:nvSpPr>
          <p:cNvPr id="3" name="Espaço Reservado para Conteúdo 2"/>
          <p:cNvSpPr>
            <a:spLocks noGrp="1"/>
          </p:cNvSpPr>
          <p:nvPr>
            <p:ph idx="1"/>
          </p:nvPr>
        </p:nvSpPr>
        <p:spPr>
          <a:solidFill>
            <a:schemeClr val="bg1">
              <a:alpha val="70000"/>
            </a:schemeClr>
          </a:solidFill>
        </p:spPr>
        <p:txBody>
          <a:bodyPr>
            <a:normAutofit lnSpcReduction="10000"/>
          </a:bodyPr>
          <a:lstStyle/>
          <a:p>
            <a:r>
              <a:rPr lang="pt-BR" dirty="0"/>
              <a:t>Melhora na tomada de decisões: insights baseados em dados concretos.</a:t>
            </a:r>
          </a:p>
          <a:p>
            <a:r>
              <a:rPr lang="pt-BR" dirty="0"/>
              <a:t>Aumento da eficiência operacional: identificação de gargalos e oportunidades de melhoria.</a:t>
            </a:r>
          </a:p>
          <a:p>
            <a:r>
              <a:rPr lang="pt-BR" dirty="0"/>
              <a:t>Redução de custos: otimização de recursos e eliminação de desperdícios.</a:t>
            </a:r>
          </a:p>
          <a:p>
            <a:r>
              <a:rPr lang="pt-BR" dirty="0"/>
              <a:t>Aumento da receita: identificação de novas oportunidades de mercado.</a:t>
            </a:r>
          </a:p>
          <a:p>
            <a:r>
              <a:rPr lang="pt-BR" dirty="0"/>
              <a:t>Melhoria da competitividade: insights sobre o mercado e os concorrentes</a:t>
            </a:r>
            <a:r>
              <a:rPr lang="pt-BR" dirty="0" smtClean="0"/>
              <a:t>.</a:t>
            </a:r>
            <a:endParaRPr lang="pt-BR" dirty="0"/>
          </a:p>
        </p:txBody>
      </p:sp>
      <p:pic>
        <p:nvPicPr>
          <p:cNvPr id="1026" name="Picture 2" descr="Business Intelligence: The Leap You Need | by MPercept Academy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6922" t="43264" r="63903" b="4382"/>
          <a:stretch/>
        </p:blipFill>
        <p:spPr bwMode="auto">
          <a:xfrm>
            <a:off x="9931519" y="4576194"/>
            <a:ext cx="2260481" cy="228180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618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Fundo Proteja Seus Dados Privados Com Um Cadeado Aberto Renderizado Em 3d  Com Um Buraco De Fechadura Fundo, Bloqueio 3d, Cadeado Aberto, Segurança 3d  Imagem de plano de fundo para download gratui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3913" y="4384982"/>
            <a:ext cx="3976397" cy="230506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p:txBody>
          <a:bodyPr>
            <a:normAutofit fontScale="90000"/>
          </a:bodyPr>
          <a:lstStyle/>
          <a:p>
            <a:r>
              <a:rPr lang="pt-BR" dirty="0"/>
              <a:t>Desvendando os Segredos das Análises: Uma Jornada para Extrair o Máximo dos seus Dados.</a:t>
            </a:r>
          </a:p>
        </p:txBody>
      </p:sp>
      <p:sp>
        <p:nvSpPr>
          <p:cNvPr id="4" name="Subtítulo 3"/>
          <p:cNvSpPr>
            <a:spLocks noGrp="1"/>
          </p:cNvSpPr>
          <p:nvPr>
            <p:ph type="subTitle" idx="1"/>
          </p:nvPr>
        </p:nvSpPr>
        <p:spPr/>
        <p:txBody>
          <a:bodyPr/>
          <a:lstStyle/>
          <a:p>
            <a:r>
              <a:rPr lang="pt-BR" dirty="0"/>
              <a:t>Explorando os Diversos Tipos de Análises e suas Aplicações.</a:t>
            </a:r>
          </a:p>
        </p:txBody>
      </p:sp>
    </p:spTree>
    <p:extLst>
      <p:ext uri="{BB962C8B-B14F-4D97-AF65-F5344CB8AC3E}">
        <p14:creationId xmlns:p14="http://schemas.microsoft.com/office/powerpoint/2010/main" val="1536997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bg1">
              <a:alpha val="60000"/>
            </a:schemeClr>
          </a:solidFill>
        </p:spPr>
        <p:txBody>
          <a:bodyPr/>
          <a:lstStyle/>
          <a:p>
            <a:r>
              <a:rPr lang="pt-BR" dirty="0" smtClean="0"/>
              <a:t>Análise de Dados</a:t>
            </a:r>
            <a:endParaRPr lang="pt-BR" dirty="0"/>
          </a:p>
        </p:txBody>
      </p:sp>
      <p:sp>
        <p:nvSpPr>
          <p:cNvPr id="3" name="Espaço Reservado para Conteúdo 2"/>
          <p:cNvSpPr>
            <a:spLocks noGrp="1"/>
          </p:cNvSpPr>
          <p:nvPr>
            <p:ph idx="1"/>
          </p:nvPr>
        </p:nvSpPr>
        <p:spPr>
          <a:xfrm>
            <a:off x="838200" y="1825625"/>
            <a:ext cx="9093319" cy="4351338"/>
          </a:xfrm>
          <a:solidFill>
            <a:schemeClr val="bg1">
              <a:alpha val="60000"/>
            </a:schemeClr>
          </a:solidFill>
        </p:spPr>
        <p:txBody>
          <a:bodyPr>
            <a:normAutofit fontScale="92500" lnSpcReduction="10000"/>
          </a:bodyPr>
          <a:lstStyle/>
          <a:p>
            <a:pPr>
              <a:lnSpc>
                <a:spcPct val="150000"/>
              </a:lnSpc>
            </a:pPr>
            <a:r>
              <a:rPr lang="pt-BR" dirty="0"/>
              <a:t>A análise de dados é o processo de transformar dados brutos em informações úteis e acionáveis.</a:t>
            </a:r>
          </a:p>
          <a:p>
            <a:pPr>
              <a:lnSpc>
                <a:spcPct val="150000"/>
              </a:lnSpc>
            </a:pPr>
            <a:r>
              <a:rPr lang="pt-BR" dirty="0"/>
              <a:t>Através da análise de dados, podemos identificar padrões, tendências e insights que nos permitem tomar decisões mais inteligentes e otimizar nossos resultados.</a:t>
            </a:r>
          </a:p>
          <a:p>
            <a:pPr>
              <a:lnSpc>
                <a:spcPct val="150000"/>
              </a:lnSpc>
            </a:pPr>
            <a:r>
              <a:rPr lang="pt-BR" dirty="0"/>
              <a:t>Nesta aula, exploraremos os diferentes tipos de análises e suas aplicações em diversas áreas</a:t>
            </a:r>
            <a:r>
              <a:rPr lang="pt-BR" dirty="0" smtClean="0"/>
              <a:t>.</a:t>
            </a:r>
            <a:endParaRPr lang="pt-BR" dirty="0"/>
          </a:p>
        </p:txBody>
      </p:sp>
      <p:pic>
        <p:nvPicPr>
          <p:cNvPr id="5" name="Picture 2" descr="Business Intelligence: The Leap You Need | by MPercept Academy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6922" t="43264" r="63903" b="4382"/>
          <a:stretch/>
        </p:blipFill>
        <p:spPr bwMode="auto">
          <a:xfrm>
            <a:off x="9931519" y="4576194"/>
            <a:ext cx="2260481" cy="228180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13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Tipos de Análises</a:t>
            </a:r>
            <a:endParaRPr lang="pt-BR" dirty="0"/>
          </a:p>
        </p:txBody>
      </p:sp>
      <p:sp>
        <p:nvSpPr>
          <p:cNvPr id="3" name="Espaço Reservado para Conteúdo 2"/>
          <p:cNvSpPr>
            <a:spLocks noGrp="1"/>
          </p:cNvSpPr>
          <p:nvPr>
            <p:ph idx="1"/>
          </p:nvPr>
        </p:nvSpPr>
        <p:spPr>
          <a:xfrm>
            <a:off x="838200" y="1825625"/>
            <a:ext cx="7708641" cy="4351338"/>
          </a:xfrm>
        </p:spPr>
        <p:txBody>
          <a:bodyPr/>
          <a:lstStyle/>
          <a:p>
            <a:r>
              <a:rPr lang="pt-BR" b="1" dirty="0"/>
              <a:t>Análise descritiva:</a:t>
            </a:r>
            <a:r>
              <a:rPr lang="pt-BR" dirty="0"/>
              <a:t> Resumir os dados e apresentar informações como média, mediana, moda, desvio padrão, etc.</a:t>
            </a:r>
          </a:p>
          <a:p>
            <a:r>
              <a:rPr lang="pt-BR" b="1" dirty="0"/>
              <a:t>Análise diagnóstica:</a:t>
            </a:r>
            <a:r>
              <a:rPr lang="pt-BR" dirty="0"/>
              <a:t> Identificar as causas de um problema ou situação específica.</a:t>
            </a:r>
          </a:p>
          <a:p>
            <a:r>
              <a:rPr lang="pt-BR" b="1" dirty="0"/>
              <a:t>Análise preditiva:</a:t>
            </a:r>
            <a:r>
              <a:rPr lang="pt-BR" dirty="0"/>
              <a:t> Prever o que pode acontecer no futuro utilizando técnicas de </a:t>
            </a:r>
            <a:r>
              <a:rPr lang="pt-BR" dirty="0" err="1"/>
              <a:t>machine</a:t>
            </a:r>
            <a:r>
              <a:rPr lang="pt-BR" dirty="0"/>
              <a:t> </a:t>
            </a:r>
            <a:r>
              <a:rPr lang="pt-BR" dirty="0" err="1"/>
              <a:t>learning</a:t>
            </a:r>
            <a:r>
              <a:rPr lang="pt-BR" dirty="0"/>
              <a:t> e inteligência artificial.</a:t>
            </a:r>
          </a:p>
          <a:p>
            <a:r>
              <a:rPr lang="pt-BR" b="1" dirty="0"/>
              <a:t>Análise prescritiva:</a:t>
            </a:r>
            <a:r>
              <a:rPr lang="pt-BR" dirty="0"/>
              <a:t> Recomendar ações para otimizar resultados ou resolver problemas</a:t>
            </a:r>
            <a:r>
              <a:rPr lang="pt-BR" dirty="0" smtClean="0"/>
              <a:t>.</a:t>
            </a:r>
            <a:endParaRPr lang="pt-BR" dirty="0"/>
          </a:p>
        </p:txBody>
      </p:sp>
      <p:pic>
        <p:nvPicPr>
          <p:cNvPr id="8196" name="Picture 4" descr="Foto de Caixa De Ferramentas De Madeira e mais fotos de stock de Caixa de  Ferramentas - Caixa de Ferramentas, Ferramenta de trabalho, Fundo Branco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6840" y="4332595"/>
            <a:ext cx="3645159" cy="2525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561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Análise Descritiva</a:t>
            </a:r>
            <a:endParaRPr lang="pt-BR" dirty="0"/>
          </a:p>
        </p:txBody>
      </p:sp>
      <p:sp>
        <p:nvSpPr>
          <p:cNvPr id="3" name="Espaço Reservado para Conteúdo 2"/>
          <p:cNvSpPr>
            <a:spLocks noGrp="1"/>
          </p:cNvSpPr>
          <p:nvPr>
            <p:ph idx="1"/>
          </p:nvPr>
        </p:nvSpPr>
        <p:spPr/>
        <p:txBody>
          <a:bodyPr/>
          <a:lstStyle/>
          <a:p>
            <a:pPr>
              <a:lnSpc>
                <a:spcPct val="150000"/>
              </a:lnSpc>
            </a:pPr>
            <a:r>
              <a:rPr lang="pt-BR" b="1" dirty="0"/>
              <a:t>Objetivo: Descrever o que aconteceu, utilizando medidas como média, mediana, moda, desvio padrão, etc.</a:t>
            </a:r>
          </a:p>
          <a:p>
            <a:pPr>
              <a:lnSpc>
                <a:spcPct val="150000"/>
              </a:lnSpc>
            </a:pPr>
            <a:r>
              <a:rPr lang="pt-BR" b="1" dirty="0"/>
              <a:t>Exemplos: Análise de vendas por mês, análise de reclamações por cliente, análise de tempo de espera por atendimento.</a:t>
            </a:r>
          </a:p>
          <a:p>
            <a:pPr marL="0" indent="0">
              <a:lnSpc>
                <a:spcPct val="150000"/>
              </a:lnSpc>
              <a:buNone/>
            </a:pPr>
            <a:endParaRPr lang="pt-BR" b="1" dirty="0"/>
          </a:p>
        </p:txBody>
      </p:sp>
      <p:pic>
        <p:nvPicPr>
          <p:cNvPr id="5" name="Picture 2" descr="Business Intelligence: The Leap You Need | by MPercept Academy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6922" t="43264" r="63903" b="4382"/>
          <a:stretch/>
        </p:blipFill>
        <p:spPr bwMode="auto">
          <a:xfrm>
            <a:off x="9931519" y="4576194"/>
            <a:ext cx="2260481" cy="228180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635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927</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19</vt:i4>
      </vt:variant>
    </vt:vector>
  </HeadingPairs>
  <TitlesOfParts>
    <vt:vector size="23" baseType="lpstr">
      <vt:lpstr>Arial</vt:lpstr>
      <vt:lpstr>Calibri</vt:lpstr>
      <vt:lpstr>Calibri Light</vt:lpstr>
      <vt:lpstr>Tema do Office</vt:lpstr>
      <vt:lpstr>Business Intelligence: Desvendando o Segredo das Decisões Inteligentes.</vt:lpstr>
      <vt:lpstr>Introdução</vt:lpstr>
      <vt:lpstr>Business Intelligence (BI)</vt:lpstr>
      <vt:lpstr>O Cenário Atual</vt:lpstr>
      <vt:lpstr>Benefícios do Business Intelligence</vt:lpstr>
      <vt:lpstr>Desvendando os Segredos das Análises: Uma Jornada para Extrair o Máximo dos seus Dados.</vt:lpstr>
      <vt:lpstr>Análise de Dados</vt:lpstr>
      <vt:lpstr>Tipos de Análises</vt:lpstr>
      <vt:lpstr>Análise Descritiva</vt:lpstr>
      <vt:lpstr>Análise Diagnóstica</vt:lpstr>
      <vt:lpstr>Análise Preditiva</vt:lpstr>
      <vt:lpstr>Análise Prescritiva</vt:lpstr>
      <vt:lpstr>Extração, Transformação e Carregamento (ETL)</vt:lpstr>
      <vt:lpstr>Extração</vt:lpstr>
      <vt:lpstr>Transformação</vt:lpstr>
      <vt:lpstr>Carregamento</vt:lpstr>
      <vt:lpstr>ETL</vt:lpstr>
      <vt:lpstr>Benefícios do ETL</vt:lpstr>
      <vt:lpstr>Desafios do ETL</vt:lpstr>
    </vt:vector>
  </TitlesOfParts>
  <Company>SESI SENAI SP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Desvendando o Segredo das Decisões Inteligentes.</dc:title>
  <dc:creator>Instrutor</dc:creator>
  <cp:lastModifiedBy>Instrutor</cp:lastModifiedBy>
  <cp:revision>9</cp:revision>
  <dcterms:created xsi:type="dcterms:W3CDTF">2024-04-01T21:41:32Z</dcterms:created>
  <dcterms:modified xsi:type="dcterms:W3CDTF">2024-05-20T16:20:21Z</dcterms:modified>
</cp:coreProperties>
</file>