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8582" autoAdjust="0"/>
  </p:normalViewPr>
  <p:slideViewPr>
    <p:cSldViewPr snapToGrid="0">
      <p:cViewPr varScale="1">
        <p:scale>
          <a:sx n="32" d="100"/>
          <a:sy n="32" d="100"/>
        </p:scale>
        <p:origin x="1326" y="42"/>
      </p:cViewPr>
      <p:guideLst/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A4887-F053-4596-8432-4427F4E643D6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304B1-B357-4702-8BDB-EB207C1141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5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9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4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43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Simuladores são todos</a:t>
            </a:r>
            <a:r>
              <a:rPr lang="pt-BR" baseline="0" dirty="0" smtClean="0"/>
              <a:t> os programas que podemos transformar sistemas reais em modelos para “prever o futuro”.</a:t>
            </a:r>
          </a:p>
          <a:p>
            <a:r>
              <a:rPr lang="pt-BR" baseline="0" dirty="0" smtClean="0"/>
              <a:t>Por exemplo, simuladores os simuladores de carros, simuladores de aviões, simuladores, por que não jogos de carros e aviões (?), simuladores de investimento, simuladores empresariais e assim por diante..</a:t>
            </a:r>
          </a:p>
          <a:p>
            <a:r>
              <a:rPr lang="pt-BR" baseline="0" dirty="0" smtClean="0"/>
              <a:t>Um exemplo, que mais adiante vocês irão se deparar, é o VPL, uma das simulações mais simples que existe, serve para prever como que eu vou pagar um investimento, em quanto tempo posso ter o meu dinheiro de volta.</a:t>
            </a:r>
          </a:p>
          <a:p>
            <a:r>
              <a:rPr lang="pt-BR" baseline="0" dirty="0" smtClean="0"/>
              <a:t>Outro exemplo extremo são os simuladores de treinamento da NASA, muito mais complexos que qualquer simulador de processo, mas o investimento que a NASA fez para esses simuladores são pagos pela segurança que eles trazem. Geralmente o piloto da nave espacial nunca guiou uma de verdade, mas passou horas e horas treinando em um simulador, e provavelmente já morreu diversas vezes de forma fictícia, é logico.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17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simuladores mais conhecidos na indústria e na academia são estes:</a:t>
            </a:r>
          </a:p>
          <a:p>
            <a:r>
              <a:rPr lang="pt-BR" dirty="0" smtClean="0"/>
              <a:t>O Aspen</a:t>
            </a:r>
            <a:r>
              <a:rPr lang="pt-BR" baseline="0" dirty="0" smtClean="0"/>
              <a:t> Plus e o Aspen HYSYS... O HYSYS foi comprado pela Aspen poucos anos atrás e como já era muito conhecido, ficou o nome HYSYS, são simuladores de blocos ou seja, coloca os equipamentos e o simulador resolve um por vez, até que finalmente o sistema inteiro converge. </a:t>
            </a:r>
          </a:p>
          <a:p>
            <a:r>
              <a:rPr lang="pt-BR" baseline="0" dirty="0" err="1" smtClean="0"/>
              <a:t>gPROMS</a:t>
            </a:r>
            <a:r>
              <a:rPr lang="pt-BR" baseline="0" dirty="0" smtClean="0"/>
              <a:t> eu sinceramente não conheço, mas sempre ouço falar</a:t>
            </a:r>
          </a:p>
          <a:p>
            <a:r>
              <a:rPr lang="pt-BR" baseline="0" dirty="0" smtClean="0"/>
              <a:t>PRO/II segue a mesma linha do Aspen Plus e HYSYS</a:t>
            </a:r>
          </a:p>
          <a:p>
            <a:r>
              <a:rPr lang="pt-BR" baseline="0" dirty="0" smtClean="0"/>
              <a:t>E estes dois últimos, o EMSO e o </a:t>
            </a:r>
            <a:r>
              <a:rPr lang="pt-BR" baseline="0" dirty="0" err="1" smtClean="0"/>
              <a:t>iiSE</a:t>
            </a:r>
            <a:r>
              <a:rPr lang="pt-BR" baseline="0" dirty="0" smtClean="0"/>
              <a:t>, são os simuladores que eu mais trabalho, a vantagem destes simuladores é que eles são orientados a equações, ou seja, transformam o fluxograma de processo em um sistema de equações, onde o tamanho do sistema vai variar dependendo da complexidade dele.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0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Funciona</a:t>
            </a:r>
            <a:r>
              <a:rPr lang="pt-BR" baseline="0" dirty="0" smtClean="0"/>
              <a:t> mais ou menos assim, o usuário abre um novo arquivo e vai montando a simulação, vai fazendo aos poucos, cada vez que o usuário manda o comando para executar a simulação, o simulador automaticamente transforma todos os equipamentos (blocos) em um único sistema de equações, pois cada bloco é composto por uma serie de equações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03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Somente</a:t>
            </a:r>
            <a:r>
              <a:rPr lang="pt-BR" baseline="0" dirty="0" smtClean="0"/>
              <a:t> depois de tudo transformado em equações, que ai sim o simulador começar a calcular o sistema.</a:t>
            </a:r>
          </a:p>
          <a:p>
            <a:r>
              <a:rPr lang="pt-BR" baseline="0" dirty="0" smtClean="0"/>
              <a:t>Bom ai vai de cada usuário saber o que deseja simular, nesse sentido eu digo que da pra simular tudo que acontece na indústria química, desde que utilize o simulador adequado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304B1-B357-4702-8BDB-EB207C1141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57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D8F4-03B2-4E11-8DE5-F3B926D5DA05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4EB8-2132-4E9C-8839-29BDCD1DE0FC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87D8-CF29-447A-BD3E-6E27C11C3862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3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832-0BAA-4BD2-ADB5-B526831EF300}" type="datetime6">
              <a:rPr lang="pt-BR" smtClean="0"/>
              <a:t>setembro de 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89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AB17-F97F-4BC2-B0CB-7F483AF360ED}" type="datetime6">
              <a:rPr lang="pt-BR" smtClean="0"/>
              <a:t>setembro de 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85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F80-4E70-4CA9-97CB-26191A3ED525}" type="datetime6">
              <a:rPr lang="pt-BR" smtClean="0"/>
              <a:t>setembro de 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121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BF0D-664C-4E37-93BB-1D65874592BA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38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8270-63E4-4D82-85AA-47E72F5D4A49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1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08A6-2ABC-4829-88EF-521756F983AA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2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9A9C-3EB0-4F49-A258-84FD47C87B73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340-3DF4-4B5A-BBC4-68C609212BFE}" type="datetime6">
              <a:rPr lang="pt-BR" smtClean="0"/>
              <a:t>setembro de 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F384-1CA6-499A-9BB6-EB1C54E2E399}" type="datetime6">
              <a:rPr lang="pt-BR" smtClean="0"/>
              <a:t>setembro de 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EE03-476D-406B-8561-97D02F829210}" type="datetime6">
              <a:rPr lang="pt-BR" smtClean="0"/>
              <a:t>setembro de 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4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2D24-23A7-4008-ADD9-D39FE9A89978}" type="datetime6">
              <a:rPr lang="pt-BR" smtClean="0"/>
              <a:t>setembro de 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07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8CE8-403C-4ACC-BCF4-05926B2B3A27}" type="datetime6">
              <a:rPr lang="pt-BR" smtClean="0"/>
              <a:t>setembro de 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F9BB-C227-4444-8D6B-F9D1111D6339}" type="datetime6">
              <a:rPr lang="pt-BR" smtClean="0"/>
              <a:t>setembro de 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899F-319B-4444-976B-1A429A8D0302}" type="datetime6">
              <a:rPr lang="pt-BR" smtClean="0"/>
              <a:t>setembro de 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89FBA3-1FCE-4F39-A47F-E2DACCD2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3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Simulação na Industria Química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Termodinâmica na indústria e em simuladores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Guilherme Braganholo Flôres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Engenheiro Químico formado pela UFRGS </a:t>
            </a:r>
            <a:br>
              <a:rPr lang="pt-BR" smtClean="0"/>
            </a:br>
            <a:r>
              <a:rPr lang="pt-BR" smtClean="0"/>
              <a:t>(Universidade Federal do Rio Grande do Sul)</a:t>
            </a:r>
          </a:p>
          <a:p>
            <a:endParaRPr lang="pt-BR" smtClean="0"/>
          </a:p>
          <a:p>
            <a:r>
              <a:rPr lang="pt-BR" smtClean="0"/>
              <a:t>Mestrando em Engenharia Química pelo PPGEQ da UFRGS</a:t>
            </a:r>
            <a:br>
              <a:rPr lang="pt-BR" smtClean="0"/>
            </a:br>
            <a:r>
              <a:rPr lang="pt-BR" smtClean="0"/>
              <a:t>(Programa de Pós-Graduação em Engenharia Química) </a:t>
            </a:r>
          </a:p>
          <a:p>
            <a:endParaRPr lang="pt-BR" smtClean="0"/>
          </a:p>
          <a:p>
            <a:r>
              <a:rPr lang="pt-BR" smtClean="0"/>
              <a:t>Área de pesquisa:</a:t>
            </a:r>
          </a:p>
          <a:p>
            <a:pPr lvl="1"/>
            <a:r>
              <a:rPr lang="pt-BR" smtClean="0"/>
              <a:t>LVPP (Laboratório Virtual de Predição de Propriedades)</a:t>
            </a:r>
          </a:p>
          <a:p>
            <a:pPr lvl="1"/>
            <a:r>
              <a:rPr lang="pt-BR" smtClean="0"/>
              <a:t>Modelagem industrial;</a:t>
            </a:r>
          </a:p>
          <a:p>
            <a:pPr lvl="1"/>
            <a:r>
              <a:rPr lang="pt-BR" smtClean="0"/>
              <a:t>Modelos termodinâmicos;</a:t>
            </a:r>
          </a:p>
          <a:p>
            <a:pPr lvl="1"/>
            <a:endParaRPr lang="pt-BR" dirty="0" smtClean="0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917D-0470-4FBF-B0B1-CB8F8D924E5A}" type="datetime6">
              <a:rPr lang="pt-BR" smtClean="0"/>
              <a:t>setembro de 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 simulador de processos?</a:t>
            </a:r>
          </a:p>
          <a:p>
            <a:pPr lvl="1"/>
            <a:r>
              <a:rPr lang="pt-BR" dirty="0" smtClean="0"/>
              <a:t>ASPEN, EMSO...</a:t>
            </a:r>
          </a:p>
          <a:p>
            <a:r>
              <a:rPr lang="pt-BR" dirty="0" smtClean="0"/>
              <a:t>Como são utilizados os simuladores dentro das industrias?</a:t>
            </a:r>
          </a:p>
          <a:p>
            <a:r>
              <a:rPr lang="pt-BR" dirty="0" smtClean="0"/>
              <a:t>Quais são as vantagens do uso de simuladores?</a:t>
            </a:r>
          </a:p>
          <a:p>
            <a:r>
              <a:rPr lang="pt-BR" dirty="0" smtClean="0"/>
              <a:t>Como um simulador funciona?</a:t>
            </a:r>
          </a:p>
          <a:p>
            <a:r>
              <a:rPr lang="pt-BR" dirty="0" smtClean="0"/>
              <a:t>O que é um modelo industrial?</a:t>
            </a:r>
          </a:p>
          <a:p>
            <a:r>
              <a:rPr lang="pt-BR" dirty="0" smtClean="0"/>
              <a:t>Para que serve um modelo industrial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CD19-D371-4639-A985-3EC5707E0E14}" type="datetime6">
              <a:rPr lang="pt-BR" smtClean="0"/>
              <a:t>setembro de 15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simuladores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250784"/>
            <a:ext cx="4313238" cy="3528007"/>
          </a:xfrm>
        </p:spPr>
      </p:pic>
      <p:sp>
        <p:nvSpPr>
          <p:cNvPr id="12" name="Espaço Reservado para Conteúdo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Qualquer programa que transforme um sistema real em um sistema de equações.</a:t>
            </a:r>
          </a:p>
          <a:p>
            <a:pPr lvl="1"/>
            <a:r>
              <a:rPr lang="pt-BR" dirty="0" smtClean="0"/>
              <a:t>Resolvemos por cálculos feitos à mão ou por programas computacionais</a:t>
            </a:r>
            <a:endParaRPr lang="pt-BR" dirty="0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93-1FCA-46FB-8C61-537F520EB4BB}" type="datetime6">
              <a:rPr lang="pt-BR" smtClean="0"/>
              <a:t>setembro de 15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Simuladores mais conhecidos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Aspen Technology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Aspen Plus</a:t>
            </a:r>
          </a:p>
          <a:p>
            <a:r>
              <a:rPr lang="pt-BR" dirty="0" smtClean="0"/>
              <a:t>Aspen Technology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Aspen HYSYS</a:t>
            </a:r>
          </a:p>
          <a:p>
            <a:r>
              <a:rPr lang="pt-BR" dirty="0" smtClean="0"/>
              <a:t>PSE </a:t>
            </a:r>
            <a:r>
              <a:rPr lang="pt-BR" dirty="0" err="1" smtClean="0"/>
              <a:t>Ltd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err="1" smtClean="0"/>
              <a:t>gPROMS</a:t>
            </a:r>
            <a:endParaRPr lang="pt-BR" dirty="0" smtClean="0"/>
          </a:p>
          <a:p>
            <a:r>
              <a:rPr lang="pt-BR" dirty="0" err="1" smtClean="0"/>
              <a:t>SimSci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PRO/II</a:t>
            </a:r>
          </a:p>
          <a:p>
            <a:r>
              <a:rPr lang="pt-BR" b="1" dirty="0" smtClean="0"/>
              <a:t>ALSOC Project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1" dirty="0" smtClean="0"/>
              <a:t>EMSO</a:t>
            </a:r>
          </a:p>
          <a:p>
            <a:r>
              <a:rPr lang="pt-BR" b="1" dirty="0" err="1" smtClean="0"/>
              <a:t>VRTech</a:t>
            </a:r>
            <a:r>
              <a:rPr lang="pt-BR" b="1" dirty="0" smtClean="0"/>
              <a:t> </a:t>
            </a:r>
            <a:r>
              <a:rPr lang="pt-BR" b="1" dirty="0" smtClean="0">
                <a:sym typeface="Wingdings" panose="05000000000000000000" pitchFamily="2" charset="2"/>
              </a:rPr>
              <a:t> </a:t>
            </a:r>
            <a:r>
              <a:rPr lang="pt-BR" b="1" dirty="0" err="1" smtClean="0"/>
              <a:t>iiSE</a:t>
            </a:r>
            <a:r>
              <a:rPr lang="pt-BR" b="1" dirty="0" smtClean="0"/>
              <a:t> Simulator</a:t>
            </a:r>
            <a:endParaRPr lang="pt-BR" b="1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CB18-9C99-40D7-A7CC-600FFB03B386}" type="datetime6">
              <a:rPr lang="pt-BR" smtClean="0"/>
              <a:t>setembro de 15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EMSO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90" y="2133600"/>
            <a:ext cx="7241645" cy="3778250"/>
          </a:xfrm>
        </p:spPr>
      </p:pic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367-47CF-44EA-8F40-73F83AC0EBAD}" type="datetime6">
              <a:rPr lang="pt-BR" smtClean="0"/>
              <a:t>setembro de 15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90" y="2133600"/>
            <a:ext cx="7241645" cy="3778250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9582-91B7-49D5-A402-368E53CD99B5}" type="datetime6">
              <a:rPr lang="pt-BR" smtClean="0"/>
              <a:t>setembro de 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Principais motivos para o uso de um simulador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Projeto de uma planta química</a:t>
            </a:r>
          </a:p>
          <a:p>
            <a:r>
              <a:rPr lang="pt-BR" smtClean="0"/>
              <a:t>Otimização de uma planta química</a:t>
            </a:r>
          </a:p>
          <a:p>
            <a:r>
              <a:rPr lang="pt-BR" smtClean="0"/>
              <a:t>Fazer diversos experimentos sem custo financeiro ou com custo mínimo!</a:t>
            </a:r>
          </a:p>
          <a:p>
            <a:pPr lvl="1"/>
            <a:r>
              <a:rPr lang="pt-BR" smtClean="0"/>
              <a:t>Experimentos que industrialmente são muito demorados podem ser feitos em questões de minutos</a:t>
            </a:r>
          </a:p>
          <a:p>
            <a:pPr lvl="2"/>
            <a:r>
              <a:rPr lang="pt-BR" smtClean="0"/>
              <a:t>Colunas de destilação podem demorar dias para entrar em estado estacionário</a:t>
            </a:r>
          </a:p>
          <a:p>
            <a:pPr lvl="1"/>
            <a:endParaRPr lang="pt-BR" smtClean="0"/>
          </a:p>
          <a:p>
            <a:r>
              <a:rPr lang="pt-BR" smtClean="0"/>
              <a:t>Segurança</a:t>
            </a:r>
          </a:p>
          <a:p>
            <a:pPr lvl="1"/>
            <a:r>
              <a:rPr lang="pt-BR" smtClean="0"/>
              <a:t>Pode-se ultrapassar, sem risco os limites operacionais dos equipamentos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C5CB-168F-4E70-A29C-03721A987932}" type="datetime6">
              <a:rPr lang="pt-BR" smtClean="0"/>
              <a:t>setembro de 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Eng. Guilherme Braganholo Flôres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FBA3-1FCE-4F39-A47F-E2DACCD2A0C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7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589</TotalTime>
  <Words>674</Words>
  <Application>Microsoft Office PowerPoint</Application>
  <PresentationFormat>Widescreen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Cacho</vt:lpstr>
      <vt:lpstr>Simulação na Industria Química</vt:lpstr>
      <vt:lpstr>Guilherme Braganholo Flôres</vt:lpstr>
      <vt:lpstr>Introdução</vt:lpstr>
      <vt:lpstr>O que são simuladores</vt:lpstr>
      <vt:lpstr>Simuladores mais conhecidos</vt:lpstr>
      <vt:lpstr>EMSO</vt:lpstr>
      <vt:lpstr>Apresentação do PowerPoint</vt:lpstr>
      <vt:lpstr>Principais motivos para o uso de um simulador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na Industria Química</dc:title>
  <dc:creator>Guilherme Braganholo Flôres</dc:creator>
  <cp:lastModifiedBy>Guilherme Braganholo Flôres</cp:lastModifiedBy>
  <cp:revision>17</cp:revision>
  <dcterms:created xsi:type="dcterms:W3CDTF">2015-09-30T15:00:09Z</dcterms:created>
  <dcterms:modified xsi:type="dcterms:W3CDTF">2015-10-01T00:49:57Z</dcterms:modified>
</cp:coreProperties>
</file>