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4" r:id="rId3"/>
    <p:sldId id="261" r:id="rId4"/>
    <p:sldId id="263" r:id="rId6"/>
    <p:sldId id="256" r:id="rId7"/>
    <p:sldId id="257" r:id="rId8"/>
    <p:sldId id="258" r:id="rId9"/>
    <p:sldId id="259" r:id="rId10"/>
    <p:sldId id="26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gc roots:</a:t>
            </a:r>
            <a:endParaRPr lang="en-US" altLang="zh-CN"/>
          </a:p>
          <a:p>
            <a:r>
              <a:rPr lang="en-US" altLang="zh-CN"/>
              <a:t>Class - class loaded by system class loader. Such classes can never be unloaded. They can hold objects via static fields. Please note that classes loaded by custom class loaders are not roots, unless corresponding instances of java.lang.Class happen to be roots of other kind(s).</a:t>
            </a:r>
            <a:endParaRPr lang="en-US" altLang="zh-CN"/>
          </a:p>
          <a:p>
            <a:r>
              <a:rPr lang="en-US" altLang="zh-CN"/>
              <a:t>Thread - live thread</a:t>
            </a:r>
            <a:endParaRPr lang="en-US" altLang="zh-CN"/>
          </a:p>
          <a:p>
            <a:r>
              <a:rPr lang="en-US" altLang="zh-CN"/>
              <a:t>Stack Local - local variable or parameter of Java method</a:t>
            </a:r>
            <a:endParaRPr lang="en-US" altLang="zh-CN"/>
          </a:p>
          <a:p>
            <a:r>
              <a:rPr lang="en-US" altLang="zh-CN"/>
              <a:t>JNI Local - local variable or parameter of JNI method</a:t>
            </a:r>
            <a:endParaRPr lang="en-US" altLang="zh-CN"/>
          </a:p>
          <a:p>
            <a:r>
              <a:rPr lang="en-US" altLang="zh-CN"/>
              <a:t>JNI Global - global JNI reference</a:t>
            </a:r>
            <a:endParaRPr lang="en-US" altLang="zh-CN"/>
          </a:p>
          <a:p>
            <a:r>
              <a:rPr lang="en-US" altLang="zh-CN"/>
              <a:t>Monitor Used - objects used as a monitor for synchronization</a:t>
            </a:r>
            <a:endParaRPr lang="en-US" altLang="zh-CN"/>
          </a:p>
          <a:p>
            <a:r>
              <a:rPr lang="en-US" altLang="zh-CN"/>
              <a:t>Held by JVM - objects held from garbage collection by JVM for its purposes. Actually the list of such objects depends on JVM implementation. Possible known cases are: the system class loader, a few important exception classes which the JVM knows about, a few pre-allocated objects for exception handling, and custom class loaders when they are in the process of loading classes. Unfortunately, JVM provides absolutely no additional detail for such objects. Thus it is up to the analyst to decide to which case a certain "Held by JVM" belongs.</a:t>
            </a:r>
            <a:endParaRPr lang="en-US" altLang="zh-CN"/>
          </a:p>
          <a:p>
            <a:endParaRPr lang="en-US" altLang="zh-CN"/>
          </a:p>
          <a:p>
            <a:r>
              <a:rPr lang="en-US" altLang="zh-CN"/>
              <a:t>object1</a:t>
            </a:r>
            <a:r>
              <a:rPr lang="zh-CN" altLang="en-US"/>
              <a:t>于</a:t>
            </a:r>
            <a:r>
              <a:rPr lang="en-US" altLang="zh-CN"/>
              <a:t>object2</a:t>
            </a:r>
            <a:r>
              <a:rPr lang="zh-CN" altLang="en-US"/>
              <a:t>之间的线条</a:t>
            </a:r>
            <a:r>
              <a:rPr lang="en-US" altLang="zh-CN"/>
              <a:t>,</a:t>
            </a:r>
            <a:r>
              <a:rPr lang="zh-CN" altLang="en-US"/>
              <a:t>意即</a:t>
            </a:r>
            <a:endParaRPr lang="zh-CN" altLang="en-US"/>
          </a:p>
          <a:p>
            <a:r>
              <a:rPr lang="en-US" altLang="zh-CN"/>
              <a:t>object1{</a:t>
            </a:r>
            <a:endParaRPr lang="en-US" altLang="zh-CN"/>
          </a:p>
          <a:p>
            <a:r>
              <a:rPr lang="en-US" altLang="zh-CN"/>
              <a:t>  Object object=object2;</a:t>
            </a:r>
            <a:endParaRPr lang="en-US" altLang="zh-CN"/>
          </a:p>
          <a:p>
            <a:r>
              <a:rPr lang="en-US" altLang="zh-CN"/>
              <a:t>}</a:t>
            </a:r>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o2</a:t>
            </a:r>
            <a:r>
              <a:rPr lang="zh-CN" altLang="zh-CN"/>
              <a:t>和</a:t>
            </a:r>
            <a:r>
              <a:rPr lang="en-US" altLang="zh-CN"/>
              <a:t>o5</a:t>
            </a:r>
            <a:r>
              <a:rPr lang="zh-CN" altLang="en-US"/>
              <a:t>之间只有</a:t>
            </a:r>
            <a:r>
              <a:rPr lang="en-US" altLang="zh-CN"/>
              <a:t>reference</a:t>
            </a:r>
            <a:r>
              <a:rPr lang="zh-CN" altLang="en-US"/>
              <a:t>引用关系</a:t>
            </a:r>
            <a:r>
              <a:rPr lang="en-US" altLang="zh-CN"/>
              <a:t>,JVM</a:t>
            </a:r>
            <a:r>
              <a:rPr lang="zh-CN" altLang="en-US"/>
              <a:t>可以根据</a:t>
            </a:r>
            <a:r>
              <a:rPr lang="en-US" altLang="zh-CN"/>
              <a:t>reference</a:t>
            </a:r>
            <a:r>
              <a:rPr lang="zh-CN" altLang="en-US"/>
              <a:t>种类自主进行回收</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在清空直接引用之前</a:t>
            </a:r>
            <a:r>
              <a:rPr lang="en-US" altLang="zh-CN">
                <a:sym typeface="+mn-ea"/>
              </a:rPr>
              <a:t>,</a:t>
            </a:r>
            <a:r>
              <a:rPr lang="zh-CN" altLang="en-US">
                <a:sym typeface="+mn-ea"/>
              </a:rPr>
              <a:t>多次进行</a:t>
            </a:r>
            <a:r>
              <a:rPr lang="en-US" altLang="zh-CN">
                <a:sym typeface="+mn-ea"/>
              </a:rPr>
              <a:t>GC,</a:t>
            </a:r>
            <a:r>
              <a:rPr lang="zh-CN" altLang="en-US">
                <a:sym typeface="+mn-ea"/>
              </a:rPr>
              <a:t>使</a:t>
            </a:r>
            <a:r>
              <a:rPr lang="en-US" altLang="zh-CN">
                <a:sym typeface="+mn-ea"/>
              </a:rPr>
              <a:t>samples</a:t>
            </a:r>
            <a:r>
              <a:rPr lang="zh-CN" altLang="en-US">
                <a:sym typeface="+mn-ea"/>
              </a:rPr>
              <a:t>在</a:t>
            </a:r>
            <a:r>
              <a:rPr lang="en-US" altLang="zh-CN">
                <a:sym typeface="+mn-ea"/>
              </a:rPr>
              <a:t>FULLGC</a:t>
            </a:r>
            <a:r>
              <a:rPr lang="zh-CN" altLang="en-US">
                <a:sym typeface="+mn-ea"/>
              </a:rPr>
              <a:t>之后移动到老年代</a:t>
            </a:r>
            <a:r>
              <a:rPr lang="en-US" altLang="zh-CN">
                <a:sym typeface="+mn-ea"/>
              </a:rPr>
              <a:t>,</a:t>
            </a:r>
            <a:r>
              <a:rPr lang="zh-CN" altLang="en-US">
                <a:sym typeface="+mn-ea"/>
              </a:rPr>
              <a:t>便于后续直接比较老年代的空间变化</a:t>
            </a:r>
            <a:endParaRPr lang="zh-CN" altLang="en-US">
              <a:sym typeface="+mn-ea"/>
            </a:endParaRPr>
          </a:p>
          <a:p>
            <a:r>
              <a:rPr lang="zh-CN" altLang="en-US">
                <a:sym typeface="+mn-ea"/>
              </a:rPr>
              <a:t>使用</a:t>
            </a:r>
            <a:r>
              <a:rPr lang="en-US" altLang="zh-CN">
                <a:sym typeface="+mn-ea"/>
              </a:rPr>
              <a:t>Weak</a:t>
            </a:r>
            <a:r>
              <a:rPr lang="zh-CN" altLang="en-US">
                <a:sym typeface="+mn-ea"/>
              </a:rPr>
              <a:t>Reference</a:t>
            </a:r>
            <a:r>
              <a:rPr lang="en-US" altLang="en-US">
                <a:sym typeface="+mn-ea"/>
              </a:rPr>
              <a:t>,</a:t>
            </a:r>
            <a:r>
              <a:rPr lang="zh-CN" altLang="en-US">
                <a:sym typeface="+mn-ea"/>
              </a:rPr>
              <a:t>referent的直接引用一被清空</a:t>
            </a:r>
            <a:r>
              <a:rPr lang="en-US" altLang="zh-CN">
                <a:sym typeface="+mn-ea"/>
              </a:rPr>
              <a:t>,</a:t>
            </a:r>
            <a:r>
              <a:rPr lang="zh-CN">
                <a:sym typeface="+mn-ea"/>
              </a:rPr>
              <a:t>在接下来的</a:t>
            </a:r>
            <a:r>
              <a:rPr lang="en-US" altLang="zh-CN">
                <a:sym typeface="+mn-ea"/>
              </a:rPr>
              <a:t>GC</a:t>
            </a:r>
            <a:r>
              <a:rPr lang="zh-CN" altLang="en-US">
                <a:sym typeface="+mn-ea"/>
              </a:rPr>
              <a:t>中</a:t>
            </a:r>
            <a:r>
              <a:rPr lang="en-US" altLang="zh-CN">
                <a:sym typeface="+mn-ea"/>
              </a:rPr>
              <a:t>,byte[]</a:t>
            </a:r>
            <a:r>
              <a:rPr lang="zh-CN" altLang="en-US">
                <a:sym typeface="+mn-ea"/>
              </a:rPr>
              <a:t>占用的空间</a:t>
            </a:r>
            <a:r>
              <a:rPr lang="en-US" altLang="zh-CN">
                <a:sym typeface="+mn-ea"/>
              </a:rPr>
              <a:t>200K(1230K-1027K)</a:t>
            </a:r>
            <a:r>
              <a:rPr lang="zh-CN" altLang="en-US">
                <a:sym typeface="+mn-ea"/>
              </a:rPr>
              <a:t>被回收</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使用PhantomReference</a:t>
            </a:r>
            <a:r>
              <a:rPr lang="en-US" altLang="en-US"/>
              <a:t>,</a:t>
            </a:r>
            <a:r>
              <a:rPr lang="zh-CN" altLang="en-US"/>
              <a:t>虽然直接引用已经清空</a:t>
            </a:r>
            <a:r>
              <a:rPr lang="en-US" altLang="zh-CN"/>
              <a:t>,</a:t>
            </a:r>
            <a:r>
              <a:rPr lang="zh-CN" altLang="en-US"/>
              <a:t>但是</a:t>
            </a:r>
            <a:r>
              <a:rPr lang="en-US" altLang="zh-CN"/>
              <a:t>GC</a:t>
            </a:r>
            <a:r>
              <a:rPr lang="zh-CN" altLang="en-US"/>
              <a:t>并没有回收</a:t>
            </a:r>
            <a:r>
              <a:rPr lang="en-US" altLang="zh-CN"/>
              <a:t>byte[]</a:t>
            </a:r>
            <a:r>
              <a:rPr lang="zh-CN" altLang="en-US"/>
              <a:t>的空间</a:t>
            </a:r>
            <a:endParaRPr lang="zh-CN" altLang="en-US"/>
          </a:p>
          <a:p>
            <a:r>
              <a:rPr lang="zh-CN" altLang="en-US"/>
              <a:t>在实验条件下</a:t>
            </a:r>
            <a:r>
              <a:rPr lang="en-US" altLang="zh-CN"/>
              <a:t>,</a:t>
            </a:r>
            <a:r>
              <a:rPr lang="zh-CN" altLang="en-US"/>
              <a:t>当执行下列操作后</a:t>
            </a:r>
            <a:r>
              <a:rPr lang="en-US" altLang="zh-CN"/>
              <a:t>JVM</a:t>
            </a:r>
            <a:r>
              <a:rPr lang="zh-CN" altLang="en-US"/>
              <a:t>才立即回收</a:t>
            </a:r>
            <a:r>
              <a:rPr lang="en-US" altLang="zh-CN"/>
              <a:t>byte[]</a:t>
            </a:r>
            <a:r>
              <a:rPr lang="zh-CN" altLang="en-US"/>
              <a:t>占用的空间</a:t>
            </a:r>
            <a:endParaRPr lang="zh-CN" altLang="en-US"/>
          </a:p>
          <a:p>
            <a:r>
              <a:rPr lang="en-US" altLang="en-US"/>
              <a:t>        while(true){</a:t>
            </a:r>
            <a:endParaRPr lang="en-US" altLang="en-US"/>
          </a:p>
          <a:p>
            <a:r>
              <a:rPr lang="en-US" altLang="en-US"/>
              <a:t>            if(queue.poll()==null){</a:t>
            </a:r>
            <a:endParaRPr lang="en-US" altLang="en-US"/>
          </a:p>
          <a:p>
            <a:r>
              <a:rPr lang="en-US" altLang="en-US"/>
              <a:t>                break;</a:t>
            </a:r>
            <a:endParaRPr lang="en-US" altLang="en-US"/>
          </a:p>
          <a:p>
            <a:r>
              <a:rPr lang="en-US" altLang="en-US"/>
              <a:t>            }</a:t>
            </a:r>
            <a:endParaRPr lang="en-US" altLang="en-US"/>
          </a:p>
          <a:p>
            <a:r>
              <a:rPr lang="en-US" altLang="en-US"/>
              <a:t>            continue;</a:t>
            </a:r>
            <a:endParaRPr lang="en-US" altLang="en-US"/>
          </a:p>
          <a:p>
            <a:r>
              <a:rPr lang="en-US" altLang="en-US"/>
              <a:t>        }</a:t>
            </a:r>
            <a:endParaRPr lang="en-US" altLang="en-US"/>
          </a:p>
          <a:p>
            <a:r>
              <a:rPr lang="en-US" altLang="en-US"/>
              <a:t>        phantomList.clear();</a:t>
            </a:r>
            <a:endParaRPr lang="en-US" altLang="en-US"/>
          </a:p>
          <a:p>
            <a:r>
              <a:rPr lang="zh-CN"/>
              <a:t>因为所有</a:t>
            </a:r>
            <a:r>
              <a:rPr lang="zh-CN" altLang="en-US">
                <a:sym typeface="+mn-ea"/>
              </a:rPr>
              <a:t>PhantomReference</a:t>
            </a:r>
            <a:r>
              <a:rPr lang="en-US" altLang="zh-CN">
                <a:sym typeface="+mn-ea"/>
              </a:rPr>
              <a:t>(</a:t>
            </a:r>
            <a:r>
              <a:rPr lang="zh-CN" altLang="en-US">
                <a:sym typeface="+mn-ea"/>
              </a:rPr>
              <a:t>连带其中的referent</a:t>
            </a:r>
            <a:r>
              <a:rPr lang="en-US" altLang="zh-CN">
                <a:sym typeface="+mn-ea"/>
              </a:rPr>
              <a:t>)</a:t>
            </a:r>
            <a:r>
              <a:rPr lang="zh-CN" altLang="en-US">
                <a:sym typeface="+mn-ea"/>
              </a:rPr>
              <a:t>都变为</a:t>
            </a:r>
            <a:r>
              <a:rPr lang="en-US" altLang="zh-CN">
                <a:sym typeface="+mn-ea"/>
              </a:rPr>
              <a:t>GC ROOT</a:t>
            </a:r>
            <a:r>
              <a:rPr lang="zh-CN" altLang="en-US">
                <a:sym typeface="+mn-ea"/>
              </a:rPr>
              <a:t>不可达</a:t>
            </a:r>
            <a:endParaRPr lang="zh-CN" altLang="en-US">
              <a:sym typeface="+mn-ea"/>
            </a:endParaRPr>
          </a:p>
          <a:p>
            <a:r>
              <a:rPr lang="zh-CN" altLang="en-US">
                <a:sym typeface="+mn-ea"/>
              </a:rPr>
              <a:t>如果PhantomReference还是</a:t>
            </a:r>
            <a:r>
              <a:rPr lang="en-US" altLang="zh-CN">
                <a:sym typeface="+mn-ea"/>
              </a:rPr>
              <a:t>GC ROOT</a:t>
            </a:r>
            <a:r>
              <a:rPr lang="zh-CN" altLang="en-US">
                <a:sym typeface="+mn-ea"/>
              </a:rPr>
              <a:t>可达状态</a:t>
            </a:r>
            <a:r>
              <a:rPr lang="en-US" altLang="zh-CN">
                <a:sym typeface="+mn-ea"/>
              </a:rPr>
              <a:t>,JVM</a:t>
            </a:r>
            <a:r>
              <a:rPr lang="zh-CN" altLang="en-US">
                <a:sym typeface="+mn-ea"/>
              </a:rPr>
              <a:t>决定其何时回收referent</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zh-CN"/>
              <a:t>几种</a:t>
            </a:r>
            <a:r>
              <a:rPr lang="en-US" altLang="zh-CN"/>
              <a:t>Reference</a:t>
            </a:r>
            <a:r>
              <a:rPr lang="zh-CN" altLang="en-US"/>
              <a:t>探讨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07765" y="511810"/>
            <a:ext cx="4037330" cy="583565"/>
          </a:xfrm>
          <a:prstGeom prst="rect">
            <a:avLst/>
          </a:prstGeom>
          <a:noFill/>
        </p:spPr>
        <p:txBody>
          <a:bodyPr wrap="square" rtlCol="0">
            <a:spAutoFit/>
          </a:bodyPr>
          <a:p>
            <a:r>
              <a:rPr lang="en-US" altLang="zh-CN" sz="3200"/>
              <a:t>JVM GC</a:t>
            </a:r>
            <a:r>
              <a:rPr lang="zh-CN" altLang="en-US" sz="3200"/>
              <a:t>回收逻辑</a:t>
            </a:r>
            <a:endParaRPr lang="zh-CN" altLang="en-US" sz="3200"/>
          </a:p>
        </p:txBody>
      </p:sp>
      <p:pic>
        <p:nvPicPr>
          <p:cNvPr id="5" name="图片 4" descr="gc"/>
          <p:cNvPicPr>
            <a:picLocks noChangeAspect="1"/>
          </p:cNvPicPr>
          <p:nvPr/>
        </p:nvPicPr>
        <p:blipFill>
          <a:blip r:embed="rId1"/>
          <a:stretch>
            <a:fillRect/>
          </a:stretch>
        </p:blipFill>
        <p:spPr>
          <a:xfrm>
            <a:off x="1307465" y="1095375"/>
            <a:ext cx="8838565" cy="5172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03195" y="511810"/>
            <a:ext cx="6045835" cy="583565"/>
          </a:xfrm>
          <a:prstGeom prst="rect">
            <a:avLst/>
          </a:prstGeom>
          <a:noFill/>
        </p:spPr>
        <p:txBody>
          <a:bodyPr wrap="square" rtlCol="0">
            <a:spAutoFit/>
          </a:bodyPr>
          <a:p>
            <a:r>
              <a:rPr lang="en-US" altLang="zh-CN" sz="3200"/>
              <a:t>Reference</a:t>
            </a:r>
            <a:r>
              <a:rPr lang="zh-CN" altLang="en-US" sz="3200"/>
              <a:t>引入后</a:t>
            </a:r>
            <a:r>
              <a:rPr lang="en-US" altLang="zh-CN" sz="3200"/>
              <a:t>JVM GC</a:t>
            </a:r>
            <a:r>
              <a:rPr lang="zh-CN" altLang="en-US" sz="3200"/>
              <a:t>回收逻辑</a:t>
            </a:r>
            <a:endParaRPr lang="zh-CN" altLang="en-US" sz="3200"/>
          </a:p>
        </p:txBody>
      </p:sp>
      <p:pic>
        <p:nvPicPr>
          <p:cNvPr id="2" name="图片 1" descr="gc"/>
          <p:cNvPicPr>
            <a:picLocks noChangeAspect="1"/>
          </p:cNvPicPr>
          <p:nvPr/>
        </p:nvPicPr>
        <p:blipFill>
          <a:blip r:embed="rId1"/>
          <a:stretch>
            <a:fillRect/>
          </a:stretch>
        </p:blipFill>
        <p:spPr>
          <a:xfrm>
            <a:off x="1193800" y="1095375"/>
            <a:ext cx="9063990" cy="53047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reference"/>
          <p:cNvPicPr>
            <a:picLocks noChangeAspect="1"/>
          </p:cNvPicPr>
          <p:nvPr/>
        </p:nvPicPr>
        <p:blipFill>
          <a:blip r:embed="rId1"/>
          <a:stretch>
            <a:fillRect/>
          </a:stretch>
        </p:blipFill>
        <p:spPr>
          <a:xfrm>
            <a:off x="155575" y="383540"/>
            <a:ext cx="11677015" cy="6014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41730" y="782320"/>
            <a:ext cx="4051300" cy="2562860"/>
          </a:xfrm>
          <a:prstGeom prst="rect">
            <a:avLst/>
          </a:prstGeom>
          <a:noFill/>
        </p:spPr>
        <p:txBody>
          <a:bodyPr wrap="none" rtlCol="0">
            <a:spAutoFit/>
          </a:bodyPr>
          <a:p>
            <a:pPr algn="l"/>
            <a:r>
              <a:rPr lang="zh-CN" altLang="en-US"/>
              <a:t>class Sample {</a:t>
            </a:r>
            <a:endParaRPr lang="zh-CN" altLang="en-US"/>
          </a:p>
          <a:p>
            <a:pPr algn="l"/>
            <a:r>
              <a:rPr lang="zh-CN" altLang="en-US"/>
              <a:t>    //every instance own </a:t>
            </a:r>
            <a:r>
              <a:rPr lang="en-US" altLang="zh-CN"/>
              <a:t>2</a:t>
            </a:r>
            <a:r>
              <a:rPr lang="zh-CN" altLang="en-US"/>
              <a:t>K memory space</a:t>
            </a:r>
            <a:endParaRPr lang="zh-CN" altLang="en-US"/>
          </a:p>
          <a:p>
            <a:pPr algn="l"/>
            <a:r>
              <a:rPr lang="zh-CN" altLang="en-US"/>
              <a:t>    public byte[] data;</a:t>
            </a:r>
            <a:endParaRPr lang="zh-CN" altLang="en-US"/>
          </a:p>
          <a:p>
            <a:pPr algn="l"/>
            <a:endParaRPr lang="zh-CN" altLang="en-US"/>
          </a:p>
          <a:p>
            <a:pPr algn="l"/>
            <a:r>
              <a:rPr lang="zh-CN" altLang="en-US"/>
              <a:t>    public Sample() {</a:t>
            </a:r>
            <a:endParaRPr lang="zh-CN" altLang="en-US"/>
          </a:p>
          <a:p>
            <a:pPr algn="l"/>
            <a:r>
              <a:rPr lang="zh-CN" altLang="en-US"/>
              <a:t>        this.data = new byte[1024 * 2];</a:t>
            </a:r>
            <a:endParaRPr lang="zh-CN" altLang="en-US"/>
          </a:p>
          <a:p>
            <a:pPr algn="l"/>
            <a:r>
              <a:rPr lang="zh-CN" altLang="en-US"/>
              <a:t>        Arrays.fill(data, (byte) 1);</a:t>
            </a:r>
            <a:endParaRPr lang="zh-CN" altLang="en-US"/>
          </a:p>
          <a:p>
            <a:pPr algn="l"/>
            <a:r>
              <a:rPr lang="zh-CN" altLang="en-US"/>
              <a:t>    }</a:t>
            </a:r>
            <a:endParaRPr lang="zh-CN" altLang="en-US"/>
          </a:p>
          <a:p>
            <a:pPr algn="l"/>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85420" y="224155"/>
            <a:ext cx="11600815" cy="6384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24790" y="85725"/>
            <a:ext cx="11550015" cy="6703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42060" y="646430"/>
            <a:ext cx="9659620" cy="6131560"/>
          </a:xfrm>
          <a:prstGeom prst="rect">
            <a:avLst/>
          </a:prstGeom>
          <a:noFill/>
        </p:spPr>
        <p:txBody>
          <a:bodyPr wrap="square" rtlCol="0">
            <a:spAutoFit/>
          </a:bodyPr>
          <a:p>
            <a:pPr marL="285750" indent="-285750" algn="l">
              <a:buFont typeface="Wingdings" panose="05000000000000000000" charset="0"/>
              <a:buChar char="l"/>
            </a:pPr>
            <a:r>
              <a:rPr lang="en-US" altLang="zh-CN" sz="3600">
                <a:sym typeface="+mn-ea"/>
              </a:rPr>
              <a:t>Weak</a:t>
            </a:r>
            <a:r>
              <a:rPr lang="zh-CN" altLang="en-US" sz="3600">
                <a:sym typeface="+mn-ea"/>
              </a:rPr>
              <a:t>Reference</a:t>
            </a:r>
            <a:r>
              <a:rPr lang="en-US" altLang="en-US" sz="3600">
                <a:sym typeface="+mn-ea"/>
              </a:rPr>
              <a:t>,</a:t>
            </a:r>
            <a:r>
              <a:rPr lang="zh-CN" altLang="en-US" sz="3600">
                <a:sym typeface="+mn-ea"/>
              </a:rPr>
              <a:t>当referent直接引用被清空</a:t>
            </a:r>
            <a:r>
              <a:rPr lang="en-US" altLang="zh-CN" sz="3600">
                <a:sym typeface="+mn-ea"/>
              </a:rPr>
              <a:t>,</a:t>
            </a:r>
            <a:r>
              <a:rPr lang="zh-CN" sz="3600">
                <a:sym typeface="+mn-ea"/>
              </a:rPr>
              <a:t>在接下来的</a:t>
            </a:r>
            <a:r>
              <a:rPr lang="en-US" altLang="zh-CN" sz="3600">
                <a:sym typeface="+mn-ea"/>
              </a:rPr>
              <a:t>GC</a:t>
            </a:r>
            <a:r>
              <a:rPr lang="zh-CN" altLang="en-US" sz="3600">
                <a:sym typeface="+mn-ea"/>
              </a:rPr>
              <a:t>中</a:t>
            </a:r>
            <a:r>
              <a:rPr lang="en-US" altLang="zh-CN" sz="3600">
                <a:sym typeface="+mn-ea"/>
              </a:rPr>
              <a:t>,</a:t>
            </a:r>
            <a:r>
              <a:rPr lang="zh-CN" altLang="en-US" sz="3600">
                <a:sym typeface="+mn-ea"/>
              </a:rPr>
              <a:t>referent随即被回收</a:t>
            </a:r>
            <a:endParaRPr lang="zh-CN" altLang="en-US" sz="3600">
              <a:sym typeface="+mn-ea"/>
            </a:endParaRPr>
          </a:p>
          <a:p>
            <a:pPr marL="285750" indent="-285750" algn="l">
              <a:buFont typeface="Wingdings" panose="05000000000000000000" charset="0"/>
              <a:buChar char="l"/>
            </a:pPr>
            <a:endParaRPr lang="zh-CN" altLang="en-US" sz="3600">
              <a:sym typeface="+mn-ea"/>
            </a:endParaRPr>
          </a:p>
          <a:p>
            <a:pPr marL="285750" indent="-285750" algn="l">
              <a:buFont typeface="Wingdings" panose="05000000000000000000" charset="0"/>
              <a:buChar char="l"/>
            </a:pPr>
            <a:r>
              <a:rPr lang="zh-CN" altLang="en-US" sz="3600">
                <a:sym typeface="+mn-ea"/>
              </a:rPr>
              <a:t>PhantomReference</a:t>
            </a:r>
            <a:r>
              <a:rPr lang="en-US" altLang="zh-CN" sz="3600">
                <a:sym typeface="+mn-ea"/>
              </a:rPr>
              <a:t>,</a:t>
            </a:r>
            <a:r>
              <a:rPr lang="zh-CN" altLang="en-US" sz="3600">
                <a:sym typeface="+mn-ea"/>
              </a:rPr>
              <a:t>当referent直接引用被清空</a:t>
            </a:r>
            <a:r>
              <a:rPr lang="en-US" altLang="zh-CN" sz="3600">
                <a:sym typeface="+mn-ea"/>
              </a:rPr>
              <a:t>,JVM</a:t>
            </a:r>
            <a:r>
              <a:rPr lang="zh-CN" altLang="en-US" sz="3600">
                <a:sym typeface="+mn-ea"/>
              </a:rPr>
              <a:t>决定其何时回收referent</a:t>
            </a:r>
            <a:r>
              <a:rPr lang="en-US" altLang="zh-CN" sz="3600">
                <a:sym typeface="+mn-ea"/>
              </a:rPr>
              <a:t>(</a:t>
            </a:r>
            <a:r>
              <a:rPr lang="zh-CN" altLang="zh-CN" sz="3600">
                <a:sym typeface="+mn-ea"/>
              </a:rPr>
              <a:t>逻辑未知</a:t>
            </a:r>
            <a:r>
              <a:rPr lang="en-US" altLang="zh-CN" sz="3600">
                <a:sym typeface="+mn-ea"/>
              </a:rPr>
              <a:t>)</a:t>
            </a:r>
            <a:endParaRPr lang="en-US" altLang="zh-CN" sz="3600">
              <a:sym typeface="+mn-ea"/>
            </a:endParaRPr>
          </a:p>
          <a:p>
            <a:pPr marL="285750" indent="-285750" algn="l">
              <a:buFont typeface="Wingdings" panose="05000000000000000000" charset="0"/>
              <a:buChar char="l"/>
            </a:pPr>
            <a:endParaRPr lang="en-US" altLang="zh-CN" sz="3600">
              <a:sym typeface="+mn-ea"/>
            </a:endParaRPr>
          </a:p>
          <a:p>
            <a:pPr marL="285750" indent="-285750" algn="l">
              <a:buFont typeface="Wingdings" panose="05000000000000000000" charset="0"/>
              <a:buChar char="l"/>
            </a:pPr>
            <a:r>
              <a:rPr lang="en-US" altLang="zh-CN" sz="3600">
                <a:sym typeface="+mn-ea"/>
              </a:rPr>
              <a:t>Soft</a:t>
            </a:r>
            <a:r>
              <a:rPr lang="zh-CN" altLang="en-US" sz="3600">
                <a:sym typeface="+mn-ea"/>
              </a:rPr>
              <a:t>Reference</a:t>
            </a:r>
            <a:r>
              <a:rPr lang="en-US" altLang="en-US" sz="3600">
                <a:sym typeface="+mn-ea"/>
              </a:rPr>
              <a:t>,</a:t>
            </a:r>
            <a:r>
              <a:rPr lang="zh-CN" altLang="en-US" sz="3600">
                <a:sym typeface="+mn-ea"/>
              </a:rPr>
              <a:t>当referent直接引用被清空</a:t>
            </a:r>
            <a:r>
              <a:rPr lang="en-US" altLang="zh-CN" sz="3600">
                <a:sym typeface="+mn-ea"/>
              </a:rPr>
              <a:t>,JVM</a:t>
            </a:r>
            <a:r>
              <a:rPr lang="zh-CN" altLang="en-US" sz="3600">
                <a:sym typeface="+mn-ea"/>
              </a:rPr>
              <a:t>决定其何时回收referent</a:t>
            </a:r>
            <a:r>
              <a:rPr lang="en-US" altLang="zh-CN" sz="3600">
                <a:sym typeface="+mn-ea"/>
              </a:rPr>
              <a:t>(</a:t>
            </a:r>
            <a:r>
              <a:rPr lang="zh-CN" altLang="zh-CN" sz="3600">
                <a:sym typeface="+mn-ea"/>
              </a:rPr>
              <a:t>根据</a:t>
            </a:r>
            <a:r>
              <a:rPr lang="zh-CN" altLang="en-US" sz="3600">
                <a:sym typeface="+mn-ea"/>
              </a:rPr>
              <a:t>referent存活</a:t>
            </a:r>
            <a:r>
              <a:rPr lang="en-US" altLang="zh-CN" sz="3600">
                <a:sym typeface="+mn-ea"/>
              </a:rPr>
              <a:t>timestamp</a:t>
            </a:r>
            <a:r>
              <a:rPr lang="zh-CN" altLang="en-US" sz="3600">
                <a:sym typeface="+mn-ea"/>
              </a:rPr>
              <a:t>和当前可用空间决定是否回收</a:t>
            </a:r>
            <a:r>
              <a:rPr lang="en-US" altLang="zh-CN" sz="3600">
                <a:sym typeface="+mn-ea"/>
              </a:rPr>
              <a:t>)</a:t>
            </a:r>
            <a:endParaRPr lang="en-US" altLang="zh-CN" sz="3600">
              <a:sym typeface="+mn-ea"/>
            </a:endParaRPr>
          </a:p>
          <a:p>
            <a:pPr marL="285750" indent="-285750" algn="l">
              <a:buFont typeface="Wingdings" panose="05000000000000000000" charset="0"/>
              <a:buChar char="l"/>
            </a:pPr>
            <a:endParaRPr lang="en-US" altLang="zh-CN" sz="3600">
              <a:sym typeface="+mn-ea"/>
            </a:endParaRPr>
          </a:p>
          <a:p>
            <a:pPr marL="285750" indent="-285750" algn="l">
              <a:buFont typeface="Wingdings" panose="05000000000000000000" charset="0"/>
              <a:buChar char="l"/>
            </a:pPr>
            <a:r>
              <a:rPr lang="en-US" altLang="zh-CN" sz="3600">
                <a:sym typeface="+mn-ea"/>
              </a:rPr>
              <a:t>FinalReference,</a:t>
            </a:r>
            <a:r>
              <a:rPr lang="zh-CN" altLang="zh-CN" sz="3600">
                <a:sym typeface="+mn-ea"/>
              </a:rPr>
              <a:t>仅供Finalizer使用</a:t>
            </a:r>
            <a:r>
              <a:rPr lang="en-US" altLang="zh-CN" sz="3600">
                <a:sym typeface="+mn-ea"/>
              </a:rPr>
              <a:t>,</a:t>
            </a:r>
            <a:r>
              <a:rPr lang="zh-CN" altLang="en-US" sz="3600">
                <a:sym typeface="+mn-ea"/>
              </a:rPr>
              <a:t>不做深入</a:t>
            </a:r>
            <a:endParaRPr lang="zh-CN" altLang="en-US" sz="3600">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Words>
  <Application>WPS 演示</Application>
  <PresentationFormat>宽屏</PresentationFormat>
  <Paragraphs>24</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Calibri Light</vt:lpstr>
      <vt:lpstr>Calibri</vt:lpstr>
      <vt:lpstr>微软雅黑</vt:lpstr>
      <vt:lpstr>Office 主题</vt:lpstr>
      <vt:lpstr>JAVA几种Reference探讨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GaoBinfang</cp:lastModifiedBy>
  <cp:revision>26</cp:revision>
  <dcterms:created xsi:type="dcterms:W3CDTF">2015-05-05T08:02:00Z</dcterms:created>
  <dcterms:modified xsi:type="dcterms:W3CDTF">2016-08-19T09:35:07Z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