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454" r:id="rId4"/>
    <p:sldId id="444" r:id="rId5"/>
    <p:sldId id="445" r:id="rId6"/>
    <p:sldId id="440" r:id="rId7"/>
    <p:sldId id="443" r:id="rId8"/>
    <p:sldId id="446" r:id="rId9"/>
    <p:sldId id="447" r:id="rId10"/>
    <p:sldId id="449" r:id="rId11"/>
    <p:sldId id="450" r:id="rId12"/>
    <p:sldId id="451" r:id="rId13"/>
    <p:sldId id="448" r:id="rId14"/>
    <p:sldId id="455" r:id="rId15"/>
    <p:sldId id="279" r:id="rId16"/>
  </p:sldIdLst>
  <p:sldSz cx="12192000" cy="6858000"/>
  <p:notesSz cx="12192000" cy="685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Condensed" pitchFamily="2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000000"/>
          </p15:clr>
        </p15:guide>
        <p15:guide id="2" pos="21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D2FFD-346D-4E55-B060-4D0E73AA9CCF}">
  <a:tblStyle styleId="{672D2FFD-346D-4E55-B060-4D0E73AA9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C92B1-A8ED-4234-BCA0-5FC84BF68A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44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ea9a4fe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ea9a4fe7_3_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11ea9a4fe7_3_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685800" y="1704201"/>
            <a:ext cx="50292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>
            <a:spLocks noGrp="1"/>
          </p:cNvSpPr>
          <p:nvPr>
            <p:ph type="pic" idx="3"/>
          </p:nvPr>
        </p:nvSpPr>
        <p:spPr>
          <a:xfrm>
            <a:off x="6705600" y="1704200"/>
            <a:ext cx="4876800" cy="36575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Layout">
  <p:cSld name="Proble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6266646" y="1233488"/>
            <a:ext cx="5308037" cy="4633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521184" y="1596386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1350" y="1233489"/>
            <a:ext cx="5308037" cy="46339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879321" y="1581720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1"/>
          <p:cNvCxnSpPr/>
          <p:nvPr/>
        </p:nvCxnSpPr>
        <p:spPr>
          <a:xfrm>
            <a:off x="641350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F05F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6264683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4954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1"/>
          <p:cNvSpPr>
            <a:spLocks noGrp="1"/>
          </p:cNvSpPr>
          <p:nvPr>
            <p:ph type="pic" idx="3"/>
          </p:nvPr>
        </p:nvSpPr>
        <p:spPr>
          <a:xfrm>
            <a:off x="6266645" y="2767525"/>
            <a:ext cx="5308038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>
            <a:spLocks noGrp="1"/>
          </p:cNvSpPr>
          <p:nvPr>
            <p:ph type="pic" idx="4"/>
          </p:nvPr>
        </p:nvSpPr>
        <p:spPr>
          <a:xfrm>
            <a:off x="648553" y="2766349"/>
            <a:ext cx="5300833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1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header">
  <p:cSld name="Big statement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0" y="1215709"/>
            <a:ext cx="12192000" cy="951749"/>
            <a:chOff x="0" y="5667469"/>
            <a:chExt cx="12192000" cy="820415"/>
          </a:xfrm>
        </p:grpSpPr>
        <p:sp>
          <p:nvSpPr>
            <p:cNvPr id="154" name="Google Shape;154;p12"/>
            <p:cNvSpPr/>
            <p:nvPr/>
          </p:nvSpPr>
          <p:spPr>
            <a:xfrm>
              <a:off x="0" y="5667469"/>
              <a:ext cx="12192000" cy="820415"/>
            </a:xfrm>
            <a:prstGeom prst="rect">
              <a:avLst/>
            </a:pr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5723297"/>
              <a:ext cx="12192000" cy="708759"/>
            </a:xfrm>
            <a:prstGeom prst="rect">
              <a:avLst/>
            </a:prstGeom>
            <a:solidFill>
              <a:srgbClr val="4A55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785421" y="5878696"/>
              <a:ext cx="8621160" cy="397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3962400" y="1523395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10800000" flipH="1">
            <a:off x="0" y="1280474"/>
            <a:ext cx="2759700" cy="122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>
            <a:spLocks noGrp="1"/>
          </p:cNvSpPr>
          <p:nvPr>
            <p:ph type="pic" idx="2"/>
          </p:nvPr>
        </p:nvSpPr>
        <p:spPr>
          <a:xfrm>
            <a:off x="5562600" y="2347735"/>
            <a:ext cx="6002882" cy="351966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609600" y="2362200"/>
            <a:ext cx="466344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 with Charts">
  <p:cSld name="Cards with Char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6118942" y="1291855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121963" y="1274846"/>
            <a:ext cx="5308037" cy="1038792"/>
          </a:xfrm>
          <a:prstGeom prst="rect">
            <a:avLst/>
          </a:prstGeom>
          <a:solidFill>
            <a:srgbClr val="F5BE2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6400800" y="1671131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41350" y="1233488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8265196" y="821882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48554" y="1214229"/>
            <a:ext cx="5308037" cy="1038792"/>
          </a:xfrm>
          <a:prstGeom prst="rect">
            <a:avLst/>
          </a:prstGeom>
          <a:solidFill>
            <a:srgbClr val="4A557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2615193" y="1004599"/>
            <a:ext cx="3412662" cy="151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3"/>
          </p:nvPr>
        </p:nvSpPr>
        <p:spPr>
          <a:xfrm>
            <a:off x="914400" y="1600200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chart" idx="4"/>
          </p:nvPr>
        </p:nvSpPr>
        <p:spPr>
          <a:xfrm>
            <a:off x="144780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chart" idx="5"/>
          </p:nvPr>
        </p:nvSpPr>
        <p:spPr>
          <a:xfrm>
            <a:off x="686796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1145391"/>
            <a:ext cx="11543169" cy="10941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449704"/>
            <a:ext cx="109267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 layout">
  <p:cSld name="four image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5692" y="4572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1447800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3733800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5967412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>
            <a:spLocks noGrp="1"/>
          </p:cNvSpPr>
          <p:nvPr>
            <p:ph type="pic" idx="5"/>
          </p:nvPr>
        </p:nvSpPr>
        <p:spPr>
          <a:xfrm>
            <a:off x="8253412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work">
  <p:cSld name="Our wor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section">
  <p:cSld name="Highlight sec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11616" y="1333500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64370" y="4506176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64371" y="1775497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5"/>
          </p:nvPr>
        </p:nvSpPr>
        <p:spPr>
          <a:xfrm>
            <a:off x="5867400" y="1189699"/>
            <a:ext cx="5667936" cy="46015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6"/>
          </p:nvPr>
        </p:nvSpPr>
        <p:spPr>
          <a:xfrm>
            <a:off x="677030" y="2235017"/>
            <a:ext cx="50506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7"/>
          </p:nvPr>
        </p:nvSpPr>
        <p:spPr>
          <a:xfrm>
            <a:off x="680938" y="4987409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8"/>
          </p:nvPr>
        </p:nvSpPr>
        <p:spPr>
          <a:xfrm>
            <a:off x="609600" y="4041775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05F87"/>
                </a:solidFill>
              </a:defRPr>
            </a:lvl1pPr>
            <a:lvl2pPr lvl="1">
              <a:buNone/>
              <a:defRPr>
                <a:solidFill>
                  <a:srgbClr val="F05F87"/>
                </a:solidFill>
              </a:defRPr>
            </a:lvl2pPr>
            <a:lvl3pPr lvl="2">
              <a:buNone/>
              <a:defRPr>
                <a:solidFill>
                  <a:srgbClr val="F05F87"/>
                </a:solidFill>
              </a:defRPr>
            </a:lvl3pPr>
            <a:lvl4pPr lvl="3">
              <a:buNone/>
              <a:defRPr>
                <a:solidFill>
                  <a:srgbClr val="F05F87"/>
                </a:solidFill>
              </a:defRPr>
            </a:lvl4pPr>
            <a:lvl5pPr lvl="4">
              <a:buNone/>
              <a:defRPr>
                <a:solidFill>
                  <a:srgbClr val="F05F87"/>
                </a:solidFill>
              </a:defRPr>
            </a:lvl5pPr>
            <a:lvl6pPr lvl="5">
              <a:buNone/>
              <a:defRPr>
                <a:solidFill>
                  <a:srgbClr val="F05F87"/>
                </a:solidFill>
              </a:defRPr>
            </a:lvl6pPr>
            <a:lvl7pPr lvl="6">
              <a:buNone/>
              <a:defRPr>
                <a:solidFill>
                  <a:srgbClr val="F05F87"/>
                </a:solidFill>
              </a:defRPr>
            </a:lvl7pPr>
            <a:lvl8pPr lvl="7">
              <a:buNone/>
              <a:defRPr>
                <a:solidFill>
                  <a:srgbClr val="F05F87"/>
                </a:solidFill>
              </a:defRPr>
            </a:lvl8pPr>
            <a:lvl9pPr lvl="8">
              <a:buNone/>
              <a:defRPr>
                <a:solidFill>
                  <a:srgbClr val="F05F8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intro layout">
  <p:cSld name="The intro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029200" y="1292225"/>
            <a:ext cx="6507163" cy="44989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/>
        </p:nvSpPr>
        <p:spPr>
          <a:xfrm>
            <a:off x="609600" y="1292725"/>
            <a:ext cx="4103875" cy="5108075"/>
          </a:xfrm>
          <a:prstGeom prst="rect">
            <a:avLst/>
          </a:prstGeom>
          <a:solidFill>
            <a:srgbClr val="49547C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768350" y="1447800"/>
            <a:ext cx="38036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4307" y="4966320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362188" y="1930907"/>
            <a:ext cx="544195" cy="471170"/>
          </a:xfrm>
          <a:custGeom>
            <a:avLst/>
            <a:gdLst/>
            <a:ahLst/>
            <a:cxnLst/>
            <a:rect l="l" t="t" r="r" b="b"/>
            <a:pathLst>
              <a:path w="544195" h="471169" extrusionOk="0">
                <a:moveTo>
                  <a:pt x="477011" y="67309"/>
                </a:moveTo>
                <a:lnTo>
                  <a:pt x="74548" y="67309"/>
                </a:lnTo>
                <a:lnTo>
                  <a:pt x="47148" y="73727"/>
                </a:lnTo>
                <a:lnTo>
                  <a:pt x="23272" y="90646"/>
                </a:lnTo>
                <a:lnTo>
                  <a:pt x="6397" y="114565"/>
                </a:lnTo>
                <a:lnTo>
                  <a:pt x="0" y="141986"/>
                </a:lnTo>
                <a:lnTo>
                  <a:pt x="0" y="396113"/>
                </a:lnTo>
                <a:lnTo>
                  <a:pt x="6397" y="423606"/>
                </a:lnTo>
                <a:lnTo>
                  <a:pt x="23272" y="447563"/>
                </a:lnTo>
                <a:lnTo>
                  <a:pt x="47148" y="464496"/>
                </a:lnTo>
                <a:lnTo>
                  <a:pt x="74548" y="470915"/>
                </a:lnTo>
                <a:lnTo>
                  <a:pt x="477011" y="470915"/>
                </a:lnTo>
                <a:lnTo>
                  <a:pt x="503187" y="464496"/>
                </a:lnTo>
                <a:lnTo>
                  <a:pt x="524494" y="447563"/>
                </a:lnTo>
                <a:lnTo>
                  <a:pt x="538823" y="423606"/>
                </a:lnTo>
                <a:lnTo>
                  <a:pt x="544067" y="396113"/>
                </a:lnTo>
                <a:lnTo>
                  <a:pt x="275716" y="396113"/>
                </a:lnTo>
                <a:lnTo>
                  <a:pt x="227643" y="386770"/>
                </a:lnTo>
                <a:lnTo>
                  <a:pt x="187261" y="360616"/>
                </a:lnTo>
                <a:lnTo>
                  <a:pt x="159452" y="320460"/>
                </a:lnTo>
                <a:lnTo>
                  <a:pt x="149097" y="269113"/>
                </a:lnTo>
                <a:lnTo>
                  <a:pt x="159452" y="220853"/>
                </a:lnTo>
                <a:lnTo>
                  <a:pt x="187261" y="180308"/>
                </a:lnTo>
                <a:lnTo>
                  <a:pt x="227643" y="152384"/>
                </a:lnTo>
                <a:lnTo>
                  <a:pt x="275716" y="141986"/>
                </a:lnTo>
                <a:lnTo>
                  <a:pt x="544067" y="141986"/>
                </a:lnTo>
                <a:lnTo>
                  <a:pt x="538823" y="114565"/>
                </a:lnTo>
                <a:lnTo>
                  <a:pt x="524494" y="90646"/>
                </a:lnTo>
                <a:lnTo>
                  <a:pt x="503187" y="73727"/>
                </a:lnTo>
                <a:lnTo>
                  <a:pt x="477011" y="67309"/>
                </a:lnTo>
                <a:close/>
              </a:path>
              <a:path w="544195" h="471169" extrusionOk="0">
                <a:moveTo>
                  <a:pt x="544067" y="141986"/>
                </a:moveTo>
                <a:lnTo>
                  <a:pt x="275716" y="141986"/>
                </a:lnTo>
                <a:lnTo>
                  <a:pt x="323863" y="152384"/>
                </a:lnTo>
                <a:lnTo>
                  <a:pt x="364283" y="180308"/>
                </a:lnTo>
                <a:lnTo>
                  <a:pt x="392106" y="220853"/>
                </a:lnTo>
                <a:lnTo>
                  <a:pt x="402462" y="269113"/>
                </a:lnTo>
                <a:lnTo>
                  <a:pt x="392106" y="320460"/>
                </a:lnTo>
                <a:lnTo>
                  <a:pt x="364283" y="360616"/>
                </a:lnTo>
                <a:lnTo>
                  <a:pt x="323863" y="386770"/>
                </a:lnTo>
                <a:lnTo>
                  <a:pt x="275716" y="396113"/>
                </a:lnTo>
                <a:lnTo>
                  <a:pt x="544067" y="396113"/>
                </a:lnTo>
                <a:lnTo>
                  <a:pt x="544067" y="141986"/>
                </a:lnTo>
                <a:close/>
              </a:path>
              <a:path w="544195" h="471169" extrusionOk="0">
                <a:moveTo>
                  <a:pt x="275716" y="186816"/>
                </a:moveTo>
                <a:lnTo>
                  <a:pt x="244058" y="193371"/>
                </a:lnTo>
                <a:lnTo>
                  <a:pt x="217995" y="211153"/>
                </a:lnTo>
                <a:lnTo>
                  <a:pt x="200314" y="237341"/>
                </a:lnTo>
                <a:lnTo>
                  <a:pt x="193801" y="269113"/>
                </a:lnTo>
                <a:lnTo>
                  <a:pt x="200314" y="300864"/>
                </a:lnTo>
                <a:lnTo>
                  <a:pt x="217995" y="327009"/>
                </a:lnTo>
                <a:lnTo>
                  <a:pt x="244058" y="344747"/>
                </a:lnTo>
                <a:lnTo>
                  <a:pt x="275716" y="351281"/>
                </a:lnTo>
                <a:lnTo>
                  <a:pt x="307395" y="344747"/>
                </a:lnTo>
                <a:lnTo>
                  <a:pt x="333501" y="327009"/>
                </a:lnTo>
                <a:lnTo>
                  <a:pt x="351226" y="300864"/>
                </a:lnTo>
                <a:lnTo>
                  <a:pt x="357758" y="269113"/>
                </a:lnTo>
                <a:lnTo>
                  <a:pt x="351226" y="237341"/>
                </a:lnTo>
                <a:lnTo>
                  <a:pt x="333501" y="211153"/>
                </a:lnTo>
                <a:lnTo>
                  <a:pt x="307395" y="193371"/>
                </a:lnTo>
                <a:lnTo>
                  <a:pt x="275716" y="186816"/>
                </a:lnTo>
                <a:close/>
              </a:path>
              <a:path w="544195" h="471169" extrusionOk="0">
                <a:moveTo>
                  <a:pt x="350265" y="0"/>
                </a:moveTo>
                <a:lnTo>
                  <a:pt x="201167" y="0"/>
                </a:lnTo>
                <a:lnTo>
                  <a:pt x="188968" y="2573"/>
                </a:lnTo>
                <a:lnTo>
                  <a:pt x="176053" y="9350"/>
                </a:lnTo>
                <a:lnTo>
                  <a:pt x="164520" y="18913"/>
                </a:lnTo>
                <a:lnTo>
                  <a:pt x="156463" y="29844"/>
                </a:lnTo>
                <a:lnTo>
                  <a:pt x="141604" y="67309"/>
                </a:lnTo>
                <a:lnTo>
                  <a:pt x="409955" y="67309"/>
                </a:lnTo>
                <a:lnTo>
                  <a:pt x="394969" y="29844"/>
                </a:lnTo>
                <a:lnTo>
                  <a:pt x="362537" y="2573"/>
                </a:lnTo>
                <a:lnTo>
                  <a:pt x="350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963911" y="3695700"/>
            <a:ext cx="576580" cy="306705"/>
          </a:xfrm>
          <a:custGeom>
            <a:avLst/>
            <a:gdLst/>
            <a:ahLst/>
            <a:cxnLst/>
            <a:rect l="l" t="t" r="r" b="b"/>
            <a:pathLst>
              <a:path w="576579" h="306704" extrusionOk="0">
                <a:moveTo>
                  <a:pt x="418211" y="0"/>
                </a:moveTo>
                <a:lnTo>
                  <a:pt x="149987" y="0"/>
                </a:lnTo>
                <a:lnTo>
                  <a:pt x="101031" y="8047"/>
                </a:lnTo>
                <a:lnTo>
                  <a:pt x="59664" y="30427"/>
                </a:lnTo>
                <a:lnTo>
                  <a:pt x="27777" y="64492"/>
                </a:lnTo>
                <a:lnTo>
                  <a:pt x="7259" y="107598"/>
                </a:lnTo>
                <a:lnTo>
                  <a:pt x="0" y="157099"/>
                </a:lnTo>
                <a:lnTo>
                  <a:pt x="7259" y="202757"/>
                </a:lnTo>
                <a:lnTo>
                  <a:pt x="27777" y="243532"/>
                </a:lnTo>
                <a:lnTo>
                  <a:pt x="59664" y="276400"/>
                </a:lnTo>
                <a:lnTo>
                  <a:pt x="101031" y="298339"/>
                </a:lnTo>
                <a:lnTo>
                  <a:pt x="149987" y="306324"/>
                </a:lnTo>
                <a:lnTo>
                  <a:pt x="179288" y="303496"/>
                </a:lnTo>
                <a:lnTo>
                  <a:pt x="207137" y="295513"/>
                </a:lnTo>
                <a:lnTo>
                  <a:pt x="232032" y="283124"/>
                </a:lnTo>
                <a:lnTo>
                  <a:pt x="252476" y="267081"/>
                </a:lnTo>
                <a:lnTo>
                  <a:pt x="521007" y="267081"/>
                </a:lnTo>
                <a:lnTo>
                  <a:pt x="537401" y="251332"/>
                </a:lnTo>
                <a:lnTo>
                  <a:pt x="126238" y="251332"/>
                </a:lnTo>
                <a:lnTo>
                  <a:pt x="126238" y="180594"/>
                </a:lnTo>
                <a:lnTo>
                  <a:pt x="55245" y="180594"/>
                </a:lnTo>
                <a:lnTo>
                  <a:pt x="55245" y="125730"/>
                </a:lnTo>
                <a:lnTo>
                  <a:pt x="126238" y="125730"/>
                </a:lnTo>
                <a:lnTo>
                  <a:pt x="126238" y="54991"/>
                </a:lnTo>
                <a:lnTo>
                  <a:pt x="535978" y="54991"/>
                </a:lnTo>
                <a:lnTo>
                  <a:pt x="511305" y="30427"/>
                </a:lnTo>
                <a:lnTo>
                  <a:pt x="467985" y="8047"/>
                </a:lnTo>
                <a:lnTo>
                  <a:pt x="418211" y="0"/>
                </a:lnTo>
                <a:close/>
              </a:path>
              <a:path w="576579" h="306704" extrusionOk="0">
                <a:moveTo>
                  <a:pt x="521007" y="267081"/>
                </a:moveTo>
                <a:lnTo>
                  <a:pt x="315595" y="267081"/>
                </a:lnTo>
                <a:lnTo>
                  <a:pt x="339433" y="283124"/>
                </a:lnTo>
                <a:lnTo>
                  <a:pt x="363997" y="295513"/>
                </a:lnTo>
                <a:lnTo>
                  <a:pt x="390015" y="303496"/>
                </a:lnTo>
                <a:lnTo>
                  <a:pt x="418211" y="306324"/>
                </a:lnTo>
                <a:lnTo>
                  <a:pt x="467985" y="298339"/>
                </a:lnTo>
                <a:lnTo>
                  <a:pt x="511305" y="276400"/>
                </a:lnTo>
                <a:lnTo>
                  <a:pt x="521007" y="267081"/>
                </a:lnTo>
                <a:close/>
              </a:path>
              <a:path w="576579" h="306704" extrusionOk="0">
                <a:moveTo>
                  <a:pt x="535978" y="54991"/>
                </a:moveTo>
                <a:lnTo>
                  <a:pt x="173609" y="54991"/>
                </a:lnTo>
                <a:lnTo>
                  <a:pt x="181483" y="62864"/>
                </a:lnTo>
                <a:lnTo>
                  <a:pt x="181483" y="125730"/>
                </a:lnTo>
                <a:lnTo>
                  <a:pt x="244602" y="125730"/>
                </a:lnTo>
                <a:lnTo>
                  <a:pt x="244602" y="180594"/>
                </a:lnTo>
                <a:lnTo>
                  <a:pt x="181483" y="180594"/>
                </a:lnTo>
                <a:lnTo>
                  <a:pt x="181409" y="243532"/>
                </a:lnTo>
                <a:lnTo>
                  <a:pt x="173609" y="251332"/>
                </a:lnTo>
                <a:lnTo>
                  <a:pt x="537401" y="251332"/>
                </a:lnTo>
                <a:lnTo>
                  <a:pt x="545522" y="243532"/>
                </a:lnTo>
                <a:lnTo>
                  <a:pt x="554171" y="227837"/>
                </a:lnTo>
                <a:lnTo>
                  <a:pt x="378841" y="227837"/>
                </a:lnTo>
                <a:lnTo>
                  <a:pt x="365972" y="225008"/>
                </a:lnTo>
                <a:lnTo>
                  <a:pt x="353139" y="217011"/>
                </a:lnTo>
                <a:lnTo>
                  <a:pt x="343282" y="204585"/>
                </a:lnTo>
                <a:lnTo>
                  <a:pt x="339344" y="188468"/>
                </a:lnTo>
                <a:lnTo>
                  <a:pt x="343282" y="176976"/>
                </a:lnTo>
                <a:lnTo>
                  <a:pt x="353139" y="166925"/>
                </a:lnTo>
                <a:lnTo>
                  <a:pt x="365972" y="159803"/>
                </a:lnTo>
                <a:lnTo>
                  <a:pt x="378841" y="157099"/>
                </a:lnTo>
                <a:lnTo>
                  <a:pt x="457708" y="157099"/>
                </a:lnTo>
                <a:lnTo>
                  <a:pt x="441571" y="153163"/>
                </a:lnTo>
                <a:lnTo>
                  <a:pt x="429101" y="143335"/>
                </a:lnTo>
                <a:lnTo>
                  <a:pt x="421060" y="130577"/>
                </a:lnTo>
                <a:lnTo>
                  <a:pt x="418211" y="117856"/>
                </a:lnTo>
                <a:lnTo>
                  <a:pt x="421060" y="101738"/>
                </a:lnTo>
                <a:lnTo>
                  <a:pt x="429101" y="89312"/>
                </a:lnTo>
                <a:lnTo>
                  <a:pt x="441571" y="81315"/>
                </a:lnTo>
                <a:lnTo>
                  <a:pt x="457708" y="78486"/>
                </a:lnTo>
                <a:lnTo>
                  <a:pt x="552817" y="78486"/>
                </a:lnTo>
                <a:lnTo>
                  <a:pt x="545522" y="64492"/>
                </a:lnTo>
                <a:lnTo>
                  <a:pt x="535978" y="54991"/>
                </a:lnTo>
                <a:close/>
              </a:path>
              <a:path w="576579" h="306704" extrusionOk="0">
                <a:moveTo>
                  <a:pt x="552817" y="78486"/>
                </a:moveTo>
                <a:lnTo>
                  <a:pt x="457708" y="78486"/>
                </a:lnTo>
                <a:lnTo>
                  <a:pt x="473844" y="81315"/>
                </a:lnTo>
                <a:lnTo>
                  <a:pt x="486314" y="89312"/>
                </a:lnTo>
                <a:lnTo>
                  <a:pt x="494355" y="101738"/>
                </a:lnTo>
                <a:lnTo>
                  <a:pt x="497205" y="117856"/>
                </a:lnTo>
                <a:lnTo>
                  <a:pt x="494355" y="130577"/>
                </a:lnTo>
                <a:lnTo>
                  <a:pt x="486314" y="143335"/>
                </a:lnTo>
                <a:lnTo>
                  <a:pt x="473844" y="153163"/>
                </a:lnTo>
                <a:lnTo>
                  <a:pt x="457708" y="157099"/>
                </a:lnTo>
                <a:lnTo>
                  <a:pt x="378841" y="157099"/>
                </a:lnTo>
                <a:lnTo>
                  <a:pt x="394958" y="159803"/>
                </a:lnTo>
                <a:lnTo>
                  <a:pt x="407384" y="166925"/>
                </a:lnTo>
                <a:lnTo>
                  <a:pt x="415381" y="176976"/>
                </a:lnTo>
                <a:lnTo>
                  <a:pt x="418211" y="188468"/>
                </a:lnTo>
                <a:lnTo>
                  <a:pt x="415381" y="204585"/>
                </a:lnTo>
                <a:lnTo>
                  <a:pt x="407384" y="217011"/>
                </a:lnTo>
                <a:lnTo>
                  <a:pt x="394958" y="225008"/>
                </a:lnTo>
                <a:lnTo>
                  <a:pt x="378841" y="227837"/>
                </a:lnTo>
                <a:lnTo>
                  <a:pt x="554171" y="227837"/>
                </a:lnTo>
                <a:lnTo>
                  <a:pt x="567993" y="202757"/>
                </a:lnTo>
                <a:lnTo>
                  <a:pt x="576072" y="157099"/>
                </a:lnTo>
                <a:lnTo>
                  <a:pt x="567993" y="107598"/>
                </a:lnTo>
                <a:lnTo>
                  <a:pt x="552817" y="78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73954" y="1822459"/>
            <a:ext cx="544195" cy="3663941"/>
            <a:chOff x="673954" y="1600200"/>
            <a:chExt cx="544195" cy="3663941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673954" y="1600200"/>
              <a:ext cx="544195" cy="563918"/>
              <a:chOff x="673954" y="1600200"/>
              <a:chExt cx="544195" cy="563918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673954" y="2633541"/>
              <a:ext cx="544195" cy="563918"/>
              <a:chOff x="673954" y="1600200"/>
              <a:chExt cx="544195" cy="563918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>
              <a:off x="673954" y="3666882"/>
              <a:ext cx="544195" cy="563918"/>
              <a:chOff x="673954" y="1600200"/>
              <a:chExt cx="544195" cy="563918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>
              <a:off x="673954" y="4700223"/>
              <a:ext cx="544195" cy="563918"/>
              <a:chOff x="673954" y="1600200"/>
              <a:chExt cx="544195" cy="563918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8"/>
          <p:cNvGrpSpPr/>
          <p:nvPr/>
        </p:nvGrpSpPr>
        <p:grpSpPr>
          <a:xfrm>
            <a:off x="7580756" y="1822459"/>
            <a:ext cx="544195" cy="3663941"/>
            <a:chOff x="826354" y="1752600"/>
            <a:chExt cx="544195" cy="3663941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826354" y="1752600"/>
              <a:ext cx="544195" cy="563918"/>
              <a:chOff x="673954" y="1600200"/>
              <a:chExt cx="544195" cy="563918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26354" y="2785941"/>
              <a:ext cx="544195" cy="563918"/>
              <a:chOff x="673954" y="1600200"/>
              <a:chExt cx="544195" cy="563918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826354" y="3819282"/>
              <a:ext cx="544195" cy="563918"/>
              <a:chOff x="673954" y="1600200"/>
              <a:chExt cx="544195" cy="563918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81C677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826354" y="4852623"/>
              <a:ext cx="544195" cy="563918"/>
              <a:chOff x="673954" y="1600200"/>
              <a:chExt cx="544195" cy="563918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1571380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1571380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4"/>
          </p:nvPr>
        </p:nvSpPr>
        <p:spPr>
          <a:xfrm>
            <a:off x="1571380" y="39681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5"/>
          </p:nvPr>
        </p:nvSpPr>
        <p:spPr>
          <a:xfrm>
            <a:off x="1571380" y="498710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6"/>
          </p:nvPr>
        </p:nvSpPr>
        <p:spPr>
          <a:xfrm>
            <a:off x="8606671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7"/>
          </p:nvPr>
        </p:nvSpPr>
        <p:spPr>
          <a:xfrm>
            <a:off x="8634285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8"/>
          </p:nvPr>
        </p:nvSpPr>
        <p:spPr>
          <a:xfrm>
            <a:off x="8606671" y="397065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9"/>
          </p:nvPr>
        </p:nvSpPr>
        <p:spPr>
          <a:xfrm>
            <a:off x="8606671" y="5011066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arison Layout">
  <p:cSld name="The comparison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628296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253592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53592" y="1313273"/>
            <a:ext cx="5308037" cy="747711"/>
          </a:xfrm>
          <a:prstGeom prst="rect">
            <a:avLst/>
          </a:prstGeom>
          <a:solidFill>
            <a:srgbClr val="F05F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543800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28296" y="1313273"/>
            <a:ext cx="5308037" cy="747711"/>
          </a:xfrm>
          <a:prstGeom prst="rect">
            <a:avLst/>
          </a:prstGeom>
          <a:solidFill>
            <a:srgbClr val="81C67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2001915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628649" y="2057400"/>
            <a:ext cx="530768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>
            <a:spLocks noGrp="1"/>
          </p:cNvSpPr>
          <p:nvPr>
            <p:ph type="pic" idx="4"/>
          </p:nvPr>
        </p:nvSpPr>
        <p:spPr>
          <a:xfrm>
            <a:off x="6253592" y="2057400"/>
            <a:ext cx="531713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9"/>
          <p:cNvSpPr/>
          <p:nvPr/>
        </p:nvSpPr>
        <p:spPr>
          <a:xfrm>
            <a:off x="767714" y="2173268"/>
            <a:ext cx="5029200" cy="3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65963" lvl="0" indent="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28296" y="1309893"/>
            <a:ext cx="1916544" cy="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82655" y="1396006"/>
            <a:ext cx="1916544" cy="9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Pointers">
  <p:cSld name="Layout with Pointer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51577" y="1958014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2"/>
          </p:nvPr>
        </p:nvSpPr>
        <p:spPr>
          <a:xfrm>
            <a:off x="1151577" y="345159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3"/>
          </p:nvPr>
        </p:nvSpPr>
        <p:spPr>
          <a:xfrm>
            <a:off x="1143000" y="502920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2068513" y="3124200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1529380" y="1972267"/>
            <a:ext cx="267843" cy="267843"/>
            <a:chOff x="5127585" y="2129742"/>
            <a:chExt cx="324090" cy="324090"/>
          </a:xfrm>
        </p:grpSpPr>
        <p:sp>
          <p:nvSpPr>
            <p:cNvPr id="128" name="Google Shape;128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529380" y="3444201"/>
            <a:ext cx="267843" cy="267843"/>
            <a:chOff x="5127585" y="2129742"/>
            <a:chExt cx="324090" cy="324090"/>
          </a:xfrm>
        </p:grpSpPr>
        <p:sp>
          <p:nvSpPr>
            <p:cNvPr id="131" name="Google Shape;131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1529380" y="5046207"/>
            <a:ext cx="267843" cy="267843"/>
            <a:chOff x="5127585" y="2129742"/>
            <a:chExt cx="324090" cy="324090"/>
          </a:xfrm>
        </p:grpSpPr>
        <p:sp>
          <p:nvSpPr>
            <p:cNvPr id="134" name="Google Shape;134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6"/>
          </p:nvPr>
        </p:nvSpPr>
        <p:spPr>
          <a:xfrm>
            <a:off x="2073593" y="4745389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7"/>
          </p:nvPr>
        </p:nvSpPr>
        <p:spPr>
          <a:xfrm>
            <a:off x="2077261" y="1665568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F81BD"/>
                </a:solidFill>
              </a:defRPr>
            </a:lvl1pPr>
            <a:lvl2pPr lvl="1">
              <a:buNone/>
              <a:defRPr>
                <a:solidFill>
                  <a:srgbClr val="4F81BD"/>
                </a:solidFill>
              </a:defRPr>
            </a:lvl2pPr>
            <a:lvl3pPr lvl="2">
              <a:buNone/>
              <a:defRPr>
                <a:solidFill>
                  <a:srgbClr val="4F81BD"/>
                </a:solidFill>
              </a:defRPr>
            </a:lvl3pPr>
            <a:lvl4pPr lvl="3">
              <a:buNone/>
              <a:defRPr>
                <a:solidFill>
                  <a:srgbClr val="4F81BD"/>
                </a:solidFill>
              </a:defRPr>
            </a:lvl4pPr>
            <a:lvl5pPr lvl="4">
              <a:buNone/>
              <a:defRPr>
                <a:solidFill>
                  <a:srgbClr val="4F81BD"/>
                </a:solidFill>
              </a:defRPr>
            </a:lvl5pPr>
            <a:lvl6pPr lvl="5">
              <a:buNone/>
              <a:defRPr>
                <a:solidFill>
                  <a:srgbClr val="4F81BD"/>
                </a:solidFill>
              </a:defRPr>
            </a:lvl6pPr>
            <a:lvl7pPr lvl="6">
              <a:buNone/>
              <a:defRPr>
                <a:solidFill>
                  <a:srgbClr val="4F81BD"/>
                </a:solidFill>
              </a:defRPr>
            </a:lvl7pPr>
            <a:lvl8pPr lvl="7">
              <a:buNone/>
              <a:defRPr>
                <a:solidFill>
                  <a:srgbClr val="4F81BD"/>
                </a:solidFill>
              </a:defRPr>
            </a:lvl8pPr>
            <a:lvl9pPr lvl="8">
              <a:buNone/>
              <a:defRPr>
                <a:solidFill>
                  <a:srgbClr val="4F81B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058400" y="465180"/>
            <a:ext cx="1512263" cy="37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99845" y="1449704"/>
            <a:ext cx="10192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286603" y="914400"/>
            <a:ext cx="11278479" cy="95534"/>
            <a:chOff x="654627" y="1143000"/>
            <a:chExt cx="10910455" cy="0"/>
          </a:xfrm>
        </p:grpSpPr>
        <p:cxnSp>
          <p:nvCxnSpPr>
            <p:cNvPr id="15" name="Google Shape;15;p1"/>
            <p:cNvCxnSpPr/>
            <p:nvPr/>
          </p:nvCxnSpPr>
          <p:spPr>
            <a:xfrm>
              <a:off x="654627" y="1143000"/>
              <a:ext cx="48837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842164" y="1143000"/>
              <a:ext cx="35121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90609" y="1143000"/>
              <a:ext cx="3574473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1483975" y="455197"/>
            <a:ext cx="88900" cy="1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8F7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1356847" y="37490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 extrusionOk="0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1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1" y="344424"/>
                </a:ln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close/>
              </a:path>
            </a:pathLst>
          </a:custGeom>
          <a:noFill/>
          <a:ln w="12175" cap="flat" cmpd="sng">
            <a:solidFill>
              <a:srgbClr val="F8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445099" y="4804602"/>
            <a:ext cx="5762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tx1"/>
                </a:solidFill>
              </a:rPr>
              <a:t>Presented by:</a:t>
            </a:r>
            <a:br>
              <a:rPr lang="en-GB" sz="2400" b="1" i="0" u="none" strike="noStrike" cap="none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Data Team</a:t>
            </a:r>
            <a:endParaRPr sz="2400" b="1" i="0" u="none" strike="noStrike" cap="none" dirty="0">
              <a:solidFill>
                <a:schemeClr val="tx1"/>
              </a:solidFill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779" y="859468"/>
            <a:ext cx="5178033" cy="5613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0" y="5785339"/>
            <a:ext cx="541585" cy="1072661"/>
          </a:xfrm>
          <a:custGeom>
            <a:avLst/>
            <a:gdLst/>
            <a:ahLst/>
            <a:cxnLst/>
            <a:rect l="l" t="t" r="r" b="b"/>
            <a:pathLst>
              <a:path w="662" h="1311" extrusionOk="0">
                <a:moveTo>
                  <a:pt x="0" y="0"/>
                </a:moveTo>
                <a:cubicBezTo>
                  <a:pt x="0" y="1311"/>
                  <a:pt x="0" y="1311"/>
                  <a:pt x="0" y="1311"/>
                </a:cubicBezTo>
                <a:cubicBezTo>
                  <a:pt x="366" y="1311"/>
                  <a:pt x="662" y="1017"/>
                  <a:pt x="662" y="655"/>
                </a:cubicBezTo>
                <a:cubicBezTo>
                  <a:pt x="662" y="293"/>
                  <a:pt x="366" y="0"/>
                  <a:pt x="0" y="0"/>
                </a:cubicBezTo>
                <a:close/>
              </a:path>
            </a:pathLst>
          </a:custGeom>
          <a:solidFill>
            <a:srgbClr val="F5BC1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0881911" y="-152400"/>
            <a:ext cx="1310089" cy="648901"/>
          </a:xfrm>
          <a:custGeom>
            <a:avLst/>
            <a:gdLst/>
            <a:ahLst/>
            <a:cxnLst/>
            <a:rect l="l" t="t" r="r" b="b"/>
            <a:pathLst>
              <a:path w="1245" h="616" extrusionOk="0">
                <a:moveTo>
                  <a:pt x="622" y="616"/>
                </a:moveTo>
                <a:cubicBezTo>
                  <a:pt x="966" y="616"/>
                  <a:pt x="1245" y="340"/>
                  <a:pt x="12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"/>
                  <a:pt x="279" y="616"/>
                  <a:pt x="622" y="616"/>
                </a:cubicBezTo>
                <a:close/>
              </a:path>
            </a:pathLst>
          </a:custGeom>
          <a:solidFill>
            <a:srgbClr val="F055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t="29806" b="28737"/>
          <a:stretch/>
        </p:blipFill>
        <p:spPr>
          <a:xfrm>
            <a:off x="270792" y="374904"/>
            <a:ext cx="2325025" cy="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36850" y="2502850"/>
            <a:ext cx="586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String manipulation in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451120"/>
            <a:ext cx="10470584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051416"/>
            <a:ext cx="11543169" cy="5901616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FIND() </a:t>
            </a:r>
          </a:p>
          <a:p>
            <a:pPr marL="0" indent="0">
              <a:buNone/>
            </a:pPr>
            <a:r>
              <a:rPr lang="en-US" sz="2800" u="sng" dirty="0"/>
              <a:t>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FIND</a:t>
            </a:r>
            <a:r>
              <a:rPr lang="en-US" sz="2800" dirty="0"/>
              <a:t> returns the starting position of one text string within another text string. </a:t>
            </a:r>
            <a:r>
              <a:rPr lang="en-US" sz="2800" b="1" dirty="0"/>
              <a:t>FIND</a:t>
            </a:r>
            <a:r>
              <a:rPr lang="en-US" sz="2800" dirty="0"/>
              <a:t> is case-sensitive.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800" dirty="0"/>
              <a:t>FIND(</a:t>
            </a:r>
            <a:r>
              <a:rPr lang="en-US" sz="2800" dirty="0" err="1"/>
              <a:t>find_text</a:t>
            </a:r>
            <a:r>
              <a:rPr lang="en-US" sz="2800" dirty="0"/>
              <a:t>, </a:t>
            </a:r>
            <a:r>
              <a:rPr lang="en-US" sz="2800" dirty="0" err="1"/>
              <a:t>within_text</a:t>
            </a:r>
            <a:r>
              <a:rPr lang="en-US" sz="2800" dirty="0"/>
              <a:t>, [</a:t>
            </a:r>
            <a:r>
              <a:rPr lang="en-US" sz="2800" dirty="0" err="1"/>
              <a:t>start_num</a:t>
            </a:r>
            <a:r>
              <a:rPr lang="en-US" sz="2800" dirty="0"/>
              <a:t>])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Check </a:t>
            </a:r>
            <a:r>
              <a:rPr lang="en-US" sz="2800" b="1" dirty="0"/>
              <a:t>SEARCH</a:t>
            </a:r>
            <a:r>
              <a:rPr lang="en-US" sz="2800" dirty="0"/>
              <a:t>(</a:t>
            </a:r>
            <a:r>
              <a:rPr lang="en-US" sz="2800" dirty="0" err="1"/>
              <a:t>find_text</a:t>
            </a:r>
            <a:r>
              <a:rPr lang="en-US" sz="2800" dirty="0"/>
              <a:t>, </a:t>
            </a:r>
            <a:r>
              <a:rPr lang="en-US" sz="2800" dirty="0" err="1"/>
              <a:t>within_text</a:t>
            </a:r>
            <a:r>
              <a:rPr lang="en-US" sz="2800" dirty="0"/>
              <a:t>). SEARCH is not case-sensitive.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function syntax has the following arguments:</a:t>
            </a:r>
          </a:p>
          <a:p>
            <a:pPr marL="0" indent="0">
              <a:buNone/>
            </a:pPr>
            <a:r>
              <a:rPr lang="en-US" sz="2800" b="1" dirty="0" err="1"/>
              <a:t>Find_text</a:t>
            </a:r>
            <a:r>
              <a:rPr lang="en-US" sz="2800" dirty="0"/>
              <a:t>   The text you want to find.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Within_text</a:t>
            </a:r>
            <a:r>
              <a:rPr lang="en-US" sz="2800" dirty="0"/>
              <a:t>   The text containing the text you want to find.</a:t>
            </a:r>
          </a:p>
        </p:txBody>
      </p:sp>
    </p:spTree>
    <p:extLst>
      <p:ext uri="{BB962C8B-B14F-4D97-AF65-F5344CB8AC3E}">
        <p14:creationId xmlns:p14="http://schemas.microsoft.com/office/powerpoint/2010/main" val="60393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7"/>
            <a:ext cx="10470584" cy="1156454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  <a:b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</a:br>
            <a:br>
              <a:rPr lang="en-US" dirty="0"/>
            </a:br>
            <a:r>
              <a:rPr lang="en-US" sz="2400" b="1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9EDAF-FDB9-4023-A79A-92954396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2" y="1595989"/>
            <a:ext cx="11120332" cy="44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33" y="405216"/>
            <a:ext cx="10470584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2127226"/>
            <a:ext cx="11543169" cy="3444020"/>
          </a:xfrm>
        </p:spPr>
        <p:txBody>
          <a:bodyPr/>
          <a:lstStyle/>
          <a:p>
            <a:pPr marL="0" indent="0">
              <a:buNone/>
            </a:pPr>
            <a:br>
              <a:rPr lang="en-GB" sz="2400" dirty="0"/>
            </a:br>
            <a:r>
              <a:rPr lang="en-GB" sz="2400" b="1" dirty="0"/>
              <a:t>FIND() can help MID() to locate its </a:t>
            </a:r>
            <a:r>
              <a:rPr lang="en-GB" sz="2400" b="1" dirty="0" err="1"/>
              <a:t>start_num</a:t>
            </a:r>
            <a:r>
              <a:rPr lang="en-GB" sz="2400" b="1" dirty="0"/>
              <a:t> i.e. 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US" sz="2400" dirty="0"/>
              <a:t>MID(text, </a:t>
            </a:r>
            <a:r>
              <a:rPr lang="en-US" sz="2400" dirty="0">
                <a:solidFill>
                  <a:srgbClr val="FFC000"/>
                </a:solidFill>
              </a:rPr>
              <a:t>FIND(</a:t>
            </a:r>
            <a:r>
              <a:rPr lang="en-US" sz="2400" dirty="0" err="1">
                <a:solidFill>
                  <a:srgbClr val="FFC000"/>
                </a:solidFill>
              </a:rPr>
              <a:t>find_text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within_text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dirty="0" err="1"/>
              <a:t>num_chars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GB" sz="2400" b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12B21-3F8A-4754-A769-22369C38D745}"/>
              </a:ext>
            </a:extLst>
          </p:cNvPr>
          <p:cNvSpPr txBox="1"/>
          <p:nvPr/>
        </p:nvSpPr>
        <p:spPr>
          <a:xfrm>
            <a:off x="1769807" y="3479904"/>
            <a:ext cx="393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start_num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9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32" y="451120"/>
            <a:ext cx="10470584" cy="507525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6" y="2251520"/>
            <a:ext cx="11543169" cy="27699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000" dirty="0"/>
              <a:t>Change cases (lower, upper, and proper)</a:t>
            </a:r>
            <a:endParaRPr lang="en-US" sz="3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000" dirty="0"/>
              <a:t>Concatenation (using </a:t>
            </a:r>
            <a:r>
              <a:rPr lang="en-GB" sz="3000" dirty="0">
                <a:solidFill>
                  <a:srgbClr val="FFC000"/>
                </a:solidFill>
              </a:rPr>
              <a:t>&amp;</a:t>
            </a:r>
            <a:r>
              <a:rPr lang="en-GB" sz="3000" dirty="0"/>
              <a:t> or </a:t>
            </a:r>
            <a:r>
              <a:rPr lang="en-GB" sz="3000" dirty="0">
                <a:solidFill>
                  <a:srgbClr val="FFC000"/>
                </a:solidFill>
              </a:rPr>
              <a:t>CONCATENATE() </a:t>
            </a:r>
            <a:r>
              <a:rPr lang="en-GB" sz="3000" dirty="0"/>
              <a:t>function)</a:t>
            </a:r>
            <a:endParaRPr lang="en-US" sz="3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000" dirty="0"/>
              <a:t>trim and clean functions</a:t>
            </a:r>
            <a:endParaRPr lang="en-US" sz="3000" dirty="0"/>
          </a:p>
          <a:p>
            <a:pPr marL="0" indent="0">
              <a:lnSpc>
                <a:spcPct val="15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15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32" y="361665"/>
            <a:ext cx="10470584" cy="513987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Lab session</a:t>
            </a:r>
          </a:p>
        </p:txBody>
      </p:sp>
      <p:pic>
        <p:nvPicPr>
          <p:cNvPr id="1026" name="Picture 2" descr="Robert Litt ePortfolio">
            <a:extLst>
              <a:ext uri="{FF2B5EF4-FFF2-40B4-BE49-F238E27FC236}">
                <a16:creationId xmlns:a16="http://schemas.microsoft.com/office/drawing/2014/main" id="{F7CC30CD-41E1-4FA9-8F99-81F24B7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1270009"/>
            <a:ext cx="6779863" cy="50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2"/>
            <a:ext cx="12191999" cy="68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" y="97801"/>
            <a:ext cx="2627420" cy="6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1452350" y="3592250"/>
            <a:ext cx="252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Thank You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9" y="376417"/>
            <a:ext cx="10470584" cy="624786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What you will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99" y="2141506"/>
            <a:ext cx="11813801" cy="30219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In this section, participants will learn various ways of manipulating and working with strings. Functions such as LEFT, RIGHT,MID, FIND/SEARCH shall be covered.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b="1" dirty="0"/>
              <a:t>Bonus: </a:t>
            </a:r>
            <a:r>
              <a:rPr lang="en-GB" sz="3200" b="1" dirty="0" err="1"/>
              <a:t>Flashfill</a:t>
            </a:r>
            <a:r>
              <a:rPr lang="en-GB" sz="3200" b="1" dirty="0"/>
              <a:t> as an alternative</a:t>
            </a:r>
          </a:p>
        </p:txBody>
      </p:sp>
    </p:spTree>
    <p:extLst>
      <p:ext uri="{BB962C8B-B14F-4D97-AF65-F5344CB8AC3E}">
        <p14:creationId xmlns:p14="http://schemas.microsoft.com/office/powerpoint/2010/main" val="36853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86" y="405913"/>
            <a:ext cx="10470584" cy="624786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What you will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6" y="2141506"/>
            <a:ext cx="11813801" cy="22159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3200" dirty="0"/>
              <a:t>Participants will also learn how to clean data in Excel using functions like LOWER(), UPPER(), PROPER(), TRIM, CLEAN, etc.</a:t>
            </a:r>
          </a:p>
        </p:txBody>
      </p:sp>
    </p:spTree>
    <p:extLst>
      <p:ext uri="{BB962C8B-B14F-4D97-AF65-F5344CB8AC3E}">
        <p14:creationId xmlns:p14="http://schemas.microsoft.com/office/powerpoint/2010/main" val="13807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16" y="1041023"/>
            <a:ext cx="11724968" cy="5816977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LEFT()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u="sng" dirty="0"/>
              <a:t>Description</a:t>
            </a:r>
          </a:p>
          <a:p>
            <a:pPr marL="0" indent="0">
              <a:buNone/>
            </a:pPr>
            <a:r>
              <a:rPr lang="en-US" sz="2800" dirty="0"/>
              <a:t>LEFT returns the first character or characters in a text string, based on the number of characters you specify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= LEFT</a:t>
            </a:r>
            <a:r>
              <a:rPr lang="en-US" sz="2800" dirty="0"/>
              <a:t>(text, [</a:t>
            </a:r>
            <a:r>
              <a:rPr lang="en-US" sz="2800" dirty="0" err="1"/>
              <a:t>num_chars</a:t>
            </a:r>
            <a:r>
              <a:rPr lang="en-US" sz="2800" dirty="0"/>
              <a:t>])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function syntax has the following arguments: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Text</a:t>
            </a:r>
            <a:r>
              <a:rPr lang="en-US" sz="2800" dirty="0"/>
              <a:t> Required. The text string that contains the characters you want to extract.</a:t>
            </a:r>
          </a:p>
          <a:p>
            <a:pPr marL="0" indent="0">
              <a:buNone/>
            </a:pPr>
            <a:r>
              <a:rPr lang="en-US" sz="2800" b="1" dirty="0" err="1"/>
              <a:t>Num_chars</a:t>
            </a:r>
            <a:r>
              <a:rPr lang="en-US" sz="2800" dirty="0"/>
              <a:t>    Optional. Specifies the number of characters you want LEFT to extract.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87EDF-3698-4A66-A2A4-AF54238A66FE}"/>
              </a:ext>
            </a:extLst>
          </p:cNvPr>
          <p:cNvSpPr txBox="1"/>
          <p:nvPr/>
        </p:nvSpPr>
        <p:spPr>
          <a:xfrm>
            <a:off x="233516" y="339542"/>
            <a:ext cx="8141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</a:p>
        </p:txBody>
      </p:sp>
    </p:spTree>
    <p:extLst>
      <p:ext uri="{BB962C8B-B14F-4D97-AF65-F5344CB8AC3E}">
        <p14:creationId xmlns:p14="http://schemas.microsoft.com/office/powerpoint/2010/main" val="37047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1" y="355903"/>
            <a:ext cx="8996564" cy="470655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  <a:b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FE336-1F44-4B40-ABAC-C184C4E89373}"/>
              </a:ext>
            </a:extLst>
          </p:cNvPr>
          <p:cNvGrpSpPr/>
          <p:nvPr/>
        </p:nvGrpSpPr>
        <p:grpSpPr>
          <a:xfrm>
            <a:off x="191681" y="1516858"/>
            <a:ext cx="10692629" cy="4985239"/>
            <a:chOff x="191681" y="1516858"/>
            <a:chExt cx="10692629" cy="4985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BECD29-CF45-4B7B-AD5E-DD513280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81" y="1516858"/>
              <a:ext cx="10692629" cy="498523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9C63E-5A15-4765-A570-D00D0EB7AAFE}"/>
                </a:ext>
              </a:extLst>
            </p:cNvPr>
            <p:cNvGrpSpPr/>
            <p:nvPr/>
          </p:nvGrpSpPr>
          <p:grpSpPr>
            <a:xfrm>
              <a:off x="324416" y="3429000"/>
              <a:ext cx="9886335" cy="2781300"/>
              <a:chOff x="324416" y="3429000"/>
              <a:chExt cx="9886335" cy="27813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070CC0-ECFF-4BBE-B56C-60AC09B72093}"/>
                  </a:ext>
                </a:extLst>
              </p:cNvPr>
              <p:cNvSpPr/>
              <p:nvPr/>
            </p:nvSpPr>
            <p:spPr>
              <a:xfrm>
                <a:off x="324416" y="3429000"/>
                <a:ext cx="1150374" cy="28759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COVID-19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0ABAE0-BBE2-46A9-8EB3-C7ED83B347F4}"/>
                  </a:ext>
                </a:extLst>
              </p:cNvPr>
              <p:cNvSpPr/>
              <p:nvPr/>
            </p:nvSpPr>
            <p:spPr>
              <a:xfrm>
                <a:off x="9060377" y="5922706"/>
                <a:ext cx="1150374" cy="28759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85D981-742B-47B8-8111-AAB8BBA753C2}"/>
              </a:ext>
            </a:extLst>
          </p:cNvPr>
          <p:cNvSpPr txBox="1"/>
          <p:nvPr/>
        </p:nvSpPr>
        <p:spPr>
          <a:xfrm>
            <a:off x="191681" y="998426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1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135625"/>
            <a:ext cx="11651226" cy="5539978"/>
          </a:xfrm>
        </p:spPr>
        <p:txBody>
          <a:bodyPr/>
          <a:lstStyle/>
          <a:p>
            <a:pPr marL="0" indent="0">
              <a:buNone/>
            </a:pPr>
            <a:r>
              <a:rPr lang="en-GB" sz="3000" b="1" dirty="0"/>
              <a:t>RIGHT()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u="sng" dirty="0"/>
              <a:t>Description</a:t>
            </a:r>
          </a:p>
          <a:p>
            <a:pPr marL="0" indent="0" algn="just">
              <a:buNone/>
            </a:pPr>
            <a:r>
              <a:rPr lang="en-US" sz="3000" dirty="0"/>
              <a:t>RIGHT returns the last character or characters in a text string, based on the number of characters you specify.</a:t>
            </a:r>
          </a:p>
          <a:p>
            <a:pPr marL="0" indent="0" algn="just">
              <a:buNone/>
            </a:pPr>
            <a:endParaRPr lang="en-US" sz="3000" b="1" dirty="0"/>
          </a:p>
          <a:p>
            <a:pPr marL="0" indent="0" algn="just">
              <a:buNone/>
            </a:pPr>
            <a:r>
              <a:rPr lang="en-US" sz="3000" b="1" dirty="0"/>
              <a:t>= RIGHT</a:t>
            </a:r>
            <a:r>
              <a:rPr lang="en-US" sz="3000" dirty="0"/>
              <a:t>(text, [</a:t>
            </a:r>
            <a:r>
              <a:rPr lang="en-US" sz="3000" dirty="0" err="1"/>
              <a:t>num_chars</a:t>
            </a:r>
            <a:r>
              <a:rPr lang="en-US" sz="3000" dirty="0"/>
              <a:t>])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 dirty="0"/>
              <a:t>The function syntax has the following arguments:</a:t>
            </a:r>
          </a:p>
          <a:p>
            <a:pPr marL="0" indent="0" algn="just">
              <a:buNone/>
            </a:pPr>
            <a:r>
              <a:rPr lang="en-US" sz="3000" b="1" dirty="0"/>
              <a:t>Text:</a:t>
            </a:r>
            <a:r>
              <a:rPr lang="en-US" sz="3000" dirty="0"/>
              <a:t> The text string containing the characters you want to extract.</a:t>
            </a:r>
          </a:p>
          <a:p>
            <a:pPr marL="0" indent="0" algn="just">
              <a:buNone/>
            </a:pPr>
            <a:r>
              <a:rPr lang="en-US" sz="3000" b="1" dirty="0" err="1"/>
              <a:t>Num_chars</a:t>
            </a:r>
            <a:r>
              <a:rPr lang="en-US" sz="3000" b="1" dirty="0"/>
              <a:t>:</a:t>
            </a:r>
            <a:r>
              <a:rPr lang="en-US" sz="3000" dirty="0"/>
              <a:t> Optional. Specifies the number of characters you want RIGHT to extract.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CDF0C-23EF-495C-8061-C8D2EC6BE783}"/>
              </a:ext>
            </a:extLst>
          </p:cNvPr>
          <p:cNvSpPr txBox="1"/>
          <p:nvPr/>
        </p:nvSpPr>
        <p:spPr>
          <a:xfrm>
            <a:off x="206477" y="243037"/>
            <a:ext cx="8141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</a:p>
        </p:txBody>
      </p:sp>
    </p:spTree>
    <p:extLst>
      <p:ext uri="{BB962C8B-B14F-4D97-AF65-F5344CB8AC3E}">
        <p14:creationId xmlns:p14="http://schemas.microsoft.com/office/powerpoint/2010/main" val="365116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33" y="378853"/>
            <a:ext cx="10470584" cy="478028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08DF0-D75B-43C2-A3F6-EE5C78C3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6" y="1641711"/>
            <a:ext cx="10470584" cy="4726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BC472-0CAA-443F-8AB7-487EFD717C45}"/>
              </a:ext>
            </a:extLst>
          </p:cNvPr>
          <p:cNvSpPr txBox="1"/>
          <p:nvPr/>
        </p:nvSpPr>
        <p:spPr>
          <a:xfrm>
            <a:off x="324416" y="111849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0923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36372"/>
            <a:ext cx="10470584" cy="403187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2EBF-6EF0-426A-ABAA-CB2ABFB9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3" y="1002891"/>
            <a:ext cx="11980607" cy="585511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MID()</a:t>
            </a:r>
          </a:p>
          <a:p>
            <a:pPr marL="0" indent="0">
              <a:buNone/>
            </a:pPr>
            <a:r>
              <a:rPr lang="en-US" sz="2800" u="sng" dirty="0"/>
              <a:t>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MID returns a specific number of characters from a text string, starting at the position you specify, based on the number of characters you specify.</a:t>
            </a:r>
          </a:p>
          <a:p>
            <a:pPr marL="0" indent="0">
              <a:buNone/>
            </a:pPr>
            <a:r>
              <a:rPr lang="en-US" sz="2800" dirty="0"/>
              <a:t>= </a:t>
            </a:r>
            <a:r>
              <a:rPr lang="en-US" sz="2800" b="1" dirty="0"/>
              <a:t>MID</a:t>
            </a:r>
            <a:r>
              <a:rPr lang="en-US" sz="2800" dirty="0"/>
              <a:t>(text, </a:t>
            </a:r>
            <a:r>
              <a:rPr lang="en-US" sz="2800" dirty="0" err="1"/>
              <a:t>start_num</a:t>
            </a:r>
            <a:r>
              <a:rPr lang="en-US" sz="2800" dirty="0"/>
              <a:t>, </a:t>
            </a:r>
            <a:r>
              <a:rPr lang="en-US" sz="2800" dirty="0" err="1"/>
              <a:t>num_chars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function syntax has the following arguments: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Text</a:t>
            </a:r>
            <a:r>
              <a:rPr lang="en-US" sz="2800" dirty="0"/>
              <a:t>   The text string containing the characters you want to extract.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/>
              <a:t>Start_num</a:t>
            </a:r>
            <a:r>
              <a:rPr lang="en-US" sz="2800" b="1" dirty="0"/>
              <a:t>: </a:t>
            </a:r>
            <a:r>
              <a:rPr lang="en-US" sz="2800" dirty="0"/>
              <a:t>The position of the first character you want to extract in text. The first character in text has </a:t>
            </a:r>
            <a:r>
              <a:rPr lang="en-US" sz="2800" dirty="0" err="1"/>
              <a:t>start_num</a:t>
            </a:r>
            <a:r>
              <a:rPr lang="en-US" sz="2800" dirty="0"/>
              <a:t> 1, and so 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/>
              <a:t>Num_chars</a:t>
            </a:r>
            <a:r>
              <a:rPr lang="en-US" sz="2800" b="1" dirty="0"/>
              <a:t>: </a:t>
            </a:r>
            <a:r>
              <a:rPr lang="en-US" sz="2800" dirty="0"/>
              <a:t>The number of characters you want MID to return from text.</a:t>
            </a:r>
          </a:p>
        </p:txBody>
      </p:sp>
    </p:spTree>
    <p:extLst>
      <p:ext uri="{BB962C8B-B14F-4D97-AF65-F5344CB8AC3E}">
        <p14:creationId xmlns:p14="http://schemas.microsoft.com/office/powerpoint/2010/main" val="3081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B004-6ED2-487D-97E0-26D79C5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7"/>
            <a:ext cx="10470584" cy="1156454"/>
          </a:xfrm>
        </p:spPr>
        <p:txBody>
          <a:bodyPr/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Introduction to string manipulation in Excel</a:t>
            </a:r>
            <a:br>
              <a:rPr lang="en-US" dirty="0"/>
            </a:br>
            <a:br>
              <a:rPr lang="en-US" dirty="0"/>
            </a:br>
            <a:r>
              <a:rPr lang="en-US" sz="2400" b="1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30504-5C5D-4630-A606-B4363A7D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6" y="1666569"/>
            <a:ext cx="11149781" cy="40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1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566</Words>
  <Application>Microsoft Office PowerPoint</Application>
  <PresentationFormat>Widescreen</PresentationFormat>
  <Paragraphs>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Verdana</vt:lpstr>
      <vt:lpstr>Roboto Condensed</vt:lpstr>
      <vt:lpstr>Arial</vt:lpstr>
      <vt:lpstr>Calibri</vt:lpstr>
      <vt:lpstr>Open Sans</vt:lpstr>
      <vt:lpstr>Wingdings</vt:lpstr>
      <vt:lpstr>Office Theme</vt:lpstr>
      <vt:lpstr>think-cell Slide</vt:lpstr>
      <vt:lpstr>PowerPoint Presentation</vt:lpstr>
      <vt:lpstr>What you will learn?</vt:lpstr>
      <vt:lpstr>What you will learn?</vt:lpstr>
      <vt:lpstr>PowerPoint Presentation</vt:lpstr>
      <vt:lpstr>Introduction to string manipulation in Excel   </vt:lpstr>
      <vt:lpstr>PowerPoint Presentation</vt:lpstr>
      <vt:lpstr>Introduction to string manipulation in Excel</vt:lpstr>
      <vt:lpstr>Introduction to string manipulation in Excel</vt:lpstr>
      <vt:lpstr>Introduction to string manipulation in Excel  Example </vt:lpstr>
      <vt:lpstr>Introduction to string manipulation in Excel</vt:lpstr>
      <vt:lpstr>Introduction to string manipulation in Excel  Example </vt:lpstr>
      <vt:lpstr>Introduction to string manipulation in Excel</vt:lpstr>
      <vt:lpstr>Introduction to string manipulation in Excel</vt:lpstr>
      <vt:lpstr>Lab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12</cp:revision>
  <dcterms:modified xsi:type="dcterms:W3CDTF">2022-04-06T10:11:11Z</dcterms:modified>
</cp:coreProperties>
</file>