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53571" autoAdjust="0"/>
  </p:normalViewPr>
  <p:slideViewPr>
    <p:cSldViewPr snapToGrid="0" snapToObjects="1">
      <p:cViewPr varScale="1">
        <p:scale>
          <a:sx n="61" d="100"/>
          <a:sy n="61" d="100"/>
        </p:scale>
        <p:origin x="53" y="125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277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Before we begin this session, let me quickly show you what you are about to learn.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4C7BBE3-0F97-4B46-9B4D-067F2BD6858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6D2705A0-85DC-4E5A-8154-FB3A6960A7F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C:\Users\Olamide\Downloads\BGD...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" y="-7851"/>
            <a:ext cx="9141711" cy="514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1579" y="4608094"/>
            <a:ext cx="4626142" cy="4533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5227722" y="4608093"/>
            <a:ext cx="3416968" cy="4533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458E248B-BE93-475F-91A7-42C344E6A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BB7529ED-CBCD-492F-AE16-D898FBF43B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lamide\Downloads\BGD 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4C7BBE3-0F97-4B46-9B4D-067F2BD6858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6D2705A0-85DC-4E5A-8154-FB3A6960A7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67544" y="5007956"/>
            <a:ext cx="5544616" cy="0"/>
          </a:xfrm>
          <a:prstGeom prst="line">
            <a:avLst/>
          </a:prstGeom>
          <a:ln w="12700">
            <a:solidFill>
              <a:srgbClr val="3ED7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Olamide\Downloads\Bottom 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7" y="4742626"/>
            <a:ext cx="2520279" cy="27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lamide\Downloads\S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7" y="-18976"/>
            <a:ext cx="9129633" cy="513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53356" y="2497373"/>
            <a:ext cx="5021471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2" descr="C:\Users\Olamide\Downloads\Bottom logo.png">
            <a:extLst>
              <a:ext uri="{FF2B5EF4-FFF2-40B4-BE49-F238E27FC236}">
                <a16:creationId xmlns:a16="http://schemas.microsoft.com/office/drawing/2014/main" id="{A9175731-4019-4C8A-86EB-1484E15ECC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7" y="4742626"/>
            <a:ext cx="2520279" cy="27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20452FB7-B3E8-4512-80F6-BE301BB762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4C7BBE3-0F97-4B46-9B4D-067F2BD6858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6D2705A0-85DC-4E5A-8154-FB3A6960A7F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7544" y="5007956"/>
            <a:ext cx="5544616" cy="0"/>
          </a:xfrm>
          <a:prstGeom prst="line">
            <a:avLst/>
          </a:prstGeom>
          <a:ln w="12700">
            <a:solidFill>
              <a:srgbClr val="3ED7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Olamide\Downloads\Bottom 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7" y="4742626"/>
            <a:ext cx="2520279" cy="27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520EC018-45DF-4F72-B75C-2B37FA7012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4C7BBE3-0F97-4B46-9B4D-067F2BD6858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6D2705A0-85DC-4E5A-8154-FB3A6960A7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67544" y="5007956"/>
            <a:ext cx="5544616" cy="0"/>
          </a:xfrm>
          <a:prstGeom prst="line">
            <a:avLst/>
          </a:prstGeom>
          <a:ln w="12700">
            <a:solidFill>
              <a:srgbClr val="3ED7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Olamide\Downloads\Bottom 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7" y="4742626"/>
            <a:ext cx="2520279" cy="27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Olamide\Downloads\BGD 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4C7BBE3-0F97-4B46-9B4D-067F2BD6858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6D2705A0-85DC-4E5A-8154-FB3A6960A7F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7544" y="5007956"/>
            <a:ext cx="5544616" cy="0"/>
          </a:xfrm>
          <a:prstGeom prst="line">
            <a:avLst/>
          </a:prstGeom>
          <a:ln w="12700">
            <a:solidFill>
              <a:srgbClr val="3ED7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Olamide\Downloads\Bottom 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7" y="4742626"/>
            <a:ext cx="2520279" cy="27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Olamide\Downloads\BGD 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672" y="-31947"/>
            <a:ext cx="9250847" cy="520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Olamide\Downloads\Bottom 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732" y="2043046"/>
            <a:ext cx="7031220" cy="77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Olamide\Downloads\BGD 2.png">
            <a:extLst>
              <a:ext uri="{FF2B5EF4-FFF2-40B4-BE49-F238E27FC236}">
                <a16:creationId xmlns:a16="http://schemas.microsoft.com/office/drawing/2014/main" id="{CC1E532E-130D-49D2-B1FF-3FE3D082A3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29599" cy="797162"/>
          </a:xfrm>
        </p:spPr>
        <p:txBody>
          <a:bodyPr anchor="ctr">
            <a:normAutofit/>
          </a:bodyPr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77046"/>
            <a:ext cx="5111750" cy="3417577"/>
          </a:xfrm>
        </p:spPr>
        <p:txBody>
          <a:bodyPr anchor="ctr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77046"/>
            <a:ext cx="3008313" cy="341757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67544" y="5007956"/>
            <a:ext cx="5544616" cy="0"/>
          </a:xfrm>
          <a:prstGeom prst="line">
            <a:avLst/>
          </a:prstGeom>
          <a:ln w="12700">
            <a:solidFill>
              <a:srgbClr val="3ED7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Olamide\Downloads\Bottom logo.png">
            <a:extLst>
              <a:ext uri="{FF2B5EF4-FFF2-40B4-BE49-F238E27FC236}">
                <a16:creationId xmlns:a16="http://schemas.microsoft.com/office/drawing/2014/main" id="{353043D2-5C82-47E3-85BC-FF3A7ED126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7" y="4742626"/>
            <a:ext cx="2520279" cy="27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1453B89D-DA24-4999-A69C-7BFFF77D6E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Poppins" panose="00000500000000000000" pitchFamily="2" charset="0"/>
          <a:ea typeface="+mj-ea"/>
          <a:cs typeface="Poppins" panose="00000500000000000000" pitchFamily="2" charset="0"/>
        </a:defRPr>
      </a:lvl1pPr>
    </p:titleStyle>
    <p:bodyStyle>
      <a:lvl1pPr marL="342900" indent="-342900" algn="l" defTabSz="342900" rtl="0" eaLnBrk="1" latinLnBrk="0" hangingPunct="1">
        <a:lnSpc>
          <a:spcPct val="15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1pPr>
      <a:lvl2pPr marL="685800" indent="-342900" algn="l" defTabSz="342900" rtl="0" eaLnBrk="1" latinLnBrk="0" hangingPunct="1">
        <a:lnSpc>
          <a:spcPct val="150000"/>
        </a:lnSpc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2pPr>
      <a:lvl3pPr marL="1028700" indent="-342900" algn="l" defTabSz="342900" rtl="0" eaLnBrk="1" latinLnBrk="0" hangingPunct="1">
        <a:lnSpc>
          <a:spcPct val="15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3pPr>
      <a:lvl4pPr marL="1371600" indent="-342900" algn="l" defTabSz="342900" rtl="0" eaLnBrk="1" latinLnBrk="0" hangingPunct="1">
        <a:lnSpc>
          <a:spcPct val="150000"/>
        </a:lnSpc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4pPr>
      <a:lvl5pPr marL="1714500" indent="-342900" algn="l" defTabSz="342900" rtl="0" eaLnBrk="1" latinLnBrk="0" hangingPunct="1">
        <a:lnSpc>
          <a:spcPct val="150000"/>
        </a:lnSpc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ora.com/Which-companies-use-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bin/windows/base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bin/macosx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udio.com/products/rstudio/download/#downloa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1579" y="4608094"/>
            <a:ext cx="4626142" cy="453315"/>
          </a:xfrm>
        </p:spPr>
        <p:txBody>
          <a:bodyPr/>
          <a:lstStyle/>
          <a:p>
            <a:pPr marL="0" lvl="0" indent="0">
              <a:buNone/>
            </a:pPr>
            <a:r>
              <a:rPr/>
              <a:t>‎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5227722" y="4608093"/>
            <a:ext cx="3416968" cy="453315"/>
          </a:xfrm>
        </p:spPr>
        <p:txBody>
          <a:bodyPr>
            <a:normAutofit fontScale="40000" lnSpcReduction="20000"/>
          </a:bodyPr>
          <a:lstStyle/>
          <a:p>
            <a:pPr marL="0" lvl="0" indent="0">
              <a:buNone/>
            </a:pPr>
            <a:r>
              <a:t/>
            </a:r>
            <a:br/>
            <a:r>
              <a:t/>
            </a:r>
            <a:br/>
            <a:r>
              <a:rPr/>
              <a:t>‎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Source</a:t>
            </a:r>
            <a:r>
              <a:rPr/>
              <a:t>: </a:t>
            </a:r>
            <a:r>
              <a:rPr>
                <a:hlinkClick r:id="rId2"/>
              </a:rPr>
              <a:t>https://www.quora.com/Which-companies-use-R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/>
              <a:t>R programming interface</a:t>
            </a:r>
          </a:p>
        </p:txBody>
      </p:sp>
      <p:pic>
        <p:nvPicPr>
          <p:cNvPr id="2" name="Picture 1" descr="images/R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98700" y="1193800"/>
            <a:ext cx="454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/>
              <a:t>RStudio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RStudio is an integrated development environment (IDE) for R programming. RStudio makes programming easier and friendly in 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/>
              <a:t>RStudio</a:t>
            </a:r>
          </a:p>
        </p:txBody>
      </p:sp>
      <p:pic>
        <p:nvPicPr>
          <p:cNvPr id="2" name="Picture 1" descr="images/Latest_R_studio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65250" y="1063229"/>
            <a:ext cx="603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53356" y="2497373"/>
            <a:ext cx="5021471" cy="1021556"/>
          </a:xfrm>
        </p:spPr>
        <p:txBody>
          <a:bodyPr/>
          <a:lstStyle/>
          <a:p>
            <a:pPr marL="0" lvl="0" indent="0">
              <a:buNone/>
            </a:pPr>
            <a:r>
              <a:rPr/>
              <a:t>Installing R and RStudio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/>
              <a:t>Install R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You can install R on any operating system (OS).</a:t>
            </a:r>
          </a:p>
          <a:p>
            <a:pPr marL="0" lvl="0" indent="0">
              <a:buNone/>
            </a:pPr>
            <a:r>
              <a:rPr b="1"/>
              <a:t>For Windows</a:t>
            </a:r>
            <a:r>
              <a:rPr/>
              <a:t> :</a:t>
            </a:r>
          </a:p>
          <a:p>
            <a:pPr lvl="0"/>
            <a:r>
              <a:rPr/>
              <a:t>Download R for Windows OS from </a:t>
            </a:r>
            <a:r>
              <a:rPr>
                <a:hlinkClick r:id="rId2"/>
              </a:rPr>
              <a:t>https://cran.r-project.org/bin/windows/base/</a:t>
            </a:r>
          </a:p>
          <a:p>
            <a:pPr lvl="0"/>
            <a:r>
              <a:rPr/>
              <a:t>Open the </a:t>
            </a:r>
            <a:r>
              <a:rPr>
                <a:latin typeface="Courier"/>
              </a:rPr>
              <a:t>.exe</a:t>
            </a:r>
            <a:r>
              <a:rPr/>
              <a:t> file and install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/>
              <a:t>Install R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You can install R on any operating system (OS).</a:t>
            </a:r>
          </a:p>
          <a:p>
            <a:pPr marL="0" lvl="0" indent="0">
              <a:buNone/>
            </a:pPr>
            <a:r>
              <a:rPr b="1"/>
              <a:t>For Mac</a:t>
            </a:r>
            <a:r>
              <a:rPr/>
              <a:t> :</a:t>
            </a:r>
          </a:p>
          <a:p>
            <a:pPr marL="0" lvl="0" indent="0">
              <a:buNone/>
            </a:pPr>
            <a:r>
              <a:rPr/>
              <a:t>Download R for Mac via the </a:t>
            </a:r>
            <a:r>
              <a:rPr>
                <a:hlinkClick r:id="rId2"/>
              </a:rPr>
              <a:t>https://cran.r-project.org/bin/macosx/</a:t>
            </a:r>
            <a:r>
              <a:rPr/>
              <a:t> page. Please make sure you click on the first </a:t>
            </a:r>
            <a:r>
              <a:rPr>
                <a:latin typeface="Courier"/>
              </a:rPr>
              <a:t>.pkg</a:t>
            </a:r>
            <a:r>
              <a:rPr/>
              <a:t> link,</a:t>
            </a:r>
          </a:p>
          <a:p>
            <a:pPr lvl="0"/>
            <a:r>
              <a:rPr/>
              <a:t>Open the </a:t>
            </a:r>
            <a:r>
              <a:rPr>
                <a:latin typeface="Courier"/>
              </a:rPr>
              <a:t>.pkg</a:t>
            </a:r>
            <a:r>
              <a:rPr/>
              <a:t> file and install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/>
              <a:t>Install R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You can install R on any operating system (OS).</a:t>
            </a:r>
          </a:p>
          <a:p>
            <a:pPr marL="0" lvl="0" indent="0">
              <a:buNone/>
            </a:pPr>
            <a:r>
              <a:rPr b="1"/>
              <a:t>For Linux</a:t>
            </a:r>
            <a:r>
              <a:rPr/>
              <a:t>:</a:t>
            </a:r>
          </a:p>
          <a:p>
            <a:pPr marL="0" lvl="0" indent="0">
              <a:buNone/>
            </a:pPr>
            <a:r>
              <a:rPr/>
              <a:t>For complete R System installation in Linux, follow the instructions provided on the CRAN website. </a:t>
            </a:r>
            <a:r>
              <a:rPr>
                <a:hlinkClick r:id="rId2"/>
              </a:rPr>
              <a:t>https://cran.r-project.org/</a:t>
            </a:r>
            <a:r>
              <a:rPr/>
              <a:t>.</a:t>
            </a:r>
          </a:p>
          <a:p>
            <a:pPr marL="0" lvl="0" indent="0">
              <a:buNone/>
            </a:pPr>
            <a:r>
              <a:rPr/>
              <a:t>For Ubuntu with Apt-get installed, execute </a:t>
            </a:r>
            <a:r>
              <a:rPr>
                <a:latin typeface="Courier"/>
              </a:rPr>
              <a:t>sudo apt-get install r-base</a:t>
            </a:r>
            <a:r>
              <a:rPr/>
              <a:t> in the terminal.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/>
              <a:t>Install RStudio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You can install RStudio via</a:t>
            </a:r>
          </a:p>
          <a:p>
            <a:pPr marL="0" lvl="0" indent="0">
              <a:buNone/>
            </a:pPr>
            <a:r>
              <a:rPr>
                <a:hlinkClick r:id="rId2"/>
              </a:rPr>
              <a:t>https://www.rstudio.com/products/rstudio/download/#download</a:t>
            </a:r>
          </a:p>
          <a:p>
            <a:pPr marL="0" lvl="0" indent="0">
              <a:buNone/>
            </a:pPr>
            <a:r>
              <a:rPr/>
              <a:t>Choose the appropriate installer file for your operating system, download it, and then run it to install RStudio.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53356" y="2497373"/>
            <a:ext cx="5021471" cy="1021556"/>
          </a:xfrm>
        </p:spPr>
        <p:txBody>
          <a:bodyPr/>
          <a:lstStyle/>
          <a:p>
            <a:pPr marL="0" lvl="0" indent="0">
              <a:buNone/>
            </a:pPr>
            <a:r>
              <a:rPr/>
              <a:t>R Programming Fundamentals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/>
              <a:t>Learning Objectives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The goal of this section is to understand the history of R programming, explore its key milestones, and learn how to install and set up R and RStudio for effective programming.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/>
              <a:t>Table of content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History and Overview of R</a:t>
            </a:r>
          </a:p>
          <a:p>
            <a:pPr lvl="0"/>
            <a:r>
              <a:rPr/>
              <a:t>R for Data Science</a:t>
            </a:r>
          </a:p>
          <a:p>
            <a:pPr lvl="0"/>
            <a:r>
              <a:rPr/>
              <a:t>R as a Calculator</a:t>
            </a:r>
          </a:p>
          <a:p>
            <a:pPr lvl="0"/>
            <a:r>
              <a:rPr/>
              <a:t>Atomic Data Type and Variable Assignment in R</a:t>
            </a:r>
          </a:p>
          <a:p>
            <a:pPr lvl="0"/>
            <a:r>
              <a:rPr/>
              <a:t>Basic Data Structure in R</a:t>
            </a:r>
          </a:p>
          <a:p>
            <a:pPr lvl="0"/>
            <a:r>
              <a:rPr/>
              <a:t>Write your own function in 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53356" y="2497373"/>
            <a:ext cx="5021471" cy="1021556"/>
          </a:xfrm>
        </p:spPr>
        <p:txBody>
          <a:bodyPr/>
          <a:lstStyle/>
          <a:p>
            <a:pPr marL="0" lvl="0" indent="0">
              <a:buNone/>
            </a:pPr>
            <a:r>
              <a:rPr/>
              <a:t>History of 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/>
              <a:t>R Programming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R is a programming language and free software environment for statistical computations, data cleaning, data analysis, and graphical representation of data. The R language is widely used among statisticians and data miners for developing statistical software and data analysis.</a:t>
            </a:r>
          </a:p>
          <a:p>
            <a:pPr marL="0" lvl="0" indent="0">
              <a:buNone/>
            </a:pPr>
            <a:r>
              <a:rPr/>
              <a:t>In the year </a:t>
            </a:r>
            <a:r>
              <a:rPr>
                <a:latin typeface="Courier"/>
              </a:rPr>
              <a:t>2020</a:t>
            </a:r>
            <a:r>
              <a:rPr/>
              <a:t>, the R community celebrated the 20th year of R version </a:t>
            </a:r>
            <a:r>
              <a:rPr>
                <a:latin typeface="Courier"/>
              </a:rPr>
              <a:t>1.0.0</a:t>
            </a:r>
            <a:r>
              <a:rPr/>
              <a:t>. The current version of R programming is </a:t>
            </a:r>
            <a:r>
              <a:rPr>
                <a:latin typeface="Courier"/>
              </a:rPr>
              <a:t>4.1.0</a:t>
            </a:r>
            <a:r>
              <a:rPr/>
              <a:t> with the nickname </a:t>
            </a:r>
            <a:r>
              <a:rPr i="1"/>
              <a:t>Camp Pontanezen</a:t>
            </a:r>
            <a:r>
              <a:rPr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/>
              <a:t>History of R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R has released so many versions and you can see their list by using: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rversions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r_versions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marL="0" lvl="0" indent="0">
              <a:buNone/>
            </a:pPr>
            <a:r>
              <a:rPr/>
              <a:t>Please note that you will need to install </a:t>
            </a:r>
            <a:r>
              <a:rPr>
                <a:latin typeface="Courier"/>
              </a:rPr>
              <a:t>rversions</a:t>
            </a:r>
            <a:r>
              <a:rPr/>
              <a:t> package before </a:t>
            </a:r>
            <a:r>
              <a:rPr>
                <a:latin typeface="Courier"/>
              </a:rPr>
              <a:t>rversions::r_versions()</a:t>
            </a:r>
            <a:r>
              <a:rPr/>
              <a:t> can work.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/>
              <a:t>Why R programming?</a:t>
            </a:r>
          </a:p>
        </p:txBody>
      </p:sp>
      <p:pic>
        <p:nvPicPr>
          <p:cNvPr id="2" name="Picture 1" descr="images/learnr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82800" y="1193800"/>
            <a:ext cx="4978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29599" cy="797162"/>
          </a:xfrm>
        </p:spPr>
        <p:txBody>
          <a:bodyPr/>
          <a:lstStyle/>
          <a:p>
            <a:pPr marL="0" lvl="0" indent="0">
              <a:buNone/>
            </a:pPr>
            <a:r>
              <a:rPr/>
              <a:t>Companies that use R for Analytics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Companies</a:t>
            </a:r>
            <a:r>
              <a:rPr/>
              <a:t> that use R for Analytics:</a:t>
            </a:r>
          </a:p>
        </p:txBody>
      </p:sp>
      <p:pic>
        <p:nvPicPr>
          <p:cNvPr id="3" name="Picture 1" descr="images/Company_useR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574800"/>
            <a:ext cx="5105400" cy="261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Poppins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</Words>
  <Application>Microsoft Office PowerPoint</Application>
  <PresentationFormat>On-screen Show (16:9)</PresentationFormat>
  <Paragraphs>50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</vt:lpstr>
      <vt:lpstr>Poppins</vt:lpstr>
      <vt:lpstr>Office Theme</vt:lpstr>
      <vt:lpstr>‎</vt:lpstr>
      <vt:lpstr>R Programming Fundamentals</vt:lpstr>
      <vt:lpstr>Learning Objectives</vt:lpstr>
      <vt:lpstr>Table of content</vt:lpstr>
      <vt:lpstr>History of R</vt:lpstr>
      <vt:lpstr>R Programming</vt:lpstr>
      <vt:lpstr>History of R</vt:lpstr>
      <vt:lpstr>Why R programming?</vt:lpstr>
      <vt:lpstr>Companies that use R for Analytics</vt:lpstr>
      <vt:lpstr>PowerPoint Presentation</vt:lpstr>
      <vt:lpstr>R programming interface</vt:lpstr>
      <vt:lpstr>RStudio</vt:lpstr>
      <vt:lpstr>RStudio</vt:lpstr>
      <vt:lpstr>Installing R and RStudio</vt:lpstr>
      <vt:lpstr>Install R</vt:lpstr>
      <vt:lpstr>Install R</vt:lpstr>
      <vt:lpstr>Install R</vt:lpstr>
      <vt:lpstr>Install RStudio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94</TotalTime>
  <Words>42</Words>
  <Application>Microsoft Office PowerPoint</Application>
  <PresentationFormat>On-screen Show (16:9)</PresentationFormat>
  <Paragraphs>12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Poppins</vt:lpstr>
      <vt:lpstr>Office Theme</vt:lpstr>
      <vt:lpstr>PowerPoint Presentation</vt:lpstr>
      <vt:lpstr>Slide Title</vt:lpstr>
      <vt:lpstr>Section header</vt:lpstr>
      <vt:lpstr>Slide Title for Two-Content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‎</dc:title>
  <dc:creator>‎</dc:creator>
  <cp:keywords/>
  <cp:lastModifiedBy>GBGAnalyst</cp:lastModifiedBy>
  <cp:revision>1</cp:revision>
  <dcterms:created xsi:type="dcterms:W3CDTF">2025-05-22T15:35:22Z</dcterms:created>
  <dcterms:modified xsi:type="dcterms:W3CDTF">2025-05-22T15:38:27Z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_options">
    <vt:lpwstr/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