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handoutMasterIdLst>
    <p:handoutMasterId r:id="rId74"/>
  </p:handoutMasterIdLst>
  <p:sldIdLst>
    <p:sldId id="256" r:id="rId2"/>
    <p:sldId id="392" r:id="rId3"/>
    <p:sldId id="357" r:id="rId4"/>
    <p:sldId id="358" r:id="rId5"/>
    <p:sldId id="287" r:id="rId6"/>
    <p:sldId id="288" r:id="rId7"/>
    <p:sldId id="289" r:id="rId8"/>
    <p:sldId id="290" r:id="rId9"/>
    <p:sldId id="366" r:id="rId10"/>
    <p:sldId id="319" r:id="rId11"/>
    <p:sldId id="378" r:id="rId12"/>
    <p:sldId id="379" r:id="rId13"/>
    <p:sldId id="380" r:id="rId14"/>
    <p:sldId id="320" r:id="rId15"/>
    <p:sldId id="321" r:id="rId16"/>
    <p:sldId id="322" r:id="rId17"/>
    <p:sldId id="394" r:id="rId18"/>
    <p:sldId id="323" r:id="rId19"/>
    <p:sldId id="280" r:id="rId20"/>
    <p:sldId id="278" r:id="rId21"/>
    <p:sldId id="277" r:id="rId22"/>
    <p:sldId id="368" r:id="rId23"/>
    <p:sldId id="282" r:id="rId24"/>
    <p:sldId id="327" r:id="rId25"/>
    <p:sldId id="284" r:id="rId26"/>
    <p:sldId id="333" r:id="rId27"/>
    <p:sldId id="334" r:id="rId28"/>
    <p:sldId id="395" r:id="rId29"/>
    <p:sldId id="328" r:id="rId30"/>
    <p:sldId id="396" r:id="rId31"/>
    <p:sldId id="331" r:id="rId32"/>
    <p:sldId id="332" r:id="rId33"/>
    <p:sldId id="369" r:id="rId34"/>
    <p:sldId id="324" r:id="rId35"/>
    <p:sldId id="397" r:id="rId36"/>
    <p:sldId id="398" r:id="rId37"/>
    <p:sldId id="405" r:id="rId38"/>
    <p:sldId id="408" r:id="rId39"/>
    <p:sldId id="406" r:id="rId40"/>
    <p:sldId id="404" r:id="rId41"/>
    <p:sldId id="341" r:id="rId42"/>
    <p:sldId id="338" r:id="rId43"/>
    <p:sldId id="339" r:id="rId44"/>
    <p:sldId id="399" r:id="rId45"/>
    <p:sldId id="400" r:id="rId46"/>
    <p:sldId id="401" r:id="rId47"/>
    <p:sldId id="402" r:id="rId48"/>
    <p:sldId id="403" r:id="rId49"/>
    <p:sldId id="303" r:id="rId50"/>
    <p:sldId id="376" r:id="rId51"/>
    <p:sldId id="336" r:id="rId52"/>
    <p:sldId id="377" r:id="rId53"/>
    <p:sldId id="372" r:id="rId54"/>
    <p:sldId id="374" r:id="rId55"/>
    <p:sldId id="375" r:id="rId56"/>
    <p:sldId id="335" r:id="rId57"/>
    <p:sldId id="370" r:id="rId58"/>
    <p:sldId id="390" r:id="rId59"/>
    <p:sldId id="311" r:id="rId60"/>
    <p:sldId id="326" r:id="rId61"/>
    <p:sldId id="409" r:id="rId62"/>
    <p:sldId id="306" r:id="rId63"/>
    <p:sldId id="411" r:id="rId64"/>
    <p:sldId id="307" r:id="rId65"/>
    <p:sldId id="410" r:id="rId66"/>
    <p:sldId id="308" r:id="rId67"/>
    <p:sldId id="309" r:id="rId68"/>
    <p:sldId id="310" r:id="rId69"/>
    <p:sldId id="364" r:id="rId70"/>
    <p:sldId id="365" r:id="rId71"/>
    <p:sldId id="348" r:id="rId7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684" y="-90"/>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2328"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E85A3E64-94CB-4381-844A-2A9D0FFCB989}" type="datetimeFigureOut">
              <a:rPr lang="en-US" smtClean="0"/>
              <a:pPr/>
              <a:t>5/24/2013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A288D846-6C86-4E09-B73D-E7AE68964E81}"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D5E8F83A-E91F-4BAE-89BE-1027268D18C3}" type="datetimeFigureOut">
              <a:rPr lang="en-US" smtClean="0"/>
              <a:pPr/>
              <a:t>5/24/2013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57F1411-4DED-4CB0-8780-A2C482CA49E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5E29B0F-DE35-4DBD-A66F-B038887C8406}" type="slidenum">
              <a:rPr lang="en-US"/>
              <a:pPr fontAlgn="base">
                <a:spcBef>
                  <a:spcPct val="0"/>
                </a:spcBef>
                <a:spcAft>
                  <a:spcPct val="0"/>
                </a:spcAft>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a:defRPr/>
            </a:pPr>
            <a:r>
              <a:rPr lang="en-US" dirty="0" smtClean="0"/>
              <a:t>Note on Paradigm Organization: </a:t>
            </a:r>
          </a:p>
          <a:p>
            <a:pPr>
              <a:defRPr/>
            </a:pPr>
            <a:endParaRPr lang="en-US" dirty="0" smtClean="0"/>
          </a:p>
          <a:p>
            <a:pPr marL="241653" indent="-241653">
              <a:buFont typeface="+mj-lt"/>
              <a:buAutoNum type="arabicPeriod"/>
              <a:defRPr/>
            </a:pPr>
            <a:r>
              <a:rPr lang="en-US" dirty="0" smtClean="0"/>
              <a:t>Each value combination in an exemplary paradigm should yield a single (exemplary) word-form or partial word-form ("partial" in this context extended to include not only base, stem, root, etc., but also lexeme-independent prefix, infix, suffix, template vowel pattern, etc.).</a:t>
            </a:r>
          </a:p>
          <a:p>
            <a:pPr marL="241653" indent="-241653">
              <a:buFont typeface="+mj-lt"/>
              <a:buAutoNum type="arabicPeriod"/>
              <a:defRPr/>
            </a:pPr>
            <a:endParaRPr lang="en-US" dirty="0" smtClean="0"/>
          </a:p>
          <a:p>
            <a:pPr marL="241653" indent="-241653">
              <a:buFont typeface="+mj-lt"/>
              <a:buAutoNum type="arabicPeriod"/>
              <a:defRPr/>
            </a:pPr>
            <a:r>
              <a:rPr lang="en-US" dirty="0" smtClean="0"/>
              <a:t>There would seem to be a (unique?) natural hierarchy of properties, starting with POS, and going through VALENCE and TAM, down to PNG (all of these cross-cut by ICLASS). This is at least the millennial practice reflected in the traditional preference for basic paradigms that show PNG values for any given combination of TAM and other properties. [And this is the case not only for traditional paradigms of Latin and Greek, but for the early second-millennium B.C. paradigms of Sumerian recorded in the Old Babylonian Grammatical texts.] This is of course the general pattern followed in COMA. THIS IS THE DEFINITION OF BASIC, OR DEFAULT, PARADIGM.</a:t>
            </a:r>
          </a:p>
          <a:p>
            <a:pPr marL="241653" indent="-241653">
              <a:buFont typeface="+mj-lt"/>
              <a:buAutoNum type="arabicPeriod"/>
              <a:defRPr/>
            </a:pPr>
            <a:endParaRPr lang="en-US" dirty="0" smtClean="0"/>
          </a:p>
          <a:p>
            <a:pPr marL="241653" indent="-241653">
              <a:defRPr/>
            </a:pPr>
            <a:endParaRPr lang="en-US" dirty="0" smtClean="0"/>
          </a:p>
          <a:p>
            <a:pPr marL="241653" indent="-241653">
              <a:buFont typeface="+mj-lt"/>
              <a:buAutoNum type="arabicPeriod"/>
              <a:defRPr/>
            </a:pPr>
            <a:endParaRPr lang="en-US" dirty="0" smtClean="0"/>
          </a:p>
          <a:p>
            <a:pPr>
              <a:defRPr/>
            </a:pPr>
            <a:endParaRPr lang="en-US" dirty="0"/>
          </a:p>
        </p:txBody>
      </p:sp>
      <p:sp>
        <p:nvSpPr>
          <p:cNvPr id="450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BB3C239-B751-4A9F-8511-2C4C994911EF}"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C35AF2-B8C1-469A-827F-B2BFDD2CACDC}"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7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759B3C-5719-4C17-8DF8-C97D5E8FADE3}"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More generally: An attempt to address not only the documentary, but also  the logical and linguistic challenges of such a database.  (documentary linguistics)</a:t>
            </a:r>
          </a:p>
          <a:p>
            <a:pPr>
              <a:spcBef>
                <a:spcPct val="0"/>
              </a:spcBef>
            </a:pPr>
            <a:r>
              <a:rPr lang="en-US" smtClean="0"/>
              <a:t>Split this into 4 slides: Objectives (w/o text), 3 slides with text for each objective</a:t>
            </a:r>
          </a:p>
        </p:txBody>
      </p:sp>
      <p:sp>
        <p:nvSpPr>
          <p:cNvPr id="450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F35D3A2-5BA0-4F85-82BD-8F30E3E15C75}" type="slidenum">
              <a:rPr lang="en-US"/>
              <a:pPr fontAlgn="base">
                <a:spcBef>
                  <a:spcPct val="0"/>
                </a:spcBef>
                <a:spcAft>
                  <a:spcPct val="0"/>
                </a:spcAft>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More generally: An attempt to address not only the documentary, but also  the logical and linguistic challenges of such a database.  (documentary linguistics)</a:t>
            </a:r>
          </a:p>
          <a:p>
            <a:pPr>
              <a:spcBef>
                <a:spcPct val="0"/>
              </a:spcBef>
            </a:pPr>
            <a:r>
              <a:rPr lang="en-US" smtClean="0"/>
              <a:t>Split this into 4 slides: Objectives (w/o text), 3 slides with text for each objective</a:t>
            </a:r>
          </a:p>
        </p:txBody>
      </p:sp>
      <p:sp>
        <p:nvSpPr>
          <p:cNvPr id="460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FCD2590-DF7D-4073-BF04-2E9F39E88165}" type="slidenum">
              <a:rPr lang="en-US"/>
              <a:pPr fontAlgn="base">
                <a:spcBef>
                  <a:spcPct val="0"/>
                </a:spcBef>
                <a:spcAft>
                  <a:spcPct val="0"/>
                </a:spcAft>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More generally: An attempt to address not only the documentary, but also  the logical and linguistic challenges of such a database.  (documentary linguistics)</a:t>
            </a:r>
          </a:p>
          <a:p>
            <a:pPr>
              <a:spcBef>
                <a:spcPct val="0"/>
              </a:spcBef>
            </a:pPr>
            <a:r>
              <a:rPr lang="en-US" smtClean="0"/>
              <a:t>Split this into 4 slides: Objectives (w/o text), 3 slides with text for each objective</a:t>
            </a:r>
          </a:p>
        </p:txBody>
      </p:sp>
      <p:sp>
        <p:nvSpPr>
          <p:cNvPr id="471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48C3F5E-9564-4022-89F8-1E8E3A4B0743}" type="slidenum">
              <a:rPr lang="en-US"/>
              <a:pPr fontAlgn="base">
                <a:spcBef>
                  <a:spcPct val="0"/>
                </a:spcBef>
                <a:spcAft>
                  <a:spcPct val="0"/>
                </a:spcAft>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4099DA-79C3-4358-9E11-C81CBD3D434A}" type="slidenum">
              <a:rPr lang="en-US"/>
              <a:pPr fontAlgn="base">
                <a:spcBef>
                  <a:spcPct val="0"/>
                </a:spcBef>
                <a:spcAft>
                  <a:spcPct val="0"/>
                </a:spcAft>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Hi, I'm Gene Gragg and the project I'm reporting out of is something called, the Cushitic-Omotic Morophological Archive. It's abbreviated, not too appropriately, I hope, COMA. I have been aided in the project by numerous data-inputters, and by computer programmer and Sibawayhi maven Gregg Reynolds (here present).</a:t>
            </a:r>
          </a:p>
          <a:p>
            <a:pPr eaLnBrk="1" hangingPunct="1">
              <a:spcBef>
                <a:spcPct val="0"/>
              </a:spcBef>
            </a:pPr>
            <a:endParaRPr lang="en-US" smtClean="0"/>
          </a:p>
          <a:p>
            <a:pPr eaLnBrk="1" hangingPunct="1">
              <a:spcBef>
                <a:spcPct val="0"/>
              </a:spcBef>
            </a:pPr>
            <a:r>
              <a:rPr lang="en-US" smtClean="0"/>
              <a:t>The project, in one sense, is about paradigms, and this, the most ancient and intuitive  format of  linguistic notion, is on the one hand deeply rooted in millennia of language pedagogy and linguistic description. On the other its linguistic nature and theoretical status have been the object of increasing attention from what may be called a neo-paradigm (under-)current of linguistic thought. </a:t>
            </a:r>
          </a:p>
          <a:p>
            <a:pPr eaLnBrk="1" hangingPunct="1">
              <a:spcBef>
                <a:spcPct val="0"/>
              </a:spcBef>
            </a:pPr>
            <a:endParaRPr lang="en-US" smtClean="0"/>
          </a:p>
          <a:p>
            <a:pPr eaLnBrk="1" hangingPunct="1">
              <a:spcBef>
                <a:spcPct val="0"/>
              </a:spcBef>
            </a:pPr>
            <a:r>
              <a:rPr lang="en-US" smtClean="0"/>
              <a:t>Paradigms can be surprisingly complex entities, so let's take a look at a very sophisticated early example:</a:t>
            </a:r>
          </a:p>
        </p:txBody>
      </p:sp>
      <p:sp>
        <p:nvSpPr>
          <p:cNvPr id="389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5E8316-3160-4541-842C-61A6122F093B}"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60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991B0BF-F121-47B7-9089-8617AA23EDEF}" type="slidenum">
              <a:rPr lang="en-US"/>
              <a:pPr fontAlgn="base">
                <a:spcBef>
                  <a:spcPct val="0"/>
                </a:spcBef>
                <a:spcAft>
                  <a:spcPct val="0"/>
                </a:spcAft>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70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42EBCF5-6813-44D7-9340-1C5BBD9388C9}" type="slidenum">
              <a:rPr lang="en-US"/>
              <a:pPr fontAlgn="base">
                <a:spcBef>
                  <a:spcPct val="0"/>
                </a:spcBef>
                <a:spcAft>
                  <a:spcPct val="0"/>
                </a:spcAft>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Two nodes connected by labeled </a:t>
            </a:r>
          </a:p>
        </p:txBody>
      </p:sp>
      <p:sp>
        <p:nvSpPr>
          <p:cNvPr id="880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05E8716-812D-4468-BE5B-C400805F785A}" type="slidenum">
              <a:rPr lang="en-US"/>
              <a:pPr fontAlgn="base">
                <a:spcBef>
                  <a:spcPct val="0"/>
                </a:spcBef>
                <a:spcAft>
                  <a:spcPct val="0"/>
                </a:spcAft>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Two nodes connected by labeled </a:t>
            </a:r>
          </a:p>
        </p:txBody>
      </p:sp>
      <p:sp>
        <p:nvSpPr>
          <p:cNvPr id="51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C2ECAC6-A081-45E8-B6E1-799E8E701744}" type="slidenum">
              <a:rPr lang="en-US" smtClean="0"/>
              <a:pPr fontAlgn="base">
                <a:spcBef>
                  <a:spcPct val="0"/>
                </a:spcBef>
                <a:spcAft>
                  <a:spcPct val="0"/>
                </a:spcAft>
                <a:defRPr/>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2EEBFC-4531-4E88-964A-BCE1E1387061}" type="slidenum">
              <a:rPr lang="en-US" smtClean="0"/>
              <a:pPr fontAlgn="base">
                <a:spcBef>
                  <a:spcPct val="0"/>
                </a:spcBef>
                <a:spcAft>
                  <a:spcPct val="0"/>
                </a:spcAft>
                <a:defRPr/>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Before going on to practical use of RDF - - - Is this totally off the wall?</a:t>
            </a:r>
          </a:p>
          <a:p>
            <a:pPr eaLnBrk="1" hangingPunct="1">
              <a:spcBef>
                <a:spcPct val="0"/>
              </a:spcBef>
            </a:pPr>
            <a:r>
              <a:rPr lang="en-US" smtClean="0"/>
              <a:t>"system of interrelated terms"</a:t>
            </a:r>
          </a:p>
          <a:p>
            <a:pPr eaLnBrk="1" hangingPunct="1">
              <a:spcBef>
                <a:spcPct val="0"/>
              </a:spcBef>
            </a:pPr>
            <a:r>
              <a:rPr lang="en-US" smtClean="0"/>
              <a:t>"system, all parts of which organically cohere and interact"</a:t>
            </a:r>
          </a:p>
          <a:p>
            <a:pPr eaLnBrk="1" hangingPunct="1">
              <a:spcBef>
                <a:spcPct val="0"/>
              </a:spcBef>
            </a:pPr>
            <a:endParaRPr lang="en-US" smtClean="0"/>
          </a:p>
        </p:txBody>
      </p:sp>
      <p:sp>
        <p:nvSpPr>
          <p:cNvPr id="481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2D799B-F5B4-4170-A852-5AC27A43D0A7}" type="slidenum">
              <a:rPr lang="en-US" smtClean="0"/>
              <a:pPr fontAlgn="base">
                <a:spcBef>
                  <a:spcPct val="0"/>
                </a:spcBef>
                <a:spcAft>
                  <a:spcPct val="0"/>
                </a:spcAft>
                <a:defRPr/>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Advantages of </a:t>
            </a:r>
          </a:p>
        </p:txBody>
      </p:sp>
      <p:sp>
        <p:nvSpPr>
          <p:cNvPr id="890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B491C5F-4D3D-40C7-AF6B-D8868023A1BA}" type="slidenum">
              <a:rPr lang="en-US"/>
              <a:pPr fontAlgn="base">
                <a:spcBef>
                  <a:spcPct val="0"/>
                </a:spcBef>
                <a:spcAft>
                  <a:spcPct val="0"/>
                </a:spcAft>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Paradigm itself (shown here in tab-delimited form). Can be entered paradigm-by-paradigm, or in one huge paradigm. Use MS Word tables, MS spreadsheet for cut-and-paste of col and row values. Permute columns and rows, sort, etc. Then save as tab-delimited text and paste into pdgm.txt.</a:t>
            </a:r>
          </a:p>
        </p:txBody>
      </p:sp>
      <p:sp>
        <p:nvSpPr>
          <p:cNvPr id="52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A341433-D839-4A19-9B39-9F7FF5EDC1E5}" type="slidenum">
              <a:rPr lang="en-US" smtClean="0"/>
              <a:pPr fontAlgn="base">
                <a:spcBef>
                  <a:spcPct val="0"/>
                </a:spcBef>
                <a:spcAft>
                  <a:spcPct val="0"/>
                </a:spcAft>
                <a:defRPr/>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3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9AAEC7A-F525-49F2-BEF5-9B4763DBDAE0}" type="slidenum">
              <a:rPr lang="en-US" smtClean="0"/>
              <a:pPr fontAlgn="base">
                <a:spcBef>
                  <a:spcPct val="0"/>
                </a:spcBef>
                <a:spcAft>
                  <a:spcPct val="0"/>
                </a:spcAft>
                <a:defRPr/>
              </a:pPr>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8AA2A3-7711-4008-A2B6-91511A64717E}"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93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889EA86-F9A7-4BD1-ADB1-14B45A7966A9}" type="slidenum">
              <a:rPr lang="en-US"/>
              <a:pPr fontAlgn="base">
                <a:spcBef>
                  <a:spcPct val="0"/>
                </a:spcBef>
                <a:spcAft>
                  <a:spcPct val="0"/>
                </a:spcAft>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04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6D0240-1D9B-48A4-BC4B-0B03E3EEF854}" type="slidenum">
              <a:rPr lang="en-US"/>
              <a:pPr fontAlgn="base">
                <a:spcBef>
                  <a:spcPct val="0"/>
                </a:spcBef>
                <a:spcAft>
                  <a:spcPct val="0"/>
                </a:spcAft>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Obvious solution is to map "coma:" onto "gold:" – but premature.</a:t>
            </a:r>
          </a:p>
        </p:txBody>
      </p:sp>
      <p:sp>
        <p:nvSpPr>
          <p:cNvPr id="1044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1C055B1-C860-489A-88C9-B7B1AF344C29}" type="slidenum">
              <a:rPr lang="en-US"/>
              <a:pPr fontAlgn="base">
                <a:spcBef>
                  <a:spcPct val="0"/>
                </a:spcBef>
                <a:spcAft>
                  <a:spcPct val="0"/>
                </a:spcAft>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52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FCC224E-4069-47BB-8966-A2F9AA6610E0}" type="slidenum">
              <a:rPr lang="en-US"/>
              <a:pPr fontAlgn="base">
                <a:spcBef>
                  <a:spcPct val="0"/>
                </a:spcBef>
                <a:spcAft>
                  <a:spcPct val="0"/>
                </a:spcAft>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52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FCC224E-4069-47BB-8966-A2F9AA6610E0}" type="slidenum">
              <a:rPr lang="en-US"/>
              <a:pPr fontAlgn="base">
                <a:spcBef>
                  <a:spcPct val="0"/>
                </a:spcBef>
                <a:spcAft>
                  <a:spcPct val="0"/>
                </a:spcAft>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Cf. number 3 on handouts</a:t>
            </a:r>
          </a:p>
        </p:txBody>
      </p:sp>
      <p:sp>
        <p:nvSpPr>
          <p:cNvPr id="962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222DC4D-5EFC-409E-9A4F-E89288A5BF55}" type="slidenum">
              <a:rPr lang="en-US"/>
              <a:pPr fontAlgn="base">
                <a:spcBef>
                  <a:spcPct val="0"/>
                </a:spcBef>
                <a:spcAft>
                  <a:spcPct val="0"/>
                </a:spcAft>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This has important consequences:</a:t>
            </a:r>
          </a:p>
          <a:p>
            <a:pPr eaLnBrk="1" hangingPunct="1">
              <a:spcBef>
                <a:spcPct val="0"/>
              </a:spcBef>
            </a:pPr>
            <a:r>
              <a:rPr lang="en-US" smtClean="0"/>
              <a:t>To paraphrase Leo Oppenheim, who was parodying someone else: Heute Kuschitisch, morgen den ganzen Welt . . . "Tomorrow the world"</a:t>
            </a:r>
          </a:p>
        </p:txBody>
      </p:sp>
      <p:sp>
        <p:nvSpPr>
          <p:cNvPr id="583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19688EA-D621-48D4-A4E5-0451E3A960FB}" type="slidenum">
              <a:rPr lang="en-US" smtClean="0"/>
              <a:pPr fontAlgn="base">
                <a:spcBef>
                  <a:spcPct val="0"/>
                </a:spcBef>
                <a:spcAft>
                  <a:spcPct val="0"/>
                </a:spcAft>
                <a:defRPr/>
              </a:pPr>
              <a:t>44</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7F1411-4DED-4CB0-8780-A2C482CA49EF}"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16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EF3E603-A7A9-4412-869C-BCAE4C54CC5F}" type="slidenum">
              <a:rPr lang="en-US"/>
              <a:pPr fontAlgn="base">
                <a:spcBef>
                  <a:spcPct val="0"/>
                </a:spcBef>
                <a:spcAft>
                  <a:spcPct val="0"/>
                </a:spcAft>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16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EF3E603-A7A9-4412-869C-BCAE4C54CC5F}" type="slidenum">
              <a:rPr lang="en-US"/>
              <a:pPr fontAlgn="base">
                <a:spcBef>
                  <a:spcPct val="0"/>
                </a:spcBef>
                <a:spcAft>
                  <a:spcPct val="0"/>
                </a:spcAft>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I fell in love with it when I discovered that my previous basic data text format (originally for transformation into XML) was practically identical with JSON. I was speaking JSON without knowing it!</a:t>
            </a:r>
          </a:p>
        </p:txBody>
      </p:sp>
      <p:sp>
        <p:nvSpPr>
          <p:cNvPr id="727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DD3F96A-73E8-482B-8F17-BDAA37C6AFEE}" type="slidenum">
              <a:rPr lang="en-US"/>
              <a:pPr fontAlgn="base">
                <a:spcBef>
                  <a:spcPct val="0"/>
                </a:spcBef>
                <a:spcAft>
                  <a:spcPct val="0"/>
                </a:spcAft>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37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EDB468E-2316-44FC-B4E1-D8E2CF774ABB}" type="slidenum">
              <a:rPr lang="en-US"/>
              <a:pPr fontAlgn="base">
                <a:spcBef>
                  <a:spcPct val="0"/>
                </a:spcBef>
                <a:spcAft>
                  <a:spcPct val="0"/>
                </a:spcAft>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14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6260478-ED92-49F0-8B17-77E85064E46E}" type="slidenum">
              <a:rPr lang="en-US" smtClean="0"/>
              <a:pPr fontAlgn="base">
                <a:spcBef>
                  <a:spcPct val="0"/>
                </a:spcBef>
                <a:spcAft>
                  <a:spcPct val="0"/>
                </a:spcAft>
                <a:defRPr/>
              </a:pPr>
              <a:t>58</a:t>
            </a:fld>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2F3FB5-88EF-4BC6-8CBD-DB3C839CAA51}"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65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8F8AA4-9C4A-4C9A-9192-B77B74C88FCD}" type="slidenum">
              <a:rPr lang="en-US"/>
              <a:pPr fontAlgn="base">
                <a:spcBef>
                  <a:spcPct val="0"/>
                </a:spcBef>
                <a:spcAft>
                  <a:spcPct val="0"/>
                </a:spcAft>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67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table on this slide shows, in as close to hierarchical order as the tablet permits, for 20 lines starting toward the bottom of col one, values for the minimal set morphosyntactic categories necessary to distinguish the 318 forms of the "go" paradigm. There are eight of them: mood, stem, ventivity, and tense-aspect, object number and person, subject number and person. This set is only minimal, and there are a number of other realms of structure which we simply cannot get into here.</a:t>
            </a:r>
          </a:p>
          <a:p>
            <a:pPr eaLnBrk="1" hangingPunct="1">
              <a:spcBef>
                <a:spcPct val="0"/>
              </a:spcBef>
            </a:pPr>
            <a:endParaRPr lang="en-US" smtClean="0"/>
          </a:p>
          <a:p>
            <a:pPr eaLnBrk="1" hangingPunct="1">
              <a:spcBef>
                <a:spcPct val="0"/>
              </a:spcBef>
            </a:pPr>
            <a:r>
              <a:rPr lang="en-US" smtClean="0"/>
              <a:t>It is a matter of debate whether the OBGT are basically paradigms of Sumerian glossed in Akkadian, Akkadian explicated (?) by Sumerian, or parallel Sumerian and Akkadian showing, or perhaps theorizing, about equivalences and mappings between the very, very different morphosyntactic categories and morphological exponents in the two languages. It has been pointed out that a number of the individual Akkadian and Sumerian forms have never been attested, and may be artificial. This may or may not be the case, but if so, it affords this linguist a slightly uncomfortable twinge of recognition of an earlier member of the profession who was not about to let something like data get in the way of a really neat theory. </a:t>
            </a:r>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5D5E6F-5E9D-4260-87FC-2AD8FE637E4E}"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70</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085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3617325-9491-45E6-BA7B-0861A02C3DFF}" type="slidenum">
              <a:rPr lang="en-US"/>
              <a:pPr fontAlgn="base">
                <a:spcBef>
                  <a:spcPct val="0"/>
                </a:spcBef>
                <a:spcAft>
                  <a:spcPct val="0"/>
                </a:spcAft>
              </a:pPr>
              <a:t>71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158C1802-145F-4652-9471-53B104ED74BD}"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7F1411-4DED-4CB0-8780-A2C482CA49EF}"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A7F0C5-00BF-40F8-95EA-ECABE6173656}" type="datetimeFigureOut">
              <a:rPr lang="en-US" smtClean="0"/>
              <a:pPr/>
              <a:t>5/24/2013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6E144-F2D0-4ABD-A42C-6660EBCE86F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A7F0C5-00BF-40F8-95EA-ECABE6173656}" type="datetimeFigureOut">
              <a:rPr lang="en-US" smtClean="0"/>
              <a:pPr/>
              <a:t>5/24/2013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6E144-F2D0-4ABD-A42C-6660EBCE86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A7F0C5-00BF-40F8-95EA-ECABE6173656}" type="datetimeFigureOut">
              <a:rPr lang="en-US" smtClean="0"/>
              <a:pPr/>
              <a:t>5/24/2013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6E144-F2D0-4ABD-A42C-6660EBCE86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A7F0C5-00BF-40F8-95EA-ECABE6173656}" type="datetimeFigureOut">
              <a:rPr lang="en-US" smtClean="0"/>
              <a:pPr/>
              <a:t>5/24/2013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6E144-F2D0-4ABD-A42C-6660EBCE86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A7F0C5-00BF-40F8-95EA-ECABE6173656}" type="datetimeFigureOut">
              <a:rPr lang="en-US" smtClean="0"/>
              <a:pPr/>
              <a:t>5/24/2013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6E144-F2D0-4ABD-A42C-6660EBCE86F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A7F0C5-00BF-40F8-95EA-ECABE6173656}" type="datetimeFigureOut">
              <a:rPr lang="en-US" smtClean="0"/>
              <a:pPr/>
              <a:t>5/24/2013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66E144-F2D0-4ABD-A42C-6660EBCE86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A7F0C5-00BF-40F8-95EA-ECABE6173656}" type="datetimeFigureOut">
              <a:rPr lang="en-US" smtClean="0"/>
              <a:pPr/>
              <a:t>5/24/2013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66E144-F2D0-4ABD-A42C-6660EBCE86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A7F0C5-00BF-40F8-95EA-ECABE6173656}" type="datetimeFigureOut">
              <a:rPr lang="en-US" smtClean="0"/>
              <a:pPr/>
              <a:t>5/24/2013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66E144-F2D0-4ABD-A42C-6660EBCE86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A7F0C5-00BF-40F8-95EA-ECABE6173656}" type="datetimeFigureOut">
              <a:rPr lang="en-US" smtClean="0"/>
              <a:pPr/>
              <a:t>5/24/2013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66E144-F2D0-4ABD-A42C-6660EBCE86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A7F0C5-00BF-40F8-95EA-ECABE6173656}" type="datetimeFigureOut">
              <a:rPr lang="en-US" smtClean="0"/>
              <a:pPr/>
              <a:t>5/24/2013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66E144-F2D0-4ABD-A42C-6660EBCE86F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A7F0C5-00BF-40F8-95EA-ECABE6173656}" type="datetimeFigureOut">
              <a:rPr lang="en-US" smtClean="0"/>
              <a:pPr/>
              <a:t>5/24/2013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66E144-F2D0-4ABD-A42C-6660EBCE86F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A7F0C5-00BF-40F8-95EA-ECABE6173656}" type="datetimeFigureOut">
              <a:rPr lang="en-US" smtClean="0"/>
              <a:pPr/>
              <a:t>5/24/2013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66E144-F2D0-4ABD-A42C-6660EBCE86F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gbgg/aama"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file:///C:\cygwin\home\Gene\aamadata\documentation\AAMADocumentation.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hyperlink" Target="http://www.linguistics-ontology.org/"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hyperlink" Target="http://uakari.ling.washington.edu/e-linguistics/"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hyperlink" Target="http://www.json.org/"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www.w3.org/TR/rdf-sparql-query/"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hyperlink" Target="http://jena.apache.or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447800"/>
            <a:ext cx="8458200" cy="1752600"/>
          </a:xfrm>
        </p:spPr>
        <p:txBody>
          <a:bodyPr>
            <a:normAutofit fontScale="90000"/>
          </a:bodyPr>
          <a:lstStyle/>
          <a:p>
            <a:r>
              <a:rPr lang="en-US" dirty="0" smtClean="0"/>
              <a:t>The </a:t>
            </a:r>
            <a:r>
              <a:rPr lang="en-US" dirty="0" err="1" smtClean="0"/>
              <a:t>Afroasiatic</a:t>
            </a:r>
            <a:r>
              <a:rPr lang="en-US" dirty="0" smtClean="0"/>
              <a:t> Morphological Archive:</a:t>
            </a:r>
            <a:br>
              <a:rPr lang="en-US" dirty="0" smtClean="0"/>
            </a:br>
            <a:r>
              <a:rPr lang="en-US" dirty="0" smtClean="0"/>
              <a:t> A Paradigm Database	</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Gene </a:t>
            </a:r>
            <a:r>
              <a:rPr lang="en-US" dirty="0" err="1" smtClean="0"/>
              <a:t>Gragg</a:t>
            </a:r>
            <a:endParaRPr lang="en-US" dirty="0" smtClean="0"/>
          </a:p>
          <a:p>
            <a:r>
              <a:rPr lang="en-US" dirty="0" smtClean="0"/>
              <a:t>Oriental Institute </a:t>
            </a:r>
          </a:p>
          <a:p>
            <a:r>
              <a:rPr lang="en-US" dirty="0" smtClean="0"/>
              <a:t>Depts. Linguistics,  Near Eastern </a:t>
            </a:r>
            <a:r>
              <a:rPr lang="en-US" dirty="0" err="1" smtClean="0"/>
              <a:t>Langs</a:t>
            </a:r>
            <a:r>
              <a:rPr lang="en-US" dirty="0" smtClean="0"/>
              <a:t> &amp; </a:t>
            </a:r>
            <a:r>
              <a:rPr lang="en-US" dirty="0" err="1" smtClean="0"/>
              <a:t>Civs</a:t>
            </a:r>
            <a:endParaRPr lang="en-US" dirty="0" smtClean="0"/>
          </a:p>
          <a:p>
            <a:r>
              <a:rPr lang="en-US" dirty="0" smtClean="0"/>
              <a:t>University of Chicago</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AAMA: The challenge:</a:t>
            </a:r>
          </a:p>
        </p:txBody>
      </p:sp>
      <p:sp>
        <p:nvSpPr>
          <p:cNvPr id="7171" name="Content Placeholder 2"/>
          <p:cNvSpPr>
            <a:spLocks noGrp="1"/>
          </p:cNvSpPr>
          <p:nvPr>
            <p:ph idx="1"/>
          </p:nvPr>
        </p:nvSpPr>
        <p:spPr/>
        <p:txBody>
          <a:bodyPr/>
          <a:lstStyle/>
          <a:p>
            <a:r>
              <a:rPr lang="en-US" smtClean="0"/>
              <a:t>Create a paradigm database whose</a:t>
            </a:r>
          </a:p>
          <a:p>
            <a:pPr lvl="1"/>
            <a:r>
              <a:rPr lang="en-US" smtClean="0"/>
              <a:t>data can be: </a:t>
            </a:r>
          </a:p>
          <a:p>
            <a:pPr lvl="2"/>
            <a:r>
              <a:rPr lang="en-US" smtClean="0"/>
              <a:t>curated (edited/created) -- and hopefully shared!</a:t>
            </a:r>
          </a:p>
          <a:p>
            <a:pPr lvl="2"/>
            <a:r>
              <a:rPr lang="en-US" smtClean="0"/>
              <a:t>inspected</a:t>
            </a:r>
          </a:p>
          <a:p>
            <a:pPr lvl="2"/>
            <a:r>
              <a:rPr lang="en-US" smtClean="0"/>
              <a:t>manipulated</a:t>
            </a:r>
          </a:p>
          <a:p>
            <a:pPr lvl="2"/>
            <a:r>
              <a:rPr lang="en-US" smtClean="0"/>
              <a:t>queried</a:t>
            </a:r>
          </a:p>
          <a:p>
            <a:pPr lvl="1"/>
            <a:r>
              <a:rPr lang="en-US" smtClean="0"/>
              <a:t>on individual machine (initial display: browser)</a:t>
            </a:r>
          </a:p>
          <a:p>
            <a:pPr lvl="2">
              <a:buFont typeface="Arial" charset="0"/>
              <a:buNone/>
            </a:pPr>
            <a:endParaRPr lang="en-US" smtClean="0"/>
          </a:p>
          <a:p>
            <a:pPr lvl="2"/>
            <a:endParaRPr lang="en-US" smtClean="0"/>
          </a:p>
        </p:txBody>
      </p:sp>
    </p:spTree>
  </p:cSld>
  <p:clrMapOvr>
    <a:masterClrMapping/>
  </p:clrMapOvr>
  <p:transition advTm="4891"/>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The Term:</a:t>
            </a:r>
          </a:p>
        </p:txBody>
      </p:sp>
      <p:sp>
        <p:nvSpPr>
          <p:cNvPr id="13315" name="Content Placeholder 2"/>
          <p:cNvSpPr>
            <a:spLocks noGrp="1"/>
          </p:cNvSpPr>
          <p:nvPr>
            <p:ph idx="1"/>
          </p:nvPr>
        </p:nvSpPr>
        <p:spPr/>
        <p:txBody>
          <a:bodyPr/>
          <a:lstStyle/>
          <a:p>
            <a:pPr eaLnBrk="1" hangingPunct="1"/>
            <a:r>
              <a:rPr lang="en-US" u="sng" smtClean="0"/>
              <a:t>Paradigm</a:t>
            </a:r>
            <a:r>
              <a:rPr lang="en-US" smtClean="0"/>
              <a:t>: systematic listing, for a lexeme chosen as exemplary, of a set of word-forms illustrating  all occurring value-combinations for each of a selected set of morphosyntactic  attributes.  </a:t>
            </a:r>
          </a:p>
          <a:p>
            <a:pPr lvl="1" eaLnBrk="1" hangingPunct="1"/>
            <a:r>
              <a:rPr lang="en-US" smtClean="0"/>
              <a:t>Taken together, the set of paradigms chosen for a language should illustrate all possible value-combinations for all possible attribute combinations attested in the language.</a:t>
            </a:r>
            <a:endParaRPr lang="en-US" smtClean="0">
              <a:solidFill>
                <a:schemeClr val="bg2"/>
              </a:solidFill>
            </a:endParaRPr>
          </a:p>
        </p:txBody>
      </p:sp>
    </p:spTree>
  </p:cSld>
  <p:clrMapOvr>
    <a:masterClrMapping/>
  </p:clrMapOvr>
  <p:transition advTm="3609"/>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Paradigm: a persistent notion</a:t>
            </a:r>
          </a:p>
        </p:txBody>
      </p:sp>
      <p:sp>
        <p:nvSpPr>
          <p:cNvPr id="14339" name="Content Placeholder 2"/>
          <p:cNvSpPr>
            <a:spLocks noGrp="1"/>
          </p:cNvSpPr>
          <p:nvPr>
            <p:ph idx="1"/>
          </p:nvPr>
        </p:nvSpPr>
        <p:spPr/>
        <p:txBody>
          <a:bodyPr/>
          <a:lstStyle/>
          <a:p>
            <a:pPr eaLnBrk="1" hangingPunct="1"/>
            <a:r>
              <a:rPr lang="en-US" smtClean="0"/>
              <a:t>Millennial pedagogical and descriptive practice</a:t>
            </a:r>
          </a:p>
          <a:p>
            <a:pPr eaLnBrk="1" hangingPunct="1"/>
            <a:r>
              <a:rPr lang="en-US" smtClean="0"/>
              <a:t>Recent reevaluation in linguistic main-stream</a:t>
            </a:r>
          </a:p>
          <a:p>
            <a:pPr eaLnBrk="1" hangingPunct="1"/>
            <a:r>
              <a:rPr lang="en-US" smtClean="0"/>
              <a:t>A radical (slightly earlier) view</a:t>
            </a:r>
          </a:p>
          <a:p>
            <a:pPr eaLnBrk="1" hangingPunct="1"/>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The paradigm in the linguistic mainstream</a:t>
            </a:r>
            <a:endParaRPr lang="en-US" dirty="0"/>
          </a:p>
        </p:txBody>
      </p:sp>
      <p:sp>
        <p:nvSpPr>
          <p:cNvPr id="15363" name="Content Placeholder 2"/>
          <p:cNvSpPr>
            <a:spLocks noGrp="1"/>
          </p:cNvSpPr>
          <p:nvPr>
            <p:ph idx="1"/>
          </p:nvPr>
        </p:nvSpPr>
        <p:spPr/>
        <p:txBody>
          <a:bodyPr/>
          <a:lstStyle/>
          <a:p>
            <a:pPr eaLnBrk="1" hangingPunct="1"/>
            <a:r>
              <a:rPr lang="en-US" smtClean="0"/>
              <a:t>Hockett 1954</a:t>
            </a:r>
          </a:p>
          <a:p>
            <a:pPr eaLnBrk="1" hangingPunct="1"/>
            <a:r>
              <a:rPr lang="en-US" smtClean="0"/>
              <a:t>Robins 1959</a:t>
            </a:r>
          </a:p>
          <a:p>
            <a:pPr eaLnBrk="1" hangingPunct="1"/>
            <a:r>
              <a:rPr lang="en-US" smtClean="0"/>
              <a:t>Matthews 1972</a:t>
            </a:r>
          </a:p>
          <a:p>
            <a:pPr eaLnBrk="1" hangingPunct="1"/>
            <a:r>
              <a:rPr lang="en-US" smtClean="0"/>
              <a:t>Zwicky 1985</a:t>
            </a:r>
          </a:p>
          <a:p>
            <a:pPr eaLnBrk="1" hangingPunct="1"/>
            <a:r>
              <a:rPr lang="en-US" smtClean="0"/>
              <a:t>Aronoff	1994</a:t>
            </a:r>
          </a:p>
          <a:p>
            <a:pPr eaLnBrk="1" hangingPunct="1"/>
            <a:r>
              <a:rPr lang="en-US" smtClean="0"/>
              <a:t>Stump	2001</a:t>
            </a:r>
          </a:p>
          <a:p>
            <a:pPr eaLnBrk="1" hangingPunct="1"/>
            <a:r>
              <a:rPr lang="en-US" smtClean="0"/>
              <a:t>Blevins &amp; Blevins 2009</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AAMA Objectives - 1</a:t>
            </a:r>
          </a:p>
        </p:txBody>
      </p:sp>
      <p:sp>
        <p:nvSpPr>
          <p:cNvPr id="8195" name="Content Placeholder 2"/>
          <p:cNvSpPr>
            <a:spLocks noGrp="1"/>
          </p:cNvSpPr>
          <p:nvPr>
            <p:ph idx="1"/>
          </p:nvPr>
        </p:nvSpPr>
        <p:spPr/>
        <p:txBody>
          <a:bodyPr/>
          <a:lstStyle/>
          <a:p>
            <a:r>
              <a:rPr lang="en-US" u="sng" dirty="0" smtClean="0"/>
              <a:t>Archive</a:t>
            </a:r>
            <a:r>
              <a:rPr lang="en-US" dirty="0" smtClean="0"/>
              <a:t>:  make available and comparable the major morphological paradigms of some fifty Cushitic and </a:t>
            </a:r>
            <a:r>
              <a:rPr lang="en-US" dirty="0" err="1" smtClean="0"/>
              <a:t>Omotic</a:t>
            </a:r>
            <a:r>
              <a:rPr lang="en-US" dirty="0" smtClean="0"/>
              <a:t> languages</a:t>
            </a:r>
          </a:p>
          <a:p>
            <a:pPr lvl="1"/>
            <a:r>
              <a:rPr lang="en-US" dirty="0" smtClean="0"/>
              <a:t>longer term: tool that can help situate the morphologies of these two language families within </a:t>
            </a:r>
            <a:r>
              <a:rPr lang="en-US" dirty="0" err="1" smtClean="0"/>
              <a:t>Afroasiatic</a:t>
            </a:r>
            <a:endParaRPr lang="en-US" dirty="0" smtClean="0"/>
          </a:p>
          <a:p>
            <a:pPr>
              <a:buFont typeface="Arial" charset="0"/>
              <a:buNone/>
            </a:pPr>
            <a:endParaRPr lang="en-US" dirty="0" smtClean="0"/>
          </a:p>
        </p:txBody>
      </p:sp>
    </p:spTree>
  </p:cSld>
  <p:clrMapOvr>
    <a:masterClrMapping/>
  </p:clrMapOvr>
  <p:transition advTm="325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AAMA Objectives - 2</a:t>
            </a:r>
          </a:p>
        </p:txBody>
      </p:sp>
      <p:sp>
        <p:nvSpPr>
          <p:cNvPr id="9219" name="Content Placeholder 2"/>
          <p:cNvSpPr>
            <a:spLocks noGrp="1"/>
          </p:cNvSpPr>
          <p:nvPr>
            <p:ph idx="1"/>
          </p:nvPr>
        </p:nvSpPr>
        <p:spPr/>
        <p:txBody>
          <a:bodyPr/>
          <a:lstStyle/>
          <a:p>
            <a:r>
              <a:rPr lang="en-US" u="sng" smtClean="0"/>
              <a:t>Database</a:t>
            </a:r>
            <a:r>
              <a:rPr lang="en-US" smtClean="0"/>
              <a:t>: Query, contrast and configure the complex paradigmatic structures it contains, within a given language and between languages. </a:t>
            </a:r>
          </a:p>
          <a:p>
            <a:pPr>
              <a:buFont typeface="Arial" charset="0"/>
              <a:buNone/>
            </a:pPr>
            <a:endParaRPr lang="en-US" smtClean="0"/>
          </a:p>
        </p:txBody>
      </p:sp>
    </p:spTree>
  </p:cSld>
  <p:clrMapOvr>
    <a:masterClrMapping/>
  </p:clrMapOvr>
  <p:transition advTm="225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AAMA Objectives -3</a:t>
            </a:r>
          </a:p>
        </p:txBody>
      </p:sp>
      <p:sp>
        <p:nvSpPr>
          <p:cNvPr id="10243" name="Content Placeholder 2"/>
          <p:cNvSpPr>
            <a:spLocks noGrp="1"/>
          </p:cNvSpPr>
          <p:nvPr>
            <p:ph idx="1"/>
          </p:nvPr>
        </p:nvSpPr>
        <p:spPr/>
        <p:txBody>
          <a:bodyPr/>
          <a:lstStyle/>
          <a:p>
            <a:r>
              <a:rPr lang="en-US" u="sng" smtClean="0"/>
              <a:t>Morphological Theory</a:t>
            </a:r>
            <a:r>
              <a:rPr lang="en-US" smtClean="0"/>
              <a:t>: Tool for exploration of typology and structure of the form of linguistic organization known as the paradigm.</a:t>
            </a:r>
          </a:p>
          <a:p>
            <a:endParaRPr lang="en-US" smtClean="0"/>
          </a:p>
        </p:txBody>
      </p:sp>
    </p:spTree>
  </p:cSld>
  <p:clrMapOvr>
    <a:masterClrMapping/>
  </p:clrMapOvr>
  <p:transition advTm="2703"/>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Collaborative Development Context:</a:t>
            </a:r>
            <a:br>
              <a:rPr lang="en-US" dirty="0" smtClean="0"/>
            </a:br>
            <a:r>
              <a:rPr lang="en-US" dirty="0" err="1" smtClean="0"/>
              <a:t>git</a:t>
            </a:r>
            <a:r>
              <a:rPr lang="en-US" dirty="0" smtClean="0"/>
              <a:t> and </a:t>
            </a:r>
            <a:r>
              <a:rPr lang="en-US" dirty="0" err="1" smtClean="0"/>
              <a:t>GitHub</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distributed version control system (VCS)</a:t>
            </a:r>
          </a:p>
          <a:p>
            <a:pPr lvl="1"/>
            <a:r>
              <a:rPr lang="en-US" dirty="0" smtClean="0"/>
              <a:t>developed by </a:t>
            </a:r>
            <a:r>
              <a:rPr lang="en-US" dirty="0" err="1" smtClean="0"/>
              <a:t>Linus</a:t>
            </a:r>
            <a:r>
              <a:rPr lang="en-US" dirty="0" smtClean="0"/>
              <a:t> </a:t>
            </a:r>
            <a:r>
              <a:rPr lang="en-US" dirty="0" err="1" smtClean="0"/>
              <a:t>Torvalds</a:t>
            </a:r>
            <a:r>
              <a:rPr lang="en-US" dirty="0" smtClean="0"/>
              <a:t> (Linux)</a:t>
            </a:r>
          </a:p>
          <a:p>
            <a:r>
              <a:rPr lang="en-US" dirty="0" err="1" smtClean="0"/>
              <a:t>GitHub</a:t>
            </a:r>
            <a:r>
              <a:rPr lang="en-US" dirty="0" smtClean="0"/>
              <a:t>: "social network" approach to projects</a:t>
            </a:r>
          </a:p>
          <a:p>
            <a:pPr lvl="1"/>
            <a:r>
              <a:rPr lang="en-US" dirty="0" smtClean="0"/>
              <a:t>cf. "</a:t>
            </a:r>
            <a:r>
              <a:rPr lang="en-US" dirty="0" err="1" smtClean="0"/>
              <a:t>GitHub</a:t>
            </a:r>
            <a:r>
              <a:rPr lang="en-US" dirty="0" smtClean="0"/>
              <a:t> </a:t>
            </a:r>
            <a:r>
              <a:rPr lang="en-US" dirty="0" err="1" smtClean="0"/>
              <a:t>bootcamp</a:t>
            </a:r>
            <a:r>
              <a:rPr lang="en-US" dirty="0" smtClean="0"/>
              <a:t>" on https://github.com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74638"/>
            <a:ext cx="8229600" cy="868362"/>
          </a:xfrm>
        </p:spPr>
        <p:txBody>
          <a:bodyPr/>
          <a:lstStyle/>
          <a:p>
            <a:r>
              <a:rPr lang="en-US" dirty="0" smtClean="0"/>
              <a:t>AAMA (for now) . . .</a:t>
            </a:r>
          </a:p>
        </p:txBody>
      </p:sp>
      <p:sp>
        <p:nvSpPr>
          <p:cNvPr id="11267" name="Content Placeholder 2"/>
          <p:cNvSpPr>
            <a:spLocks noGrp="1"/>
          </p:cNvSpPr>
          <p:nvPr>
            <p:ph idx="1"/>
          </p:nvPr>
        </p:nvSpPr>
        <p:spPr>
          <a:xfrm>
            <a:off x="304800" y="1600200"/>
            <a:ext cx="8686800" cy="4525963"/>
          </a:xfrm>
        </p:spPr>
        <p:txBody>
          <a:bodyPr>
            <a:normAutofit/>
          </a:bodyPr>
          <a:lstStyle/>
          <a:p>
            <a:pPr lvl="1">
              <a:buNone/>
            </a:pPr>
            <a:r>
              <a:rPr lang="en-US" sz="3200" dirty="0" smtClean="0">
                <a:hlinkClick r:id="rId3"/>
              </a:rPr>
              <a:t>https://github.com/gbgg/aama</a:t>
            </a:r>
            <a:r>
              <a:rPr lang="en-US" sz="3200" dirty="0" smtClean="0"/>
              <a:t> </a:t>
            </a:r>
          </a:p>
          <a:p>
            <a:pPr lvl="1">
              <a:buNone/>
            </a:pPr>
            <a:r>
              <a:rPr lang="en-US" sz="3200" dirty="0" smtClean="0"/>
              <a:t>(on branch "dev-</a:t>
            </a:r>
            <a:r>
              <a:rPr lang="en-US" sz="3200" dirty="0" err="1" smtClean="0"/>
              <a:t>aama</a:t>
            </a:r>
            <a:r>
              <a:rPr lang="en-US" sz="3200" dirty="0" smtClean="0"/>
              <a:t>": </a:t>
            </a:r>
            <a:r>
              <a:rPr lang="en-US" sz="3200" dirty="0" err="1" smtClean="0"/>
              <a:t>git</a:t>
            </a:r>
            <a:r>
              <a:rPr lang="en-US" sz="3200" dirty="0" smtClean="0"/>
              <a:t> </a:t>
            </a:r>
            <a:r>
              <a:rPr lang="en-US" sz="3200" i="1" u="sng" dirty="0" smtClean="0"/>
              <a:t>checkout</a:t>
            </a:r>
            <a:r>
              <a:rPr lang="en-US" sz="3200" dirty="0" smtClean="0"/>
              <a:t> dev-</a:t>
            </a:r>
            <a:r>
              <a:rPr lang="en-US" sz="3200" dirty="0" err="1" smtClean="0"/>
              <a:t>aama</a:t>
            </a:r>
            <a:r>
              <a:rPr lang="en-US" sz="3200" dirty="0" smtClean="0"/>
              <a:t>)</a:t>
            </a:r>
          </a:p>
          <a:p>
            <a:pPr lvl="2"/>
            <a:r>
              <a:rPr lang="en-US" sz="3200" i="1" u="sng" dirty="0" smtClean="0"/>
              <a:t>download</a:t>
            </a:r>
            <a:r>
              <a:rPr lang="en-US" sz="3200" dirty="0" smtClean="0"/>
              <a:t> zip – see what's there</a:t>
            </a:r>
          </a:p>
          <a:p>
            <a:pPr lvl="2"/>
            <a:r>
              <a:rPr lang="en-US" sz="3200" i="1" u="sng" dirty="0" smtClean="0"/>
              <a:t>fork</a:t>
            </a:r>
            <a:r>
              <a:rPr lang="en-US" sz="3200" dirty="0" smtClean="0"/>
              <a:t> repository – follow, keep up to date</a:t>
            </a:r>
          </a:p>
          <a:p>
            <a:pPr lvl="2"/>
            <a:r>
              <a:rPr lang="en-US" sz="3200" i="1" u="sng" dirty="0" smtClean="0"/>
              <a:t>clone</a:t>
            </a:r>
            <a:r>
              <a:rPr lang="en-US" sz="3200" dirty="0" smtClean="0"/>
              <a:t>  – work with it on your own machine</a:t>
            </a:r>
          </a:p>
          <a:p>
            <a:pPr lvl="1"/>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u="sng" dirty="0" smtClean="0"/>
              <a:t>is</a:t>
            </a:r>
            <a:r>
              <a:rPr lang="en-US" dirty="0" smtClean="0"/>
              <a:t> there . . .</a:t>
            </a:r>
            <a:endParaRPr lang="en-US" dirty="0"/>
          </a:p>
        </p:txBody>
      </p:sp>
      <p:sp>
        <p:nvSpPr>
          <p:cNvPr id="3" name="Content Placeholder 2"/>
          <p:cNvSpPr>
            <a:spLocks noGrp="1"/>
          </p:cNvSpPr>
          <p:nvPr>
            <p:ph idx="1"/>
          </p:nvPr>
        </p:nvSpPr>
        <p:spPr>
          <a:xfrm>
            <a:off x="304800" y="1600200"/>
            <a:ext cx="8534400" cy="4525963"/>
          </a:xfrm>
        </p:spPr>
        <p:txBody>
          <a:bodyPr/>
          <a:lstStyle/>
          <a:p>
            <a:r>
              <a:rPr lang="en-US" dirty="0" smtClean="0"/>
              <a:t>Data  (interface being developed elsewhere)</a:t>
            </a:r>
          </a:p>
          <a:p>
            <a:pPr lvl="1"/>
            <a:r>
              <a:rPr lang="en-US" dirty="0" smtClean="0"/>
              <a:t>An extensive directory structure under a root </a:t>
            </a:r>
            <a:r>
              <a:rPr lang="en-US" dirty="0" err="1" smtClean="0"/>
              <a:t>aama</a:t>
            </a:r>
            <a:r>
              <a:rPr lang="en-US" dirty="0" smtClean="0"/>
              <a:t>/data</a:t>
            </a:r>
          </a:p>
          <a:p>
            <a:pPr lvl="1"/>
            <a:r>
              <a:rPr lang="en-US" dirty="0" smtClean="0"/>
              <a:t>Overview (</a:t>
            </a:r>
            <a:r>
              <a:rPr lang="en-US" dirty="0" err="1" smtClean="0"/>
              <a:t>DocBook</a:t>
            </a:r>
            <a:r>
              <a:rPr lang="en-US" dirty="0" smtClean="0"/>
              <a:t> format):</a:t>
            </a:r>
          </a:p>
          <a:p>
            <a:pPr lvl="1">
              <a:buNone/>
            </a:pPr>
            <a:r>
              <a:rPr lang="en-US" dirty="0" err="1" smtClean="0"/>
              <a:t>aama</a:t>
            </a:r>
            <a:r>
              <a:rPr lang="en-US" dirty="0" smtClean="0"/>
              <a:t>/docs/</a:t>
            </a:r>
            <a:r>
              <a:rPr lang="en-US" dirty="0" err="1" smtClean="0"/>
              <a:t>docbook</a:t>
            </a:r>
            <a:r>
              <a:rPr lang="en-US" dirty="0" smtClean="0"/>
              <a:t>/AAMADocumentation.html</a:t>
            </a:r>
            <a:endParaRPr lang="en-US" dirty="0" smtClean="0"/>
          </a:p>
          <a:p>
            <a:pPr lvl="1"/>
            <a:r>
              <a:rPr lang="en-US" dirty="0" smtClean="0"/>
              <a:t>[A copy of this presentation will be found under:]</a:t>
            </a:r>
          </a:p>
          <a:p>
            <a:pPr lvl="2">
              <a:buNone/>
            </a:pPr>
            <a:r>
              <a:rPr lang="en-US" dirty="0" err="1" smtClean="0"/>
              <a:t>aama</a:t>
            </a:r>
            <a:r>
              <a:rPr lang="en-US" dirty="0" smtClean="0"/>
              <a:t>/docs/slides</a:t>
            </a:r>
            <a:endParaRPr lang="en-US" dirty="0" smtClean="0"/>
          </a:p>
          <a:p>
            <a:pPr lvl="1">
              <a:buNone/>
            </a:pPr>
            <a:r>
              <a:rPr lang="en-US" dirty="0" smtClean="0"/>
              <a:t>	</a:t>
            </a:r>
          </a:p>
          <a:p>
            <a:pPr lvl="1">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200400"/>
          </a:xfrm>
        </p:spPr>
        <p:txBody>
          <a:bodyPr rtlCol="0">
            <a:normAutofit fontScale="90000"/>
          </a:bodyPr>
          <a:lstStyle/>
          <a:p>
            <a:pPr eaLnBrk="1" fontAlgn="auto" hangingPunct="1">
              <a:spcAft>
                <a:spcPts val="0"/>
              </a:spcAft>
              <a:defRPr/>
            </a:pPr>
            <a:r>
              <a:rPr lang="en-US" dirty="0" smtClean="0"/>
              <a:t>AAMA: </a:t>
            </a:r>
            <a:r>
              <a:rPr lang="en-US" dirty="0" err="1" smtClean="0"/>
              <a:t>Afroasiatic</a:t>
            </a:r>
            <a:r>
              <a:rPr lang="en-US" dirty="0" smtClean="0"/>
              <a:t> Morphological Archive</a:t>
            </a:r>
            <a:br>
              <a:rPr lang="en-US" dirty="0" smtClean="0"/>
            </a:br>
            <a:r>
              <a:rPr lang="en-US" sz="2200" dirty="0" smtClean="0"/>
              <a:t>(an extension of)</a:t>
            </a:r>
            <a:br>
              <a:rPr lang="en-US" sz="2200" dirty="0" smtClean="0"/>
            </a:br>
            <a:r>
              <a:rPr lang="en-US" dirty="0" smtClean="0"/>
              <a:t>COMA: Cushitic-</a:t>
            </a:r>
            <a:r>
              <a:rPr lang="en-US" dirty="0" err="1" smtClean="0"/>
              <a:t>Omotic</a:t>
            </a:r>
            <a:r>
              <a:rPr lang="en-US" dirty="0" smtClean="0"/>
              <a:t> Morphological Archive</a:t>
            </a:r>
            <a:br>
              <a:rPr lang="en-US" dirty="0" smtClean="0"/>
            </a:br>
            <a:endParaRPr lang="en-US" dirty="0"/>
          </a:p>
        </p:txBody>
      </p:sp>
      <p:sp>
        <p:nvSpPr>
          <p:cNvPr id="3075" name="Content Placeholder 2"/>
          <p:cNvSpPr>
            <a:spLocks noGrp="1"/>
          </p:cNvSpPr>
          <p:nvPr>
            <p:ph idx="1"/>
          </p:nvPr>
        </p:nvSpPr>
        <p:spPr>
          <a:xfrm>
            <a:off x="533400" y="3505200"/>
            <a:ext cx="8229600" cy="2590800"/>
          </a:xfrm>
        </p:spPr>
        <p:txBody>
          <a:bodyPr/>
          <a:lstStyle/>
          <a:p>
            <a:pPr eaLnBrk="1" hangingPunct="1"/>
            <a:r>
              <a:rPr lang="en-US" dirty="0" smtClean="0"/>
              <a:t>Supported by Mellon Emeritus fellowship (Nov. 2008 – Mar. 2010)</a:t>
            </a:r>
          </a:p>
          <a:p>
            <a:pPr eaLnBrk="1" hangingPunct="1"/>
            <a:r>
              <a:rPr lang="en-US" dirty="0" smtClean="0"/>
              <a:t>Computer expertise supplied by Gregg Reynolds of National Opinion Research Center.</a:t>
            </a:r>
          </a:p>
          <a:p>
            <a:pPr eaLnBrk="1" hangingPunct="1"/>
            <a:endParaRPr lang="en-US" dirty="0" smtClean="0"/>
          </a:p>
        </p:txBody>
      </p:sp>
    </p:spTree>
  </p:cSld>
  <p:clrMapOvr>
    <a:masterClrMapping/>
  </p:clrMapOvr>
  <p:transition advTm="4093"/>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200" dirty="0" smtClean="0"/>
              <a:t>The Language Data</a:t>
            </a:r>
            <a:endParaRPr lang="en-US" sz="3200" dirty="0"/>
          </a:p>
        </p:txBody>
      </p:sp>
      <p:graphicFrame>
        <p:nvGraphicFramePr>
          <p:cNvPr id="5" name="Content Placeholder 4"/>
          <p:cNvGraphicFramePr>
            <a:graphicFrameLocks noGrp="1"/>
          </p:cNvGraphicFramePr>
          <p:nvPr>
            <p:ph idx="1"/>
          </p:nvPr>
        </p:nvGraphicFramePr>
        <p:xfrm>
          <a:off x="381000" y="1295400"/>
          <a:ext cx="8229600" cy="5054600"/>
        </p:xfrm>
        <a:graphic>
          <a:graphicData uri="http://schemas.openxmlformats.org/drawingml/2006/table">
            <a:tbl>
              <a:tblPr firstRow="1" bandRow="1">
                <a:tableStyleId>{5C22544A-7EE6-4342-B048-85BDC9FD1C3A}</a:tableStyleId>
              </a:tblPr>
              <a:tblGrid>
                <a:gridCol w="914400"/>
                <a:gridCol w="1143000"/>
                <a:gridCol w="1028700"/>
                <a:gridCol w="1028700"/>
                <a:gridCol w="1028700"/>
                <a:gridCol w="1028700"/>
                <a:gridCol w="1028700"/>
                <a:gridCol w="1028700"/>
              </a:tblGrid>
              <a:tr h="370840">
                <a:tc>
                  <a:txBody>
                    <a:bodyPr/>
                    <a:lstStyle/>
                    <a:p>
                      <a:pPr marL="0" marR="0">
                        <a:spcBef>
                          <a:spcPts val="0"/>
                        </a:spcBef>
                        <a:spcAft>
                          <a:spcPts val="0"/>
                        </a:spcAft>
                      </a:pPr>
                      <a:r>
                        <a:rPr lang="en-US" sz="1600" b="1" u="sng" dirty="0">
                          <a:latin typeface="Calibri"/>
                          <a:ea typeface="Times New Roman"/>
                          <a:cs typeface="Times New Roman"/>
                        </a:rPr>
                        <a:t>Family</a:t>
                      </a:r>
                      <a:endParaRPr lang="en-US" sz="1600" dirty="0">
                        <a:latin typeface="Calibri"/>
                        <a:ea typeface="Calibri"/>
                        <a:cs typeface="Times New Roman"/>
                      </a:endParaRPr>
                    </a:p>
                  </a:txBody>
                  <a:tcPr marL="68580" marR="68580" marT="0" marB="0"/>
                </a:tc>
                <a:tc>
                  <a:txBody>
                    <a:bodyPr/>
                    <a:lstStyle/>
                    <a:p>
                      <a:pPr marL="0" marR="0">
                        <a:spcBef>
                          <a:spcPts val="0"/>
                        </a:spcBef>
                        <a:spcAft>
                          <a:spcPts val="0"/>
                        </a:spcAft>
                      </a:pPr>
                      <a:r>
                        <a:rPr lang="en-US" sz="1600" b="1" u="sng">
                          <a:latin typeface="Calibri"/>
                          <a:ea typeface="Times New Roman"/>
                          <a:cs typeface="Times New Roman"/>
                        </a:rPr>
                        <a:t>Lang</a:t>
                      </a:r>
                      <a:endParaRPr lang="en-US" sz="1600">
                        <a:latin typeface="Calibri"/>
                        <a:ea typeface="Calibri"/>
                        <a:cs typeface="Times New Roman"/>
                      </a:endParaRPr>
                    </a:p>
                  </a:txBody>
                  <a:tcPr marL="68580" marR="68580" marT="0" marB="0"/>
                </a:tc>
                <a:tc>
                  <a:txBody>
                    <a:bodyPr/>
                    <a:lstStyle/>
                    <a:p>
                      <a:pPr marL="0" marR="0">
                        <a:spcBef>
                          <a:spcPts val="0"/>
                        </a:spcBef>
                        <a:spcAft>
                          <a:spcPts val="0"/>
                        </a:spcAft>
                      </a:pPr>
                      <a:r>
                        <a:rPr lang="en-US" sz="1600" b="1" u="sng">
                          <a:latin typeface="Calibri"/>
                          <a:ea typeface="Times New Roman"/>
                          <a:cs typeface="Times New Roman"/>
                        </a:rPr>
                        <a:t>Family</a:t>
                      </a:r>
                      <a:endParaRPr lang="en-US" sz="1600">
                        <a:latin typeface="Calibri"/>
                        <a:ea typeface="Calibri"/>
                        <a:cs typeface="Times New Roman"/>
                      </a:endParaRPr>
                    </a:p>
                  </a:txBody>
                  <a:tcPr marL="68580" marR="68580" marT="0" marB="0"/>
                </a:tc>
                <a:tc>
                  <a:txBody>
                    <a:bodyPr/>
                    <a:lstStyle/>
                    <a:p>
                      <a:pPr marL="0" marR="0">
                        <a:spcBef>
                          <a:spcPts val="0"/>
                        </a:spcBef>
                        <a:spcAft>
                          <a:spcPts val="0"/>
                        </a:spcAft>
                      </a:pPr>
                      <a:r>
                        <a:rPr lang="en-US" sz="1600" b="1" u="sng">
                          <a:latin typeface="Calibri"/>
                          <a:ea typeface="Times New Roman"/>
                          <a:cs typeface="Times New Roman"/>
                        </a:rPr>
                        <a:t>Language</a:t>
                      </a:r>
                      <a:endParaRPr lang="en-US" sz="1600">
                        <a:latin typeface="Calibri"/>
                        <a:ea typeface="Calibri"/>
                        <a:cs typeface="Times New Roman"/>
                      </a:endParaRPr>
                    </a:p>
                  </a:txBody>
                  <a:tcPr marL="68580" marR="68580" marT="0" marB="0"/>
                </a:tc>
                <a:tc>
                  <a:txBody>
                    <a:bodyPr/>
                    <a:lstStyle/>
                    <a:p>
                      <a:pPr marL="0" marR="0">
                        <a:spcBef>
                          <a:spcPts val="0"/>
                        </a:spcBef>
                        <a:spcAft>
                          <a:spcPts val="0"/>
                        </a:spcAft>
                      </a:pPr>
                      <a:r>
                        <a:rPr lang="en-US" sz="1600" b="1" u="sng">
                          <a:latin typeface="Calibri"/>
                          <a:ea typeface="Times New Roman"/>
                          <a:cs typeface="Times New Roman"/>
                        </a:rPr>
                        <a:t>Family</a:t>
                      </a:r>
                      <a:endParaRPr lang="en-US" sz="1600">
                        <a:latin typeface="Calibri"/>
                        <a:ea typeface="Calibri"/>
                        <a:cs typeface="Times New Roman"/>
                      </a:endParaRPr>
                    </a:p>
                  </a:txBody>
                  <a:tcPr marL="68580" marR="68580" marT="0" marB="0"/>
                </a:tc>
                <a:tc>
                  <a:txBody>
                    <a:bodyPr/>
                    <a:lstStyle/>
                    <a:p>
                      <a:pPr marL="0" marR="0">
                        <a:spcBef>
                          <a:spcPts val="0"/>
                        </a:spcBef>
                        <a:spcAft>
                          <a:spcPts val="0"/>
                        </a:spcAft>
                      </a:pPr>
                      <a:r>
                        <a:rPr lang="en-US" sz="1600" b="1" u="sng">
                          <a:latin typeface="Calibri"/>
                          <a:ea typeface="Times New Roman"/>
                          <a:cs typeface="Times New Roman"/>
                        </a:rPr>
                        <a:t>Language</a:t>
                      </a:r>
                      <a:endParaRPr lang="en-US" sz="1600">
                        <a:latin typeface="Calibri"/>
                        <a:ea typeface="Calibri"/>
                        <a:cs typeface="Times New Roman"/>
                      </a:endParaRPr>
                    </a:p>
                  </a:txBody>
                  <a:tcPr marL="68580" marR="68580" marT="0" marB="0"/>
                </a:tc>
                <a:tc>
                  <a:txBody>
                    <a:bodyPr/>
                    <a:lstStyle/>
                    <a:p>
                      <a:pPr marL="0" marR="0">
                        <a:spcBef>
                          <a:spcPts val="0"/>
                        </a:spcBef>
                        <a:spcAft>
                          <a:spcPts val="0"/>
                        </a:spcAft>
                      </a:pPr>
                      <a:r>
                        <a:rPr lang="en-US" sz="1600" b="1" u="sng">
                          <a:latin typeface="Calibri"/>
                          <a:ea typeface="Times New Roman"/>
                          <a:cs typeface="Times New Roman"/>
                        </a:rPr>
                        <a:t>Family</a:t>
                      </a:r>
                      <a:endParaRPr lang="en-US" sz="1600">
                        <a:latin typeface="Calibri"/>
                        <a:ea typeface="Calibri"/>
                        <a:cs typeface="Times New Roman"/>
                      </a:endParaRPr>
                    </a:p>
                  </a:txBody>
                  <a:tcPr marL="68580" marR="68580" marT="0" marB="0"/>
                </a:tc>
                <a:tc>
                  <a:txBody>
                    <a:bodyPr/>
                    <a:lstStyle/>
                    <a:p>
                      <a:pPr marL="0" marR="0">
                        <a:spcBef>
                          <a:spcPts val="0"/>
                        </a:spcBef>
                        <a:spcAft>
                          <a:spcPts val="0"/>
                        </a:spcAft>
                      </a:pPr>
                      <a:r>
                        <a:rPr lang="en-US" sz="1600" b="1" u="sng">
                          <a:latin typeface="Calibri"/>
                          <a:ea typeface="Times New Roman"/>
                          <a:cs typeface="Times New Roman"/>
                        </a:rPr>
                        <a:t>Language</a:t>
                      </a:r>
                      <a:endParaRPr lang="en-US" sz="1600">
                        <a:latin typeface="Calibri"/>
                        <a:ea typeface="Calibri"/>
                        <a:cs typeface="Times New Roman"/>
                      </a:endParaRPr>
                    </a:p>
                  </a:txBody>
                  <a:tcPr marL="68580" marR="68580" marT="0" marB="0"/>
                </a:tc>
              </a:tr>
              <a:tr h="370840">
                <a:tc>
                  <a:txBody>
                    <a:bodyPr/>
                    <a:lstStyle/>
                    <a:p>
                      <a:pPr marL="0" marR="0">
                        <a:spcBef>
                          <a:spcPts val="0"/>
                        </a:spcBef>
                        <a:spcAft>
                          <a:spcPts val="0"/>
                        </a:spcAft>
                      </a:pPr>
                      <a:r>
                        <a:rPr lang="en-US" sz="1600">
                          <a:latin typeface="Calibri"/>
                          <a:ea typeface="Times New Roman"/>
                          <a:cs typeface="Times New Roman"/>
                        </a:rPr>
                        <a:t>Beja</a:t>
                      </a:r>
                      <a:endParaRPr lang="en-US" sz="1600">
                        <a:latin typeface="Calibri"/>
                        <a:ea typeface="Calibri"/>
                        <a:cs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Arteiga</a:t>
                      </a:r>
                      <a:endParaRPr lang="en-US" sz="1600" dirty="0">
                        <a:latin typeface="Calibri"/>
                        <a:ea typeface="Calibri"/>
                        <a:cs typeface="Times New Roman"/>
                      </a:endParaRPr>
                    </a:p>
                  </a:txBody>
                  <a:tcPr marL="68580" marR="68580" marT="0" marB="0"/>
                </a:tc>
                <a:tc>
                  <a:txBody>
                    <a:bodyPr/>
                    <a:lstStyle/>
                    <a:p>
                      <a:pPr marL="0" marR="0">
                        <a:spcBef>
                          <a:spcPts val="0"/>
                        </a:spcBef>
                        <a:spcAft>
                          <a:spcPts val="0"/>
                        </a:spcAft>
                      </a:pPr>
                      <a:r>
                        <a:rPr lang="en-US" sz="1600">
                          <a:latin typeface="Calibri"/>
                          <a:ea typeface="Times New Roman"/>
                          <a:cs typeface="Times New Roman"/>
                        </a:rPr>
                        <a:t>Omo-Tana</a:t>
                      </a:r>
                      <a:endParaRPr lang="en-US" sz="1600">
                        <a:latin typeface="Calibri"/>
                        <a:ea typeface="Calibri"/>
                        <a:cs typeface="Times New Roman"/>
                      </a:endParaRPr>
                    </a:p>
                  </a:txBody>
                  <a:tcPr marL="68580" marR="68580" marT="0" marB="0"/>
                </a:tc>
                <a:tc>
                  <a:txBody>
                    <a:bodyPr/>
                    <a:lstStyle/>
                    <a:p>
                      <a:pPr marL="0" marR="0">
                        <a:spcBef>
                          <a:spcPts val="0"/>
                        </a:spcBef>
                        <a:spcAft>
                          <a:spcPts val="0"/>
                        </a:spcAft>
                      </a:pPr>
                      <a:r>
                        <a:rPr lang="en-US" sz="1600" dirty="0" smtClean="0">
                          <a:latin typeface="Calibri"/>
                          <a:ea typeface="Times New Roman"/>
                          <a:cs typeface="Times New Roman"/>
                        </a:rPr>
                        <a:t>Somali</a:t>
                      </a:r>
                      <a:endParaRPr lang="en-US" sz="1600" dirty="0">
                        <a:latin typeface="Calibri"/>
                        <a:ea typeface="Calibri"/>
                        <a:cs typeface="Times New Roman"/>
                      </a:endParaRPr>
                    </a:p>
                  </a:txBody>
                  <a:tcPr marL="68580" marR="68580" marT="0" marB="0"/>
                </a:tc>
                <a:tc>
                  <a:txBody>
                    <a:bodyPr/>
                    <a:lstStyle/>
                    <a:p>
                      <a:pPr marL="0" marR="0">
                        <a:spcBef>
                          <a:spcPts val="0"/>
                        </a:spcBef>
                        <a:spcAft>
                          <a:spcPts val="0"/>
                        </a:spcAft>
                      </a:pPr>
                      <a:endParaRPr lang="en-US" sz="1600">
                        <a:latin typeface="Calibri"/>
                        <a:ea typeface="Times New Roman"/>
                        <a:cs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Kambaata</a:t>
                      </a:r>
                      <a:endParaRPr lang="en-US" sz="1600" dirty="0">
                        <a:latin typeface="Calibri"/>
                        <a:ea typeface="Calibri"/>
                        <a:cs typeface="Times New Roman"/>
                      </a:endParaRPr>
                    </a:p>
                  </a:txBody>
                  <a:tcPr marL="68580" marR="68580" marT="0" marB="0"/>
                </a:tc>
                <a:tc>
                  <a:txBody>
                    <a:bodyPr/>
                    <a:lstStyle/>
                    <a:p>
                      <a:endParaRPr lang="en-US" sz="1600">
                        <a:latin typeface="Calibri"/>
                        <a:ea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Koorete</a:t>
                      </a:r>
                      <a:endParaRPr lang="en-US" sz="1600" dirty="0">
                        <a:latin typeface="Calibri"/>
                        <a:ea typeface="Calibri"/>
                        <a:cs typeface="Times New Roman"/>
                      </a:endParaRPr>
                    </a:p>
                  </a:txBody>
                  <a:tcPr marL="68580" marR="68580" marT="0" marB="0"/>
                </a:tc>
              </a:tr>
              <a:tr h="370840">
                <a:tc>
                  <a:txBody>
                    <a:bodyPr/>
                    <a:lstStyle/>
                    <a:p>
                      <a:endParaRPr lang="en-US" sz="1600">
                        <a:latin typeface="Calibri"/>
                        <a:ea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Bishari</a:t>
                      </a:r>
                      <a:endParaRPr lang="en-US" sz="1600" dirty="0">
                        <a:latin typeface="Calibri"/>
                        <a:ea typeface="Calibri"/>
                        <a:cs typeface="Times New Roman"/>
                      </a:endParaRPr>
                    </a:p>
                  </a:txBody>
                  <a:tcPr marL="68580" marR="68580" marT="0" marB="0"/>
                </a:tc>
                <a:tc>
                  <a:txBody>
                    <a:bodyPr/>
                    <a:lstStyle/>
                    <a:p>
                      <a:endParaRPr lang="en-US" sz="1600">
                        <a:latin typeface="Calibri"/>
                        <a:ea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Rendille</a:t>
                      </a:r>
                      <a:endParaRPr lang="en-US" sz="1600" dirty="0">
                        <a:latin typeface="Calibri"/>
                        <a:ea typeface="Calibri"/>
                        <a:cs typeface="Times New Roman"/>
                      </a:endParaRPr>
                    </a:p>
                  </a:txBody>
                  <a:tcPr marL="68580" marR="68580" marT="0" marB="0"/>
                </a:tc>
                <a:tc>
                  <a:txBody>
                    <a:bodyPr/>
                    <a:lstStyle/>
                    <a:p>
                      <a:pPr marL="0" marR="0">
                        <a:spcBef>
                          <a:spcPts val="0"/>
                        </a:spcBef>
                        <a:spcAft>
                          <a:spcPts val="0"/>
                        </a:spcAft>
                      </a:pPr>
                      <a:endParaRPr lang="en-US" sz="1600">
                        <a:latin typeface="Calibri"/>
                        <a:ea typeface="Times New Roman"/>
                        <a:cs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Sidaama</a:t>
                      </a:r>
                      <a:endParaRPr lang="en-US" sz="1600" dirty="0">
                        <a:latin typeface="Calibri"/>
                        <a:ea typeface="Calibri"/>
                        <a:cs typeface="Times New Roman"/>
                      </a:endParaRPr>
                    </a:p>
                  </a:txBody>
                  <a:tcPr marL="68580" marR="68580" marT="0" marB="0"/>
                </a:tc>
                <a:tc>
                  <a:txBody>
                    <a:bodyPr/>
                    <a:lstStyle/>
                    <a:p>
                      <a:pPr marL="0" marR="0">
                        <a:spcBef>
                          <a:spcPts val="0"/>
                        </a:spcBef>
                        <a:spcAft>
                          <a:spcPts val="0"/>
                        </a:spcAft>
                      </a:pPr>
                      <a:endParaRPr lang="en-US" sz="1600">
                        <a:latin typeface="Calibri"/>
                        <a:ea typeface="Times New Roman"/>
                        <a:cs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Maale</a:t>
                      </a:r>
                      <a:endParaRPr lang="en-US" sz="1600" dirty="0">
                        <a:latin typeface="Calibri"/>
                        <a:ea typeface="Calibri"/>
                        <a:cs typeface="Times New Roman"/>
                      </a:endParaRPr>
                    </a:p>
                  </a:txBody>
                  <a:tcPr marL="68580" marR="68580" marT="0" marB="0"/>
                </a:tc>
              </a:tr>
              <a:tr h="370840">
                <a:tc>
                  <a:txBody>
                    <a:bodyPr/>
                    <a:lstStyle/>
                    <a:p>
                      <a:endParaRPr lang="en-US" sz="1600">
                        <a:latin typeface="Calibri"/>
                        <a:ea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Beniamer</a:t>
                      </a:r>
                      <a:endParaRPr lang="en-US" sz="1600" dirty="0">
                        <a:latin typeface="Calibri"/>
                        <a:ea typeface="Calibri"/>
                        <a:cs typeface="Times New Roman"/>
                      </a:endParaRPr>
                    </a:p>
                  </a:txBody>
                  <a:tcPr marL="68580" marR="68580" marT="0" marB="0"/>
                </a:tc>
                <a:tc>
                  <a:txBody>
                    <a:bodyPr/>
                    <a:lstStyle/>
                    <a:p>
                      <a:endParaRPr lang="en-US" sz="1600">
                        <a:latin typeface="Calibri"/>
                        <a:ea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Bayso</a:t>
                      </a:r>
                      <a:endParaRPr lang="en-US" sz="1600" dirty="0">
                        <a:latin typeface="Calibri"/>
                        <a:ea typeface="Calibri"/>
                        <a:cs typeface="Times New Roman"/>
                      </a:endParaRPr>
                    </a:p>
                  </a:txBody>
                  <a:tcPr marL="68580" marR="68580" marT="0" marB="0"/>
                </a:tc>
                <a:tc>
                  <a:txBody>
                    <a:bodyPr/>
                    <a:lstStyle/>
                    <a:p>
                      <a:pPr marL="0" marR="0">
                        <a:spcBef>
                          <a:spcPts val="0"/>
                        </a:spcBef>
                        <a:spcAft>
                          <a:spcPts val="0"/>
                        </a:spcAft>
                      </a:pPr>
                      <a:r>
                        <a:rPr lang="en-US" sz="1600">
                          <a:latin typeface="Calibri"/>
                          <a:ea typeface="Times New Roman"/>
                          <a:cs typeface="Times New Roman"/>
                        </a:rPr>
                        <a:t>SE. Cush.</a:t>
                      </a:r>
                      <a:endParaRPr lang="en-US" sz="1600">
                        <a:latin typeface="Calibri"/>
                        <a:ea typeface="Calibri"/>
                        <a:cs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Tsamakko</a:t>
                      </a:r>
                      <a:endParaRPr lang="en-US" sz="1600" dirty="0">
                        <a:latin typeface="Calibri"/>
                        <a:ea typeface="Calibri"/>
                        <a:cs typeface="Times New Roman"/>
                      </a:endParaRPr>
                    </a:p>
                  </a:txBody>
                  <a:tcPr marL="68580" marR="68580" marT="0" marB="0"/>
                </a:tc>
                <a:tc>
                  <a:txBody>
                    <a:bodyPr/>
                    <a:lstStyle/>
                    <a:p>
                      <a:pPr marL="0" marR="0">
                        <a:spcBef>
                          <a:spcPts val="0"/>
                        </a:spcBef>
                        <a:spcAft>
                          <a:spcPts val="0"/>
                        </a:spcAft>
                      </a:pPr>
                      <a:r>
                        <a:rPr lang="en-US" sz="1600">
                          <a:latin typeface="Calibri"/>
                          <a:ea typeface="Times New Roman"/>
                          <a:cs typeface="Times New Roman"/>
                        </a:rPr>
                        <a:t>(Semitic)</a:t>
                      </a:r>
                      <a:endParaRPr lang="en-US" sz="1600">
                        <a:latin typeface="Calibri"/>
                        <a:ea typeface="Calibri"/>
                        <a:cs typeface="Times New Roman"/>
                      </a:endParaRPr>
                    </a:p>
                  </a:txBody>
                  <a:tcPr marL="68580" marR="68580" marT="0" marB="0"/>
                </a:tc>
                <a:tc>
                  <a:txBody>
                    <a:bodyPr/>
                    <a:lstStyle/>
                    <a:p>
                      <a:pPr marL="0" marR="0">
                        <a:spcBef>
                          <a:spcPts val="0"/>
                        </a:spcBef>
                        <a:spcAft>
                          <a:spcPts val="0"/>
                        </a:spcAft>
                      </a:pPr>
                      <a:r>
                        <a:rPr lang="en-US" sz="1600" dirty="0" smtClean="0">
                          <a:latin typeface="Calibri"/>
                          <a:ea typeface="Times New Roman"/>
                          <a:cs typeface="Times New Roman"/>
                        </a:rPr>
                        <a:t>(</a:t>
                      </a:r>
                      <a:r>
                        <a:rPr lang="en-US" sz="1600" dirty="0" err="1" smtClean="0">
                          <a:latin typeface="Calibri"/>
                          <a:ea typeface="Times New Roman"/>
                          <a:cs typeface="Times New Roman"/>
                        </a:rPr>
                        <a:t>Akkadian</a:t>
                      </a:r>
                      <a:r>
                        <a:rPr lang="en-US" sz="1600" dirty="0" smtClean="0">
                          <a:latin typeface="Calibri"/>
                          <a:ea typeface="Times New Roman"/>
                          <a:cs typeface="Times New Roman"/>
                        </a:rPr>
                        <a:t>-OB)</a:t>
                      </a:r>
                      <a:endParaRPr lang="en-US" sz="1600" dirty="0">
                        <a:latin typeface="Calibri"/>
                        <a:ea typeface="Calibri"/>
                        <a:cs typeface="Times New Roman"/>
                      </a:endParaRPr>
                    </a:p>
                  </a:txBody>
                  <a:tcPr marL="68580" marR="68580" marT="0" marB="0"/>
                </a:tc>
              </a:tr>
              <a:tr h="370840">
                <a:tc>
                  <a:txBody>
                    <a:bodyPr/>
                    <a:lstStyle/>
                    <a:p>
                      <a:endParaRPr lang="en-US" sz="1600">
                        <a:latin typeface="Calibri"/>
                        <a:ea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Hadendowa</a:t>
                      </a:r>
                      <a:endParaRPr lang="en-US" sz="1600" dirty="0">
                        <a:latin typeface="Calibri"/>
                        <a:ea typeface="Calibri"/>
                        <a:cs typeface="Times New Roman"/>
                      </a:endParaRPr>
                    </a:p>
                  </a:txBody>
                  <a:tcPr marL="68580" marR="68580" marT="0" marB="0"/>
                </a:tc>
                <a:tc>
                  <a:txBody>
                    <a:bodyPr/>
                    <a:lstStyle/>
                    <a:p>
                      <a:endParaRPr lang="en-US" sz="1600">
                        <a:latin typeface="Calibri"/>
                        <a:ea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Boni-jara</a:t>
                      </a:r>
                      <a:endParaRPr lang="en-US" sz="1600" dirty="0">
                        <a:latin typeface="Calibri"/>
                        <a:ea typeface="Calibri"/>
                        <a:cs typeface="Times New Roman"/>
                      </a:endParaRPr>
                    </a:p>
                  </a:txBody>
                  <a:tcPr marL="68580" marR="68580" marT="0" marB="0"/>
                </a:tc>
                <a:tc>
                  <a:txBody>
                    <a:bodyPr/>
                    <a:lstStyle/>
                    <a:p>
                      <a:pPr marL="0" marR="0">
                        <a:spcBef>
                          <a:spcPts val="0"/>
                        </a:spcBef>
                        <a:spcAft>
                          <a:spcPts val="0"/>
                        </a:spcAft>
                      </a:pPr>
                      <a:endParaRPr lang="en-US" sz="1600">
                        <a:latin typeface="Calibri"/>
                        <a:ea typeface="Times New Roman"/>
                        <a:cs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Gawwada</a:t>
                      </a:r>
                      <a:endParaRPr lang="en-US" sz="1600" dirty="0">
                        <a:latin typeface="Calibri"/>
                        <a:ea typeface="Calibri"/>
                        <a:cs typeface="Times New Roman"/>
                      </a:endParaRPr>
                    </a:p>
                  </a:txBody>
                  <a:tcPr marL="68580" marR="68580" marT="0" marB="0"/>
                </a:tc>
                <a:tc>
                  <a:txBody>
                    <a:bodyPr/>
                    <a:lstStyle/>
                    <a:p>
                      <a:pPr marL="0" marR="0">
                        <a:spcBef>
                          <a:spcPts val="0"/>
                        </a:spcBef>
                        <a:spcAft>
                          <a:spcPts val="0"/>
                        </a:spcAft>
                      </a:pPr>
                      <a:endParaRPr lang="en-US" sz="1600">
                        <a:latin typeface="Calibri"/>
                        <a:ea typeface="Times New Roman"/>
                        <a:cs typeface="Times New Roman"/>
                      </a:endParaRPr>
                    </a:p>
                  </a:txBody>
                  <a:tcPr marL="68580" marR="68580" marT="0" marB="0"/>
                </a:tc>
                <a:tc>
                  <a:txBody>
                    <a:bodyPr/>
                    <a:lstStyle/>
                    <a:p>
                      <a:pPr marL="0" marR="0">
                        <a:spcBef>
                          <a:spcPts val="0"/>
                        </a:spcBef>
                        <a:spcAft>
                          <a:spcPts val="0"/>
                        </a:spcAft>
                      </a:pPr>
                      <a:r>
                        <a:rPr lang="en-US" sz="1600" dirty="0" smtClean="0">
                          <a:latin typeface="Calibri"/>
                          <a:ea typeface="Times New Roman"/>
                          <a:cs typeface="Times New Roman"/>
                        </a:rPr>
                        <a:t>(Hebrew</a:t>
                      </a:r>
                      <a:r>
                        <a:rPr lang="en-US" sz="1600" dirty="0">
                          <a:latin typeface="Calibri"/>
                          <a:ea typeface="Times New Roman"/>
                          <a:cs typeface="Times New Roman"/>
                        </a:rPr>
                        <a:t>)</a:t>
                      </a:r>
                      <a:endParaRPr lang="en-US" sz="1600" dirty="0">
                        <a:latin typeface="Calibri"/>
                        <a:ea typeface="Calibri"/>
                        <a:cs typeface="Times New Roman"/>
                      </a:endParaRPr>
                    </a:p>
                  </a:txBody>
                  <a:tcPr marL="68580" marR="68580" marT="0" marB="0"/>
                </a:tc>
              </a:tr>
              <a:tr h="370840">
                <a:tc>
                  <a:txBody>
                    <a:bodyPr/>
                    <a:lstStyle/>
                    <a:p>
                      <a:endParaRPr lang="en-US" sz="1600">
                        <a:latin typeface="Calibri"/>
                        <a:ea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Atmaan</a:t>
                      </a:r>
                      <a:endParaRPr lang="en-US" sz="1600" dirty="0">
                        <a:latin typeface="Calibri"/>
                        <a:ea typeface="Calibri"/>
                        <a:cs typeface="Times New Roman"/>
                      </a:endParaRPr>
                    </a:p>
                  </a:txBody>
                  <a:tcPr marL="68580" marR="68580" marT="0" marB="0"/>
                </a:tc>
                <a:tc>
                  <a:txBody>
                    <a:bodyPr/>
                    <a:lstStyle/>
                    <a:p>
                      <a:endParaRPr lang="en-US" sz="1600">
                        <a:latin typeface="Calibri"/>
                        <a:ea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Boni-kilii</a:t>
                      </a:r>
                      <a:endParaRPr lang="en-US" sz="1600" dirty="0">
                        <a:latin typeface="Calibri"/>
                        <a:ea typeface="Calibri"/>
                        <a:cs typeface="Times New Roman"/>
                      </a:endParaRPr>
                    </a:p>
                  </a:txBody>
                  <a:tcPr marL="68580" marR="68580" marT="0" marB="0"/>
                </a:tc>
                <a:tc>
                  <a:txBody>
                    <a:bodyPr/>
                    <a:lstStyle/>
                    <a:p>
                      <a:pPr marL="0" marR="0">
                        <a:spcBef>
                          <a:spcPts val="0"/>
                        </a:spcBef>
                        <a:spcAft>
                          <a:spcPts val="0"/>
                        </a:spcAft>
                      </a:pPr>
                      <a:endParaRPr lang="en-US" sz="1600">
                        <a:latin typeface="Calibri"/>
                        <a:ea typeface="Times New Roman"/>
                        <a:cs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Yaaku</a:t>
                      </a:r>
                      <a:endParaRPr lang="en-US" sz="1600" dirty="0">
                        <a:latin typeface="Calibri"/>
                        <a:ea typeface="Calibri"/>
                        <a:cs typeface="Times New Roman"/>
                      </a:endParaRPr>
                    </a:p>
                  </a:txBody>
                  <a:tcPr marL="68580" marR="68580" marT="0" marB="0"/>
                </a:tc>
                <a:tc>
                  <a:txBody>
                    <a:bodyPr/>
                    <a:lstStyle/>
                    <a:p>
                      <a:pPr marL="0" marR="0">
                        <a:spcBef>
                          <a:spcPts val="0"/>
                        </a:spcBef>
                        <a:spcAft>
                          <a:spcPts val="0"/>
                        </a:spcAft>
                      </a:pPr>
                      <a:endParaRPr lang="en-US" sz="1600">
                        <a:latin typeface="Calibri"/>
                        <a:ea typeface="Times New Roman"/>
                        <a:cs typeface="Times New Roman"/>
                      </a:endParaRPr>
                    </a:p>
                  </a:txBody>
                  <a:tcPr marL="68580" marR="68580" marT="0" marB="0"/>
                </a:tc>
                <a:tc>
                  <a:txBody>
                    <a:bodyPr/>
                    <a:lstStyle/>
                    <a:p>
                      <a:pPr marL="0" marR="0">
                        <a:spcBef>
                          <a:spcPts val="0"/>
                        </a:spcBef>
                        <a:spcAft>
                          <a:spcPts val="0"/>
                        </a:spcAft>
                      </a:pPr>
                      <a:r>
                        <a:rPr lang="en-US" sz="1600" dirty="0" smtClean="0">
                          <a:latin typeface="Calibri"/>
                          <a:ea typeface="Times New Roman"/>
                          <a:cs typeface="Times New Roman"/>
                        </a:rPr>
                        <a:t>(</a:t>
                      </a:r>
                      <a:r>
                        <a:rPr lang="en-US" sz="1600" dirty="0" err="1" smtClean="0">
                          <a:latin typeface="Calibri"/>
                          <a:ea typeface="Times New Roman"/>
                          <a:cs typeface="Times New Roman"/>
                        </a:rPr>
                        <a:t>Syriac</a:t>
                      </a:r>
                      <a:r>
                        <a:rPr lang="en-US" sz="1600" dirty="0">
                          <a:latin typeface="Calibri"/>
                          <a:ea typeface="Times New Roman"/>
                          <a:cs typeface="Times New Roman"/>
                        </a:rPr>
                        <a:t>)</a:t>
                      </a:r>
                      <a:endParaRPr lang="en-US" sz="1600" dirty="0">
                        <a:latin typeface="Calibri"/>
                        <a:ea typeface="Calibri"/>
                        <a:cs typeface="Times New Roman"/>
                      </a:endParaRPr>
                    </a:p>
                  </a:txBody>
                  <a:tcPr marL="68580" marR="68580" marT="0" marB="0"/>
                </a:tc>
              </a:tr>
              <a:tr h="370840">
                <a:tc>
                  <a:txBody>
                    <a:bodyPr/>
                    <a:lstStyle/>
                    <a:p>
                      <a:pPr marL="0" marR="0">
                        <a:spcBef>
                          <a:spcPts val="0"/>
                        </a:spcBef>
                        <a:spcAft>
                          <a:spcPts val="0"/>
                        </a:spcAft>
                      </a:pPr>
                      <a:r>
                        <a:rPr lang="en-US" sz="1600">
                          <a:latin typeface="Calibri"/>
                          <a:ea typeface="Times New Roman"/>
                          <a:cs typeface="Times New Roman"/>
                        </a:rPr>
                        <a:t>Agaw</a:t>
                      </a:r>
                      <a:endParaRPr lang="en-US" sz="1600">
                        <a:latin typeface="Calibri"/>
                        <a:ea typeface="Calibri"/>
                        <a:cs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Kemant</a:t>
                      </a:r>
                      <a:endParaRPr lang="en-US" sz="1600" dirty="0">
                        <a:latin typeface="Calibri"/>
                        <a:ea typeface="Calibri"/>
                        <a:cs typeface="Times New Roman"/>
                      </a:endParaRPr>
                    </a:p>
                  </a:txBody>
                  <a:tcPr marL="68580" marR="68580" marT="0" marB="0"/>
                </a:tc>
                <a:tc>
                  <a:txBody>
                    <a:bodyPr/>
                    <a:lstStyle/>
                    <a:p>
                      <a:endParaRPr lang="en-US" sz="1600">
                        <a:latin typeface="Calibri"/>
                        <a:ea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Arbore</a:t>
                      </a:r>
                      <a:endParaRPr lang="en-US" sz="1600" dirty="0">
                        <a:latin typeface="Calibri"/>
                        <a:ea typeface="Calibri"/>
                        <a:cs typeface="Times New Roman"/>
                      </a:endParaRPr>
                    </a:p>
                  </a:txBody>
                  <a:tcPr marL="68580" marR="68580" marT="0" marB="0"/>
                </a:tc>
                <a:tc>
                  <a:txBody>
                    <a:bodyPr/>
                    <a:lstStyle/>
                    <a:p>
                      <a:pPr marL="0" marR="0">
                        <a:spcBef>
                          <a:spcPts val="0"/>
                        </a:spcBef>
                        <a:spcAft>
                          <a:spcPts val="0"/>
                        </a:spcAft>
                      </a:pPr>
                      <a:endParaRPr lang="en-US" sz="1600">
                        <a:latin typeface="Calibri"/>
                        <a:ea typeface="Times New Roman"/>
                        <a:cs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Dahalo</a:t>
                      </a:r>
                      <a:endParaRPr lang="en-US" sz="1600" dirty="0">
                        <a:latin typeface="Calibri"/>
                        <a:ea typeface="Calibri"/>
                        <a:cs typeface="Times New Roman"/>
                      </a:endParaRPr>
                    </a:p>
                  </a:txBody>
                  <a:tcPr marL="68580" marR="68580" marT="0" marB="0"/>
                </a:tc>
                <a:tc>
                  <a:txBody>
                    <a:bodyPr/>
                    <a:lstStyle/>
                    <a:p>
                      <a:endParaRPr lang="en-US" sz="1600">
                        <a:latin typeface="Calibri"/>
                        <a:ea typeface="Times New Roman"/>
                      </a:endParaRPr>
                    </a:p>
                  </a:txBody>
                  <a:tcPr marL="68580" marR="68580" marT="0" marB="0"/>
                </a:tc>
                <a:tc>
                  <a:txBody>
                    <a:bodyPr/>
                    <a:lstStyle/>
                    <a:p>
                      <a:pPr marL="0" marR="0">
                        <a:spcBef>
                          <a:spcPts val="0"/>
                        </a:spcBef>
                        <a:spcAft>
                          <a:spcPts val="0"/>
                        </a:spcAft>
                      </a:pPr>
                      <a:r>
                        <a:rPr lang="en-US" sz="1600" dirty="0" smtClean="0">
                          <a:latin typeface="Calibri"/>
                          <a:ea typeface="Times New Roman"/>
                          <a:cs typeface="Times New Roman"/>
                        </a:rPr>
                        <a:t>(Arabic</a:t>
                      </a:r>
                      <a:r>
                        <a:rPr lang="en-US" sz="1600" dirty="0">
                          <a:latin typeface="Calibri"/>
                          <a:ea typeface="Times New Roman"/>
                          <a:cs typeface="Times New Roman"/>
                        </a:rPr>
                        <a:t>)</a:t>
                      </a:r>
                      <a:endParaRPr lang="en-US" sz="1600" dirty="0">
                        <a:latin typeface="Calibri"/>
                        <a:ea typeface="Calibri"/>
                        <a:cs typeface="Times New Roman"/>
                      </a:endParaRPr>
                    </a:p>
                  </a:txBody>
                  <a:tcPr marL="68580" marR="68580" marT="0" marB="0"/>
                </a:tc>
              </a:tr>
              <a:tr h="370840">
                <a:tc>
                  <a:txBody>
                    <a:bodyPr/>
                    <a:lstStyle/>
                    <a:p>
                      <a:endParaRPr lang="en-US" sz="1600">
                        <a:latin typeface="Calibri"/>
                        <a:ea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Awngi</a:t>
                      </a:r>
                      <a:endParaRPr lang="en-US" sz="1600" dirty="0">
                        <a:latin typeface="Calibri"/>
                        <a:ea typeface="Calibri"/>
                        <a:cs typeface="Times New Roman"/>
                      </a:endParaRPr>
                    </a:p>
                  </a:txBody>
                  <a:tcPr marL="68580" marR="68580" marT="0" marB="0"/>
                </a:tc>
                <a:tc>
                  <a:txBody>
                    <a:bodyPr/>
                    <a:lstStyle/>
                    <a:p>
                      <a:endParaRPr lang="en-US" sz="1600">
                        <a:latin typeface="Calibri"/>
                        <a:ea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Dhaasanac</a:t>
                      </a:r>
                      <a:endParaRPr lang="en-US" sz="1600" dirty="0">
                        <a:latin typeface="Calibri"/>
                        <a:ea typeface="Calibri"/>
                        <a:cs typeface="Times New Roman"/>
                      </a:endParaRPr>
                    </a:p>
                  </a:txBody>
                  <a:tcPr marL="68580" marR="68580" marT="0" marB="0"/>
                </a:tc>
                <a:tc>
                  <a:txBody>
                    <a:bodyPr/>
                    <a:lstStyle/>
                    <a:p>
                      <a:pPr marL="0" marR="0">
                        <a:spcBef>
                          <a:spcPts val="0"/>
                        </a:spcBef>
                        <a:spcAft>
                          <a:spcPts val="0"/>
                        </a:spcAft>
                      </a:pPr>
                      <a:r>
                        <a:rPr lang="en-US" sz="1600">
                          <a:latin typeface="Calibri"/>
                          <a:ea typeface="Times New Roman"/>
                          <a:cs typeface="Times New Roman"/>
                        </a:rPr>
                        <a:t>S. Cush.</a:t>
                      </a:r>
                      <a:endParaRPr lang="en-US" sz="1600">
                        <a:latin typeface="Calibri"/>
                        <a:ea typeface="Calibri"/>
                        <a:cs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Burunge</a:t>
                      </a:r>
                      <a:endParaRPr lang="en-US" sz="1600" dirty="0">
                        <a:latin typeface="Calibri"/>
                        <a:ea typeface="Calibri"/>
                        <a:cs typeface="Times New Roman"/>
                      </a:endParaRPr>
                    </a:p>
                  </a:txBody>
                  <a:tcPr marL="68580" marR="68580" marT="0" marB="0"/>
                </a:tc>
                <a:tc>
                  <a:txBody>
                    <a:bodyPr/>
                    <a:lstStyle/>
                    <a:p>
                      <a:pPr marL="0" marR="0">
                        <a:spcBef>
                          <a:spcPts val="0"/>
                        </a:spcBef>
                        <a:spcAft>
                          <a:spcPts val="0"/>
                        </a:spcAft>
                      </a:pPr>
                      <a:endParaRPr lang="en-US" sz="1600">
                        <a:latin typeface="Calibri"/>
                        <a:ea typeface="Times New Roman"/>
                        <a:cs typeface="Times New Roman"/>
                      </a:endParaRPr>
                    </a:p>
                  </a:txBody>
                  <a:tcPr marL="68580" marR="68580" marT="0" marB="0"/>
                </a:tc>
                <a:tc>
                  <a:txBody>
                    <a:bodyPr/>
                    <a:lstStyle/>
                    <a:p>
                      <a:pPr marL="0" marR="0">
                        <a:spcBef>
                          <a:spcPts val="0"/>
                        </a:spcBef>
                        <a:spcAft>
                          <a:spcPts val="0"/>
                        </a:spcAft>
                      </a:pPr>
                      <a:r>
                        <a:rPr lang="en-US" sz="1600" dirty="0" smtClean="0">
                          <a:latin typeface="Calibri"/>
                          <a:ea typeface="Times New Roman"/>
                          <a:cs typeface="Times New Roman"/>
                        </a:rPr>
                        <a:t>(Geez</a:t>
                      </a:r>
                      <a:r>
                        <a:rPr lang="en-US" sz="1600" dirty="0">
                          <a:latin typeface="Calibri"/>
                          <a:ea typeface="Times New Roman"/>
                          <a:cs typeface="Times New Roman"/>
                        </a:rPr>
                        <a:t>)</a:t>
                      </a:r>
                      <a:endParaRPr lang="en-US" sz="1600" dirty="0">
                        <a:latin typeface="Calibri"/>
                        <a:ea typeface="Calibri"/>
                        <a:cs typeface="Times New Roman"/>
                      </a:endParaRPr>
                    </a:p>
                  </a:txBody>
                  <a:tcPr marL="68580" marR="68580" marT="0" marB="0"/>
                </a:tc>
              </a:tr>
              <a:tr h="370840">
                <a:tc>
                  <a:txBody>
                    <a:bodyPr/>
                    <a:lstStyle/>
                    <a:p>
                      <a:endParaRPr lang="en-US" sz="1600">
                        <a:latin typeface="Calibri"/>
                        <a:ea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Bilin</a:t>
                      </a:r>
                      <a:endParaRPr lang="en-US" sz="1600" dirty="0">
                        <a:latin typeface="Calibri"/>
                        <a:ea typeface="Calibri"/>
                        <a:cs typeface="Times New Roman"/>
                      </a:endParaRPr>
                    </a:p>
                  </a:txBody>
                  <a:tcPr marL="68580" marR="68580" marT="0" marB="0"/>
                </a:tc>
                <a:tc>
                  <a:txBody>
                    <a:bodyPr/>
                    <a:lstStyle/>
                    <a:p>
                      <a:endParaRPr lang="en-US" sz="1600">
                        <a:latin typeface="Calibri"/>
                        <a:ea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Elmolo</a:t>
                      </a:r>
                      <a:endParaRPr lang="en-US" sz="1600" dirty="0">
                        <a:latin typeface="Calibri"/>
                        <a:ea typeface="Calibri"/>
                        <a:cs typeface="Times New Roman"/>
                      </a:endParaRPr>
                    </a:p>
                  </a:txBody>
                  <a:tcPr marL="68580" marR="68580" marT="0" marB="0"/>
                </a:tc>
                <a:tc>
                  <a:txBody>
                    <a:bodyPr/>
                    <a:lstStyle/>
                    <a:p>
                      <a:pPr marL="0" marR="0">
                        <a:spcBef>
                          <a:spcPts val="0"/>
                        </a:spcBef>
                        <a:spcAft>
                          <a:spcPts val="0"/>
                        </a:spcAft>
                      </a:pPr>
                      <a:endParaRPr lang="en-US" sz="1600">
                        <a:latin typeface="Calibri"/>
                        <a:ea typeface="Times New Roman"/>
                        <a:cs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Iraqw</a:t>
                      </a:r>
                      <a:endParaRPr lang="en-US" sz="1600" dirty="0">
                        <a:latin typeface="Calibri"/>
                        <a:ea typeface="Calibri"/>
                        <a:cs typeface="Times New Roman"/>
                      </a:endParaRPr>
                    </a:p>
                  </a:txBody>
                  <a:tcPr marL="68580" marR="68580" marT="0" marB="0"/>
                </a:tc>
                <a:tc>
                  <a:txBody>
                    <a:bodyPr/>
                    <a:lstStyle/>
                    <a:p>
                      <a:pPr marL="0" marR="0">
                        <a:spcBef>
                          <a:spcPts val="0"/>
                        </a:spcBef>
                        <a:spcAft>
                          <a:spcPts val="0"/>
                        </a:spcAft>
                      </a:pPr>
                      <a:r>
                        <a:rPr lang="en-US" sz="1600">
                          <a:latin typeface="Calibri"/>
                          <a:ea typeface="Times New Roman"/>
                          <a:cs typeface="Times New Roman"/>
                        </a:rPr>
                        <a:t>(Egypt.)</a:t>
                      </a:r>
                      <a:endParaRPr lang="en-US" sz="1600">
                        <a:latin typeface="Calibri"/>
                        <a:ea typeface="Calibri"/>
                        <a:cs typeface="Times New Roman"/>
                      </a:endParaRPr>
                    </a:p>
                  </a:txBody>
                  <a:tcPr marL="68580" marR="68580" marT="0" marB="0"/>
                </a:tc>
                <a:tc>
                  <a:txBody>
                    <a:bodyPr/>
                    <a:lstStyle/>
                    <a:p>
                      <a:pPr marL="0" marR="0">
                        <a:spcBef>
                          <a:spcPts val="0"/>
                        </a:spcBef>
                        <a:spcAft>
                          <a:spcPts val="0"/>
                        </a:spcAft>
                      </a:pPr>
                      <a:r>
                        <a:rPr lang="en-US" sz="1600" dirty="0" smtClean="0">
                          <a:latin typeface="Calibri"/>
                          <a:ea typeface="Times New Roman"/>
                          <a:cs typeface="Times New Roman"/>
                        </a:rPr>
                        <a:t>(middle</a:t>
                      </a:r>
                      <a:r>
                        <a:rPr lang="en-US" sz="1600" dirty="0">
                          <a:latin typeface="Calibri"/>
                          <a:ea typeface="Times New Roman"/>
                          <a:cs typeface="Times New Roman"/>
                        </a:rPr>
                        <a:t>)</a:t>
                      </a:r>
                      <a:endParaRPr lang="en-US" sz="1600" dirty="0">
                        <a:latin typeface="Calibri"/>
                        <a:ea typeface="Calibri"/>
                        <a:cs typeface="Times New Roman"/>
                      </a:endParaRPr>
                    </a:p>
                  </a:txBody>
                  <a:tcPr marL="68580" marR="68580" marT="0" marB="0"/>
                </a:tc>
              </a:tr>
              <a:tr h="370840">
                <a:tc>
                  <a:txBody>
                    <a:bodyPr/>
                    <a:lstStyle/>
                    <a:p>
                      <a:endParaRPr lang="en-US" sz="1600">
                        <a:latin typeface="Calibri"/>
                        <a:ea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Khamtanga</a:t>
                      </a:r>
                      <a:endParaRPr lang="en-US" sz="1600" dirty="0">
                        <a:latin typeface="Calibri"/>
                        <a:ea typeface="Calibri"/>
                        <a:cs typeface="Times New Roman"/>
                      </a:endParaRPr>
                    </a:p>
                  </a:txBody>
                  <a:tcPr marL="68580" marR="68580" marT="0" marB="0"/>
                </a:tc>
                <a:tc>
                  <a:txBody>
                    <a:bodyPr/>
                    <a:lstStyle/>
                    <a:p>
                      <a:pPr marL="0" marR="0">
                        <a:spcBef>
                          <a:spcPts val="0"/>
                        </a:spcBef>
                        <a:spcAft>
                          <a:spcPts val="0"/>
                        </a:spcAft>
                      </a:pPr>
                      <a:r>
                        <a:rPr lang="en-US" sz="1600">
                          <a:latin typeface="Calibri"/>
                          <a:ea typeface="Times New Roman"/>
                          <a:cs typeface="Times New Roman"/>
                        </a:rPr>
                        <a:t>HE. Cush.</a:t>
                      </a:r>
                      <a:endParaRPr lang="en-US" sz="1600">
                        <a:latin typeface="Calibri"/>
                        <a:ea typeface="Calibri"/>
                        <a:cs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Alaaba</a:t>
                      </a:r>
                      <a:endParaRPr lang="en-US" sz="1600" dirty="0">
                        <a:latin typeface="Calibri"/>
                        <a:ea typeface="Calibri"/>
                        <a:cs typeface="Times New Roman"/>
                      </a:endParaRPr>
                    </a:p>
                  </a:txBody>
                  <a:tcPr marL="68580" marR="68580" marT="0" marB="0"/>
                </a:tc>
                <a:tc>
                  <a:txBody>
                    <a:bodyPr/>
                    <a:lstStyle/>
                    <a:p>
                      <a:pPr marL="0" marR="0">
                        <a:spcBef>
                          <a:spcPts val="0"/>
                        </a:spcBef>
                        <a:spcAft>
                          <a:spcPts val="0"/>
                        </a:spcAft>
                      </a:pPr>
                      <a:r>
                        <a:rPr lang="en-US" sz="1600">
                          <a:latin typeface="Calibri"/>
                          <a:ea typeface="Times New Roman"/>
                          <a:cs typeface="Times New Roman"/>
                        </a:rPr>
                        <a:t>Omotic</a:t>
                      </a:r>
                      <a:endParaRPr lang="en-US" sz="1600">
                        <a:latin typeface="Calibri"/>
                        <a:ea typeface="Calibri"/>
                        <a:cs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Dizi</a:t>
                      </a:r>
                      <a:endParaRPr lang="en-US" sz="1600" dirty="0">
                        <a:latin typeface="Calibri"/>
                        <a:ea typeface="Calibri"/>
                        <a:cs typeface="Times New Roman"/>
                      </a:endParaRPr>
                    </a:p>
                  </a:txBody>
                  <a:tcPr marL="68580" marR="68580" marT="0" marB="0"/>
                </a:tc>
                <a:tc>
                  <a:txBody>
                    <a:bodyPr/>
                    <a:lstStyle/>
                    <a:p>
                      <a:pPr marL="0" marR="0">
                        <a:spcBef>
                          <a:spcPts val="0"/>
                        </a:spcBef>
                        <a:spcAft>
                          <a:spcPts val="0"/>
                        </a:spcAft>
                      </a:pPr>
                      <a:endParaRPr lang="en-US" sz="1600">
                        <a:latin typeface="Calibri"/>
                        <a:ea typeface="Times New Roman"/>
                        <a:cs typeface="Times New Roman"/>
                      </a:endParaRPr>
                    </a:p>
                  </a:txBody>
                  <a:tcPr marL="68580" marR="68580" marT="0" marB="0"/>
                </a:tc>
                <a:tc>
                  <a:txBody>
                    <a:bodyPr/>
                    <a:lstStyle/>
                    <a:p>
                      <a:pPr marL="0" marR="0">
                        <a:spcBef>
                          <a:spcPts val="0"/>
                        </a:spcBef>
                        <a:spcAft>
                          <a:spcPts val="0"/>
                        </a:spcAft>
                      </a:pPr>
                      <a:r>
                        <a:rPr lang="en-US" sz="1600" dirty="0" smtClean="0">
                          <a:latin typeface="Calibri"/>
                          <a:ea typeface="Times New Roman"/>
                          <a:cs typeface="Times New Roman"/>
                        </a:rPr>
                        <a:t>(Coptic-</a:t>
                      </a:r>
                      <a:r>
                        <a:rPr lang="en-US" sz="1600" dirty="0" err="1" smtClean="0">
                          <a:latin typeface="Calibri"/>
                          <a:ea typeface="Times New Roman"/>
                          <a:cs typeface="Times New Roman"/>
                        </a:rPr>
                        <a:t>Sahidic</a:t>
                      </a:r>
                      <a:r>
                        <a:rPr lang="en-US" sz="1600" dirty="0">
                          <a:latin typeface="Calibri"/>
                          <a:ea typeface="Times New Roman"/>
                          <a:cs typeface="Times New Roman"/>
                        </a:rPr>
                        <a:t>)</a:t>
                      </a:r>
                      <a:endParaRPr lang="en-US" sz="1600" dirty="0">
                        <a:latin typeface="Calibri"/>
                        <a:ea typeface="Calibri"/>
                        <a:cs typeface="Times New Roman"/>
                      </a:endParaRPr>
                    </a:p>
                  </a:txBody>
                  <a:tcPr marL="68580" marR="68580" marT="0" marB="0"/>
                </a:tc>
              </a:tr>
              <a:tr h="370840">
                <a:tc>
                  <a:txBody>
                    <a:bodyPr/>
                    <a:lstStyle/>
                    <a:p>
                      <a:pPr marL="0" marR="0">
                        <a:spcBef>
                          <a:spcPts val="0"/>
                        </a:spcBef>
                        <a:spcAft>
                          <a:spcPts val="0"/>
                        </a:spcAft>
                      </a:pPr>
                      <a:r>
                        <a:rPr lang="en-US" sz="1600" dirty="0" err="1" smtClean="0">
                          <a:latin typeface="Calibri"/>
                          <a:ea typeface="Times New Roman"/>
                          <a:cs typeface="Times New Roman"/>
                        </a:rPr>
                        <a:t>Sah</a:t>
                      </a:r>
                      <a:r>
                        <a:rPr lang="en-US" sz="1600" dirty="0" smtClean="0">
                          <a:latin typeface="Calibri"/>
                          <a:ea typeface="Times New Roman"/>
                          <a:cs typeface="Times New Roman"/>
                        </a:rPr>
                        <a:t>-Afar</a:t>
                      </a:r>
                      <a:endParaRPr lang="en-US" sz="1600" dirty="0">
                        <a:latin typeface="Calibri"/>
                        <a:ea typeface="Calibri"/>
                        <a:cs typeface="Times New Roman"/>
                      </a:endParaRPr>
                    </a:p>
                  </a:txBody>
                  <a:tcPr marL="68580" marR="68580" marT="0" marB="0"/>
                </a:tc>
                <a:tc>
                  <a:txBody>
                    <a:bodyPr/>
                    <a:lstStyle/>
                    <a:p>
                      <a:pPr marL="0" marR="0">
                        <a:spcBef>
                          <a:spcPts val="0"/>
                        </a:spcBef>
                        <a:spcAft>
                          <a:spcPts val="0"/>
                        </a:spcAft>
                      </a:pPr>
                      <a:r>
                        <a:rPr lang="en-US" sz="1600" dirty="0" smtClean="0">
                          <a:latin typeface="Calibri"/>
                          <a:ea typeface="Times New Roman"/>
                          <a:cs typeface="Times New Roman"/>
                        </a:rPr>
                        <a:t>Afar</a:t>
                      </a:r>
                      <a:endParaRPr lang="en-US" sz="1600" dirty="0">
                        <a:latin typeface="Calibri"/>
                        <a:ea typeface="Calibri"/>
                        <a:cs typeface="Times New Roman"/>
                      </a:endParaRPr>
                    </a:p>
                  </a:txBody>
                  <a:tcPr marL="68580" marR="68580" marT="0" marB="0"/>
                </a:tc>
                <a:tc>
                  <a:txBody>
                    <a:bodyPr/>
                    <a:lstStyle/>
                    <a:p>
                      <a:endParaRPr lang="en-US" sz="1600">
                        <a:latin typeface="Calibri"/>
                        <a:ea typeface="Times New Roman"/>
                      </a:endParaRPr>
                    </a:p>
                  </a:txBody>
                  <a:tcPr marL="68580" marR="68580" marT="0" marB="0"/>
                </a:tc>
                <a:tc>
                  <a:txBody>
                    <a:bodyPr/>
                    <a:lstStyle/>
                    <a:p>
                      <a:pPr marL="0" marR="0">
                        <a:spcBef>
                          <a:spcPts val="0"/>
                        </a:spcBef>
                        <a:spcAft>
                          <a:spcPts val="0"/>
                        </a:spcAft>
                      </a:pPr>
                      <a:r>
                        <a:rPr lang="en-US" sz="1600" dirty="0" smtClean="0">
                          <a:latin typeface="Calibri"/>
                          <a:ea typeface="Times New Roman"/>
                          <a:cs typeface="Times New Roman"/>
                        </a:rPr>
                        <a:t>B </a:t>
                      </a:r>
                      <a:r>
                        <a:rPr lang="en-US" sz="1600" dirty="0" err="1" smtClean="0">
                          <a:latin typeface="Calibri"/>
                          <a:ea typeface="Times New Roman"/>
                          <a:cs typeface="Times New Roman"/>
                        </a:rPr>
                        <a:t>urji</a:t>
                      </a:r>
                      <a:endParaRPr lang="en-US" sz="1600" dirty="0">
                        <a:latin typeface="Calibri"/>
                        <a:ea typeface="Calibri"/>
                        <a:cs typeface="Times New Roman"/>
                      </a:endParaRPr>
                    </a:p>
                  </a:txBody>
                  <a:tcPr marL="68580" marR="68580" marT="0" marB="0"/>
                </a:tc>
                <a:tc>
                  <a:txBody>
                    <a:bodyPr/>
                    <a:lstStyle/>
                    <a:p>
                      <a:pPr marL="0" marR="0">
                        <a:spcBef>
                          <a:spcPts val="0"/>
                        </a:spcBef>
                        <a:spcAft>
                          <a:spcPts val="0"/>
                        </a:spcAft>
                      </a:pPr>
                      <a:endParaRPr lang="en-US" sz="1600">
                        <a:latin typeface="Calibri"/>
                        <a:ea typeface="Times New Roman"/>
                        <a:cs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Shinassha</a:t>
                      </a:r>
                      <a:endParaRPr lang="en-US" sz="1600" dirty="0">
                        <a:latin typeface="Calibri"/>
                        <a:ea typeface="Calibri"/>
                        <a:cs typeface="Times New Roman"/>
                      </a:endParaRPr>
                    </a:p>
                  </a:txBody>
                  <a:tcPr marL="68580" marR="68580" marT="0" marB="0"/>
                </a:tc>
                <a:tc>
                  <a:txBody>
                    <a:bodyPr/>
                    <a:lstStyle/>
                    <a:p>
                      <a:endParaRPr lang="en-US" sz="1600">
                        <a:latin typeface="Calibri"/>
                        <a:ea typeface="Times New Roman"/>
                      </a:endParaRPr>
                    </a:p>
                  </a:txBody>
                  <a:tcPr marL="68580" marR="68580" marT="0" marB="0"/>
                </a:tc>
                <a:tc>
                  <a:txBody>
                    <a:bodyPr/>
                    <a:lstStyle/>
                    <a:p>
                      <a:endParaRPr lang="en-US" sz="1600">
                        <a:latin typeface="Calibri"/>
                        <a:ea typeface="Times New Roman"/>
                      </a:endParaRPr>
                    </a:p>
                  </a:txBody>
                  <a:tcPr marL="68580" marR="68580" marT="0" marB="0"/>
                </a:tc>
              </a:tr>
              <a:tr h="370840">
                <a:tc>
                  <a:txBody>
                    <a:bodyPr/>
                    <a:lstStyle/>
                    <a:p>
                      <a:endParaRPr lang="en-US" sz="1600">
                        <a:latin typeface="Calibri"/>
                        <a:ea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Saho</a:t>
                      </a:r>
                      <a:endParaRPr lang="en-US" sz="1600" dirty="0">
                        <a:latin typeface="Calibri"/>
                        <a:ea typeface="Calibri"/>
                        <a:cs typeface="Times New Roman"/>
                      </a:endParaRPr>
                    </a:p>
                  </a:txBody>
                  <a:tcPr marL="68580" marR="68580" marT="0" marB="0"/>
                </a:tc>
                <a:tc>
                  <a:txBody>
                    <a:bodyPr/>
                    <a:lstStyle/>
                    <a:p>
                      <a:endParaRPr lang="en-US" sz="1600">
                        <a:latin typeface="Calibri"/>
                        <a:ea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Gedeo</a:t>
                      </a:r>
                      <a:endParaRPr lang="en-US" sz="1600" dirty="0">
                        <a:latin typeface="Calibri"/>
                        <a:ea typeface="Calibri"/>
                        <a:cs typeface="Times New Roman"/>
                      </a:endParaRPr>
                    </a:p>
                  </a:txBody>
                  <a:tcPr marL="68580" marR="68580" marT="0" marB="0"/>
                </a:tc>
                <a:tc>
                  <a:txBody>
                    <a:bodyPr/>
                    <a:lstStyle/>
                    <a:p>
                      <a:pPr marL="0" marR="0">
                        <a:spcBef>
                          <a:spcPts val="0"/>
                        </a:spcBef>
                        <a:spcAft>
                          <a:spcPts val="0"/>
                        </a:spcAft>
                      </a:pPr>
                      <a:endParaRPr lang="en-US" sz="1600">
                        <a:latin typeface="Calibri"/>
                        <a:ea typeface="Times New Roman"/>
                        <a:cs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Yemsa</a:t>
                      </a:r>
                      <a:endParaRPr lang="en-US" sz="1600" dirty="0">
                        <a:latin typeface="Calibri"/>
                        <a:ea typeface="Calibri"/>
                        <a:cs typeface="Times New Roman"/>
                      </a:endParaRPr>
                    </a:p>
                  </a:txBody>
                  <a:tcPr marL="68580" marR="68580" marT="0" marB="0"/>
                </a:tc>
                <a:tc>
                  <a:txBody>
                    <a:bodyPr/>
                    <a:lstStyle/>
                    <a:p>
                      <a:pPr marL="0" marR="0">
                        <a:spcBef>
                          <a:spcPts val="0"/>
                        </a:spcBef>
                        <a:spcAft>
                          <a:spcPts val="0"/>
                        </a:spcAft>
                      </a:pPr>
                      <a:endParaRPr lang="en-US" sz="1600">
                        <a:latin typeface="Calibri"/>
                        <a:ea typeface="Times New Roman"/>
                        <a:cs typeface="Times New Roman"/>
                      </a:endParaRPr>
                    </a:p>
                  </a:txBody>
                  <a:tcPr marL="68580" marR="68580" marT="0" marB="0"/>
                </a:tc>
                <a:tc>
                  <a:txBody>
                    <a:bodyPr/>
                    <a:lstStyle/>
                    <a:p>
                      <a:pPr marL="0" marR="0">
                        <a:spcBef>
                          <a:spcPts val="0"/>
                        </a:spcBef>
                        <a:spcAft>
                          <a:spcPts val="0"/>
                        </a:spcAft>
                      </a:pPr>
                      <a:endParaRPr lang="en-US" sz="1600">
                        <a:latin typeface="Calibri"/>
                        <a:ea typeface="Times New Roman"/>
                        <a:cs typeface="Times New Roman"/>
                      </a:endParaRPr>
                    </a:p>
                  </a:txBody>
                  <a:tcPr marL="68580" marR="68580" marT="0" marB="0"/>
                </a:tc>
              </a:tr>
              <a:tr h="370840">
                <a:tc>
                  <a:txBody>
                    <a:bodyPr/>
                    <a:lstStyle/>
                    <a:p>
                      <a:pPr marL="0" marR="0">
                        <a:spcBef>
                          <a:spcPts val="0"/>
                        </a:spcBef>
                        <a:spcAft>
                          <a:spcPts val="0"/>
                        </a:spcAft>
                      </a:pPr>
                      <a:r>
                        <a:rPr lang="en-US" sz="1600" dirty="0" err="1" smtClean="0">
                          <a:latin typeface="Calibri"/>
                          <a:ea typeface="Times New Roman"/>
                          <a:cs typeface="Times New Roman"/>
                        </a:rPr>
                        <a:t>Oromoid</a:t>
                      </a:r>
                      <a:endParaRPr lang="en-US" sz="1600" dirty="0">
                        <a:latin typeface="Calibri"/>
                        <a:ea typeface="Calibri"/>
                        <a:cs typeface="Times New Roman"/>
                      </a:endParaRPr>
                    </a:p>
                  </a:txBody>
                  <a:tcPr marL="68580" marR="68580" marT="0" marB="0"/>
                </a:tc>
                <a:tc>
                  <a:txBody>
                    <a:bodyPr/>
                    <a:lstStyle/>
                    <a:p>
                      <a:pPr marL="0" marR="0">
                        <a:spcBef>
                          <a:spcPts val="0"/>
                        </a:spcBef>
                        <a:spcAft>
                          <a:spcPts val="0"/>
                        </a:spcAft>
                      </a:pPr>
                      <a:r>
                        <a:rPr lang="en-US" sz="1600" dirty="0" smtClean="0">
                          <a:latin typeface="Calibri"/>
                          <a:ea typeface="Times New Roman"/>
                          <a:cs typeface="Times New Roman"/>
                        </a:rPr>
                        <a:t>Oromo</a:t>
                      </a:r>
                      <a:endParaRPr lang="en-US" sz="1600" dirty="0">
                        <a:latin typeface="Calibri"/>
                        <a:ea typeface="Calibri"/>
                        <a:cs typeface="Times New Roman"/>
                      </a:endParaRPr>
                    </a:p>
                  </a:txBody>
                  <a:tcPr marL="68580" marR="68580" marT="0" marB="0"/>
                </a:tc>
                <a:tc>
                  <a:txBody>
                    <a:bodyPr/>
                    <a:lstStyle/>
                    <a:p>
                      <a:endParaRPr lang="en-US" sz="1600">
                        <a:latin typeface="Calibri"/>
                        <a:ea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Hadiyya</a:t>
                      </a:r>
                      <a:endParaRPr lang="en-US" sz="1600" dirty="0">
                        <a:latin typeface="Calibri"/>
                        <a:ea typeface="Calibri"/>
                        <a:cs typeface="Times New Roman"/>
                      </a:endParaRPr>
                    </a:p>
                  </a:txBody>
                  <a:tcPr marL="68580" marR="68580" marT="0" marB="0"/>
                </a:tc>
                <a:tc>
                  <a:txBody>
                    <a:bodyPr/>
                    <a:lstStyle/>
                    <a:p>
                      <a:pPr marL="0" marR="0">
                        <a:spcBef>
                          <a:spcPts val="0"/>
                        </a:spcBef>
                        <a:spcAft>
                          <a:spcPts val="0"/>
                        </a:spcAft>
                      </a:pPr>
                      <a:endParaRPr lang="en-US" sz="1600">
                        <a:latin typeface="Calibri"/>
                        <a:ea typeface="Times New Roman"/>
                        <a:cs typeface="Times New Roman"/>
                      </a:endParaRPr>
                    </a:p>
                  </a:txBody>
                  <a:tcPr marL="68580" marR="68580" marT="0" marB="0"/>
                </a:tc>
                <a:tc>
                  <a:txBody>
                    <a:bodyPr/>
                    <a:lstStyle/>
                    <a:p>
                      <a:pPr marL="0" marR="0">
                        <a:spcBef>
                          <a:spcPts val="0"/>
                        </a:spcBef>
                        <a:spcAft>
                          <a:spcPts val="0"/>
                        </a:spcAft>
                      </a:pPr>
                      <a:r>
                        <a:rPr lang="en-US" sz="1600" dirty="0" err="1" smtClean="0">
                          <a:latin typeface="Calibri"/>
                          <a:ea typeface="Times New Roman"/>
                          <a:cs typeface="Times New Roman"/>
                        </a:rPr>
                        <a:t>Wolaytta</a:t>
                      </a:r>
                      <a:endParaRPr lang="en-US" sz="1600" dirty="0">
                        <a:latin typeface="Calibri"/>
                        <a:ea typeface="Calibri"/>
                        <a:cs typeface="Times New Roman"/>
                      </a:endParaRPr>
                    </a:p>
                  </a:txBody>
                  <a:tcPr marL="68580" marR="68580" marT="0" marB="0"/>
                </a:tc>
                <a:tc>
                  <a:txBody>
                    <a:bodyPr/>
                    <a:lstStyle/>
                    <a:p>
                      <a:endParaRPr lang="en-US" sz="1600">
                        <a:latin typeface="Calibri"/>
                        <a:ea typeface="Times New Roman"/>
                      </a:endParaRPr>
                    </a:p>
                  </a:txBody>
                  <a:tcPr marL="68580" marR="68580" marT="0" marB="0"/>
                </a:tc>
                <a:tc>
                  <a:txBody>
                    <a:bodyPr/>
                    <a:lstStyle/>
                    <a:p>
                      <a:endParaRPr lang="en-US" sz="1600" dirty="0">
                        <a:latin typeface="Calibri"/>
                        <a:ea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smtClean="0"/>
              <a:t>Format for Individual Language Documentation in Overview</a:t>
            </a:r>
            <a:endParaRPr lang="en-US" dirty="0"/>
          </a:p>
        </p:txBody>
      </p:sp>
      <p:sp>
        <p:nvSpPr>
          <p:cNvPr id="3" name="Content Placeholder 2"/>
          <p:cNvSpPr>
            <a:spLocks noGrp="1"/>
          </p:cNvSpPr>
          <p:nvPr>
            <p:ph idx="1"/>
          </p:nvPr>
        </p:nvSpPr>
        <p:spPr/>
        <p:txBody>
          <a:bodyPr>
            <a:normAutofit/>
          </a:bodyPr>
          <a:lstStyle/>
          <a:p>
            <a:r>
              <a:rPr lang="en-US" dirty="0" smtClean="0">
                <a:hlinkClick r:id="rId3"/>
              </a:rPr>
              <a:t>II. Language Documentation: </a:t>
            </a:r>
            <a:r>
              <a:rPr lang="en-US" dirty="0" err="1" smtClean="0">
                <a:hlinkClick r:id="rId3"/>
              </a:rPr>
              <a:t>Beja</a:t>
            </a:r>
            <a:endParaRPr lang="en-US" dirty="0" smtClean="0"/>
          </a:p>
          <a:p>
            <a:pPr lvl="1"/>
            <a:r>
              <a:rPr lang="en-US" dirty="0" smtClean="0">
                <a:hlinkClick r:id="rId3"/>
              </a:rPr>
              <a:t>4. </a:t>
            </a:r>
            <a:r>
              <a:rPr lang="en-US" dirty="0" err="1" smtClean="0">
                <a:hlinkClick r:id="rId3"/>
              </a:rPr>
              <a:t>Beja-Arteiga</a:t>
            </a:r>
            <a:r>
              <a:rPr lang="en-US" dirty="0" smtClean="0">
                <a:hlinkClick r:id="rId3"/>
              </a:rPr>
              <a:t> Language Data</a:t>
            </a:r>
            <a:endParaRPr lang="en-US" dirty="0" smtClean="0"/>
          </a:p>
          <a:p>
            <a:pPr lvl="2"/>
            <a:r>
              <a:rPr lang="en-US" dirty="0" smtClean="0">
                <a:hlinkClick r:id="rId3"/>
              </a:rPr>
              <a:t>General Information</a:t>
            </a:r>
            <a:endParaRPr lang="en-US" dirty="0" smtClean="0"/>
          </a:p>
          <a:p>
            <a:pPr lvl="3"/>
            <a:r>
              <a:rPr lang="en-US" dirty="0" smtClean="0">
                <a:hlinkClick r:id="rId3"/>
              </a:rPr>
              <a:t>Location-Speakers</a:t>
            </a:r>
            <a:endParaRPr lang="en-US" dirty="0" smtClean="0"/>
          </a:p>
          <a:p>
            <a:pPr lvl="3"/>
            <a:r>
              <a:rPr lang="en-US" dirty="0" smtClean="0">
                <a:hlinkClick r:id="rId3"/>
              </a:rPr>
              <a:t>Bibliographic Source</a:t>
            </a:r>
            <a:endParaRPr lang="en-US" dirty="0" smtClean="0"/>
          </a:p>
          <a:p>
            <a:pPr lvl="2"/>
            <a:r>
              <a:rPr lang="en-US" dirty="0" smtClean="0">
                <a:hlinkClick r:id="rId3"/>
              </a:rPr>
              <a:t>Paradigm Lexemes</a:t>
            </a:r>
            <a:endParaRPr lang="en-US" dirty="0" smtClean="0"/>
          </a:p>
          <a:p>
            <a:pPr lvl="2"/>
            <a:r>
              <a:rPr lang="en-US" dirty="0" err="1" smtClean="0">
                <a:hlinkClick r:id="rId3"/>
              </a:rPr>
              <a:t>Morphosyntactic</a:t>
            </a:r>
            <a:r>
              <a:rPr lang="en-US" dirty="0" smtClean="0">
                <a:hlinkClick r:id="rId3"/>
              </a:rPr>
              <a:t> Properties</a:t>
            </a:r>
            <a:endParaRPr lang="en-US" dirty="0" smtClean="0"/>
          </a:p>
          <a:p>
            <a:pPr lvl="2"/>
            <a:r>
              <a:rPr lang="en-US" dirty="0" smtClean="0">
                <a:hlinkClick r:id="rId3"/>
              </a:rPr>
              <a:t>Attested Archive Paradigms</a:t>
            </a:r>
            <a:endParaRPr lang="en-US" dirty="0" smtClean="0"/>
          </a:p>
          <a:p>
            <a:pPr lvl="2"/>
            <a:r>
              <a:rPr lang="en-US" dirty="0" smtClean="0">
                <a:hlinkClick r:id="rId3"/>
              </a:rPr>
              <a:t>Phonological Inventory</a:t>
            </a:r>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4.1 Linked Data:</a:t>
            </a:r>
            <a:br>
              <a:rPr lang="en-US" dirty="0" smtClean="0"/>
            </a:br>
            <a:r>
              <a:rPr lang="en-US" dirty="0" smtClean="0"/>
              <a:t>Morphology as Graph</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The Data</a:t>
            </a:r>
          </a:p>
        </p:txBody>
      </p:sp>
      <p:sp>
        <p:nvSpPr>
          <p:cNvPr id="31747" name="Content Placeholder 2"/>
          <p:cNvSpPr>
            <a:spLocks noGrp="1"/>
          </p:cNvSpPr>
          <p:nvPr>
            <p:ph idx="1"/>
          </p:nvPr>
        </p:nvSpPr>
        <p:spPr/>
        <p:txBody>
          <a:bodyPr/>
          <a:lstStyle/>
          <a:p>
            <a:r>
              <a:rPr lang="en-US" dirty="0" smtClean="0"/>
              <a:t>A number of formats possible, all roughly in the XML orbit</a:t>
            </a:r>
          </a:p>
          <a:p>
            <a:r>
              <a:rPr lang="en-US" dirty="0" smtClean="0"/>
              <a:t>One chosen here is RDF </a:t>
            </a:r>
            <a:r>
              <a:rPr lang="en-US" dirty="0" err="1" smtClean="0"/>
              <a:t>datastore</a:t>
            </a:r>
            <a:endParaRPr lang="en-US" dirty="0" smtClean="0"/>
          </a:p>
        </p:txBody>
      </p:sp>
    </p:spTree>
  </p:cSld>
  <p:clrMapOvr>
    <a:masterClrMapping/>
  </p:clrMapOvr>
  <p:transition advTm="547"/>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274638"/>
            <a:ext cx="8229600" cy="792162"/>
          </a:xfrm>
        </p:spPr>
        <p:txBody>
          <a:bodyPr/>
          <a:lstStyle/>
          <a:p>
            <a:r>
              <a:rPr lang="en-US" dirty="0" smtClean="0"/>
              <a:t>RDF: the database </a:t>
            </a:r>
          </a:p>
        </p:txBody>
      </p:sp>
      <p:sp>
        <p:nvSpPr>
          <p:cNvPr id="32771" name="Content Placeholder 2"/>
          <p:cNvSpPr>
            <a:spLocks noGrp="1"/>
          </p:cNvSpPr>
          <p:nvPr>
            <p:ph idx="1"/>
          </p:nvPr>
        </p:nvSpPr>
        <p:spPr>
          <a:xfrm>
            <a:off x="457200" y="1143000"/>
            <a:ext cx="8229600" cy="4983163"/>
          </a:xfrm>
        </p:spPr>
        <p:txBody>
          <a:bodyPr/>
          <a:lstStyle/>
          <a:p>
            <a:r>
              <a:rPr lang="en-US" dirty="0" smtClean="0"/>
              <a:t>"The </a:t>
            </a:r>
            <a:r>
              <a:rPr lang="en-US" b="1" dirty="0" smtClean="0"/>
              <a:t>Resource Description Framework (RDF)</a:t>
            </a:r>
            <a:r>
              <a:rPr lang="en-US" dirty="0" smtClean="0"/>
              <a:t> is a family of World Wide Web Consortium (W3C) specifications originally designed as a metadata data model. It has come to be used as a general method for conceptual description or modeling of information that is implemented in web resources, using a variety of syntax formats."</a:t>
            </a:r>
          </a:p>
          <a:p>
            <a:endParaRPr lang="en-US" dirty="0" smtClean="0"/>
          </a:p>
        </p:txBody>
      </p:sp>
    </p:spTree>
  </p:cSld>
  <p:clrMapOvr>
    <a:masterClrMapping/>
  </p:clrMapOvr>
  <p:transition advTm="437"/>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fontScale="90000"/>
          </a:bodyPr>
          <a:lstStyle/>
          <a:p>
            <a:r>
              <a:rPr lang="en-US" b="1" dirty="0" smtClean="0"/>
              <a:t>Resource Description Framework (RDF)</a:t>
            </a:r>
            <a:r>
              <a:rPr lang="en-US" dirty="0" smtClean="0"/>
              <a:t> </a:t>
            </a:r>
          </a:p>
        </p:txBody>
      </p:sp>
      <p:sp>
        <p:nvSpPr>
          <p:cNvPr id="33795" name="Content Placeholder 2"/>
          <p:cNvSpPr>
            <a:spLocks noGrp="1"/>
          </p:cNvSpPr>
          <p:nvPr>
            <p:ph idx="1"/>
          </p:nvPr>
        </p:nvSpPr>
        <p:spPr/>
        <p:txBody>
          <a:bodyPr/>
          <a:lstStyle/>
          <a:p>
            <a:r>
              <a:rPr lang="en-US" smtClean="0"/>
              <a:t>"based upon the idea of making statements about resources (in particular Web resources) in the form of subject-predicate-object expressions"</a:t>
            </a:r>
          </a:p>
          <a:p>
            <a:r>
              <a:rPr lang="en-US" smtClean="0"/>
              <a:t>graphic visualization: node-edge-node</a:t>
            </a:r>
          </a:p>
          <a:p>
            <a:pPr>
              <a:buFont typeface="Arial" pitchFamily="34" charset="0"/>
              <a:buNone/>
            </a:pPr>
            <a:endParaRPr lang="en-US" smtClean="0"/>
          </a:p>
          <a:p>
            <a:endParaRPr lang="en-US" smtClean="0"/>
          </a:p>
          <a:p>
            <a:endParaRPr lang="en-US" smtClean="0"/>
          </a:p>
          <a:p>
            <a:endParaRPr lang="en-US" smtClean="0"/>
          </a:p>
        </p:txBody>
      </p:sp>
      <p:sp>
        <p:nvSpPr>
          <p:cNvPr id="4" name="Oval 3"/>
          <p:cNvSpPr/>
          <p:nvPr/>
        </p:nvSpPr>
        <p:spPr>
          <a:xfrm>
            <a:off x="1524000" y="4343400"/>
            <a:ext cx="1219200" cy="914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r>
              <a:rPr lang="en-US" dirty="0"/>
              <a:t>subject</a:t>
            </a:r>
          </a:p>
        </p:txBody>
      </p:sp>
      <p:sp>
        <p:nvSpPr>
          <p:cNvPr id="5" name="Oval 4"/>
          <p:cNvSpPr/>
          <p:nvPr/>
        </p:nvSpPr>
        <p:spPr>
          <a:xfrm>
            <a:off x="5638800" y="4313238"/>
            <a:ext cx="1295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object</a:t>
            </a:r>
          </a:p>
        </p:txBody>
      </p:sp>
      <p:cxnSp>
        <p:nvCxnSpPr>
          <p:cNvPr id="7" name="Straight Arrow Connector 6"/>
          <p:cNvCxnSpPr/>
          <p:nvPr/>
        </p:nvCxnSpPr>
        <p:spPr>
          <a:xfrm>
            <a:off x="2787650" y="4800600"/>
            <a:ext cx="2819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733800" y="4495800"/>
            <a:ext cx="1312863"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a:t>predicate</a:t>
            </a:r>
            <a:endParaRPr lang="en-US" dirty="0"/>
          </a:p>
        </p:txBody>
      </p:sp>
    </p:spTree>
  </p:cSld>
  <p:clrMapOvr>
    <a:masterClrMapping/>
  </p:clrMapOvr>
  <p:transition advTm="718"/>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Graph Notation</a:t>
            </a:r>
          </a:p>
        </p:txBody>
      </p:sp>
      <p:sp>
        <p:nvSpPr>
          <p:cNvPr id="21507" name="Content Placeholder 2"/>
          <p:cNvSpPr>
            <a:spLocks noGrp="1"/>
          </p:cNvSpPr>
          <p:nvPr>
            <p:ph idx="1"/>
          </p:nvPr>
        </p:nvSpPr>
        <p:spPr>
          <a:xfrm>
            <a:off x="152400" y="1371600"/>
            <a:ext cx="8686800" cy="4830763"/>
          </a:xfrm>
        </p:spPr>
        <p:txBody>
          <a:bodyPr/>
          <a:lstStyle/>
          <a:p>
            <a:pPr eaLnBrk="1" hangingPunct="1"/>
            <a:endParaRPr lang="en-US" dirty="0" smtClean="0"/>
          </a:p>
          <a:p>
            <a:pPr eaLnBrk="1" hangingPunct="1"/>
            <a:r>
              <a:rPr lang="en-US" dirty="0" smtClean="0"/>
              <a:t>for example:</a:t>
            </a:r>
          </a:p>
          <a:p>
            <a:pPr eaLnBrk="1" hangingPunct="1"/>
            <a:endParaRPr lang="en-US" dirty="0" smtClean="0"/>
          </a:p>
          <a:p>
            <a:pPr eaLnBrk="1" hangingPunct="1">
              <a:buNone/>
            </a:pPr>
            <a:endParaRPr lang="en-US" dirty="0" smtClean="0"/>
          </a:p>
        </p:txBody>
      </p:sp>
      <p:sp>
        <p:nvSpPr>
          <p:cNvPr id="4" name="Oval 3"/>
          <p:cNvSpPr/>
          <p:nvPr/>
        </p:nvSpPr>
        <p:spPr>
          <a:xfrm>
            <a:off x="457200" y="3048000"/>
            <a:ext cx="2209800" cy="914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r>
              <a:rPr lang="en-US" dirty="0" err="1"/>
              <a:t>enseignement</a:t>
            </a:r>
            <a:endParaRPr lang="en-US" dirty="0"/>
          </a:p>
        </p:txBody>
      </p:sp>
      <p:sp>
        <p:nvSpPr>
          <p:cNvPr id="5" name="Oval 4"/>
          <p:cNvSpPr/>
          <p:nvPr/>
        </p:nvSpPr>
        <p:spPr>
          <a:xfrm>
            <a:off x="5486400" y="3048000"/>
            <a:ext cx="1828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t>
            </a:r>
            <a:r>
              <a:rPr lang="en-US" dirty="0" err="1"/>
              <a:t>enseigner</a:t>
            </a:r>
            <a:r>
              <a:rPr lang="en-US" dirty="0"/>
              <a:t>"</a:t>
            </a:r>
          </a:p>
        </p:txBody>
      </p:sp>
      <p:cxnSp>
        <p:nvCxnSpPr>
          <p:cNvPr id="7" name="Straight Arrow Connector 6"/>
          <p:cNvCxnSpPr/>
          <p:nvPr/>
        </p:nvCxnSpPr>
        <p:spPr>
          <a:xfrm>
            <a:off x="2667000" y="3505200"/>
            <a:ext cx="2819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505200" y="3200400"/>
            <a:ext cx="1312863"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lexeme</a:t>
            </a:r>
          </a:p>
        </p:txBody>
      </p:sp>
    </p:spTree>
  </p:cSld>
  <p:clrMapOvr>
    <a:masterClrMapping/>
  </p:clrMapOvr>
  <p:transition advTm="718"/>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2800" smtClean="0"/>
              <a:t>Saussure's</a:t>
            </a:r>
            <a:r>
              <a:rPr lang="en-US" smtClean="0"/>
              <a:t> generalization of "paradigm"</a:t>
            </a:r>
          </a:p>
        </p:txBody>
      </p:sp>
      <p:pic>
        <p:nvPicPr>
          <p:cNvPr id="18435" name="Picture Placeholder 4" descr="enseignement3.jpg"/>
          <p:cNvPicPr>
            <a:picLocks noGrp="1" noChangeAspect="1"/>
          </p:cNvPicPr>
          <p:nvPr>
            <p:ph type="pic" idx="1"/>
          </p:nvPr>
        </p:nvPicPr>
        <p:blipFill>
          <a:blip r:embed="rId3" cstate="print"/>
          <a:srcRect l="2853" r="2853"/>
          <a:stretch>
            <a:fillRect/>
          </a:stretch>
        </p:blipFill>
        <p:spPr/>
      </p:pic>
      <p:sp>
        <p:nvSpPr>
          <p:cNvPr id="18436" name="Text Placeholder 3"/>
          <p:cNvSpPr>
            <a:spLocks noGrp="1"/>
          </p:cNvSpPr>
          <p:nvPr>
            <p:ph type="body" sz="half" idx="2"/>
          </p:nvPr>
        </p:nvSpPr>
        <p:spPr/>
        <p:txBody>
          <a:bodyPr/>
          <a:lstStyle/>
          <a:p>
            <a:pPr marL="0" lvl="1" eaLnBrk="1" hangingPunct="1"/>
            <a:r>
              <a:rPr lang="en-US" sz="2400" smtClean="0"/>
              <a:t>"rapports associatifs" (</a:t>
            </a:r>
            <a:r>
              <a:rPr lang="en-US" sz="2400" i="1" smtClean="0"/>
              <a:t>Cours, p. 175)</a:t>
            </a:r>
            <a:endParaRPr lang="en-US" sz="2400" smtClean="0"/>
          </a:p>
        </p:txBody>
      </p:sp>
    </p:spTree>
  </p:cSld>
  <p:clrMapOvr>
    <a:masterClrMapping/>
  </p:clrMapOvr>
  <p:transition advTm="359"/>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A radical view</a:t>
            </a:r>
          </a:p>
        </p:txBody>
      </p:sp>
      <p:sp>
        <p:nvSpPr>
          <p:cNvPr id="16387" name="Content Placeholder 2"/>
          <p:cNvSpPr>
            <a:spLocks noGrp="1"/>
          </p:cNvSpPr>
          <p:nvPr>
            <p:ph idx="1"/>
          </p:nvPr>
        </p:nvSpPr>
        <p:spPr/>
        <p:txBody>
          <a:bodyPr/>
          <a:lstStyle/>
          <a:p>
            <a:pPr lvl="1"/>
            <a:r>
              <a:rPr lang="en-US" dirty="0" smtClean="0"/>
              <a:t>langue = “un </a:t>
            </a:r>
            <a:r>
              <a:rPr lang="en-US" dirty="0" err="1" smtClean="0"/>
              <a:t>système</a:t>
            </a:r>
            <a:r>
              <a:rPr lang="en-US" dirty="0" smtClean="0"/>
              <a:t> </a:t>
            </a:r>
            <a:r>
              <a:rPr lang="en-US" dirty="0" err="1" smtClean="0"/>
              <a:t>où</a:t>
            </a:r>
            <a:r>
              <a:rPr lang="en-US" dirty="0" smtClean="0"/>
              <a:t> tout se </a:t>
            </a:r>
            <a:r>
              <a:rPr lang="en-US" dirty="0" err="1" smtClean="0"/>
              <a:t>tient</a:t>
            </a:r>
            <a:r>
              <a:rPr lang="en-US" dirty="0" smtClean="0"/>
              <a:t>" </a:t>
            </a:r>
          </a:p>
          <a:p>
            <a:pPr lvl="1"/>
            <a:r>
              <a:rPr lang="en-US" dirty="0" smtClean="0"/>
              <a:t>the two axes of langue </a:t>
            </a:r>
            <a:r>
              <a:rPr lang="en-US" i="1" dirty="0" smtClean="0"/>
              <a:t>(</a:t>
            </a:r>
            <a:r>
              <a:rPr lang="en-US" i="1" dirty="0" err="1" smtClean="0"/>
              <a:t>Cours</a:t>
            </a:r>
            <a:r>
              <a:rPr lang="en-US" i="1" dirty="0" smtClean="0"/>
              <a:t> de </a:t>
            </a:r>
            <a:r>
              <a:rPr lang="en-US" i="1" dirty="0" err="1" smtClean="0"/>
              <a:t>linguistique</a:t>
            </a:r>
            <a:r>
              <a:rPr lang="en-US" i="1" dirty="0" smtClean="0"/>
              <a:t> </a:t>
            </a:r>
            <a:r>
              <a:rPr lang="en-US" i="1" dirty="0" err="1" smtClean="0"/>
              <a:t>g</a:t>
            </a:r>
            <a:r>
              <a:rPr lang="en-US" i="1" dirty="0" err="1" smtClean="0">
                <a:ea typeface="Arial Unicode MS" pitchFamily="34" charset="-128"/>
                <a:cs typeface="Arial Unicode MS" pitchFamily="34" charset="-128"/>
              </a:rPr>
              <a:t>é</a:t>
            </a:r>
            <a:r>
              <a:rPr lang="en-US" i="1" dirty="0" err="1" smtClean="0"/>
              <a:t>n</a:t>
            </a:r>
            <a:r>
              <a:rPr lang="en-US" i="1" dirty="0" err="1" smtClean="0">
                <a:ea typeface="Arial Unicode MS" pitchFamily="34" charset="-128"/>
                <a:cs typeface="Arial Unicode MS" pitchFamily="34" charset="-128"/>
              </a:rPr>
              <a:t>é</a:t>
            </a:r>
            <a:r>
              <a:rPr lang="en-US" i="1" dirty="0" err="1" smtClean="0"/>
              <a:t>rale</a:t>
            </a:r>
            <a:r>
              <a:rPr lang="en-US" i="1" dirty="0" smtClean="0"/>
              <a:t>, </a:t>
            </a:r>
            <a:r>
              <a:rPr lang="en-US" i="1" dirty="0" err="1" smtClean="0"/>
              <a:t>chs</a:t>
            </a:r>
            <a:r>
              <a:rPr lang="en-US" i="1" dirty="0" smtClean="0"/>
              <a:t>. 5 &amp; 6):</a:t>
            </a:r>
            <a:endParaRPr lang="en-US" dirty="0" smtClean="0"/>
          </a:p>
          <a:p>
            <a:pPr marL="1371600" lvl="2" indent="-514350">
              <a:buFont typeface="Calibri" pitchFamily="34" charset="0"/>
              <a:buAutoNum type="arabicPeriod"/>
            </a:pPr>
            <a:r>
              <a:rPr lang="en-US" sz="2800" dirty="0" smtClean="0"/>
              <a:t>rapports </a:t>
            </a:r>
            <a:r>
              <a:rPr lang="en-US" sz="2800" dirty="0" err="1" smtClean="0"/>
              <a:t>syntagmatiques</a:t>
            </a:r>
            <a:endParaRPr lang="en-US" sz="2800" dirty="0" smtClean="0"/>
          </a:p>
          <a:p>
            <a:pPr marL="1371600" lvl="2" indent="-514350">
              <a:buFont typeface="Calibri" pitchFamily="34" charset="0"/>
              <a:buAutoNum type="arabicPeriod"/>
            </a:pPr>
            <a:r>
              <a:rPr lang="en-US" sz="2800" dirty="0" smtClean="0"/>
              <a:t>rapports </a:t>
            </a:r>
            <a:r>
              <a:rPr lang="en-US" sz="2800" dirty="0" err="1" smtClean="0"/>
              <a:t>associatifs</a:t>
            </a:r>
            <a:endParaRPr lang="en-US" sz="2800" dirty="0" smtClean="0"/>
          </a:p>
          <a:p>
            <a:pPr marL="971550" lvl="1" indent="-514350"/>
            <a:r>
              <a:rPr lang="en-US" dirty="0" smtClean="0"/>
              <a:t>Viewed along its associative/paradigmatic axis:</a:t>
            </a:r>
          </a:p>
          <a:p>
            <a:pPr marL="1371600" lvl="2" indent="-514350"/>
            <a:r>
              <a:rPr lang="en-US" dirty="0" smtClean="0"/>
              <a:t>LANGUE IS A GRAPH</a:t>
            </a:r>
          </a:p>
          <a:p>
            <a:pPr marL="571500" indent="-514350">
              <a:buNone/>
            </a:pPr>
            <a:endParaRPr lang="en-US" sz="3600" dirty="0" smtClean="0"/>
          </a:p>
          <a:p>
            <a:pPr lvl="1" eaLnBrk="1" hangingPunct="1">
              <a:buFont typeface="Arial" pitchFamily="34" charset="0"/>
              <a:buNone/>
            </a:pPr>
            <a:endParaRPr lang="en-US" i="1" dirty="0" smtClean="0"/>
          </a:p>
        </p:txBody>
      </p:sp>
    </p:spTree>
  </p:cSld>
  <p:clrMapOvr>
    <a:masterClrMapping/>
  </p:clrMapOvr>
  <p:transition advTm="422"/>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From out point of view .  .  .</a:t>
            </a:r>
          </a:p>
        </p:txBody>
      </p:sp>
      <p:sp>
        <p:nvSpPr>
          <p:cNvPr id="3" name="Content Placeholder 2"/>
          <p:cNvSpPr>
            <a:spLocks noGrp="1"/>
          </p:cNvSpPr>
          <p:nvPr>
            <p:ph idx="1"/>
          </p:nvPr>
        </p:nvSpPr>
        <p:spPr/>
        <p:txBody>
          <a:bodyPr rtlCol="0">
            <a:normAutofit fontScale="92500" lnSpcReduction="20000"/>
          </a:bodyPr>
          <a:lstStyle/>
          <a:p>
            <a:pPr fontAlgn="auto">
              <a:spcAft>
                <a:spcPts val="0"/>
              </a:spcAft>
              <a:defRPr/>
            </a:pPr>
            <a:r>
              <a:rPr lang="en-US" dirty="0" smtClean="0"/>
              <a:t>item situated with respect to resources</a:t>
            </a:r>
          </a:p>
          <a:p>
            <a:pPr fontAlgn="auto">
              <a:spcAft>
                <a:spcPts val="0"/>
              </a:spcAft>
              <a:buFont typeface="Arial" pitchFamily="34" charset="0"/>
              <a:buNone/>
              <a:defRPr/>
            </a:pPr>
            <a:endParaRPr lang="en-US" dirty="0" smtClean="0"/>
          </a:p>
          <a:p>
            <a:pPr fontAlgn="auto">
              <a:spcAft>
                <a:spcPts val="0"/>
              </a:spcAft>
              <a:defRPr/>
            </a:pPr>
            <a:endParaRPr lang="en-US" dirty="0" smtClean="0"/>
          </a:p>
          <a:p>
            <a:pPr fontAlgn="auto">
              <a:spcAft>
                <a:spcPts val="0"/>
              </a:spcAft>
              <a:defRPr/>
            </a:pPr>
            <a:endParaRPr lang="en-US" dirty="0" smtClean="0"/>
          </a:p>
          <a:p>
            <a:pPr fontAlgn="auto">
              <a:spcAft>
                <a:spcPts val="0"/>
              </a:spcAft>
              <a:defRPr/>
            </a:pPr>
            <a:r>
              <a:rPr lang="en-US" dirty="0" smtClean="0"/>
              <a:t>where "ns:" uniquely identifies the "namespace" of a resource – where you can find it (URI/URL)</a:t>
            </a:r>
          </a:p>
          <a:p>
            <a:pPr lvl="1" fontAlgn="auto">
              <a:spcAft>
                <a:spcPts val="0"/>
              </a:spcAft>
              <a:defRPr/>
            </a:pPr>
            <a:r>
              <a:rPr lang="en-US" dirty="0" smtClean="0"/>
              <a:t>cf. "dc:" ("Dublin Core") widely used by libraries for exchange of documents and catalogue references.</a:t>
            </a:r>
          </a:p>
          <a:p>
            <a:pPr fontAlgn="auto">
              <a:spcAft>
                <a:spcPts val="0"/>
              </a:spcAft>
              <a:defRPr/>
            </a:pPr>
            <a:r>
              <a:rPr lang="en-US" dirty="0" smtClean="0"/>
              <a:t>So . . . </a:t>
            </a:r>
            <a:r>
              <a:rPr lang="en-US" dirty="0" err="1" smtClean="0"/>
              <a:t>morphosyntactic</a:t>
            </a:r>
            <a:r>
              <a:rPr lang="en-US" dirty="0" smtClean="0"/>
              <a:t> attribute/value terminology is a RESOURCE</a:t>
            </a:r>
            <a:endParaRPr lang="en-US" dirty="0"/>
          </a:p>
        </p:txBody>
      </p:sp>
      <p:sp>
        <p:nvSpPr>
          <p:cNvPr id="4" name="Oval 3"/>
          <p:cNvSpPr/>
          <p:nvPr/>
        </p:nvSpPr>
        <p:spPr>
          <a:xfrm>
            <a:off x="1066800" y="2438400"/>
            <a:ext cx="1219200" cy="914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r>
              <a:rPr lang="en-US" dirty="0"/>
              <a:t>ITEM</a:t>
            </a:r>
          </a:p>
        </p:txBody>
      </p:sp>
      <p:sp>
        <p:nvSpPr>
          <p:cNvPr id="5" name="Oval 4"/>
          <p:cNvSpPr/>
          <p:nvPr/>
        </p:nvSpPr>
        <p:spPr>
          <a:xfrm>
            <a:off x="5105400" y="2438400"/>
            <a:ext cx="13716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err="1"/>
              <a:t>ns:Value</a:t>
            </a:r>
            <a:endParaRPr lang="en-US" dirty="0"/>
          </a:p>
        </p:txBody>
      </p:sp>
      <p:cxnSp>
        <p:nvCxnSpPr>
          <p:cNvPr id="7" name="Straight Arrow Connector 6"/>
          <p:cNvCxnSpPr/>
          <p:nvPr/>
        </p:nvCxnSpPr>
        <p:spPr>
          <a:xfrm>
            <a:off x="2286000" y="2895600"/>
            <a:ext cx="2819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971800" y="2590800"/>
            <a:ext cx="1312863"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err="1"/>
              <a:t>ns:attribute</a:t>
            </a:r>
            <a:endParaRPr lang="en-US" dirty="0"/>
          </a:p>
        </p:txBody>
      </p:sp>
    </p:spTree>
  </p:cSld>
  <p:clrMapOvr>
    <a:masterClrMapping/>
  </p:clrMapOvr>
  <p:transition advTm="718"/>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OBGT: Homage to an Earlier Project</a:t>
            </a:r>
          </a:p>
          <a:p>
            <a:pPr marL="514350" indent="-514350">
              <a:buFont typeface="+mj-lt"/>
              <a:buAutoNum type="arabicPeriod"/>
            </a:pPr>
            <a:r>
              <a:rPr lang="en-US" dirty="0" smtClean="0"/>
              <a:t>The AAMA Project: Goals</a:t>
            </a:r>
          </a:p>
          <a:p>
            <a:pPr marL="514350" indent="-514350">
              <a:buFont typeface="+mj-lt"/>
              <a:buAutoNum type="arabicPeriod"/>
            </a:pPr>
            <a:r>
              <a:rPr lang="en-US" dirty="0" smtClean="0"/>
              <a:t>Collaborative Development Context: </a:t>
            </a:r>
            <a:r>
              <a:rPr lang="en-US" dirty="0" err="1" smtClean="0"/>
              <a:t>git</a:t>
            </a:r>
            <a:endParaRPr lang="en-US" dirty="0" smtClean="0"/>
          </a:p>
          <a:p>
            <a:pPr marL="514350" indent="-514350">
              <a:buFont typeface="+mj-lt"/>
              <a:buAutoNum type="arabicPeriod"/>
            </a:pPr>
            <a:r>
              <a:rPr lang="en-US" dirty="0" smtClean="0"/>
              <a:t>Linked Data: RDF</a:t>
            </a:r>
          </a:p>
          <a:p>
            <a:pPr marL="914400" lvl="1" indent="-514350">
              <a:buFont typeface="+mj-lt"/>
              <a:buAutoNum type="arabicPeriod"/>
            </a:pPr>
            <a:r>
              <a:rPr lang="en-US" dirty="0" smtClean="0"/>
              <a:t>Morphological Data as Graph</a:t>
            </a:r>
          </a:p>
          <a:p>
            <a:pPr marL="914400" lvl="1" indent="-514350">
              <a:buFont typeface="+mj-lt"/>
              <a:buAutoNum type="arabicPeriod"/>
            </a:pPr>
            <a:r>
              <a:rPr lang="en-US" dirty="0" smtClean="0"/>
              <a:t>Morphological Data as Network of Statements</a:t>
            </a:r>
          </a:p>
          <a:p>
            <a:pPr marL="914400" lvl="1" indent="-514350">
              <a:buNone/>
            </a:pPr>
            <a:r>
              <a:rPr lang="en-US" dirty="0" smtClean="0"/>
              <a:t>	(Excursus: Data Formats)</a:t>
            </a:r>
          </a:p>
          <a:p>
            <a:pPr marL="514350" indent="-514350">
              <a:buFont typeface="+mj-lt"/>
              <a:buAutoNum type="arabicPeriod"/>
            </a:pPr>
            <a:r>
              <a:rPr lang="en-US" dirty="0" smtClean="0"/>
              <a:t>Querying Linked Data: SPARQL</a:t>
            </a:r>
          </a:p>
          <a:p>
            <a:pPr marL="514350" indent="-514350">
              <a:buFont typeface="+mj-lt"/>
              <a:buAutoNum type="arabicPeriod"/>
            </a:pPr>
            <a:r>
              <a:rPr lang="en-US" dirty="0" smtClean="0"/>
              <a:t>Towards an Interface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rtlCol="0">
            <a:normAutofit fontScale="90000"/>
          </a:bodyPr>
          <a:lstStyle/>
          <a:p>
            <a:pPr eaLnBrk="1" fontAlgn="auto" hangingPunct="1">
              <a:spcAft>
                <a:spcPts val="0"/>
              </a:spcAft>
              <a:defRPr/>
            </a:pPr>
            <a:r>
              <a:rPr lang="en-US" dirty="0" smtClean="0"/>
              <a:t>So … given an Afar paradigm</a:t>
            </a:r>
            <a:endParaRPr lang="en-US" dirty="0"/>
          </a:p>
        </p:txBody>
      </p:sp>
      <p:sp>
        <p:nvSpPr>
          <p:cNvPr id="20483" name="Content Placeholder 2"/>
          <p:cNvSpPr>
            <a:spLocks noGrp="1"/>
          </p:cNvSpPr>
          <p:nvPr>
            <p:ph idx="1"/>
          </p:nvPr>
        </p:nvSpPr>
        <p:spPr>
          <a:xfrm>
            <a:off x="457200" y="990600"/>
            <a:ext cx="8229600" cy="5257800"/>
          </a:xfrm>
        </p:spPr>
        <p:txBody>
          <a:bodyPr/>
          <a:lstStyle/>
          <a:p>
            <a:pPr eaLnBrk="1" hangingPunct="1">
              <a:buFont typeface="Arial" pitchFamily="34" charset="0"/>
              <a:buNone/>
            </a:pPr>
            <a:endParaRPr lang="en-US" sz="2200" smtClean="0"/>
          </a:p>
          <a:p>
            <a:pPr eaLnBrk="1" hangingPunct="1">
              <a:buFont typeface="Arial" pitchFamily="34" charset="0"/>
              <a:buNone/>
            </a:pPr>
            <a:r>
              <a:rPr lang="en-US" sz="2200" smtClean="0"/>
              <a:t>lexeme=duur_, conjugation=prefixConj polarity=affirmative</a:t>
            </a:r>
          </a:p>
          <a:p>
            <a:pPr eaLnBrk="1" hangingPunct="1">
              <a:buFont typeface="Arial" pitchFamily="34" charset="0"/>
              <a:buNone/>
            </a:pPr>
            <a:endParaRPr lang="en-US" sz="2200" smtClean="0"/>
          </a:p>
          <a:p>
            <a:pPr eaLnBrk="1" hangingPunct="1">
              <a:buFont typeface="Arial" pitchFamily="34" charset="0"/>
              <a:buNone/>
            </a:pPr>
            <a:r>
              <a:rPr lang="en-US" sz="2200" smtClean="0"/>
              <a:t> </a:t>
            </a:r>
            <a:r>
              <a:rPr lang="en-US" sz="2200" u="sng" smtClean="0"/>
              <a:t>tense</a:t>
            </a:r>
            <a:r>
              <a:rPr lang="en-US" sz="2200" smtClean="0"/>
              <a:t>	     </a:t>
            </a:r>
            <a:r>
              <a:rPr lang="en-US" sz="2200" u="sng" smtClean="0"/>
              <a:t>number</a:t>
            </a:r>
            <a:r>
              <a:rPr lang="en-US" sz="2200" smtClean="0"/>
              <a:t>        </a:t>
            </a:r>
            <a:r>
              <a:rPr lang="en-US" sz="2200" u="sng" smtClean="0"/>
              <a:t>person</a:t>
            </a:r>
            <a:r>
              <a:rPr lang="en-US" sz="2200" smtClean="0"/>
              <a:t>	</a:t>
            </a:r>
            <a:r>
              <a:rPr lang="en-US" sz="2200" u="sng" smtClean="0"/>
              <a:t>gender</a:t>
            </a:r>
            <a:r>
              <a:rPr lang="en-US" sz="2200" smtClean="0"/>
              <a:t>	</a:t>
            </a:r>
            <a:r>
              <a:rPr lang="en-US" sz="2200" u="sng" smtClean="0"/>
              <a:t>shape</a:t>
            </a:r>
          </a:p>
          <a:p>
            <a:pPr eaLnBrk="1" hangingPunct="1">
              <a:buFont typeface="Arial" pitchFamily="34" charset="0"/>
              <a:buNone/>
            </a:pPr>
            <a:endParaRPr lang="en-US" sz="2200" smtClean="0"/>
          </a:p>
          <a:p>
            <a:pPr eaLnBrk="1" hangingPunct="1">
              <a:buFont typeface="Arial" pitchFamily="34" charset="0"/>
              <a:buNone/>
            </a:pPr>
            <a:r>
              <a:rPr lang="en-US" sz="2200" smtClean="0"/>
              <a:t>imperf	     sg	             p1		aduureh</a:t>
            </a:r>
          </a:p>
          <a:p>
            <a:pPr eaLnBrk="1" hangingPunct="1">
              <a:buFont typeface="Arial" pitchFamily="34" charset="0"/>
              <a:buNone/>
            </a:pPr>
            <a:r>
              <a:rPr lang="en-US" sz="2200" smtClean="0"/>
              <a:t>imperf	     sg	             p2		taduureh</a:t>
            </a:r>
          </a:p>
          <a:p>
            <a:pPr eaLnBrk="1" hangingPunct="1">
              <a:buFont typeface="Arial" pitchFamily="34" charset="0"/>
              <a:buNone/>
            </a:pPr>
            <a:r>
              <a:rPr lang="en-US" sz="2200" smtClean="0"/>
              <a:t>imperf	     sg	             p3 	m	yaduureh	</a:t>
            </a:r>
          </a:p>
          <a:p>
            <a:pPr eaLnBrk="1" hangingPunct="1">
              <a:buFont typeface="Arial" pitchFamily="34" charset="0"/>
              <a:buNone/>
            </a:pPr>
            <a:r>
              <a:rPr lang="en-US" sz="2200" smtClean="0"/>
              <a:t>imperf	     sg	             p3  	f	taduureh</a:t>
            </a:r>
          </a:p>
          <a:p>
            <a:pPr eaLnBrk="1" hangingPunct="1">
              <a:buFont typeface="Arial" pitchFamily="34" charset="0"/>
              <a:buNone/>
            </a:pPr>
            <a:r>
              <a:rPr lang="en-US" sz="2200" smtClean="0"/>
              <a:t>imperf	     pl	             p1		naduureh</a:t>
            </a:r>
          </a:p>
          <a:p>
            <a:pPr eaLnBrk="1" hangingPunct="1">
              <a:buFont typeface="Arial" pitchFamily="34" charset="0"/>
              <a:buNone/>
            </a:pPr>
            <a:r>
              <a:rPr lang="en-US" sz="2200" smtClean="0"/>
              <a:t>imperf	     pl	             p2		taduureenih</a:t>
            </a:r>
          </a:p>
          <a:p>
            <a:pPr eaLnBrk="1" hangingPunct="1">
              <a:buFont typeface="Arial" pitchFamily="34" charset="0"/>
              <a:buNone/>
            </a:pPr>
            <a:r>
              <a:rPr lang="en-US" sz="2200" smtClean="0"/>
              <a:t>imperf	     pl	             p3		yaduureenih</a:t>
            </a:r>
          </a:p>
        </p:txBody>
      </p:sp>
    </p:spTree>
  </p:cSld>
  <p:clrMapOvr>
    <a:masterClrMapping/>
  </p:clrMapOvr>
  <p:transition advTm="175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rtlCol="0">
            <a:normAutofit fontScale="90000"/>
          </a:bodyPr>
          <a:lstStyle/>
          <a:p>
            <a:pPr eaLnBrk="1" fontAlgn="auto" hangingPunct="1">
              <a:spcAft>
                <a:spcPts val="0"/>
              </a:spcAft>
              <a:defRPr/>
            </a:pPr>
            <a:r>
              <a:rPr lang="en-US" dirty="0" smtClean="0"/>
              <a:t>graph visualization: </a:t>
            </a:r>
            <a:r>
              <a:rPr lang="en-US" dirty="0" err="1" smtClean="0"/>
              <a:t>aduureh</a:t>
            </a:r>
            <a:endParaRPr lang="en-US" dirty="0"/>
          </a:p>
        </p:txBody>
      </p:sp>
      <p:pic>
        <p:nvPicPr>
          <p:cNvPr id="23555" name="Picture 1"/>
          <p:cNvPicPr>
            <a:picLocks noChangeAspect="1" noChangeArrowheads="1"/>
          </p:cNvPicPr>
          <p:nvPr/>
        </p:nvPicPr>
        <p:blipFill>
          <a:blip r:embed="rId3" cstate="print"/>
          <a:srcRect/>
          <a:stretch>
            <a:fillRect/>
          </a:stretch>
        </p:blipFill>
        <p:spPr bwMode="auto">
          <a:xfrm>
            <a:off x="533400" y="762000"/>
            <a:ext cx="8153400" cy="5895975"/>
          </a:xfrm>
          <a:prstGeom prst="rect">
            <a:avLst/>
          </a:prstGeom>
          <a:solidFill>
            <a:schemeClr val="bg2"/>
          </a:solid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rtlCol="0">
            <a:normAutofit fontScale="90000"/>
          </a:bodyPr>
          <a:lstStyle/>
          <a:p>
            <a:pPr eaLnBrk="1" fontAlgn="auto" hangingPunct="1">
              <a:spcAft>
                <a:spcPts val="0"/>
              </a:spcAft>
              <a:defRPr/>
            </a:pPr>
            <a:r>
              <a:rPr lang="en-US" dirty="0" smtClean="0"/>
              <a:t>paradigm: </a:t>
            </a:r>
            <a:r>
              <a:rPr lang="en-US" dirty="0" err="1" smtClean="0"/>
              <a:t>aduureh</a:t>
            </a:r>
            <a:r>
              <a:rPr lang="en-US" dirty="0" smtClean="0"/>
              <a:t>, </a:t>
            </a:r>
            <a:r>
              <a:rPr lang="en-US" dirty="0" err="1" smtClean="0"/>
              <a:t>taduureh</a:t>
            </a:r>
            <a:r>
              <a:rPr lang="en-US" dirty="0" smtClean="0"/>
              <a:t> . . .</a:t>
            </a:r>
            <a:endParaRPr lang="en-US" dirty="0"/>
          </a:p>
        </p:txBody>
      </p:sp>
      <p:pic>
        <p:nvPicPr>
          <p:cNvPr id="24579" name="Picture 2"/>
          <p:cNvPicPr>
            <a:picLocks noChangeAspect="1" noChangeArrowheads="1"/>
          </p:cNvPicPr>
          <p:nvPr/>
        </p:nvPicPr>
        <p:blipFill>
          <a:blip r:embed="rId3" cstate="print"/>
          <a:srcRect/>
          <a:stretch>
            <a:fillRect/>
          </a:stretch>
        </p:blipFill>
        <p:spPr bwMode="auto">
          <a:xfrm>
            <a:off x="685800" y="838200"/>
            <a:ext cx="7620000" cy="5791200"/>
          </a:xfrm>
          <a:prstGeom prst="rect">
            <a:avLst/>
          </a:prstGeom>
          <a:noFill/>
          <a:ln w="9525">
            <a:noFill/>
            <a:miter lim="800000"/>
            <a:headEnd/>
            <a:tailEnd/>
          </a:ln>
        </p:spPr>
      </p:pic>
      <p:sp>
        <p:nvSpPr>
          <p:cNvPr id="24580"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r>
              <a:rPr lang="en-US" sz="1100">
                <a:latin typeface="Calibri" pitchFamily="34" charset="0"/>
                <a:ea typeface="Calibri" pitchFamily="34" charset="0"/>
                <a:cs typeface="Times New Roman" pitchFamily="18" charset="0"/>
              </a:rPr>
              <a:t>   </a:t>
            </a:r>
            <a:endParaRPr lang="en-US">
              <a:ea typeface="Calibri" pitchFamily="34" charset="0"/>
              <a:cs typeface="Times New Roman" pitchFamily="18" charset="0"/>
            </a:endParaRPr>
          </a:p>
        </p:txBody>
      </p:sp>
      <p:sp>
        <p:nvSpPr>
          <p:cNvPr id="24581" name="Rectangle 4"/>
          <p:cNvSpPr>
            <a:spLocks noChangeArrowheads="1"/>
          </p:cNvSpPr>
          <p:nvPr/>
        </p:nvSpPr>
        <p:spPr bwMode="auto">
          <a:xfrm>
            <a:off x="0" y="5972175"/>
            <a:ext cx="9144000" cy="457200"/>
          </a:xfrm>
          <a:prstGeom prst="rect">
            <a:avLst/>
          </a:prstGeom>
          <a:noFill/>
          <a:ln w="9525">
            <a:noFill/>
            <a:miter lim="800000"/>
            <a:headEnd/>
            <a:tailEnd/>
          </a:ln>
        </p:spPr>
        <p:txBody>
          <a:bodyPr wrap="none" anchor="ctr">
            <a:spAutoFit/>
          </a:bodyPr>
          <a:lstStyle/>
          <a:p>
            <a:r>
              <a:rPr lang="en-US" sz="1100">
                <a:ea typeface="Calibri" pitchFamily="34" charset="0"/>
                <a:cs typeface="Times New Roman" pitchFamily="18" charset="0"/>
              </a:rPr>
              <a:t/>
            </a:r>
            <a:br>
              <a:rPr lang="en-US" sz="1100">
                <a:ea typeface="Calibri" pitchFamily="34" charset="0"/>
                <a:cs typeface="Times New Roman" pitchFamily="18" charset="0"/>
              </a:rPr>
            </a:br>
            <a:endParaRPr lang="en-US" sz="900">
              <a:ea typeface="Calibri" pitchFamily="34" charset="0"/>
              <a:cs typeface="Times New Roman" pitchFamily="18" charset="0"/>
            </a:endParaRPr>
          </a:p>
          <a:p>
            <a:pPr eaLnBrk="0" hangingPunct="0"/>
            <a:endParaRPr lang="en-US">
              <a:ea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4.2 Linked Data:</a:t>
            </a:r>
            <a:br>
              <a:rPr lang="en-US" dirty="0" smtClean="0"/>
            </a:br>
            <a:r>
              <a:rPr lang="en-US" dirty="0" smtClean="0"/>
              <a:t>Morphology as Network of Statements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In Practice . . .</a:t>
            </a:r>
          </a:p>
        </p:txBody>
      </p:sp>
      <p:sp>
        <p:nvSpPr>
          <p:cNvPr id="22531" name="Content Placeholder 2"/>
          <p:cNvSpPr>
            <a:spLocks noGrp="1"/>
          </p:cNvSpPr>
          <p:nvPr>
            <p:ph idx="1"/>
          </p:nvPr>
        </p:nvSpPr>
        <p:spPr/>
        <p:txBody>
          <a:bodyPr/>
          <a:lstStyle/>
          <a:p>
            <a:r>
              <a:rPr lang="en-US" dirty="0" smtClean="0"/>
              <a:t>A network of statements ("triples") </a:t>
            </a:r>
          </a:p>
          <a:p>
            <a:r>
              <a:rPr lang="en-US" dirty="0" smtClean="0"/>
              <a:t>Syntax: </a:t>
            </a:r>
            <a:r>
              <a:rPr lang="en-US" dirty="0" err="1" smtClean="0"/>
              <a:t>ttl</a:t>
            </a:r>
            <a:r>
              <a:rPr lang="en-US" dirty="0" smtClean="0"/>
              <a:t> </a:t>
            </a:r>
          </a:p>
          <a:p>
            <a:pPr lvl="1"/>
            <a:r>
              <a:rPr lang="en-US" dirty="0" smtClean="0"/>
              <a:t>(pronounced/written-out:</a:t>
            </a:r>
          </a:p>
          <a:p>
            <a:pPr lvl="2"/>
            <a:r>
              <a:rPr lang="en-US" dirty="0" smtClean="0"/>
              <a:t> "turtle": </a:t>
            </a:r>
            <a:r>
              <a:rPr lang="en-US" u="sng" dirty="0" smtClean="0"/>
              <a:t>T</a:t>
            </a:r>
            <a:r>
              <a:rPr lang="en-US" dirty="0" smtClean="0"/>
              <a:t>erse </a:t>
            </a:r>
            <a:r>
              <a:rPr lang="en-US" u="sng" dirty="0" smtClean="0"/>
              <a:t>R</a:t>
            </a:r>
            <a:r>
              <a:rPr lang="en-US" dirty="0" smtClean="0"/>
              <a:t>DF </a:t>
            </a:r>
            <a:r>
              <a:rPr lang="en-US" u="sng" dirty="0" smtClean="0"/>
              <a:t>T</a:t>
            </a:r>
            <a:r>
              <a:rPr lang="en-US" dirty="0" smtClean="0"/>
              <a:t>riple </a:t>
            </a:r>
            <a:r>
              <a:rPr lang="en-US" u="sng" dirty="0" smtClean="0"/>
              <a:t>L</a:t>
            </a:r>
            <a:r>
              <a:rPr lang="en-US" dirty="0" smtClean="0"/>
              <a:t>anguage)</a:t>
            </a:r>
          </a:p>
          <a:p>
            <a:r>
              <a:rPr lang="en-US" dirty="0" smtClean="0"/>
              <a:t>Statement Format: "s p o ."</a:t>
            </a:r>
          </a:p>
          <a:p>
            <a:r>
              <a:rPr lang="en-US" dirty="0" smtClean="0"/>
              <a:t>Generally with interpretation: </a:t>
            </a:r>
          </a:p>
          <a:p>
            <a:pPr lvl="1"/>
            <a:r>
              <a:rPr lang="en-US" dirty="0" smtClean="0"/>
              <a:t>(morphological-)object	property	value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fontScale="90000"/>
          </a:bodyPr>
          <a:lstStyle/>
          <a:p>
            <a:r>
              <a:rPr lang="en-US" dirty="0" smtClean="0"/>
              <a:t>Three Main Classes of Morphological Object ("Subject")</a:t>
            </a:r>
          </a:p>
        </p:txBody>
      </p:sp>
      <p:sp>
        <p:nvSpPr>
          <p:cNvPr id="3" name="Content Placeholder 2"/>
          <p:cNvSpPr>
            <a:spLocks noGrp="1"/>
          </p:cNvSpPr>
          <p:nvPr>
            <p:ph idx="1"/>
          </p:nvPr>
        </p:nvSpPr>
        <p:spPr/>
        <p:txBody>
          <a:bodyPr rtlCol="0">
            <a:normAutofit/>
          </a:bodyPr>
          <a:lstStyle/>
          <a:p>
            <a:pPr fontAlgn="auto">
              <a:spcAft>
                <a:spcPts val="0"/>
              </a:spcAft>
              <a:buFont typeface="Arial" pitchFamily="34" charset="0"/>
              <a:buChar char="•"/>
              <a:defRPr/>
            </a:pPr>
            <a:r>
              <a:rPr lang="en-US" dirty="0" err="1" smtClean="0"/>
              <a:t>aamas:Term</a:t>
            </a:r>
            <a:r>
              <a:rPr lang="en-US" dirty="0" smtClean="0"/>
              <a:t> </a:t>
            </a:r>
            <a:r>
              <a:rPr lang="en-US" dirty="0" smtClean="0"/>
              <a:t>	-- what you find in a </a:t>
            </a:r>
            <a:r>
              <a:rPr lang="en-US" dirty="0" err="1" smtClean="0"/>
              <a:t>pdgm</a:t>
            </a:r>
            <a:r>
              <a:rPr lang="en-US" dirty="0" smtClean="0"/>
              <a:t> cell</a:t>
            </a:r>
          </a:p>
          <a:p>
            <a:pPr lvl="6">
              <a:defRPr/>
            </a:pPr>
            <a:r>
              <a:rPr lang="en-US" dirty="0" smtClean="0"/>
              <a:t>properties: tense, number, person, gender, etc. etc.</a:t>
            </a:r>
          </a:p>
          <a:p>
            <a:pPr fontAlgn="auto">
              <a:spcAft>
                <a:spcPts val="0"/>
              </a:spcAft>
              <a:buFont typeface="Arial" pitchFamily="34" charset="0"/>
              <a:buChar char="•"/>
              <a:defRPr/>
            </a:pPr>
            <a:r>
              <a:rPr lang="en-US" dirty="0" err="1" smtClean="0"/>
              <a:t>aamas:Lexeme</a:t>
            </a:r>
            <a:r>
              <a:rPr lang="en-US" dirty="0" smtClean="0"/>
              <a:t> -- </a:t>
            </a:r>
            <a:r>
              <a:rPr lang="en-US" dirty="0" smtClean="0"/>
              <a:t>the paradigm lexeme</a:t>
            </a:r>
          </a:p>
          <a:p>
            <a:pPr lvl="6">
              <a:defRPr/>
            </a:pPr>
            <a:r>
              <a:rPr lang="en-US" dirty="0" smtClean="0"/>
              <a:t>properties: lemma, gloss, etc. etc.</a:t>
            </a:r>
          </a:p>
          <a:p>
            <a:pPr fontAlgn="auto">
              <a:spcAft>
                <a:spcPts val="0"/>
              </a:spcAft>
              <a:buFont typeface="Arial" pitchFamily="34" charset="0"/>
              <a:buChar char="•"/>
              <a:defRPr/>
            </a:pPr>
            <a:r>
              <a:rPr lang="en-US" dirty="0" err="1" smtClean="0"/>
              <a:t>aama:TermSet</a:t>
            </a:r>
            <a:r>
              <a:rPr lang="en-US" dirty="0" smtClean="0"/>
              <a:t>	</a:t>
            </a:r>
            <a:r>
              <a:rPr lang="en-US" dirty="0" smtClean="0"/>
              <a:t> -- </a:t>
            </a:r>
            <a:r>
              <a:rPr lang="en-US" dirty="0" smtClean="0"/>
              <a:t>a "language"</a:t>
            </a:r>
          </a:p>
          <a:p>
            <a:pPr lvl="6">
              <a:defRPr/>
            </a:pPr>
            <a:r>
              <a:rPr lang="en-US" dirty="0" smtClean="0"/>
              <a:t>properties: name, variety, family etc. etc.</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Properties and Values: </a:t>
            </a:r>
            <a:br>
              <a:rPr lang="en-US" dirty="0" smtClean="0"/>
            </a:br>
            <a:r>
              <a:rPr lang="en-US" dirty="0" smtClean="0"/>
              <a:t>Namespace-controlled vocabularies</a:t>
            </a:r>
            <a:endParaRPr lang="en-US" dirty="0"/>
          </a:p>
        </p:txBody>
      </p:sp>
      <p:sp>
        <p:nvSpPr>
          <p:cNvPr id="3" name="Content Placeholder 2"/>
          <p:cNvSpPr>
            <a:spLocks noGrp="1"/>
          </p:cNvSpPr>
          <p:nvPr>
            <p:ph idx="1"/>
          </p:nvPr>
        </p:nvSpPr>
        <p:spPr/>
        <p:txBody>
          <a:bodyPr>
            <a:normAutofit/>
          </a:bodyPr>
          <a:lstStyle/>
          <a:p>
            <a:r>
              <a:rPr lang="en-US" dirty="0" smtClean="0"/>
              <a:t>The namespace prefixes of AAMA:</a:t>
            </a:r>
          </a:p>
          <a:p>
            <a:endParaRPr lang="en-US" dirty="0" smtClean="0"/>
          </a:p>
          <a:p>
            <a:pPr>
              <a:buNone/>
            </a:pPr>
            <a:r>
              <a:rPr lang="fi-FI" sz="2200" dirty="0" smtClean="0"/>
              <a:t>	@prefix rdf:	       &lt;http://www.w3.org/1999/02/22-rdf-syntax-ns#&gt; . @prefix rdfs:       &lt;http://www.w3.org/2000/01/rdf-schema#&gt; .</a:t>
            </a:r>
          </a:p>
          <a:p>
            <a:pPr>
              <a:buNone/>
            </a:pPr>
            <a:r>
              <a:rPr lang="fi-FI" sz="2200" dirty="0" smtClean="0"/>
              <a:t>	@prefix aama:    &lt;http://id.oi.uchicago.edu/aama/2013/&gt; .</a:t>
            </a:r>
          </a:p>
          <a:p>
            <a:pPr>
              <a:buNone/>
            </a:pPr>
            <a:r>
              <a:rPr lang="fi-FI" sz="2200" dirty="0" smtClean="0"/>
              <a:t>	@prefix aamas:  &lt;http://id.oi.uchicago.edu/aama/2013/schema/&gt; .</a:t>
            </a:r>
          </a:p>
          <a:p>
            <a:pPr>
              <a:buNone/>
            </a:pPr>
            <a:r>
              <a:rPr lang="fi-FI" sz="2200" dirty="0" smtClean="0"/>
              <a:t>	@prefix aamav:  &lt;http://id.oi.uchicago.edu/aama/2013/value/&gt; .</a:t>
            </a:r>
            <a:endParaRPr lang="en-US" sz="22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Properties and Values: Inference-1</a:t>
            </a:r>
            <a:br>
              <a:rPr lang="en-US" dirty="0" smtClean="0"/>
            </a:br>
            <a:endParaRPr lang="en-US" dirty="0"/>
          </a:p>
        </p:txBody>
      </p:sp>
      <p:sp>
        <p:nvSpPr>
          <p:cNvPr id="3" name="Content Placeholder 2"/>
          <p:cNvSpPr>
            <a:spLocks noGrp="1"/>
          </p:cNvSpPr>
          <p:nvPr>
            <p:ph idx="1"/>
          </p:nvPr>
        </p:nvSpPr>
        <p:spPr/>
        <p:txBody>
          <a:bodyPr>
            <a:normAutofit/>
          </a:bodyPr>
          <a:lstStyle/>
          <a:p>
            <a:r>
              <a:rPr lang="en-US" sz="2200" dirty="0" err="1" smtClean="0"/>
              <a:t>aamas:Cluster</a:t>
            </a:r>
            <a:r>
              <a:rPr lang="en-US" sz="2200" dirty="0" smtClean="0"/>
              <a:t>	</a:t>
            </a:r>
            <a:r>
              <a:rPr lang="en-US" sz="2200" dirty="0" err="1" smtClean="0"/>
              <a:t>rdfs:subClassOf</a:t>
            </a:r>
            <a:r>
              <a:rPr lang="en-US" sz="2200" dirty="0" smtClean="0"/>
              <a:t> 		</a:t>
            </a:r>
            <a:r>
              <a:rPr lang="en-US" sz="2200" dirty="0" err="1" smtClean="0"/>
              <a:t>rdfs:Class</a:t>
            </a:r>
            <a:r>
              <a:rPr lang="en-US" sz="2200" dirty="0" smtClean="0"/>
              <a:t> .</a:t>
            </a:r>
          </a:p>
          <a:p>
            <a:r>
              <a:rPr lang="en-US" sz="2200" dirty="0" err="1" smtClean="0"/>
              <a:t>aamas:Lexeme</a:t>
            </a:r>
            <a:r>
              <a:rPr lang="en-US" sz="2200" dirty="0" smtClean="0"/>
              <a:t> 	</a:t>
            </a:r>
            <a:r>
              <a:rPr lang="en-US" sz="2200" dirty="0" err="1" smtClean="0"/>
              <a:t>rdfs:subClassOf</a:t>
            </a:r>
            <a:r>
              <a:rPr lang="en-US" sz="2200" dirty="0" smtClean="0"/>
              <a:t> 		</a:t>
            </a:r>
            <a:r>
              <a:rPr lang="en-US" sz="2200" dirty="0" err="1" smtClean="0"/>
              <a:t>aamas:Cluster</a:t>
            </a:r>
            <a:r>
              <a:rPr lang="en-US" sz="2200" dirty="0" smtClean="0"/>
              <a:t> .</a:t>
            </a:r>
          </a:p>
          <a:p>
            <a:r>
              <a:rPr lang="en-US" sz="2200" dirty="0" err="1" smtClean="0"/>
              <a:t>aamas:MuExponent</a:t>
            </a:r>
            <a:r>
              <a:rPr lang="en-US" sz="2200" dirty="0" smtClean="0"/>
              <a:t> 	</a:t>
            </a:r>
            <a:r>
              <a:rPr lang="en-US" sz="2200" dirty="0" err="1" smtClean="0"/>
              <a:t>rdfs:subClassOf</a:t>
            </a:r>
            <a:r>
              <a:rPr lang="en-US" sz="2200" dirty="0" smtClean="0"/>
              <a:t> 		</a:t>
            </a:r>
            <a:r>
              <a:rPr lang="en-US" sz="2200" dirty="0" err="1" smtClean="0"/>
              <a:t>rdfs:Class</a:t>
            </a:r>
            <a:r>
              <a:rPr lang="en-US" sz="2200" dirty="0" smtClean="0"/>
              <a:t> .</a:t>
            </a:r>
          </a:p>
          <a:p>
            <a:r>
              <a:rPr lang="en-US" sz="2200" dirty="0" err="1" smtClean="0"/>
              <a:t>aamas:muProperty</a:t>
            </a:r>
            <a:r>
              <a:rPr lang="en-US" sz="2200" dirty="0" smtClean="0"/>
              <a:t> 	</a:t>
            </a:r>
            <a:r>
              <a:rPr lang="en-US" sz="2200" dirty="0" err="1" smtClean="0"/>
              <a:t>rdfs:subProperty</a:t>
            </a:r>
            <a:r>
              <a:rPr lang="en-US" sz="2200" dirty="0" smtClean="0"/>
              <a:t> 	</a:t>
            </a:r>
            <a:r>
              <a:rPr lang="en-US" sz="2200" dirty="0" err="1" smtClean="0"/>
              <a:t>rdfs:Property</a:t>
            </a:r>
            <a:r>
              <a:rPr lang="en-US" sz="2200" dirty="0" smtClean="0"/>
              <a:t> .</a:t>
            </a:r>
          </a:p>
          <a:p>
            <a:r>
              <a:rPr lang="en-US" sz="2200" dirty="0" err="1" smtClean="0"/>
              <a:t>aamas:MuScheme</a:t>
            </a:r>
            <a:r>
              <a:rPr lang="en-US" sz="2200" dirty="0" smtClean="0"/>
              <a:t> 	</a:t>
            </a:r>
            <a:r>
              <a:rPr lang="en-US" sz="2200" dirty="0" err="1" smtClean="0"/>
              <a:t>rdfs:subClassOf</a:t>
            </a:r>
            <a:r>
              <a:rPr lang="en-US" sz="2200" dirty="0" smtClean="0"/>
              <a:t> 		</a:t>
            </a:r>
            <a:r>
              <a:rPr lang="en-US" sz="2200" dirty="0" err="1" smtClean="0"/>
              <a:t>aamas:Cluster</a:t>
            </a:r>
            <a:r>
              <a:rPr lang="en-US" sz="2200" dirty="0" smtClean="0"/>
              <a:t> .</a:t>
            </a:r>
          </a:p>
          <a:p>
            <a:r>
              <a:rPr lang="en-US" sz="2200" dirty="0" err="1" smtClean="0"/>
              <a:t>aamas:MuTerm</a:t>
            </a:r>
            <a:r>
              <a:rPr lang="en-US" sz="2200" dirty="0" smtClean="0"/>
              <a:t> </a:t>
            </a:r>
            <a:r>
              <a:rPr lang="en-US" sz="2200" dirty="0" smtClean="0"/>
              <a:t>	</a:t>
            </a:r>
            <a:r>
              <a:rPr lang="en-US" sz="2200" dirty="0" err="1" smtClean="0"/>
              <a:t>rdfs:subClassOf</a:t>
            </a:r>
            <a:r>
              <a:rPr lang="en-US" sz="2200" dirty="0" smtClean="0"/>
              <a:t> 		</a:t>
            </a:r>
            <a:r>
              <a:rPr lang="en-US" sz="2200" dirty="0" err="1" smtClean="0"/>
              <a:t>aamas:Cluster</a:t>
            </a:r>
            <a:r>
              <a:rPr lang="en-US" sz="2200" dirty="0" smtClean="0"/>
              <a:t> .</a:t>
            </a:r>
          </a:p>
          <a:p>
            <a:r>
              <a:rPr lang="en-US" sz="2200" dirty="0" err="1" smtClean="0"/>
              <a:t>aamas:Term</a:t>
            </a:r>
            <a:r>
              <a:rPr lang="en-US" sz="2200" dirty="0" smtClean="0"/>
              <a:t> 		</a:t>
            </a:r>
            <a:r>
              <a:rPr lang="en-US" sz="2200" dirty="0" err="1" smtClean="0"/>
              <a:t>rdf:type</a:t>
            </a:r>
            <a:r>
              <a:rPr lang="en-US" sz="2200" dirty="0" smtClean="0"/>
              <a:t> 		</a:t>
            </a:r>
            <a:r>
              <a:rPr lang="en-US" sz="2200" dirty="0" err="1" smtClean="0"/>
              <a:t>aamas:Lexeme</a:t>
            </a:r>
            <a:r>
              <a:rPr lang="en-US" sz="2200" dirty="0" smtClean="0"/>
              <a:t> .</a:t>
            </a:r>
          </a:p>
          <a:p>
            <a:r>
              <a:rPr lang="en-US" sz="2200" dirty="0" err="1" smtClean="0"/>
              <a:t>aamas:Term</a:t>
            </a:r>
            <a:r>
              <a:rPr lang="en-US" sz="2200" dirty="0" smtClean="0"/>
              <a:t> 		</a:t>
            </a:r>
            <a:r>
              <a:rPr lang="en-US" sz="2200" dirty="0" err="1" smtClean="0"/>
              <a:t>rdf:type</a:t>
            </a:r>
            <a:r>
              <a:rPr lang="en-US" sz="2200" dirty="0" smtClean="0"/>
              <a:t> 		</a:t>
            </a:r>
            <a:r>
              <a:rPr lang="en-US" sz="2200" dirty="0" err="1" smtClean="0"/>
              <a:t>aamas:MuScheme</a:t>
            </a:r>
            <a:r>
              <a:rPr lang="en-US" sz="2200" dirty="0" smtClean="0"/>
              <a:t> .</a:t>
            </a:r>
          </a:p>
          <a:p>
            <a:r>
              <a:rPr lang="en-US" sz="2200" dirty="0" err="1" smtClean="0"/>
              <a:t>aamas:Term</a:t>
            </a:r>
            <a:r>
              <a:rPr lang="en-US" sz="2200" dirty="0" smtClean="0"/>
              <a:t> 		</a:t>
            </a:r>
            <a:r>
              <a:rPr lang="en-US" sz="2200" dirty="0" err="1" smtClean="0"/>
              <a:t>rdf:type</a:t>
            </a:r>
            <a:r>
              <a:rPr lang="en-US" sz="2200" dirty="0" smtClean="0"/>
              <a:t> 		</a:t>
            </a:r>
            <a:r>
              <a:rPr lang="en-US" sz="2200" dirty="0" err="1" smtClean="0"/>
              <a:t>aamas:MuTerm</a:t>
            </a:r>
            <a:r>
              <a:rPr lang="en-US" sz="2200" dirty="0" smtClean="0"/>
              <a:t> </a:t>
            </a:r>
            <a:r>
              <a:rPr lang="en-US" sz="2200" dirty="0" smtClean="0"/>
              <a:t>.</a:t>
            </a:r>
          </a:p>
          <a:p>
            <a:r>
              <a:rPr lang="en-US" sz="2200" dirty="0" err="1" smtClean="0"/>
              <a:t>aamas:Text</a:t>
            </a:r>
            <a:r>
              <a:rPr lang="en-US" sz="2200" dirty="0" smtClean="0"/>
              <a:t> 		</a:t>
            </a:r>
            <a:r>
              <a:rPr lang="en-US" sz="2200" dirty="0" err="1" smtClean="0"/>
              <a:t>rdfs:subClassOf</a:t>
            </a:r>
            <a:r>
              <a:rPr lang="en-US" sz="2200" dirty="0" smtClean="0"/>
              <a:t> 		</a:t>
            </a:r>
            <a:r>
              <a:rPr lang="en-US" sz="2200" dirty="0" err="1" smtClean="0"/>
              <a:t>rdfs:Class</a:t>
            </a:r>
            <a:r>
              <a:rPr lang="en-US" sz="2200" dirty="0" smtClean="0"/>
              <a:t> .</a:t>
            </a:r>
          </a:p>
          <a:p>
            <a:r>
              <a:rPr lang="en-US" sz="2200" dirty="0" err="1" smtClean="0"/>
              <a:t>aamas:Token</a:t>
            </a:r>
            <a:r>
              <a:rPr lang="en-US" sz="2200" dirty="0" smtClean="0"/>
              <a:t> 	</a:t>
            </a:r>
            <a:r>
              <a:rPr lang="en-US" sz="2200" dirty="0" err="1" smtClean="0"/>
              <a:t>rdfs:subClassOf</a:t>
            </a:r>
            <a:r>
              <a:rPr lang="en-US" sz="2200" dirty="0" smtClean="0"/>
              <a:t> 		</a:t>
            </a:r>
            <a:r>
              <a:rPr lang="en-US" sz="2200" dirty="0" err="1" smtClean="0"/>
              <a:t>rdfs:Class</a:t>
            </a:r>
            <a:r>
              <a:rPr lang="en-US" sz="2200" dirty="0" smtClean="0"/>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Properties and Values: Inference-2</a:t>
            </a:r>
            <a:br>
              <a:rPr lang="en-US" dirty="0" smtClean="0"/>
            </a:br>
            <a:endParaRPr lang="en-US" dirty="0"/>
          </a:p>
        </p:txBody>
      </p:sp>
      <p:sp>
        <p:nvSpPr>
          <p:cNvPr id="3" name="Content Placeholder 2"/>
          <p:cNvSpPr>
            <a:spLocks noGrp="1"/>
          </p:cNvSpPr>
          <p:nvPr>
            <p:ph idx="1"/>
          </p:nvPr>
        </p:nvSpPr>
        <p:spPr/>
        <p:txBody>
          <a:bodyPr>
            <a:normAutofit/>
          </a:bodyPr>
          <a:lstStyle/>
          <a:p>
            <a:r>
              <a:rPr lang="en-US" sz="2200" dirty="0" err="1" smtClean="0"/>
              <a:t>aamav:Absolutive</a:t>
            </a:r>
            <a:r>
              <a:rPr lang="en-US" sz="2200" dirty="0" smtClean="0"/>
              <a:t> 	</a:t>
            </a:r>
            <a:r>
              <a:rPr lang="en-US" sz="2200" dirty="0" err="1" smtClean="0"/>
              <a:t>aama:lang</a:t>
            </a:r>
            <a:r>
              <a:rPr lang="en-US" sz="2200" dirty="0" smtClean="0"/>
              <a:t> 		</a:t>
            </a:r>
            <a:r>
              <a:rPr lang="en-US" sz="2200" dirty="0" err="1" smtClean="0"/>
              <a:t>aama:Oromo</a:t>
            </a:r>
            <a:r>
              <a:rPr lang="en-US" sz="2200" dirty="0" smtClean="0"/>
              <a:t> .</a:t>
            </a:r>
          </a:p>
          <a:p>
            <a:r>
              <a:rPr lang="en-US" sz="2200" dirty="0" err="1" smtClean="0"/>
              <a:t>aamav:Absolutive</a:t>
            </a:r>
            <a:r>
              <a:rPr lang="en-US" sz="2200" dirty="0" smtClean="0"/>
              <a:t> 	</a:t>
            </a:r>
            <a:r>
              <a:rPr lang="en-US" sz="2200" dirty="0" err="1" smtClean="0"/>
              <a:t>rdf:type</a:t>
            </a:r>
            <a:r>
              <a:rPr lang="en-US" sz="2200" dirty="0" smtClean="0"/>
              <a:t> 		</a:t>
            </a:r>
            <a:r>
              <a:rPr lang="en-US" sz="2200" dirty="0" err="1" smtClean="0"/>
              <a:t>aamav:Case</a:t>
            </a:r>
            <a:r>
              <a:rPr lang="en-US" sz="2200" dirty="0" smtClean="0"/>
              <a:t> .</a:t>
            </a:r>
          </a:p>
          <a:p>
            <a:r>
              <a:rPr lang="en-US" sz="2200" dirty="0" err="1" smtClean="0"/>
              <a:t>aamav:Absolutive</a:t>
            </a:r>
            <a:r>
              <a:rPr lang="en-US" sz="2200" dirty="0" smtClean="0"/>
              <a:t> 	</a:t>
            </a:r>
            <a:r>
              <a:rPr lang="en-US" sz="2200" dirty="0" err="1" smtClean="0"/>
              <a:t>rdfs:label</a:t>
            </a:r>
            <a:r>
              <a:rPr lang="en-US" sz="2200" dirty="0" smtClean="0"/>
              <a:t> 		"</a:t>
            </a:r>
            <a:r>
              <a:rPr lang="en-US" sz="2200" dirty="0" err="1" smtClean="0"/>
              <a:t>Absolutive</a:t>
            </a:r>
            <a:r>
              <a:rPr lang="en-US" sz="2200" dirty="0" smtClean="0"/>
              <a:t>" .</a:t>
            </a:r>
          </a:p>
          <a:p>
            <a:r>
              <a:rPr lang="en-US" sz="2200" dirty="0" err="1" smtClean="0"/>
              <a:t>aama:case</a:t>
            </a:r>
            <a:r>
              <a:rPr lang="en-US" sz="2200" dirty="0" smtClean="0"/>
              <a:t> 		</a:t>
            </a:r>
            <a:r>
              <a:rPr lang="en-US" sz="2200" dirty="0" err="1" smtClean="0"/>
              <a:t>rdfs:subPropertyOf</a:t>
            </a:r>
            <a:r>
              <a:rPr lang="en-US" sz="2200" dirty="0" smtClean="0"/>
              <a:t> 	</a:t>
            </a:r>
            <a:r>
              <a:rPr lang="en-US" sz="2200" dirty="0" err="1" smtClean="0"/>
              <a:t>aama:muProperty</a:t>
            </a:r>
            <a:r>
              <a:rPr lang="en-US" sz="2200" dirty="0" smtClean="0"/>
              <a:t> .</a:t>
            </a:r>
          </a:p>
          <a:p>
            <a:r>
              <a:rPr lang="en-US" sz="2200" dirty="0" err="1" smtClean="0"/>
              <a:t>aama:case</a:t>
            </a:r>
            <a:r>
              <a:rPr lang="en-US" sz="2200" dirty="0" smtClean="0"/>
              <a:t> 		</a:t>
            </a:r>
            <a:r>
              <a:rPr lang="en-US" sz="2200" dirty="0" err="1" smtClean="0"/>
              <a:t>rdfs:label</a:t>
            </a:r>
            <a:r>
              <a:rPr lang="en-US" sz="2200" dirty="0" smtClean="0"/>
              <a:t> 		"case" .</a:t>
            </a:r>
          </a:p>
          <a:p>
            <a:r>
              <a:rPr lang="en-US" sz="2200" dirty="0" err="1" smtClean="0"/>
              <a:t>aama:case</a:t>
            </a:r>
            <a:r>
              <a:rPr lang="en-US" sz="2200" dirty="0" smtClean="0"/>
              <a:t> 		</a:t>
            </a:r>
            <a:r>
              <a:rPr lang="en-US" sz="2200" dirty="0" err="1" smtClean="0"/>
              <a:t>rdfs:Range</a:t>
            </a:r>
            <a:r>
              <a:rPr lang="en-US" sz="2200" dirty="0" smtClean="0"/>
              <a:t> 		</a:t>
            </a:r>
            <a:r>
              <a:rPr lang="en-US" sz="2200" dirty="0" err="1" smtClean="0"/>
              <a:t>aamav:Case</a:t>
            </a:r>
            <a:r>
              <a:rPr lang="en-US" sz="2200" dirty="0" smtClean="0"/>
              <a:t> .</a:t>
            </a:r>
          </a:p>
          <a:p>
            <a:r>
              <a:rPr lang="en-US" sz="2200" dirty="0" err="1" smtClean="0"/>
              <a:t>aama:case</a:t>
            </a:r>
            <a:r>
              <a:rPr lang="en-US" sz="2200" dirty="0" smtClean="0"/>
              <a:t> 		</a:t>
            </a:r>
            <a:r>
              <a:rPr lang="en-US" sz="2200" dirty="0" err="1" smtClean="0"/>
              <a:t>rdfs:Domain</a:t>
            </a:r>
            <a:r>
              <a:rPr lang="en-US" sz="2200" dirty="0" smtClean="0"/>
              <a:t> 		</a:t>
            </a:r>
            <a:r>
              <a:rPr lang="en-US" sz="2200" dirty="0" err="1" smtClean="0"/>
              <a:t>aamas:Term</a:t>
            </a:r>
            <a:r>
              <a:rPr lang="en-US" sz="2200" dirty="0" smtClean="0"/>
              <a:t> .</a:t>
            </a:r>
          </a:p>
          <a:p>
            <a:r>
              <a:rPr lang="en-US" sz="2200" dirty="0" err="1" smtClean="0"/>
              <a:t>aama:case</a:t>
            </a:r>
            <a:r>
              <a:rPr lang="en-US" sz="2200" dirty="0" smtClean="0"/>
              <a:t> 		</a:t>
            </a:r>
            <a:r>
              <a:rPr lang="en-US" sz="2200" dirty="0" err="1" smtClean="0"/>
              <a:t>aama:lang</a:t>
            </a:r>
            <a:r>
              <a:rPr lang="en-US" sz="2200" dirty="0" smtClean="0"/>
              <a:t> 		</a:t>
            </a:r>
            <a:r>
              <a:rPr lang="en-US" sz="2200" dirty="0" err="1" smtClean="0"/>
              <a:t>aama:Oromo</a:t>
            </a:r>
            <a:r>
              <a:rPr lang="en-US" sz="2200" dirty="0" smtClean="0"/>
              <a:t> .</a:t>
            </a:r>
          </a:p>
          <a:p>
            <a:r>
              <a:rPr lang="en-US" sz="2200" dirty="0" err="1" smtClean="0"/>
              <a:t>aamav:Case</a:t>
            </a:r>
            <a:r>
              <a:rPr lang="en-US" sz="2200" dirty="0" smtClean="0"/>
              <a:t> 		</a:t>
            </a:r>
            <a:r>
              <a:rPr lang="en-US" sz="2200" dirty="0" err="1" smtClean="0"/>
              <a:t>rdfs:subClassOf</a:t>
            </a:r>
            <a:r>
              <a:rPr lang="en-US" sz="2200" dirty="0" smtClean="0"/>
              <a:t> 		</a:t>
            </a:r>
            <a:r>
              <a:rPr lang="en-US" sz="2200" dirty="0" err="1" smtClean="0"/>
              <a:t>aamav:MuExponent</a:t>
            </a:r>
            <a:r>
              <a:rPr lang="en-US" sz="2200" dirty="0" smtClean="0"/>
              <a:t> .</a:t>
            </a:r>
          </a:p>
          <a:p>
            <a:r>
              <a:rPr lang="en-US" sz="2200" dirty="0" err="1" smtClean="0"/>
              <a:t>aamav:Case</a:t>
            </a:r>
            <a:r>
              <a:rPr lang="en-US" sz="2200" dirty="0" smtClean="0"/>
              <a:t> 		</a:t>
            </a:r>
            <a:r>
              <a:rPr lang="en-US" sz="2200" dirty="0" err="1" smtClean="0"/>
              <a:t>rdfs:label</a:t>
            </a:r>
            <a:r>
              <a:rPr lang="en-US" sz="2200" dirty="0" smtClean="0"/>
              <a:t> 		"case exponents" .</a:t>
            </a:r>
          </a:p>
          <a:p>
            <a:r>
              <a:rPr lang="en-US" sz="2200" dirty="0" err="1" smtClean="0"/>
              <a:t>aamav:Case</a:t>
            </a:r>
            <a:r>
              <a:rPr lang="en-US" sz="2200" dirty="0" smtClean="0"/>
              <a:t> 		</a:t>
            </a:r>
            <a:r>
              <a:rPr lang="en-US" sz="2200" dirty="0" err="1" smtClean="0"/>
              <a:t>aama:lang</a:t>
            </a:r>
            <a:r>
              <a:rPr lang="en-US" sz="2200" dirty="0" smtClean="0"/>
              <a:t> 		</a:t>
            </a:r>
            <a:r>
              <a:rPr lang="en-US" sz="2200" dirty="0" err="1" smtClean="0"/>
              <a:t>aama:Oromo</a:t>
            </a:r>
            <a:r>
              <a:rPr lang="en-US" sz="2200" dirty="0" smtClean="0"/>
              <a:t> .</a:t>
            </a:r>
            <a:endParaRPr lang="en-US" sz="22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Properties and Values: Alternate Terminologies</a:t>
            </a:r>
            <a:endParaRPr lang="en-US" dirty="0"/>
          </a:p>
        </p:txBody>
      </p:sp>
      <p:sp>
        <p:nvSpPr>
          <p:cNvPr id="3" name="Content Placeholder 2"/>
          <p:cNvSpPr>
            <a:spLocks noGrp="1"/>
          </p:cNvSpPr>
          <p:nvPr>
            <p:ph idx="1"/>
          </p:nvPr>
        </p:nvSpPr>
        <p:spPr/>
        <p:txBody>
          <a:bodyPr>
            <a:normAutofit/>
          </a:bodyPr>
          <a:lstStyle/>
          <a:p>
            <a:r>
              <a:rPr lang="en-US" sz="2200" dirty="0" smtClean="0"/>
              <a:t>E.g.:</a:t>
            </a:r>
          </a:p>
          <a:p>
            <a:endParaRPr lang="en-US" sz="2200" dirty="0" smtClean="0"/>
          </a:p>
          <a:p>
            <a:pPr lvl="1"/>
            <a:r>
              <a:rPr lang="en-US" sz="1800" dirty="0" err="1" smtClean="0"/>
              <a:t>aamav:Aorist</a:t>
            </a:r>
            <a:r>
              <a:rPr lang="en-US" sz="1800" dirty="0" smtClean="0"/>
              <a:t> 	</a:t>
            </a:r>
            <a:r>
              <a:rPr lang="en-US" sz="1800" dirty="0" err="1" smtClean="0"/>
              <a:t>owl:SameAs</a:t>
            </a:r>
            <a:r>
              <a:rPr lang="en-US" sz="1800" dirty="0" smtClean="0"/>
              <a:t>	reinisch1873:Plusquamperfectum</a:t>
            </a:r>
          </a:p>
          <a:p>
            <a:pPr lvl="1"/>
            <a:r>
              <a:rPr lang="en-US" sz="1800" dirty="0" err="1" smtClean="0"/>
              <a:t>aamav:Aorist</a:t>
            </a:r>
            <a:r>
              <a:rPr lang="en-US" sz="1800" dirty="0" smtClean="0"/>
              <a:t>	</a:t>
            </a:r>
            <a:r>
              <a:rPr lang="en-US" sz="1800" dirty="0" err="1" smtClean="0"/>
              <a:t>owl:SameAs</a:t>
            </a:r>
            <a:r>
              <a:rPr lang="en-US" sz="1800" dirty="0" smtClean="0"/>
              <a:t>	somebody-</a:t>
            </a:r>
            <a:r>
              <a:rPr lang="en-US" sz="1800" dirty="0" err="1" smtClean="0"/>
              <a:t>else:PunctualPast</a:t>
            </a: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468562"/>
          </a:xfrm>
        </p:spPr>
        <p:txBody>
          <a:bodyPr>
            <a:normAutofit/>
          </a:bodyPr>
          <a:lstStyle/>
          <a:p>
            <a:r>
              <a:rPr lang="en-US" dirty="0" smtClean="0"/>
              <a:t>1. OBGT: Homage to an earlier project:</a:t>
            </a:r>
            <a:br>
              <a:rPr lang="en-US" dirty="0" smtClean="0"/>
            </a:br>
            <a:r>
              <a:rPr lang="en-US" sz="2800" dirty="0" smtClean="0"/>
              <a:t>(cf. </a:t>
            </a:r>
            <a:r>
              <a:rPr lang="en-US" sz="2800" dirty="0" err="1" smtClean="0"/>
              <a:t>Landsberger</a:t>
            </a:r>
            <a:r>
              <a:rPr lang="en-US" sz="2800" dirty="0" smtClean="0"/>
              <a:t> et al. 1956, Black 1991, Huber 2007)</a:t>
            </a:r>
            <a:endParaRPr lang="en-US"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t>The end of the </a:t>
            </a:r>
            <a:r>
              <a:rPr lang="en-US" dirty="0" smtClean="0"/>
              <a:t>rainbow?</a:t>
            </a:r>
            <a:endParaRPr lang="en-US" dirty="0"/>
          </a:p>
        </p:txBody>
      </p:sp>
      <p:sp>
        <p:nvSpPr>
          <p:cNvPr id="50179" name="Content Placeholder 2"/>
          <p:cNvSpPr>
            <a:spLocks noGrp="1"/>
          </p:cNvSpPr>
          <p:nvPr>
            <p:ph idx="1"/>
          </p:nvPr>
        </p:nvSpPr>
        <p:spPr/>
        <p:txBody>
          <a:bodyPr/>
          <a:lstStyle/>
          <a:p>
            <a:r>
              <a:rPr lang="en-US" dirty="0" smtClean="0"/>
              <a:t>The GOLD standard: "gold:"</a:t>
            </a:r>
          </a:p>
          <a:p>
            <a:r>
              <a:rPr lang="en-US" dirty="0" smtClean="0"/>
              <a:t>"</a:t>
            </a:r>
            <a:r>
              <a:rPr lang="en-US" u="sng" dirty="0" smtClean="0"/>
              <a:t>G</a:t>
            </a:r>
            <a:r>
              <a:rPr lang="en-US" dirty="0" smtClean="0"/>
              <a:t>eneral </a:t>
            </a:r>
            <a:r>
              <a:rPr lang="en-US" u="sng" dirty="0" smtClean="0"/>
              <a:t>O</a:t>
            </a:r>
            <a:r>
              <a:rPr lang="en-US" dirty="0" smtClean="0"/>
              <a:t>ntology for </a:t>
            </a:r>
            <a:r>
              <a:rPr lang="en-US" u="sng" dirty="0" smtClean="0"/>
              <a:t>L</a:t>
            </a:r>
            <a:r>
              <a:rPr lang="en-US" dirty="0" smtClean="0"/>
              <a:t>inguistic </a:t>
            </a:r>
            <a:r>
              <a:rPr lang="en-US" u="sng" dirty="0" smtClean="0"/>
              <a:t>D</a:t>
            </a:r>
            <a:r>
              <a:rPr lang="en-US" dirty="0" smtClean="0"/>
              <a:t>escription"</a:t>
            </a:r>
          </a:p>
          <a:p>
            <a:r>
              <a:rPr lang="en-US" dirty="0" smtClean="0"/>
              <a:t>Terry </a:t>
            </a:r>
            <a:r>
              <a:rPr lang="en-US" dirty="0" err="1" smtClean="0"/>
              <a:t>Langendoen</a:t>
            </a:r>
            <a:r>
              <a:rPr lang="en-US" dirty="0" smtClean="0"/>
              <a:t>, </a:t>
            </a:r>
          </a:p>
          <a:p>
            <a:pPr lvl="1"/>
            <a:r>
              <a:rPr lang="en-US" dirty="0" smtClean="0">
                <a:hlinkClick r:id="rId3"/>
              </a:rPr>
              <a:t>http://www.linguistics-ontology.org/</a:t>
            </a:r>
            <a:endParaRPr lang="en-US" dirty="0" smtClean="0"/>
          </a:p>
          <a:p>
            <a:r>
              <a:rPr lang="en-US" dirty="0" smtClean="0"/>
              <a:t>Cf. also e-Linguistics (Toolkit)</a:t>
            </a:r>
          </a:p>
          <a:p>
            <a:pPr lvl="1"/>
            <a:r>
              <a:rPr lang="en-US" dirty="0" smtClean="0">
                <a:hlinkClick r:id="rId4"/>
              </a:rPr>
              <a:t>http://uakari.ling.washington.edu/e-linguistics/</a:t>
            </a:r>
            <a:endParaRPr lang="en-US" dirty="0" smtClean="0"/>
          </a:p>
          <a:p>
            <a:pPr lvl="1"/>
            <a:endParaRPr lang="en-US" dirty="0" smtClean="0"/>
          </a:p>
        </p:txBody>
      </p:sp>
    </p:spTree>
  </p:cSld>
  <p:clrMapOvr>
    <a:masterClrMapping/>
  </p:clrMapOvr>
  <p:transition advTm="421"/>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381000" y="152400"/>
            <a:ext cx="8229600" cy="1828800"/>
          </a:xfrm>
        </p:spPr>
        <p:txBody>
          <a:bodyPr>
            <a:normAutofit fontScale="90000"/>
          </a:bodyPr>
          <a:lstStyle/>
          <a:p>
            <a:r>
              <a:rPr lang="en-US" dirty="0" err="1" smtClean="0"/>
              <a:t>ttl</a:t>
            </a:r>
            <a:r>
              <a:rPr lang="en-US" dirty="0" smtClean="0"/>
              <a:t> syntax morphology – verbose</a:t>
            </a:r>
            <a:br>
              <a:rPr lang="en-US" dirty="0" smtClean="0"/>
            </a:br>
            <a:r>
              <a:rPr lang="en-US" dirty="0" smtClean="0"/>
              <a:t>(</a:t>
            </a:r>
            <a:r>
              <a:rPr lang="en-US" sz="3600" dirty="0" smtClean="0"/>
              <a:t>ms/MS = "</a:t>
            </a:r>
            <a:r>
              <a:rPr lang="en-US" sz="3600" dirty="0" err="1" smtClean="0"/>
              <a:t>morphosyntactic</a:t>
            </a:r>
            <a:r>
              <a:rPr lang="en-US" sz="3600" dirty="0" smtClean="0"/>
              <a:t>")</a:t>
            </a:r>
            <a:br>
              <a:rPr lang="en-US" sz="3600" dirty="0" smtClean="0"/>
            </a:br>
            <a:r>
              <a:rPr lang="en-US" sz="3600" dirty="0" smtClean="0"/>
              <a:t>("a" official abbreviation for "</a:t>
            </a:r>
            <a:r>
              <a:rPr lang="en-US" sz="3600" dirty="0" err="1" smtClean="0"/>
              <a:t>rdf:type</a:t>
            </a:r>
            <a:r>
              <a:rPr lang="en-US" sz="3600" dirty="0" smtClean="0"/>
              <a:t>")</a:t>
            </a:r>
          </a:p>
        </p:txBody>
      </p:sp>
      <p:sp>
        <p:nvSpPr>
          <p:cNvPr id="40963" name="Content Placeholder 2"/>
          <p:cNvSpPr>
            <a:spLocks noGrp="1"/>
          </p:cNvSpPr>
          <p:nvPr>
            <p:ph idx="1"/>
          </p:nvPr>
        </p:nvSpPr>
        <p:spPr>
          <a:xfrm>
            <a:off x="457200" y="1981200"/>
            <a:ext cx="8229600" cy="4729162"/>
          </a:xfrm>
        </p:spPr>
        <p:txBody>
          <a:bodyPr/>
          <a:lstStyle/>
          <a:p>
            <a:pPr>
              <a:buFont typeface="Arial" pitchFamily="34" charset="0"/>
              <a:buNone/>
            </a:pPr>
            <a:endParaRPr lang="en-US" sz="2800" dirty="0" smtClean="0"/>
          </a:p>
          <a:p>
            <a:pPr>
              <a:buNone/>
            </a:pPr>
            <a:r>
              <a:rPr lang="en-US" sz="2800" dirty="0" smtClean="0"/>
              <a:t>ID	</a:t>
            </a:r>
            <a:r>
              <a:rPr lang="en-US" sz="2800" baseline="-25000" dirty="0" smtClean="0"/>
              <a:t>x</a:t>
            </a:r>
            <a:r>
              <a:rPr lang="en-US" sz="2800" dirty="0" smtClean="0"/>
              <a:t>	a				</a:t>
            </a:r>
            <a:r>
              <a:rPr lang="en-US" sz="2800" dirty="0" err="1" smtClean="0"/>
              <a:t>aama:MSObject</a:t>
            </a:r>
            <a:r>
              <a:rPr lang="en-US" sz="2800" baseline="-25000" dirty="0" err="1" smtClean="0"/>
              <a:t>i</a:t>
            </a:r>
            <a:r>
              <a:rPr lang="en-US" sz="2800" dirty="0" smtClean="0"/>
              <a:t> .</a:t>
            </a:r>
          </a:p>
          <a:p>
            <a:pPr>
              <a:buNone/>
            </a:pPr>
            <a:r>
              <a:rPr lang="en-US" sz="2800" dirty="0" smtClean="0"/>
              <a:t>ID	</a:t>
            </a:r>
            <a:r>
              <a:rPr lang="en-US" sz="2800" baseline="-25000" dirty="0" smtClean="0"/>
              <a:t>x</a:t>
            </a:r>
            <a:r>
              <a:rPr lang="en-US" sz="2800" dirty="0" smtClean="0"/>
              <a:t> 	</a:t>
            </a:r>
            <a:r>
              <a:rPr lang="en-US" sz="2800" dirty="0" err="1" smtClean="0"/>
              <a:t>aama:msAttribute</a:t>
            </a:r>
            <a:r>
              <a:rPr lang="en-US" sz="2800" baseline="-25000" dirty="0" err="1" smtClean="0"/>
              <a:t>a</a:t>
            </a:r>
            <a:r>
              <a:rPr lang="en-US" sz="2800" dirty="0" smtClean="0"/>
              <a:t>		</a:t>
            </a:r>
            <a:r>
              <a:rPr lang="en-US" sz="2800" dirty="0" err="1" smtClean="0"/>
              <a:t>aama:MSValue</a:t>
            </a:r>
            <a:r>
              <a:rPr lang="en-US" sz="2800" baseline="-25000" dirty="0" err="1" smtClean="0"/>
              <a:t>j</a:t>
            </a:r>
            <a:r>
              <a:rPr lang="en-US" sz="2800" dirty="0" smtClean="0"/>
              <a:t> .</a:t>
            </a:r>
          </a:p>
          <a:p>
            <a:pPr>
              <a:buNone/>
            </a:pPr>
            <a:r>
              <a:rPr lang="en-US" sz="2800" dirty="0" smtClean="0"/>
              <a:t>ID	</a:t>
            </a:r>
            <a:r>
              <a:rPr lang="en-US" sz="2800" baseline="-25000" dirty="0" smtClean="0"/>
              <a:t>x</a:t>
            </a:r>
            <a:r>
              <a:rPr lang="en-US" sz="2800" dirty="0" smtClean="0"/>
              <a:t> 	</a:t>
            </a:r>
            <a:r>
              <a:rPr lang="en-US" sz="2800" dirty="0" err="1" smtClean="0"/>
              <a:t>aama:msAttribute</a:t>
            </a:r>
            <a:r>
              <a:rPr lang="en-US" sz="2800" baseline="-25000" dirty="0" err="1" smtClean="0"/>
              <a:t>b</a:t>
            </a:r>
            <a:r>
              <a:rPr lang="en-US" sz="2800" dirty="0" smtClean="0"/>
              <a:t>		</a:t>
            </a:r>
            <a:r>
              <a:rPr lang="en-US" sz="2800" dirty="0" err="1" smtClean="0"/>
              <a:t>aama:MSValue</a:t>
            </a:r>
            <a:r>
              <a:rPr lang="en-US" sz="2800" baseline="-25000" dirty="0" err="1" smtClean="0"/>
              <a:t>k</a:t>
            </a:r>
            <a:r>
              <a:rPr lang="en-US" sz="2800" dirty="0" smtClean="0"/>
              <a:t> .</a:t>
            </a:r>
          </a:p>
          <a:p>
            <a:pPr>
              <a:buNone/>
            </a:pPr>
            <a:r>
              <a:rPr lang="en-US" sz="2800" dirty="0" smtClean="0"/>
              <a:t>ID	</a:t>
            </a:r>
            <a:r>
              <a:rPr lang="en-US" sz="2800" baseline="-25000" dirty="0" smtClean="0"/>
              <a:t>x</a:t>
            </a:r>
            <a:r>
              <a:rPr lang="en-US" sz="2800" dirty="0" smtClean="0"/>
              <a:t> 	</a:t>
            </a:r>
            <a:r>
              <a:rPr lang="en-US" sz="2800" dirty="0" err="1" smtClean="0"/>
              <a:t>aama:msAttribute</a:t>
            </a:r>
            <a:r>
              <a:rPr lang="en-US" sz="2800" baseline="-25000" dirty="0" err="1" smtClean="0"/>
              <a:t>c</a:t>
            </a:r>
            <a:r>
              <a:rPr lang="en-US" sz="2800" dirty="0" smtClean="0"/>
              <a:t>		</a:t>
            </a:r>
            <a:r>
              <a:rPr lang="en-US" sz="2800" dirty="0" err="1" smtClean="0"/>
              <a:t>aama:MSValue</a:t>
            </a:r>
            <a:r>
              <a:rPr lang="en-US" sz="2800" baseline="-25000" dirty="0" err="1" smtClean="0"/>
              <a:t>l</a:t>
            </a:r>
            <a:r>
              <a:rPr lang="en-US" sz="2800" dirty="0" smtClean="0"/>
              <a:t> .</a:t>
            </a:r>
          </a:p>
          <a:p>
            <a:pPr>
              <a:buFont typeface="Arial" pitchFamily="34" charset="0"/>
              <a:buNone/>
            </a:pPr>
            <a:r>
              <a:rPr lang="en-US" sz="2800" dirty="0" smtClean="0">
                <a:latin typeface="Arial Unicode MS" pitchFamily="34" charset="-128"/>
                <a:ea typeface="Arial Unicode MS" pitchFamily="34" charset="-128"/>
                <a:cs typeface="Arial Unicode MS" pitchFamily="34" charset="-128"/>
              </a:rPr>
              <a:t>		…		      …</a:t>
            </a:r>
            <a:endParaRPr lang="en-US" sz="2800" dirty="0" smtClean="0"/>
          </a:p>
          <a:p>
            <a:pPr>
              <a:buFont typeface="Arial" pitchFamily="34" charset="0"/>
              <a:buNone/>
            </a:pPr>
            <a:r>
              <a:rPr lang="en-US" sz="2800" dirty="0" smtClean="0"/>
              <a:t>	</a:t>
            </a:r>
          </a:p>
        </p:txBody>
      </p:sp>
    </p:spTree>
  </p:cSld>
  <p:clrMapOvr>
    <a:masterClrMapping/>
  </p:clrMapOvr>
  <p:transition advTm="39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381000" y="152400"/>
            <a:ext cx="8229600" cy="914400"/>
          </a:xfrm>
        </p:spPr>
        <p:txBody>
          <a:bodyPr/>
          <a:lstStyle/>
          <a:p>
            <a:r>
              <a:rPr lang="en-US" dirty="0" err="1" smtClean="0"/>
              <a:t>ttl</a:t>
            </a:r>
            <a:r>
              <a:rPr lang="en-US" dirty="0" smtClean="0"/>
              <a:t> Morphology - concise</a:t>
            </a:r>
          </a:p>
        </p:txBody>
      </p:sp>
      <p:sp>
        <p:nvSpPr>
          <p:cNvPr id="40963" name="Content Placeholder 2"/>
          <p:cNvSpPr>
            <a:spLocks noGrp="1"/>
          </p:cNvSpPr>
          <p:nvPr>
            <p:ph idx="1"/>
          </p:nvPr>
        </p:nvSpPr>
        <p:spPr>
          <a:xfrm>
            <a:off x="457200" y="995363"/>
            <a:ext cx="8229600" cy="5715000"/>
          </a:xfrm>
        </p:spPr>
        <p:txBody>
          <a:bodyPr/>
          <a:lstStyle/>
          <a:p>
            <a:pPr>
              <a:buNone/>
            </a:pPr>
            <a:r>
              <a:rPr lang="en-US" sz="2800" dirty="0" smtClean="0"/>
              <a:t>	</a:t>
            </a:r>
          </a:p>
          <a:p>
            <a:pPr>
              <a:buNone/>
            </a:pPr>
            <a:r>
              <a:rPr lang="en-US" sz="2800" dirty="0" smtClean="0"/>
              <a:t>ID	</a:t>
            </a:r>
            <a:r>
              <a:rPr lang="en-US" sz="2800" baseline="-25000" dirty="0" smtClean="0"/>
              <a:t>x </a:t>
            </a:r>
            <a:r>
              <a:rPr lang="en-US" sz="2800" dirty="0" smtClean="0"/>
              <a:t>	a				</a:t>
            </a:r>
            <a:r>
              <a:rPr lang="en-US" sz="2800" dirty="0" err="1" smtClean="0"/>
              <a:t>aama:pdgmCell</a:t>
            </a:r>
            <a:r>
              <a:rPr lang="en-US" sz="2800" dirty="0" smtClean="0"/>
              <a:t> ;</a:t>
            </a:r>
          </a:p>
          <a:p>
            <a:pPr>
              <a:buFont typeface="Arial" pitchFamily="34" charset="0"/>
              <a:buNone/>
            </a:pPr>
            <a:r>
              <a:rPr lang="en-US" sz="2800" dirty="0" smtClean="0"/>
              <a:t>		</a:t>
            </a:r>
            <a:r>
              <a:rPr lang="en-US" sz="2800" dirty="0" err="1" smtClean="0"/>
              <a:t>aama:msAttribute</a:t>
            </a:r>
            <a:r>
              <a:rPr lang="en-US" sz="2800" baseline="-25000" dirty="0" err="1" smtClean="0"/>
              <a:t>a</a:t>
            </a:r>
            <a:r>
              <a:rPr lang="en-US" sz="2800" dirty="0" smtClean="0"/>
              <a:t>		</a:t>
            </a:r>
            <a:r>
              <a:rPr lang="en-US" sz="2800" dirty="0" err="1" smtClean="0"/>
              <a:t>aama:MSValue</a:t>
            </a:r>
            <a:r>
              <a:rPr lang="en-US" sz="2800" baseline="-25000" dirty="0" err="1" smtClean="0"/>
              <a:t>j</a:t>
            </a:r>
            <a:r>
              <a:rPr lang="en-US" sz="2800" baseline="-25000" dirty="0" smtClean="0"/>
              <a:t> </a:t>
            </a:r>
            <a:r>
              <a:rPr lang="en-US" sz="2800" dirty="0" smtClean="0"/>
              <a:t>;</a:t>
            </a:r>
          </a:p>
          <a:p>
            <a:pPr>
              <a:buFont typeface="Arial" pitchFamily="34" charset="0"/>
              <a:buNone/>
            </a:pPr>
            <a:r>
              <a:rPr lang="en-US" sz="2800" dirty="0" smtClean="0"/>
              <a:t>		</a:t>
            </a:r>
            <a:r>
              <a:rPr lang="en-US" sz="2800" dirty="0" err="1" smtClean="0"/>
              <a:t>aama:msAttribute</a:t>
            </a:r>
            <a:r>
              <a:rPr lang="en-US" sz="2800" baseline="-25000" dirty="0" err="1" smtClean="0"/>
              <a:t>b</a:t>
            </a:r>
            <a:r>
              <a:rPr lang="en-US" sz="2800" dirty="0" smtClean="0"/>
              <a:t>		</a:t>
            </a:r>
            <a:r>
              <a:rPr lang="en-US" sz="2800" dirty="0" err="1" smtClean="0"/>
              <a:t>aama:MSValue</a:t>
            </a:r>
            <a:r>
              <a:rPr lang="en-US" sz="2800" baseline="-25000" dirty="0" err="1" smtClean="0"/>
              <a:t>k</a:t>
            </a:r>
            <a:r>
              <a:rPr lang="en-US" sz="2800" baseline="-25000" dirty="0" smtClean="0"/>
              <a:t> </a:t>
            </a:r>
            <a:r>
              <a:rPr lang="en-US" sz="2800" dirty="0" smtClean="0"/>
              <a:t>;</a:t>
            </a:r>
          </a:p>
          <a:p>
            <a:pPr>
              <a:buFont typeface="Arial" pitchFamily="34" charset="0"/>
              <a:buNone/>
            </a:pPr>
            <a:r>
              <a:rPr lang="en-US" sz="2800" dirty="0" smtClean="0"/>
              <a:t>		</a:t>
            </a:r>
            <a:r>
              <a:rPr lang="en-US" sz="2800" dirty="0" err="1" smtClean="0"/>
              <a:t>aama:msAttribute</a:t>
            </a:r>
            <a:r>
              <a:rPr lang="en-US" sz="2800" baseline="-25000" dirty="0" err="1" smtClean="0"/>
              <a:t>c</a:t>
            </a:r>
            <a:r>
              <a:rPr lang="en-US" sz="2800" dirty="0" smtClean="0"/>
              <a:t>		</a:t>
            </a:r>
            <a:r>
              <a:rPr lang="en-US" sz="2800" dirty="0" err="1" smtClean="0"/>
              <a:t>aama:MSValue</a:t>
            </a:r>
            <a:r>
              <a:rPr lang="en-US" sz="2800" baseline="-25000" dirty="0" err="1" smtClean="0"/>
              <a:t>l</a:t>
            </a:r>
            <a:r>
              <a:rPr lang="en-US" sz="2800" baseline="-25000" dirty="0" smtClean="0"/>
              <a:t> </a:t>
            </a:r>
            <a:r>
              <a:rPr lang="en-US" sz="2800" dirty="0" smtClean="0"/>
              <a:t>;</a:t>
            </a:r>
          </a:p>
          <a:p>
            <a:pPr>
              <a:buFont typeface="Arial" pitchFamily="34" charset="0"/>
              <a:buNone/>
            </a:pPr>
            <a:r>
              <a:rPr lang="en-US" sz="2800" dirty="0" smtClean="0">
                <a:latin typeface="Arial Unicode MS" pitchFamily="34" charset="-128"/>
                <a:ea typeface="Arial Unicode MS" pitchFamily="34" charset="-128"/>
                <a:cs typeface="Arial Unicode MS" pitchFamily="34" charset="-128"/>
              </a:rPr>
              <a:t>		…		      …</a:t>
            </a:r>
            <a:endParaRPr lang="en-US" sz="2800" dirty="0" smtClean="0"/>
          </a:p>
          <a:p>
            <a:pPr>
              <a:buFont typeface="Arial" pitchFamily="34" charset="0"/>
              <a:buNone/>
            </a:pPr>
            <a:r>
              <a:rPr lang="en-US" sz="2800" dirty="0" smtClean="0"/>
              <a:t>	.</a:t>
            </a:r>
          </a:p>
        </p:txBody>
      </p:sp>
    </p:spTree>
  </p:cSld>
  <p:clrMapOvr>
    <a:masterClrMapping/>
  </p:clrMapOvr>
  <p:transition advTm="39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381000" y="152400"/>
            <a:ext cx="8229600" cy="914400"/>
          </a:xfrm>
        </p:spPr>
        <p:txBody>
          <a:bodyPr/>
          <a:lstStyle/>
          <a:p>
            <a:r>
              <a:rPr lang="en-US" dirty="0" err="1" smtClean="0"/>
              <a:t>ttl</a:t>
            </a:r>
            <a:r>
              <a:rPr lang="en-US" dirty="0" smtClean="0"/>
              <a:t>: Afar</a:t>
            </a:r>
          </a:p>
        </p:txBody>
      </p:sp>
      <p:sp>
        <p:nvSpPr>
          <p:cNvPr id="41987" name="Content Placeholder 2"/>
          <p:cNvSpPr>
            <a:spLocks noGrp="1"/>
          </p:cNvSpPr>
          <p:nvPr>
            <p:ph idx="1"/>
          </p:nvPr>
        </p:nvSpPr>
        <p:spPr>
          <a:xfrm>
            <a:off x="457200" y="995363"/>
            <a:ext cx="8229600" cy="5715000"/>
          </a:xfrm>
        </p:spPr>
        <p:txBody>
          <a:bodyPr/>
          <a:lstStyle/>
          <a:p>
            <a:pPr>
              <a:buFont typeface="Arial" pitchFamily="34" charset="0"/>
              <a:buNone/>
            </a:pPr>
            <a:r>
              <a:rPr lang="en-US" sz="2200" dirty="0" smtClean="0"/>
              <a:t>## sg,1,U,aduureh</a:t>
            </a:r>
          </a:p>
          <a:p>
            <a:pPr>
              <a:buFont typeface="Arial" pitchFamily="34" charset="0"/>
              <a:buNone/>
            </a:pPr>
            <a:r>
              <a:rPr lang="en-US" sz="2200" dirty="0" smtClean="0"/>
              <a:t>afar:Tok_3B69178F49A0	</a:t>
            </a:r>
          </a:p>
          <a:p>
            <a:pPr>
              <a:buFont typeface="Arial" pitchFamily="34" charset="0"/>
              <a:buNone/>
            </a:pPr>
            <a:r>
              <a:rPr lang="en-US" sz="2200" dirty="0" smtClean="0"/>
              <a:t>	a			</a:t>
            </a:r>
            <a:r>
              <a:rPr lang="en-US" sz="2200" dirty="0" err="1" smtClean="0"/>
              <a:t>aama:Term</a:t>
            </a:r>
            <a:r>
              <a:rPr lang="en-US" sz="2200" dirty="0" smtClean="0"/>
              <a:t> ;</a:t>
            </a:r>
          </a:p>
          <a:p>
            <a:pPr>
              <a:buFont typeface="Arial" pitchFamily="34" charset="0"/>
              <a:buNone/>
            </a:pPr>
            <a:r>
              <a:rPr lang="en-US" sz="2200" dirty="0" smtClean="0"/>
              <a:t>	</a:t>
            </a:r>
            <a:r>
              <a:rPr lang="en-US" sz="2200" dirty="0" err="1" smtClean="0"/>
              <a:t>aama:pdgmLex</a:t>
            </a:r>
            <a:r>
              <a:rPr lang="en-US" sz="2200" dirty="0" smtClean="0"/>
              <a:t>	</a:t>
            </a:r>
            <a:r>
              <a:rPr lang="en-US" sz="2200" dirty="0" err="1" smtClean="0"/>
              <a:t>aama:_uduur</a:t>
            </a:r>
            <a:r>
              <a:rPr lang="en-US" sz="2200" dirty="0" smtClean="0"/>
              <a:t>_;</a:t>
            </a:r>
          </a:p>
          <a:p>
            <a:pPr>
              <a:buFont typeface="Arial" pitchFamily="34" charset="0"/>
              <a:buNone/>
            </a:pPr>
            <a:r>
              <a:rPr lang="en-US" sz="2200" dirty="0" smtClean="0"/>
              <a:t>	</a:t>
            </a:r>
            <a:r>
              <a:rPr lang="en-US" sz="2200" dirty="0" err="1" smtClean="0"/>
              <a:t>aama:lang</a:t>
            </a:r>
            <a:r>
              <a:rPr lang="en-US" sz="2200" dirty="0" smtClean="0"/>
              <a:t>		</a:t>
            </a:r>
            <a:r>
              <a:rPr lang="en-US" sz="2200" dirty="0" err="1" smtClean="0"/>
              <a:t>aama:Afar</a:t>
            </a:r>
            <a:r>
              <a:rPr lang="en-US" sz="2200" dirty="0" smtClean="0"/>
              <a:t>;</a:t>
            </a:r>
          </a:p>
          <a:p>
            <a:pPr>
              <a:buFont typeface="Arial" pitchFamily="34" charset="0"/>
              <a:buNone/>
            </a:pPr>
            <a:r>
              <a:rPr lang="en-US" sz="2200" dirty="0" smtClean="0"/>
              <a:t>	</a:t>
            </a:r>
            <a:r>
              <a:rPr lang="en-US" sz="2200" dirty="0" err="1" smtClean="0"/>
              <a:t>aama:pos</a:t>
            </a:r>
            <a:r>
              <a:rPr lang="en-US" sz="2200" dirty="0" smtClean="0"/>
              <a:t>		</a:t>
            </a:r>
            <a:r>
              <a:rPr lang="en-US" sz="2200" dirty="0" err="1" smtClean="0"/>
              <a:t>aama:Verb</a:t>
            </a:r>
            <a:r>
              <a:rPr lang="en-US" sz="2200" dirty="0" smtClean="0"/>
              <a:t>;</a:t>
            </a:r>
          </a:p>
          <a:p>
            <a:pPr>
              <a:buFont typeface="Arial" pitchFamily="34" charset="0"/>
              <a:buNone/>
            </a:pPr>
            <a:r>
              <a:rPr lang="en-US" sz="2200" dirty="0" smtClean="0"/>
              <a:t>	</a:t>
            </a:r>
            <a:r>
              <a:rPr lang="en-US" sz="2200" dirty="0" err="1" smtClean="0"/>
              <a:t>aama:polarity</a:t>
            </a:r>
            <a:r>
              <a:rPr lang="en-US" sz="2200" dirty="0" smtClean="0"/>
              <a:t>	</a:t>
            </a:r>
            <a:r>
              <a:rPr lang="en-US" sz="2200" dirty="0" err="1" smtClean="0"/>
              <a:t>aama:Affirmative</a:t>
            </a:r>
            <a:r>
              <a:rPr lang="en-US" sz="2200" dirty="0" smtClean="0"/>
              <a:t>;</a:t>
            </a:r>
          </a:p>
          <a:p>
            <a:pPr>
              <a:buFont typeface="Arial" pitchFamily="34" charset="0"/>
              <a:buNone/>
            </a:pPr>
            <a:r>
              <a:rPr lang="en-US" sz="2200" dirty="0" smtClean="0"/>
              <a:t>	</a:t>
            </a:r>
            <a:r>
              <a:rPr lang="en-US" sz="2200" dirty="0" err="1" smtClean="0"/>
              <a:t>aama:tense</a:t>
            </a:r>
            <a:r>
              <a:rPr lang="en-US" sz="2200" dirty="0" smtClean="0"/>
              <a:t>		</a:t>
            </a:r>
            <a:r>
              <a:rPr lang="en-US" sz="2200" dirty="0" err="1" smtClean="0"/>
              <a:t>aama:Imperfect</a:t>
            </a:r>
            <a:r>
              <a:rPr lang="en-US" sz="2200" dirty="0" smtClean="0"/>
              <a:t>;</a:t>
            </a:r>
          </a:p>
          <a:p>
            <a:pPr>
              <a:buFont typeface="Arial" pitchFamily="34" charset="0"/>
              <a:buNone/>
            </a:pPr>
            <a:r>
              <a:rPr lang="en-US" sz="2200" dirty="0" smtClean="0"/>
              <a:t>	</a:t>
            </a:r>
            <a:r>
              <a:rPr lang="en-US" sz="2200" dirty="0" err="1" smtClean="0"/>
              <a:t>aama:conjClass</a:t>
            </a:r>
            <a:r>
              <a:rPr lang="en-US" sz="2200" dirty="0" smtClean="0"/>
              <a:t>	</a:t>
            </a:r>
            <a:r>
              <a:rPr lang="en-US" sz="2200" dirty="0" err="1" smtClean="0"/>
              <a:t>aama:PrefixConj</a:t>
            </a:r>
            <a:r>
              <a:rPr lang="en-US" sz="2200" dirty="0" smtClean="0"/>
              <a:t>;</a:t>
            </a:r>
          </a:p>
          <a:p>
            <a:pPr>
              <a:buFont typeface="Arial" pitchFamily="34" charset="0"/>
              <a:buNone/>
            </a:pPr>
            <a:r>
              <a:rPr lang="en-US" sz="2200" dirty="0" smtClean="0"/>
              <a:t>	</a:t>
            </a:r>
            <a:r>
              <a:rPr lang="en-US" sz="2200" dirty="0" err="1" smtClean="0"/>
              <a:t>aama:number</a:t>
            </a:r>
            <a:r>
              <a:rPr lang="en-US" sz="2200" dirty="0" smtClean="0"/>
              <a:t>	</a:t>
            </a:r>
            <a:r>
              <a:rPr lang="en-US" sz="2200" dirty="0" err="1" smtClean="0"/>
              <a:t>aama:Singular</a:t>
            </a:r>
            <a:r>
              <a:rPr lang="en-US" sz="2200" dirty="0" smtClean="0"/>
              <a:t>;</a:t>
            </a:r>
          </a:p>
          <a:p>
            <a:pPr>
              <a:buFont typeface="Arial" pitchFamily="34" charset="0"/>
              <a:buNone/>
            </a:pPr>
            <a:r>
              <a:rPr lang="en-US" sz="2200" dirty="0" smtClean="0"/>
              <a:t>	</a:t>
            </a:r>
            <a:r>
              <a:rPr lang="en-US" sz="2200" dirty="0" err="1" smtClean="0"/>
              <a:t>aama:person</a:t>
            </a:r>
            <a:r>
              <a:rPr lang="en-US" sz="2200" dirty="0" smtClean="0"/>
              <a:t>		</a:t>
            </a:r>
            <a:r>
              <a:rPr lang="en-US" sz="2200" dirty="0" err="1" smtClean="0"/>
              <a:t>aama:FirstPerson</a:t>
            </a:r>
            <a:r>
              <a:rPr lang="en-US" sz="2200" dirty="0" smtClean="0"/>
              <a:t>;</a:t>
            </a:r>
          </a:p>
          <a:p>
            <a:pPr>
              <a:buFont typeface="Arial" pitchFamily="34" charset="0"/>
              <a:buNone/>
            </a:pPr>
            <a:r>
              <a:rPr lang="en-US" sz="2200" dirty="0" smtClean="0"/>
              <a:t>	</a:t>
            </a:r>
            <a:r>
              <a:rPr lang="en-US" sz="2200" dirty="0" err="1" smtClean="0"/>
              <a:t>aama:gender</a:t>
            </a:r>
            <a:r>
              <a:rPr lang="en-US" sz="2200" dirty="0" smtClean="0"/>
              <a:t>	</a:t>
            </a:r>
            <a:r>
              <a:rPr lang="en-US" sz="2200" dirty="0" err="1" smtClean="0"/>
              <a:t>aama:U</a:t>
            </a:r>
            <a:r>
              <a:rPr lang="en-US" sz="2200" dirty="0" smtClean="0"/>
              <a:t>;</a:t>
            </a:r>
          </a:p>
          <a:p>
            <a:pPr>
              <a:buFont typeface="Arial" pitchFamily="34" charset="0"/>
              <a:buNone/>
            </a:pPr>
            <a:r>
              <a:rPr lang="en-US" sz="2200" dirty="0" smtClean="0"/>
              <a:t>	</a:t>
            </a:r>
            <a:r>
              <a:rPr lang="en-US" sz="2200" dirty="0" err="1" smtClean="0"/>
              <a:t>aama:shape</a:t>
            </a:r>
            <a:r>
              <a:rPr lang="en-US" sz="2200" dirty="0" smtClean="0"/>
              <a:t>		"</a:t>
            </a:r>
            <a:r>
              <a:rPr lang="en-US" sz="2200" dirty="0" err="1" smtClean="0"/>
              <a:t>aduureh</a:t>
            </a:r>
            <a:r>
              <a:rPr lang="en-US" sz="2200" dirty="0" smtClean="0"/>
              <a:t>";</a:t>
            </a:r>
          </a:p>
          <a:p>
            <a:pPr>
              <a:buFont typeface="Arial" pitchFamily="34" charset="0"/>
              <a:buNone/>
            </a:pPr>
            <a:r>
              <a:rPr lang="en-US" sz="2200" dirty="0" smtClean="0"/>
              <a:t>	.</a:t>
            </a:r>
          </a:p>
        </p:txBody>
      </p:sp>
    </p:spTree>
  </p:cSld>
  <p:clrMapOvr>
    <a:masterClrMapping/>
  </p:clrMapOvr>
  <p:transition advTm="328"/>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t>THUS:</a:t>
            </a:r>
          </a:p>
        </p:txBody>
      </p:sp>
      <p:sp>
        <p:nvSpPr>
          <p:cNvPr id="27651" name="Content Placeholder 2"/>
          <p:cNvSpPr>
            <a:spLocks noGrp="1"/>
          </p:cNvSpPr>
          <p:nvPr>
            <p:ph idx="1"/>
          </p:nvPr>
        </p:nvSpPr>
        <p:spPr/>
        <p:txBody>
          <a:bodyPr/>
          <a:lstStyle/>
          <a:p>
            <a:pPr eaLnBrk="1" hangingPunct="1"/>
            <a:r>
              <a:rPr lang="en-US" dirty="0" smtClean="0"/>
              <a:t>all of Afar paradigmatic morphology can be stated as a (large) set of </a:t>
            </a:r>
            <a:r>
              <a:rPr lang="en-US" dirty="0" err="1" smtClean="0"/>
              <a:t>ttl</a:t>
            </a:r>
            <a:r>
              <a:rPr lang="en-US" dirty="0" smtClean="0"/>
              <a:t> statements .</a:t>
            </a:r>
          </a:p>
          <a:p>
            <a:pPr eaLnBrk="1" hangingPunct="1"/>
            <a:r>
              <a:rPr lang="en-US" dirty="0" smtClean="0"/>
              <a:t>all of the AAMA database can be stated as a (very large) set of </a:t>
            </a:r>
            <a:r>
              <a:rPr lang="en-US" dirty="0" err="1" smtClean="0"/>
              <a:t>ttl</a:t>
            </a:r>
            <a:r>
              <a:rPr lang="en-US" dirty="0" smtClean="0"/>
              <a:t> statements.</a:t>
            </a:r>
          </a:p>
          <a:p>
            <a:pPr eaLnBrk="1" hangingPunct="1"/>
            <a:r>
              <a:rPr lang="en-US" dirty="0" smtClean="0"/>
              <a:t>all of an </a:t>
            </a:r>
            <a:r>
              <a:rPr lang="en-US" dirty="0" err="1" smtClean="0"/>
              <a:t>Afroasiatic</a:t>
            </a:r>
            <a:r>
              <a:rPr lang="en-US" dirty="0" smtClean="0"/>
              <a:t> database could be stated as a mind-boggling huge set of </a:t>
            </a:r>
            <a:r>
              <a:rPr lang="en-US" dirty="0" err="1" smtClean="0"/>
              <a:t>ttl</a:t>
            </a:r>
            <a:r>
              <a:rPr lang="en-US" dirty="0" smtClean="0"/>
              <a:t> statements.</a:t>
            </a:r>
          </a:p>
          <a:p>
            <a:pPr eaLnBrk="1" hangingPunct="1"/>
            <a:r>
              <a:rPr lang="en-US" dirty="0" smtClean="0">
                <a:latin typeface="Arial Unicode MS" pitchFamily="34" charset="-128"/>
                <a:ea typeface="Arial Unicode MS" pitchFamily="34" charset="-128"/>
                <a:cs typeface="Arial Unicode MS" pitchFamily="34" charset="-128"/>
              </a:rPr>
              <a:t>…		…		…</a:t>
            </a:r>
            <a:endParaRPr lang="en-US" dirty="0" smtClean="0"/>
          </a:p>
          <a:p>
            <a:pPr eaLnBrk="1" hangingPunct="1"/>
            <a:endParaRPr lang="en-US" dirty="0" smtClean="0"/>
          </a:p>
          <a:p>
            <a:pPr eaLnBrk="1" hangingPunct="1"/>
            <a:endParaRPr lang="en-US" dirty="0" smtClean="0"/>
          </a:p>
        </p:txBody>
      </p:sp>
    </p:spTree>
  </p:cSld>
  <p:clrMapOvr>
    <a:masterClrMapping/>
  </p:clrMapOvr>
  <p:transition advTm="328"/>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RDF </a:t>
            </a:r>
            <a:r>
              <a:rPr lang="en-US" dirty="0" err="1" smtClean="0"/>
              <a:t>Datastore</a:t>
            </a:r>
            <a:r>
              <a:rPr lang="en-US" dirty="0" smtClean="0"/>
              <a:t>:</a:t>
            </a:r>
            <a:endParaRPr lang="en-US" dirty="0"/>
          </a:p>
        </p:txBody>
      </p:sp>
      <p:sp>
        <p:nvSpPr>
          <p:cNvPr id="3" name="Content Placeholder 2"/>
          <p:cNvSpPr>
            <a:spLocks noGrp="1"/>
          </p:cNvSpPr>
          <p:nvPr>
            <p:ph idx="1"/>
          </p:nvPr>
        </p:nvSpPr>
        <p:spPr/>
        <p:txBody>
          <a:bodyPr/>
          <a:lstStyle/>
          <a:p>
            <a:r>
              <a:rPr lang="en-US" dirty="0" smtClean="0"/>
              <a:t>Of course in </a:t>
            </a:r>
            <a:r>
              <a:rPr lang="en-US" dirty="0" err="1" smtClean="0"/>
              <a:t>ttl</a:t>
            </a:r>
            <a:r>
              <a:rPr lang="en-US" dirty="0" smtClean="0"/>
              <a:t> representations, you do not immediately see the connections between the various systems of attributes and values as in the earlier graphic representations (although you can always trace them through by hand).</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RDF </a:t>
            </a:r>
            <a:r>
              <a:rPr lang="en-US" dirty="0" err="1" smtClean="0"/>
              <a:t>Datastore</a:t>
            </a:r>
            <a:endParaRPr lang="en-US" dirty="0"/>
          </a:p>
        </p:txBody>
      </p:sp>
      <p:sp>
        <p:nvSpPr>
          <p:cNvPr id="3" name="Content Placeholder 2"/>
          <p:cNvSpPr>
            <a:spLocks noGrp="1"/>
          </p:cNvSpPr>
          <p:nvPr>
            <p:ph idx="1"/>
          </p:nvPr>
        </p:nvSpPr>
        <p:spPr/>
        <p:txBody>
          <a:bodyPr/>
          <a:lstStyle/>
          <a:p>
            <a:r>
              <a:rPr lang="en-US" dirty="0" smtClean="0"/>
              <a:t>But the point is that the software which is an integral part of an RDF </a:t>
            </a:r>
            <a:r>
              <a:rPr lang="en-US" dirty="0" err="1" smtClean="0"/>
              <a:t>datastore</a:t>
            </a:r>
            <a:r>
              <a:rPr lang="en-US" dirty="0" smtClean="0"/>
              <a:t> </a:t>
            </a:r>
            <a:r>
              <a:rPr lang="en-US" u="sng" dirty="0" smtClean="0"/>
              <a:t>does</a:t>
            </a:r>
            <a:r>
              <a:rPr lang="en-US" dirty="0" smtClean="0"/>
              <a:t> see them, </a:t>
            </a:r>
            <a:r>
              <a:rPr lang="en-US" u="sng" dirty="0" smtClean="0"/>
              <a:t>all</a:t>
            </a:r>
            <a:r>
              <a:rPr lang="en-US" dirty="0" smtClean="0"/>
              <a:t> of them, virtually </a:t>
            </a:r>
            <a:r>
              <a:rPr lang="en-US" u="sng" dirty="0" smtClean="0"/>
              <a:t>at once</a:t>
            </a:r>
            <a:r>
              <a:rPr lang="en-US" dirty="0" smtClean="0"/>
              <a:t> . </a:t>
            </a:r>
          </a:p>
          <a:p>
            <a:endParaRPr lang="en-US" dirty="0" smtClean="0"/>
          </a:p>
          <a:p>
            <a:r>
              <a:rPr lang="en-US" sz="2400" dirty="0" smtClean="0"/>
              <a:t>Whence the ability of software that can handle </a:t>
            </a:r>
            <a:r>
              <a:rPr lang="en-US" sz="2400" dirty="0" err="1" smtClean="0"/>
              <a:t>ttl</a:t>
            </a:r>
            <a:r>
              <a:rPr lang="en-US" sz="2400" dirty="0" smtClean="0"/>
              <a:t> to respond to queries for: "all the 2</a:t>
            </a:r>
            <a:r>
              <a:rPr lang="en-US" sz="2400" baseline="30000" dirty="0" smtClean="0"/>
              <a:t>nd</a:t>
            </a:r>
            <a:r>
              <a:rPr lang="en-US" sz="2400" dirty="0" smtClean="0"/>
              <a:t> </a:t>
            </a:r>
            <a:r>
              <a:rPr lang="en-US" sz="2400" dirty="0" err="1" smtClean="0"/>
              <a:t>pers</a:t>
            </a:r>
            <a:r>
              <a:rPr lang="en-US" sz="2400" dirty="0" smtClean="0"/>
              <a:t> fem forms in Berber, Cushitic, and Semitic", "all the imperfective and perfective </a:t>
            </a:r>
            <a:r>
              <a:rPr lang="en-US" sz="2400" dirty="0" err="1" smtClean="0"/>
              <a:t>suffixConjugation</a:t>
            </a:r>
            <a:r>
              <a:rPr lang="en-US" sz="2400" dirty="0" smtClean="0"/>
              <a:t> forms", etc. etc.</a:t>
            </a:r>
            <a:endParaRPr lang="en-US"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RDF </a:t>
            </a:r>
            <a:r>
              <a:rPr lang="en-US" dirty="0" err="1" smtClean="0"/>
              <a:t>Datastore</a:t>
            </a:r>
            <a:endParaRPr lang="en-US" dirty="0"/>
          </a:p>
        </p:txBody>
      </p:sp>
      <p:sp>
        <p:nvSpPr>
          <p:cNvPr id="3" name="Content Placeholder 2"/>
          <p:cNvSpPr>
            <a:spLocks noGrp="1"/>
          </p:cNvSpPr>
          <p:nvPr>
            <p:ph idx="1"/>
          </p:nvPr>
        </p:nvSpPr>
        <p:spPr/>
        <p:txBody>
          <a:bodyPr/>
          <a:lstStyle/>
          <a:p>
            <a:r>
              <a:rPr lang="en-US" dirty="0" smtClean="0"/>
              <a:t>In short: </a:t>
            </a:r>
            <a:r>
              <a:rPr lang="en-US" b="1" i="1" dirty="0" smtClean="0"/>
              <a:t>RDF databases provide a tool not only for retrieving canonical  paradigms, but  for tearing them apart, and reassembling them in less canonical, but possibly insightful, ways.</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Excursus: Data Formats</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
            </a:r>
            <a:br>
              <a:rPr lang="en-US" dirty="0" smtClean="0"/>
            </a:br>
            <a:r>
              <a:rPr lang="en-US" sz="3600" dirty="0" smtClean="0"/>
              <a:t>Any Convenient &amp; Consistent Data Entry Format: </a:t>
            </a:r>
            <a:br>
              <a:rPr lang="en-US" sz="3600" dirty="0" smtClean="0"/>
            </a:br>
            <a:r>
              <a:rPr lang="en-US" sz="2200" dirty="0" smtClean="0"/>
              <a:t>e.g.</a:t>
            </a:r>
            <a:r>
              <a:rPr lang="en-US" dirty="0" smtClean="0"/>
              <a:t> </a:t>
            </a:r>
            <a:r>
              <a:rPr lang="en-US" sz="3100" dirty="0" smtClean="0"/>
              <a:t>data/</a:t>
            </a:r>
            <a:r>
              <a:rPr lang="en-US" sz="3100" dirty="0" err="1" smtClean="0"/>
              <a:t>beja</a:t>
            </a:r>
            <a:r>
              <a:rPr lang="en-US" sz="3100" dirty="0" smtClean="0"/>
              <a:t>/</a:t>
            </a:r>
            <a:r>
              <a:rPr lang="en-US" sz="3100" dirty="0" err="1" smtClean="0"/>
              <a:t>arteiga</a:t>
            </a:r>
            <a:r>
              <a:rPr lang="en-US" sz="3100" dirty="0" smtClean="0"/>
              <a:t>/</a:t>
            </a:r>
            <a:r>
              <a:rPr lang="en-US" sz="3100" dirty="0" err="1" smtClean="0"/>
              <a:t>src</a:t>
            </a:r>
            <a:r>
              <a:rPr lang="en-US" sz="3100" dirty="0" smtClean="0"/>
              <a:t>/beja-arteiga-pdgms.txt</a:t>
            </a:r>
            <a:r>
              <a:rPr lang="en-US" dirty="0" smtClean="0"/>
              <a:t/>
            </a:r>
            <a:br>
              <a:rPr lang="en-US" dirty="0" smtClean="0"/>
            </a:br>
            <a:endParaRPr lang="en-US" dirty="0"/>
          </a:p>
        </p:txBody>
      </p:sp>
      <p:sp>
        <p:nvSpPr>
          <p:cNvPr id="3" name="Content Placeholder 2"/>
          <p:cNvSpPr>
            <a:spLocks noGrp="1"/>
          </p:cNvSpPr>
          <p:nvPr>
            <p:ph idx="1"/>
          </p:nvPr>
        </p:nvSpPr>
        <p:spPr>
          <a:xfrm>
            <a:off x="457200" y="1447800"/>
            <a:ext cx="8229600" cy="4983163"/>
          </a:xfrm>
        </p:spPr>
        <p:txBody>
          <a:bodyPr>
            <a:normAutofit fontScale="40000" lnSpcReduction="20000"/>
          </a:bodyPr>
          <a:lstStyle/>
          <a:p>
            <a:pPr>
              <a:buNone/>
            </a:pPr>
            <a:r>
              <a:rPr lang="en-US" dirty="0" smtClean="0"/>
              <a:t>	</a:t>
            </a:r>
            <a:r>
              <a:rPr lang="en-US" sz="3500" dirty="0" smtClean="0"/>
              <a:t> PDGM:</a:t>
            </a:r>
          </a:p>
          <a:p>
            <a:pPr>
              <a:buNone/>
            </a:pPr>
            <a:r>
              <a:rPr lang="en-US" sz="3500" dirty="0" smtClean="0"/>
              <a:t>	ID: </a:t>
            </a:r>
            <a:r>
              <a:rPr lang="en-US" sz="3500" dirty="0" err="1" smtClean="0"/>
              <a:t>beja_H-VPrefAffCCCAor</a:t>
            </a:r>
            <a:endParaRPr lang="en-US" sz="3500" dirty="0" smtClean="0"/>
          </a:p>
          <a:p>
            <a:pPr>
              <a:buNone/>
            </a:pPr>
            <a:r>
              <a:rPr lang="en-US" sz="3500" dirty="0" smtClean="0"/>
              <a:t>	NAME: </a:t>
            </a:r>
            <a:r>
              <a:rPr lang="en-US" sz="3500" dirty="0" err="1" smtClean="0"/>
              <a:t>beja_H-VPrefAffCCCAor</a:t>
            </a:r>
            <a:endParaRPr lang="en-US" sz="3500" dirty="0" smtClean="0"/>
          </a:p>
          <a:p>
            <a:pPr>
              <a:buNone/>
            </a:pPr>
            <a:r>
              <a:rPr lang="en-US" sz="3500" dirty="0" smtClean="0"/>
              <a:t>	FEATURES:</a:t>
            </a:r>
          </a:p>
          <a:p>
            <a:pPr>
              <a:buNone/>
            </a:pPr>
            <a:r>
              <a:rPr lang="en-US" sz="3500" dirty="0" smtClean="0"/>
              <a:t>		</a:t>
            </a:r>
            <a:r>
              <a:rPr lang="en-US" sz="3500" dirty="0" err="1" smtClean="0"/>
              <a:t>lang</a:t>
            </a:r>
            <a:r>
              <a:rPr lang="en-US" sz="3500" dirty="0" smtClean="0"/>
              <a:t> = </a:t>
            </a:r>
            <a:r>
              <a:rPr lang="en-US" sz="3500" dirty="0" err="1" smtClean="0"/>
              <a:t>beja-arteiga</a:t>
            </a:r>
            <a:endParaRPr lang="en-US" sz="3500" dirty="0" smtClean="0"/>
          </a:p>
          <a:p>
            <a:pPr>
              <a:buNone/>
            </a:pPr>
            <a:r>
              <a:rPr lang="en-US" sz="3500" dirty="0" smtClean="0"/>
              <a:t>		pos = verb</a:t>
            </a:r>
          </a:p>
          <a:p>
            <a:pPr>
              <a:buNone/>
            </a:pPr>
            <a:r>
              <a:rPr lang="en-US" sz="3500" dirty="0" smtClean="0"/>
              <a:t>		tam = aorist</a:t>
            </a:r>
          </a:p>
          <a:p>
            <a:pPr>
              <a:buNone/>
            </a:pPr>
            <a:r>
              <a:rPr lang="en-US" sz="3500" dirty="0" smtClean="0"/>
              <a:t>		polarity = affirmative</a:t>
            </a:r>
          </a:p>
          <a:p>
            <a:pPr>
              <a:buNone/>
            </a:pPr>
            <a:r>
              <a:rPr lang="en-US" sz="3500" dirty="0" smtClean="0"/>
              <a:t>		</a:t>
            </a:r>
            <a:r>
              <a:rPr lang="en-US" sz="3500" dirty="0" err="1" smtClean="0"/>
              <a:t>rootClass</a:t>
            </a:r>
            <a:r>
              <a:rPr lang="en-US" sz="3500" dirty="0" smtClean="0"/>
              <a:t> = CCC</a:t>
            </a:r>
          </a:p>
          <a:p>
            <a:pPr>
              <a:buNone/>
            </a:pPr>
            <a:r>
              <a:rPr lang="en-US" sz="3500" dirty="0" smtClean="0"/>
              <a:t>		</a:t>
            </a:r>
            <a:r>
              <a:rPr lang="en-US" sz="3500" dirty="0" err="1" smtClean="0"/>
              <a:t>conjClass</a:t>
            </a:r>
            <a:r>
              <a:rPr lang="en-US" sz="3500" dirty="0" smtClean="0"/>
              <a:t> = prefix</a:t>
            </a:r>
          </a:p>
          <a:p>
            <a:pPr>
              <a:buNone/>
            </a:pPr>
            <a:r>
              <a:rPr lang="en-US" sz="3500" dirty="0" smtClean="0"/>
              <a:t>		</a:t>
            </a:r>
            <a:r>
              <a:rPr lang="en-US" sz="3500" dirty="0" err="1" smtClean="0"/>
              <a:t>pdgmLex</a:t>
            </a:r>
            <a:r>
              <a:rPr lang="en-US" sz="3500" dirty="0" smtClean="0"/>
              <a:t> = dbl</a:t>
            </a:r>
          </a:p>
          <a:p>
            <a:pPr>
              <a:buNone/>
            </a:pPr>
            <a:r>
              <a:rPr lang="en-US" sz="3500" dirty="0" smtClean="0"/>
              <a:t>	FORMS:</a:t>
            </a:r>
          </a:p>
          <a:p>
            <a:pPr>
              <a:buNone/>
            </a:pPr>
            <a:r>
              <a:rPr lang="en-US" sz="3500" dirty="0" smtClean="0"/>
              <a:t>		number	|	person	|	gender	|	token</a:t>
            </a:r>
          </a:p>
          <a:p>
            <a:pPr>
              <a:buNone/>
            </a:pPr>
            <a:r>
              <a:rPr lang="en-US" sz="3500" dirty="0" smtClean="0"/>
              <a:t>		</a:t>
            </a:r>
            <a:r>
              <a:rPr lang="en-US" sz="3500" dirty="0" err="1" smtClean="0"/>
              <a:t>sg</a:t>
            </a:r>
            <a:r>
              <a:rPr lang="en-US" sz="3500" dirty="0" smtClean="0"/>
              <a:t>	|	p1	|	-	|	?-</a:t>
            </a:r>
            <a:r>
              <a:rPr lang="en-US" sz="3500" dirty="0" err="1" smtClean="0"/>
              <a:t>iidbíl</a:t>
            </a:r>
            <a:endParaRPr lang="en-US" sz="3500" dirty="0" smtClean="0"/>
          </a:p>
          <a:p>
            <a:pPr>
              <a:buNone/>
            </a:pPr>
            <a:r>
              <a:rPr lang="en-US" sz="3500" dirty="0" smtClean="0"/>
              <a:t>		</a:t>
            </a:r>
            <a:r>
              <a:rPr lang="en-US" sz="3500" dirty="0" err="1" smtClean="0"/>
              <a:t>sg</a:t>
            </a:r>
            <a:r>
              <a:rPr lang="en-US" sz="3500" dirty="0" smtClean="0"/>
              <a:t>	|	p2	|	m	|	t-</a:t>
            </a:r>
            <a:r>
              <a:rPr lang="en-US" sz="3500" dirty="0" err="1" smtClean="0"/>
              <a:t>iidbil</a:t>
            </a:r>
            <a:r>
              <a:rPr lang="en-US" sz="3500" dirty="0" smtClean="0"/>
              <a:t>- `a</a:t>
            </a:r>
          </a:p>
          <a:p>
            <a:pPr>
              <a:buNone/>
            </a:pPr>
            <a:r>
              <a:rPr lang="en-US" sz="3500" dirty="0" smtClean="0"/>
              <a:t>		</a:t>
            </a:r>
            <a:r>
              <a:rPr lang="en-US" sz="3500" dirty="0" err="1" smtClean="0"/>
              <a:t>sg</a:t>
            </a:r>
            <a:r>
              <a:rPr lang="en-US" sz="3500" dirty="0" smtClean="0"/>
              <a:t>	|	p2	|	f	|	t-</a:t>
            </a:r>
            <a:r>
              <a:rPr lang="en-US" sz="3500" dirty="0" err="1" smtClean="0"/>
              <a:t>iidbil</a:t>
            </a:r>
            <a:r>
              <a:rPr lang="en-US" sz="3500" dirty="0" smtClean="0"/>
              <a:t>- `</a:t>
            </a:r>
            <a:r>
              <a:rPr lang="en-US" sz="3500" dirty="0" err="1" smtClean="0"/>
              <a:t>i</a:t>
            </a:r>
            <a:endParaRPr lang="en-US" sz="3500" dirty="0" smtClean="0"/>
          </a:p>
          <a:p>
            <a:pPr>
              <a:buNone/>
            </a:pPr>
            <a:r>
              <a:rPr lang="en-US" sz="3500" dirty="0" smtClean="0"/>
              <a:t>		</a:t>
            </a:r>
            <a:r>
              <a:rPr lang="en-US" sz="3500" dirty="0" err="1" smtClean="0"/>
              <a:t>sg</a:t>
            </a:r>
            <a:r>
              <a:rPr lang="en-US" sz="3500" dirty="0" smtClean="0"/>
              <a:t>	|	p3	|	m	|	?-</a:t>
            </a:r>
            <a:r>
              <a:rPr lang="en-US" sz="3500" dirty="0" err="1" smtClean="0"/>
              <a:t>iidbíl</a:t>
            </a:r>
            <a:endParaRPr lang="en-US" sz="3500" dirty="0" smtClean="0"/>
          </a:p>
          <a:p>
            <a:pPr>
              <a:buNone/>
            </a:pPr>
            <a:r>
              <a:rPr lang="en-US" sz="3500" dirty="0" smtClean="0"/>
              <a:t>		</a:t>
            </a:r>
            <a:r>
              <a:rPr lang="en-US" sz="3500" dirty="0" err="1" smtClean="0"/>
              <a:t>sg</a:t>
            </a:r>
            <a:r>
              <a:rPr lang="en-US" sz="3500" dirty="0" smtClean="0"/>
              <a:t>	|	p3	|	f	|	t-</a:t>
            </a:r>
            <a:r>
              <a:rPr lang="en-US" sz="3500" dirty="0" err="1" smtClean="0"/>
              <a:t>iidbíl</a:t>
            </a:r>
            <a:endParaRPr lang="en-US" sz="3500" dirty="0" smtClean="0"/>
          </a:p>
          <a:p>
            <a:pPr>
              <a:buNone/>
            </a:pPr>
            <a:r>
              <a:rPr lang="en-US" sz="3500" dirty="0" smtClean="0"/>
              <a:t>		pl	|	p1	|	-	|	n-</a:t>
            </a:r>
            <a:r>
              <a:rPr lang="en-US" sz="3500" dirty="0" err="1" smtClean="0"/>
              <a:t>iidbíl</a:t>
            </a:r>
            <a:endParaRPr lang="en-US" sz="3500" dirty="0" smtClean="0"/>
          </a:p>
          <a:p>
            <a:pPr>
              <a:buNone/>
            </a:pPr>
            <a:r>
              <a:rPr lang="en-US" sz="3500" dirty="0" smtClean="0"/>
              <a:t>		pl	|	p2	|	-	|	t-</a:t>
            </a:r>
            <a:r>
              <a:rPr lang="en-US" sz="3500" dirty="0" err="1" smtClean="0"/>
              <a:t>iidbil</a:t>
            </a:r>
            <a:r>
              <a:rPr lang="en-US" sz="3500" dirty="0" smtClean="0"/>
              <a:t>- `</a:t>
            </a:r>
            <a:r>
              <a:rPr lang="en-US" sz="3500" dirty="0" err="1" smtClean="0"/>
              <a:t>na</a:t>
            </a:r>
            <a:endParaRPr lang="en-US" sz="3500" dirty="0" smtClean="0"/>
          </a:p>
          <a:p>
            <a:pPr>
              <a:buNone/>
            </a:pPr>
            <a:r>
              <a:rPr lang="en-US" sz="3500" dirty="0" smtClean="0"/>
              <a:t>		pl	|	p3	|	-	|	?-</a:t>
            </a:r>
            <a:r>
              <a:rPr lang="en-US" sz="3500" dirty="0" err="1" smtClean="0"/>
              <a:t>iidbil</a:t>
            </a:r>
            <a:r>
              <a:rPr lang="en-US" sz="3500" dirty="0" smtClean="0"/>
              <a:t>- `</a:t>
            </a:r>
            <a:r>
              <a:rPr lang="en-US" sz="3500" dirty="0" err="1" smtClean="0"/>
              <a:t>na</a:t>
            </a:r>
            <a:endParaRPr lang="en-US" sz="35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OBGT 7</a:t>
            </a:r>
            <a:br>
              <a:rPr lang="en-US" dirty="0" smtClean="0"/>
            </a:br>
            <a:r>
              <a:rPr lang="en-US" dirty="0" smtClean="0"/>
              <a:t>(Old Babylonian Grammatical Texts 7)</a:t>
            </a:r>
            <a:endParaRPr lang="en-US" dirty="0"/>
          </a:p>
        </p:txBody>
      </p:sp>
      <p:pic>
        <p:nvPicPr>
          <p:cNvPr id="5" name="Content Placeholder 4" descr="OBGT 7 A24189 obv.jpg"/>
          <p:cNvPicPr>
            <a:picLocks noGrp="1" noChangeAspect="1"/>
          </p:cNvPicPr>
          <p:nvPr>
            <p:ph sz="half" idx="1"/>
          </p:nvPr>
        </p:nvPicPr>
        <p:blipFill>
          <a:blip r:embed="rId3" cstate="print"/>
          <a:stretch>
            <a:fillRect/>
          </a:stretch>
        </p:blipFill>
        <p:spPr>
          <a:xfrm>
            <a:off x="779264" y="1600200"/>
            <a:ext cx="3394472" cy="4525963"/>
          </a:xfrm>
        </p:spPr>
      </p:pic>
      <p:pic>
        <p:nvPicPr>
          <p:cNvPr id="6" name="Content Placeholder 5" descr="OBGT 7 A24189 rev.jpg"/>
          <p:cNvPicPr>
            <a:picLocks noGrp="1" noChangeAspect="1"/>
          </p:cNvPicPr>
          <p:nvPr>
            <p:ph sz="half" idx="2"/>
          </p:nvPr>
        </p:nvPicPr>
        <p:blipFill>
          <a:blip r:embed="rId4" cstate="print"/>
          <a:stretch>
            <a:fillRect/>
          </a:stretch>
        </p:blipFill>
        <p:spPr>
          <a:xfrm>
            <a:off x="4970264" y="1600200"/>
            <a:ext cx="3394472" cy="4525963"/>
          </a:xfr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Explicit Static (persistent) format</a:t>
            </a:r>
          </a:p>
        </p:txBody>
      </p:sp>
      <p:sp>
        <p:nvSpPr>
          <p:cNvPr id="17411" name="Content Placeholder 2"/>
          <p:cNvSpPr>
            <a:spLocks noGrp="1"/>
          </p:cNvSpPr>
          <p:nvPr>
            <p:ph idx="1"/>
          </p:nvPr>
        </p:nvSpPr>
        <p:spPr/>
        <p:txBody>
          <a:bodyPr/>
          <a:lstStyle/>
          <a:p>
            <a:r>
              <a:rPr lang="en-US" dirty="0" smtClean="0"/>
              <a:t>Need explicit format for</a:t>
            </a:r>
          </a:p>
          <a:p>
            <a:pPr lvl="1"/>
            <a:r>
              <a:rPr lang="en-US" dirty="0" smtClean="0"/>
              <a:t>storage</a:t>
            </a:r>
          </a:p>
          <a:p>
            <a:pPr lvl="1"/>
            <a:r>
              <a:rPr lang="en-US" dirty="0" smtClean="0"/>
              <a:t>basis for further format transformations</a:t>
            </a:r>
          </a:p>
          <a:p>
            <a:pPr lvl="1"/>
            <a:r>
              <a:rPr lang="en-US" dirty="0" smtClean="0"/>
              <a:t>data exchange</a:t>
            </a:r>
          </a:p>
          <a:p>
            <a:r>
              <a:rPr lang="en-US" dirty="0" smtClean="0"/>
              <a:t>XML is good (of course) . . . </a:t>
            </a:r>
          </a:p>
        </p:txBody>
      </p:sp>
    </p:spTree>
  </p:cSld>
  <p:clrMapOvr>
    <a:masterClrMapping/>
  </p:clrMapOvr>
  <p:transition advTm="796"/>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700" dirty="0" smtClean="0"/>
              <a:t>Static Format: XML (</a:t>
            </a:r>
            <a:r>
              <a:rPr lang="en-US" sz="2700" dirty="0" err="1" smtClean="0"/>
              <a:t>pdgm</a:t>
            </a:r>
            <a:r>
              <a:rPr lang="en-US" sz="2700" dirty="0" smtClean="0"/>
              <a:t> term)</a:t>
            </a:r>
            <a:br>
              <a:rPr lang="en-US" sz="2700" dirty="0" smtClean="0"/>
            </a:br>
            <a:r>
              <a:rPr lang="en-US" sz="2700" dirty="0" smtClean="0"/>
              <a:t>data/</a:t>
            </a:r>
            <a:r>
              <a:rPr lang="en-US" sz="2700" dirty="0" err="1" smtClean="0"/>
              <a:t>beja</a:t>
            </a:r>
            <a:r>
              <a:rPr lang="en-US" sz="2700" dirty="0" smtClean="0"/>
              <a:t>/</a:t>
            </a:r>
            <a:r>
              <a:rPr lang="en-US" sz="2700" dirty="0" err="1" smtClean="0"/>
              <a:t>arteiga</a:t>
            </a:r>
            <a:r>
              <a:rPr lang="en-US" sz="2700" dirty="0" smtClean="0"/>
              <a:t>/beja-arteiga-pdgms.xml</a:t>
            </a:r>
            <a:endParaRPr lang="en-US" sz="2700" dirty="0"/>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pPr>
              <a:buNone/>
            </a:pPr>
            <a:r>
              <a:rPr lang="en-US" sz="2000" dirty="0" smtClean="0"/>
              <a:t>&lt;</a:t>
            </a:r>
            <a:r>
              <a:rPr lang="en-US" sz="2000" dirty="0" err="1" smtClean="0"/>
              <a:t>pdgm</a:t>
            </a:r>
            <a:r>
              <a:rPr lang="en-US" sz="2000" dirty="0" smtClean="0"/>
              <a:t> &gt;</a:t>
            </a:r>
          </a:p>
          <a:p>
            <a:pPr>
              <a:buNone/>
            </a:pPr>
            <a:r>
              <a:rPr lang="en-US" sz="2000" dirty="0" smtClean="0"/>
              <a:t>	&lt;common-properties&gt;</a:t>
            </a:r>
          </a:p>
          <a:p>
            <a:pPr>
              <a:buNone/>
            </a:pPr>
            <a:r>
              <a:rPr lang="en-US" sz="2000" dirty="0" smtClean="0"/>
              <a:t>	     &lt;prop type="</a:t>
            </a:r>
            <a:r>
              <a:rPr lang="en-US" sz="2000" dirty="0" err="1" smtClean="0"/>
              <a:t>conjClass</a:t>
            </a:r>
            <a:r>
              <a:rPr lang="en-US" sz="2000" dirty="0" smtClean="0"/>
              <a:t>" </a:t>
            </a:r>
            <a:r>
              <a:rPr lang="en-US" sz="2000" dirty="0" err="1" smtClean="0"/>
              <a:t>val</a:t>
            </a:r>
            <a:r>
              <a:rPr lang="en-US" sz="2000" dirty="0" smtClean="0"/>
              <a:t>="Prefix"/&gt;</a:t>
            </a:r>
          </a:p>
          <a:p>
            <a:pPr>
              <a:buNone/>
            </a:pPr>
            <a:r>
              <a:rPr lang="en-US" sz="2000" dirty="0" smtClean="0"/>
              <a:t>            &lt;prop type="</a:t>
            </a:r>
            <a:r>
              <a:rPr lang="en-US" sz="2000" dirty="0" err="1" smtClean="0"/>
              <a:t>lang</a:t>
            </a:r>
            <a:r>
              <a:rPr lang="en-US" sz="2000" dirty="0" smtClean="0"/>
              <a:t>" </a:t>
            </a:r>
            <a:r>
              <a:rPr lang="en-US" sz="2000" dirty="0" err="1" smtClean="0"/>
              <a:t>val</a:t>
            </a:r>
            <a:r>
              <a:rPr lang="en-US" sz="2000" dirty="0" smtClean="0"/>
              <a:t>="</a:t>
            </a:r>
            <a:r>
              <a:rPr lang="en-US" sz="2000" dirty="0" err="1" smtClean="0"/>
              <a:t>Beja</a:t>
            </a:r>
            <a:r>
              <a:rPr lang="en-US" sz="2000" dirty="0" smtClean="0"/>
              <a:t>-</a:t>
            </a:r>
            <a:r>
              <a:rPr lang="en-US" sz="2000" dirty="0" err="1" smtClean="0"/>
              <a:t>Arteiga</a:t>
            </a:r>
            <a:r>
              <a:rPr lang="en-US" sz="2000" dirty="0" smtClean="0"/>
              <a:t>"/&gt;</a:t>
            </a:r>
          </a:p>
          <a:p>
            <a:pPr>
              <a:buNone/>
            </a:pPr>
            <a:r>
              <a:rPr lang="en-US" sz="2000" dirty="0" smtClean="0"/>
              <a:t>            &lt;prop type="</a:t>
            </a:r>
            <a:r>
              <a:rPr lang="en-US" sz="2000" dirty="0" err="1" smtClean="0"/>
              <a:t>lexlabel</a:t>
            </a:r>
            <a:r>
              <a:rPr lang="en-US" sz="2000" dirty="0" smtClean="0"/>
              <a:t>" </a:t>
            </a:r>
            <a:r>
              <a:rPr lang="en-US" sz="2000" dirty="0" err="1" smtClean="0"/>
              <a:t>val</a:t>
            </a:r>
            <a:r>
              <a:rPr lang="en-US" sz="2000" dirty="0" smtClean="0"/>
              <a:t>="dbl"/&gt;</a:t>
            </a:r>
          </a:p>
          <a:p>
            <a:pPr>
              <a:buNone/>
            </a:pPr>
            <a:r>
              <a:rPr lang="en-US" sz="2000" dirty="0" smtClean="0"/>
              <a:t>            &lt;prop type="polarity" </a:t>
            </a:r>
            <a:r>
              <a:rPr lang="en-US" sz="2000" dirty="0" err="1" smtClean="0"/>
              <a:t>val</a:t>
            </a:r>
            <a:r>
              <a:rPr lang="en-US" sz="2000" dirty="0" smtClean="0"/>
              <a:t>="Affirmative"/&gt;</a:t>
            </a:r>
          </a:p>
          <a:p>
            <a:pPr>
              <a:buNone/>
            </a:pPr>
            <a:r>
              <a:rPr lang="en-US" sz="2000" dirty="0" smtClean="0"/>
              <a:t>            &lt;prop type="pos" </a:t>
            </a:r>
            <a:r>
              <a:rPr lang="en-US" sz="2000" dirty="0" err="1" smtClean="0"/>
              <a:t>val</a:t>
            </a:r>
            <a:r>
              <a:rPr lang="en-US" sz="2000" dirty="0" smtClean="0"/>
              <a:t>="Verb"/&gt;</a:t>
            </a:r>
          </a:p>
          <a:p>
            <a:pPr>
              <a:buNone/>
            </a:pPr>
            <a:r>
              <a:rPr lang="en-US" sz="2000" dirty="0" smtClean="0"/>
              <a:t>            &lt;prop type="</a:t>
            </a:r>
            <a:r>
              <a:rPr lang="en-US" sz="2000" dirty="0" err="1" smtClean="0"/>
              <a:t>rootClass</a:t>
            </a:r>
            <a:r>
              <a:rPr lang="en-US" sz="2000" dirty="0" smtClean="0"/>
              <a:t>" </a:t>
            </a:r>
            <a:r>
              <a:rPr lang="en-US" sz="2000" dirty="0" err="1" smtClean="0"/>
              <a:t>val</a:t>
            </a:r>
            <a:r>
              <a:rPr lang="en-US" sz="2000" dirty="0" smtClean="0"/>
              <a:t>="CCC"/&gt;</a:t>
            </a:r>
          </a:p>
          <a:p>
            <a:pPr>
              <a:buNone/>
            </a:pPr>
            <a:r>
              <a:rPr lang="en-US" sz="2000" dirty="0" smtClean="0"/>
              <a:t>            &lt;prop type="tam" </a:t>
            </a:r>
            <a:r>
              <a:rPr lang="en-US" sz="2000" dirty="0" err="1" smtClean="0"/>
              <a:t>val</a:t>
            </a:r>
            <a:r>
              <a:rPr lang="en-US" sz="2000" dirty="0" smtClean="0"/>
              <a:t>="Aorist"/&gt;</a:t>
            </a:r>
          </a:p>
          <a:p>
            <a:pPr>
              <a:buNone/>
            </a:pPr>
            <a:r>
              <a:rPr lang="en-US" sz="2000" dirty="0" smtClean="0"/>
              <a:t>       &lt;/common-properties&gt;</a:t>
            </a:r>
          </a:p>
          <a:p>
            <a:pPr>
              <a:buNone/>
            </a:pPr>
            <a:r>
              <a:rPr lang="en-US" sz="2000" dirty="0" smtClean="0"/>
              <a:t>       &lt;</a:t>
            </a:r>
            <a:r>
              <a:rPr lang="en-US" sz="2000" dirty="0" err="1" smtClean="0"/>
              <a:t>termcluster</a:t>
            </a:r>
            <a:r>
              <a:rPr lang="en-US" sz="2000" dirty="0" smtClean="0"/>
              <a:t>&gt; </a:t>
            </a:r>
          </a:p>
          <a:p>
            <a:pPr>
              <a:buNone/>
            </a:pPr>
            <a:r>
              <a:rPr lang="en-US" sz="2000" dirty="0" smtClean="0"/>
              <a:t>           &lt;term id="ID05c2c97a-8896-402b-9e3c-45f99d951510"&gt; </a:t>
            </a:r>
          </a:p>
          <a:p>
            <a:pPr>
              <a:buNone/>
            </a:pPr>
            <a:r>
              <a:rPr lang="en-US" sz="2000" dirty="0" smtClean="0"/>
              <a:t>               &lt;prop type="gender" </a:t>
            </a:r>
            <a:r>
              <a:rPr lang="en-US" sz="2000" dirty="0" err="1" smtClean="0"/>
              <a:t>val</a:t>
            </a:r>
            <a:r>
              <a:rPr lang="en-US" sz="2000" dirty="0" smtClean="0"/>
              <a:t>="</a:t>
            </a:r>
            <a:r>
              <a:rPr lang="en-US" sz="2000" dirty="0" err="1" smtClean="0"/>
              <a:t>Masc</a:t>
            </a:r>
            <a:r>
              <a:rPr lang="en-US" sz="2000" dirty="0" smtClean="0"/>
              <a:t>"/&gt;</a:t>
            </a:r>
          </a:p>
          <a:p>
            <a:pPr>
              <a:buNone/>
            </a:pPr>
            <a:r>
              <a:rPr lang="en-US" sz="2000" dirty="0" smtClean="0"/>
              <a:t>               &lt;prop type="number" </a:t>
            </a:r>
            <a:r>
              <a:rPr lang="en-US" sz="2000" dirty="0" err="1" smtClean="0"/>
              <a:t>val</a:t>
            </a:r>
            <a:r>
              <a:rPr lang="en-US" sz="2000" dirty="0" smtClean="0"/>
              <a:t>="Singular"/&gt;</a:t>
            </a:r>
          </a:p>
          <a:p>
            <a:pPr>
              <a:buNone/>
            </a:pPr>
            <a:r>
              <a:rPr lang="en-US" sz="2000" dirty="0" smtClean="0"/>
              <a:t>               &lt;prop type="person" </a:t>
            </a:r>
            <a:r>
              <a:rPr lang="en-US" sz="2000" dirty="0" err="1" smtClean="0"/>
              <a:t>val</a:t>
            </a:r>
            <a:r>
              <a:rPr lang="en-US" sz="2000" dirty="0" smtClean="0"/>
              <a:t>="Person3"/&gt;</a:t>
            </a:r>
          </a:p>
          <a:p>
            <a:pPr>
              <a:buNone/>
            </a:pPr>
            <a:r>
              <a:rPr lang="en-US" sz="2000" dirty="0" smtClean="0"/>
              <a:t>               &lt;prop type="token" </a:t>
            </a:r>
            <a:r>
              <a:rPr lang="en-US" sz="2000" dirty="0" err="1" smtClean="0"/>
              <a:t>val</a:t>
            </a:r>
            <a:r>
              <a:rPr lang="en-US" sz="2000" dirty="0" smtClean="0"/>
              <a:t>="?-</a:t>
            </a:r>
            <a:r>
              <a:rPr lang="en-US" sz="2000" dirty="0" err="1" smtClean="0"/>
              <a:t>iidbíl</a:t>
            </a:r>
            <a:r>
              <a:rPr lang="en-US" sz="2000" dirty="0" smtClean="0"/>
              <a:t>"/&gt;</a:t>
            </a:r>
          </a:p>
          <a:p>
            <a:pPr>
              <a:buNone/>
            </a:pPr>
            <a:r>
              <a:rPr lang="en-US" sz="2000" dirty="0" smtClean="0"/>
              <a:t>           &lt;/term&gt; </a:t>
            </a:r>
          </a:p>
          <a:p>
            <a:pPr>
              <a:buNone/>
            </a:pPr>
            <a:r>
              <a:rPr lang="en-US" sz="2000" dirty="0" smtClean="0"/>
              <a:t>	    .   .   .    .   .  .  .</a:t>
            </a:r>
          </a:p>
          <a:p>
            <a:pPr>
              <a:buNone/>
            </a:pPr>
            <a:r>
              <a:rPr lang="en-US" sz="2000" dirty="0" smtClean="0"/>
              <a:t>	&lt;/</a:t>
            </a:r>
            <a:r>
              <a:rPr lang="en-US" sz="2000" dirty="0" err="1" smtClean="0"/>
              <a:t>termcluster</a:t>
            </a:r>
            <a:r>
              <a:rPr lang="en-US" sz="2000" dirty="0" smtClean="0"/>
              <a:t>&gt; </a:t>
            </a:r>
          </a:p>
          <a:p>
            <a:pPr>
              <a:buNone/>
            </a:pPr>
            <a:r>
              <a:rPr lang="en-US" sz="2000" dirty="0" smtClean="0"/>
              <a:t> &lt;/</a:t>
            </a:r>
            <a:r>
              <a:rPr lang="en-US" sz="2000" dirty="0" err="1" smtClean="0"/>
              <a:t>pdgm</a:t>
            </a:r>
            <a:r>
              <a:rPr lang="en-US" sz="2000" dirty="0" smtClean="0"/>
              <a:t>&gt;</a:t>
            </a:r>
          </a:p>
          <a:p>
            <a:pPr>
              <a:buNone/>
            </a:pPr>
            <a:endParaRPr lang="en-US" sz="20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Static format</a:t>
            </a:r>
          </a:p>
        </p:txBody>
      </p:sp>
      <p:sp>
        <p:nvSpPr>
          <p:cNvPr id="17411" name="Content Placeholder 2"/>
          <p:cNvSpPr>
            <a:spLocks noGrp="1"/>
          </p:cNvSpPr>
          <p:nvPr>
            <p:ph idx="1"/>
          </p:nvPr>
        </p:nvSpPr>
        <p:spPr>
          <a:xfrm>
            <a:off x="457200" y="1524000"/>
            <a:ext cx="8229600" cy="4525963"/>
          </a:xfrm>
        </p:spPr>
        <p:txBody>
          <a:bodyPr/>
          <a:lstStyle/>
          <a:p>
            <a:r>
              <a:rPr lang="en-US" dirty="0" smtClean="0"/>
              <a:t>XML is good (of course) . . . but for our purposes</a:t>
            </a:r>
          </a:p>
          <a:p>
            <a:r>
              <a:rPr lang="en-US" dirty="0" smtClean="0"/>
              <a:t>JSON is better </a:t>
            </a:r>
          </a:p>
        </p:txBody>
      </p:sp>
    </p:spTree>
  </p:cSld>
  <p:clrMapOvr>
    <a:masterClrMapping/>
  </p:clrMapOvr>
  <p:transition advTm="796"/>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t>Static </a:t>
            </a:r>
            <a:r>
              <a:rPr lang="en-US" dirty="0" smtClean="0"/>
              <a:t>format: JSON</a:t>
            </a:r>
            <a:endParaRPr lang="en-US" dirty="0"/>
          </a:p>
        </p:txBody>
      </p:sp>
      <p:sp>
        <p:nvSpPr>
          <p:cNvPr id="3" name="Content Placeholder 2"/>
          <p:cNvSpPr>
            <a:spLocks noGrp="1"/>
          </p:cNvSpPr>
          <p:nvPr>
            <p:ph sz="half" idx="1"/>
          </p:nvPr>
        </p:nvSpPr>
        <p:spPr/>
        <p:txBody>
          <a:bodyPr>
            <a:normAutofit fontScale="92500" lnSpcReduction="20000"/>
          </a:bodyPr>
          <a:lstStyle/>
          <a:p>
            <a:pPr>
              <a:buNone/>
            </a:pPr>
            <a:r>
              <a:rPr lang="en-US" sz="2400" dirty="0" err="1" smtClean="0"/>
              <a:t>pdgm</a:t>
            </a:r>
            <a:r>
              <a:rPr lang="en-US" sz="2400" dirty="0" smtClean="0"/>
              <a:t> = { </a:t>
            </a:r>
          </a:p>
          <a:p>
            <a:pPr lvl="1">
              <a:buNone/>
            </a:pPr>
            <a:r>
              <a:rPr lang="en-US" dirty="0" smtClean="0"/>
              <a:t>"</a:t>
            </a:r>
            <a:r>
              <a:rPr lang="en-US" dirty="0" err="1" smtClean="0"/>
              <a:t>pdgmattributes</a:t>
            </a:r>
            <a:r>
              <a:rPr lang="en-US" dirty="0" smtClean="0"/>
              <a:t>": {</a:t>
            </a:r>
          </a:p>
          <a:p>
            <a:pPr lvl="2">
              <a:buNone/>
            </a:pPr>
            <a:r>
              <a:rPr lang="en-US" dirty="0" smtClean="0"/>
              <a:t>"</a:t>
            </a:r>
            <a:r>
              <a:rPr lang="en-US" dirty="0" err="1" smtClean="0"/>
              <a:t>conjClass</a:t>
            </a:r>
            <a:r>
              <a:rPr lang="en-US" dirty="0" smtClean="0"/>
              <a:t>": "prefix",</a:t>
            </a:r>
          </a:p>
          <a:p>
            <a:pPr lvl="2">
              <a:buNone/>
            </a:pPr>
            <a:r>
              <a:rPr lang="en-US" dirty="0" smtClean="0"/>
              <a:t>"</a:t>
            </a:r>
            <a:r>
              <a:rPr lang="en-US" dirty="0" err="1" smtClean="0"/>
              <a:t>rootClass</a:t>
            </a:r>
            <a:r>
              <a:rPr lang="en-US" dirty="0" smtClean="0"/>
              <a:t>":"CCC",</a:t>
            </a:r>
          </a:p>
          <a:p>
            <a:pPr lvl="2">
              <a:buNone/>
            </a:pPr>
            <a:r>
              <a:rPr lang="en-US" dirty="0" smtClean="0"/>
              <a:t>"</a:t>
            </a:r>
            <a:r>
              <a:rPr lang="en-US" dirty="0" err="1" smtClean="0"/>
              <a:t>lang</a:t>
            </a:r>
            <a:r>
              <a:rPr lang="en-US" dirty="0" smtClean="0"/>
              <a:t>": "</a:t>
            </a:r>
            <a:r>
              <a:rPr lang="en-US" dirty="0" err="1" smtClean="0"/>
              <a:t>beja-arteiga</a:t>
            </a:r>
            <a:r>
              <a:rPr lang="en-US" dirty="0" smtClean="0"/>
              <a:t>",	</a:t>
            </a:r>
          </a:p>
          <a:p>
            <a:pPr lvl="2">
              <a:buNone/>
            </a:pPr>
            <a:r>
              <a:rPr lang="en-US" dirty="0" smtClean="0"/>
              <a:t>"</a:t>
            </a:r>
            <a:r>
              <a:rPr lang="en-US" dirty="0" err="1" smtClean="0"/>
              <a:t>pdgmLex</a:t>
            </a:r>
            <a:r>
              <a:rPr lang="en-US" dirty="0" smtClean="0"/>
              <a:t>": "dbl",</a:t>
            </a:r>
          </a:p>
          <a:p>
            <a:pPr lvl="2">
              <a:buNone/>
            </a:pPr>
            <a:r>
              <a:rPr lang="en-US" dirty="0" smtClean="0"/>
              <a:t>"polarity": "affirmative",</a:t>
            </a:r>
          </a:p>
          <a:p>
            <a:pPr lvl="2">
              <a:buNone/>
            </a:pPr>
            <a:r>
              <a:rPr lang="en-US" dirty="0" smtClean="0"/>
              <a:t>"pos": "verb",	</a:t>
            </a:r>
          </a:p>
          <a:p>
            <a:pPr lvl="2">
              <a:buNone/>
            </a:pPr>
            <a:r>
              <a:rPr lang="en-US" dirty="0" smtClean="0"/>
              <a:t>"tam": "aorist"	</a:t>
            </a:r>
          </a:p>
          <a:p>
            <a:pPr>
              <a:buNone/>
            </a:pPr>
            <a:r>
              <a:rPr lang="en-US" sz="2400" dirty="0" smtClean="0"/>
              <a:t>		},</a:t>
            </a:r>
          </a:p>
          <a:p>
            <a:endParaRPr lang="en-US" dirty="0" smtClean="0"/>
          </a:p>
          <a:p>
            <a:endParaRPr lang="en-US" dirty="0"/>
          </a:p>
        </p:txBody>
      </p:sp>
      <p:sp>
        <p:nvSpPr>
          <p:cNvPr id="4" name="Content Placeholder 3"/>
          <p:cNvSpPr>
            <a:spLocks noGrp="1"/>
          </p:cNvSpPr>
          <p:nvPr>
            <p:ph sz="half" idx="2"/>
          </p:nvPr>
        </p:nvSpPr>
        <p:spPr>
          <a:xfrm>
            <a:off x="4419600" y="1600200"/>
            <a:ext cx="4267200" cy="4525963"/>
          </a:xfrm>
        </p:spPr>
        <p:txBody>
          <a:bodyPr>
            <a:normAutofit fontScale="92500" lnSpcReduction="20000"/>
          </a:bodyPr>
          <a:lstStyle/>
          <a:p>
            <a:pPr>
              <a:buNone/>
              <a:defRPr/>
            </a:pPr>
            <a:r>
              <a:rPr lang="en-US" dirty="0" smtClean="0"/>
              <a:t>"forms": [</a:t>
            </a:r>
          </a:p>
          <a:p>
            <a:pPr lvl="2">
              <a:buNone/>
              <a:defRPr/>
            </a:pPr>
            <a:r>
              <a:rPr lang="en-US" dirty="0" smtClean="0"/>
              <a:t>["number", "person", "gender", "token"],</a:t>
            </a:r>
          </a:p>
          <a:p>
            <a:pPr lvl="2">
              <a:buNone/>
              <a:defRPr/>
            </a:pPr>
            <a:r>
              <a:rPr lang="en-US" dirty="0" smtClean="0"/>
              <a:t>["</a:t>
            </a:r>
            <a:r>
              <a:rPr lang="en-US" dirty="0" err="1" smtClean="0"/>
              <a:t>sg</a:t>
            </a:r>
            <a:r>
              <a:rPr lang="en-US" dirty="0" smtClean="0"/>
              <a:t>", "p1", "U", " ?-</a:t>
            </a:r>
            <a:r>
              <a:rPr lang="en-US" dirty="0" err="1" smtClean="0"/>
              <a:t>iidbíl</a:t>
            </a:r>
            <a:r>
              <a:rPr lang="en-US" dirty="0" smtClean="0"/>
              <a:t> "],</a:t>
            </a:r>
          </a:p>
          <a:p>
            <a:pPr lvl="2">
              <a:buNone/>
              <a:defRPr/>
            </a:pPr>
            <a:r>
              <a:rPr lang="en-US" dirty="0" smtClean="0"/>
              <a:t>["</a:t>
            </a:r>
            <a:r>
              <a:rPr lang="en-US" dirty="0" err="1" smtClean="0"/>
              <a:t>sg</a:t>
            </a:r>
            <a:r>
              <a:rPr lang="en-US" dirty="0" smtClean="0"/>
              <a:t>", "p2", "m", " t-</a:t>
            </a:r>
            <a:r>
              <a:rPr lang="en-US" dirty="0" err="1" smtClean="0"/>
              <a:t>iidbil</a:t>
            </a:r>
            <a:r>
              <a:rPr lang="en-US" dirty="0" smtClean="0"/>
              <a:t>- `a "],</a:t>
            </a:r>
          </a:p>
          <a:p>
            <a:pPr lvl="2">
              <a:buNone/>
              <a:defRPr/>
            </a:pPr>
            <a:r>
              <a:rPr lang="en-US" dirty="0" smtClean="0"/>
              <a:t>["</a:t>
            </a:r>
            <a:r>
              <a:rPr lang="en-US" dirty="0" err="1" smtClean="0"/>
              <a:t>sg</a:t>
            </a:r>
            <a:r>
              <a:rPr lang="en-US" dirty="0" smtClean="0"/>
              <a:t>", "p2", "f", " t-</a:t>
            </a:r>
            <a:r>
              <a:rPr lang="en-US" dirty="0" err="1" smtClean="0"/>
              <a:t>iidbil</a:t>
            </a:r>
            <a:r>
              <a:rPr lang="en-US" dirty="0" smtClean="0"/>
              <a:t>- `</a:t>
            </a:r>
            <a:r>
              <a:rPr lang="en-US" dirty="0" err="1" smtClean="0"/>
              <a:t>i</a:t>
            </a:r>
            <a:r>
              <a:rPr lang="en-US" dirty="0" smtClean="0"/>
              <a:t> "],</a:t>
            </a:r>
          </a:p>
          <a:p>
            <a:pPr lvl="2">
              <a:buNone/>
              <a:defRPr/>
            </a:pPr>
            <a:r>
              <a:rPr lang="en-US" dirty="0" smtClean="0"/>
              <a:t>["</a:t>
            </a:r>
            <a:r>
              <a:rPr lang="en-US" dirty="0" err="1" smtClean="0"/>
              <a:t>sg</a:t>
            </a:r>
            <a:r>
              <a:rPr lang="en-US" dirty="0" smtClean="0"/>
              <a:t>", "p3", "m", " ?-</a:t>
            </a:r>
            <a:r>
              <a:rPr lang="en-US" dirty="0" err="1" smtClean="0"/>
              <a:t>iidbíl</a:t>
            </a:r>
            <a:r>
              <a:rPr lang="en-US" dirty="0" smtClean="0"/>
              <a:t> "],</a:t>
            </a:r>
          </a:p>
          <a:p>
            <a:pPr lvl="2">
              <a:buNone/>
              <a:defRPr/>
            </a:pPr>
            <a:r>
              <a:rPr lang="en-US" dirty="0" smtClean="0"/>
              <a:t>["</a:t>
            </a:r>
            <a:r>
              <a:rPr lang="en-US" dirty="0" err="1" smtClean="0"/>
              <a:t>sg</a:t>
            </a:r>
            <a:r>
              <a:rPr lang="en-US" dirty="0" smtClean="0"/>
              <a:t>", "p3", "f", " t-</a:t>
            </a:r>
            <a:r>
              <a:rPr lang="en-US" dirty="0" err="1" smtClean="0"/>
              <a:t>iidbíl</a:t>
            </a:r>
            <a:r>
              <a:rPr lang="en-US" dirty="0" smtClean="0"/>
              <a:t> "],</a:t>
            </a:r>
          </a:p>
          <a:p>
            <a:pPr lvl="2">
              <a:buNone/>
              <a:defRPr/>
            </a:pPr>
            <a:r>
              <a:rPr lang="en-US" dirty="0" smtClean="0"/>
              <a:t>["pl", "p1", "U", " n-</a:t>
            </a:r>
            <a:r>
              <a:rPr lang="en-US" dirty="0" err="1" smtClean="0"/>
              <a:t>iidbíl</a:t>
            </a:r>
            <a:r>
              <a:rPr lang="en-US" dirty="0" smtClean="0"/>
              <a:t> "],</a:t>
            </a:r>
          </a:p>
          <a:p>
            <a:pPr lvl="2">
              <a:buNone/>
              <a:defRPr/>
            </a:pPr>
            <a:r>
              <a:rPr lang="en-US" dirty="0" smtClean="0"/>
              <a:t>["pl", "p2", "U", " t-</a:t>
            </a:r>
            <a:r>
              <a:rPr lang="en-US" dirty="0" err="1" smtClean="0"/>
              <a:t>iidbil</a:t>
            </a:r>
            <a:r>
              <a:rPr lang="en-US" dirty="0" smtClean="0"/>
              <a:t>- `</a:t>
            </a:r>
            <a:r>
              <a:rPr lang="en-US" dirty="0" err="1" smtClean="0"/>
              <a:t>na</a:t>
            </a:r>
            <a:r>
              <a:rPr lang="en-US" dirty="0" smtClean="0"/>
              <a:t> "],</a:t>
            </a:r>
          </a:p>
          <a:p>
            <a:pPr lvl="2">
              <a:buNone/>
              <a:defRPr/>
            </a:pPr>
            <a:r>
              <a:rPr lang="en-US" dirty="0" smtClean="0"/>
              <a:t>["pl", "p3", "U", " ?-</a:t>
            </a:r>
            <a:r>
              <a:rPr lang="en-US" dirty="0" err="1" smtClean="0"/>
              <a:t>iidbil</a:t>
            </a:r>
            <a:r>
              <a:rPr lang="en-US" dirty="0" smtClean="0"/>
              <a:t>- `</a:t>
            </a:r>
            <a:r>
              <a:rPr lang="en-US" dirty="0" err="1" smtClean="0"/>
              <a:t>na</a:t>
            </a:r>
            <a:r>
              <a:rPr lang="en-US" dirty="0" smtClean="0"/>
              <a:t> "]	</a:t>
            </a:r>
          </a:p>
          <a:p>
            <a:pPr lvl="1">
              <a:buNone/>
              <a:defRPr/>
            </a:pPr>
            <a:r>
              <a:rPr lang="en-US" dirty="0" smtClean="0"/>
              <a:t>]</a:t>
            </a:r>
          </a:p>
          <a:p>
            <a:pPr>
              <a:buNone/>
              <a:defRPr/>
            </a:pPr>
            <a:r>
              <a:rPr lang="en-US" dirty="0" smtClean="0"/>
              <a:t>}</a:t>
            </a: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err="1" smtClean="0"/>
              <a:t>json</a:t>
            </a:r>
            <a:r>
              <a:rPr lang="en-US" dirty="0" smtClean="0"/>
              <a:t> Format (1)</a:t>
            </a:r>
          </a:p>
        </p:txBody>
      </p:sp>
      <p:sp>
        <p:nvSpPr>
          <p:cNvPr id="18435" name="Content Placeholder 2"/>
          <p:cNvSpPr>
            <a:spLocks noGrp="1"/>
          </p:cNvSpPr>
          <p:nvPr>
            <p:ph idx="1"/>
          </p:nvPr>
        </p:nvSpPr>
        <p:spPr/>
        <p:txBody>
          <a:bodyPr/>
          <a:lstStyle/>
          <a:p>
            <a:r>
              <a:rPr lang="en-US" dirty="0" smtClean="0"/>
              <a:t>short for </a:t>
            </a:r>
            <a:r>
              <a:rPr lang="en-US" b="1" u="sng" dirty="0" smtClean="0"/>
              <a:t>J</a:t>
            </a:r>
            <a:r>
              <a:rPr lang="en-US" b="1" dirty="0" smtClean="0"/>
              <a:t>ava</a:t>
            </a:r>
            <a:r>
              <a:rPr lang="en-US" b="1" u="sng" dirty="0" smtClean="0"/>
              <a:t>S</a:t>
            </a:r>
            <a:r>
              <a:rPr lang="en-US" b="1" dirty="0" smtClean="0"/>
              <a:t>cript </a:t>
            </a:r>
            <a:r>
              <a:rPr lang="en-US" b="1" u="sng" dirty="0" smtClean="0"/>
              <a:t>O</a:t>
            </a:r>
            <a:r>
              <a:rPr lang="en-US" b="1" dirty="0" smtClean="0"/>
              <a:t>bject </a:t>
            </a:r>
            <a:r>
              <a:rPr lang="en-US" b="1" u="sng" dirty="0" smtClean="0"/>
              <a:t>N</a:t>
            </a:r>
            <a:r>
              <a:rPr lang="en-US" b="1" dirty="0" smtClean="0"/>
              <a:t>otation</a:t>
            </a:r>
          </a:p>
          <a:p>
            <a:endParaRPr lang="en-US" b="1" dirty="0" smtClean="0"/>
          </a:p>
          <a:p>
            <a:r>
              <a:rPr lang="en-US" b="1" dirty="0" smtClean="0">
                <a:hlinkClick r:id="rId3"/>
              </a:rPr>
              <a:t>http://www.json.org/</a:t>
            </a:r>
            <a:endParaRPr lang="en-US" b="1" dirty="0" smtClean="0"/>
          </a:p>
          <a:p>
            <a:endParaRPr lang="en-US" b="1" dirty="0" smtClean="0"/>
          </a:p>
          <a:p>
            <a:r>
              <a:rPr lang="en-US" dirty="0" smtClean="0"/>
              <a:t>"lightweight computer data interchange format . . . alternative to XML"</a:t>
            </a:r>
          </a:p>
          <a:p>
            <a:endParaRPr lang="en-US" dirty="0" smtClean="0"/>
          </a:p>
          <a:p>
            <a:endParaRPr lang="en-US" dirty="0" smtClean="0"/>
          </a:p>
        </p:txBody>
      </p:sp>
    </p:spTree>
  </p:cSld>
  <p:clrMapOvr>
    <a:masterClrMapping/>
  </p:clrMapOvr>
  <p:transition advTm="1078"/>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json Format (2)</a:t>
            </a:r>
          </a:p>
        </p:txBody>
      </p:sp>
      <p:sp>
        <p:nvSpPr>
          <p:cNvPr id="19459" name="Content Placeholder 2"/>
          <p:cNvSpPr>
            <a:spLocks noGrp="1"/>
          </p:cNvSpPr>
          <p:nvPr>
            <p:ph idx="1"/>
          </p:nvPr>
        </p:nvSpPr>
        <p:spPr/>
        <p:txBody>
          <a:bodyPr>
            <a:normAutofit/>
          </a:bodyPr>
          <a:lstStyle/>
          <a:p>
            <a:r>
              <a:rPr lang="en-US" dirty="0" smtClean="0"/>
              <a:t>text-based, human-readable natural format for registering paradigms</a:t>
            </a:r>
          </a:p>
          <a:p>
            <a:endParaRPr lang="en-US" dirty="0" smtClean="0"/>
          </a:p>
          <a:p>
            <a:r>
              <a:rPr lang="en-US" dirty="0" smtClean="0"/>
              <a:t>identical, or nearly so, with attribute/value arrays in many current scripting and programming languages</a:t>
            </a:r>
          </a:p>
          <a:p>
            <a:pPr>
              <a:buFont typeface="Arial" pitchFamily="34" charset="0"/>
              <a:buNone/>
            </a:pPr>
            <a:endParaRPr lang="en-US" dirty="0" smtClean="0"/>
          </a:p>
          <a:p>
            <a:r>
              <a:rPr lang="en-US" dirty="0" smtClean="0"/>
              <a:t>trivially transformable to XML</a:t>
            </a:r>
          </a:p>
        </p:txBody>
      </p:sp>
    </p:spTree>
  </p:cSld>
  <p:clrMapOvr>
    <a:masterClrMapping/>
  </p:clrMapOvr>
  <p:transition advTm="625"/>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1143000"/>
          </a:xfrm>
        </p:spPr>
        <p:txBody>
          <a:bodyPr>
            <a:normAutofit fontScale="90000"/>
          </a:bodyPr>
          <a:lstStyle/>
          <a:p>
            <a:r>
              <a:rPr lang="en-US" sz="3600" dirty="0" smtClean="0"/>
              <a:t>Finally - RDF (</a:t>
            </a:r>
            <a:r>
              <a:rPr lang="en-US" sz="3600" dirty="0" err="1" smtClean="0"/>
              <a:t>ttl</a:t>
            </a:r>
            <a:r>
              <a:rPr lang="en-US" sz="3600" dirty="0" smtClean="0"/>
              <a:t>) format:</a:t>
            </a:r>
            <a:r>
              <a:rPr lang="en-US" sz="3200" dirty="0" smtClean="0"/>
              <a:t> </a:t>
            </a:r>
            <a:br>
              <a:rPr lang="en-US" sz="3200" dirty="0" smtClean="0"/>
            </a:br>
            <a:r>
              <a:rPr lang="en-US" sz="3100" dirty="0" smtClean="0"/>
              <a:t>cf. a </a:t>
            </a:r>
            <a:r>
              <a:rPr lang="en-US" sz="3100" dirty="0" err="1" smtClean="0"/>
              <a:t>pdgm</a:t>
            </a:r>
            <a:r>
              <a:rPr lang="en-US" sz="3100" dirty="0" smtClean="0"/>
              <a:t> term in data/</a:t>
            </a:r>
            <a:r>
              <a:rPr lang="en-US" sz="3100" dirty="0" err="1" smtClean="0"/>
              <a:t>beja</a:t>
            </a:r>
            <a:r>
              <a:rPr lang="en-US" sz="3100" dirty="0" smtClean="0"/>
              <a:t>/</a:t>
            </a:r>
            <a:r>
              <a:rPr lang="en-US" sz="3100" dirty="0" err="1" smtClean="0"/>
              <a:t>arteiga</a:t>
            </a:r>
            <a:r>
              <a:rPr lang="en-US" sz="3100" dirty="0" smtClean="0"/>
              <a:t>/beja-arteiga-pdgms.ttl</a:t>
            </a:r>
            <a:endParaRPr lang="en-US" sz="3100" dirty="0"/>
          </a:p>
        </p:txBody>
      </p:sp>
      <p:sp>
        <p:nvSpPr>
          <p:cNvPr id="3" name="Content Placeholder 2"/>
          <p:cNvSpPr>
            <a:spLocks noGrp="1"/>
          </p:cNvSpPr>
          <p:nvPr>
            <p:ph idx="1"/>
          </p:nvPr>
        </p:nvSpPr>
        <p:spPr>
          <a:xfrm>
            <a:off x="228600" y="1600200"/>
            <a:ext cx="8458200" cy="4800600"/>
          </a:xfrm>
        </p:spPr>
        <p:txBody>
          <a:bodyPr>
            <a:normAutofit fontScale="92500" lnSpcReduction="20000"/>
          </a:bodyPr>
          <a:lstStyle/>
          <a:p>
            <a:pPr>
              <a:buNone/>
            </a:pPr>
            <a:r>
              <a:rPr lang="en-US" sz="2400" dirty="0" smtClean="0"/>
              <a:t>aama:ID05c2c97a	a 			</a:t>
            </a:r>
            <a:r>
              <a:rPr lang="en-US" sz="2400" dirty="0" err="1" smtClean="0"/>
              <a:t>aamas:Term</a:t>
            </a:r>
            <a:r>
              <a:rPr lang="en-US" sz="2400" dirty="0" smtClean="0"/>
              <a:t> ;</a:t>
            </a:r>
          </a:p>
          <a:p>
            <a:pPr>
              <a:buNone/>
            </a:pPr>
            <a:r>
              <a:rPr lang="en-US" sz="2400" dirty="0" smtClean="0"/>
              <a:t>				</a:t>
            </a:r>
            <a:r>
              <a:rPr lang="en-US" sz="2400" dirty="0" err="1" smtClean="0"/>
              <a:t>aamas:lexeme</a:t>
            </a:r>
            <a:r>
              <a:rPr lang="en-US" sz="2400" dirty="0" smtClean="0"/>
              <a:t>		</a:t>
            </a:r>
            <a:r>
              <a:rPr lang="en-US" sz="2400" dirty="0" err="1" smtClean="0"/>
              <a:t>aama:Beja</a:t>
            </a:r>
            <a:r>
              <a:rPr lang="en-US" sz="2400" dirty="0" smtClean="0"/>
              <a:t>-</a:t>
            </a:r>
            <a:r>
              <a:rPr lang="en-US" sz="2400" dirty="0" err="1" smtClean="0"/>
              <a:t>Arteiga</a:t>
            </a:r>
            <a:r>
              <a:rPr lang="en-US" sz="2400" dirty="0" smtClean="0"/>
              <a:t>-dbl;</a:t>
            </a:r>
          </a:p>
          <a:p>
            <a:pPr>
              <a:buNone/>
            </a:pPr>
            <a:r>
              <a:rPr lang="en-US" sz="2400" dirty="0" smtClean="0"/>
              <a:t>				</a:t>
            </a:r>
            <a:r>
              <a:rPr lang="en-US" sz="2400" dirty="0" err="1" smtClean="0"/>
              <a:t>aama:conjClass</a:t>
            </a:r>
            <a:r>
              <a:rPr lang="en-US" sz="2400" dirty="0" smtClean="0"/>
              <a:t>  	</a:t>
            </a:r>
            <a:r>
              <a:rPr lang="en-US" sz="2400" dirty="0" err="1" smtClean="0"/>
              <a:t>aamav:Prefix</a:t>
            </a:r>
            <a:r>
              <a:rPr lang="en-US" sz="2400" dirty="0" smtClean="0"/>
              <a:t>  ;	</a:t>
            </a:r>
          </a:p>
          <a:p>
            <a:pPr>
              <a:buNone/>
            </a:pPr>
            <a:r>
              <a:rPr lang="en-US" sz="2400" dirty="0" smtClean="0"/>
              <a:t>				</a:t>
            </a:r>
            <a:r>
              <a:rPr lang="en-US" sz="2400" dirty="0" err="1" smtClean="0"/>
              <a:t>aama:lang</a:t>
            </a:r>
            <a:r>
              <a:rPr lang="en-US" sz="2400" dirty="0" smtClean="0"/>
              <a:t>  		</a:t>
            </a:r>
            <a:r>
              <a:rPr lang="en-US" sz="2400" dirty="0" err="1" smtClean="0"/>
              <a:t>aama:Beja-Arteiga</a:t>
            </a:r>
            <a:r>
              <a:rPr lang="en-US" sz="2400" dirty="0" smtClean="0"/>
              <a:t> ;</a:t>
            </a:r>
          </a:p>
          <a:p>
            <a:pPr>
              <a:buNone/>
            </a:pPr>
            <a:r>
              <a:rPr lang="en-US" sz="2400" dirty="0" smtClean="0"/>
              <a:t>				</a:t>
            </a:r>
            <a:r>
              <a:rPr lang="en-US" sz="2400" dirty="0" err="1" smtClean="0"/>
              <a:t>aama:polarity</a:t>
            </a:r>
            <a:r>
              <a:rPr lang="en-US" sz="2400" dirty="0" smtClean="0"/>
              <a:t>  		</a:t>
            </a:r>
            <a:r>
              <a:rPr lang="en-US" sz="2400" dirty="0" err="1" smtClean="0"/>
              <a:t>aamav:Affirmative</a:t>
            </a:r>
            <a:r>
              <a:rPr lang="en-US" sz="2400" dirty="0" smtClean="0"/>
              <a:t>  ;</a:t>
            </a:r>
          </a:p>
          <a:p>
            <a:pPr>
              <a:buNone/>
            </a:pPr>
            <a:r>
              <a:rPr lang="en-US" sz="2400" dirty="0" smtClean="0"/>
              <a:t>				</a:t>
            </a:r>
            <a:r>
              <a:rPr lang="en-US" sz="2400" dirty="0" err="1" smtClean="0"/>
              <a:t>aama:pos</a:t>
            </a:r>
            <a:r>
              <a:rPr lang="en-US" sz="2400" dirty="0" smtClean="0"/>
              <a:t>  		</a:t>
            </a:r>
            <a:r>
              <a:rPr lang="en-US" sz="2400" dirty="0" err="1" smtClean="0"/>
              <a:t>aamav:Verb</a:t>
            </a:r>
            <a:r>
              <a:rPr lang="en-US" sz="2400" dirty="0" smtClean="0"/>
              <a:t>  ;	</a:t>
            </a:r>
          </a:p>
          <a:p>
            <a:pPr>
              <a:buNone/>
            </a:pPr>
            <a:r>
              <a:rPr lang="en-US" sz="2400" dirty="0" smtClean="0"/>
              <a:t>				</a:t>
            </a:r>
            <a:r>
              <a:rPr lang="en-US" sz="2400" dirty="0" err="1" smtClean="0"/>
              <a:t>aama:rootClass</a:t>
            </a:r>
            <a:r>
              <a:rPr lang="en-US" sz="2400" dirty="0" smtClean="0"/>
              <a:t>  	</a:t>
            </a:r>
            <a:r>
              <a:rPr lang="en-US" sz="2400" dirty="0" err="1" smtClean="0"/>
              <a:t>aamav:CCC</a:t>
            </a:r>
            <a:r>
              <a:rPr lang="en-US" sz="2400" dirty="0" smtClean="0"/>
              <a:t>  ;</a:t>
            </a:r>
          </a:p>
          <a:p>
            <a:pPr>
              <a:buNone/>
            </a:pPr>
            <a:r>
              <a:rPr lang="en-US" sz="2400" dirty="0" smtClean="0"/>
              <a:t>				</a:t>
            </a:r>
            <a:r>
              <a:rPr lang="en-US" sz="2400" dirty="0" err="1" smtClean="0"/>
              <a:t>aama:tam</a:t>
            </a:r>
            <a:r>
              <a:rPr lang="en-US" sz="2400" dirty="0" smtClean="0"/>
              <a:t>  		</a:t>
            </a:r>
            <a:r>
              <a:rPr lang="en-US" sz="2400" dirty="0" err="1" smtClean="0"/>
              <a:t>aamav:Aorist</a:t>
            </a:r>
            <a:r>
              <a:rPr lang="en-US" sz="2400" dirty="0" smtClean="0"/>
              <a:t>  ;	</a:t>
            </a:r>
          </a:p>
          <a:p>
            <a:pPr>
              <a:buNone/>
            </a:pPr>
            <a:r>
              <a:rPr lang="en-US" sz="2400" dirty="0" smtClean="0"/>
              <a:t>				</a:t>
            </a:r>
            <a:r>
              <a:rPr lang="en-US" sz="2400" dirty="0" err="1" smtClean="0"/>
              <a:t>aama:gender</a:t>
            </a:r>
            <a:r>
              <a:rPr lang="en-US" sz="2400" dirty="0" smtClean="0"/>
              <a:t>  		</a:t>
            </a:r>
            <a:r>
              <a:rPr lang="en-US" sz="2400" dirty="0" err="1" smtClean="0"/>
              <a:t>aamav:Masc</a:t>
            </a:r>
            <a:r>
              <a:rPr lang="en-US" sz="2400" dirty="0" smtClean="0"/>
              <a:t>  ;	</a:t>
            </a:r>
          </a:p>
          <a:p>
            <a:pPr>
              <a:buNone/>
            </a:pPr>
            <a:r>
              <a:rPr lang="en-US" sz="2400" dirty="0" smtClean="0"/>
              <a:t>				</a:t>
            </a:r>
            <a:r>
              <a:rPr lang="en-US" sz="2400" dirty="0" err="1" smtClean="0"/>
              <a:t>aama:number</a:t>
            </a:r>
            <a:r>
              <a:rPr lang="en-US" sz="2400" dirty="0" smtClean="0"/>
              <a:t>  		</a:t>
            </a:r>
            <a:r>
              <a:rPr lang="en-US" sz="2400" dirty="0" err="1" smtClean="0"/>
              <a:t>aamav:Singular</a:t>
            </a:r>
            <a:r>
              <a:rPr lang="en-US" sz="2400" dirty="0" smtClean="0"/>
              <a:t>  ;	</a:t>
            </a:r>
          </a:p>
          <a:p>
            <a:pPr>
              <a:buNone/>
            </a:pPr>
            <a:r>
              <a:rPr lang="en-US" sz="2400" dirty="0" smtClean="0"/>
              <a:t>				</a:t>
            </a:r>
            <a:r>
              <a:rPr lang="en-US" sz="2400" dirty="0" err="1" smtClean="0"/>
              <a:t>aama:person</a:t>
            </a:r>
            <a:r>
              <a:rPr lang="en-US" sz="2400" dirty="0" smtClean="0"/>
              <a:t>  		aamav:Person3  ;	</a:t>
            </a:r>
          </a:p>
          <a:p>
            <a:pPr>
              <a:buNone/>
            </a:pPr>
            <a:r>
              <a:rPr lang="en-US" sz="2400" smtClean="0"/>
              <a:t>			</a:t>
            </a:r>
            <a:r>
              <a:rPr lang="en-US" sz="2400" dirty="0" smtClean="0"/>
              <a:t>	</a:t>
            </a:r>
            <a:r>
              <a:rPr lang="en-US" sz="2400" dirty="0" err="1" smtClean="0"/>
              <a:t>aama:token</a:t>
            </a:r>
            <a:r>
              <a:rPr lang="en-US" sz="2400" dirty="0" smtClean="0"/>
              <a:t>  		"?-</a:t>
            </a:r>
            <a:r>
              <a:rPr lang="en-US" sz="2400" dirty="0" err="1" smtClean="0"/>
              <a:t>iidbíl</a:t>
            </a:r>
            <a:r>
              <a:rPr lang="en-US" sz="2400" dirty="0" smtClean="0"/>
              <a:t>"	</a:t>
            </a:r>
          </a:p>
          <a:p>
            <a:pPr>
              <a:buNone/>
            </a:pPr>
            <a:r>
              <a:rPr lang="en-US" sz="2400" dirty="0" smtClean="0"/>
              <a:t>.</a:t>
            </a:r>
            <a:endParaRPr lang="en-US" sz="24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Querying Linked Data: SPARQL</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mtClean="0"/>
              <a:t>RDF Databases</a:t>
            </a:r>
          </a:p>
        </p:txBody>
      </p:sp>
      <p:sp>
        <p:nvSpPr>
          <p:cNvPr id="30723" name="Content Placeholder 2"/>
          <p:cNvSpPr>
            <a:spLocks noGrp="1"/>
          </p:cNvSpPr>
          <p:nvPr>
            <p:ph idx="1"/>
          </p:nvPr>
        </p:nvSpPr>
        <p:spPr/>
        <p:txBody>
          <a:bodyPr>
            <a:normAutofit/>
          </a:bodyPr>
          <a:lstStyle/>
          <a:p>
            <a:pPr eaLnBrk="1" hangingPunct="1"/>
            <a:r>
              <a:rPr lang="en-US" dirty="0" smtClean="0"/>
              <a:t> a number of SQL-like languages have been developed to query RDF databases: </a:t>
            </a:r>
          </a:p>
          <a:p>
            <a:pPr lvl="1" eaLnBrk="1" hangingPunct="1"/>
            <a:r>
              <a:rPr lang="en-US" dirty="0" smtClean="0"/>
              <a:t>SPARQL</a:t>
            </a:r>
            <a:r>
              <a:rPr lang="en-US" dirty="0" smtClean="0"/>
              <a:t> </a:t>
            </a:r>
            <a:endParaRPr lang="en-US" dirty="0" smtClean="0"/>
          </a:p>
          <a:p>
            <a:pPr lvl="2"/>
            <a:r>
              <a:rPr lang="en-US" dirty="0" smtClean="0"/>
              <a:t>(so-called "recursive name": </a:t>
            </a:r>
          </a:p>
          <a:p>
            <a:pPr lvl="3"/>
            <a:r>
              <a:rPr lang="en-US" u="sng" dirty="0" smtClean="0"/>
              <a:t>S</a:t>
            </a:r>
            <a:r>
              <a:rPr lang="en-US" dirty="0" smtClean="0"/>
              <a:t>PARQL </a:t>
            </a:r>
            <a:r>
              <a:rPr lang="en-US" u="sng" dirty="0" smtClean="0"/>
              <a:t>P</a:t>
            </a:r>
            <a:r>
              <a:rPr lang="en-US" dirty="0" smtClean="0"/>
              <a:t>rotocol </a:t>
            </a:r>
            <a:r>
              <a:rPr lang="en-US" u="sng" dirty="0" smtClean="0"/>
              <a:t>A</a:t>
            </a:r>
            <a:r>
              <a:rPr lang="en-US" dirty="0" smtClean="0"/>
              <a:t>nd </a:t>
            </a:r>
            <a:r>
              <a:rPr lang="en-US" u="sng" dirty="0" smtClean="0"/>
              <a:t>R</a:t>
            </a:r>
            <a:r>
              <a:rPr lang="en-US" dirty="0" smtClean="0"/>
              <a:t>DF </a:t>
            </a:r>
            <a:r>
              <a:rPr lang="en-US" u="sng" dirty="0" smtClean="0"/>
              <a:t>Q</a:t>
            </a:r>
            <a:r>
              <a:rPr lang="en-US" dirty="0" smtClean="0"/>
              <a:t>uery </a:t>
            </a:r>
            <a:r>
              <a:rPr lang="en-US" u="sng" dirty="0" smtClean="0"/>
              <a:t>L</a:t>
            </a:r>
            <a:r>
              <a:rPr lang="en-US" dirty="0" smtClean="0"/>
              <a:t>anguage)</a:t>
            </a:r>
            <a:endParaRPr lang="en-US" dirty="0" smtClean="0"/>
          </a:p>
          <a:p>
            <a:pPr eaLnBrk="1" hangingPunct="1"/>
            <a:r>
              <a:rPr lang="en-US" dirty="0" smtClean="0"/>
              <a:t>there is an increasing use of RDF databases </a:t>
            </a:r>
            <a:r>
              <a:rPr lang="en-US" dirty="0" smtClean="0"/>
              <a:t>in many domains, including </a:t>
            </a:r>
            <a:r>
              <a:rPr lang="en-US" dirty="0" smtClean="0"/>
              <a:t>(documentary) linguistics</a:t>
            </a:r>
          </a:p>
          <a:p>
            <a:pPr eaLnBrk="1" hangingPunct="1"/>
            <a:endParaRPr lang="en-US" dirty="0" smtClean="0"/>
          </a:p>
          <a:p>
            <a:pPr eaLnBrk="1" hangingPunct="1"/>
            <a:endParaRPr lang="en-US" dirty="0" smtClean="0"/>
          </a:p>
          <a:p>
            <a:pPr eaLnBrk="1" hangingPunct="1"/>
            <a:endParaRPr lang="en-US" dirty="0" smtClean="0"/>
          </a:p>
        </p:txBody>
      </p:sp>
    </p:spTree>
  </p:cSld>
  <p:clrMapOvr>
    <a:masterClrMapping/>
  </p:clrMapOvr>
  <p:transition advTm="359"/>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Display: Getting back the paradigms</a:t>
            </a:r>
            <a:endParaRPr lang="en-US" dirty="0"/>
          </a:p>
        </p:txBody>
      </p:sp>
      <p:sp>
        <p:nvSpPr>
          <p:cNvPr id="3" name="Content Placeholder 2"/>
          <p:cNvSpPr>
            <a:spLocks noGrp="1"/>
          </p:cNvSpPr>
          <p:nvPr>
            <p:ph idx="1"/>
          </p:nvPr>
        </p:nvSpPr>
        <p:spPr/>
        <p:txBody>
          <a:bodyPr/>
          <a:lstStyle/>
          <a:p>
            <a:r>
              <a:rPr lang="en-US" dirty="0" smtClean="0"/>
              <a:t>SPARQL</a:t>
            </a:r>
          </a:p>
          <a:p>
            <a:pPr lvl="1"/>
            <a:r>
              <a:rPr lang="en-US" dirty="0" smtClean="0"/>
              <a:t>W3C specifications:</a:t>
            </a:r>
          </a:p>
          <a:p>
            <a:pPr lvl="2"/>
            <a:r>
              <a:rPr lang="en-US" dirty="0" smtClean="0">
                <a:hlinkClick r:id="rId3"/>
              </a:rPr>
              <a:t>http://www.w3.org/TR/rdf-sparql-query/</a:t>
            </a:r>
            <a:endParaRPr lang="en-US" dirty="0" smtClean="0"/>
          </a:p>
          <a:p>
            <a:pPr lvl="1"/>
            <a:r>
              <a:rPr lang="en-US" dirty="0" smtClean="0"/>
              <a:t>Bob </a:t>
            </a:r>
            <a:r>
              <a:rPr lang="en-US" dirty="0" err="1" smtClean="0"/>
              <a:t>DuCharme</a:t>
            </a:r>
            <a:r>
              <a:rPr lang="en-US" dirty="0" smtClean="0"/>
              <a:t>, </a:t>
            </a:r>
            <a:r>
              <a:rPr lang="en-US" i="1" dirty="0" smtClean="0"/>
              <a:t>Learning SPARQL: Querying and Updating with SPARQL 1.1</a:t>
            </a:r>
            <a:r>
              <a:rPr lang="en-US" dirty="0" smtClean="0"/>
              <a:t> (O'Reilly, 2011)</a:t>
            </a:r>
          </a:p>
          <a:p>
            <a:pPr lvl="1"/>
            <a:r>
              <a:rPr lang="en-US" dirty="0" err="1" smtClean="0"/>
              <a:t>Fuseki</a:t>
            </a:r>
            <a:endParaRPr lang="en-US" dirty="0" smtClean="0"/>
          </a:p>
          <a:p>
            <a:pPr lvl="2"/>
            <a:r>
              <a:rPr lang="en-US" dirty="0" smtClean="0">
                <a:hlinkClick r:id="rId4"/>
              </a:rPr>
              <a:t>http://jena.apache.org/</a:t>
            </a:r>
            <a:endParaRPr lang="en-US" dirty="0" smtClean="0"/>
          </a:p>
          <a:p>
            <a:pPr lvl="1"/>
            <a:r>
              <a:rPr lang="en-US" dirty="0" smtClean="0"/>
              <a:t>Set of queries for AAMA</a:t>
            </a:r>
          </a:p>
          <a:p>
            <a:pPr lvl="2"/>
            <a:r>
              <a:rPr lang="en-US" dirty="0" err="1" smtClean="0"/>
              <a:t>aama</a:t>
            </a:r>
            <a:r>
              <a:rPr lang="en-US" dirty="0" smtClean="0"/>
              <a:t>/</a:t>
            </a:r>
            <a:r>
              <a:rPr lang="en-US" dirty="0" err="1" smtClean="0"/>
              <a:t>sparql</a:t>
            </a:r>
            <a:r>
              <a:rPr lang="en-US" dirty="0" smtClean="0"/>
              <a:t>/</a:t>
            </a:r>
            <a:r>
              <a:rPr lang="en-US" dirty="0" err="1" smtClean="0"/>
              <a:t>rq-ru</a:t>
            </a:r>
            <a:r>
              <a:rPr lang="en-US" dirty="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1447800" cy="719138"/>
          </a:xfrm>
        </p:spPr>
        <p:txBody>
          <a:bodyPr rtlCol="0">
            <a:normAutofit fontScale="90000"/>
          </a:bodyPr>
          <a:lstStyle/>
          <a:p>
            <a:pPr eaLnBrk="1" fontAlgn="auto" hangingPunct="1">
              <a:spcAft>
                <a:spcPts val="0"/>
              </a:spcAft>
              <a:defRPr/>
            </a:pPr>
            <a:r>
              <a:rPr lang="en-US" dirty="0" smtClean="0"/>
              <a:t>MSL 4 (1956)</a:t>
            </a:r>
            <a:br>
              <a:rPr lang="en-US" dirty="0" smtClean="0"/>
            </a:br>
            <a:r>
              <a:rPr lang="en-US" dirty="0" smtClean="0"/>
              <a:t>p. 90</a:t>
            </a:r>
            <a:endParaRPr lang="en-US" dirty="0"/>
          </a:p>
        </p:txBody>
      </p:sp>
      <p:pic>
        <p:nvPicPr>
          <p:cNvPr id="13315" name="Picture Placeholder 4" descr="obgt7_Page_1.jpg"/>
          <p:cNvPicPr>
            <a:picLocks noGrp="1" noChangeAspect="1"/>
          </p:cNvPicPr>
          <p:nvPr>
            <p:ph type="pic" idx="1"/>
          </p:nvPr>
        </p:nvPicPr>
        <p:blipFill>
          <a:blip r:embed="rId3" cstate="print"/>
          <a:srcRect t="21024" b="21024"/>
          <a:stretch>
            <a:fillRect/>
          </a:stretch>
        </p:blipFill>
        <p:spPr>
          <a:xfrm>
            <a:off x="1524000" y="304800"/>
            <a:ext cx="7086600" cy="6248400"/>
          </a:xfr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Example of Simple SPARQL Query</a:t>
            </a:r>
          </a:p>
        </p:txBody>
      </p:sp>
      <p:sp>
        <p:nvSpPr>
          <p:cNvPr id="3" name="Content Placeholder 2"/>
          <p:cNvSpPr>
            <a:spLocks noGrp="1"/>
          </p:cNvSpPr>
          <p:nvPr>
            <p:ph idx="1"/>
          </p:nvPr>
        </p:nvSpPr>
        <p:spPr/>
        <p:txBody>
          <a:bodyPr rtlCol="0">
            <a:normAutofit fontScale="55000" lnSpcReduction="20000"/>
          </a:bodyPr>
          <a:lstStyle/>
          <a:p>
            <a:pPr fontAlgn="auto">
              <a:spcAft>
                <a:spcPts val="0"/>
              </a:spcAft>
              <a:buFont typeface="Arial" pitchFamily="34" charset="0"/>
              <a:buNone/>
              <a:defRPr/>
            </a:pPr>
            <a:r>
              <a:rPr lang="en-US" sz="3300" dirty="0" smtClean="0"/>
              <a:t>SELECT  ?number ?person ?gender ?token</a:t>
            </a:r>
          </a:p>
          <a:p>
            <a:pPr fontAlgn="auto">
              <a:spcAft>
                <a:spcPts val="0"/>
              </a:spcAft>
              <a:buFont typeface="Arial" pitchFamily="34" charset="0"/>
              <a:buNone/>
              <a:defRPr/>
            </a:pPr>
            <a:r>
              <a:rPr lang="en-US" sz="3300" dirty="0" smtClean="0"/>
              <a:t>WHERE</a:t>
            </a:r>
          </a:p>
          <a:p>
            <a:pPr fontAlgn="auto">
              <a:spcAft>
                <a:spcPts val="0"/>
              </a:spcAft>
              <a:buFont typeface="Arial" pitchFamily="34" charset="0"/>
              <a:buNone/>
              <a:defRPr/>
            </a:pPr>
            <a:r>
              <a:rPr lang="en-US" sz="3300" dirty="0" smtClean="0"/>
              <a:t>{	</a:t>
            </a:r>
          </a:p>
          <a:p>
            <a:pPr fontAlgn="auto">
              <a:spcAft>
                <a:spcPts val="0"/>
              </a:spcAft>
              <a:buFont typeface="Arial" pitchFamily="34" charset="0"/>
              <a:buNone/>
              <a:defRPr/>
            </a:pPr>
            <a:r>
              <a:rPr lang="en-US" sz="3300" dirty="0" smtClean="0"/>
              <a:t>		?s	</a:t>
            </a:r>
            <a:r>
              <a:rPr lang="en-US" sz="3300" dirty="0" err="1" smtClean="0"/>
              <a:t>aamas:lexeme</a:t>
            </a:r>
            <a:r>
              <a:rPr lang="en-US" sz="3300" dirty="0" smtClean="0"/>
              <a:t> 	</a:t>
            </a:r>
            <a:r>
              <a:rPr lang="en-US" sz="3300" dirty="0" err="1" smtClean="0"/>
              <a:t>aama:Beja</a:t>
            </a:r>
            <a:r>
              <a:rPr lang="en-US" sz="3300" dirty="0" smtClean="0"/>
              <a:t>-</a:t>
            </a:r>
            <a:r>
              <a:rPr lang="en-US" sz="3300" dirty="0" err="1" smtClean="0"/>
              <a:t>Arteiga</a:t>
            </a:r>
            <a:r>
              <a:rPr lang="en-US" sz="3300" dirty="0" smtClean="0"/>
              <a:t>-dbl .	</a:t>
            </a:r>
          </a:p>
          <a:p>
            <a:pPr>
              <a:buNone/>
              <a:defRPr/>
            </a:pPr>
            <a:r>
              <a:rPr lang="en-US" sz="3300" dirty="0" smtClean="0"/>
              <a:t>		?s 	</a:t>
            </a:r>
            <a:r>
              <a:rPr lang="en-US" sz="3300" dirty="0" err="1" smtClean="0"/>
              <a:t>aama:conjClass</a:t>
            </a:r>
            <a:r>
              <a:rPr lang="en-US" sz="3300" dirty="0" smtClean="0"/>
              <a:t>  	</a:t>
            </a:r>
            <a:r>
              <a:rPr lang="en-US" sz="3300" dirty="0" err="1" smtClean="0"/>
              <a:t>aamav:Prefix</a:t>
            </a:r>
            <a:r>
              <a:rPr lang="en-US" sz="3300" dirty="0" smtClean="0"/>
              <a:t>  .	</a:t>
            </a:r>
          </a:p>
          <a:p>
            <a:pPr>
              <a:buNone/>
              <a:defRPr/>
            </a:pPr>
            <a:r>
              <a:rPr lang="en-US" sz="3300" dirty="0" smtClean="0"/>
              <a:t>		?s	</a:t>
            </a:r>
            <a:r>
              <a:rPr lang="en-US" sz="3300" dirty="0" err="1" smtClean="0"/>
              <a:t>aama:lang</a:t>
            </a:r>
            <a:r>
              <a:rPr lang="en-US" sz="3300" dirty="0" smtClean="0"/>
              <a:t>  	</a:t>
            </a:r>
            <a:r>
              <a:rPr lang="en-US" sz="3300" dirty="0" err="1" smtClean="0"/>
              <a:t>aama:Beja-Arteiga</a:t>
            </a:r>
            <a:r>
              <a:rPr lang="en-US" sz="3300" dirty="0" smtClean="0"/>
              <a:t> .</a:t>
            </a:r>
          </a:p>
          <a:p>
            <a:pPr>
              <a:buNone/>
              <a:defRPr/>
            </a:pPr>
            <a:r>
              <a:rPr lang="en-US" sz="3300" dirty="0" smtClean="0"/>
              <a:t>		?s	</a:t>
            </a:r>
            <a:r>
              <a:rPr lang="en-US" sz="3300" dirty="0" err="1" smtClean="0"/>
              <a:t>aama:polarity</a:t>
            </a:r>
            <a:r>
              <a:rPr lang="en-US" sz="3300" dirty="0" smtClean="0"/>
              <a:t>  	</a:t>
            </a:r>
            <a:r>
              <a:rPr lang="en-US" sz="3300" dirty="0" err="1" smtClean="0"/>
              <a:t>aamav:Affirmative</a:t>
            </a:r>
            <a:r>
              <a:rPr lang="en-US" sz="3300" dirty="0" smtClean="0"/>
              <a:t>  .</a:t>
            </a:r>
          </a:p>
          <a:p>
            <a:pPr>
              <a:buNone/>
              <a:defRPr/>
            </a:pPr>
            <a:r>
              <a:rPr lang="en-US" sz="3300" dirty="0" smtClean="0"/>
              <a:t>		?s	</a:t>
            </a:r>
            <a:r>
              <a:rPr lang="en-US" sz="3300" dirty="0" err="1" smtClean="0"/>
              <a:t>aama:pos</a:t>
            </a:r>
            <a:r>
              <a:rPr lang="en-US" sz="3300" dirty="0" smtClean="0"/>
              <a:t>  	</a:t>
            </a:r>
            <a:r>
              <a:rPr lang="en-US" sz="3300" dirty="0" err="1" smtClean="0"/>
              <a:t>aamav:Verb</a:t>
            </a:r>
            <a:r>
              <a:rPr lang="en-US" sz="3300" dirty="0" smtClean="0"/>
              <a:t>  .	</a:t>
            </a:r>
          </a:p>
          <a:p>
            <a:pPr>
              <a:buNone/>
              <a:defRPr/>
            </a:pPr>
            <a:r>
              <a:rPr lang="en-US" sz="3300" dirty="0" smtClean="0"/>
              <a:t>		?s	</a:t>
            </a:r>
            <a:r>
              <a:rPr lang="en-US" sz="3300" dirty="0" err="1" smtClean="0"/>
              <a:t>aama:tam</a:t>
            </a:r>
            <a:r>
              <a:rPr lang="en-US" sz="3300" dirty="0" smtClean="0"/>
              <a:t>  	</a:t>
            </a:r>
            <a:r>
              <a:rPr lang="en-US" sz="3300" dirty="0" err="1" smtClean="0"/>
              <a:t>aamav:Present</a:t>
            </a:r>
            <a:r>
              <a:rPr lang="en-US" sz="3300" dirty="0" smtClean="0"/>
              <a:t> .	</a:t>
            </a:r>
          </a:p>
          <a:p>
            <a:pPr fontAlgn="auto">
              <a:spcAft>
                <a:spcPts val="0"/>
              </a:spcAft>
              <a:buFont typeface="Arial" pitchFamily="34" charset="0"/>
              <a:buNone/>
              <a:defRPr/>
            </a:pPr>
            <a:r>
              <a:rPr lang="en-US" sz="3300" dirty="0" smtClean="0"/>
              <a:t>		?s	</a:t>
            </a:r>
            <a:r>
              <a:rPr lang="en-US" sz="3300" dirty="0" err="1" smtClean="0"/>
              <a:t>aama:number</a:t>
            </a:r>
            <a:r>
              <a:rPr lang="en-US" sz="3300" dirty="0" smtClean="0"/>
              <a:t>	?number . 	</a:t>
            </a:r>
          </a:p>
          <a:p>
            <a:pPr fontAlgn="auto">
              <a:spcAft>
                <a:spcPts val="0"/>
              </a:spcAft>
              <a:buFont typeface="Arial" pitchFamily="34" charset="0"/>
              <a:buNone/>
              <a:defRPr/>
            </a:pPr>
            <a:r>
              <a:rPr lang="en-US" sz="3300" dirty="0" smtClean="0"/>
              <a:t>		?s	</a:t>
            </a:r>
            <a:r>
              <a:rPr lang="en-US" sz="3300" dirty="0" err="1" smtClean="0"/>
              <a:t>aama:person</a:t>
            </a:r>
            <a:r>
              <a:rPr lang="en-US" sz="3300" dirty="0" smtClean="0"/>
              <a:t>	?person . </a:t>
            </a:r>
          </a:p>
          <a:p>
            <a:pPr fontAlgn="auto">
              <a:spcAft>
                <a:spcPts val="0"/>
              </a:spcAft>
              <a:buFont typeface="Arial" pitchFamily="34" charset="0"/>
              <a:buNone/>
              <a:defRPr/>
            </a:pPr>
            <a:r>
              <a:rPr lang="en-US" sz="3300" dirty="0" smtClean="0"/>
              <a:t>		?s	</a:t>
            </a:r>
            <a:r>
              <a:rPr lang="en-US" sz="3300" dirty="0" err="1" smtClean="0"/>
              <a:t>aama:gender</a:t>
            </a:r>
            <a:r>
              <a:rPr lang="en-US" sz="3300" dirty="0" smtClean="0"/>
              <a:t>	?gender . 	</a:t>
            </a:r>
          </a:p>
          <a:p>
            <a:pPr fontAlgn="auto">
              <a:spcAft>
                <a:spcPts val="0"/>
              </a:spcAft>
              <a:buFont typeface="Arial" pitchFamily="34" charset="0"/>
              <a:buNone/>
              <a:defRPr/>
            </a:pPr>
            <a:r>
              <a:rPr lang="en-US" sz="3300" dirty="0" smtClean="0"/>
              <a:t>		?s	</a:t>
            </a:r>
            <a:r>
              <a:rPr lang="en-US" sz="3300" dirty="0" err="1" smtClean="0"/>
              <a:t>aama:token</a:t>
            </a:r>
            <a:r>
              <a:rPr lang="en-US" sz="3300" dirty="0" smtClean="0"/>
              <a:t>	?token . </a:t>
            </a:r>
          </a:p>
          <a:p>
            <a:pPr fontAlgn="auto">
              <a:spcAft>
                <a:spcPts val="0"/>
              </a:spcAft>
              <a:buFont typeface="Arial" pitchFamily="34" charset="0"/>
              <a:buNone/>
              <a:defRPr/>
            </a:pPr>
            <a:r>
              <a:rPr lang="en-US" sz="3300" dirty="0" smtClean="0"/>
              <a:t> }</a:t>
            </a:r>
          </a:p>
          <a:p>
            <a:pPr fontAlgn="auto">
              <a:spcAft>
                <a:spcPts val="0"/>
              </a:spcAft>
              <a:buFont typeface="Arial" pitchFamily="34" charset="0"/>
              <a:buNone/>
              <a:defRPr/>
            </a:pPr>
            <a:r>
              <a:rPr lang="en-US" sz="3300" dirty="0" smtClean="0"/>
              <a:t>ORDER BY   DESC(?number) ?person DESC(?gender)</a:t>
            </a:r>
          </a:p>
          <a:p>
            <a:pPr fontAlgn="auto">
              <a:spcAft>
                <a:spcPts val="0"/>
              </a:spcAft>
              <a:buFont typeface="Arial" pitchFamily="34" charset="0"/>
              <a:buNone/>
              <a:defRPr/>
            </a:pP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SPARQL Query (2)</a:t>
            </a:r>
            <a:endParaRPr lang="en-US" dirty="0"/>
          </a:p>
        </p:txBody>
      </p:sp>
      <p:sp>
        <p:nvSpPr>
          <p:cNvPr id="3" name="Content Placeholder 2"/>
          <p:cNvSpPr>
            <a:spLocks noGrp="1"/>
          </p:cNvSpPr>
          <p:nvPr>
            <p:ph idx="1"/>
          </p:nvPr>
        </p:nvSpPr>
        <p:spPr/>
        <p:txBody>
          <a:bodyPr/>
          <a:lstStyle/>
          <a:p>
            <a:r>
              <a:rPr lang="en-US" dirty="0" smtClean="0"/>
              <a:t>Of course in an actual user interface, query format details actually sent to </a:t>
            </a:r>
            <a:r>
              <a:rPr lang="en-US" dirty="0" err="1" smtClean="0"/>
              <a:t>datastore</a:t>
            </a:r>
            <a:r>
              <a:rPr lang="en-US" dirty="0" smtClean="0"/>
              <a:t> server would be hidden.</a:t>
            </a:r>
          </a:p>
          <a:p>
            <a:endParaRPr lang="en-US" dirty="0" smtClean="0"/>
          </a:p>
          <a:p>
            <a:r>
              <a:rPr lang="en-US" dirty="0" smtClean="0"/>
              <a:t>User would specify details and format of desired display from graphic pick-lists, drop-down lists, etc.</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
            </a:r>
            <a:br>
              <a:rPr lang="en-US" b="1" dirty="0" smtClean="0"/>
            </a:br>
            <a:r>
              <a:rPr lang="en-US" b="1" dirty="0" smtClean="0"/>
              <a:t>Output of query: </a:t>
            </a:r>
            <a:r>
              <a:rPr lang="en-US" dirty="0" err="1"/>
              <a:t>Beja</a:t>
            </a:r>
            <a:r>
              <a:rPr lang="en-US" dirty="0"/>
              <a:t> Verb, present.</a:t>
            </a:r>
            <a:br>
              <a:rPr lang="en-US" dirty="0"/>
            </a:br>
            <a:endParaRPr lang="en-US" dirty="0"/>
          </a:p>
        </p:txBody>
      </p:sp>
      <p:graphicFrame>
        <p:nvGraphicFramePr>
          <p:cNvPr id="4" name="Content Placeholder 3"/>
          <p:cNvGraphicFramePr>
            <a:graphicFrameLocks noGrp="1"/>
          </p:cNvGraphicFramePr>
          <p:nvPr>
            <p:ph idx="1"/>
          </p:nvPr>
        </p:nvGraphicFramePr>
        <p:xfrm>
          <a:off x="1219200" y="1600200"/>
          <a:ext cx="6705600" cy="4724397"/>
        </p:xfrm>
        <a:graphic>
          <a:graphicData uri="http://schemas.openxmlformats.org/drawingml/2006/table">
            <a:tbl>
              <a:tblPr firstRow="1" bandRow="1">
                <a:tableStyleId>{5C22544A-7EE6-4342-B048-85BDC9FD1C3A}</a:tableStyleId>
              </a:tblPr>
              <a:tblGrid>
                <a:gridCol w="1676400"/>
                <a:gridCol w="1676400"/>
                <a:gridCol w="1676400"/>
                <a:gridCol w="1676400"/>
              </a:tblGrid>
              <a:tr h="524933">
                <a:tc>
                  <a:txBody>
                    <a:bodyPr/>
                    <a:lstStyle/>
                    <a:p>
                      <a:pPr marL="0" marR="0">
                        <a:spcBef>
                          <a:spcPts val="0"/>
                        </a:spcBef>
                        <a:spcAft>
                          <a:spcPts val="0"/>
                        </a:spcAft>
                      </a:pPr>
                      <a:r>
                        <a:rPr lang="en-US" sz="2000" b="1" dirty="0">
                          <a:latin typeface="Calibri"/>
                          <a:ea typeface="Calibri"/>
                          <a:cs typeface="Times New Roman"/>
                        </a:rPr>
                        <a:t>num</a:t>
                      </a:r>
                      <a:endParaRPr lang="en-US" sz="2000" dirty="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b="1">
                          <a:latin typeface="Calibri"/>
                          <a:ea typeface="Calibri"/>
                          <a:cs typeface="Times New Roman"/>
                        </a:rPr>
                        <a:t>pers</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b="1">
                          <a:latin typeface="Calibri"/>
                          <a:ea typeface="Calibri"/>
                          <a:cs typeface="Times New Roman"/>
                        </a:rPr>
                        <a:t>gen</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b="1">
                          <a:latin typeface="Calibri"/>
                          <a:ea typeface="Calibri"/>
                          <a:cs typeface="Times New Roman"/>
                        </a:rPr>
                        <a:t>shape</a:t>
                      </a:r>
                      <a:endParaRPr lang="en-US" sz="2000">
                        <a:latin typeface="Calibri"/>
                        <a:ea typeface="Calibri"/>
                        <a:cs typeface="Times New Roman"/>
                      </a:endParaRPr>
                    </a:p>
                  </a:txBody>
                  <a:tcPr marL="47625" marR="47625" marT="47625" marB="47625"/>
                </a:tc>
              </a:tr>
              <a:tr h="524933">
                <a:tc>
                  <a:txBody>
                    <a:bodyPr/>
                    <a:lstStyle/>
                    <a:p>
                      <a:pPr marL="0" marR="0">
                        <a:spcBef>
                          <a:spcPts val="0"/>
                        </a:spcBef>
                        <a:spcAft>
                          <a:spcPts val="0"/>
                        </a:spcAft>
                      </a:pPr>
                      <a:r>
                        <a:rPr lang="en-US" sz="2000">
                          <a:latin typeface="Calibri"/>
                          <a:ea typeface="Calibri"/>
                          <a:cs typeface="Times New Roman"/>
                        </a:rPr>
                        <a:t>sg</a:t>
                      </a:r>
                    </a:p>
                  </a:txBody>
                  <a:tcPr marL="47625" marR="47625" marT="47625" marB="47625"/>
                </a:tc>
                <a:tc>
                  <a:txBody>
                    <a:bodyPr/>
                    <a:lstStyle/>
                    <a:p>
                      <a:pPr marL="0" marR="0">
                        <a:spcBef>
                          <a:spcPts val="0"/>
                        </a:spcBef>
                        <a:spcAft>
                          <a:spcPts val="0"/>
                        </a:spcAft>
                      </a:pPr>
                      <a:r>
                        <a:rPr lang="en-US" sz="2000">
                          <a:latin typeface="Calibri"/>
                          <a:ea typeface="Calibri"/>
                          <a:cs typeface="Times New Roman"/>
                        </a:rPr>
                        <a:t>1</a:t>
                      </a:r>
                    </a:p>
                  </a:txBody>
                  <a:tcPr marL="47625" marR="47625" marT="47625" marB="47625"/>
                </a:tc>
                <a:tc>
                  <a:txBody>
                    <a:bodyPr/>
                    <a:lstStyle/>
                    <a:p>
                      <a:pPr marL="0" marR="0">
                        <a:spcBef>
                          <a:spcPts val="0"/>
                        </a:spcBef>
                        <a:spcAft>
                          <a:spcPts val="0"/>
                        </a:spcAft>
                      </a:pP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Calibri"/>
                          <a:ea typeface="Calibri"/>
                          <a:cs typeface="Times New Roman"/>
                        </a:rPr>
                        <a:t>?a-danbíil</a:t>
                      </a:r>
                      <a:endParaRPr lang="en-US" sz="2000">
                        <a:latin typeface="Calibri"/>
                        <a:ea typeface="Calibri"/>
                        <a:cs typeface="Times New Roman"/>
                      </a:endParaRPr>
                    </a:p>
                  </a:txBody>
                  <a:tcPr marL="47625" marR="47625" marT="47625" marB="47625"/>
                </a:tc>
              </a:tr>
              <a:tr h="524933">
                <a:tc>
                  <a:txBody>
                    <a:bodyPr/>
                    <a:lstStyle/>
                    <a:p>
                      <a:pPr marL="0" marR="0">
                        <a:spcBef>
                          <a:spcPts val="0"/>
                        </a:spcBef>
                        <a:spcAft>
                          <a:spcPts val="0"/>
                        </a:spcAft>
                      </a:pP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Calibri"/>
                          <a:ea typeface="Calibri"/>
                          <a:cs typeface="Times New Roman"/>
                        </a:rPr>
                        <a:t>2</a:t>
                      </a:r>
                    </a:p>
                  </a:txBody>
                  <a:tcPr marL="47625" marR="47625" marT="47625" marB="47625"/>
                </a:tc>
                <a:tc>
                  <a:txBody>
                    <a:bodyPr/>
                    <a:lstStyle/>
                    <a:p>
                      <a:pPr marL="0" marR="0">
                        <a:spcBef>
                          <a:spcPts val="0"/>
                        </a:spcBef>
                        <a:spcAft>
                          <a:spcPts val="0"/>
                        </a:spcAft>
                      </a:pPr>
                      <a:r>
                        <a:rPr lang="en-US" sz="2000">
                          <a:latin typeface="Calibri"/>
                          <a:ea typeface="Calibri"/>
                          <a:cs typeface="Times New Roman"/>
                        </a:rPr>
                        <a:t>m</a:t>
                      </a:r>
                    </a:p>
                  </a:txBody>
                  <a:tcPr marL="47625" marR="47625" marT="47625" marB="47625"/>
                </a:tc>
                <a:tc>
                  <a:txBody>
                    <a:bodyPr/>
                    <a:lstStyle/>
                    <a:p>
                      <a:pPr marL="0" marR="0">
                        <a:spcBef>
                          <a:spcPts val="0"/>
                        </a:spcBef>
                        <a:spcAft>
                          <a:spcPts val="0"/>
                        </a:spcAft>
                      </a:pPr>
                      <a:r>
                        <a:rPr lang="en-US" sz="2000" i="1">
                          <a:latin typeface="Calibri"/>
                          <a:ea typeface="Calibri"/>
                          <a:cs typeface="Times New Roman"/>
                        </a:rPr>
                        <a:t>danbiil-`a</a:t>
                      </a:r>
                      <a:endParaRPr lang="en-US" sz="2000">
                        <a:latin typeface="Calibri"/>
                        <a:ea typeface="Calibri"/>
                        <a:cs typeface="Times New Roman"/>
                      </a:endParaRPr>
                    </a:p>
                  </a:txBody>
                  <a:tcPr marL="47625" marR="47625" marT="47625" marB="47625"/>
                </a:tc>
              </a:tr>
              <a:tr h="524933">
                <a:tc>
                  <a:txBody>
                    <a:bodyPr/>
                    <a:lstStyle/>
                    <a:p>
                      <a:pPr marL="0" marR="0">
                        <a:spcBef>
                          <a:spcPts val="0"/>
                        </a:spcBef>
                        <a:spcAft>
                          <a:spcPts val="0"/>
                        </a:spcAft>
                      </a:pP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Calibri"/>
                          <a:ea typeface="Calibri"/>
                          <a:cs typeface="Times New Roman"/>
                        </a:rPr>
                        <a:t>f</a:t>
                      </a:r>
                    </a:p>
                  </a:txBody>
                  <a:tcPr marL="47625" marR="47625" marT="47625" marB="47625"/>
                </a:tc>
                <a:tc>
                  <a:txBody>
                    <a:bodyPr/>
                    <a:lstStyle/>
                    <a:p>
                      <a:pPr marL="0" marR="0">
                        <a:spcBef>
                          <a:spcPts val="0"/>
                        </a:spcBef>
                        <a:spcAft>
                          <a:spcPts val="0"/>
                        </a:spcAft>
                      </a:pPr>
                      <a:r>
                        <a:rPr lang="en-US" sz="2000" i="1">
                          <a:latin typeface="Calibri"/>
                          <a:ea typeface="Calibri"/>
                          <a:cs typeface="Times New Roman"/>
                        </a:rPr>
                        <a:t>danbiil-`i</a:t>
                      </a:r>
                      <a:endParaRPr lang="en-US" sz="2000">
                        <a:latin typeface="Calibri"/>
                        <a:ea typeface="Calibri"/>
                        <a:cs typeface="Times New Roman"/>
                      </a:endParaRPr>
                    </a:p>
                  </a:txBody>
                  <a:tcPr marL="47625" marR="47625" marT="47625" marB="47625"/>
                </a:tc>
              </a:tr>
              <a:tr h="524933">
                <a:tc>
                  <a:txBody>
                    <a:bodyPr/>
                    <a:lstStyle/>
                    <a:p>
                      <a:pPr marL="0" marR="0">
                        <a:spcBef>
                          <a:spcPts val="0"/>
                        </a:spcBef>
                        <a:spcAft>
                          <a:spcPts val="0"/>
                        </a:spcAft>
                      </a:pP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Calibri"/>
                          <a:ea typeface="Calibri"/>
                          <a:cs typeface="Times New Roman"/>
                        </a:rPr>
                        <a:t>3</a:t>
                      </a:r>
                    </a:p>
                  </a:txBody>
                  <a:tcPr marL="47625" marR="47625" marT="47625" marB="47625"/>
                </a:tc>
                <a:tc>
                  <a:txBody>
                    <a:bodyPr/>
                    <a:lstStyle/>
                    <a:p>
                      <a:pPr marL="0" marR="0">
                        <a:spcBef>
                          <a:spcPts val="0"/>
                        </a:spcBef>
                        <a:spcAft>
                          <a:spcPts val="0"/>
                        </a:spcAft>
                      </a:pPr>
                      <a:r>
                        <a:rPr lang="en-US" sz="2000">
                          <a:latin typeface="Calibri"/>
                          <a:ea typeface="Calibri"/>
                          <a:cs typeface="Times New Roman"/>
                        </a:rPr>
                        <a:t>m</a:t>
                      </a:r>
                    </a:p>
                  </a:txBody>
                  <a:tcPr marL="47625" marR="47625" marT="47625" marB="47625"/>
                </a:tc>
                <a:tc>
                  <a:txBody>
                    <a:bodyPr/>
                    <a:lstStyle/>
                    <a:p>
                      <a:pPr marL="0" marR="0">
                        <a:spcBef>
                          <a:spcPts val="0"/>
                        </a:spcBef>
                        <a:spcAft>
                          <a:spcPts val="0"/>
                        </a:spcAft>
                      </a:pPr>
                      <a:r>
                        <a:rPr lang="en-US" sz="2000" i="1">
                          <a:latin typeface="Calibri"/>
                          <a:ea typeface="Calibri"/>
                          <a:cs typeface="Times New Roman"/>
                        </a:rPr>
                        <a:t>danbíil</a:t>
                      </a:r>
                      <a:endParaRPr lang="en-US" sz="2000">
                        <a:latin typeface="Calibri"/>
                        <a:ea typeface="Calibri"/>
                        <a:cs typeface="Times New Roman"/>
                      </a:endParaRPr>
                    </a:p>
                  </a:txBody>
                  <a:tcPr marL="47625" marR="47625" marT="47625" marB="47625"/>
                </a:tc>
              </a:tr>
              <a:tr h="524933">
                <a:tc>
                  <a:txBody>
                    <a:bodyPr/>
                    <a:lstStyle/>
                    <a:p>
                      <a:pPr marL="0" marR="0">
                        <a:spcBef>
                          <a:spcPts val="0"/>
                        </a:spcBef>
                        <a:spcAft>
                          <a:spcPts val="0"/>
                        </a:spcAft>
                      </a:pP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Calibri"/>
                          <a:ea typeface="Calibri"/>
                          <a:cs typeface="Times New Roman"/>
                        </a:rPr>
                        <a:t>f</a:t>
                      </a:r>
                    </a:p>
                  </a:txBody>
                  <a:tcPr marL="47625" marR="47625" marT="47625" marB="47625"/>
                </a:tc>
                <a:tc>
                  <a:txBody>
                    <a:bodyPr/>
                    <a:lstStyle/>
                    <a:p>
                      <a:pPr marL="0" marR="0">
                        <a:spcBef>
                          <a:spcPts val="0"/>
                        </a:spcBef>
                        <a:spcAft>
                          <a:spcPts val="0"/>
                        </a:spcAft>
                      </a:pPr>
                      <a:r>
                        <a:rPr lang="en-US" sz="2000" i="1">
                          <a:latin typeface="Calibri"/>
                          <a:ea typeface="Calibri"/>
                          <a:cs typeface="Times New Roman"/>
                        </a:rPr>
                        <a:t>danbíil</a:t>
                      </a:r>
                      <a:endParaRPr lang="en-US" sz="2000">
                        <a:latin typeface="Calibri"/>
                        <a:ea typeface="Calibri"/>
                        <a:cs typeface="Times New Roman"/>
                      </a:endParaRPr>
                    </a:p>
                  </a:txBody>
                  <a:tcPr marL="47625" marR="47625" marT="47625" marB="47625"/>
                </a:tc>
              </a:tr>
              <a:tr h="524933">
                <a:tc>
                  <a:txBody>
                    <a:bodyPr/>
                    <a:lstStyle/>
                    <a:p>
                      <a:pPr marL="0" marR="0">
                        <a:spcBef>
                          <a:spcPts val="0"/>
                        </a:spcBef>
                        <a:spcAft>
                          <a:spcPts val="0"/>
                        </a:spcAft>
                      </a:pPr>
                      <a:r>
                        <a:rPr lang="en-US" sz="2000">
                          <a:latin typeface="Calibri"/>
                          <a:ea typeface="Calibri"/>
                          <a:cs typeface="Times New Roman"/>
                        </a:rPr>
                        <a:t>pl</a:t>
                      </a:r>
                    </a:p>
                  </a:txBody>
                  <a:tcPr marL="47625" marR="47625" marT="47625" marB="47625"/>
                </a:tc>
                <a:tc>
                  <a:txBody>
                    <a:bodyPr/>
                    <a:lstStyle/>
                    <a:p>
                      <a:pPr marL="0" marR="0">
                        <a:spcBef>
                          <a:spcPts val="0"/>
                        </a:spcBef>
                        <a:spcAft>
                          <a:spcPts val="0"/>
                        </a:spcAft>
                      </a:pPr>
                      <a:r>
                        <a:rPr lang="en-US" sz="2000">
                          <a:latin typeface="Calibri"/>
                          <a:ea typeface="Calibri"/>
                          <a:cs typeface="Times New Roman"/>
                        </a:rPr>
                        <a:t>1</a:t>
                      </a:r>
                    </a:p>
                  </a:txBody>
                  <a:tcPr marL="47625" marR="47625" marT="47625" marB="47625"/>
                </a:tc>
                <a:tc>
                  <a:txBody>
                    <a:bodyPr/>
                    <a:lstStyle/>
                    <a:p>
                      <a:pPr marL="0" marR="0">
                        <a:spcBef>
                          <a:spcPts val="0"/>
                        </a:spcBef>
                        <a:spcAft>
                          <a:spcPts val="0"/>
                        </a:spcAft>
                      </a:pP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Calibri"/>
                          <a:ea typeface="Calibri"/>
                          <a:cs typeface="Times New Roman"/>
                        </a:rPr>
                        <a:t>n-eedbíl</a:t>
                      </a:r>
                      <a:endParaRPr lang="en-US" sz="2000">
                        <a:latin typeface="Calibri"/>
                        <a:ea typeface="Calibri"/>
                        <a:cs typeface="Times New Roman"/>
                      </a:endParaRPr>
                    </a:p>
                  </a:txBody>
                  <a:tcPr marL="47625" marR="47625" marT="47625" marB="47625"/>
                </a:tc>
              </a:tr>
              <a:tr h="524933">
                <a:tc>
                  <a:txBody>
                    <a:bodyPr/>
                    <a:lstStyle/>
                    <a:p>
                      <a:pPr marL="0" marR="0">
                        <a:spcBef>
                          <a:spcPts val="0"/>
                        </a:spcBef>
                        <a:spcAft>
                          <a:spcPts val="0"/>
                        </a:spcAft>
                      </a:pP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Calibri"/>
                          <a:ea typeface="Calibri"/>
                          <a:cs typeface="Times New Roman"/>
                        </a:rPr>
                        <a:t>2</a:t>
                      </a:r>
                    </a:p>
                  </a:txBody>
                  <a:tcPr marL="47625" marR="47625" marT="47625" marB="47625"/>
                </a:tc>
                <a:tc>
                  <a:txBody>
                    <a:bodyPr/>
                    <a:lstStyle/>
                    <a:p>
                      <a:pPr marL="0" marR="0">
                        <a:spcBef>
                          <a:spcPts val="0"/>
                        </a:spcBef>
                        <a:spcAft>
                          <a:spcPts val="0"/>
                        </a:spcAft>
                      </a:pP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Calibri"/>
                          <a:ea typeface="Calibri"/>
                          <a:cs typeface="Times New Roman"/>
                        </a:rPr>
                        <a:t>t-eedbil-`na</a:t>
                      </a:r>
                      <a:endParaRPr lang="en-US" sz="2000">
                        <a:latin typeface="Calibri"/>
                        <a:ea typeface="Calibri"/>
                        <a:cs typeface="Times New Roman"/>
                      </a:endParaRPr>
                    </a:p>
                  </a:txBody>
                  <a:tcPr marL="47625" marR="47625" marT="47625" marB="47625"/>
                </a:tc>
              </a:tr>
              <a:tr h="524933">
                <a:tc>
                  <a:txBody>
                    <a:bodyPr/>
                    <a:lstStyle/>
                    <a:p>
                      <a:pPr marL="0" marR="0">
                        <a:spcBef>
                          <a:spcPts val="0"/>
                        </a:spcBef>
                        <a:spcAft>
                          <a:spcPts val="0"/>
                        </a:spcAft>
                      </a:pP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Calibri"/>
                          <a:ea typeface="Calibri"/>
                          <a:cs typeface="Times New Roman"/>
                        </a:rPr>
                        <a:t>3</a:t>
                      </a:r>
                    </a:p>
                  </a:txBody>
                  <a:tcPr marL="47625" marR="47625" marT="47625" marB="47625"/>
                </a:tc>
                <a:tc>
                  <a:txBody>
                    <a:bodyPr/>
                    <a:lstStyle/>
                    <a:p>
                      <a:pPr marL="0" marR="0">
                        <a:spcBef>
                          <a:spcPts val="0"/>
                        </a:spcBef>
                        <a:spcAft>
                          <a:spcPts val="0"/>
                        </a:spcAft>
                      </a:pP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dirty="0">
                          <a:latin typeface="Calibri"/>
                          <a:ea typeface="Calibri"/>
                          <a:cs typeface="Times New Roman"/>
                        </a:rPr>
                        <a:t>?-</a:t>
                      </a:r>
                      <a:r>
                        <a:rPr lang="en-US" sz="2000" i="1" dirty="0" err="1">
                          <a:latin typeface="Calibri"/>
                          <a:ea typeface="Calibri"/>
                          <a:cs typeface="Times New Roman"/>
                        </a:rPr>
                        <a:t>eedbil-`na</a:t>
                      </a:r>
                      <a:endParaRPr lang="en-US" sz="2000" dirty="0">
                        <a:latin typeface="Calibri"/>
                        <a:ea typeface="Calibri"/>
                        <a:cs typeface="Times New Roman"/>
                      </a:endParaRPr>
                    </a:p>
                  </a:txBody>
                  <a:tcPr marL="47625" marR="47625" marT="47625" marB="47625"/>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to Query (essentially):</a:t>
            </a:r>
            <a:endParaRPr lang="en-US" dirty="0"/>
          </a:p>
        </p:txBody>
      </p:sp>
      <p:sp>
        <p:nvSpPr>
          <p:cNvPr id="3" name="Content Placeholder 2"/>
          <p:cNvSpPr>
            <a:spLocks noGrp="1"/>
          </p:cNvSpPr>
          <p:nvPr>
            <p:ph idx="1"/>
          </p:nvPr>
        </p:nvSpPr>
        <p:spPr/>
        <p:txBody>
          <a:bodyPr/>
          <a:lstStyle/>
          <a:p>
            <a:r>
              <a:rPr lang="en-US" dirty="0" smtClean="0"/>
              <a:t>{</a:t>
            </a:r>
            <a:r>
              <a:rPr lang="en-US" dirty="0" err="1" smtClean="0"/>
              <a:t>aama:tam</a:t>
            </a:r>
            <a:r>
              <a:rPr lang="en-US" b="1" dirty="0" smtClean="0"/>
              <a:t> 	</a:t>
            </a:r>
            <a:r>
              <a:rPr lang="en-US" dirty="0" err="1" smtClean="0"/>
              <a:t>aama:Present</a:t>
            </a:r>
            <a:r>
              <a:rPr lang="en-US" dirty="0" smtClean="0"/>
              <a:t>} </a:t>
            </a:r>
          </a:p>
          <a:p>
            <a:pPr>
              <a:buNone/>
            </a:pPr>
            <a:r>
              <a:rPr lang="en-US" dirty="0" smtClean="0"/>
              <a:t>                      UNION </a:t>
            </a:r>
          </a:p>
          <a:p>
            <a:pPr>
              <a:buNone/>
            </a:pPr>
            <a:r>
              <a:rPr lang="en-US" dirty="0" smtClean="0"/>
              <a:t>    {</a:t>
            </a:r>
            <a:r>
              <a:rPr lang="en-US" dirty="0" err="1" smtClean="0"/>
              <a:t>aama:tam</a:t>
            </a:r>
            <a:r>
              <a:rPr lang="en-US" dirty="0" smtClean="0"/>
              <a:t>	</a:t>
            </a:r>
            <a:r>
              <a:rPr lang="en-US" dirty="0" err="1" smtClean="0"/>
              <a:t>aama:Past</a:t>
            </a:r>
            <a:r>
              <a:rPr lang="en-US" dirty="0" smtClean="0"/>
              <a:t>}</a:t>
            </a:r>
          </a:p>
          <a:p>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Output of query: </a:t>
            </a:r>
            <a:br>
              <a:rPr lang="en-US" b="1" dirty="0" smtClean="0"/>
            </a:br>
            <a:endParaRPr lang="en-US" dirty="0"/>
          </a:p>
        </p:txBody>
      </p:sp>
      <p:graphicFrame>
        <p:nvGraphicFramePr>
          <p:cNvPr id="4" name="Content Placeholder 3"/>
          <p:cNvGraphicFramePr>
            <a:graphicFrameLocks noGrp="1"/>
          </p:cNvGraphicFramePr>
          <p:nvPr>
            <p:ph idx="1"/>
          </p:nvPr>
        </p:nvGraphicFramePr>
        <p:xfrm>
          <a:off x="457200" y="1600200"/>
          <a:ext cx="8229600" cy="400050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marL="0" marR="0">
                        <a:spcBef>
                          <a:spcPts val="0"/>
                        </a:spcBef>
                        <a:spcAft>
                          <a:spcPts val="0"/>
                        </a:spcAft>
                      </a:pPr>
                      <a:r>
                        <a:rPr lang="en-US" sz="2000" b="1" dirty="0">
                          <a:latin typeface="Times New Roman"/>
                          <a:ea typeface="Calibri"/>
                          <a:cs typeface="Times New Roman"/>
                        </a:rPr>
                        <a:t>num</a:t>
                      </a:r>
                      <a:endParaRPr lang="en-US" sz="2000" dirty="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b="1">
                          <a:latin typeface="Times New Roman"/>
                          <a:ea typeface="Calibri"/>
                          <a:cs typeface="Times New Roman"/>
                        </a:rPr>
                        <a:t>pers</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b="1">
                          <a:latin typeface="Times New Roman"/>
                          <a:ea typeface="Calibri"/>
                          <a:cs typeface="Times New Roman"/>
                        </a:rPr>
                        <a:t>gen</a:t>
                      </a:r>
                      <a:endParaRPr lang="en-US" sz="2000">
                        <a:latin typeface="Calibri"/>
                        <a:ea typeface="Calibri"/>
                        <a:cs typeface="Times New Roman"/>
                      </a:endParaRPr>
                    </a:p>
                  </a:txBody>
                  <a:tcPr marL="47625" marR="47625" marT="47625" marB="47625"/>
                </a:tc>
                <a:tc gridSpan="2">
                  <a:txBody>
                    <a:bodyPr/>
                    <a:lstStyle/>
                    <a:p>
                      <a:pPr marL="0" marR="0" algn="ctr">
                        <a:spcBef>
                          <a:spcPts val="0"/>
                        </a:spcBef>
                        <a:spcAft>
                          <a:spcPts val="0"/>
                        </a:spcAft>
                      </a:pPr>
                      <a:r>
                        <a:rPr lang="en-US" sz="2000" b="1">
                          <a:latin typeface="Times New Roman"/>
                          <a:ea typeface="Calibri"/>
                          <a:cs typeface="Times New Roman"/>
                        </a:rPr>
                        <a:t>tense</a:t>
                      </a:r>
                      <a:endParaRPr lang="en-US" sz="2000">
                        <a:latin typeface="Calibri"/>
                        <a:ea typeface="Calibri"/>
                        <a:cs typeface="Times New Roman"/>
                      </a:endParaRPr>
                    </a:p>
                  </a:txBody>
                  <a:tcPr marL="47625" marR="47625" marT="47625" marB="47625"/>
                </a:tc>
                <a:tc hMerge="1">
                  <a:txBody>
                    <a:bodyPr/>
                    <a:lstStyle/>
                    <a:p>
                      <a:endParaRPr lang="en-US"/>
                    </a:p>
                  </a:txBody>
                  <a:tcPr/>
                </a:tc>
              </a:tr>
              <a:tr h="370840">
                <a:tc>
                  <a:txBody>
                    <a:bodyPr/>
                    <a:lstStyle/>
                    <a:p>
                      <a:pPr marL="0" marR="0">
                        <a:spcBef>
                          <a:spcPts val="0"/>
                        </a:spcBef>
                        <a:spcAft>
                          <a:spcPts val="0"/>
                        </a:spcAft>
                      </a:pP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b="1">
                          <a:latin typeface="Times New Roman"/>
                          <a:ea typeface="Calibri"/>
                          <a:cs typeface="Times New Roman"/>
                        </a:rPr>
                        <a:t>present</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b="1">
                          <a:latin typeface="Times New Roman"/>
                          <a:ea typeface="Calibri"/>
                          <a:cs typeface="Times New Roman"/>
                        </a:rPr>
                        <a:t>past</a:t>
                      </a:r>
                      <a:endParaRPr lang="en-US" sz="2000">
                        <a:latin typeface="Calibri"/>
                        <a:ea typeface="Calibri"/>
                        <a:cs typeface="Times New Roman"/>
                      </a:endParaRPr>
                    </a:p>
                  </a:txBody>
                  <a:tcPr marL="47625" marR="47625" marT="47625" marB="47625"/>
                </a:tc>
              </a:tr>
              <a:tr h="370840">
                <a:tc>
                  <a:txBody>
                    <a:bodyPr/>
                    <a:lstStyle/>
                    <a:p>
                      <a:pPr marL="0" marR="0">
                        <a:spcBef>
                          <a:spcPts val="0"/>
                        </a:spcBef>
                        <a:spcAft>
                          <a:spcPts val="0"/>
                        </a:spcAft>
                      </a:pPr>
                      <a:r>
                        <a:rPr lang="en-US" sz="2000">
                          <a:latin typeface="Times New Roman"/>
                          <a:ea typeface="Calibri"/>
                          <a:cs typeface="Times New Roman"/>
                        </a:rPr>
                        <a:t>sg</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1</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?a-danbíil</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?a-dbíl</a:t>
                      </a:r>
                      <a:endParaRPr lang="en-US" sz="2000">
                        <a:latin typeface="Calibri"/>
                        <a:ea typeface="Calibri"/>
                        <a:cs typeface="Times New Roman"/>
                      </a:endParaRPr>
                    </a:p>
                  </a:txBody>
                  <a:tcPr marL="47625" marR="47625" marT="47625" marB="47625"/>
                </a:tc>
              </a:tr>
              <a:tr h="370840">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2</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m</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danbiil-`a</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ti-dbil-`a</a:t>
                      </a:r>
                      <a:endParaRPr lang="en-US" sz="2000">
                        <a:latin typeface="Calibri"/>
                        <a:ea typeface="Calibri"/>
                        <a:cs typeface="Times New Roman"/>
                      </a:endParaRPr>
                    </a:p>
                  </a:txBody>
                  <a:tcPr marL="47625" marR="47625" marT="47625" marB="47625"/>
                </a:tc>
              </a:tr>
              <a:tr h="370840">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f</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danbiil-`i</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ti-dbil-`i</a:t>
                      </a:r>
                      <a:endParaRPr lang="en-US" sz="2000">
                        <a:latin typeface="Calibri"/>
                        <a:ea typeface="Calibri"/>
                        <a:cs typeface="Times New Roman"/>
                      </a:endParaRPr>
                    </a:p>
                  </a:txBody>
                  <a:tcPr marL="47625" marR="47625" marT="47625" marB="47625"/>
                </a:tc>
              </a:tr>
              <a:tr h="370840">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3</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m</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danbíil</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?i-dbíl</a:t>
                      </a:r>
                      <a:endParaRPr lang="en-US" sz="2000">
                        <a:latin typeface="Calibri"/>
                        <a:ea typeface="Calibri"/>
                        <a:cs typeface="Times New Roman"/>
                      </a:endParaRPr>
                    </a:p>
                  </a:txBody>
                  <a:tcPr marL="47625" marR="47625" marT="47625" marB="47625"/>
                </a:tc>
              </a:tr>
              <a:tr h="370840">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f</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danbíil</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ti-dbíl</a:t>
                      </a:r>
                      <a:endParaRPr lang="en-US" sz="2000">
                        <a:latin typeface="Calibri"/>
                        <a:ea typeface="Calibri"/>
                        <a:cs typeface="Times New Roman"/>
                      </a:endParaRPr>
                    </a:p>
                  </a:txBody>
                  <a:tcPr marL="47625" marR="47625" marT="47625" marB="47625"/>
                </a:tc>
              </a:tr>
              <a:tr h="370840">
                <a:tc>
                  <a:txBody>
                    <a:bodyPr/>
                    <a:lstStyle/>
                    <a:p>
                      <a:pPr marL="0" marR="0">
                        <a:spcBef>
                          <a:spcPts val="0"/>
                        </a:spcBef>
                        <a:spcAft>
                          <a:spcPts val="0"/>
                        </a:spcAft>
                      </a:pPr>
                      <a:r>
                        <a:rPr lang="en-US" sz="2000">
                          <a:latin typeface="Times New Roman"/>
                          <a:ea typeface="Calibri"/>
                          <a:cs typeface="Times New Roman"/>
                        </a:rPr>
                        <a:t>pl</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1</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n-eedbíl</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ni-dbíl</a:t>
                      </a:r>
                      <a:endParaRPr lang="en-US" sz="2000">
                        <a:latin typeface="Calibri"/>
                        <a:ea typeface="Calibri"/>
                        <a:cs typeface="Times New Roman"/>
                      </a:endParaRPr>
                    </a:p>
                  </a:txBody>
                  <a:tcPr marL="47625" marR="47625" marT="47625" marB="47625"/>
                </a:tc>
              </a:tr>
              <a:tr h="370840">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2</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t-eedbil-`na</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ti-dbil-`na</a:t>
                      </a:r>
                      <a:endParaRPr lang="en-US" sz="2000">
                        <a:latin typeface="Calibri"/>
                        <a:ea typeface="Calibri"/>
                        <a:cs typeface="Times New Roman"/>
                      </a:endParaRPr>
                    </a:p>
                  </a:txBody>
                  <a:tcPr marL="47625" marR="47625" marT="47625" marB="47625"/>
                </a:tc>
              </a:tr>
              <a:tr h="370840">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3</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?-eedbil-`na</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dirty="0">
                          <a:latin typeface="Times New Roman"/>
                          <a:ea typeface="Calibri"/>
                          <a:cs typeface="Times New Roman"/>
                        </a:rPr>
                        <a:t>?</a:t>
                      </a:r>
                      <a:r>
                        <a:rPr lang="en-US" sz="2000" i="1" dirty="0" err="1">
                          <a:latin typeface="Times New Roman"/>
                          <a:ea typeface="Calibri"/>
                          <a:cs typeface="Times New Roman"/>
                        </a:rPr>
                        <a:t>i-dbil-`na</a:t>
                      </a:r>
                      <a:endParaRPr lang="en-US" sz="2000" dirty="0">
                        <a:latin typeface="Calibri"/>
                        <a:ea typeface="Calibri"/>
                        <a:cs typeface="Times New Roman"/>
                      </a:endParaRPr>
                    </a:p>
                  </a:txBody>
                  <a:tcPr marL="47625" marR="47625" marT="47625" marB="47625"/>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to above:</a:t>
            </a:r>
            <a:endParaRPr lang="en-US" dirty="0"/>
          </a:p>
        </p:txBody>
      </p:sp>
      <p:sp>
        <p:nvSpPr>
          <p:cNvPr id="3" name="Content Placeholder 2"/>
          <p:cNvSpPr>
            <a:spLocks noGrp="1"/>
          </p:cNvSpPr>
          <p:nvPr>
            <p:ph idx="1"/>
          </p:nvPr>
        </p:nvSpPr>
        <p:spPr/>
        <p:txBody>
          <a:bodyPr/>
          <a:lstStyle/>
          <a:p>
            <a:r>
              <a:rPr lang="en-US" dirty="0" smtClean="0"/>
              <a:t>{</a:t>
            </a:r>
            <a:r>
              <a:rPr lang="en-US" dirty="0" err="1" smtClean="0"/>
              <a:t>aama:lang</a:t>
            </a:r>
            <a:r>
              <a:rPr lang="en-US" b="1" dirty="0" smtClean="0"/>
              <a:t> 	</a:t>
            </a:r>
            <a:r>
              <a:rPr lang="en-US" dirty="0" err="1" smtClean="0"/>
              <a:t>aama:Beja-Arteiga</a:t>
            </a:r>
            <a:r>
              <a:rPr lang="en-US" dirty="0" smtClean="0"/>
              <a:t>} </a:t>
            </a:r>
          </a:p>
          <a:p>
            <a:pPr>
              <a:buNone/>
            </a:pPr>
            <a:r>
              <a:rPr lang="en-US" dirty="0" smtClean="0"/>
              <a:t>                      UNION </a:t>
            </a:r>
          </a:p>
          <a:p>
            <a:pPr>
              <a:buNone/>
            </a:pPr>
            <a:r>
              <a:rPr lang="en-US" dirty="0" smtClean="0"/>
              <a:t>    {</a:t>
            </a:r>
            <a:r>
              <a:rPr lang="en-US" dirty="0" err="1" smtClean="0"/>
              <a:t>aama:lang</a:t>
            </a:r>
            <a:r>
              <a:rPr lang="en-US" dirty="0" smtClean="0"/>
              <a:t>	</a:t>
            </a:r>
            <a:r>
              <a:rPr lang="en-US" dirty="0" err="1" smtClean="0"/>
              <a:t>aama:Afar</a:t>
            </a:r>
            <a:r>
              <a:rPr lang="en-US" dirty="0" smtClean="0"/>
              <a:t>}</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57150"/>
          <a:ext cx="8610600" cy="6800850"/>
        </p:xfrm>
        <a:graphic>
          <a:graphicData uri="http://schemas.openxmlformats.org/drawingml/2006/table">
            <a:tbl>
              <a:tblPr firstRow="1" bandRow="1">
                <a:tableStyleId>{5C22544A-7EE6-4342-B048-85BDC9FD1C3A}</a:tableStyleId>
              </a:tblPr>
              <a:tblGrid>
                <a:gridCol w="1143000"/>
                <a:gridCol w="1371600"/>
                <a:gridCol w="1066800"/>
                <a:gridCol w="1143000"/>
                <a:gridCol w="1905000"/>
                <a:gridCol w="1981200"/>
              </a:tblGrid>
              <a:tr h="370840">
                <a:tc>
                  <a:txBody>
                    <a:bodyPr/>
                    <a:lstStyle/>
                    <a:p>
                      <a:pPr marL="0" marR="0">
                        <a:spcBef>
                          <a:spcPts val="0"/>
                        </a:spcBef>
                        <a:spcAft>
                          <a:spcPts val="0"/>
                        </a:spcAft>
                      </a:pPr>
                      <a:r>
                        <a:rPr lang="en-US" sz="2000" b="1" dirty="0">
                          <a:latin typeface="Times New Roman"/>
                          <a:ea typeface="Calibri"/>
                          <a:cs typeface="Times New Roman"/>
                        </a:rPr>
                        <a:t>tense</a:t>
                      </a:r>
                      <a:endParaRPr lang="en-US" sz="2000" dirty="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b="1">
                          <a:latin typeface="Times New Roman"/>
                          <a:ea typeface="Calibri"/>
                          <a:cs typeface="Times New Roman"/>
                        </a:rPr>
                        <a:t>num</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b="1">
                          <a:latin typeface="Times New Roman"/>
                          <a:ea typeface="Calibri"/>
                          <a:cs typeface="Times New Roman"/>
                        </a:rPr>
                        <a:t>pers</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b="1">
                          <a:latin typeface="Times New Roman"/>
                          <a:ea typeface="Calibri"/>
                          <a:cs typeface="Times New Roman"/>
                        </a:rPr>
                        <a:t>gen</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b="1">
                          <a:latin typeface="Times New Roman"/>
                          <a:ea typeface="Calibri"/>
                          <a:cs typeface="Times New Roman"/>
                        </a:rPr>
                        <a:t>Beja</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b="1">
                          <a:latin typeface="Times New Roman"/>
                          <a:ea typeface="Calibri"/>
                          <a:cs typeface="Times New Roman"/>
                        </a:rPr>
                        <a:t>Afar</a:t>
                      </a:r>
                      <a:endParaRPr lang="en-US" sz="2000">
                        <a:latin typeface="Calibri"/>
                        <a:ea typeface="Calibri"/>
                        <a:cs typeface="Times New Roman"/>
                      </a:endParaRPr>
                    </a:p>
                  </a:txBody>
                  <a:tcPr marL="47625" marR="47625" marT="47625" marB="47625" anchor="ctr"/>
                </a:tc>
              </a:tr>
              <a:tr h="370840">
                <a:tc>
                  <a:txBody>
                    <a:bodyPr/>
                    <a:lstStyle/>
                    <a:p>
                      <a:pPr marL="0" marR="0">
                        <a:spcBef>
                          <a:spcPts val="0"/>
                        </a:spcBef>
                        <a:spcAft>
                          <a:spcPts val="0"/>
                        </a:spcAft>
                      </a:pPr>
                      <a:r>
                        <a:rPr lang="en-US" sz="2000">
                          <a:latin typeface="Times New Roman"/>
                          <a:ea typeface="Calibri"/>
                          <a:cs typeface="Times New Roman"/>
                        </a:rPr>
                        <a:t>pres</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sg</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1</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?a-danbíil</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asgaadeh</a:t>
                      </a:r>
                      <a:endParaRPr lang="en-US" sz="2000">
                        <a:latin typeface="Calibri"/>
                        <a:ea typeface="Calibri"/>
                        <a:cs typeface="Times New Roman"/>
                      </a:endParaRPr>
                    </a:p>
                  </a:txBody>
                  <a:tcPr marL="47625" marR="47625" marT="47625" marB="47625" anchor="ctr"/>
                </a:tc>
              </a:tr>
              <a:tr h="370840">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2</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m</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danbiil- `a</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tasgaadeh</a:t>
                      </a:r>
                      <a:endParaRPr lang="en-US" sz="2000">
                        <a:latin typeface="Calibri"/>
                        <a:ea typeface="Calibri"/>
                        <a:cs typeface="Times New Roman"/>
                      </a:endParaRPr>
                    </a:p>
                  </a:txBody>
                  <a:tcPr marL="47625" marR="47625" marT="47625" marB="47625" anchor="ctr"/>
                </a:tc>
              </a:tr>
              <a:tr h="370840">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f</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danbiil - `i</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 -</a:t>
                      </a:r>
                      <a:endParaRPr lang="en-US" sz="2000">
                        <a:latin typeface="Calibri"/>
                        <a:ea typeface="Calibri"/>
                        <a:cs typeface="Times New Roman"/>
                      </a:endParaRPr>
                    </a:p>
                  </a:txBody>
                  <a:tcPr marL="47625" marR="47625" marT="47625" marB="47625" anchor="ctr"/>
                </a:tc>
              </a:tr>
              <a:tr h="370840">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3</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m</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danbíil</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yasgaadeh</a:t>
                      </a:r>
                      <a:endParaRPr lang="en-US" sz="2000">
                        <a:latin typeface="Calibri"/>
                        <a:ea typeface="Calibri"/>
                        <a:cs typeface="Times New Roman"/>
                      </a:endParaRPr>
                    </a:p>
                  </a:txBody>
                  <a:tcPr marL="47625" marR="47625" marT="47625" marB="47625" anchor="ctr"/>
                </a:tc>
              </a:tr>
              <a:tr h="370840">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f</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danbíil</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tasgaadeh</a:t>
                      </a:r>
                      <a:endParaRPr lang="en-US" sz="2000">
                        <a:latin typeface="Calibri"/>
                        <a:ea typeface="Calibri"/>
                        <a:cs typeface="Times New Roman"/>
                      </a:endParaRPr>
                    </a:p>
                  </a:txBody>
                  <a:tcPr marL="47625" marR="47625" marT="47625" marB="47625" anchor="ctr"/>
                </a:tc>
              </a:tr>
              <a:tr h="370840">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pl</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1</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n-eedbíl</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nasgaadeh</a:t>
                      </a:r>
                      <a:endParaRPr lang="en-US" sz="2000">
                        <a:latin typeface="Calibri"/>
                        <a:ea typeface="Calibri"/>
                        <a:cs typeface="Times New Roman"/>
                      </a:endParaRPr>
                    </a:p>
                  </a:txBody>
                  <a:tcPr marL="47625" marR="47625" marT="47625" marB="47625" anchor="ctr"/>
                </a:tc>
              </a:tr>
              <a:tr h="370840">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2</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t-eedbil- `na</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tasgaadeenih</a:t>
                      </a:r>
                      <a:endParaRPr lang="en-US" sz="2000">
                        <a:latin typeface="Calibri"/>
                        <a:ea typeface="Calibri"/>
                        <a:cs typeface="Times New Roman"/>
                      </a:endParaRPr>
                    </a:p>
                  </a:txBody>
                  <a:tcPr marL="47625" marR="47625" marT="47625" marB="47625" anchor="ctr"/>
                </a:tc>
              </a:tr>
              <a:tr h="370840">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3</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?-eedbil- `na</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tasgaadeenih</a:t>
                      </a:r>
                      <a:endParaRPr lang="en-US" sz="2000">
                        <a:latin typeface="Calibri"/>
                        <a:ea typeface="Calibri"/>
                        <a:cs typeface="Times New Roman"/>
                      </a:endParaRPr>
                    </a:p>
                  </a:txBody>
                  <a:tcPr marL="47625" marR="47625" marT="47625" marB="47625" anchor="ctr"/>
                </a:tc>
              </a:tr>
              <a:tr h="370840">
                <a:tc>
                  <a:txBody>
                    <a:bodyPr/>
                    <a:lstStyle/>
                    <a:p>
                      <a:pPr marL="0" marR="0">
                        <a:spcBef>
                          <a:spcPts val="0"/>
                        </a:spcBef>
                        <a:spcAft>
                          <a:spcPts val="0"/>
                        </a:spcAft>
                      </a:pPr>
                      <a:r>
                        <a:rPr lang="en-US" sz="2000">
                          <a:latin typeface="Times New Roman"/>
                          <a:ea typeface="Calibri"/>
                          <a:cs typeface="Times New Roman"/>
                        </a:rPr>
                        <a:t>past</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sg</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1</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?a-dbíl</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usguudeh</a:t>
                      </a:r>
                      <a:endParaRPr lang="en-US" sz="2000">
                        <a:latin typeface="Calibri"/>
                        <a:ea typeface="Calibri"/>
                        <a:cs typeface="Times New Roman"/>
                      </a:endParaRPr>
                    </a:p>
                  </a:txBody>
                  <a:tcPr marL="47625" marR="47625" marT="47625" marB="47625" anchor="ctr"/>
                </a:tc>
              </a:tr>
              <a:tr h="370840">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2</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m</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ti-dbil- `a</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tusguudeh</a:t>
                      </a:r>
                      <a:endParaRPr lang="en-US" sz="2000">
                        <a:latin typeface="Calibri"/>
                        <a:ea typeface="Calibri"/>
                        <a:cs typeface="Times New Roman"/>
                      </a:endParaRPr>
                    </a:p>
                  </a:txBody>
                  <a:tcPr marL="47625" marR="47625" marT="47625" marB="47625" anchor="ctr"/>
                </a:tc>
              </a:tr>
              <a:tr h="370840">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f</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ti-dbil- `i</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 -</a:t>
                      </a:r>
                      <a:endParaRPr lang="en-US" sz="2000">
                        <a:latin typeface="Calibri"/>
                        <a:ea typeface="Calibri"/>
                        <a:cs typeface="Times New Roman"/>
                      </a:endParaRPr>
                    </a:p>
                  </a:txBody>
                  <a:tcPr marL="47625" marR="47625" marT="47625" marB="47625" anchor="ctr"/>
                </a:tc>
              </a:tr>
              <a:tr h="370840">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3</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m</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?i-dbíl</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yusguudeh</a:t>
                      </a:r>
                      <a:endParaRPr lang="en-US" sz="2000">
                        <a:latin typeface="Calibri"/>
                        <a:ea typeface="Calibri"/>
                        <a:cs typeface="Times New Roman"/>
                      </a:endParaRPr>
                    </a:p>
                  </a:txBody>
                  <a:tcPr marL="47625" marR="47625" marT="47625" marB="47625" anchor="ctr"/>
                </a:tc>
              </a:tr>
              <a:tr h="370840">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f</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ti-dbíl</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tusguudeh</a:t>
                      </a:r>
                      <a:endParaRPr lang="en-US" sz="2000">
                        <a:latin typeface="Calibri"/>
                        <a:ea typeface="Calibri"/>
                        <a:cs typeface="Times New Roman"/>
                      </a:endParaRPr>
                    </a:p>
                  </a:txBody>
                  <a:tcPr marL="47625" marR="47625" marT="47625" marB="47625" anchor="ctr"/>
                </a:tc>
              </a:tr>
              <a:tr h="370840">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pl</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1</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ni-dbíl</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nusguudeh</a:t>
                      </a:r>
                      <a:endParaRPr lang="en-US" sz="2000">
                        <a:latin typeface="Calibri"/>
                        <a:ea typeface="Calibri"/>
                        <a:cs typeface="Times New Roman"/>
                      </a:endParaRPr>
                    </a:p>
                  </a:txBody>
                  <a:tcPr marL="47625" marR="47625" marT="47625" marB="47625" anchor="ctr"/>
                </a:tc>
              </a:tr>
              <a:tr h="370840">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2</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ti-dbil- `na</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tusguudeenih</a:t>
                      </a:r>
                      <a:endParaRPr lang="en-US" sz="2000">
                        <a:latin typeface="Calibri"/>
                        <a:ea typeface="Calibri"/>
                        <a:cs typeface="Times New Roman"/>
                      </a:endParaRPr>
                    </a:p>
                  </a:txBody>
                  <a:tcPr marL="47625" marR="47625" marT="47625" marB="47625" anchor="ctr"/>
                </a:tc>
              </a:tr>
              <a:tr h="370840">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3</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?i-dbil- `na</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dirty="0" err="1">
                          <a:latin typeface="Times New Roman"/>
                          <a:ea typeface="Calibri"/>
                          <a:cs typeface="Times New Roman"/>
                        </a:rPr>
                        <a:t>tusguudeenih</a:t>
                      </a:r>
                      <a:endParaRPr lang="en-US" sz="2000" dirty="0">
                        <a:latin typeface="Calibri"/>
                        <a:ea typeface="Calibri"/>
                        <a:cs typeface="Times New Roman"/>
                      </a:endParaRPr>
                    </a:p>
                  </a:txBody>
                  <a:tcPr marL="47625" marR="47625" marT="47625" marB="47625" anchor="ctr"/>
                </a:tc>
              </a:tr>
            </a:tbl>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200" b="1" dirty="0" smtClean="0"/>
              <a:t>Manipulate rows/cols of second paradigm</a:t>
            </a:r>
            <a:r>
              <a:rPr lang="en-US" sz="3200" dirty="0" smtClean="0"/>
              <a:t> – </a:t>
            </a:r>
            <a:br>
              <a:rPr lang="en-US" sz="3200" dirty="0" smtClean="0"/>
            </a:br>
            <a:r>
              <a:rPr lang="en-US" sz="3200" dirty="0" smtClean="0"/>
              <a:t>Row</a:t>
            </a:r>
            <a:r>
              <a:rPr lang="en-US" sz="3200" dirty="0"/>
              <a:t>: </a:t>
            </a:r>
            <a:r>
              <a:rPr lang="en-US" sz="3200" dirty="0" err="1"/>
              <a:t>pers</a:t>
            </a:r>
            <a:r>
              <a:rPr lang="en-US" sz="3200" dirty="0"/>
              <a:t> gen. Col: tense num</a:t>
            </a:r>
          </a:p>
        </p:txBody>
      </p:sp>
      <p:graphicFrame>
        <p:nvGraphicFramePr>
          <p:cNvPr id="4" name="Content Placeholder 3"/>
          <p:cNvGraphicFramePr>
            <a:graphicFrameLocks noGrp="1"/>
          </p:cNvGraphicFramePr>
          <p:nvPr>
            <p:ph idx="1"/>
          </p:nvPr>
        </p:nvGraphicFramePr>
        <p:xfrm>
          <a:off x="457200" y="1600200"/>
          <a:ext cx="8229600" cy="3581403"/>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511629">
                <a:tc rowSpan="2">
                  <a:txBody>
                    <a:bodyPr/>
                    <a:lstStyle/>
                    <a:p>
                      <a:pPr marL="0" marR="0">
                        <a:spcBef>
                          <a:spcPts val="0"/>
                        </a:spcBef>
                        <a:spcAft>
                          <a:spcPts val="0"/>
                        </a:spcAft>
                      </a:pPr>
                      <a:r>
                        <a:rPr lang="en-US" sz="2000" b="1" dirty="0" err="1">
                          <a:latin typeface="Times New Roman"/>
                          <a:ea typeface="Calibri"/>
                          <a:cs typeface="Times New Roman"/>
                        </a:rPr>
                        <a:t>pers</a:t>
                      </a:r>
                      <a:endParaRPr lang="en-US" sz="2000" dirty="0">
                        <a:latin typeface="Calibri"/>
                        <a:ea typeface="Calibri"/>
                        <a:cs typeface="Times New Roman"/>
                      </a:endParaRPr>
                    </a:p>
                  </a:txBody>
                  <a:tcPr marL="47625" marR="47625" marT="47625" marB="47625" anchor="ctr"/>
                </a:tc>
                <a:tc rowSpan="2">
                  <a:txBody>
                    <a:bodyPr/>
                    <a:lstStyle/>
                    <a:p>
                      <a:pPr marL="0" marR="0">
                        <a:spcBef>
                          <a:spcPts val="0"/>
                        </a:spcBef>
                        <a:spcAft>
                          <a:spcPts val="0"/>
                        </a:spcAft>
                      </a:pPr>
                      <a:r>
                        <a:rPr lang="en-US" sz="2000" b="1" dirty="0">
                          <a:latin typeface="Times New Roman"/>
                          <a:ea typeface="Calibri"/>
                          <a:cs typeface="Times New Roman"/>
                        </a:rPr>
                        <a:t>gen</a:t>
                      </a:r>
                      <a:endParaRPr lang="en-US" sz="2000" dirty="0">
                        <a:latin typeface="Calibri"/>
                        <a:ea typeface="Calibri"/>
                        <a:cs typeface="Times New Roman"/>
                      </a:endParaRPr>
                    </a:p>
                  </a:txBody>
                  <a:tcPr marL="47625" marR="47625" marT="47625" marB="47625" anchor="ctr"/>
                </a:tc>
                <a:tc gridSpan="2">
                  <a:txBody>
                    <a:bodyPr/>
                    <a:lstStyle/>
                    <a:p>
                      <a:pPr marL="0" marR="0" algn="ctr">
                        <a:spcBef>
                          <a:spcPts val="0"/>
                        </a:spcBef>
                        <a:spcAft>
                          <a:spcPts val="0"/>
                        </a:spcAft>
                      </a:pPr>
                      <a:r>
                        <a:rPr lang="en-US" sz="2000" b="1" dirty="0">
                          <a:latin typeface="Times New Roman"/>
                          <a:ea typeface="Calibri"/>
                          <a:cs typeface="Times New Roman"/>
                        </a:rPr>
                        <a:t>pres</a:t>
                      </a:r>
                      <a:endParaRPr lang="en-US" sz="2000" dirty="0">
                        <a:latin typeface="Calibri"/>
                        <a:ea typeface="Calibri"/>
                        <a:cs typeface="Times New Roman"/>
                      </a:endParaRPr>
                    </a:p>
                  </a:txBody>
                  <a:tcPr marL="47625" marR="47625" marT="47625" marB="47625" anchor="ctr"/>
                </a:tc>
                <a:tc hMerge="1">
                  <a:txBody>
                    <a:bodyPr/>
                    <a:lstStyle/>
                    <a:p>
                      <a:endParaRPr lang="en-US"/>
                    </a:p>
                  </a:txBody>
                  <a:tcPr/>
                </a:tc>
                <a:tc gridSpan="2">
                  <a:txBody>
                    <a:bodyPr/>
                    <a:lstStyle/>
                    <a:p>
                      <a:pPr marL="0" marR="0" algn="ctr">
                        <a:spcBef>
                          <a:spcPts val="0"/>
                        </a:spcBef>
                        <a:spcAft>
                          <a:spcPts val="0"/>
                        </a:spcAft>
                      </a:pPr>
                      <a:r>
                        <a:rPr lang="en-US" sz="2000" b="1" dirty="0">
                          <a:latin typeface="Times New Roman"/>
                          <a:ea typeface="Calibri"/>
                          <a:cs typeface="Times New Roman"/>
                        </a:rPr>
                        <a:t>past</a:t>
                      </a:r>
                      <a:endParaRPr lang="en-US" sz="2000" dirty="0">
                        <a:latin typeface="Calibri"/>
                        <a:ea typeface="Calibri"/>
                        <a:cs typeface="Times New Roman"/>
                      </a:endParaRPr>
                    </a:p>
                  </a:txBody>
                  <a:tcPr marL="47625" marR="47625" marT="47625" marB="47625" anchor="ctr"/>
                </a:tc>
                <a:tc hMerge="1">
                  <a:txBody>
                    <a:bodyPr/>
                    <a:lstStyle/>
                    <a:p>
                      <a:endParaRPr lang="en-US"/>
                    </a:p>
                  </a:txBody>
                  <a:tcPr/>
                </a:tc>
              </a:tr>
              <a:tr h="511629">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2000" b="1">
                          <a:latin typeface="Times New Roman"/>
                          <a:ea typeface="Calibri"/>
                          <a:cs typeface="Times New Roman"/>
                        </a:rPr>
                        <a:t>sg</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b="1">
                          <a:latin typeface="Times New Roman"/>
                          <a:ea typeface="Calibri"/>
                          <a:cs typeface="Times New Roman"/>
                        </a:rPr>
                        <a:t>pl</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b="1" dirty="0" err="1">
                          <a:latin typeface="Times New Roman"/>
                          <a:ea typeface="Calibri"/>
                          <a:cs typeface="Times New Roman"/>
                        </a:rPr>
                        <a:t>sg</a:t>
                      </a:r>
                      <a:endParaRPr lang="en-US" sz="2000" dirty="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b="1" dirty="0">
                          <a:latin typeface="Times New Roman"/>
                          <a:ea typeface="Calibri"/>
                          <a:cs typeface="Times New Roman"/>
                        </a:rPr>
                        <a:t>pl</a:t>
                      </a:r>
                      <a:endParaRPr lang="en-US" sz="2000" dirty="0">
                        <a:latin typeface="Calibri"/>
                        <a:ea typeface="Calibri"/>
                        <a:cs typeface="Times New Roman"/>
                      </a:endParaRPr>
                    </a:p>
                  </a:txBody>
                  <a:tcPr marL="47625" marR="47625" marT="47625" marB="47625" anchor="ctr"/>
                </a:tc>
              </a:tr>
              <a:tr h="511629">
                <a:tc>
                  <a:txBody>
                    <a:bodyPr/>
                    <a:lstStyle/>
                    <a:p>
                      <a:pPr marL="0" marR="0">
                        <a:spcBef>
                          <a:spcPts val="0"/>
                        </a:spcBef>
                        <a:spcAft>
                          <a:spcPts val="0"/>
                        </a:spcAft>
                      </a:pPr>
                      <a:r>
                        <a:rPr lang="en-US" sz="2000">
                          <a:latin typeface="Times New Roman"/>
                          <a:ea typeface="Calibri"/>
                          <a:cs typeface="Times New Roman"/>
                        </a:rPr>
                        <a:t>1</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endParaRPr lang="en-US" sz="2000" dirty="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?a-danbíil</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n-eedbíl</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?a-dbíl</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dirty="0" err="1">
                          <a:latin typeface="Times New Roman"/>
                          <a:ea typeface="Calibri"/>
                          <a:cs typeface="Times New Roman"/>
                        </a:rPr>
                        <a:t>ni-dbíl</a:t>
                      </a:r>
                      <a:endParaRPr lang="en-US" sz="2000" dirty="0">
                        <a:latin typeface="Calibri"/>
                        <a:ea typeface="Calibri"/>
                        <a:cs typeface="Times New Roman"/>
                      </a:endParaRPr>
                    </a:p>
                  </a:txBody>
                  <a:tcPr marL="47625" marR="47625" marT="47625" marB="47625" anchor="ctr"/>
                </a:tc>
              </a:tr>
              <a:tr h="511629">
                <a:tc>
                  <a:txBody>
                    <a:bodyPr/>
                    <a:lstStyle/>
                    <a:p>
                      <a:pPr marL="0" marR="0">
                        <a:spcBef>
                          <a:spcPts val="0"/>
                        </a:spcBef>
                        <a:spcAft>
                          <a:spcPts val="0"/>
                        </a:spcAft>
                      </a:pPr>
                      <a:r>
                        <a:rPr lang="en-US" sz="2000">
                          <a:latin typeface="Times New Roman"/>
                          <a:ea typeface="Calibri"/>
                          <a:cs typeface="Times New Roman"/>
                        </a:rPr>
                        <a:t>2</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m</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danbiil-`a</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t-eedbil-`na</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ti-dbil-`a</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dirty="0" err="1">
                          <a:latin typeface="Times New Roman"/>
                          <a:ea typeface="Calibri"/>
                          <a:cs typeface="Times New Roman"/>
                        </a:rPr>
                        <a:t>ti-dbil-`na</a:t>
                      </a:r>
                      <a:endParaRPr lang="en-US" sz="2000" dirty="0">
                        <a:latin typeface="Calibri"/>
                        <a:ea typeface="Calibri"/>
                        <a:cs typeface="Times New Roman"/>
                      </a:endParaRPr>
                    </a:p>
                  </a:txBody>
                  <a:tcPr marL="47625" marR="47625" marT="47625" marB="47625" anchor="ctr"/>
                </a:tc>
              </a:tr>
              <a:tr h="511629">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f</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danbiil-`i</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ti-dbil-`i</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endParaRPr lang="en-US" sz="2000" dirty="0">
                        <a:latin typeface="Times New Roman"/>
                        <a:ea typeface="Calibri"/>
                        <a:cs typeface="Times New Roman"/>
                      </a:endParaRPr>
                    </a:p>
                  </a:txBody>
                  <a:tcPr marL="47625" marR="47625" marT="47625" marB="47625" anchor="ctr"/>
                </a:tc>
              </a:tr>
              <a:tr h="511629">
                <a:tc>
                  <a:txBody>
                    <a:bodyPr/>
                    <a:lstStyle/>
                    <a:p>
                      <a:pPr marL="0" marR="0">
                        <a:spcBef>
                          <a:spcPts val="0"/>
                        </a:spcBef>
                        <a:spcAft>
                          <a:spcPts val="0"/>
                        </a:spcAft>
                      </a:pPr>
                      <a:r>
                        <a:rPr lang="en-US" sz="2000">
                          <a:latin typeface="Times New Roman"/>
                          <a:ea typeface="Calibri"/>
                          <a:cs typeface="Times New Roman"/>
                        </a:rPr>
                        <a:t>3</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m</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danbíil</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?-eedbil-`na</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?i-dbíl</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dirty="0">
                          <a:latin typeface="Times New Roman"/>
                          <a:ea typeface="Calibri"/>
                          <a:cs typeface="Times New Roman"/>
                        </a:rPr>
                        <a:t>?</a:t>
                      </a:r>
                      <a:r>
                        <a:rPr lang="en-US" sz="2000" i="1" dirty="0" err="1">
                          <a:latin typeface="Times New Roman"/>
                          <a:ea typeface="Calibri"/>
                          <a:cs typeface="Times New Roman"/>
                        </a:rPr>
                        <a:t>i-dbil-`na</a:t>
                      </a:r>
                      <a:endParaRPr lang="en-US" sz="2000" dirty="0">
                        <a:latin typeface="Calibri"/>
                        <a:ea typeface="Calibri"/>
                        <a:cs typeface="Times New Roman"/>
                      </a:endParaRPr>
                    </a:p>
                  </a:txBody>
                  <a:tcPr marL="47625" marR="47625" marT="47625" marB="47625" anchor="ctr"/>
                </a:tc>
              </a:tr>
              <a:tr h="511629">
                <a:tc>
                  <a:txBody>
                    <a:bodyPr/>
                    <a:lstStyle/>
                    <a:p>
                      <a:pPr marL="0" marR="0">
                        <a:spcBef>
                          <a:spcPts val="0"/>
                        </a:spcBef>
                        <a:spcAft>
                          <a:spcPts val="0"/>
                        </a:spcAft>
                      </a:pPr>
                      <a:endParaRPr lang="en-US" sz="2000">
                        <a:latin typeface="Times New Roman"/>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f</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danbíil</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ti-dbíl</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endParaRPr lang="en-US" sz="2000" dirty="0">
                        <a:latin typeface="Calibri"/>
                        <a:ea typeface="Calibri"/>
                        <a:cs typeface="Times New Roman"/>
                      </a:endParaRPr>
                    </a:p>
                  </a:txBody>
                  <a:tcPr marL="47625" marR="47625" marT="47625" marB="47625" anchor="ctr"/>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3200" b="1" dirty="0" smtClean="0"/>
              <a:t>Manipulate rows/cols of third paradigm</a:t>
            </a:r>
            <a:r>
              <a:rPr lang="en-US" sz="3200" dirty="0" smtClean="0"/>
              <a:t> – </a:t>
            </a:r>
            <a:br>
              <a:rPr lang="en-US" sz="3200" dirty="0" smtClean="0"/>
            </a:br>
            <a:r>
              <a:rPr lang="en-US" sz="3200" dirty="0" smtClean="0"/>
              <a:t>Row</a:t>
            </a:r>
            <a:r>
              <a:rPr lang="en-US" sz="3200" dirty="0"/>
              <a:t>: num </a:t>
            </a:r>
            <a:r>
              <a:rPr lang="en-US" sz="3200" dirty="0" err="1"/>
              <a:t>pers</a:t>
            </a:r>
            <a:r>
              <a:rPr lang="en-US" sz="3200" dirty="0"/>
              <a:t> gen. Col: </a:t>
            </a:r>
            <a:r>
              <a:rPr lang="en-US" sz="3200" dirty="0" err="1"/>
              <a:t>lang</a:t>
            </a:r>
            <a:r>
              <a:rPr lang="en-US" sz="3200" dirty="0"/>
              <a:t> tense</a:t>
            </a:r>
          </a:p>
        </p:txBody>
      </p:sp>
      <p:graphicFrame>
        <p:nvGraphicFramePr>
          <p:cNvPr id="4" name="Content Placeholder 3"/>
          <p:cNvGraphicFramePr>
            <a:graphicFrameLocks noGrp="1"/>
          </p:cNvGraphicFramePr>
          <p:nvPr>
            <p:ph idx="1"/>
          </p:nvPr>
        </p:nvGraphicFramePr>
        <p:xfrm>
          <a:off x="381000" y="1371600"/>
          <a:ext cx="8229599" cy="4000500"/>
        </p:xfrm>
        <a:graphic>
          <a:graphicData uri="http://schemas.openxmlformats.org/drawingml/2006/table">
            <a:tbl>
              <a:tblPr firstRow="1" bandRow="1">
                <a:tableStyleId>{5C22544A-7EE6-4342-B048-85BDC9FD1C3A}</a:tableStyleId>
              </a:tblPr>
              <a:tblGrid>
                <a:gridCol w="685800"/>
                <a:gridCol w="838200"/>
                <a:gridCol w="685800"/>
                <a:gridCol w="1524000"/>
                <a:gridCol w="1371600"/>
                <a:gridCol w="1524000"/>
                <a:gridCol w="1600199"/>
              </a:tblGrid>
              <a:tr h="370840">
                <a:tc rowSpan="2">
                  <a:txBody>
                    <a:bodyPr/>
                    <a:lstStyle/>
                    <a:p>
                      <a:pPr marL="0" marR="0">
                        <a:spcBef>
                          <a:spcPts val="0"/>
                        </a:spcBef>
                        <a:spcAft>
                          <a:spcPts val="0"/>
                        </a:spcAft>
                      </a:pPr>
                      <a:r>
                        <a:rPr lang="en-US" sz="2000" b="1" dirty="0">
                          <a:latin typeface="Times New Roman"/>
                          <a:ea typeface="Calibri"/>
                          <a:cs typeface="Times New Roman"/>
                        </a:rPr>
                        <a:t>num</a:t>
                      </a:r>
                      <a:endParaRPr lang="en-US" sz="2000" dirty="0">
                        <a:latin typeface="Calibri"/>
                        <a:ea typeface="Calibri"/>
                        <a:cs typeface="Times New Roman"/>
                      </a:endParaRPr>
                    </a:p>
                  </a:txBody>
                  <a:tcPr marL="47625" marR="47625" marT="47625" marB="47625" anchor="ctr"/>
                </a:tc>
                <a:tc rowSpan="2">
                  <a:txBody>
                    <a:bodyPr/>
                    <a:lstStyle/>
                    <a:p>
                      <a:pPr marL="0" marR="0">
                        <a:spcBef>
                          <a:spcPts val="0"/>
                        </a:spcBef>
                        <a:spcAft>
                          <a:spcPts val="0"/>
                        </a:spcAft>
                      </a:pPr>
                      <a:r>
                        <a:rPr lang="en-US" sz="2000" b="1" dirty="0" err="1">
                          <a:latin typeface="Times New Roman"/>
                          <a:ea typeface="Calibri"/>
                          <a:cs typeface="Times New Roman"/>
                        </a:rPr>
                        <a:t>pers</a:t>
                      </a:r>
                      <a:endParaRPr lang="en-US" sz="2000" dirty="0">
                        <a:latin typeface="Calibri"/>
                        <a:ea typeface="Calibri"/>
                        <a:cs typeface="Times New Roman"/>
                      </a:endParaRPr>
                    </a:p>
                  </a:txBody>
                  <a:tcPr marL="47625" marR="47625" marT="47625" marB="47625" anchor="ctr"/>
                </a:tc>
                <a:tc rowSpan="2">
                  <a:txBody>
                    <a:bodyPr/>
                    <a:lstStyle/>
                    <a:p>
                      <a:pPr marL="0" marR="0">
                        <a:spcBef>
                          <a:spcPts val="0"/>
                        </a:spcBef>
                        <a:spcAft>
                          <a:spcPts val="0"/>
                        </a:spcAft>
                      </a:pPr>
                      <a:r>
                        <a:rPr lang="en-US" sz="2000" b="1" dirty="0">
                          <a:latin typeface="Times New Roman"/>
                          <a:ea typeface="Calibri"/>
                          <a:cs typeface="Times New Roman"/>
                        </a:rPr>
                        <a:t>gen</a:t>
                      </a:r>
                      <a:endParaRPr lang="en-US" sz="2000" dirty="0">
                        <a:latin typeface="Calibri"/>
                        <a:ea typeface="Calibri"/>
                        <a:cs typeface="Times New Roman"/>
                      </a:endParaRPr>
                    </a:p>
                  </a:txBody>
                  <a:tcPr marL="47625" marR="47625" marT="47625" marB="47625" anchor="ctr"/>
                </a:tc>
                <a:tc gridSpan="2">
                  <a:txBody>
                    <a:bodyPr/>
                    <a:lstStyle/>
                    <a:p>
                      <a:pPr marL="0" marR="0" algn="ctr">
                        <a:spcBef>
                          <a:spcPts val="0"/>
                        </a:spcBef>
                        <a:spcAft>
                          <a:spcPts val="0"/>
                        </a:spcAft>
                      </a:pPr>
                      <a:r>
                        <a:rPr lang="en-US" sz="2000" b="1" dirty="0" err="1">
                          <a:latin typeface="Times New Roman"/>
                          <a:ea typeface="Calibri"/>
                          <a:cs typeface="Times New Roman"/>
                        </a:rPr>
                        <a:t>Beja</a:t>
                      </a:r>
                      <a:endParaRPr lang="en-US" sz="2000" dirty="0">
                        <a:latin typeface="Calibri"/>
                        <a:ea typeface="Calibri"/>
                        <a:cs typeface="Times New Roman"/>
                      </a:endParaRPr>
                    </a:p>
                  </a:txBody>
                  <a:tcPr marL="47625" marR="47625" marT="47625" marB="47625" anchor="ctr"/>
                </a:tc>
                <a:tc hMerge="1">
                  <a:txBody>
                    <a:bodyPr/>
                    <a:lstStyle/>
                    <a:p>
                      <a:endParaRPr lang="en-US"/>
                    </a:p>
                  </a:txBody>
                  <a:tcPr/>
                </a:tc>
                <a:tc gridSpan="2">
                  <a:txBody>
                    <a:bodyPr/>
                    <a:lstStyle/>
                    <a:p>
                      <a:pPr marL="0" marR="0" algn="ctr">
                        <a:spcBef>
                          <a:spcPts val="0"/>
                        </a:spcBef>
                        <a:spcAft>
                          <a:spcPts val="0"/>
                        </a:spcAft>
                      </a:pPr>
                      <a:r>
                        <a:rPr lang="en-US" sz="2000" b="1" dirty="0">
                          <a:latin typeface="Times New Roman"/>
                          <a:ea typeface="Calibri"/>
                          <a:cs typeface="Times New Roman"/>
                        </a:rPr>
                        <a:t>Afar</a:t>
                      </a:r>
                      <a:endParaRPr lang="en-US" sz="2000" dirty="0">
                        <a:latin typeface="Calibri"/>
                        <a:ea typeface="Calibri"/>
                        <a:cs typeface="Times New Roman"/>
                      </a:endParaRPr>
                    </a:p>
                  </a:txBody>
                  <a:tcPr marL="47625" marR="47625" marT="47625" marB="47625" anchor="ctr"/>
                </a:tc>
                <a:tc hMerge="1">
                  <a:txBody>
                    <a:bodyPr/>
                    <a:lstStyle/>
                    <a:p>
                      <a:endParaRPr lang="en-US"/>
                    </a:p>
                  </a:txBody>
                  <a:tcPr/>
                </a:tc>
              </a:tr>
              <a:tr h="37084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2000" b="1" dirty="0">
                          <a:latin typeface="Times New Roman"/>
                          <a:ea typeface="Calibri"/>
                          <a:cs typeface="Times New Roman"/>
                        </a:rPr>
                        <a:t>pres</a:t>
                      </a:r>
                      <a:endParaRPr lang="en-US" sz="2000" dirty="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b="1" dirty="0">
                          <a:latin typeface="Times New Roman"/>
                          <a:ea typeface="Calibri"/>
                          <a:cs typeface="Times New Roman"/>
                        </a:rPr>
                        <a:t>past</a:t>
                      </a:r>
                      <a:endParaRPr lang="en-US" sz="2000" dirty="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b="1" dirty="0" err="1">
                          <a:latin typeface="Times New Roman"/>
                          <a:ea typeface="Calibri"/>
                          <a:cs typeface="Times New Roman"/>
                        </a:rPr>
                        <a:t>imperf</a:t>
                      </a:r>
                      <a:endParaRPr lang="en-US" sz="2000" dirty="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b="1" dirty="0" err="1">
                          <a:latin typeface="Times New Roman"/>
                          <a:ea typeface="Calibri"/>
                          <a:cs typeface="Times New Roman"/>
                        </a:rPr>
                        <a:t>perf</a:t>
                      </a:r>
                      <a:endParaRPr lang="en-US" sz="2000" dirty="0">
                        <a:latin typeface="Calibri"/>
                        <a:ea typeface="Calibri"/>
                        <a:cs typeface="Times New Roman"/>
                      </a:endParaRPr>
                    </a:p>
                  </a:txBody>
                  <a:tcPr marL="47625" marR="47625" marT="47625" marB="47625" anchor="ctr"/>
                </a:tc>
              </a:tr>
              <a:tr h="370840">
                <a:tc>
                  <a:txBody>
                    <a:bodyPr/>
                    <a:lstStyle/>
                    <a:p>
                      <a:pPr marL="0" marR="0">
                        <a:spcBef>
                          <a:spcPts val="0"/>
                        </a:spcBef>
                        <a:spcAft>
                          <a:spcPts val="0"/>
                        </a:spcAft>
                      </a:pPr>
                      <a:r>
                        <a:rPr lang="en-US" sz="2000">
                          <a:latin typeface="Times New Roman"/>
                          <a:ea typeface="Calibri"/>
                          <a:cs typeface="Times New Roman"/>
                        </a:rPr>
                        <a:t>sg</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1</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com</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?a-danbíil</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?a-dbíl</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asgaadeh</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dirty="0" err="1">
                          <a:latin typeface="Times New Roman"/>
                          <a:ea typeface="Calibri"/>
                          <a:cs typeface="Times New Roman"/>
                        </a:rPr>
                        <a:t>usguudeh</a:t>
                      </a:r>
                      <a:endParaRPr lang="en-US" sz="2000" dirty="0">
                        <a:latin typeface="Calibri"/>
                        <a:ea typeface="Calibri"/>
                        <a:cs typeface="Times New Roman"/>
                      </a:endParaRPr>
                    </a:p>
                  </a:txBody>
                  <a:tcPr marL="47625" marR="47625" marT="47625" marB="47625" anchor="ctr"/>
                </a:tc>
              </a:tr>
              <a:tr h="370840">
                <a:tc>
                  <a:txBody>
                    <a:bodyPr/>
                    <a:lstStyle/>
                    <a:p>
                      <a:pPr marL="0" marR="0">
                        <a:spcBef>
                          <a:spcPts val="0"/>
                        </a:spcBef>
                        <a:spcAft>
                          <a:spcPts val="0"/>
                        </a:spcAft>
                      </a:pPr>
                      <a:r>
                        <a:rPr lang="en-US" sz="2000">
                          <a:latin typeface="Times New Roman"/>
                          <a:ea typeface="Calibri"/>
                          <a:cs typeface="Times New Roman"/>
                        </a:rPr>
                        <a:t>sg</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2</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dirty="0">
                          <a:latin typeface="Times New Roman"/>
                          <a:ea typeface="Calibri"/>
                          <a:cs typeface="Times New Roman"/>
                        </a:rPr>
                        <a:t>m</a:t>
                      </a:r>
                      <a:endParaRPr lang="en-US" sz="2000" dirty="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danbiil-`a</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ti-dbil-`a</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tasgaadeh</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dirty="0" err="1">
                          <a:latin typeface="Times New Roman"/>
                          <a:ea typeface="Calibri"/>
                          <a:cs typeface="Times New Roman"/>
                        </a:rPr>
                        <a:t>tusguudeh</a:t>
                      </a:r>
                      <a:endParaRPr lang="en-US" sz="2000" dirty="0">
                        <a:latin typeface="Calibri"/>
                        <a:ea typeface="Calibri"/>
                        <a:cs typeface="Times New Roman"/>
                      </a:endParaRPr>
                    </a:p>
                  </a:txBody>
                  <a:tcPr marL="47625" marR="47625" marT="47625" marB="47625" anchor="ctr"/>
                </a:tc>
              </a:tr>
              <a:tr h="370840">
                <a:tc>
                  <a:txBody>
                    <a:bodyPr/>
                    <a:lstStyle/>
                    <a:p>
                      <a:pPr marL="0" marR="0">
                        <a:spcBef>
                          <a:spcPts val="0"/>
                        </a:spcBef>
                        <a:spcAft>
                          <a:spcPts val="0"/>
                        </a:spcAft>
                      </a:pPr>
                      <a:r>
                        <a:rPr lang="en-US" sz="2000">
                          <a:latin typeface="Times New Roman"/>
                          <a:ea typeface="Calibri"/>
                          <a:cs typeface="Times New Roman"/>
                        </a:rPr>
                        <a:t>sg</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2</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f</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danbiil -`i</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ti-dbil-`i</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 -</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dirty="0">
                          <a:latin typeface="Times New Roman"/>
                          <a:ea typeface="Calibri"/>
                          <a:cs typeface="Times New Roman"/>
                        </a:rPr>
                        <a:t>- -</a:t>
                      </a:r>
                      <a:endParaRPr lang="en-US" sz="2000" dirty="0">
                        <a:latin typeface="Calibri"/>
                        <a:ea typeface="Calibri"/>
                        <a:cs typeface="Times New Roman"/>
                      </a:endParaRPr>
                    </a:p>
                  </a:txBody>
                  <a:tcPr marL="47625" marR="47625" marT="47625" marB="47625" anchor="ctr"/>
                </a:tc>
              </a:tr>
              <a:tr h="370840">
                <a:tc>
                  <a:txBody>
                    <a:bodyPr/>
                    <a:lstStyle/>
                    <a:p>
                      <a:pPr marL="0" marR="0">
                        <a:spcBef>
                          <a:spcPts val="0"/>
                        </a:spcBef>
                        <a:spcAft>
                          <a:spcPts val="0"/>
                        </a:spcAft>
                      </a:pPr>
                      <a:r>
                        <a:rPr lang="en-US" sz="2000">
                          <a:latin typeface="Times New Roman"/>
                          <a:ea typeface="Calibri"/>
                          <a:cs typeface="Times New Roman"/>
                        </a:rPr>
                        <a:t>sg</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3</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m</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danbíil</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?i-dbíl</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yasgaadeh</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dirty="0" err="1">
                          <a:latin typeface="Times New Roman"/>
                          <a:ea typeface="Calibri"/>
                          <a:cs typeface="Times New Roman"/>
                        </a:rPr>
                        <a:t>yusguudeh</a:t>
                      </a:r>
                      <a:endParaRPr lang="en-US" sz="2000" dirty="0">
                        <a:latin typeface="Calibri"/>
                        <a:ea typeface="Calibri"/>
                        <a:cs typeface="Times New Roman"/>
                      </a:endParaRPr>
                    </a:p>
                  </a:txBody>
                  <a:tcPr marL="47625" marR="47625" marT="47625" marB="47625" anchor="ctr"/>
                </a:tc>
              </a:tr>
              <a:tr h="370840">
                <a:tc>
                  <a:txBody>
                    <a:bodyPr/>
                    <a:lstStyle/>
                    <a:p>
                      <a:pPr marL="0" marR="0">
                        <a:spcBef>
                          <a:spcPts val="0"/>
                        </a:spcBef>
                        <a:spcAft>
                          <a:spcPts val="0"/>
                        </a:spcAft>
                      </a:pPr>
                      <a:r>
                        <a:rPr lang="en-US" sz="2000">
                          <a:latin typeface="Times New Roman"/>
                          <a:ea typeface="Calibri"/>
                          <a:cs typeface="Times New Roman"/>
                        </a:rPr>
                        <a:t>sg</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3</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f</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danbíil</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ti-dbíl</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tasgaadeh</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dirty="0" err="1">
                          <a:latin typeface="Times New Roman"/>
                          <a:ea typeface="Calibri"/>
                          <a:cs typeface="Times New Roman"/>
                        </a:rPr>
                        <a:t>tusguudeh</a:t>
                      </a:r>
                      <a:endParaRPr lang="en-US" sz="2000" dirty="0">
                        <a:latin typeface="Calibri"/>
                        <a:ea typeface="Calibri"/>
                        <a:cs typeface="Times New Roman"/>
                      </a:endParaRPr>
                    </a:p>
                  </a:txBody>
                  <a:tcPr marL="47625" marR="47625" marT="47625" marB="47625" anchor="ctr"/>
                </a:tc>
              </a:tr>
              <a:tr h="370840">
                <a:tc>
                  <a:txBody>
                    <a:bodyPr/>
                    <a:lstStyle/>
                    <a:p>
                      <a:pPr marL="0" marR="0">
                        <a:spcBef>
                          <a:spcPts val="0"/>
                        </a:spcBef>
                        <a:spcAft>
                          <a:spcPts val="0"/>
                        </a:spcAft>
                      </a:pPr>
                      <a:r>
                        <a:rPr lang="en-US" sz="2000">
                          <a:latin typeface="Times New Roman"/>
                          <a:ea typeface="Calibri"/>
                          <a:cs typeface="Times New Roman"/>
                        </a:rPr>
                        <a:t>pl</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1</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com</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n-eedbíl</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ni-dbíl</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nasgaadeh</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dirty="0" err="1">
                          <a:latin typeface="Times New Roman"/>
                          <a:ea typeface="Calibri"/>
                          <a:cs typeface="Times New Roman"/>
                        </a:rPr>
                        <a:t>nusguudeh</a:t>
                      </a:r>
                      <a:endParaRPr lang="en-US" sz="2000" dirty="0">
                        <a:latin typeface="Calibri"/>
                        <a:ea typeface="Calibri"/>
                        <a:cs typeface="Times New Roman"/>
                      </a:endParaRPr>
                    </a:p>
                  </a:txBody>
                  <a:tcPr marL="47625" marR="47625" marT="47625" marB="47625" anchor="ctr"/>
                </a:tc>
              </a:tr>
              <a:tr h="370840">
                <a:tc>
                  <a:txBody>
                    <a:bodyPr/>
                    <a:lstStyle/>
                    <a:p>
                      <a:pPr marL="0" marR="0">
                        <a:spcBef>
                          <a:spcPts val="0"/>
                        </a:spcBef>
                        <a:spcAft>
                          <a:spcPts val="0"/>
                        </a:spcAft>
                      </a:pPr>
                      <a:r>
                        <a:rPr lang="en-US" sz="2000">
                          <a:latin typeface="Times New Roman"/>
                          <a:ea typeface="Calibri"/>
                          <a:cs typeface="Times New Roman"/>
                        </a:rPr>
                        <a:t>pl</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2</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com</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t-eedbil-`na</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ti-dbil-`na</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tasgaadeenih</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dirty="0" err="1">
                          <a:latin typeface="Times New Roman"/>
                          <a:ea typeface="Calibri"/>
                          <a:cs typeface="Times New Roman"/>
                        </a:rPr>
                        <a:t>tusguudeenih</a:t>
                      </a:r>
                      <a:endParaRPr lang="en-US" sz="2000" dirty="0">
                        <a:latin typeface="Calibri"/>
                        <a:ea typeface="Calibri"/>
                        <a:cs typeface="Times New Roman"/>
                      </a:endParaRPr>
                    </a:p>
                  </a:txBody>
                  <a:tcPr marL="47625" marR="47625" marT="47625" marB="47625" anchor="ctr"/>
                </a:tc>
              </a:tr>
              <a:tr h="370840">
                <a:tc>
                  <a:txBody>
                    <a:bodyPr/>
                    <a:lstStyle/>
                    <a:p>
                      <a:pPr marL="0" marR="0">
                        <a:spcBef>
                          <a:spcPts val="0"/>
                        </a:spcBef>
                        <a:spcAft>
                          <a:spcPts val="0"/>
                        </a:spcAft>
                      </a:pPr>
                      <a:r>
                        <a:rPr lang="en-US" sz="2000">
                          <a:latin typeface="Times New Roman"/>
                          <a:ea typeface="Calibri"/>
                          <a:cs typeface="Times New Roman"/>
                        </a:rPr>
                        <a:t>pl</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3</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a:latin typeface="Times New Roman"/>
                          <a:ea typeface="Calibri"/>
                          <a:cs typeface="Times New Roman"/>
                        </a:rPr>
                        <a:t>com</a:t>
                      </a:r>
                      <a:endParaRPr lang="en-US" sz="2000">
                        <a:latin typeface="Calibri"/>
                        <a:ea typeface="Calibri"/>
                        <a:cs typeface="Times New Roman"/>
                      </a:endParaRPr>
                    </a:p>
                  </a:txBody>
                  <a:tcPr marL="47625" marR="47625" marT="47625" marB="47625"/>
                </a:tc>
                <a:tc>
                  <a:txBody>
                    <a:bodyPr/>
                    <a:lstStyle/>
                    <a:p>
                      <a:pPr marL="0" marR="0">
                        <a:spcBef>
                          <a:spcPts val="0"/>
                        </a:spcBef>
                        <a:spcAft>
                          <a:spcPts val="0"/>
                        </a:spcAft>
                      </a:pPr>
                      <a:r>
                        <a:rPr lang="en-US" sz="2000" i="1">
                          <a:latin typeface="Times New Roman"/>
                          <a:ea typeface="Calibri"/>
                          <a:cs typeface="Times New Roman"/>
                        </a:rPr>
                        <a:t>?-eedbil-`na</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?i-dbil-`na</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a:latin typeface="Times New Roman"/>
                          <a:ea typeface="Calibri"/>
                          <a:cs typeface="Times New Roman"/>
                        </a:rPr>
                        <a:t>tasgaadeenih</a:t>
                      </a:r>
                      <a:endParaRPr lang="en-US" sz="2000">
                        <a:latin typeface="Calibri"/>
                        <a:ea typeface="Calibri"/>
                        <a:cs typeface="Times New Roman"/>
                      </a:endParaRPr>
                    </a:p>
                  </a:txBody>
                  <a:tcPr marL="47625" marR="47625" marT="47625" marB="47625" anchor="ctr"/>
                </a:tc>
                <a:tc>
                  <a:txBody>
                    <a:bodyPr/>
                    <a:lstStyle/>
                    <a:p>
                      <a:pPr marL="0" marR="0">
                        <a:spcBef>
                          <a:spcPts val="0"/>
                        </a:spcBef>
                        <a:spcAft>
                          <a:spcPts val="0"/>
                        </a:spcAft>
                      </a:pPr>
                      <a:r>
                        <a:rPr lang="en-US" sz="2000" i="1" dirty="0" err="1">
                          <a:latin typeface="Times New Roman"/>
                          <a:ea typeface="Calibri"/>
                          <a:cs typeface="Times New Roman"/>
                        </a:rPr>
                        <a:t>tusguudeenih</a:t>
                      </a:r>
                      <a:endParaRPr lang="en-US" sz="2000" dirty="0">
                        <a:latin typeface="Calibri"/>
                        <a:ea typeface="Calibri"/>
                        <a:cs typeface="Times New Roman"/>
                      </a:endParaRPr>
                    </a:p>
                  </a:txBody>
                  <a:tcPr marL="47625" marR="47625" marT="47625" marB="47625" anchor="ctr"/>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Towards an Interface</a:t>
            </a:r>
            <a:br>
              <a:rPr lang="en-US" dirty="0" smtClean="0"/>
            </a:b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228600" y="381000"/>
          <a:ext cx="8229600" cy="6172211"/>
        </p:xfrm>
        <a:graphic>
          <a:graphicData uri="http://schemas.openxmlformats.org/drawingml/2006/table">
            <a:tbl>
              <a:tblPr firstRow="1" bandRow="1">
                <a:tableStyleId>{5C22544A-7EE6-4342-B048-85BDC9FD1C3A}</a:tableStyleId>
              </a:tblPr>
              <a:tblGrid>
                <a:gridCol w="822960"/>
                <a:gridCol w="822960"/>
                <a:gridCol w="822960"/>
                <a:gridCol w="822960"/>
                <a:gridCol w="822960"/>
                <a:gridCol w="822960"/>
                <a:gridCol w="822960"/>
                <a:gridCol w="716280"/>
                <a:gridCol w="929640"/>
                <a:gridCol w="822960"/>
              </a:tblGrid>
              <a:tr h="268357">
                <a:tc>
                  <a:txBody>
                    <a:bodyPr/>
                    <a:lstStyle/>
                    <a:p>
                      <a:pPr marL="0" marR="0">
                        <a:spcBef>
                          <a:spcPts val="0"/>
                        </a:spcBef>
                        <a:spcAft>
                          <a:spcPts val="0"/>
                        </a:spcAft>
                      </a:pPr>
                      <a:r>
                        <a:rPr lang="en-US" sz="1100" dirty="0" smtClean="0">
                          <a:latin typeface="Calibri"/>
                          <a:ea typeface="Calibri"/>
                          <a:cs typeface="Times New Roman"/>
                        </a:rPr>
                        <a:t>Section</a:t>
                      </a:r>
                      <a:endParaRPr lang="en-US" sz="1100" dirty="0">
                        <a:latin typeface="Calibri"/>
                        <a:ea typeface="Calibri"/>
                        <a:cs typeface="Times New Roman"/>
                      </a:endParaRPr>
                    </a:p>
                  </a:txBody>
                  <a:tcPr marL="68580" marR="68580" marT="0" marB="0"/>
                </a:tc>
                <a:tc>
                  <a:txBody>
                    <a:bodyPr/>
                    <a:lstStyle/>
                    <a:p>
                      <a:pPr marL="0" marR="0">
                        <a:spcBef>
                          <a:spcPts val="0"/>
                        </a:spcBef>
                        <a:spcAft>
                          <a:spcPts val="0"/>
                        </a:spcAft>
                      </a:pPr>
                      <a:r>
                        <a:rPr lang="en-US" sz="1100">
                          <a:latin typeface="Calibri"/>
                          <a:ea typeface="Calibri"/>
                          <a:cs typeface="Times New Roman"/>
                        </a:rPr>
                        <a:t>Line</a:t>
                      </a:r>
                    </a:p>
                  </a:txBody>
                  <a:tcPr marL="68580" marR="68580" marT="0" marB="0"/>
                </a:tc>
                <a:tc>
                  <a:txBody>
                    <a:bodyPr/>
                    <a:lstStyle/>
                    <a:p>
                      <a:pPr marL="0" marR="0">
                        <a:spcBef>
                          <a:spcPts val="0"/>
                        </a:spcBef>
                        <a:spcAft>
                          <a:spcPts val="0"/>
                        </a:spcAft>
                      </a:pPr>
                      <a:r>
                        <a:rPr lang="en-US" sz="1100" dirty="0" err="1" smtClean="0">
                          <a:latin typeface="Calibri"/>
                          <a:ea typeface="Calibri"/>
                          <a:cs typeface="Times New Roman"/>
                        </a:rPr>
                        <a:t>ObjNum</a:t>
                      </a:r>
                      <a:endParaRPr lang="en-US" sz="1100" dirty="0">
                        <a:latin typeface="Calibri"/>
                        <a:ea typeface="Calibri"/>
                        <a:cs typeface="Times New Roman"/>
                      </a:endParaRPr>
                    </a:p>
                  </a:txBody>
                  <a:tcPr marL="68580" marR="68580" marT="0" marB="0"/>
                </a:tc>
                <a:tc>
                  <a:txBody>
                    <a:bodyPr/>
                    <a:lstStyle/>
                    <a:p>
                      <a:pPr marL="0" marR="0">
                        <a:spcBef>
                          <a:spcPts val="0"/>
                        </a:spcBef>
                        <a:spcAft>
                          <a:spcPts val="0"/>
                        </a:spcAft>
                      </a:pPr>
                      <a:r>
                        <a:rPr lang="en-US" sz="1100" dirty="0" err="1" smtClean="0">
                          <a:latin typeface="Calibri"/>
                          <a:ea typeface="Calibri"/>
                          <a:cs typeface="Times New Roman"/>
                        </a:rPr>
                        <a:t>SubjNum</a:t>
                      </a:r>
                      <a:endParaRPr lang="en-US" sz="1100" dirty="0">
                        <a:latin typeface="Calibri"/>
                        <a:ea typeface="Calibri"/>
                        <a:cs typeface="Times New Roman"/>
                      </a:endParaRPr>
                    </a:p>
                  </a:txBody>
                  <a:tcPr marL="68580" marR="68580" marT="0" marB="0"/>
                </a:tc>
                <a:tc>
                  <a:txBody>
                    <a:bodyPr/>
                    <a:lstStyle/>
                    <a:p>
                      <a:pPr marL="0" marR="0">
                        <a:spcBef>
                          <a:spcPts val="0"/>
                        </a:spcBef>
                        <a:spcAft>
                          <a:spcPts val="0"/>
                        </a:spcAft>
                      </a:pPr>
                      <a:r>
                        <a:rPr lang="en-US" sz="1100">
                          <a:latin typeface="Calibri"/>
                          <a:ea typeface="Calibri"/>
                          <a:cs typeface="Times New Roman"/>
                        </a:rPr>
                        <a:t>Mood</a:t>
                      </a:r>
                    </a:p>
                  </a:txBody>
                  <a:tcPr marL="68580" marR="68580" marT="0" marB="0"/>
                </a:tc>
                <a:tc>
                  <a:txBody>
                    <a:bodyPr/>
                    <a:lstStyle/>
                    <a:p>
                      <a:pPr marL="0" marR="0">
                        <a:spcBef>
                          <a:spcPts val="0"/>
                        </a:spcBef>
                        <a:spcAft>
                          <a:spcPts val="0"/>
                        </a:spcAft>
                      </a:pPr>
                      <a:r>
                        <a:rPr lang="en-US" sz="1100" dirty="0" err="1">
                          <a:latin typeface="Calibri"/>
                          <a:ea typeface="Calibri"/>
                          <a:cs typeface="Times New Roman"/>
                        </a:rPr>
                        <a:t>Ventive</a:t>
                      </a:r>
                      <a:endParaRPr lang="en-US" sz="1100" dirty="0">
                        <a:latin typeface="Calibri"/>
                        <a:ea typeface="Calibri"/>
                        <a:cs typeface="Times New Roman"/>
                      </a:endParaRPr>
                    </a:p>
                  </a:txBody>
                  <a:tcPr marL="68580" marR="68580" marT="0" marB="0"/>
                </a:tc>
                <a:tc>
                  <a:txBody>
                    <a:bodyPr/>
                    <a:lstStyle/>
                    <a:p>
                      <a:pPr marL="0" marR="0">
                        <a:spcBef>
                          <a:spcPts val="0"/>
                        </a:spcBef>
                        <a:spcAft>
                          <a:spcPts val="0"/>
                        </a:spcAft>
                      </a:pPr>
                      <a:r>
                        <a:rPr lang="en-US" sz="1100">
                          <a:latin typeface="Calibri"/>
                          <a:ea typeface="Calibri"/>
                          <a:cs typeface="Times New Roman"/>
                        </a:rPr>
                        <a:t>Stem</a:t>
                      </a:r>
                    </a:p>
                  </a:txBody>
                  <a:tcPr marL="68580" marR="68580" marT="0" marB="0"/>
                </a:tc>
                <a:tc>
                  <a:txBody>
                    <a:bodyPr/>
                    <a:lstStyle/>
                    <a:p>
                      <a:pPr marL="0" marR="0">
                        <a:spcBef>
                          <a:spcPts val="0"/>
                        </a:spcBef>
                        <a:spcAft>
                          <a:spcPts val="0"/>
                        </a:spcAft>
                      </a:pPr>
                      <a:r>
                        <a:rPr lang="en-US" sz="1100" dirty="0" err="1" smtClean="0">
                          <a:latin typeface="Calibri"/>
                          <a:ea typeface="Calibri"/>
                          <a:cs typeface="Times New Roman"/>
                        </a:rPr>
                        <a:t>ObjPers</a:t>
                      </a:r>
                      <a:endParaRPr lang="en-US" sz="1100" dirty="0">
                        <a:latin typeface="Calibri"/>
                        <a:ea typeface="Calibri"/>
                        <a:cs typeface="Times New Roman"/>
                      </a:endParaRPr>
                    </a:p>
                  </a:txBody>
                  <a:tcPr marL="68580" marR="68580" marT="0" marB="0"/>
                </a:tc>
                <a:tc>
                  <a:txBody>
                    <a:bodyPr/>
                    <a:lstStyle/>
                    <a:p>
                      <a:pPr marL="0" marR="0">
                        <a:spcBef>
                          <a:spcPts val="0"/>
                        </a:spcBef>
                        <a:spcAft>
                          <a:spcPts val="0"/>
                        </a:spcAft>
                      </a:pPr>
                      <a:r>
                        <a:rPr lang="en-US" sz="1100" dirty="0" smtClean="0">
                          <a:latin typeface="Calibri"/>
                          <a:ea typeface="Calibri"/>
                          <a:cs typeface="Times New Roman"/>
                        </a:rPr>
                        <a:t>Tense-Aspect</a:t>
                      </a:r>
                      <a:endParaRPr lang="en-US" sz="1100" dirty="0">
                        <a:latin typeface="Calibri"/>
                        <a:ea typeface="Calibri"/>
                        <a:cs typeface="Times New Roman"/>
                      </a:endParaRPr>
                    </a:p>
                  </a:txBody>
                  <a:tcPr marL="68580" marR="68580" marT="0" marB="0"/>
                </a:tc>
                <a:tc>
                  <a:txBody>
                    <a:bodyPr/>
                    <a:lstStyle/>
                    <a:p>
                      <a:pPr marL="0" marR="0">
                        <a:spcBef>
                          <a:spcPts val="0"/>
                        </a:spcBef>
                        <a:spcAft>
                          <a:spcPts val="0"/>
                        </a:spcAft>
                      </a:pPr>
                      <a:r>
                        <a:rPr lang="en-US" sz="1100" smtClean="0">
                          <a:latin typeface="Calibri"/>
                          <a:ea typeface="Calibri"/>
                          <a:cs typeface="Times New Roman"/>
                        </a:rPr>
                        <a:t>SubjPers</a:t>
                      </a:r>
                      <a:endParaRPr lang="en-US" sz="1100">
                        <a:latin typeface="Calibri"/>
                        <a:ea typeface="Calibri"/>
                        <a:cs typeface="Times New Roman"/>
                      </a:endParaRPr>
                    </a:p>
                  </a:txBody>
                  <a:tcPr marL="68580" marR="68580" marT="0" marB="0"/>
                </a:tc>
              </a:tr>
              <a:tr h="268357">
                <a:tc>
                  <a:txBody>
                    <a:bodyPr/>
                    <a:lstStyle/>
                    <a:p>
                      <a:pPr marL="0" marR="0">
                        <a:spcBef>
                          <a:spcPts val="0"/>
                        </a:spcBef>
                        <a:spcAft>
                          <a:spcPts val="0"/>
                        </a:spcAft>
                      </a:pPr>
                      <a:r>
                        <a:rPr lang="en-US" sz="1100">
                          <a:latin typeface="Calibri"/>
                          <a:ea typeface="Calibri"/>
                          <a:cs typeface="Times New Roman"/>
                        </a:rPr>
                        <a:t>20</a:t>
                      </a:r>
                    </a:p>
                  </a:txBody>
                  <a:tcPr marL="68580" marR="68580" marT="0" marB="0"/>
                </a:tc>
                <a:tc>
                  <a:txBody>
                    <a:bodyPr/>
                    <a:lstStyle/>
                    <a:p>
                      <a:pPr marL="0" marR="0">
                        <a:spcBef>
                          <a:spcPts val="0"/>
                        </a:spcBef>
                        <a:spcAft>
                          <a:spcPts val="0"/>
                        </a:spcAft>
                      </a:pPr>
                      <a:r>
                        <a:rPr lang="en-US" sz="1100">
                          <a:latin typeface="Calibri"/>
                          <a:ea typeface="Calibri"/>
                          <a:cs typeface="Times New Roman"/>
                        </a:rPr>
                        <a:t>58</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indicative</a:t>
                      </a:r>
                    </a:p>
                  </a:txBody>
                  <a:tcPr marL="68580" marR="68580" marT="0" marB="0"/>
                </a:tc>
                <a:tc>
                  <a:txBody>
                    <a:bodyPr/>
                    <a:lstStyle/>
                    <a:p>
                      <a:pPr marL="0" marR="0">
                        <a:spcBef>
                          <a:spcPts val="0"/>
                        </a:spcBef>
                        <a:spcAft>
                          <a:spcPts val="0"/>
                        </a:spcAft>
                      </a:pPr>
                      <a:r>
                        <a:rPr lang="en-US" sz="1100">
                          <a:latin typeface="Calibri"/>
                          <a:ea typeface="Calibri"/>
                          <a:cs typeface="Times New Roman"/>
                        </a:rPr>
                        <a:t>ventive</a:t>
                      </a:r>
                    </a:p>
                  </a:txBody>
                  <a:tcPr marL="68580" marR="68580" marT="0" marB="0"/>
                </a:tc>
                <a:tc>
                  <a:txBody>
                    <a:bodyPr/>
                    <a:lstStyle/>
                    <a:p>
                      <a:pPr marL="0" marR="0">
                        <a:spcBef>
                          <a:spcPts val="0"/>
                        </a:spcBef>
                        <a:spcAft>
                          <a:spcPts val="0"/>
                        </a:spcAft>
                      </a:pPr>
                      <a:r>
                        <a:rPr lang="en-US" sz="1100">
                          <a:latin typeface="Calibri"/>
                          <a:ea typeface="Calibri"/>
                          <a:cs typeface="Times New Roman"/>
                        </a:rPr>
                        <a:t>Gt</a:t>
                      </a:r>
                    </a:p>
                  </a:txBody>
                  <a:tcPr marL="68580" marR="68580" marT="0" marB="0"/>
                </a:tc>
                <a:tc>
                  <a:txBody>
                    <a:bodyPr/>
                    <a:lstStyle/>
                    <a:p>
                      <a:pPr marL="0" marR="0">
                        <a:spcBef>
                          <a:spcPts val="0"/>
                        </a:spcBef>
                        <a:spcAft>
                          <a:spcPts val="0"/>
                        </a:spcAft>
                      </a:pPr>
                      <a:r>
                        <a:rPr lang="en-US" sz="1100">
                          <a:latin typeface="Calibri"/>
                          <a:ea typeface="Calibri"/>
                          <a:cs typeface="Times New Roman"/>
                        </a:rPr>
                        <a:t>2</a:t>
                      </a:r>
                    </a:p>
                  </a:txBody>
                  <a:tcPr marL="68580" marR="68580" marT="0" marB="0"/>
                </a:tc>
                <a:tc>
                  <a:txBody>
                    <a:bodyPr/>
                    <a:lstStyle/>
                    <a:p>
                      <a:pPr marL="0" marR="0">
                        <a:spcBef>
                          <a:spcPts val="0"/>
                        </a:spcBef>
                        <a:spcAft>
                          <a:spcPts val="0"/>
                        </a:spcAft>
                      </a:pPr>
                      <a:r>
                        <a:rPr lang="en-US" sz="1100">
                          <a:latin typeface="Calibri"/>
                          <a:ea typeface="Calibri"/>
                          <a:cs typeface="Times New Roman"/>
                        </a:rPr>
                        <a:t>present</a:t>
                      </a:r>
                    </a:p>
                  </a:txBody>
                  <a:tcPr marL="68580" marR="68580" marT="0" marB="0"/>
                </a:tc>
                <a:tc>
                  <a:txBody>
                    <a:bodyPr/>
                    <a:lstStyle/>
                    <a:p>
                      <a:pPr marL="0" marR="0">
                        <a:spcBef>
                          <a:spcPts val="0"/>
                        </a:spcBef>
                        <a:spcAft>
                          <a:spcPts val="0"/>
                        </a:spcAft>
                      </a:pPr>
                      <a:r>
                        <a:rPr lang="en-US" sz="1100">
                          <a:latin typeface="Calibri"/>
                          <a:ea typeface="Calibri"/>
                          <a:cs typeface="Times New Roman"/>
                        </a:rPr>
                        <a:t>3</a:t>
                      </a:r>
                    </a:p>
                  </a:txBody>
                  <a:tcPr marL="68580" marR="68580" marT="0" marB="0"/>
                </a:tc>
              </a:tr>
              <a:tr h="268357">
                <a:tc>
                  <a:txBody>
                    <a:bodyPr/>
                    <a:lstStyle/>
                    <a:p>
                      <a:pPr marL="0" marR="0">
                        <a:spcBef>
                          <a:spcPts val="0"/>
                        </a:spcBef>
                        <a:spcAft>
                          <a:spcPts val="0"/>
                        </a:spcAft>
                      </a:pPr>
                      <a:endParaRPr lang="en-US" sz="1100">
                        <a:latin typeface="Calibri"/>
                        <a:ea typeface="Calibri"/>
                        <a:cs typeface="Times New Roman"/>
                      </a:endParaRPr>
                    </a:p>
                  </a:txBody>
                  <a:tcPr marL="68580" marR="68580" marT="0" marB="0"/>
                </a:tc>
                <a:tc>
                  <a:txBody>
                    <a:bodyPr/>
                    <a:lstStyle/>
                    <a:p>
                      <a:pPr marL="0" marR="0">
                        <a:spcBef>
                          <a:spcPts val="0"/>
                        </a:spcBef>
                        <a:spcAft>
                          <a:spcPts val="0"/>
                        </a:spcAft>
                      </a:pPr>
                      <a:r>
                        <a:rPr lang="en-US" sz="1100">
                          <a:latin typeface="Calibri"/>
                          <a:ea typeface="Calibri"/>
                          <a:cs typeface="Times New Roman"/>
                        </a:rPr>
                        <a:t>59</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dirty="0">
                          <a:latin typeface="Calibri"/>
                          <a:ea typeface="Calibri"/>
                          <a:cs typeface="Times New Roman"/>
                        </a:rPr>
                        <a:t>indicative</a:t>
                      </a:r>
                    </a:p>
                  </a:txBody>
                  <a:tcPr marL="68580" marR="68580" marT="0" marB="0"/>
                </a:tc>
                <a:tc>
                  <a:txBody>
                    <a:bodyPr/>
                    <a:lstStyle/>
                    <a:p>
                      <a:pPr marL="0" marR="0">
                        <a:spcBef>
                          <a:spcPts val="0"/>
                        </a:spcBef>
                        <a:spcAft>
                          <a:spcPts val="0"/>
                        </a:spcAft>
                      </a:pPr>
                      <a:r>
                        <a:rPr lang="en-US" sz="1100">
                          <a:latin typeface="Calibri"/>
                          <a:ea typeface="Calibri"/>
                          <a:cs typeface="Times New Roman"/>
                        </a:rPr>
                        <a:t>ventive</a:t>
                      </a:r>
                    </a:p>
                  </a:txBody>
                  <a:tcPr marL="68580" marR="68580" marT="0" marB="0"/>
                </a:tc>
                <a:tc>
                  <a:txBody>
                    <a:bodyPr/>
                    <a:lstStyle/>
                    <a:p>
                      <a:pPr marL="0" marR="0">
                        <a:spcBef>
                          <a:spcPts val="0"/>
                        </a:spcBef>
                        <a:spcAft>
                          <a:spcPts val="0"/>
                        </a:spcAft>
                      </a:pPr>
                      <a:r>
                        <a:rPr lang="en-US" sz="1100">
                          <a:latin typeface="Calibri"/>
                          <a:ea typeface="Calibri"/>
                          <a:cs typeface="Times New Roman"/>
                        </a:rPr>
                        <a:t>Gt</a:t>
                      </a:r>
                    </a:p>
                  </a:txBody>
                  <a:tcPr marL="68580" marR="68580" marT="0" marB="0"/>
                </a:tc>
                <a:tc>
                  <a:txBody>
                    <a:bodyPr/>
                    <a:lstStyle/>
                    <a:p>
                      <a:pPr marL="0" marR="0">
                        <a:spcBef>
                          <a:spcPts val="0"/>
                        </a:spcBef>
                        <a:spcAft>
                          <a:spcPts val="0"/>
                        </a:spcAft>
                      </a:pPr>
                      <a:r>
                        <a:rPr lang="en-US" sz="1100">
                          <a:latin typeface="Calibri"/>
                          <a:ea typeface="Calibri"/>
                          <a:cs typeface="Times New Roman"/>
                        </a:rPr>
                        <a:t>2</a:t>
                      </a:r>
                    </a:p>
                  </a:txBody>
                  <a:tcPr marL="68580" marR="68580" marT="0" marB="0"/>
                </a:tc>
                <a:tc>
                  <a:txBody>
                    <a:bodyPr/>
                    <a:lstStyle/>
                    <a:p>
                      <a:pPr marL="0" marR="0">
                        <a:spcBef>
                          <a:spcPts val="0"/>
                        </a:spcBef>
                        <a:spcAft>
                          <a:spcPts val="0"/>
                        </a:spcAft>
                      </a:pPr>
                      <a:r>
                        <a:rPr lang="en-US" sz="1100">
                          <a:latin typeface="Calibri"/>
                          <a:ea typeface="Calibri"/>
                          <a:cs typeface="Times New Roman"/>
                        </a:rPr>
                        <a:t>present</a:t>
                      </a:r>
                    </a:p>
                  </a:txBody>
                  <a:tcPr marL="68580" marR="68580" marT="0" marB="0"/>
                </a:tc>
                <a:tc>
                  <a:txBody>
                    <a:bodyPr/>
                    <a:lstStyle/>
                    <a:p>
                      <a:pPr marL="0" marR="0">
                        <a:spcBef>
                          <a:spcPts val="0"/>
                        </a:spcBef>
                        <a:spcAft>
                          <a:spcPts val="0"/>
                        </a:spcAft>
                      </a:pPr>
                      <a:r>
                        <a:rPr lang="en-US" sz="1100">
                          <a:latin typeface="Calibri"/>
                          <a:ea typeface="Calibri"/>
                          <a:cs typeface="Times New Roman"/>
                        </a:rPr>
                        <a:t>1</a:t>
                      </a:r>
                    </a:p>
                  </a:txBody>
                  <a:tcPr marL="68580" marR="68580" marT="0" marB="0"/>
                </a:tc>
              </a:tr>
              <a:tr h="268357">
                <a:tc>
                  <a:txBody>
                    <a:bodyPr/>
                    <a:lstStyle/>
                    <a:p>
                      <a:pPr marL="0" marR="0">
                        <a:spcBef>
                          <a:spcPts val="0"/>
                        </a:spcBef>
                        <a:spcAft>
                          <a:spcPts val="0"/>
                        </a:spcAft>
                      </a:pPr>
                      <a:r>
                        <a:rPr lang="en-US" sz="1100">
                          <a:latin typeface="Calibri"/>
                          <a:ea typeface="Calibri"/>
                          <a:cs typeface="Times New Roman"/>
                        </a:rPr>
                        <a:t>21</a:t>
                      </a:r>
                    </a:p>
                  </a:txBody>
                  <a:tcPr marL="68580" marR="68580" marT="0" marB="0"/>
                </a:tc>
                <a:tc>
                  <a:txBody>
                    <a:bodyPr/>
                    <a:lstStyle/>
                    <a:p>
                      <a:pPr marL="0" marR="0">
                        <a:spcBef>
                          <a:spcPts val="0"/>
                        </a:spcBef>
                        <a:spcAft>
                          <a:spcPts val="0"/>
                        </a:spcAft>
                      </a:pPr>
                      <a:r>
                        <a:rPr lang="en-US" sz="1100">
                          <a:latin typeface="Calibri"/>
                          <a:ea typeface="Calibri"/>
                          <a:cs typeface="Times New Roman"/>
                        </a:rPr>
                        <a:t>60</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indicative</a:t>
                      </a:r>
                    </a:p>
                  </a:txBody>
                  <a:tcPr marL="68580" marR="68580" marT="0" marB="0"/>
                </a:tc>
                <a:tc>
                  <a:txBody>
                    <a:bodyPr/>
                    <a:lstStyle/>
                    <a:p>
                      <a:pPr marL="0" marR="0">
                        <a:spcBef>
                          <a:spcPts val="0"/>
                        </a:spcBef>
                        <a:spcAft>
                          <a:spcPts val="0"/>
                        </a:spcAft>
                      </a:pPr>
                      <a:r>
                        <a:rPr lang="en-US" sz="1100">
                          <a:latin typeface="Calibri"/>
                          <a:ea typeface="Calibri"/>
                          <a:cs typeface="Times New Roman"/>
                        </a:rPr>
                        <a:t>ventive</a:t>
                      </a:r>
                    </a:p>
                  </a:txBody>
                  <a:tcPr marL="68580" marR="68580" marT="0" marB="0"/>
                </a:tc>
                <a:tc>
                  <a:txBody>
                    <a:bodyPr/>
                    <a:lstStyle/>
                    <a:p>
                      <a:pPr marL="0" marR="0">
                        <a:spcBef>
                          <a:spcPts val="0"/>
                        </a:spcBef>
                        <a:spcAft>
                          <a:spcPts val="0"/>
                        </a:spcAft>
                      </a:pPr>
                      <a:r>
                        <a:rPr lang="en-US" sz="1100">
                          <a:latin typeface="Calibri"/>
                          <a:ea typeface="Calibri"/>
                          <a:cs typeface="Times New Roman"/>
                        </a:rPr>
                        <a:t>G</a:t>
                      </a:r>
                    </a:p>
                  </a:txBody>
                  <a:tcPr marL="68580" marR="68580" marT="0" marB="0"/>
                </a:tc>
                <a:tc>
                  <a:txBody>
                    <a:bodyPr/>
                    <a:lstStyle/>
                    <a:p>
                      <a:pPr marL="0" marR="0">
                        <a:spcBef>
                          <a:spcPts val="0"/>
                        </a:spcBef>
                        <a:spcAft>
                          <a:spcPts val="0"/>
                        </a:spcAft>
                      </a:pPr>
                      <a:r>
                        <a:rPr lang="en-US" sz="1100">
                          <a:latin typeface="Calibri"/>
                          <a:ea typeface="Calibri"/>
                          <a:cs typeface="Times New Roman"/>
                        </a:rPr>
                        <a:t>2</a:t>
                      </a:r>
                    </a:p>
                  </a:txBody>
                  <a:tcPr marL="68580" marR="68580" marT="0" marB="0"/>
                </a:tc>
                <a:tc>
                  <a:txBody>
                    <a:bodyPr/>
                    <a:lstStyle/>
                    <a:p>
                      <a:pPr marL="0" marR="0">
                        <a:spcBef>
                          <a:spcPts val="0"/>
                        </a:spcBef>
                        <a:spcAft>
                          <a:spcPts val="0"/>
                        </a:spcAft>
                      </a:pPr>
                      <a:r>
                        <a:rPr lang="en-US" sz="1100">
                          <a:latin typeface="Calibri"/>
                          <a:ea typeface="Calibri"/>
                          <a:cs typeface="Times New Roman"/>
                        </a:rPr>
                        <a:t>present</a:t>
                      </a:r>
                    </a:p>
                  </a:txBody>
                  <a:tcPr marL="68580" marR="68580" marT="0" marB="0"/>
                </a:tc>
                <a:tc>
                  <a:txBody>
                    <a:bodyPr/>
                    <a:lstStyle/>
                    <a:p>
                      <a:pPr marL="0" marR="0">
                        <a:spcBef>
                          <a:spcPts val="0"/>
                        </a:spcBef>
                        <a:spcAft>
                          <a:spcPts val="0"/>
                        </a:spcAft>
                      </a:pPr>
                      <a:r>
                        <a:rPr lang="en-US" sz="1100">
                          <a:latin typeface="Calibri"/>
                          <a:ea typeface="Calibri"/>
                          <a:cs typeface="Times New Roman"/>
                        </a:rPr>
                        <a:t>3</a:t>
                      </a:r>
                    </a:p>
                  </a:txBody>
                  <a:tcPr marL="68580" marR="68580" marT="0" marB="0"/>
                </a:tc>
              </a:tr>
              <a:tr h="268357">
                <a:tc>
                  <a:txBody>
                    <a:bodyPr/>
                    <a:lstStyle/>
                    <a:p>
                      <a:pPr marL="0" marR="0">
                        <a:spcBef>
                          <a:spcPts val="0"/>
                        </a:spcBef>
                        <a:spcAft>
                          <a:spcPts val="0"/>
                        </a:spcAft>
                      </a:pPr>
                      <a:endParaRPr lang="en-US" sz="1100">
                        <a:latin typeface="Calibri"/>
                        <a:ea typeface="Calibri"/>
                        <a:cs typeface="Times New Roman"/>
                      </a:endParaRPr>
                    </a:p>
                  </a:txBody>
                  <a:tcPr marL="68580" marR="68580" marT="0" marB="0"/>
                </a:tc>
                <a:tc>
                  <a:txBody>
                    <a:bodyPr/>
                    <a:lstStyle/>
                    <a:p>
                      <a:pPr marL="0" marR="0">
                        <a:spcBef>
                          <a:spcPts val="0"/>
                        </a:spcBef>
                        <a:spcAft>
                          <a:spcPts val="0"/>
                        </a:spcAft>
                      </a:pPr>
                      <a:r>
                        <a:rPr lang="en-US" sz="1100">
                          <a:latin typeface="Calibri"/>
                          <a:ea typeface="Calibri"/>
                          <a:cs typeface="Times New Roman"/>
                        </a:rPr>
                        <a:t>61</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indicative</a:t>
                      </a:r>
                    </a:p>
                  </a:txBody>
                  <a:tcPr marL="68580" marR="68580" marT="0" marB="0"/>
                </a:tc>
                <a:tc>
                  <a:txBody>
                    <a:bodyPr/>
                    <a:lstStyle/>
                    <a:p>
                      <a:pPr marL="0" marR="0">
                        <a:spcBef>
                          <a:spcPts val="0"/>
                        </a:spcBef>
                        <a:spcAft>
                          <a:spcPts val="0"/>
                        </a:spcAft>
                      </a:pPr>
                      <a:r>
                        <a:rPr lang="en-US" sz="1100">
                          <a:latin typeface="Calibri"/>
                          <a:ea typeface="Calibri"/>
                          <a:cs typeface="Times New Roman"/>
                        </a:rPr>
                        <a:t>ventive</a:t>
                      </a:r>
                    </a:p>
                  </a:txBody>
                  <a:tcPr marL="68580" marR="68580" marT="0" marB="0"/>
                </a:tc>
                <a:tc>
                  <a:txBody>
                    <a:bodyPr/>
                    <a:lstStyle/>
                    <a:p>
                      <a:pPr marL="0" marR="0">
                        <a:spcBef>
                          <a:spcPts val="0"/>
                        </a:spcBef>
                        <a:spcAft>
                          <a:spcPts val="0"/>
                        </a:spcAft>
                      </a:pPr>
                      <a:r>
                        <a:rPr lang="en-US" sz="1100">
                          <a:latin typeface="Calibri"/>
                          <a:ea typeface="Calibri"/>
                          <a:cs typeface="Times New Roman"/>
                        </a:rPr>
                        <a:t>G</a:t>
                      </a:r>
                    </a:p>
                  </a:txBody>
                  <a:tcPr marL="68580" marR="68580" marT="0" marB="0"/>
                </a:tc>
                <a:tc>
                  <a:txBody>
                    <a:bodyPr/>
                    <a:lstStyle/>
                    <a:p>
                      <a:pPr marL="0" marR="0">
                        <a:spcBef>
                          <a:spcPts val="0"/>
                        </a:spcBef>
                        <a:spcAft>
                          <a:spcPts val="0"/>
                        </a:spcAft>
                      </a:pPr>
                      <a:r>
                        <a:rPr lang="en-US" sz="1100" dirty="0">
                          <a:latin typeface="Calibri"/>
                          <a:ea typeface="Calibri"/>
                          <a:cs typeface="Times New Roman"/>
                        </a:rPr>
                        <a:t>2</a:t>
                      </a:r>
                    </a:p>
                  </a:txBody>
                  <a:tcPr marL="68580" marR="68580" marT="0" marB="0"/>
                </a:tc>
                <a:tc>
                  <a:txBody>
                    <a:bodyPr/>
                    <a:lstStyle/>
                    <a:p>
                      <a:pPr marL="0" marR="0">
                        <a:spcBef>
                          <a:spcPts val="0"/>
                        </a:spcBef>
                        <a:spcAft>
                          <a:spcPts val="0"/>
                        </a:spcAft>
                      </a:pPr>
                      <a:r>
                        <a:rPr lang="en-US" sz="1100">
                          <a:latin typeface="Calibri"/>
                          <a:ea typeface="Calibri"/>
                          <a:cs typeface="Times New Roman"/>
                        </a:rPr>
                        <a:t>present</a:t>
                      </a:r>
                    </a:p>
                  </a:txBody>
                  <a:tcPr marL="68580" marR="68580" marT="0" marB="0"/>
                </a:tc>
                <a:tc>
                  <a:txBody>
                    <a:bodyPr/>
                    <a:lstStyle/>
                    <a:p>
                      <a:pPr marL="0" marR="0">
                        <a:spcBef>
                          <a:spcPts val="0"/>
                        </a:spcBef>
                        <a:spcAft>
                          <a:spcPts val="0"/>
                        </a:spcAft>
                      </a:pPr>
                      <a:r>
                        <a:rPr lang="en-US" sz="1100">
                          <a:latin typeface="Calibri"/>
                          <a:ea typeface="Calibri"/>
                          <a:cs typeface="Times New Roman"/>
                        </a:rPr>
                        <a:t>1</a:t>
                      </a:r>
                    </a:p>
                  </a:txBody>
                  <a:tcPr marL="68580" marR="68580" marT="0" marB="0"/>
                </a:tc>
              </a:tr>
              <a:tr h="268357">
                <a:tc>
                  <a:txBody>
                    <a:bodyPr/>
                    <a:lstStyle/>
                    <a:p>
                      <a:pPr marL="0" marR="0">
                        <a:spcBef>
                          <a:spcPts val="0"/>
                        </a:spcBef>
                        <a:spcAft>
                          <a:spcPts val="0"/>
                        </a:spcAft>
                      </a:pPr>
                      <a:r>
                        <a:rPr lang="en-US" sz="1100">
                          <a:latin typeface="Calibri"/>
                          <a:ea typeface="Calibri"/>
                          <a:cs typeface="Times New Roman"/>
                        </a:rPr>
                        <a:t>22</a:t>
                      </a:r>
                    </a:p>
                  </a:txBody>
                  <a:tcPr marL="68580" marR="68580" marT="0" marB="0"/>
                </a:tc>
                <a:tc>
                  <a:txBody>
                    <a:bodyPr/>
                    <a:lstStyle/>
                    <a:p>
                      <a:pPr marL="0" marR="0">
                        <a:spcBef>
                          <a:spcPts val="0"/>
                        </a:spcBef>
                        <a:spcAft>
                          <a:spcPts val="0"/>
                        </a:spcAft>
                      </a:pPr>
                      <a:r>
                        <a:rPr lang="en-US" sz="1100">
                          <a:latin typeface="Calibri"/>
                          <a:ea typeface="Calibri"/>
                          <a:cs typeface="Times New Roman"/>
                        </a:rPr>
                        <a:t>62</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indicative</a:t>
                      </a:r>
                    </a:p>
                  </a:txBody>
                  <a:tcPr marL="68580" marR="68580" marT="0" marB="0"/>
                </a:tc>
                <a:tc>
                  <a:txBody>
                    <a:bodyPr/>
                    <a:lstStyle/>
                    <a:p>
                      <a:pPr marL="0" marR="0">
                        <a:spcBef>
                          <a:spcPts val="0"/>
                        </a:spcBef>
                        <a:spcAft>
                          <a:spcPts val="0"/>
                        </a:spcAft>
                      </a:pPr>
                      <a:r>
                        <a:rPr lang="en-US" sz="1100">
                          <a:latin typeface="Calibri"/>
                          <a:ea typeface="Calibri"/>
                          <a:cs typeface="Times New Roman"/>
                        </a:rPr>
                        <a:t>non-ven</a:t>
                      </a:r>
                    </a:p>
                  </a:txBody>
                  <a:tcPr marL="68580" marR="68580" marT="0" marB="0"/>
                </a:tc>
                <a:tc>
                  <a:txBody>
                    <a:bodyPr/>
                    <a:lstStyle/>
                    <a:p>
                      <a:pPr marL="0" marR="0">
                        <a:spcBef>
                          <a:spcPts val="0"/>
                        </a:spcBef>
                        <a:spcAft>
                          <a:spcPts val="0"/>
                        </a:spcAft>
                      </a:pPr>
                      <a:r>
                        <a:rPr lang="en-US" sz="1100">
                          <a:latin typeface="Calibri"/>
                          <a:ea typeface="Calibri"/>
                          <a:cs typeface="Times New Roman"/>
                        </a:rPr>
                        <a:t>Gt</a:t>
                      </a:r>
                    </a:p>
                  </a:txBody>
                  <a:tcPr marL="68580" marR="68580" marT="0" marB="0"/>
                </a:tc>
                <a:tc>
                  <a:txBody>
                    <a:bodyPr/>
                    <a:lstStyle/>
                    <a:p>
                      <a:pPr marL="0" marR="0">
                        <a:spcBef>
                          <a:spcPts val="0"/>
                        </a:spcBef>
                        <a:spcAft>
                          <a:spcPts val="0"/>
                        </a:spcAft>
                      </a:pPr>
                      <a:r>
                        <a:rPr lang="en-US" sz="900" dirty="0">
                          <a:latin typeface="Arial Unicode MS"/>
                          <a:ea typeface="Calibri"/>
                          <a:cs typeface="Times New Roman"/>
                        </a:rPr>
                        <a:t>Ø</a:t>
                      </a:r>
                      <a:endParaRPr lang="en-US" sz="1100" dirty="0">
                        <a:latin typeface="Calibri"/>
                        <a:ea typeface="Calibri"/>
                        <a:cs typeface="Times New Roman"/>
                      </a:endParaRPr>
                    </a:p>
                  </a:txBody>
                  <a:tcPr marL="68580" marR="68580" marT="0" marB="0"/>
                </a:tc>
                <a:tc>
                  <a:txBody>
                    <a:bodyPr/>
                    <a:lstStyle/>
                    <a:p>
                      <a:pPr marL="0" marR="0">
                        <a:spcBef>
                          <a:spcPts val="0"/>
                        </a:spcBef>
                        <a:spcAft>
                          <a:spcPts val="0"/>
                        </a:spcAft>
                      </a:pPr>
                      <a:r>
                        <a:rPr lang="en-US" sz="1100">
                          <a:latin typeface="Calibri"/>
                          <a:ea typeface="Calibri"/>
                          <a:cs typeface="Times New Roman"/>
                        </a:rPr>
                        <a:t>present</a:t>
                      </a:r>
                    </a:p>
                  </a:txBody>
                  <a:tcPr marL="68580" marR="68580" marT="0" marB="0"/>
                </a:tc>
                <a:tc>
                  <a:txBody>
                    <a:bodyPr/>
                    <a:lstStyle/>
                    <a:p>
                      <a:pPr marL="0" marR="0">
                        <a:spcBef>
                          <a:spcPts val="0"/>
                        </a:spcBef>
                        <a:spcAft>
                          <a:spcPts val="0"/>
                        </a:spcAft>
                      </a:pPr>
                      <a:r>
                        <a:rPr lang="en-US" sz="1100">
                          <a:latin typeface="Calibri"/>
                          <a:ea typeface="Calibri"/>
                          <a:cs typeface="Times New Roman"/>
                        </a:rPr>
                        <a:t>3</a:t>
                      </a:r>
                    </a:p>
                  </a:txBody>
                  <a:tcPr marL="68580" marR="68580" marT="0" marB="0"/>
                </a:tc>
              </a:tr>
              <a:tr h="268357">
                <a:tc>
                  <a:txBody>
                    <a:bodyPr/>
                    <a:lstStyle/>
                    <a:p>
                      <a:pPr marL="0" marR="0">
                        <a:spcBef>
                          <a:spcPts val="0"/>
                        </a:spcBef>
                        <a:spcAft>
                          <a:spcPts val="0"/>
                        </a:spcAft>
                      </a:pPr>
                      <a:endParaRPr lang="en-US" sz="1100">
                        <a:latin typeface="Calibri"/>
                        <a:ea typeface="Calibri"/>
                        <a:cs typeface="Times New Roman"/>
                      </a:endParaRPr>
                    </a:p>
                  </a:txBody>
                  <a:tcPr marL="68580" marR="68580" marT="0" marB="0"/>
                </a:tc>
                <a:tc>
                  <a:txBody>
                    <a:bodyPr/>
                    <a:lstStyle/>
                    <a:p>
                      <a:pPr marL="0" marR="0">
                        <a:spcBef>
                          <a:spcPts val="0"/>
                        </a:spcBef>
                        <a:spcAft>
                          <a:spcPts val="0"/>
                        </a:spcAft>
                      </a:pPr>
                      <a:r>
                        <a:rPr lang="en-US" sz="1100">
                          <a:latin typeface="Calibri"/>
                          <a:ea typeface="Calibri"/>
                          <a:cs typeface="Times New Roman"/>
                        </a:rPr>
                        <a:t>63</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indicative</a:t>
                      </a:r>
                    </a:p>
                  </a:txBody>
                  <a:tcPr marL="68580" marR="68580" marT="0" marB="0"/>
                </a:tc>
                <a:tc>
                  <a:txBody>
                    <a:bodyPr/>
                    <a:lstStyle/>
                    <a:p>
                      <a:pPr marL="0" marR="0">
                        <a:spcBef>
                          <a:spcPts val="0"/>
                        </a:spcBef>
                        <a:spcAft>
                          <a:spcPts val="0"/>
                        </a:spcAft>
                      </a:pPr>
                      <a:r>
                        <a:rPr lang="en-US" sz="1100">
                          <a:latin typeface="Calibri"/>
                          <a:ea typeface="Calibri"/>
                          <a:cs typeface="Times New Roman"/>
                        </a:rPr>
                        <a:t>non-ven</a:t>
                      </a:r>
                    </a:p>
                  </a:txBody>
                  <a:tcPr marL="68580" marR="68580" marT="0" marB="0"/>
                </a:tc>
                <a:tc>
                  <a:txBody>
                    <a:bodyPr/>
                    <a:lstStyle/>
                    <a:p>
                      <a:pPr marL="0" marR="0">
                        <a:spcBef>
                          <a:spcPts val="0"/>
                        </a:spcBef>
                        <a:spcAft>
                          <a:spcPts val="0"/>
                        </a:spcAft>
                      </a:pPr>
                      <a:r>
                        <a:rPr lang="en-US" sz="1100">
                          <a:latin typeface="Calibri"/>
                          <a:ea typeface="Calibri"/>
                          <a:cs typeface="Times New Roman"/>
                        </a:rPr>
                        <a:t>Gt</a:t>
                      </a:r>
                    </a:p>
                  </a:txBody>
                  <a:tcPr marL="68580" marR="68580" marT="0" marB="0"/>
                </a:tc>
                <a:tc>
                  <a:txBody>
                    <a:bodyPr/>
                    <a:lstStyle/>
                    <a:p>
                      <a:pPr marL="0" marR="0">
                        <a:spcBef>
                          <a:spcPts val="0"/>
                        </a:spcBef>
                        <a:spcAft>
                          <a:spcPts val="0"/>
                        </a:spcAft>
                      </a:pPr>
                      <a:r>
                        <a:rPr lang="en-US" sz="900">
                          <a:latin typeface="Arial Unicode MS"/>
                          <a:ea typeface="Calibri"/>
                          <a:cs typeface="Times New Roman"/>
                        </a:rPr>
                        <a:t>Ø</a:t>
                      </a:r>
                      <a:endParaRPr lang="en-US" sz="1100">
                        <a:latin typeface="Calibri"/>
                        <a:ea typeface="Calibri"/>
                        <a:cs typeface="Times New Roman"/>
                      </a:endParaRPr>
                    </a:p>
                  </a:txBody>
                  <a:tcPr marL="68580" marR="68580" marT="0" marB="0"/>
                </a:tc>
                <a:tc>
                  <a:txBody>
                    <a:bodyPr/>
                    <a:lstStyle/>
                    <a:p>
                      <a:pPr marL="0" marR="0">
                        <a:spcBef>
                          <a:spcPts val="0"/>
                        </a:spcBef>
                        <a:spcAft>
                          <a:spcPts val="0"/>
                        </a:spcAft>
                      </a:pPr>
                      <a:r>
                        <a:rPr lang="en-US" sz="1100">
                          <a:latin typeface="Calibri"/>
                          <a:ea typeface="Calibri"/>
                          <a:cs typeface="Times New Roman"/>
                        </a:rPr>
                        <a:t>present</a:t>
                      </a:r>
                    </a:p>
                  </a:txBody>
                  <a:tcPr marL="68580" marR="68580" marT="0" marB="0"/>
                </a:tc>
                <a:tc>
                  <a:txBody>
                    <a:bodyPr/>
                    <a:lstStyle/>
                    <a:p>
                      <a:pPr marL="0" marR="0">
                        <a:spcBef>
                          <a:spcPts val="0"/>
                        </a:spcBef>
                        <a:spcAft>
                          <a:spcPts val="0"/>
                        </a:spcAft>
                      </a:pPr>
                      <a:r>
                        <a:rPr lang="en-US" sz="1100">
                          <a:latin typeface="Calibri"/>
                          <a:ea typeface="Calibri"/>
                          <a:cs typeface="Times New Roman"/>
                        </a:rPr>
                        <a:t>1</a:t>
                      </a:r>
                    </a:p>
                  </a:txBody>
                  <a:tcPr marL="68580" marR="68580" marT="0" marB="0"/>
                </a:tc>
              </a:tr>
              <a:tr h="268357">
                <a:tc>
                  <a:txBody>
                    <a:bodyPr/>
                    <a:lstStyle/>
                    <a:p>
                      <a:pPr marL="0" marR="0">
                        <a:spcBef>
                          <a:spcPts val="0"/>
                        </a:spcBef>
                        <a:spcAft>
                          <a:spcPts val="0"/>
                        </a:spcAft>
                      </a:pPr>
                      <a:endParaRPr lang="en-US" sz="1100">
                        <a:latin typeface="Calibri"/>
                        <a:ea typeface="Calibri"/>
                        <a:cs typeface="Times New Roman"/>
                      </a:endParaRPr>
                    </a:p>
                  </a:txBody>
                  <a:tcPr marL="68580" marR="68580" marT="0" marB="0"/>
                </a:tc>
                <a:tc>
                  <a:txBody>
                    <a:bodyPr/>
                    <a:lstStyle/>
                    <a:p>
                      <a:pPr marL="0" marR="0">
                        <a:spcBef>
                          <a:spcPts val="0"/>
                        </a:spcBef>
                        <a:spcAft>
                          <a:spcPts val="0"/>
                        </a:spcAft>
                      </a:pPr>
                      <a:r>
                        <a:rPr lang="en-US" sz="1100">
                          <a:latin typeface="Calibri"/>
                          <a:ea typeface="Calibri"/>
                          <a:cs typeface="Times New Roman"/>
                        </a:rPr>
                        <a:t>64</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indicative</a:t>
                      </a:r>
                    </a:p>
                  </a:txBody>
                  <a:tcPr marL="68580" marR="68580" marT="0" marB="0"/>
                </a:tc>
                <a:tc>
                  <a:txBody>
                    <a:bodyPr/>
                    <a:lstStyle/>
                    <a:p>
                      <a:pPr marL="0" marR="0">
                        <a:spcBef>
                          <a:spcPts val="0"/>
                        </a:spcBef>
                        <a:spcAft>
                          <a:spcPts val="0"/>
                        </a:spcAft>
                      </a:pPr>
                      <a:r>
                        <a:rPr lang="en-US" sz="1100">
                          <a:latin typeface="Calibri"/>
                          <a:ea typeface="Calibri"/>
                          <a:cs typeface="Times New Roman"/>
                        </a:rPr>
                        <a:t>non-ven</a:t>
                      </a:r>
                    </a:p>
                  </a:txBody>
                  <a:tcPr marL="68580" marR="68580" marT="0" marB="0"/>
                </a:tc>
                <a:tc>
                  <a:txBody>
                    <a:bodyPr/>
                    <a:lstStyle/>
                    <a:p>
                      <a:pPr marL="0" marR="0">
                        <a:spcBef>
                          <a:spcPts val="0"/>
                        </a:spcBef>
                        <a:spcAft>
                          <a:spcPts val="0"/>
                        </a:spcAft>
                      </a:pPr>
                      <a:r>
                        <a:rPr lang="en-US" sz="1100">
                          <a:latin typeface="Calibri"/>
                          <a:ea typeface="Calibri"/>
                          <a:cs typeface="Times New Roman"/>
                        </a:rPr>
                        <a:t>Gt</a:t>
                      </a:r>
                    </a:p>
                  </a:txBody>
                  <a:tcPr marL="68580" marR="68580" marT="0" marB="0"/>
                </a:tc>
                <a:tc>
                  <a:txBody>
                    <a:bodyPr/>
                    <a:lstStyle/>
                    <a:p>
                      <a:pPr marL="0" marR="0">
                        <a:spcBef>
                          <a:spcPts val="0"/>
                        </a:spcBef>
                        <a:spcAft>
                          <a:spcPts val="0"/>
                        </a:spcAft>
                      </a:pPr>
                      <a:r>
                        <a:rPr lang="en-US" sz="900">
                          <a:latin typeface="Arial Unicode MS"/>
                          <a:ea typeface="Calibri"/>
                          <a:cs typeface="Times New Roman"/>
                        </a:rPr>
                        <a:t>Ø</a:t>
                      </a:r>
                      <a:endParaRPr lang="en-US" sz="1100">
                        <a:latin typeface="Calibri"/>
                        <a:ea typeface="Calibri"/>
                        <a:cs typeface="Times New Roman"/>
                      </a:endParaRPr>
                    </a:p>
                  </a:txBody>
                  <a:tcPr marL="68580" marR="68580" marT="0" marB="0"/>
                </a:tc>
                <a:tc>
                  <a:txBody>
                    <a:bodyPr/>
                    <a:lstStyle/>
                    <a:p>
                      <a:pPr marL="0" marR="0">
                        <a:spcBef>
                          <a:spcPts val="0"/>
                        </a:spcBef>
                        <a:spcAft>
                          <a:spcPts val="0"/>
                        </a:spcAft>
                      </a:pPr>
                      <a:r>
                        <a:rPr lang="en-US" sz="1100">
                          <a:latin typeface="Calibri"/>
                          <a:ea typeface="Calibri"/>
                          <a:cs typeface="Times New Roman"/>
                        </a:rPr>
                        <a:t>present</a:t>
                      </a:r>
                    </a:p>
                  </a:txBody>
                  <a:tcPr marL="68580" marR="68580" marT="0" marB="0"/>
                </a:tc>
                <a:tc>
                  <a:txBody>
                    <a:bodyPr/>
                    <a:lstStyle/>
                    <a:p>
                      <a:pPr marL="0" marR="0">
                        <a:spcBef>
                          <a:spcPts val="0"/>
                        </a:spcBef>
                        <a:spcAft>
                          <a:spcPts val="0"/>
                        </a:spcAft>
                      </a:pPr>
                      <a:r>
                        <a:rPr lang="en-US" sz="1100">
                          <a:latin typeface="Calibri"/>
                          <a:ea typeface="Calibri"/>
                          <a:cs typeface="Times New Roman"/>
                        </a:rPr>
                        <a:t>2</a:t>
                      </a:r>
                    </a:p>
                  </a:txBody>
                  <a:tcPr marL="68580" marR="68580" marT="0" marB="0"/>
                </a:tc>
              </a:tr>
              <a:tr h="268357">
                <a:tc>
                  <a:txBody>
                    <a:bodyPr/>
                    <a:lstStyle/>
                    <a:p>
                      <a:pPr marL="0" marR="0">
                        <a:spcBef>
                          <a:spcPts val="0"/>
                        </a:spcBef>
                        <a:spcAft>
                          <a:spcPts val="0"/>
                        </a:spcAft>
                      </a:pPr>
                      <a:r>
                        <a:rPr lang="en-US" sz="1100">
                          <a:latin typeface="Calibri"/>
                          <a:ea typeface="Calibri"/>
                          <a:cs typeface="Times New Roman"/>
                        </a:rPr>
                        <a:t>23</a:t>
                      </a:r>
                    </a:p>
                  </a:txBody>
                  <a:tcPr marL="68580" marR="68580" marT="0" marB="0"/>
                </a:tc>
                <a:tc>
                  <a:txBody>
                    <a:bodyPr/>
                    <a:lstStyle/>
                    <a:p>
                      <a:pPr marL="0" marR="0">
                        <a:spcBef>
                          <a:spcPts val="0"/>
                        </a:spcBef>
                        <a:spcAft>
                          <a:spcPts val="0"/>
                        </a:spcAft>
                      </a:pPr>
                      <a:r>
                        <a:rPr lang="en-US" sz="1100">
                          <a:latin typeface="Calibri"/>
                          <a:ea typeface="Calibri"/>
                          <a:cs typeface="Times New Roman"/>
                        </a:rPr>
                        <a:t>65</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indicative</a:t>
                      </a:r>
                    </a:p>
                  </a:txBody>
                  <a:tcPr marL="68580" marR="68580" marT="0" marB="0"/>
                </a:tc>
                <a:tc>
                  <a:txBody>
                    <a:bodyPr/>
                    <a:lstStyle/>
                    <a:p>
                      <a:pPr marL="0" marR="0">
                        <a:spcBef>
                          <a:spcPts val="0"/>
                        </a:spcBef>
                        <a:spcAft>
                          <a:spcPts val="0"/>
                        </a:spcAft>
                      </a:pPr>
                      <a:r>
                        <a:rPr lang="en-US" sz="1100">
                          <a:latin typeface="Calibri"/>
                          <a:ea typeface="Calibri"/>
                          <a:cs typeface="Times New Roman"/>
                        </a:rPr>
                        <a:t>non-ven</a:t>
                      </a:r>
                    </a:p>
                  </a:txBody>
                  <a:tcPr marL="68580" marR="68580" marT="0" marB="0"/>
                </a:tc>
                <a:tc>
                  <a:txBody>
                    <a:bodyPr/>
                    <a:lstStyle/>
                    <a:p>
                      <a:pPr marL="0" marR="0">
                        <a:spcBef>
                          <a:spcPts val="0"/>
                        </a:spcBef>
                        <a:spcAft>
                          <a:spcPts val="0"/>
                        </a:spcAft>
                      </a:pPr>
                      <a:r>
                        <a:rPr lang="en-US" sz="1100">
                          <a:latin typeface="Calibri"/>
                          <a:ea typeface="Calibri"/>
                          <a:cs typeface="Times New Roman"/>
                        </a:rPr>
                        <a:t>Gt</a:t>
                      </a:r>
                    </a:p>
                  </a:txBody>
                  <a:tcPr marL="68580" marR="68580" marT="0" marB="0"/>
                </a:tc>
                <a:tc>
                  <a:txBody>
                    <a:bodyPr/>
                    <a:lstStyle/>
                    <a:p>
                      <a:pPr marL="0" marR="0">
                        <a:spcBef>
                          <a:spcPts val="0"/>
                        </a:spcBef>
                        <a:spcAft>
                          <a:spcPts val="0"/>
                        </a:spcAft>
                      </a:pPr>
                      <a:r>
                        <a:rPr lang="en-US" sz="1100">
                          <a:latin typeface="Calibri"/>
                          <a:ea typeface="Calibri"/>
                          <a:cs typeface="Times New Roman"/>
                        </a:rPr>
                        <a:t>3</a:t>
                      </a:r>
                    </a:p>
                  </a:txBody>
                  <a:tcPr marL="68580" marR="68580" marT="0" marB="0"/>
                </a:tc>
                <a:tc>
                  <a:txBody>
                    <a:bodyPr/>
                    <a:lstStyle/>
                    <a:p>
                      <a:pPr marL="0" marR="0">
                        <a:spcBef>
                          <a:spcPts val="0"/>
                        </a:spcBef>
                        <a:spcAft>
                          <a:spcPts val="0"/>
                        </a:spcAft>
                      </a:pPr>
                      <a:r>
                        <a:rPr lang="en-US" sz="1100">
                          <a:latin typeface="Calibri"/>
                          <a:ea typeface="Calibri"/>
                          <a:cs typeface="Times New Roman"/>
                        </a:rPr>
                        <a:t>present</a:t>
                      </a:r>
                    </a:p>
                  </a:txBody>
                  <a:tcPr marL="68580" marR="68580" marT="0" marB="0"/>
                </a:tc>
                <a:tc>
                  <a:txBody>
                    <a:bodyPr/>
                    <a:lstStyle/>
                    <a:p>
                      <a:pPr marL="0" marR="0">
                        <a:spcBef>
                          <a:spcPts val="0"/>
                        </a:spcBef>
                        <a:spcAft>
                          <a:spcPts val="0"/>
                        </a:spcAft>
                      </a:pPr>
                      <a:r>
                        <a:rPr lang="en-US" sz="1100">
                          <a:latin typeface="Calibri"/>
                          <a:ea typeface="Calibri"/>
                          <a:cs typeface="Times New Roman"/>
                        </a:rPr>
                        <a:t>3</a:t>
                      </a:r>
                    </a:p>
                  </a:txBody>
                  <a:tcPr marL="68580" marR="68580" marT="0" marB="0"/>
                </a:tc>
              </a:tr>
              <a:tr h="268357">
                <a:tc>
                  <a:txBody>
                    <a:bodyPr/>
                    <a:lstStyle/>
                    <a:p>
                      <a:pPr marL="0" marR="0">
                        <a:spcBef>
                          <a:spcPts val="0"/>
                        </a:spcBef>
                        <a:spcAft>
                          <a:spcPts val="0"/>
                        </a:spcAft>
                      </a:pPr>
                      <a:endParaRPr lang="en-US" sz="1100">
                        <a:latin typeface="Calibri"/>
                        <a:ea typeface="Calibri"/>
                        <a:cs typeface="Times New Roman"/>
                      </a:endParaRPr>
                    </a:p>
                  </a:txBody>
                  <a:tcPr marL="68580" marR="68580" marT="0" marB="0"/>
                </a:tc>
                <a:tc>
                  <a:txBody>
                    <a:bodyPr/>
                    <a:lstStyle/>
                    <a:p>
                      <a:pPr marL="0" marR="0">
                        <a:spcBef>
                          <a:spcPts val="0"/>
                        </a:spcBef>
                        <a:spcAft>
                          <a:spcPts val="0"/>
                        </a:spcAft>
                      </a:pPr>
                      <a:r>
                        <a:rPr lang="en-US" sz="1100">
                          <a:latin typeface="Calibri"/>
                          <a:ea typeface="Calibri"/>
                          <a:cs typeface="Times New Roman"/>
                        </a:rPr>
                        <a:t>66</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indicative</a:t>
                      </a:r>
                    </a:p>
                  </a:txBody>
                  <a:tcPr marL="68580" marR="68580" marT="0" marB="0"/>
                </a:tc>
                <a:tc>
                  <a:txBody>
                    <a:bodyPr/>
                    <a:lstStyle/>
                    <a:p>
                      <a:pPr marL="0" marR="0">
                        <a:spcBef>
                          <a:spcPts val="0"/>
                        </a:spcBef>
                        <a:spcAft>
                          <a:spcPts val="0"/>
                        </a:spcAft>
                      </a:pPr>
                      <a:r>
                        <a:rPr lang="en-US" sz="1100">
                          <a:latin typeface="Calibri"/>
                          <a:ea typeface="Calibri"/>
                          <a:cs typeface="Times New Roman"/>
                        </a:rPr>
                        <a:t>non-ven</a:t>
                      </a:r>
                    </a:p>
                  </a:txBody>
                  <a:tcPr marL="68580" marR="68580" marT="0" marB="0"/>
                </a:tc>
                <a:tc>
                  <a:txBody>
                    <a:bodyPr/>
                    <a:lstStyle/>
                    <a:p>
                      <a:pPr marL="0" marR="0">
                        <a:spcBef>
                          <a:spcPts val="0"/>
                        </a:spcBef>
                        <a:spcAft>
                          <a:spcPts val="0"/>
                        </a:spcAft>
                      </a:pPr>
                      <a:r>
                        <a:rPr lang="en-US" sz="1100">
                          <a:latin typeface="Calibri"/>
                          <a:ea typeface="Calibri"/>
                          <a:cs typeface="Times New Roman"/>
                        </a:rPr>
                        <a:t>Gt</a:t>
                      </a:r>
                    </a:p>
                  </a:txBody>
                  <a:tcPr marL="68580" marR="68580" marT="0" marB="0"/>
                </a:tc>
                <a:tc>
                  <a:txBody>
                    <a:bodyPr/>
                    <a:lstStyle/>
                    <a:p>
                      <a:pPr marL="0" marR="0">
                        <a:spcBef>
                          <a:spcPts val="0"/>
                        </a:spcBef>
                        <a:spcAft>
                          <a:spcPts val="0"/>
                        </a:spcAft>
                      </a:pPr>
                      <a:r>
                        <a:rPr lang="en-US" sz="1100">
                          <a:latin typeface="Calibri"/>
                          <a:ea typeface="Calibri"/>
                          <a:cs typeface="Times New Roman"/>
                        </a:rPr>
                        <a:t>3</a:t>
                      </a:r>
                    </a:p>
                  </a:txBody>
                  <a:tcPr marL="68580" marR="68580" marT="0" marB="0"/>
                </a:tc>
                <a:tc>
                  <a:txBody>
                    <a:bodyPr/>
                    <a:lstStyle/>
                    <a:p>
                      <a:pPr marL="0" marR="0">
                        <a:spcBef>
                          <a:spcPts val="0"/>
                        </a:spcBef>
                        <a:spcAft>
                          <a:spcPts val="0"/>
                        </a:spcAft>
                      </a:pPr>
                      <a:r>
                        <a:rPr lang="en-US" sz="1100">
                          <a:latin typeface="Calibri"/>
                          <a:ea typeface="Calibri"/>
                          <a:cs typeface="Times New Roman"/>
                        </a:rPr>
                        <a:t>present</a:t>
                      </a:r>
                    </a:p>
                  </a:txBody>
                  <a:tcPr marL="68580" marR="68580" marT="0" marB="0"/>
                </a:tc>
                <a:tc>
                  <a:txBody>
                    <a:bodyPr/>
                    <a:lstStyle/>
                    <a:p>
                      <a:pPr marL="0" marR="0">
                        <a:spcBef>
                          <a:spcPts val="0"/>
                        </a:spcBef>
                        <a:spcAft>
                          <a:spcPts val="0"/>
                        </a:spcAft>
                      </a:pPr>
                      <a:r>
                        <a:rPr lang="en-US" sz="1100">
                          <a:latin typeface="Calibri"/>
                          <a:ea typeface="Calibri"/>
                          <a:cs typeface="Times New Roman"/>
                        </a:rPr>
                        <a:t>1</a:t>
                      </a:r>
                    </a:p>
                  </a:txBody>
                  <a:tcPr marL="68580" marR="68580" marT="0" marB="0"/>
                </a:tc>
              </a:tr>
              <a:tr h="268357">
                <a:tc>
                  <a:txBody>
                    <a:bodyPr/>
                    <a:lstStyle/>
                    <a:p>
                      <a:pPr marL="0" marR="0">
                        <a:spcBef>
                          <a:spcPts val="0"/>
                        </a:spcBef>
                        <a:spcAft>
                          <a:spcPts val="0"/>
                        </a:spcAft>
                      </a:pPr>
                      <a:endParaRPr lang="en-US" sz="1100">
                        <a:latin typeface="Calibri"/>
                        <a:ea typeface="Calibri"/>
                        <a:cs typeface="Times New Roman"/>
                      </a:endParaRPr>
                    </a:p>
                  </a:txBody>
                  <a:tcPr marL="68580" marR="68580" marT="0" marB="0"/>
                </a:tc>
                <a:tc>
                  <a:txBody>
                    <a:bodyPr/>
                    <a:lstStyle/>
                    <a:p>
                      <a:pPr marL="0" marR="0">
                        <a:spcBef>
                          <a:spcPts val="0"/>
                        </a:spcBef>
                        <a:spcAft>
                          <a:spcPts val="0"/>
                        </a:spcAft>
                      </a:pPr>
                      <a:r>
                        <a:rPr lang="en-US" sz="1100">
                          <a:latin typeface="Calibri"/>
                          <a:ea typeface="Calibri"/>
                          <a:cs typeface="Times New Roman"/>
                        </a:rPr>
                        <a:t>67</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indicative</a:t>
                      </a:r>
                    </a:p>
                  </a:txBody>
                  <a:tcPr marL="68580" marR="68580" marT="0" marB="0"/>
                </a:tc>
                <a:tc>
                  <a:txBody>
                    <a:bodyPr/>
                    <a:lstStyle/>
                    <a:p>
                      <a:pPr marL="0" marR="0">
                        <a:spcBef>
                          <a:spcPts val="0"/>
                        </a:spcBef>
                        <a:spcAft>
                          <a:spcPts val="0"/>
                        </a:spcAft>
                      </a:pPr>
                      <a:r>
                        <a:rPr lang="en-US" sz="1100">
                          <a:latin typeface="Calibri"/>
                          <a:ea typeface="Calibri"/>
                          <a:cs typeface="Times New Roman"/>
                        </a:rPr>
                        <a:t>non-ven</a:t>
                      </a:r>
                    </a:p>
                  </a:txBody>
                  <a:tcPr marL="68580" marR="68580" marT="0" marB="0"/>
                </a:tc>
                <a:tc>
                  <a:txBody>
                    <a:bodyPr/>
                    <a:lstStyle/>
                    <a:p>
                      <a:pPr marL="0" marR="0">
                        <a:spcBef>
                          <a:spcPts val="0"/>
                        </a:spcBef>
                        <a:spcAft>
                          <a:spcPts val="0"/>
                        </a:spcAft>
                      </a:pPr>
                      <a:r>
                        <a:rPr lang="en-US" sz="1100">
                          <a:latin typeface="Calibri"/>
                          <a:ea typeface="Calibri"/>
                          <a:cs typeface="Times New Roman"/>
                        </a:rPr>
                        <a:t>Gt</a:t>
                      </a:r>
                    </a:p>
                  </a:txBody>
                  <a:tcPr marL="68580" marR="68580" marT="0" marB="0"/>
                </a:tc>
                <a:tc>
                  <a:txBody>
                    <a:bodyPr/>
                    <a:lstStyle/>
                    <a:p>
                      <a:pPr marL="0" marR="0">
                        <a:spcBef>
                          <a:spcPts val="0"/>
                        </a:spcBef>
                        <a:spcAft>
                          <a:spcPts val="0"/>
                        </a:spcAft>
                      </a:pPr>
                      <a:r>
                        <a:rPr lang="en-US" sz="1100">
                          <a:latin typeface="Calibri"/>
                          <a:ea typeface="Calibri"/>
                          <a:cs typeface="Times New Roman"/>
                        </a:rPr>
                        <a:t>3</a:t>
                      </a:r>
                    </a:p>
                  </a:txBody>
                  <a:tcPr marL="68580" marR="68580" marT="0" marB="0"/>
                </a:tc>
                <a:tc>
                  <a:txBody>
                    <a:bodyPr/>
                    <a:lstStyle/>
                    <a:p>
                      <a:pPr marL="0" marR="0">
                        <a:spcBef>
                          <a:spcPts val="0"/>
                        </a:spcBef>
                        <a:spcAft>
                          <a:spcPts val="0"/>
                        </a:spcAft>
                      </a:pPr>
                      <a:r>
                        <a:rPr lang="en-US" sz="1100">
                          <a:latin typeface="Calibri"/>
                          <a:ea typeface="Calibri"/>
                          <a:cs typeface="Times New Roman"/>
                        </a:rPr>
                        <a:t>present</a:t>
                      </a:r>
                    </a:p>
                  </a:txBody>
                  <a:tcPr marL="68580" marR="68580" marT="0" marB="0"/>
                </a:tc>
                <a:tc>
                  <a:txBody>
                    <a:bodyPr/>
                    <a:lstStyle/>
                    <a:p>
                      <a:pPr marL="0" marR="0">
                        <a:spcBef>
                          <a:spcPts val="0"/>
                        </a:spcBef>
                        <a:spcAft>
                          <a:spcPts val="0"/>
                        </a:spcAft>
                      </a:pPr>
                      <a:r>
                        <a:rPr lang="en-US" sz="1100">
                          <a:latin typeface="Calibri"/>
                          <a:ea typeface="Calibri"/>
                          <a:cs typeface="Times New Roman"/>
                        </a:rPr>
                        <a:t>2</a:t>
                      </a:r>
                    </a:p>
                  </a:txBody>
                  <a:tcPr marL="68580" marR="68580" marT="0" marB="0"/>
                </a:tc>
              </a:tr>
              <a:tr h="268357">
                <a:tc>
                  <a:txBody>
                    <a:bodyPr/>
                    <a:lstStyle/>
                    <a:p>
                      <a:pPr marL="0" marR="0">
                        <a:spcBef>
                          <a:spcPts val="0"/>
                        </a:spcBef>
                        <a:spcAft>
                          <a:spcPts val="0"/>
                        </a:spcAft>
                      </a:pPr>
                      <a:r>
                        <a:rPr lang="en-US" sz="1100">
                          <a:latin typeface="Calibri"/>
                          <a:ea typeface="Calibri"/>
                          <a:cs typeface="Times New Roman"/>
                        </a:rPr>
                        <a:t>24</a:t>
                      </a:r>
                    </a:p>
                  </a:txBody>
                  <a:tcPr marL="68580" marR="68580" marT="0" marB="0"/>
                </a:tc>
                <a:tc>
                  <a:txBody>
                    <a:bodyPr/>
                    <a:lstStyle/>
                    <a:p>
                      <a:pPr marL="0" marR="0">
                        <a:spcBef>
                          <a:spcPts val="0"/>
                        </a:spcBef>
                        <a:spcAft>
                          <a:spcPts val="0"/>
                        </a:spcAft>
                      </a:pPr>
                      <a:r>
                        <a:rPr lang="en-US" sz="1100">
                          <a:latin typeface="Calibri"/>
                          <a:ea typeface="Calibri"/>
                          <a:cs typeface="Times New Roman"/>
                        </a:rPr>
                        <a:t>68</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indicative</a:t>
                      </a:r>
                    </a:p>
                  </a:txBody>
                  <a:tcPr marL="68580" marR="68580" marT="0" marB="0"/>
                </a:tc>
                <a:tc>
                  <a:txBody>
                    <a:bodyPr/>
                    <a:lstStyle/>
                    <a:p>
                      <a:pPr marL="0" marR="0">
                        <a:spcBef>
                          <a:spcPts val="0"/>
                        </a:spcBef>
                        <a:spcAft>
                          <a:spcPts val="0"/>
                        </a:spcAft>
                      </a:pPr>
                      <a:r>
                        <a:rPr lang="en-US" sz="1100">
                          <a:latin typeface="Calibri"/>
                          <a:ea typeface="Calibri"/>
                          <a:cs typeface="Times New Roman"/>
                        </a:rPr>
                        <a:t>non-ven</a:t>
                      </a:r>
                    </a:p>
                  </a:txBody>
                  <a:tcPr marL="68580" marR="68580" marT="0" marB="0"/>
                </a:tc>
                <a:tc>
                  <a:txBody>
                    <a:bodyPr/>
                    <a:lstStyle/>
                    <a:p>
                      <a:pPr marL="0" marR="0">
                        <a:spcBef>
                          <a:spcPts val="0"/>
                        </a:spcBef>
                        <a:spcAft>
                          <a:spcPts val="0"/>
                        </a:spcAft>
                      </a:pPr>
                      <a:r>
                        <a:rPr lang="en-US" sz="1100">
                          <a:latin typeface="Calibri"/>
                          <a:ea typeface="Calibri"/>
                          <a:cs typeface="Times New Roman"/>
                        </a:rPr>
                        <a:t>G</a:t>
                      </a:r>
                    </a:p>
                  </a:txBody>
                  <a:tcPr marL="68580" marR="68580" marT="0" marB="0"/>
                </a:tc>
                <a:tc>
                  <a:txBody>
                    <a:bodyPr/>
                    <a:lstStyle/>
                    <a:p>
                      <a:pPr marL="0" marR="0">
                        <a:spcBef>
                          <a:spcPts val="0"/>
                        </a:spcBef>
                        <a:spcAft>
                          <a:spcPts val="0"/>
                        </a:spcAft>
                      </a:pPr>
                      <a:r>
                        <a:rPr lang="en-US" sz="900">
                          <a:latin typeface="Arial Unicode MS"/>
                          <a:ea typeface="Calibri"/>
                          <a:cs typeface="Times New Roman"/>
                        </a:rPr>
                        <a:t>Ø</a:t>
                      </a:r>
                      <a:endParaRPr lang="en-US" sz="1100">
                        <a:latin typeface="Calibri"/>
                        <a:ea typeface="Calibri"/>
                        <a:cs typeface="Times New Roman"/>
                      </a:endParaRPr>
                    </a:p>
                  </a:txBody>
                  <a:tcPr marL="68580" marR="68580" marT="0" marB="0"/>
                </a:tc>
                <a:tc>
                  <a:txBody>
                    <a:bodyPr/>
                    <a:lstStyle/>
                    <a:p>
                      <a:pPr marL="0" marR="0">
                        <a:spcBef>
                          <a:spcPts val="0"/>
                        </a:spcBef>
                        <a:spcAft>
                          <a:spcPts val="0"/>
                        </a:spcAft>
                      </a:pPr>
                      <a:r>
                        <a:rPr lang="en-US" sz="1100">
                          <a:latin typeface="Calibri"/>
                          <a:ea typeface="Calibri"/>
                          <a:cs typeface="Times New Roman"/>
                        </a:rPr>
                        <a:t>preterite</a:t>
                      </a:r>
                    </a:p>
                  </a:txBody>
                  <a:tcPr marL="68580" marR="68580" marT="0" marB="0"/>
                </a:tc>
                <a:tc>
                  <a:txBody>
                    <a:bodyPr/>
                    <a:lstStyle/>
                    <a:p>
                      <a:pPr marL="0" marR="0">
                        <a:spcBef>
                          <a:spcPts val="0"/>
                        </a:spcBef>
                        <a:spcAft>
                          <a:spcPts val="0"/>
                        </a:spcAft>
                      </a:pPr>
                      <a:r>
                        <a:rPr lang="en-US" sz="1100">
                          <a:latin typeface="Calibri"/>
                          <a:ea typeface="Calibri"/>
                          <a:cs typeface="Times New Roman"/>
                        </a:rPr>
                        <a:t>3</a:t>
                      </a:r>
                    </a:p>
                  </a:txBody>
                  <a:tcPr marL="68580" marR="68580" marT="0" marB="0"/>
                </a:tc>
              </a:tr>
              <a:tr h="268357">
                <a:tc>
                  <a:txBody>
                    <a:bodyPr/>
                    <a:lstStyle/>
                    <a:p>
                      <a:pPr marL="0" marR="0">
                        <a:spcBef>
                          <a:spcPts val="0"/>
                        </a:spcBef>
                        <a:spcAft>
                          <a:spcPts val="0"/>
                        </a:spcAft>
                      </a:pPr>
                      <a:endParaRPr lang="en-US" sz="1100">
                        <a:latin typeface="Calibri"/>
                        <a:ea typeface="Calibri"/>
                        <a:cs typeface="Times New Roman"/>
                      </a:endParaRPr>
                    </a:p>
                  </a:txBody>
                  <a:tcPr marL="68580" marR="68580" marT="0" marB="0"/>
                </a:tc>
                <a:tc>
                  <a:txBody>
                    <a:bodyPr/>
                    <a:lstStyle/>
                    <a:p>
                      <a:pPr marL="0" marR="0">
                        <a:spcBef>
                          <a:spcPts val="0"/>
                        </a:spcBef>
                        <a:spcAft>
                          <a:spcPts val="0"/>
                        </a:spcAft>
                      </a:pPr>
                      <a:r>
                        <a:rPr lang="en-US" sz="1100">
                          <a:latin typeface="Calibri"/>
                          <a:ea typeface="Calibri"/>
                          <a:cs typeface="Times New Roman"/>
                        </a:rPr>
                        <a:t>69</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indicative</a:t>
                      </a:r>
                    </a:p>
                  </a:txBody>
                  <a:tcPr marL="68580" marR="68580" marT="0" marB="0"/>
                </a:tc>
                <a:tc>
                  <a:txBody>
                    <a:bodyPr/>
                    <a:lstStyle/>
                    <a:p>
                      <a:pPr marL="0" marR="0">
                        <a:spcBef>
                          <a:spcPts val="0"/>
                        </a:spcBef>
                        <a:spcAft>
                          <a:spcPts val="0"/>
                        </a:spcAft>
                      </a:pPr>
                      <a:r>
                        <a:rPr lang="en-US" sz="1100">
                          <a:latin typeface="Calibri"/>
                          <a:ea typeface="Calibri"/>
                          <a:cs typeface="Times New Roman"/>
                        </a:rPr>
                        <a:t>non-ven</a:t>
                      </a:r>
                    </a:p>
                  </a:txBody>
                  <a:tcPr marL="68580" marR="68580" marT="0" marB="0"/>
                </a:tc>
                <a:tc>
                  <a:txBody>
                    <a:bodyPr/>
                    <a:lstStyle/>
                    <a:p>
                      <a:pPr marL="0" marR="0">
                        <a:spcBef>
                          <a:spcPts val="0"/>
                        </a:spcBef>
                        <a:spcAft>
                          <a:spcPts val="0"/>
                        </a:spcAft>
                      </a:pPr>
                      <a:r>
                        <a:rPr lang="en-US" sz="1100">
                          <a:latin typeface="Calibri"/>
                          <a:ea typeface="Calibri"/>
                          <a:cs typeface="Times New Roman"/>
                        </a:rPr>
                        <a:t>G</a:t>
                      </a:r>
                    </a:p>
                  </a:txBody>
                  <a:tcPr marL="68580" marR="68580" marT="0" marB="0"/>
                </a:tc>
                <a:tc>
                  <a:txBody>
                    <a:bodyPr/>
                    <a:lstStyle/>
                    <a:p>
                      <a:pPr marL="0" marR="0">
                        <a:spcBef>
                          <a:spcPts val="0"/>
                        </a:spcBef>
                        <a:spcAft>
                          <a:spcPts val="0"/>
                        </a:spcAft>
                      </a:pPr>
                      <a:r>
                        <a:rPr lang="en-US" sz="900">
                          <a:latin typeface="Arial Unicode MS"/>
                          <a:ea typeface="Calibri"/>
                          <a:cs typeface="Times New Roman"/>
                        </a:rPr>
                        <a:t>Ø</a:t>
                      </a:r>
                      <a:endParaRPr lang="en-US" sz="1100">
                        <a:latin typeface="Calibri"/>
                        <a:ea typeface="Calibri"/>
                        <a:cs typeface="Times New Roman"/>
                      </a:endParaRPr>
                    </a:p>
                  </a:txBody>
                  <a:tcPr marL="68580" marR="68580" marT="0" marB="0"/>
                </a:tc>
                <a:tc>
                  <a:txBody>
                    <a:bodyPr/>
                    <a:lstStyle/>
                    <a:p>
                      <a:pPr marL="0" marR="0">
                        <a:spcBef>
                          <a:spcPts val="0"/>
                        </a:spcBef>
                        <a:spcAft>
                          <a:spcPts val="0"/>
                        </a:spcAft>
                      </a:pPr>
                      <a:r>
                        <a:rPr lang="en-US" sz="1100">
                          <a:latin typeface="Calibri"/>
                          <a:ea typeface="Calibri"/>
                          <a:cs typeface="Times New Roman"/>
                        </a:rPr>
                        <a:t>preterite</a:t>
                      </a:r>
                    </a:p>
                  </a:txBody>
                  <a:tcPr marL="68580" marR="68580" marT="0" marB="0"/>
                </a:tc>
                <a:tc>
                  <a:txBody>
                    <a:bodyPr/>
                    <a:lstStyle/>
                    <a:p>
                      <a:pPr marL="0" marR="0">
                        <a:spcBef>
                          <a:spcPts val="0"/>
                        </a:spcBef>
                        <a:spcAft>
                          <a:spcPts val="0"/>
                        </a:spcAft>
                      </a:pPr>
                      <a:r>
                        <a:rPr lang="en-US" sz="1100">
                          <a:latin typeface="Calibri"/>
                          <a:ea typeface="Calibri"/>
                          <a:cs typeface="Times New Roman"/>
                        </a:rPr>
                        <a:t>1</a:t>
                      </a:r>
                    </a:p>
                  </a:txBody>
                  <a:tcPr marL="68580" marR="68580" marT="0" marB="0"/>
                </a:tc>
              </a:tr>
              <a:tr h="268357">
                <a:tc>
                  <a:txBody>
                    <a:bodyPr/>
                    <a:lstStyle/>
                    <a:p>
                      <a:pPr marL="0" marR="0">
                        <a:spcBef>
                          <a:spcPts val="0"/>
                        </a:spcBef>
                        <a:spcAft>
                          <a:spcPts val="0"/>
                        </a:spcAft>
                      </a:pPr>
                      <a:endParaRPr lang="en-US" sz="1100">
                        <a:latin typeface="Calibri"/>
                        <a:ea typeface="Calibri"/>
                        <a:cs typeface="Times New Roman"/>
                      </a:endParaRPr>
                    </a:p>
                  </a:txBody>
                  <a:tcPr marL="68580" marR="68580" marT="0" marB="0"/>
                </a:tc>
                <a:tc>
                  <a:txBody>
                    <a:bodyPr/>
                    <a:lstStyle/>
                    <a:p>
                      <a:pPr marL="0" marR="0">
                        <a:spcBef>
                          <a:spcPts val="0"/>
                        </a:spcBef>
                        <a:spcAft>
                          <a:spcPts val="0"/>
                        </a:spcAft>
                      </a:pPr>
                      <a:r>
                        <a:rPr lang="en-US" sz="1100">
                          <a:latin typeface="Calibri"/>
                          <a:ea typeface="Calibri"/>
                          <a:cs typeface="Times New Roman"/>
                        </a:rPr>
                        <a:t>70</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indicative</a:t>
                      </a:r>
                    </a:p>
                  </a:txBody>
                  <a:tcPr marL="68580" marR="68580" marT="0" marB="0"/>
                </a:tc>
                <a:tc>
                  <a:txBody>
                    <a:bodyPr/>
                    <a:lstStyle/>
                    <a:p>
                      <a:pPr marL="0" marR="0">
                        <a:spcBef>
                          <a:spcPts val="0"/>
                        </a:spcBef>
                        <a:spcAft>
                          <a:spcPts val="0"/>
                        </a:spcAft>
                      </a:pPr>
                      <a:r>
                        <a:rPr lang="en-US" sz="1100">
                          <a:latin typeface="Calibri"/>
                          <a:ea typeface="Calibri"/>
                          <a:cs typeface="Times New Roman"/>
                        </a:rPr>
                        <a:t>non-ven</a:t>
                      </a:r>
                    </a:p>
                  </a:txBody>
                  <a:tcPr marL="68580" marR="68580" marT="0" marB="0"/>
                </a:tc>
                <a:tc>
                  <a:txBody>
                    <a:bodyPr/>
                    <a:lstStyle/>
                    <a:p>
                      <a:pPr marL="0" marR="0">
                        <a:spcBef>
                          <a:spcPts val="0"/>
                        </a:spcBef>
                        <a:spcAft>
                          <a:spcPts val="0"/>
                        </a:spcAft>
                      </a:pPr>
                      <a:r>
                        <a:rPr lang="en-US" sz="1100">
                          <a:latin typeface="Calibri"/>
                          <a:ea typeface="Calibri"/>
                          <a:cs typeface="Times New Roman"/>
                        </a:rPr>
                        <a:t>G</a:t>
                      </a:r>
                    </a:p>
                  </a:txBody>
                  <a:tcPr marL="68580" marR="68580" marT="0" marB="0"/>
                </a:tc>
                <a:tc>
                  <a:txBody>
                    <a:bodyPr/>
                    <a:lstStyle/>
                    <a:p>
                      <a:pPr marL="0" marR="0">
                        <a:spcBef>
                          <a:spcPts val="0"/>
                        </a:spcBef>
                        <a:spcAft>
                          <a:spcPts val="0"/>
                        </a:spcAft>
                      </a:pPr>
                      <a:r>
                        <a:rPr lang="en-US" sz="900">
                          <a:latin typeface="Arial Unicode MS"/>
                          <a:ea typeface="Calibri"/>
                          <a:cs typeface="Times New Roman"/>
                        </a:rPr>
                        <a:t>Ø</a:t>
                      </a:r>
                      <a:endParaRPr lang="en-US" sz="1100">
                        <a:latin typeface="Calibri"/>
                        <a:ea typeface="Calibri"/>
                        <a:cs typeface="Times New Roman"/>
                      </a:endParaRPr>
                    </a:p>
                  </a:txBody>
                  <a:tcPr marL="68580" marR="68580" marT="0" marB="0"/>
                </a:tc>
                <a:tc>
                  <a:txBody>
                    <a:bodyPr/>
                    <a:lstStyle/>
                    <a:p>
                      <a:pPr marL="0" marR="0">
                        <a:spcBef>
                          <a:spcPts val="0"/>
                        </a:spcBef>
                        <a:spcAft>
                          <a:spcPts val="0"/>
                        </a:spcAft>
                      </a:pPr>
                      <a:r>
                        <a:rPr lang="en-US" sz="1100">
                          <a:latin typeface="Calibri"/>
                          <a:ea typeface="Calibri"/>
                          <a:cs typeface="Times New Roman"/>
                        </a:rPr>
                        <a:t>preterite</a:t>
                      </a:r>
                    </a:p>
                  </a:txBody>
                  <a:tcPr marL="68580" marR="68580" marT="0" marB="0"/>
                </a:tc>
                <a:tc>
                  <a:txBody>
                    <a:bodyPr/>
                    <a:lstStyle/>
                    <a:p>
                      <a:pPr marL="0" marR="0">
                        <a:spcBef>
                          <a:spcPts val="0"/>
                        </a:spcBef>
                        <a:spcAft>
                          <a:spcPts val="0"/>
                        </a:spcAft>
                      </a:pPr>
                      <a:r>
                        <a:rPr lang="en-US" sz="1100">
                          <a:latin typeface="Calibri"/>
                          <a:ea typeface="Calibri"/>
                          <a:cs typeface="Times New Roman"/>
                        </a:rPr>
                        <a:t>2</a:t>
                      </a:r>
                    </a:p>
                  </a:txBody>
                  <a:tcPr marL="68580" marR="68580" marT="0" marB="0"/>
                </a:tc>
              </a:tr>
              <a:tr h="268357">
                <a:tc>
                  <a:txBody>
                    <a:bodyPr/>
                    <a:lstStyle/>
                    <a:p>
                      <a:pPr marL="0" marR="0">
                        <a:spcBef>
                          <a:spcPts val="0"/>
                        </a:spcBef>
                        <a:spcAft>
                          <a:spcPts val="0"/>
                        </a:spcAft>
                      </a:pPr>
                      <a:r>
                        <a:rPr lang="en-US" sz="1100">
                          <a:latin typeface="Calibri"/>
                          <a:ea typeface="Calibri"/>
                          <a:cs typeface="Times New Roman"/>
                        </a:rPr>
                        <a:t>25</a:t>
                      </a:r>
                    </a:p>
                  </a:txBody>
                  <a:tcPr marL="68580" marR="68580" marT="0" marB="0"/>
                </a:tc>
                <a:tc>
                  <a:txBody>
                    <a:bodyPr/>
                    <a:lstStyle/>
                    <a:p>
                      <a:pPr marL="0" marR="0">
                        <a:spcBef>
                          <a:spcPts val="0"/>
                        </a:spcBef>
                        <a:spcAft>
                          <a:spcPts val="0"/>
                        </a:spcAft>
                      </a:pPr>
                      <a:r>
                        <a:rPr lang="en-US" sz="1100">
                          <a:latin typeface="Calibri"/>
                          <a:ea typeface="Calibri"/>
                          <a:cs typeface="Times New Roman"/>
                        </a:rPr>
                        <a:t>71</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indicative</a:t>
                      </a:r>
                    </a:p>
                  </a:txBody>
                  <a:tcPr marL="68580" marR="68580" marT="0" marB="0"/>
                </a:tc>
                <a:tc>
                  <a:txBody>
                    <a:bodyPr/>
                    <a:lstStyle/>
                    <a:p>
                      <a:pPr marL="0" marR="0">
                        <a:spcBef>
                          <a:spcPts val="0"/>
                        </a:spcBef>
                        <a:spcAft>
                          <a:spcPts val="0"/>
                        </a:spcAft>
                      </a:pPr>
                      <a:r>
                        <a:rPr lang="en-US" sz="1100">
                          <a:latin typeface="Calibri"/>
                          <a:ea typeface="Calibri"/>
                          <a:cs typeface="Times New Roman"/>
                        </a:rPr>
                        <a:t>non-ven</a:t>
                      </a:r>
                    </a:p>
                  </a:txBody>
                  <a:tcPr marL="68580" marR="68580" marT="0" marB="0"/>
                </a:tc>
                <a:tc>
                  <a:txBody>
                    <a:bodyPr/>
                    <a:lstStyle/>
                    <a:p>
                      <a:pPr marL="0" marR="0">
                        <a:spcBef>
                          <a:spcPts val="0"/>
                        </a:spcBef>
                        <a:spcAft>
                          <a:spcPts val="0"/>
                        </a:spcAft>
                      </a:pPr>
                      <a:r>
                        <a:rPr lang="en-US" sz="1100">
                          <a:latin typeface="Calibri"/>
                          <a:ea typeface="Calibri"/>
                          <a:cs typeface="Times New Roman"/>
                        </a:rPr>
                        <a:t>G</a:t>
                      </a:r>
                    </a:p>
                  </a:txBody>
                  <a:tcPr marL="68580" marR="68580" marT="0" marB="0"/>
                </a:tc>
                <a:tc>
                  <a:txBody>
                    <a:bodyPr/>
                    <a:lstStyle/>
                    <a:p>
                      <a:pPr marL="0" marR="0">
                        <a:spcBef>
                          <a:spcPts val="0"/>
                        </a:spcBef>
                        <a:spcAft>
                          <a:spcPts val="0"/>
                        </a:spcAft>
                      </a:pPr>
                      <a:r>
                        <a:rPr lang="en-US" sz="1100">
                          <a:latin typeface="Calibri"/>
                          <a:ea typeface="Calibri"/>
                          <a:cs typeface="Times New Roman"/>
                        </a:rPr>
                        <a:t>3</a:t>
                      </a:r>
                    </a:p>
                  </a:txBody>
                  <a:tcPr marL="68580" marR="68580" marT="0" marB="0"/>
                </a:tc>
                <a:tc>
                  <a:txBody>
                    <a:bodyPr/>
                    <a:lstStyle/>
                    <a:p>
                      <a:pPr marL="0" marR="0">
                        <a:spcBef>
                          <a:spcPts val="0"/>
                        </a:spcBef>
                        <a:spcAft>
                          <a:spcPts val="0"/>
                        </a:spcAft>
                      </a:pPr>
                      <a:r>
                        <a:rPr lang="en-US" sz="1100">
                          <a:latin typeface="Calibri"/>
                          <a:ea typeface="Calibri"/>
                          <a:cs typeface="Times New Roman"/>
                        </a:rPr>
                        <a:t>preterite</a:t>
                      </a:r>
                    </a:p>
                  </a:txBody>
                  <a:tcPr marL="68580" marR="68580" marT="0" marB="0"/>
                </a:tc>
                <a:tc>
                  <a:txBody>
                    <a:bodyPr/>
                    <a:lstStyle/>
                    <a:p>
                      <a:pPr marL="0" marR="0">
                        <a:spcBef>
                          <a:spcPts val="0"/>
                        </a:spcBef>
                        <a:spcAft>
                          <a:spcPts val="0"/>
                        </a:spcAft>
                      </a:pPr>
                      <a:r>
                        <a:rPr lang="en-US" sz="1100">
                          <a:latin typeface="Calibri"/>
                          <a:ea typeface="Calibri"/>
                          <a:cs typeface="Times New Roman"/>
                        </a:rPr>
                        <a:t>3</a:t>
                      </a:r>
                    </a:p>
                  </a:txBody>
                  <a:tcPr marL="68580" marR="68580" marT="0" marB="0"/>
                </a:tc>
              </a:tr>
              <a:tr h="268357">
                <a:tc>
                  <a:txBody>
                    <a:bodyPr/>
                    <a:lstStyle/>
                    <a:p>
                      <a:pPr marL="0" marR="0">
                        <a:spcBef>
                          <a:spcPts val="0"/>
                        </a:spcBef>
                        <a:spcAft>
                          <a:spcPts val="0"/>
                        </a:spcAft>
                      </a:pPr>
                      <a:endParaRPr lang="en-US" sz="1100">
                        <a:latin typeface="Calibri"/>
                        <a:ea typeface="Calibri"/>
                        <a:cs typeface="Times New Roman"/>
                      </a:endParaRPr>
                    </a:p>
                  </a:txBody>
                  <a:tcPr marL="68580" marR="68580" marT="0" marB="0"/>
                </a:tc>
                <a:tc>
                  <a:txBody>
                    <a:bodyPr/>
                    <a:lstStyle/>
                    <a:p>
                      <a:pPr marL="0" marR="0">
                        <a:spcBef>
                          <a:spcPts val="0"/>
                        </a:spcBef>
                        <a:spcAft>
                          <a:spcPts val="0"/>
                        </a:spcAft>
                      </a:pPr>
                      <a:r>
                        <a:rPr lang="en-US" sz="1100">
                          <a:latin typeface="Calibri"/>
                          <a:ea typeface="Calibri"/>
                          <a:cs typeface="Times New Roman"/>
                        </a:rPr>
                        <a:t>72</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dirty="0">
                          <a:latin typeface="Calibri"/>
                          <a:ea typeface="Calibri"/>
                          <a:cs typeface="Times New Roman"/>
                        </a:rPr>
                        <a:t>indicative</a:t>
                      </a:r>
                    </a:p>
                  </a:txBody>
                  <a:tcPr marL="68580" marR="68580" marT="0" marB="0"/>
                </a:tc>
                <a:tc>
                  <a:txBody>
                    <a:bodyPr/>
                    <a:lstStyle/>
                    <a:p>
                      <a:pPr marL="0" marR="0">
                        <a:spcBef>
                          <a:spcPts val="0"/>
                        </a:spcBef>
                        <a:spcAft>
                          <a:spcPts val="0"/>
                        </a:spcAft>
                      </a:pPr>
                      <a:r>
                        <a:rPr lang="en-US" sz="1100">
                          <a:latin typeface="Calibri"/>
                          <a:ea typeface="Calibri"/>
                          <a:cs typeface="Times New Roman"/>
                        </a:rPr>
                        <a:t>non-ven</a:t>
                      </a:r>
                    </a:p>
                  </a:txBody>
                  <a:tcPr marL="68580" marR="68580" marT="0" marB="0"/>
                </a:tc>
                <a:tc>
                  <a:txBody>
                    <a:bodyPr/>
                    <a:lstStyle/>
                    <a:p>
                      <a:pPr marL="0" marR="0">
                        <a:spcBef>
                          <a:spcPts val="0"/>
                        </a:spcBef>
                        <a:spcAft>
                          <a:spcPts val="0"/>
                        </a:spcAft>
                      </a:pPr>
                      <a:r>
                        <a:rPr lang="en-US" sz="1100">
                          <a:latin typeface="Calibri"/>
                          <a:ea typeface="Calibri"/>
                          <a:cs typeface="Times New Roman"/>
                        </a:rPr>
                        <a:t>G</a:t>
                      </a:r>
                    </a:p>
                  </a:txBody>
                  <a:tcPr marL="68580" marR="68580" marT="0" marB="0"/>
                </a:tc>
                <a:tc>
                  <a:txBody>
                    <a:bodyPr/>
                    <a:lstStyle/>
                    <a:p>
                      <a:pPr marL="0" marR="0">
                        <a:spcBef>
                          <a:spcPts val="0"/>
                        </a:spcBef>
                        <a:spcAft>
                          <a:spcPts val="0"/>
                        </a:spcAft>
                      </a:pPr>
                      <a:r>
                        <a:rPr lang="en-US" sz="1100">
                          <a:latin typeface="Calibri"/>
                          <a:ea typeface="Calibri"/>
                          <a:cs typeface="Times New Roman"/>
                        </a:rPr>
                        <a:t>3</a:t>
                      </a:r>
                    </a:p>
                  </a:txBody>
                  <a:tcPr marL="68580" marR="68580" marT="0" marB="0"/>
                </a:tc>
                <a:tc>
                  <a:txBody>
                    <a:bodyPr/>
                    <a:lstStyle/>
                    <a:p>
                      <a:pPr marL="0" marR="0">
                        <a:spcBef>
                          <a:spcPts val="0"/>
                        </a:spcBef>
                        <a:spcAft>
                          <a:spcPts val="0"/>
                        </a:spcAft>
                      </a:pPr>
                      <a:r>
                        <a:rPr lang="en-US" sz="1100">
                          <a:latin typeface="Calibri"/>
                          <a:ea typeface="Calibri"/>
                          <a:cs typeface="Times New Roman"/>
                        </a:rPr>
                        <a:t>preterite</a:t>
                      </a:r>
                    </a:p>
                  </a:txBody>
                  <a:tcPr marL="68580" marR="68580" marT="0" marB="0"/>
                </a:tc>
                <a:tc>
                  <a:txBody>
                    <a:bodyPr/>
                    <a:lstStyle/>
                    <a:p>
                      <a:pPr marL="0" marR="0">
                        <a:spcBef>
                          <a:spcPts val="0"/>
                        </a:spcBef>
                        <a:spcAft>
                          <a:spcPts val="0"/>
                        </a:spcAft>
                      </a:pPr>
                      <a:r>
                        <a:rPr lang="en-US" sz="1100">
                          <a:latin typeface="Calibri"/>
                          <a:ea typeface="Calibri"/>
                          <a:cs typeface="Times New Roman"/>
                        </a:rPr>
                        <a:t>1</a:t>
                      </a:r>
                    </a:p>
                  </a:txBody>
                  <a:tcPr marL="68580" marR="68580" marT="0" marB="0"/>
                </a:tc>
              </a:tr>
              <a:tr h="268357">
                <a:tc>
                  <a:txBody>
                    <a:bodyPr/>
                    <a:lstStyle/>
                    <a:p>
                      <a:pPr marL="0" marR="0">
                        <a:spcBef>
                          <a:spcPts val="0"/>
                        </a:spcBef>
                        <a:spcAft>
                          <a:spcPts val="0"/>
                        </a:spcAft>
                      </a:pPr>
                      <a:endParaRPr lang="en-US" sz="1100">
                        <a:latin typeface="Calibri"/>
                        <a:ea typeface="Calibri"/>
                        <a:cs typeface="Times New Roman"/>
                      </a:endParaRPr>
                    </a:p>
                  </a:txBody>
                  <a:tcPr marL="68580" marR="68580" marT="0" marB="0"/>
                </a:tc>
                <a:tc>
                  <a:txBody>
                    <a:bodyPr/>
                    <a:lstStyle/>
                    <a:p>
                      <a:pPr marL="0" marR="0">
                        <a:spcBef>
                          <a:spcPts val="0"/>
                        </a:spcBef>
                        <a:spcAft>
                          <a:spcPts val="0"/>
                        </a:spcAft>
                      </a:pPr>
                      <a:r>
                        <a:rPr lang="en-US" sz="1100">
                          <a:latin typeface="Calibri"/>
                          <a:ea typeface="Calibri"/>
                          <a:cs typeface="Times New Roman"/>
                        </a:rPr>
                        <a:t>73</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indicative</a:t>
                      </a:r>
                    </a:p>
                  </a:txBody>
                  <a:tcPr marL="68580" marR="68580" marT="0" marB="0"/>
                </a:tc>
                <a:tc>
                  <a:txBody>
                    <a:bodyPr/>
                    <a:lstStyle/>
                    <a:p>
                      <a:pPr marL="0" marR="0">
                        <a:spcBef>
                          <a:spcPts val="0"/>
                        </a:spcBef>
                        <a:spcAft>
                          <a:spcPts val="0"/>
                        </a:spcAft>
                      </a:pPr>
                      <a:r>
                        <a:rPr lang="en-US" sz="1100">
                          <a:latin typeface="Calibri"/>
                          <a:ea typeface="Calibri"/>
                          <a:cs typeface="Times New Roman"/>
                        </a:rPr>
                        <a:t>non-ven</a:t>
                      </a:r>
                    </a:p>
                  </a:txBody>
                  <a:tcPr marL="68580" marR="68580" marT="0" marB="0"/>
                </a:tc>
                <a:tc>
                  <a:txBody>
                    <a:bodyPr/>
                    <a:lstStyle/>
                    <a:p>
                      <a:pPr marL="0" marR="0">
                        <a:spcBef>
                          <a:spcPts val="0"/>
                        </a:spcBef>
                        <a:spcAft>
                          <a:spcPts val="0"/>
                        </a:spcAft>
                      </a:pPr>
                      <a:r>
                        <a:rPr lang="en-US" sz="1100">
                          <a:latin typeface="Calibri"/>
                          <a:ea typeface="Calibri"/>
                          <a:cs typeface="Times New Roman"/>
                        </a:rPr>
                        <a:t>G</a:t>
                      </a:r>
                    </a:p>
                  </a:txBody>
                  <a:tcPr marL="68580" marR="68580" marT="0" marB="0"/>
                </a:tc>
                <a:tc>
                  <a:txBody>
                    <a:bodyPr/>
                    <a:lstStyle/>
                    <a:p>
                      <a:pPr marL="0" marR="0">
                        <a:spcBef>
                          <a:spcPts val="0"/>
                        </a:spcBef>
                        <a:spcAft>
                          <a:spcPts val="0"/>
                        </a:spcAft>
                      </a:pPr>
                      <a:r>
                        <a:rPr lang="en-US" sz="1100">
                          <a:latin typeface="Calibri"/>
                          <a:ea typeface="Calibri"/>
                          <a:cs typeface="Times New Roman"/>
                        </a:rPr>
                        <a:t>3</a:t>
                      </a:r>
                    </a:p>
                  </a:txBody>
                  <a:tcPr marL="68580" marR="68580" marT="0" marB="0"/>
                </a:tc>
                <a:tc>
                  <a:txBody>
                    <a:bodyPr/>
                    <a:lstStyle/>
                    <a:p>
                      <a:pPr marL="0" marR="0">
                        <a:spcBef>
                          <a:spcPts val="0"/>
                        </a:spcBef>
                        <a:spcAft>
                          <a:spcPts val="0"/>
                        </a:spcAft>
                      </a:pPr>
                      <a:r>
                        <a:rPr lang="en-US" sz="1100">
                          <a:latin typeface="Calibri"/>
                          <a:ea typeface="Calibri"/>
                          <a:cs typeface="Times New Roman"/>
                        </a:rPr>
                        <a:t>preterite</a:t>
                      </a:r>
                    </a:p>
                  </a:txBody>
                  <a:tcPr marL="68580" marR="68580" marT="0" marB="0"/>
                </a:tc>
                <a:tc>
                  <a:txBody>
                    <a:bodyPr/>
                    <a:lstStyle/>
                    <a:p>
                      <a:pPr marL="0" marR="0">
                        <a:spcBef>
                          <a:spcPts val="0"/>
                        </a:spcBef>
                        <a:spcAft>
                          <a:spcPts val="0"/>
                        </a:spcAft>
                      </a:pPr>
                      <a:r>
                        <a:rPr lang="en-US" sz="1100">
                          <a:latin typeface="Calibri"/>
                          <a:ea typeface="Calibri"/>
                          <a:cs typeface="Times New Roman"/>
                        </a:rPr>
                        <a:t>2</a:t>
                      </a:r>
                    </a:p>
                  </a:txBody>
                  <a:tcPr marL="68580" marR="68580" marT="0" marB="0"/>
                </a:tc>
              </a:tr>
              <a:tr h="268357">
                <a:tc>
                  <a:txBody>
                    <a:bodyPr/>
                    <a:lstStyle/>
                    <a:p>
                      <a:pPr marL="0" marR="0">
                        <a:spcBef>
                          <a:spcPts val="0"/>
                        </a:spcBef>
                        <a:spcAft>
                          <a:spcPts val="0"/>
                        </a:spcAft>
                      </a:pPr>
                      <a:r>
                        <a:rPr lang="en-US" sz="1100">
                          <a:latin typeface="Calibri"/>
                          <a:ea typeface="Calibri"/>
                          <a:cs typeface="Times New Roman"/>
                        </a:rPr>
                        <a:t>26</a:t>
                      </a:r>
                    </a:p>
                  </a:txBody>
                  <a:tcPr marL="68580" marR="68580" marT="0" marB="0"/>
                </a:tc>
                <a:tc>
                  <a:txBody>
                    <a:bodyPr/>
                    <a:lstStyle/>
                    <a:p>
                      <a:pPr marL="0" marR="0">
                        <a:spcBef>
                          <a:spcPts val="0"/>
                        </a:spcBef>
                        <a:spcAft>
                          <a:spcPts val="0"/>
                        </a:spcAft>
                      </a:pPr>
                      <a:r>
                        <a:rPr lang="en-US" sz="1100">
                          <a:latin typeface="Calibri"/>
                          <a:ea typeface="Calibri"/>
                          <a:cs typeface="Times New Roman"/>
                        </a:rPr>
                        <a:t>74</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indicative</a:t>
                      </a:r>
                    </a:p>
                  </a:txBody>
                  <a:tcPr marL="68580" marR="68580" marT="0" marB="0"/>
                </a:tc>
                <a:tc>
                  <a:txBody>
                    <a:bodyPr/>
                    <a:lstStyle/>
                    <a:p>
                      <a:pPr marL="0" marR="0">
                        <a:spcBef>
                          <a:spcPts val="0"/>
                        </a:spcBef>
                        <a:spcAft>
                          <a:spcPts val="0"/>
                        </a:spcAft>
                      </a:pPr>
                      <a:r>
                        <a:rPr lang="en-US" sz="1100">
                          <a:latin typeface="Calibri"/>
                          <a:ea typeface="Calibri"/>
                          <a:cs typeface="Times New Roman"/>
                        </a:rPr>
                        <a:t>ventive</a:t>
                      </a:r>
                    </a:p>
                  </a:txBody>
                  <a:tcPr marL="68580" marR="68580" marT="0" marB="0"/>
                </a:tc>
                <a:tc>
                  <a:txBody>
                    <a:bodyPr/>
                    <a:lstStyle/>
                    <a:p>
                      <a:pPr marL="0" marR="0">
                        <a:spcBef>
                          <a:spcPts val="0"/>
                        </a:spcBef>
                        <a:spcAft>
                          <a:spcPts val="0"/>
                        </a:spcAft>
                      </a:pPr>
                      <a:r>
                        <a:rPr lang="en-US" sz="1100">
                          <a:latin typeface="Calibri"/>
                          <a:ea typeface="Calibri"/>
                          <a:cs typeface="Times New Roman"/>
                        </a:rPr>
                        <a:t>G</a:t>
                      </a:r>
                    </a:p>
                  </a:txBody>
                  <a:tcPr marL="68580" marR="68580" marT="0" marB="0"/>
                </a:tc>
                <a:tc>
                  <a:txBody>
                    <a:bodyPr/>
                    <a:lstStyle/>
                    <a:p>
                      <a:pPr marL="0" marR="0">
                        <a:spcBef>
                          <a:spcPts val="0"/>
                        </a:spcBef>
                        <a:spcAft>
                          <a:spcPts val="0"/>
                        </a:spcAft>
                      </a:pPr>
                      <a:r>
                        <a:rPr lang="en-US" sz="900">
                          <a:latin typeface="Arial Unicode MS"/>
                          <a:ea typeface="Calibri"/>
                          <a:cs typeface="Times New Roman"/>
                        </a:rPr>
                        <a:t>Ø</a:t>
                      </a:r>
                      <a:endParaRPr lang="en-US" sz="1100">
                        <a:latin typeface="Calibri"/>
                        <a:ea typeface="Calibri"/>
                        <a:cs typeface="Times New Roman"/>
                      </a:endParaRPr>
                    </a:p>
                  </a:txBody>
                  <a:tcPr marL="68580" marR="68580" marT="0" marB="0"/>
                </a:tc>
                <a:tc>
                  <a:txBody>
                    <a:bodyPr/>
                    <a:lstStyle/>
                    <a:p>
                      <a:pPr marL="0" marR="0">
                        <a:spcBef>
                          <a:spcPts val="0"/>
                        </a:spcBef>
                        <a:spcAft>
                          <a:spcPts val="0"/>
                        </a:spcAft>
                      </a:pPr>
                      <a:r>
                        <a:rPr lang="en-US" sz="1100">
                          <a:latin typeface="Calibri"/>
                          <a:ea typeface="Calibri"/>
                          <a:cs typeface="Times New Roman"/>
                        </a:rPr>
                        <a:t>preterite</a:t>
                      </a:r>
                    </a:p>
                  </a:txBody>
                  <a:tcPr marL="68580" marR="68580" marT="0" marB="0"/>
                </a:tc>
                <a:tc>
                  <a:txBody>
                    <a:bodyPr/>
                    <a:lstStyle/>
                    <a:p>
                      <a:pPr marL="0" marR="0">
                        <a:spcBef>
                          <a:spcPts val="0"/>
                        </a:spcBef>
                        <a:spcAft>
                          <a:spcPts val="0"/>
                        </a:spcAft>
                      </a:pPr>
                      <a:r>
                        <a:rPr lang="en-US" sz="1100">
                          <a:latin typeface="Calibri"/>
                          <a:ea typeface="Calibri"/>
                          <a:cs typeface="Times New Roman"/>
                        </a:rPr>
                        <a:t>3</a:t>
                      </a:r>
                    </a:p>
                  </a:txBody>
                  <a:tcPr marL="68580" marR="68580" marT="0" marB="0"/>
                </a:tc>
              </a:tr>
              <a:tr h="268357">
                <a:tc>
                  <a:txBody>
                    <a:bodyPr/>
                    <a:lstStyle/>
                    <a:p>
                      <a:pPr marL="0" marR="0">
                        <a:spcBef>
                          <a:spcPts val="0"/>
                        </a:spcBef>
                        <a:spcAft>
                          <a:spcPts val="0"/>
                        </a:spcAft>
                      </a:pPr>
                      <a:endParaRPr lang="en-US" sz="1100">
                        <a:latin typeface="Calibri"/>
                        <a:ea typeface="Calibri"/>
                        <a:cs typeface="Times New Roman"/>
                      </a:endParaRPr>
                    </a:p>
                  </a:txBody>
                  <a:tcPr marL="68580" marR="68580" marT="0" marB="0"/>
                </a:tc>
                <a:tc>
                  <a:txBody>
                    <a:bodyPr/>
                    <a:lstStyle/>
                    <a:p>
                      <a:pPr marL="0" marR="0">
                        <a:spcBef>
                          <a:spcPts val="0"/>
                        </a:spcBef>
                        <a:spcAft>
                          <a:spcPts val="0"/>
                        </a:spcAft>
                      </a:pPr>
                      <a:r>
                        <a:rPr lang="en-US" sz="1100">
                          <a:latin typeface="Calibri"/>
                          <a:ea typeface="Calibri"/>
                          <a:cs typeface="Times New Roman"/>
                        </a:rPr>
                        <a:t>75</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indicative</a:t>
                      </a:r>
                    </a:p>
                  </a:txBody>
                  <a:tcPr marL="68580" marR="68580" marT="0" marB="0"/>
                </a:tc>
                <a:tc>
                  <a:txBody>
                    <a:bodyPr/>
                    <a:lstStyle/>
                    <a:p>
                      <a:pPr marL="0" marR="0">
                        <a:spcBef>
                          <a:spcPts val="0"/>
                        </a:spcBef>
                        <a:spcAft>
                          <a:spcPts val="0"/>
                        </a:spcAft>
                      </a:pPr>
                      <a:r>
                        <a:rPr lang="en-US" sz="1100">
                          <a:latin typeface="Calibri"/>
                          <a:ea typeface="Calibri"/>
                          <a:cs typeface="Times New Roman"/>
                        </a:rPr>
                        <a:t>ventive</a:t>
                      </a:r>
                    </a:p>
                  </a:txBody>
                  <a:tcPr marL="68580" marR="68580" marT="0" marB="0"/>
                </a:tc>
                <a:tc>
                  <a:txBody>
                    <a:bodyPr/>
                    <a:lstStyle/>
                    <a:p>
                      <a:pPr marL="0" marR="0">
                        <a:spcBef>
                          <a:spcPts val="0"/>
                        </a:spcBef>
                        <a:spcAft>
                          <a:spcPts val="0"/>
                        </a:spcAft>
                      </a:pPr>
                      <a:r>
                        <a:rPr lang="en-US" sz="1100">
                          <a:latin typeface="Calibri"/>
                          <a:ea typeface="Calibri"/>
                          <a:cs typeface="Times New Roman"/>
                        </a:rPr>
                        <a:t>G</a:t>
                      </a:r>
                    </a:p>
                  </a:txBody>
                  <a:tcPr marL="68580" marR="68580" marT="0" marB="0"/>
                </a:tc>
                <a:tc>
                  <a:txBody>
                    <a:bodyPr/>
                    <a:lstStyle/>
                    <a:p>
                      <a:pPr marL="0" marR="0">
                        <a:spcBef>
                          <a:spcPts val="0"/>
                        </a:spcBef>
                        <a:spcAft>
                          <a:spcPts val="0"/>
                        </a:spcAft>
                      </a:pPr>
                      <a:r>
                        <a:rPr lang="en-US" sz="900">
                          <a:latin typeface="Arial Unicode MS"/>
                          <a:ea typeface="Calibri"/>
                          <a:cs typeface="Times New Roman"/>
                        </a:rPr>
                        <a:t>Ø</a:t>
                      </a:r>
                      <a:endParaRPr lang="en-US" sz="1100">
                        <a:latin typeface="Calibri"/>
                        <a:ea typeface="Calibri"/>
                        <a:cs typeface="Times New Roman"/>
                      </a:endParaRPr>
                    </a:p>
                  </a:txBody>
                  <a:tcPr marL="68580" marR="68580" marT="0" marB="0"/>
                </a:tc>
                <a:tc>
                  <a:txBody>
                    <a:bodyPr/>
                    <a:lstStyle/>
                    <a:p>
                      <a:pPr marL="0" marR="0">
                        <a:spcBef>
                          <a:spcPts val="0"/>
                        </a:spcBef>
                        <a:spcAft>
                          <a:spcPts val="0"/>
                        </a:spcAft>
                      </a:pPr>
                      <a:r>
                        <a:rPr lang="en-US" sz="1100">
                          <a:latin typeface="Calibri"/>
                          <a:ea typeface="Calibri"/>
                          <a:cs typeface="Times New Roman"/>
                        </a:rPr>
                        <a:t>preterite</a:t>
                      </a:r>
                    </a:p>
                  </a:txBody>
                  <a:tcPr marL="68580" marR="68580" marT="0" marB="0"/>
                </a:tc>
                <a:tc>
                  <a:txBody>
                    <a:bodyPr/>
                    <a:lstStyle/>
                    <a:p>
                      <a:pPr marL="0" marR="0">
                        <a:spcBef>
                          <a:spcPts val="0"/>
                        </a:spcBef>
                        <a:spcAft>
                          <a:spcPts val="0"/>
                        </a:spcAft>
                      </a:pPr>
                      <a:r>
                        <a:rPr lang="en-US" sz="1100">
                          <a:latin typeface="Calibri"/>
                          <a:ea typeface="Calibri"/>
                          <a:cs typeface="Times New Roman"/>
                        </a:rPr>
                        <a:t>1</a:t>
                      </a:r>
                    </a:p>
                  </a:txBody>
                  <a:tcPr marL="68580" marR="68580" marT="0" marB="0"/>
                </a:tc>
              </a:tr>
              <a:tr h="268357">
                <a:tc>
                  <a:txBody>
                    <a:bodyPr/>
                    <a:lstStyle/>
                    <a:p>
                      <a:pPr marL="0" marR="0">
                        <a:spcBef>
                          <a:spcPts val="0"/>
                        </a:spcBef>
                        <a:spcAft>
                          <a:spcPts val="0"/>
                        </a:spcAft>
                      </a:pPr>
                      <a:endParaRPr lang="en-US" sz="1100">
                        <a:latin typeface="Calibri"/>
                        <a:ea typeface="Calibri"/>
                        <a:cs typeface="Times New Roman"/>
                      </a:endParaRPr>
                    </a:p>
                  </a:txBody>
                  <a:tcPr marL="68580" marR="68580" marT="0" marB="0"/>
                </a:tc>
                <a:tc>
                  <a:txBody>
                    <a:bodyPr/>
                    <a:lstStyle/>
                    <a:p>
                      <a:pPr marL="0" marR="0">
                        <a:spcBef>
                          <a:spcPts val="0"/>
                        </a:spcBef>
                        <a:spcAft>
                          <a:spcPts val="0"/>
                        </a:spcAft>
                      </a:pPr>
                      <a:r>
                        <a:rPr lang="en-US" sz="1100">
                          <a:latin typeface="Calibri"/>
                          <a:ea typeface="Calibri"/>
                          <a:cs typeface="Times New Roman"/>
                        </a:rPr>
                        <a:t>76</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indicative</a:t>
                      </a:r>
                    </a:p>
                  </a:txBody>
                  <a:tcPr marL="68580" marR="68580" marT="0" marB="0"/>
                </a:tc>
                <a:tc>
                  <a:txBody>
                    <a:bodyPr/>
                    <a:lstStyle/>
                    <a:p>
                      <a:pPr marL="0" marR="0">
                        <a:spcBef>
                          <a:spcPts val="0"/>
                        </a:spcBef>
                        <a:spcAft>
                          <a:spcPts val="0"/>
                        </a:spcAft>
                      </a:pPr>
                      <a:r>
                        <a:rPr lang="en-US" sz="1100">
                          <a:latin typeface="Calibri"/>
                          <a:ea typeface="Calibri"/>
                          <a:cs typeface="Times New Roman"/>
                        </a:rPr>
                        <a:t>ventive</a:t>
                      </a:r>
                    </a:p>
                  </a:txBody>
                  <a:tcPr marL="68580" marR="68580" marT="0" marB="0"/>
                </a:tc>
                <a:tc>
                  <a:txBody>
                    <a:bodyPr/>
                    <a:lstStyle/>
                    <a:p>
                      <a:pPr marL="0" marR="0">
                        <a:spcBef>
                          <a:spcPts val="0"/>
                        </a:spcBef>
                        <a:spcAft>
                          <a:spcPts val="0"/>
                        </a:spcAft>
                      </a:pPr>
                      <a:r>
                        <a:rPr lang="en-US" sz="1100">
                          <a:latin typeface="Calibri"/>
                          <a:ea typeface="Calibri"/>
                          <a:cs typeface="Times New Roman"/>
                        </a:rPr>
                        <a:t>G</a:t>
                      </a:r>
                    </a:p>
                  </a:txBody>
                  <a:tcPr marL="68580" marR="68580" marT="0" marB="0"/>
                </a:tc>
                <a:tc>
                  <a:txBody>
                    <a:bodyPr/>
                    <a:lstStyle/>
                    <a:p>
                      <a:pPr marL="0" marR="0">
                        <a:spcBef>
                          <a:spcPts val="0"/>
                        </a:spcBef>
                        <a:spcAft>
                          <a:spcPts val="0"/>
                        </a:spcAft>
                      </a:pPr>
                      <a:r>
                        <a:rPr lang="en-US" sz="900">
                          <a:latin typeface="Arial Unicode MS"/>
                          <a:ea typeface="Calibri"/>
                          <a:cs typeface="Times New Roman"/>
                        </a:rPr>
                        <a:t>Ø</a:t>
                      </a:r>
                      <a:endParaRPr lang="en-US" sz="1100">
                        <a:latin typeface="Calibri"/>
                        <a:ea typeface="Calibri"/>
                        <a:cs typeface="Times New Roman"/>
                      </a:endParaRPr>
                    </a:p>
                  </a:txBody>
                  <a:tcPr marL="68580" marR="68580" marT="0" marB="0"/>
                </a:tc>
                <a:tc>
                  <a:txBody>
                    <a:bodyPr/>
                    <a:lstStyle/>
                    <a:p>
                      <a:pPr marL="0" marR="0">
                        <a:spcBef>
                          <a:spcPts val="0"/>
                        </a:spcBef>
                        <a:spcAft>
                          <a:spcPts val="0"/>
                        </a:spcAft>
                      </a:pPr>
                      <a:r>
                        <a:rPr lang="en-US" sz="1100">
                          <a:latin typeface="Calibri"/>
                          <a:ea typeface="Calibri"/>
                          <a:cs typeface="Times New Roman"/>
                        </a:rPr>
                        <a:t>preterite</a:t>
                      </a:r>
                    </a:p>
                  </a:txBody>
                  <a:tcPr marL="68580" marR="68580" marT="0" marB="0"/>
                </a:tc>
                <a:tc>
                  <a:txBody>
                    <a:bodyPr/>
                    <a:lstStyle/>
                    <a:p>
                      <a:pPr marL="0" marR="0">
                        <a:spcBef>
                          <a:spcPts val="0"/>
                        </a:spcBef>
                        <a:spcAft>
                          <a:spcPts val="0"/>
                        </a:spcAft>
                      </a:pPr>
                      <a:r>
                        <a:rPr lang="en-US" sz="1100">
                          <a:latin typeface="Calibri"/>
                          <a:ea typeface="Calibri"/>
                          <a:cs typeface="Times New Roman"/>
                        </a:rPr>
                        <a:t>2</a:t>
                      </a:r>
                    </a:p>
                  </a:txBody>
                  <a:tcPr marL="68580" marR="68580" marT="0" marB="0"/>
                </a:tc>
              </a:tr>
              <a:tr h="268357">
                <a:tc>
                  <a:txBody>
                    <a:bodyPr/>
                    <a:lstStyle/>
                    <a:p>
                      <a:pPr marL="0" marR="0">
                        <a:spcBef>
                          <a:spcPts val="0"/>
                        </a:spcBef>
                        <a:spcAft>
                          <a:spcPts val="0"/>
                        </a:spcAft>
                      </a:pPr>
                      <a:r>
                        <a:rPr lang="en-US" sz="1100">
                          <a:latin typeface="Calibri"/>
                          <a:ea typeface="Calibri"/>
                          <a:cs typeface="Times New Roman"/>
                        </a:rPr>
                        <a:t>27</a:t>
                      </a:r>
                    </a:p>
                  </a:txBody>
                  <a:tcPr marL="68580" marR="68580" marT="0" marB="0"/>
                </a:tc>
                <a:tc>
                  <a:txBody>
                    <a:bodyPr/>
                    <a:lstStyle/>
                    <a:p>
                      <a:pPr marL="0" marR="0">
                        <a:spcBef>
                          <a:spcPts val="0"/>
                        </a:spcBef>
                        <a:spcAft>
                          <a:spcPts val="0"/>
                        </a:spcAft>
                      </a:pPr>
                      <a:r>
                        <a:rPr lang="en-US" sz="1100">
                          <a:latin typeface="Calibri"/>
                          <a:ea typeface="Calibri"/>
                          <a:cs typeface="Times New Roman"/>
                        </a:rPr>
                        <a:t>77</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indicative</a:t>
                      </a:r>
                    </a:p>
                  </a:txBody>
                  <a:tcPr marL="68580" marR="68580" marT="0" marB="0"/>
                </a:tc>
                <a:tc>
                  <a:txBody>
                    <a:bodyPr/>
                    <a:lstStyle/>
                    <a:p>
                      <a:pPr marL="0" marR="0">
                        <a:spcBef>
                          <a:spcPts val="0"/>
                        </a:spcBef>
                        <a:spcAft>
                          <a:spcPts val="0"/>
                        </a:spcAft>
                      </a:pPr>
                      <a:r>
                        <a:rPr lang="en-US" sz="1100">
                          <a:latin typeface="Calibri"/>
                          <a:ea typeface="Calibri"/>
                          <a:cs typeface="Times New Roman"/>
                        </a:rPr>
                        <a:t>ventive</a:t>
                      </a:r>
                    </a:p>
                  </a:txBody>
                  <a:tcPr marL="68580" marR="68580" marT="0" marB="0"/>
                </a:tc>
                <a:tc>
                  <a:txBody>
                    <a:bodyPr/>
                    <a:lstStyle/>
                    <a:p>
                      <a:pPr marL="0" marR="0">
                        <a:spcBef>
                          <a:spcPts val="0"/>
                        </a:spcBef>
                        <a:spcAft>
                          <a:spcPts val="0"/>
                        </a:spcAft>
                      </a:pPr>
                      <a:r>
                        <a:rPr lang="en-US" sz="1100">
                          <a:latin typeface="Calibri"/>
                          <a:ea typeface="Calibri"/>
                          <a:cs typeface="Times New Roman"/>
                        </a:rPr>
                        <a:t>G</a:t>
                      </a:r>
                    </a:p>
                  </a:txBody>
                  <a:tcPr marL="68580" marR="68580" marT="0" marB="0"/>
                </a:tc>
                <a:tc>
                  <a:txBody>
                    <a:bodyPr/>
                    <a:lstStyle/>
                    <a:p>
                      <a:pPr marL="0" marR="0">
                        <a:spcBef>
                          <a:spcPts val="0"/>
                        </a:spcBef>
                        <a:spcAft>
                          <a:spcPts val="0"/>
                        </a:spcAft>
                      </a:pPr>
                      <a:r>
                        <a:rPr lang="en-US" sz="1100">
                          <a:latin typeface="Calibri"/>
                          <a:ea typeface="Calibri"/>
                          <a:cs typeface="Times New Roman"/>
                        </a:rPr>
                        <a:t>3</a:t>
                      </a:r>
                    </a:p>
                  </a:txBody>
                  <a:tcPr marL="68580" marR="68580" marT="0" marB="0"/>
                </a:tc>
                <a:tc>
                  <a:txBody>
                    <a:bodyPr/>
                    <a:lstStyle/>
                    <a:p>
                      <a:pPr marL="0" marR="0">
                        <a:spcBef>
                          <a:spcPts val="0"/>
                        </a:spcBef>
                        <a:spcAft>
                          <a:spcPts val="0"/>
                        </a:spcAft>
                      </a:pPr>
                      <a:r>
                        <a:rPr lang="en-US" sz="1100">
                          <a:latin typeface="Calibri"/>
                          <a:ea typeface="Calibri"/>
                          <a:cs typeface="Times New Roman"/>
                        </a:rPr>
                        <a:t>preterite</a:t>
                      </a:r>
                    </a:p>
                  </a:txBody>
                  <a:tcPr marL="68580" marR="68580" marT="0" marB="0"/>
                </a:tc>
                <a:tc>
                  <a:txBody>
                    <a:bodyPr/>
                    <a:lstStyle/>
                    <a:p>
                      <a:pPr marL="0" marR="0">
                        <a:spcBef>
                          <a:spcPts val="0"/>
                        </a:spcBef>
                        <a:spcAft>
                          <a:spcPts val="0"/>
                        </a:spcAft>
                      </a:pPr>
                      <a:r>
                        <a:rPr lang="en-US" sz="1100">
                          <a:latin typeface="Calibri"/>
                          <a:ea typeface="Calibri"/>
                          <a:cs typeface="Times New Roman"/>
                        </a:rPr>
                        <a:t>3</a:t>
                      </a:r>
                    </a:p>
                  </a:txBody>
                  <a:tcPr marL="68580" marR="68580" marT="0" marB="0"/>
                </a:tc>
              </a:tr>
              <a:tr h="268357">
                <a:tc>
                  <a:txBody>
                    <a:bodyPr/>
                    <a:lstStyle/>
                    <a:p>
                      <a:pPr marL="0" marR="0">
                        <a:spcBef>
                          <a:spcPts val="0"/>
                        </a:spcBef>
                        <a:spcAft>
                          <a:spcPts val="0"/>
                        </a:spcAft>
                      </a:pPr>
                      <a:endParaRPr lang="en-US" sz="1100">
                        <a:latin typeface="Calibri"/>
                        <a:ea typeface="Calibri"/>
                        <a:cs typeface="Times New Roman"/>
                      </a:endParaRPr>
                    </a:p>
                  </a:txBody>
                  <a:tcPr marL="68580" marR="68580" marT="0" marB="0"/>
                </a:tc>
                <a:tc>
                  <a:txBody>
                    <a:bodyPr/>
                    <a:lstStyle/>
                    <a:p>
                      <a:pPr marL="0" marR="0">
                        <a:spcBef>
                          <a:spcPts val="0"/>
                        </a:spcBef>
                        <a:spcAft>
                          <a:spcPts val="0"/>
                        </a:spcAft>
                      </a:pPr>
                      <a:r>
                        <a:rPr lang="en-US" sz="1100">
                          <a:latin typeface="Calibri"/>
                          <a:ea typeface="Calibri"/>
                          <a:cs typeface="Times New Roman"/>
                        </a:rPr>
                        <a:t>78</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indicative</a:t>
                      </a:r>
                    </a:p>
                  </a:txBody>
                  <a:tcPr marL="68580" marR="68580" marT="0" marB="0"/>
                </a:tc>
                <a:tc>
                  <a:txBody>
                    <a:bodyPr/>
                    <a:lstStyle/>
                    <a:p>
                      <a:pPr marL="0" marR="0">
                        <a:spcBef>
                          <a:spcPts val="0"/>
                        </a:spcBef>
                        <a:spcAft>
                          <a:spcPts val="0"/>
                        </a:spcAft>
                      </a:pPr>
                      <a:r>
                        <a:rPr lang="en-US" sz="1100" dirty="0" err="1">
                          <a:latin typeface="Calibri"/>
                          <a:ea typeface="Calibri"/>
                          <a:cs typeface="Times New Roman"/>
                        </a:rPr>
                        <a:t>ventive</a:t>
                      </a:r>
                      <a:endParaRPr lang="en-US" sz="1100" dirty="0">
                        <a:latin typeface="Calibri"/>
                        <a:ea typeface="Calibri"/>
                        <a:cs typeface="Times New Roman"/>
                      </a:endParaRPr>
                    </a:p>
                  </a:txBody>
                  <a:tcPr marL="68580" marR="68580" marT="0" marB="0"/>
                </a:tc>
                <a:tc>
                  <a:txBody>
                    <a:bodyPr/>
                    <a:lstStyle/>
                    <a:p>
                      <a:pPr marL="0" marR="0">
                        <a:spcBef>
                          <a:spcPts val="0"/>
                        </a:spcBef>
                        <a:spcAft>
                          <a:spcPts val="0"/>
                        </a:spcAft>
                      </a:pPr>
                      <a:r>
                        <a:rPr lang="en-US" sz="1100">
                          <a:latin typeface="Calibri"/>
                          <a:ea typeface="Calibri"/>
                          <a:cs typeface="Times New Roman"/>
                        </a:rPr>
                        <a:t>G</a:t>
                      </a:r>
                    </a:p>
                  </a:txBody>
                  <a:tcPr marL="68580" marR="68580" marT="0" marB="0"/>
                </a:tc>
                <a:tc>
                  <a:txBody>
                    <a:bodyPr/>
                    <a:lstStyle/>
                    <a:p>
                      <a:pPr marL="0" marR="0">
                        <a:spcBef>
                          <a:spcPts val="0"/>
                        </a:spcBef>
                        <a:spcAft>
                          <a:spcPts val="0"/>
                        </a:spcAft>
                      </a:pPr>
                      <a:r>
                        <a:rPr lang="en-US" sz="1100">
                          <a:latin typeface="Calibri"/>
                          <a:ea typeface="Calibri"/>
                          <a:cs typeface="Times New Roman"/>
                        </a:rPr>
                        <a:t>3</a:t>
                      </a:r>
                    </a:p>
                  </a:txBody>
                  <a:tcPr marL="68580" marR="68580" marT="0" marB="0"/>
                </a:tc>
                <a:tc>
                  <a:txBody>
                    <a:bodyPr/>
                    <a:lstStyle/>
                    <a:p>
                      <a:pPr marL="0" marR="0">
                        <a:spcBef>
                          <a:spcPts val="0"/>
                        </a:spcBef>
                        <a:spcAft>
                          <a:spcPts val="0"/>
                        </a:spcAft>
                      </a:pPr>
                      <a:r>
                        <a:rPr lang="en-US" sz="1100">
                          <a:latin typeface="Calibri"/>
                          <a:ea typeface="Calibri"/>
                          <a:cs typeface="Times New Roman"/>
                        </a:rPr>
                        <a:t>preterite</a:t>
                      </a:r>
                    </a:p>
                  </a:txBody>
                  <a:tcPr marL="68580" marR="68580" marT="0" marB="0"/>
                </a:tc>
                <a:tc>
                  <a:txBody>
                    <a:bodyPr/>
                    <a:lstStyle/>
                    <a:p>
                      <a:pPr marL="0" marR="0">
                        <a:spcBef>
                          <a:spcPts val="0"/>
                        </a:spcBef>
                        <a:spcAft>
                          <a:spcPts val="0"/>
                        </a:spcAft>
                      </a:pPr>
                      <a:r>
                        <a:rPr lang="en-US" sz="1100">
                          <a:latin typeface="Calibri"/>
                          <a:ea typeface="Calibri"/>
                          <a:cs typeface="Times New Roman"/>
                        </a:rPr>
                        <a:t>1</a:t>
                      </a:r>
                    </a:p>
                  </a:txBody>
                  <a:tcPr marL="68580" marR="68580" marT="0" marB="0"/>
                </a:tc>
              </a:tr>
              <a:tr h="268357">
                <a:tc>
                  <a:txBody>
                    <a:bodyPr/>
                    <a:lstStyle/>
                    <a:p>
                      <a:pPr marL="0" marR="0">
                        <a:spcBef>
                          <a:spcPts val="0"/>
                        </a:spcBef>
                        <a:spcAft>
                          <a:spcPts val="0"/>
                        </a:spcAft>
                      </a:pPr>
                      <a:endParaRPr lang="en-US" sz="1100">
                        <a:latin typeface="Calibri"/>
                        <a:ea typeface="Calibri"/>
                        <a:cs typeface="Times New Roman"/>
                      </a:endParaRPr>
                    </a:p>
                  </a:txBody>
                  <a:tcPr marL="68580" marR="68580" marT="0" marB="0"/>
                </a:tc>
                <a:tc>
                  <a:txBody>
                    <a:bodyPr/>
                    <a:lstStyle/>
                    <a:p>
                      <a:pPr marL="0" marR="0">
                        <a:spcBef>
                          <a:spcPts val="0"/>
                        </a:spcBef>
                        <a:spcAft>
                          <a:spcPts val="0"/>
                        </a:spcAft>
                      </a:pPr>
                      <a:r>
                        <a:rPr lang="en-US" sz="1100">
                          <a:latin typeface="Calibri"/>
                          <a:ea typeface="Calibri"/>
                          <a:cs typeface="Times New Roman"/>
                        </a:rPr>
                        <a:t>79</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sg</a:t>
                      </a:r>
                    </a:p>
                  </a:txBody>
                  <a:tcPr marL="68580" marR="68580" marT="0" marB="0"/>
                </a:tc>
                <a:tc>
                  <a:txBody>
                    <a:bodyPr/>
                    <a:lstStyle/>
                    <a:p>
                      <a:pPr marL="0" marR="0">
                        <a:spcBef>
                          <a:spcPts val="0"/>
                        </a:spcBef>
                        <a:spcAft>
                          <a:spcPts val="0"/>
                        </a:spcAft>
                      </a:pPr>
                      <a:r>
                        <a:rPr lang="en-US" sz="1100">
                          <a:latin typeface="Calibri"/>
                          <a:ea typeface="Calibri"/>
                          <a:cs typeface="Times New Roman"/>
                        </a:rPr>
                        <a:t>indicative</a:t>
                      </a:r>
                    </a:p>
                  </a:txBody>
                  <a:tcPr marL="68580" marR="68580" marT="0" marB="0"/>
                </a:tc>
                <a:tc>
                  <a:txBody>
                    <a:bodyPr/>
                    <a:lstStyle/>
                    <a:p>
                      <a:pPr marL="0" marR="0">
                        <a:spcBef>
                          <a:spcPts val="0"/>
                        </a:spcBef>
                        <a:spcAft>
                          <a:spcPts val="0"/>
                        </a:spcAft>
                      </a:pPr>
                      <a:r>
                        <a:rPr lang="en-US" sz="1100">
                          <a:latin typeface="Calibri"/>
                          <a:ea typeface="Calibri"/>
                          <a:cs typeface="Times New Roman"/>
                        </a:rPr>
                        <a:t>ventive</a:t>
                      </a:r>
                    </a:p>
                  </a:txBody>
                  <a:tcPr marL="68580" marR="68580" marT="0" marB="0"/>
                </a:tc>
                <a:tc>
                  <a:txBody>
                    <a:bodyPr/>
                    <a:lstStyle/>
                    <a:p>
                      <a:pPr marL="0" marR="0">
                        <a:spcBef>
                          <a:spcPts val="0"/>
                        </a:spcBef>
                        <a:spcAft>
                          <a:spcPts val="0"/>
                        </a:spcAft>
                      </a:pPr>
                      <a:r>
                        <a:rPr lang="en-US" sz="1100">
                          <a:latin typeface="Calibri"/>
                          <a:ea typeface="Calibri"/>
                          <a:cs typeface="Times New Roman"/>
                        </a:rPr>
                        <a:t>G</a:t>
                      </a:r>
                    </a:p>
                  </a:txBody>
                  <a:tcPr marL="68580" marR="68580" marT="0" marB="0"/>
                </a:tc>
                <a:tc>
                  <a:txBody>
                    <a:bodyPr/>
                    <a:lstStyle/>
                    <a:p>
                      <a:pPr marL="0" marR="0">
                        <a:spcBef>
                          <a:spcPts val="0"/>
                        </a:spcBef>
                        <a:spcAft>
                          <a:spcPts val="0"/>
                        </a:spcAft>
                      </a:pPr>
                      <a:r>
                        <a:rPr lang="en-US" sz="1100">
                          <a:latin typeface="Calibri"/>
                          <a:ea typeface="Calibri"/>
                          <a:cs typeface="Times New Roman"/>
                        </a:rPr>
                        <a:t>3</a:t>
                      </a:r>
                    </a:p>
                  </a:txBody>
                  <a:tcPr marL="68580" marR="68580" marT="0" marB="0"/>
                </a:tc>
                <a:tc>
                  <a:txBody>
                    <a:bodyPr/>
                    <a:lstStyle/>
                    <a:p>
                      <a:pPr marL="0" marR="0">
                        <a:spcBef>
                          <a:spcPts val="0"/>
                        </a:spcBef>
                        <a:spcAft>
                          <a:spcPts val="0"/>
                        </a:spcAft>
                      </a:pPr>
                      <a:r>
                        <a:rPr lang="en-US" sz="1100">
                          <a:latin typeface="Calibri"/>
                          <a:ea typeface="Calibri"/>
                          <a:cs typeface="Times New Roman"/>
                        </a:rPr>
                        <a:t>preterite</a:t>
                      </a:r>
                    </a:p>
                  </a:txBody>
                  <a:tcPr marL="68580" marR="68580" marT="0" marB="0"/>
                </a:tc>
                <a:tc>
                  <a:txBody>
                    <a:bodyPr/>
                    <a:lstStyle/>
                    <a:p>
                      <a:pPr marL="0" marR="0">
                        <a:spcBef>
                          <a:spcPts val="0"/>
                        </a:spcBef>
                        <a:spcAft>
                          <a:spcPts val="0"/>
                        </a:spcAft>
                      </a:pPr>
                      <a:r>
                        <a:rPr lang="en-US" sz="1100" dirty="0">
                          <a:latin typeface="Calibri"/>
                          <a:ea typeface="Calibri"/>
                          <a:cs typeface="Times New Roman"/>
                        </a:rPr>
                        <a:t>2</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not there (yet) . . .</a:t>
            </a:r>
            <a:endParaRPr lang="en-US" dirty="0"/>
          </a:p>
        </p:txBody>
      </p:sp>
      <p:sp>
        <p:nvSpPr>
          <p:cNvPr id="3" name="Content Placeholder 2"/>
          <p:cNvSpPr>
            <a:spLocks noGrp="1"/>
          </p:cNvSpPr>
          <p:nvPr>
            <p:ph idx="1"/>
          </p:nvPr>
        </p:nvSpPr>
        <p:spPr/>
        <p:txBody>
          <a:bodyPr/>
          <a:lstStyle/>
          <a:p>
            <a:r>
              <a:rPr lang="en-US" dirty="0" smtClean="0"/>
              <a:t>The interface for paradigm manipulation</a:t>
            </a:r>
          </a:p>
          <a:p>
            <a:pPr lvl="1"/>
            <a:r>
              <a:rPr lang="en-US" dirty="0" smtClean="0"/>
              <a:t>Past prototype: Mozilla-Firefox XUL</a:t>
            </a:r>
          </a:p>
          <a:p>
            <a:pPr lvl="1"/>
            <a:r>
              <a:rPr lang="en-US" dirty="0" smtClean="0"/>
              <a:t>The future: Cappuccino</a:t>
            </a:r>
          </a:p>
          <a:p>
            <a:pPr lvl="2"/>
            <a:r>
              <a:rPr lang="en-US" dirty="0" smtClean="0"/>
              <a:t>http://www.cappuccino-project.org/</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What could this lead to?</a:t>
            </a:r>
          </a:p>
        </p:txBody>
      </p:sp>
      <p:sp>
        <p:nvSpPr>
          <p:cNvPr id="54275"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Agreement on format for exchange of paradigm data (JSON?).</a:t>
            </a:r>
          </a:p>
          <a:p>
            <a:pPr marL="514350" indent="-514350">
              <a:buFont typeface="+mj-lt"/>
              <a:buAutoNum type="arabicPeriod"/>
            </a:pPr>
            <a:r>
              <a:rPr lang="en-US" dirty="0" smtClean="0"/>
              <a:t>Controlled (and inter-translatable) vocabularies for </a:t>
            </a:r>
            <a:r>
              <a:rPr lang="en-US" dirty="0" err="1" smtClean="0"/>
              <a:t>morphosyntactic</a:t>
            </a:r>
            <a:r>
              <a:rPr lang="en-US" dirty="0" smtClean="0"/>
              <a:t> attributes and values.</a:t>
            </a:r>
          </a:p>
          <a:p>
            <a:pPr marL="514350" indent="-514350">
              <a:buFont typeface="+mj-lt"/>
              <a:buAutoNum type="arabicPeriod"/>
            </a:pPr>
            <a:r>
              <a:rPr lang="en-US" dirty="0" smtClean="0"/>
              <a:t>Uniform query language: SPARQL.</a:t>
            </a:r>
          </a:p>
          <a:p>
            <a:pPr marL="514350" indent="-514350">
              <a:buNone/>
            </a:pPr>
            <a:r>
              <a:rPr lang="en-US" dirty="0" smtClean="0"/>
              <a:t> Given 1. &amp; 2. (and possibly 3.), any number of display formats, </a:t>
            </a:r>
            <a:r>
              <a:rPr lang="en-US" dirty="0" err="1" smtClean="0"/>
              <a:t>datastore</a:t>
            </a:r>
            <a:r>
              <a:rPr lang="en-US" dirty="0" smtClean="0"/>
              <a:t> architectures, and front-ends can be constructed.</a:t>
            </a:r>
          </a:p>
        </p:txBody>
      </p:sp>
    </p:spTree>
  </p:cSld>
  <p:clrMapOvr>
    <a:masterClrMapping/>
  </p:clrMapOvr>
  <p:transition advTm="1859"/>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28600"/>
            <a:ext cx="8229600" cy="1295400"/>
          </a:xfrm>
        </p:spPr>
        <p:txBody>
          <a:bodyPr/>
          <a:lstStyle/>
          <a:p>
            <a:r>
              <a:rPr lang="en-US" sz="4000" smtClean="0"/>
              <a:t>OBGT Paradigm Attributes and Values:</a:t>
            </a:r>
          </a:p>
        </p:txBody>
      </p:sp>
      <p:sp>
        <p:nvSpPr>
          <p:cNvPr id="15363" name="Content Placeholder 2"/>
          <p:cNvSpPr>
            <a:spLocks noGrp="1"/>
          </p:cNvSpPr>
          <p:nvPr>
            <p:ph idx="1"/>
          </p:nvPr>
        </p:nvSpPr>
        <p:spPr/>
        <p:txBody>
          <a:bodyPr>
            <a:normAutofit lnSpcReduction="10000"/>
          </a:bodyPr>
          <a:lstStyle/>
          <a:p>
            <a:r>
              <a:rPr lang="en-US" smtClean="0"/>
              <a:t>Object Num	sg, pl</a:t>
            </a:r>
          </a:p>
          <a:p>
            <a:r>
              <a:rPr lang="en-US" smtClean="0"/>
              <a:t>Subject Num	sg, pl</a:t>
            </a:r>
          </a:p>
          <a:p>
            <a:r>
              <a:rPr lang="en-US" smtClean="0"/>
              <a:t>Modal		indicative, modal</a:t>
            </a:r>
          </a:p>
          <a:p>
            <a:r>
              <a:rPr lang="en-US" smtClean="0"/>
              <a:t>Ventive		ventive, non-ventive </a:t>
            </a:r>
          </a:p>
          <a:p>
            <a:r>
              <a:rPr lang="en-US" smtClean="0"/>
              <a:t>Stem		G, Gt, Š, N</a:t>
            </a:r>
          </a:p>
          <a:p>
            <a:r>
              <a:rPr lang="en-US" smtClean="0"/>
              <a:t>Object Pers	1, 2, 3</a:t>
            </a:r>
          </a:p>
          <a:p>
            <a:r>
              <a:rPr lang="en-US" smtClean="0"/>
              <a:t>TAM		pres, pret, imprtv, opt, cohor </a:t>
            </a:r>
          </a:p>
          <a:p>
            <a:r>
              <a:rPr lang="en-US" smtClean="0"/>
              <a:t>Subject Pers	1, 2, 3	</a:t>
            </a:r>
          </a:p>
          <a:p>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The AAMA Project: Goals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2894</TotalTime>
  <Words>3273</Words>
  <Application>Microsoft Office PowerPoint</Application>
  <PresentationFormat>On-screen Show (4:3)</PresentationFormat>
  <Paragraphs>1016</Paragraphs>
  <Slides>71</Slides>
  <Notes>71</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The Afroasiatic Morphological Archive:  A Paradigm Database </vt:lpstr>
      <vt:lpstr>AAMA: Afroasiatic Morphological Archive (an extension of) COMA: Cushitic-Omotic Morphological Archive </vt:lpstr>
      <vt:lpstr>OUTLINE</vt:lpstr>
      <vt:lpstr>1. OBGT: Homage to an earlier project: (cf. Landsberger et al. 1956, Black 1991, Huber 2007)</vt:lpstr>
      <vt:lpstr>OBGT 7 (Old Babylonian Grammatical Texts 7)</vt:lpstr>
      <vt:lpstr>MSL 4 (1956) p. 90</vt:lpstr>
      <vt:lpstr>Slide 7</vt:lpstr>
      <vt:lpstr>OBGT Paradigm Attributes and Values:</vt:lpstr>
      <vt:lpstr>2. The AAMA Project: Goals</vt:lpstr>
      <vt:lpstr>AAMA: The challenge:</vt:lpstr>
      <vt:lpstr>The Term:</vt:lpstr>
      <vt:lpstr>Paradigm: a persistent notion</vt:lpstr>
      <vt:lpstr>The paradigm in the linguistic mainstream</vt:lpstr>
      <vt:lpstr>AAMA Objectives - 1</vt:lpstr>
      <vt:lpstr>AAMA Objectives - 2</vt:lpstr>
      <vt:lpstr>AAMA Objectives -3</vt:lpstr>
      <vt:lpstr>3. Collaborative Development Context: git and GitHub</vt:lpstr>
      <vt:lpstr>AAMA (for now) . . .</vt:lpstr>
      <vt:lpstr>What is there . . .</vt:lpstr>
      <vt:lpstr>The Language Data</vt:lpstr>
      <vt:lpstr>Format for Individual Language Documentation in Overview</vt:lpstr>
      <vt:lpstr>4.1 Linked Data: Morphology as Graph</vt:lpstr>
      <vt:lpstr>The Data</vt:lpstr>
      <vt:lpstr>RDF: the database </vt:lpstr>
      <vt:lpstr>Resource Description Framework (RDF) </vt:lpstr>
      <vt:lpstr>Graph Notation</vt:lpstr>
      <vt:lpstr>Saussure's generalization of "paradigm"</vt:lpstr>
      <vt:lpstr>A radical view</vt:lpstr>
      <vt:lpstr>From out point of view .  .  .</vt:lpstr>
      <vt:lpstr>So … given an Afar paradigm</vt:lpstr>
      <vt:lpstr>graph visualization: aduureh</vt:lpstr>
      <vt:lpstr>paradigm: aduureh, taduureh . . .</vt:lpstr>
      <vt:lpstr>4.2 Linked Data: Morphology as Network of Statements</vt:lpstr>
      <vt:lpstr>In Practice . . .</vt:lpstr>
      <vt:lpstr>Three Main Classes of Morphological Object ("Subject")</vt:lpstr>
      <vt:lpstr>Properties and Values:  Namespace-controlled vocabularies</vt:lpstr>
      <vt:lpstr>Properties and Values: Inference-1 </vt:lpstr>
      <vt:lpstr>Properties and Values: Inference-2 </vt:lpstr>
      <vt:lpstr>Properties and Values: Alternate Terminologies</vt:lpstr>
      <vt:lpstr>The end of the rainbow?</vt:lpstr>
      <vt:lpstr>ttl syntax morphology – verbose (ms/MS = "morphosyntactic") ("a" official abbreviation for "rdf:type")</vt:lpstr>
      <vt:lpstr>ttl Morphology - concise</vt:lpstr>
      <vt:lpstr>ttl: Afar</vt:lpstr>
      <vt:lpstr>THUS:</vt:lpstr>
      <vt:lpstr>RDF Datastore:</vt:lpstr>
      <vt:lpstr>RDF Datastore</vt:lpstr>
      <vt:lpstr>RDF Datastore</vt:lpstr>
      <vt:lpstr>Excursus: Data Formats</vt:lpstr>
      <vt:lpstr> Any Convenient &amp; Consistent Data Entry Format:  e.g. data/beja/arteiga/src/beja-arteiga-pdgms.txt </vt:lpstr>
      <vt:lpstr>Explicit Static (persistent) format</vt:lpstr>
      <vt:lpstr>Static Format: XML (pdgm term) data/beja/arteiga/beja-arteiga-pdgms.xml</vt:lpstr>
      <vt:lpstr>Static format</vt:lpstr>
      <vt:lpstr> Static format: JSON</vt:lpstr>
      <vt:lpstr>json Format (1)</vt:lpstr>
      <vt:lpstr>json Format (2)</vt:lpstr>
      <vt:lpstr>Finally - RDF (ttl) format:  cf. a pdgm term in data/beja/arteiga/beja-arteiga-pdgms.ttl</vt:lpstr>
      <vt:lpstr>5. Querying Linked Data: SPARQL</vt:lpstr>
      <vt:lpstr>RDF Databases</vt:lpstr>
      <vt:lpstr>Display: Getting back the paradigms</vt:lpstr>
      <vt:lpstr>Example of Simple SPARQL Query</vt:lpstr>
      <vt:lpstr>SPARQL Query (2)</vt:lpstr>
      <vt:lpstr> Output of query: Beja Verb, present. </vt:lpstr>
      <vt:lpstr>Add to Query (essentially):</vt:lpstr>
      <vt:lpstr> Output of query:  </vt:lpstr>
      <vt:lpstr>Add to above:</vt:lpstr>
      <vt:lpstr>Slide 66</vt:lpstr>
      <vt:lpstr>Manipulate rows/cols of second paradigm –  Row: pers gen. Col: tense num</vt:lpstr>
      <vt:lpstr>Manipulate rows/cols of third paradigm –  Row: num pers gen. Col: lang tense</vt:lpstr>
      <vt:lpstr>6. Towards an Interface </vt:lpstr>
      <vt:lpstr>What's not there (yet) . . .</vt:lpstr>
      <vt:lpstr>What could this lead to?</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dc:creator>
  <cp:lastModifiedBy> </cp:lastModifiedBy>
  <cp:revision>24</cp:revision>
  <dcterms:created xsi:type="dcterms:W3CDTF">2013-02-14T04:51:08Z</dcterms:created>
  <dcterms:modified xsi:type="dcterms:W3CDTF">2013-05-24T21:16:45Z</dcterms:modified>
</cp:coreProperties>
</file>