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8098d4853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8098d4853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80ad362ba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80ad362ba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82a959ab7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82a959ab7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Done: Indicates that the matrix multiplication is complete</a:t>
            </a:r>
            <a:br>
              <a:rPr lang="en"/>
            </a:br>
            <a:r>
              <a:rPr lang="en"/>
              <a:t>Sys_override: This will override the instruction in the EX stage to executes matrix multiplication. This register helps in using the chip to multiply matrices even if the rest of the pipeline is broken!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81ee378c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81ee378c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8098d4853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8098d4853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82a959ab7d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82a959ab7d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830b2b2e52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830b2b2e52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8098d485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8098d485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8098d4853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8098d4853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82a959ab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82a959ab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81ee378cd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81ee378cd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8098d4853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8098d4853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830b2b2e5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830b2b2e5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80eabe64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80eabe64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rive.google.com/file/d/1RfT82nAdqcI7dWrVWIHCM2ytTwDxG9vc/view"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Matrix Multiplication using Systolic Array</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275"/>
              <a:buNone/>
            </a:pPr>
            <a:r>
              <a:rPr lang="en" sz="1325"/>
              <a:t>Abhipray Singh</a:t>
            </a:r>
            <a:endParaRPr sz="1325"/>
          </a:p>
          <a:p>
            <a:pPr indent="0" lvl="0" marL="0" rtl="0" algn="l">
              <a:lnSpc>
                <a:spcPct val="90000"/>
              </a:lnSpc>
              <a:spcBef>
                <a:spcPts val="0"/>
              </a:spcBef>
              <a:spcAft>
                <a:spcPts val="0"/>
              </a:spcAft>
              <a:buSzPts val="275"/>
              <a:buNone/>
            </a:pPr>
            <a:r>
              <a:t/>
            </a:r>
            <a:endParaRPr sz="1325"/>
          </a:p>
          <a:p>
            <a:pPr indent="0" lvl="0" marL="0" rtl="0" algn="l">
              <a:lnSpc>
                <a:spcPct val="90000"/>
              </a:lnSpc>
              <a:spcBef>
                <a:spcPts val="0"/>
              </a:spcBef>
              <a:spcAft>
                <a:spcPts val="0"/>
              </a:spcAft>
              <a:buSzPts val="275"/>
              <a:buNone/>
            </a:pPr>
            <a:r>
              <a:rPr lang="en" sz="1325"/>
              <a:t>Shreya Gulati</a:t>
            </a:r>
            <a:endParaRPr sz="1325"/>
          </a:p>
          <a:p>
            <a:pPr indent="0" lvl="0" marL="0" rtl="0" algn="l">
              <a:lnSpc>
                <a:spcPct val="90000"/>
              </a:lnSpc>
              <a:spcBef>
                <a:spcPts val="0"/>
              </a:spcBef>
              <a:spcAft>
                <a:spcPts val="0"/>
              </a:spcAft>
              <a:buSzPts val="275"/>
              <a:buNone/>
            </a:pPr>
            <a:r>
              <a:t/>
            </a:r>
            <a:endParaRPr sz="1325"/>
          </a:p>
          <a:p>
            <a:pPr indent="0" lvl="0" marL="0" rtl="0" algn="l">
              <a:lnSpc>
                <a:spcPct val="90000"/>
              </a:lnSpc>
              <a:spcBef>
                <a:spcPts val="0"/>
              </a:spcBef>
              <a:spcAft>
                <a:spcPts val="0"/>
              </a:spcAft>
              <a:buSzPts val="275"/>
              <a:buNone/>
            </a:pPr>
            <a:r>
              <a:rPr lang="en" sz="1325"/>
              <a:t>Chahak Tyagi</a:t>
            </a:r>
            <a:endParaRPr sz="1325"/>
          </a:p>
          <a:p>
            <a:pPr indent="0" lvl="0" marL="0" rtl="0" algn="l">
              <a:lnSpc>
                <a:spcPct val="90000"/>
              </a:lnSpc>
              <a:spcBef>
                <a:spcPts val="0"/>
              </a:spcBef>
              <a:spcAft>
                <a:spcPts val="0"/>
              </a:spcAft>
              <a:buSzPts val="275"/>
              <a:buNone/>
            </a:pPr>
            <a:r>
              <a:t/>
            </a:r>
            <a:endParaRPr sz="1325"/>
          </a:p>
          <a:p>
            <a:pPr indent="0" lvl="0" marL="0" rtl="0" algn="l">
              <a:lnSpc>
                <a:spcPct val="90000"/>
              </a:lnSpc>
              <a:spcBef>
                <a:spcPts val="0"/>
              </a:spcBef>
              <a:spcAft>
                <a:spcPts val="0"/>
              </a:spcAft>
              <a:buSzPts val="275"/>
              <a:buNone/>
            </a:pPr>
            <a:r>
              <a:t/>
            </a:r>
            <a:endParaRPr sz="1325"/>
          </a:p>
        </p:txBody>
      </p:sp>
      <p:sp>
        <p:nvSpPr>
          <p:cNvPr id="136" name="Google Shape;136;p13"/>
          <p:cNvSpPr txBox="1"/>
          <p:nvPr>
            <p:ph idx="1" type="subTitle"/>
          </p:nvPr>
        </p:nvSpPr>
        <p:spPr>
          <a:xfrm>
            <a:off x="6911725" y="3924925"/>
            <a:ext cx="3470700" cy="5061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275"/>
              <a:buNone/>
            </a:pPr>
            <a:r>
              <a:rPr lang="en" sz="1325"/>
              <a:t>Aditya Kumar</a:t>
            </a:r>
            <a:endParaRPr sz="1325"/>
          </a:p>
          <a:p>
            <a:pPr indent="0" lvl="0" marL="0" rtl="0" algn="l">
              <a:lnSpc>
                <a:spcPct val="90000"/>
              </a:lnSpc>
              <a:spcBef>
                <a:spcPts val="0"/>
              </a:spcBef>
              <a:spcAft>
                <a:spcPts val="0"/>
              </a:spcAft>
              <a:buSzPts val="275"/>
              <a:buNone/>
            </a:pPr>
            <a:r>
              <a:t/>
            </a:r>
            <a:endParaRPr sz="1325"/>
          </a:p>
          <a:p>
            <a:pPr indent="0" lvl="0" marL="0" rtl="0" algn="l">
              <a:lnSpc>
                <a:spcPct val="90000"/>
              </a:lnSpc>
              <a:spcBef>
                <a:spcPts val="0"/>
              </a:spcBef>
              <a:spcAft>
                <a:spcPts val="0"/>
              </a:spcAft>
              <a:buSzPts val="275"/>
              <a:buNone/>
            </a:pPr>
            <a:r>
              <a:rPr lang="en" sz="1325"/>
              <a:t>Ganesh Bhagwat</a:t>
            </a:r>
            <a:endParaRPr sz="1325"/>
          </a:p>
          <a:p>
            <a:pPr indent="0" lvl="0" marL="0" rtl="0" algn="l">
              <a:lnSpc>
                <a:spcPct val="90000"/>
              </a:lnSpc>
              <a:spcBef>
                <a:spcPts val="0"/>
              </a:spcBef>
              <a:spcAft>
                <a:spcPts val="0"/>
              </a:spcAft>
              <a:buSzPts val="275"/>
              <a:buNone/>
            </a:pPr>
            <a:r>
              <a:t/>
            </a:r>
            <a:endParaRPr sz="1325"/>
          </a:p>
          <a:p>
            <a:pPr indent="0" lvl="0" marL="0" rtl="0" algn="l">
              <a:lnSpc>
                <a:spcPct val="90000"/>
              </a:lnSpc>
              <a:spcBef>
                <a:spcPts val="0"/>
              </a:spcBef>
              <a:spcAft>
                <a:spcPts val="0"/>
              </a:spcAft>
              <a:buSzPts val="275"/>
              <a:buNone/>
            </a:pPr>
            <a:r>
              <a:rPr lang="en" sz="1325"/>
              <a:t>Haoying Tan</a:t>
            </a:r>
            <a:endParaRPr sz="1325"/>
          </a:p>
          <a:p>
            <a:pPr indent="0" lvl="0" marL="0" rtl="0" algn="l">
              <a:lnSpc>
                <a:spcPct val="90000"/>
              </a:lnSpc>
              <a:spcBef>
                <a:spcPts val="0"/>
              </a:spcBef>
              <a:spcAft>
                <a:spcPts val="0"/>
              </a:spcAft>
              <a:buSzPts val="275"/>
              <a:buNone/>
            </a:pPr>
            <a:r>
              <a:t/>
            </a:r>
            <a:endParaRPr sz="1325"/>
          </a:p>
          <a:p>
            <a:pPr indent="0" lvl="0" marL="0" rtl="0" algn="l">
              <a:lnSpc>
                <a:spcPct val="90000"/>
              </a:lnSpc>
              <a:spcBef>
                <a:spcPts val="0"/>
              </a:spcBef>
              <a:spcAft>
                <a:spcPts val="0"/>
              </a:spcAft>
              <a:buSzPts val="275"/>
              <a:buNone/>
            </a:pPr>
            <a:r>
              <a:t/>
            </a:r>
            <a:endParaRPr sz="1325"/>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high-level block diagram</a:t>
            </a:r>
            <a:endParaRPr/>
          </a:p>
        </p:txBody>
      </p:sp>
      <p:pic>
        <p:nvPicPr>
          <p:cNvPr id="192" name="Google Shape;192;p22"/>
          <p:cNvPicPr preferRelativeResize="0"/>
          <p:nvPr/>
        </p:nvPicPr>
        <p:blipFill>
          <a:blip r:embed="rId3">
            <a:alphaModFix/>
          </a:blip>
          <a:stretch>
            <a:fillRect/>
          </a:stretch>
        </p:blipFill>
        <p:spPr>
          <a:xfrm>
            <a:off x="1168525" y="1307850"/>
            <a:ext cx="7296855" cy="35308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high-level block diagram</a:t>
            </a:r>
            <a:endParaRPr/>
          </a:p>
        </p:txBody>
      </p:sp>
      <p:pic>
        <p:nvPicPr>
          <p:cNvPr id="198" name="Google Shape;198;p23"/>
          <p:cNvPicPr preferRelativeResize="0"/>
          <p:nvPr/>
        </p:nvPicPr>
        <p:blipFill>
          <a:blip r:embed="rId3">
            <a:alphaModFix/>
          </a:blip>
          <a:stretch>
            <a:fillRect/>
          </a:stretch>
        </p:blipFill>
        <p:spPr>
          <a:xfrm>
            <a:off x="925038" y="1460250"/>
            <a:ext cx="7783834" cy="3530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Control Status Register</a:t>
            </a:r>
            <a:endParaRPr/>
          </a:p>
        </p:txBody>
      </p:sp>
      <p:pic>
        <p:nvPicPr>
          <p:cNvPr id="204" name="Google Shape;204;p24"/>
          <p:cNvPicPr preferRelativeResize="0"/>
          <p:nvPr/>
        </p:nvPicPr>
        <p:blipFill>
          <a:blip r:embed="rId3">
            <a:alphaModFix/>
          </a:blip>
          <a:stretch>
            <a:fillRect/>
          </a:stretch>
        </p:blipFill>
        <p:spPr>
          <a:xfrm>
            <a:off x="522675" y="1219150"/>
            <a:ext cx="8098640" cy="3530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Instructions	</a:t>
            </a:r>
            <a:endParaRPr/>
          </a:p>
        </p:txBody>
      </p:sp>
      <p:sp>
        <p:nvSpPr>
          <p:cNvPr id="210" name="Google Shape;210;p25"/>
          <p:cNvSpPr txBox="1"/>
          <p:nvPr>
            <p:ph idx="1" type="body"/>
          </p:nvPr>
        </p:nvSpPr>
        <p:spPr>
          <a:xfrm>
            <a:off x="1297500" y="1567550"/>
            <a:ext cx="7038900" cy="2911200"/>
          </a:xfrm>
          <a:prstGeom prst="rect">
            <a:avLst/>
          </a:prstGeom>
          <a:solidFill>
            <a:schemeClr val="lt1"/>
          </a:solidFill>
        </p:spPr>
        <p:txBody>
          <a:bodyPr anchorCtr="0" anchor="t" bIns="91425" lIns="91425" spcFirstLastPara="1" rIns="91425" wrap="square" tIns="91425">
            <a:normAutofit/>
          </a:bodyPr>
          <a:lstStyle/>
          <a:p>
            <a:pPr indent="-311150" lvl="0" marL="457200" rtl="0" algn="l">
              <a:spcBef>
                <a:spcPts val="0"/>
              </a:spcBef>
              <a:spcAft>
                <a:spcPts val="0"/>
              </a:spcAft>
              <a:buClr>
                <a:schemeClr val="dk1"/>
              </a:buClr>
              <a:buSzPts val="1300"/>
              <a:buChar char="●"/>
            </a:pPr>
            <a:r>
              <a:rPr b="1" lang="en">
                <a:solidFill>
                  <a:schemeClr val="dk1"/>
                </a:solidFill>
              </a:rPr>
              <a:t>Add</a:t>
            </a:r>
            <a:endParaRPr b="1">
              <a:solidFill>
                <a:schemeClr val="dk1"/>
              </a:solidFill>
            </a:endParaRPr>
          </a:p>
          <a:p>
            <a:pPr indent="-311150" lvl="0" marL="457200" rtl="0" algn="l">
              <a:spcBef>
                <a:spcPts val="0"/>
              </a:spcBef>
              <a:spcAft>
                <a:spcPts val="0"/>
              </a:spcAft>
              <a:buClr>
                <a:schemeClr val="dk1"/>
              </a:buClr>
              <a:buSzPts val="1300"/>
              <a:buChar char="●"/>
            </a:pPr>
            <a:r>
              <a:rPr b="1" lang="en">
                <a:solidFill>
                  <a:schemeClr val="dk1"/>
                </a:solidFill>
              </a:rPr>
              <a:t>Lw</a:t>
            </a:r>
            <a:endParaRPr b="1">
              <a:solidFill>
                <a:schemeClr val="dk1"/>
              </a:solidFill>
            </a:endParaRPr>
          </a:p>
          <a:p>
            <a:pPr indent="-311150" lvl="0" marL="457200" rtl="0" algn="l">
              <a:spcBef>
                <a:spcPts val="0"/>
              </a:spcBef>
              <a:spcAft>
                <a:spcPts val="0"/>
              </a:spcAft>
              <a:buClr>
                <a:schemeClr val="dk1"/>
              </a:buClr>
              <a:buSzPts val="1300"/>
              <a:buChar char="●"/>
            </a:pPr>
            <a:r>
              <a:rPr b="1" lang="en">
                <a:solidFill>
                  <a:schemeClr val="dk1"/>
                </a:solidFill>
              </a:rPr>
              <a:t>Sw</a:t>
            </a:r>
            <a:endParaRPr b="1">
              <a:solidFill>
                <a:schemeClr val="dk1"/>
              </a:solidFill>
            </a:endParaRPr>
          </a:p>
          <a:p>
            <a:pPr indent="-311150" lvl="0" marL="457200" rtl="0" algn="l">
              <a:spcBef>
                <a:spcPts val="0"/>
              </a:spcBef>
              <a:spcAft>
                <a:spcPts val="0"/>
              </a:spcAft>
              <a:buClr>
                <a:schemeClr val="dk1"/>
              </a:buClr>
              <a:buSzPts val="1300"/>
              <a:buChar char="●"/>
            </a:pPr>
            <a:r>
              <a:rPr b="1" lang="en">
                <a:solidFill>
                  <a:schemeClr val="dk1"/>
                </a:solidFill>
              </a:rPr>
              <a:t>Beq</a:t>
            </a:r>
            <a:endParaRPr b="1">
              <a:solidFill>
                <a:schemeClr val="dk1"/>
              </a:solidFill>
            </a:endParaRPr>
          </a:p>
          <a:p>
            <a:pPr indent="-311150" lvl="0" marL="457200" rtl="0" algn="l">
              <a:spcBef>
                <a:spcPts val="0"/>
              </a:spcBef>
              <a:spcAft>
                <a:spcPts val="0"/>
              </a:spcAft>
              <a:buClr>
                <a:schemeClr val="dk1"/>
              </a:buClr>
              <a:buSzPts val="1300"/>
              <a:buChar char="●"/>
            </a:pPr>
            <a:r>
              <a:rPr b="1" lang="en">
                <a:solidFill>
                  <a:schemeClr val="dk1"/>
                </a:solidFill>
              </a:rPr>
              <a:t>jump</a:t>
            </a:r>
            <a:endParaRPr b="1">
              <a:solidFill>
                <a:schemeClr val="dk1"/>
              </a:solidFill>
            </a:endParaRPr>
          </a:p>
          <a:p>
            <a:pPr indent="-311150" lvl="0" marL="457200" rtl="0" algn="l">
              <a:spcBef>
                <a:spcPts val="0"/>
              </a:spcBef>
              <a:spcAft>
                <a:spcPts val="0"/>
              </a:spcAft>
              <a:buClr>
                <a:schemeClr val="dk1"/>
              </a:buClr>
              <a:buSzPts val="1300"/>
              <a:buChar char="●"/>
            </a:pPr>
            <a:r>
              <a:rPr b="1" lang="en">
                <a:solidFill>
                  <a:schemeClr val="dk1"/>
                </a:solidFill>
              </a:rPr>
              <a:t>Sys dest_matrix_addr , source_1_addr , source_2_addr , size</a:t>
            </a:r>
            <a:endParaRPr b="1">
              <a:solidFill>
                <a:schemeClr val="dk1"/>
              </a:solidFill>
            </a:endParaRPr>
          </a:p>
          <a:p>
            <a:pPr indent="-311150" lvl="0" marL="457200" rtl="0" algn="l">
              <a:spcBef>
                <a:spcPts val="0"/>
              </a:spcBef>
              <a:spcAft>
                <a:spcPts val="0"/>
              </a:spcAft>
              <a:buClr>
                <a:schemeClr val="dk1"/>
              </a:buClr>
              <a:buSzPts val="1300"/>
              <a:buChar char="●"/>
            </a:pPr>
            <a:r>
              <a:rPr b="1" lang="en">
                <a:solidFill>
                  <a:schemeClr val="dk1"/>
                </a:solidFill>
              </a:rPr>
              <a:t>store_counter - Write into memory number of cycles it took for computation</a:t>
            </a:r>
            <a:endParaRPr b="1">
              <a:solidFill>
                <a:schemeClr val="dk1"/>
              </a:solidFill>
            </a:endParaRPr>
          </a:p>
          <a:p>
            <a:pPr indent="-311150" lvl="0" marL="457200" rtl="0" algn="l">
              <a:spcBef>
                <a:spcPts val="0"/>
              </a:spcBef>
              <a:spcAft>
                <a:spcPts val="0"/>
              </a:spcAft>
              <a:buClr>
                <a:schemeClr val="dk1"/>
              </a:buClr>
              <a:buSzPts val="1300"/>
              <a:buChar char="●"/>
            </a:pPr>
            <a:r>
              <a:rPr b="1" lang="en">
                <a:solidFill>
                  <a:schemeClr val="dk1"/>
                </a:solidFill>
              </a:rPr>
              <a:t>TBD</a:t>
            </a:r>
            <a:endParaRPr b="1">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considerations</a:t>
            </a:r>
            <a:endParaRPr/>
          </a:p>
        </p:txBody>
      </p:sp>
      <p:sp>
        <p:nvSpPr>
          <p:cNvPr id="216" name="Google Shape;216;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We start by supporting only the 4x4 multiplications, but we plan to support customizing the matrix dimensions.</a:t>
            </a:r>
            <a:endParaRPr sz="2100"/>
          </a:p>
          <a:p>
            <a:pPr indent="-361950" lvl="0" marL="457200" rtl="0" algn="l">
              <a:spcBef>
                <a:spcPts val="0"/>
              </a:spcBef>
              <a:spcAft>
                <a:spcPts val="0"/>
              </a:spcAft>
              <a:buSzPts val="2100"/>
              <a:buChar char="●"/>
            </a:pPr>
            <a:r>
              <a:rPr lang="en" sz="2100"/>
              <a:t>Make the hardware do other operations, such as convolutions, etc., along with the matrix multiplications.</a:t>
            </a:r>
            <a:endParaRPr sz="2100"/>
          </a:p>
          <a:p>
            <a:pPr indent="0" lvl="0" marL="0" rtl="0" algn="l">
              <a:spcBef>
                <a:spcPts val="1200"/>
              </a:spcBef>
              <a:spcAft>
                <a:spcPts val="1200"/>
              </a:spcAft>
              <a:buNone/>
            </a:pPr>
            <a:r>
              <a:t/>
            </a:r>
            <a:endParaRPr sz="2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u="sng">
                <a:latin typeface="Lato"/>
                <a:ea typeface="Lato"/>
                <a:cs typeface="Lato"/>
                <a:sym typeface="Lato"/>
              </a:rPr>
              <a:t>Roles and Responsibilities</a:t>
            </a:r>
            <a:endParaRPr/>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61950" lvl="0" marL="457200" rtl="0" algn="l">
              <a:lnSpc>
                <a:spcPct val="100000"/>
              </a:lnSpc>
              <a:spcBef>
                <a:spcPts val="0"/>
              </a:spcBef>
              <a:spcAft>
                <a:spcPts val="0"/>
              </a:spcAft>
              <a:buSzPts val="2100"/>
              <a:buChar char="●"/>
            </a:pPr>
            <a:r>
              <a:rPr lang="en" sz="2100"/>
              <a:t>Team Lead and Design Lead- Abhipray Singh</a:t>
            </a:r>
            <a:endParaRPr sz="2100"/>
          </a:p>
          <a:p>
            <a:pPr indent="0" lvl="0" marL="457200" rtl="0" algn="l">
              <a:lnSpc>
                <a:spcPct val="100000"/>
              </a:lnSpc>
              <a:spcBef>
                <a:spcPts val="0"/>
              </a:spcBef>
              <a:spcAft>
                <a:spcPts val="0"/>
              </a:spcAft>
              <a:buNone/>
            </a:pPr>
            <a:r>
              <a:t/>
            </a:r>
            <a:endParaRPr sz="2100"/>
          </a:p>
          <a:p>
            <a:pPr indent="-361950" lvl="0" marL="457200" rtl="0" algn="l">
              <a:lnSpc>
                <a:spcPct val="100000"/>
              </a:lnSpc>
              <a:spcBef>
                <a:spcPts val="0"/>
              </a:spcBef>
              <a:spcAft>
                <a:spcPts val="0"/>
              </a:spcAft>
              <a:buSzPts val="2100"/>
              <a:buChar char="●"/>
            </a:pPr>
            <a:r>
              <a:rPr lang="en" sz="2100"/>
              <a:t>Verification Lead - Ganesh Bhagwat</a:t>
            </a:r>
            <a:endParaRPr sz="2100"/>
          </a:p>
          <a:p>
            <a:pPr indent="0" lvl="0" marL="457200" rtl="0" algn="l">
              <a:lnSpc>
                <a:spcPct val="100000"/>
              </a:lnSpc>
              <a:spcBef>
                <a:spcPts val="0"/>
              </a:spcBef>
              <a:spcAft>
                <a:spcPts val="0"/>
              </a:spcAft>
              <a:buNone/>
            </a:pPr>
            <a:r>
              <a:t/>
            </a:r>
            <a:endParaRPr sz="2100"/>
          </a:p>
          <a:p>
            <a:pPr indent="-361950" lvl="0" marL="457200" rtl="0" algn="l">
              <a:lnSpc>
                <a:spcPct val="100000"/>
              </a:lnSpc>
              <a:spcBef>
                <a:spcPts val="0"/>
              </a:spcBef>
              <a:spcAft>
                <a:spcPts val="0"/>
              </a:spcAft>
              <a:buSzPts val="2100"/>
              <a:buChar char="●"/>
            </a:pPr>
            <a:r>
              <a:rPr lang="en" sz="2100"/>
              <a:t>Physical Design Lead - Aditya Kumar</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Matrix multiplication is a compute-intensive operation which is widely used in image processing, data compression, and 3D graphics rendering.</a:t>
            </a:r>
            <a:endParaRPr sz="2100"/>
          </a:p>
          <a:p>
            <a:pPr indent="-361950" lvl="0" marL="457200" rtl="0" algn="l">
              <a:spcBef>
                <a:spcPts val="0"/>
              </a:spcBef>
              <a:spcAft>
                <a:spcPts val="0"/>
              </a:spcAft>
              <a:buSzPts val="2100"/>
              <a:buChar char="●"/>
            </a:pPr>
            <a:r>
              <a:rPr lang="en" sz="2100"/>
              <a:t>By having dedicated hardware for this operation, we can speed up all of these applications.</a:t>
            </a:r>
            <a:endParaRPr sz="2100"/>
          </a:p>
          <a:p>
            <a:pPr indent="-361950" lvl="0" marL="457200" rtl="0" algn="l">
              <a:spcBef>
                <a:spcPts val="0"/>
              </a:spcBef>
              <a:spcAft>
                <a:spcPts val="0"/>
              </a:spcAft>
              <a:buSzPts val="2100"/>
              <a:buChar char="●"/>
            </a:pPr>
            <a:r>
              <a:rPr lang="en" sz="2100"/>
              <a:t>Systolic arrays are one such approaches to realise this idea.</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Systolic Array</a:t>
            </a:r>
            <a:endParaRPr/>
          </a:p>
        </p:txBody>
      </p:sp>
      <p:sp>
        <p:nvSpPr>
          <p:cNvPr id="154" name="Google Shape;154;p16"/>
          <p:cNvSpPr txBox="1"/>
          <p:nvPr>
            <p:ph idx="1" type="body"/>
          </p:nvPr>
        </p:nvSpPr>
        <p:spPr>
          <a:xfrm>
            <a:off x="327050" y="1461475"/>
            <a:ext cx="41271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 grid-like arrangement of simple processing elements that work in a synchronized manner.</a:t>
            </a:r>
            <a:endParaRPr sz="1700"/>
          </a:p>
          <a:p>
            <a:pPr indent="-336550" lvl="0" marL="457200" rtl="0" algn="l">
              <a:spcBef>
                <a:spcPts val="0"/>
              </a:spcBef>
              <a:spcAft>
                <a:spcPts val="0"/>
              </a:spcAft>
              <a:buSzPts val="1700"/>
              <a:buChar char="●"/>
            </a:pPr>
            <a:r>
              <a:rPr lang="en" sz="1700"/>
              <a:t>P</a:t>
            </a:r>
            <a:r>
              <a:rPr lang="en" sz="1700"/>
              <a:t>articularly effective in accelerating matrix multiplication operations.</a:t>
            </a:r>
            <a:endParaRPr sz="1700"/>
          </a:p>
          <a:p>
            <a:pPr indent="-336550" lvl="0" marL="457200" rtl="0" algn="l">
              <a:spcBef>
                <a:spcPts val="0"/>
              </a:spcBef>
              <a:spcAft>
                <a:spcPts val="0"/>
              </a:spcAft>
              <a:buSzPts val="1700"/>
              <a:buChar char="●"/>
            </a:pPr>
            <a:r>
              <a:rPr lang="en" sz="1700"/>
              <a:t>We will initially focus on the implementation of systolic arrays for 4x4 matrix multiplication, and then extend to matrices of other sizes.</a:t>
            </a:r>
            <a:endParaRPr sz="1700"/>
          </a:p>
        </p:txBody>
      </p:sp>
      <p:pic>
        <p:nvPicPr>
          <p:cNvPr id="155" name="Google Shape;155;p16"/>
          <p:cNvPicPr preferRelativeResize="0"/>
          <p:nvPr/>
        </p:nvPicPr>
        <p:blipFill>
          <a:blip r:embed="rId3">
            <a:alphaModFix/>
          </a:blip>
          <a:stretch>
            <a:fillRect/>
          </a:stretch>
        </p:blipFill>
        <p:spPr>
          <a:xfrm>
            <a:off x="4630350" y="661263"/>
            <a:ext cx="4090240" cy="3820977"/>
          </a:xfrm>
          <a:prstGeom prst="rect">
            <a:avLst/>
          </a:prstGeom>
          <a:noFill/>
          <a:ln>
            <a:noFill/>
          </a:ln>
        </p:spPr>
      </p:pic>
      <p:sp>
        <p:nvSpPr>
          <p:cNvPr id="156" name="Google Shape;156;p16"/>
          <p:cNvSpPr txBox="1"/>
          <p:nvPr/>
        </p:nvSpPr>
        <p:spPr>
          <a:xfrm>
            <a:off x="537575" y="4482250"/>
            <a:ext cx="8183100" cy="4926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FFFF"/>
                </a:solidFill>
              </a:rPr>
              <a:t>Lars Wanhammar, 8 - DSP Architectures, Editor(s): Lars Wanhammar, In Academic Press Series in Engineering, DSP Integrated Circuits, Academic Press, 1999, Pages 357-385, ISBN 9780127345307,https://doi.org/10.1016/B978-012734530-7/50008-8.</a:t>
            </a:r>
            <a:endParaRPr sz="10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Systolic Array</a:t>
            </a:r>
            <a:endParaRPr/>
          </a:p>
        </p:txBody>
      </p:sp>
      <p:pic>
        <p:nvPicPr>
          <p:cNvPr id="162" name="Google Shape;162;p17" title="systolicarrayvideo.mp4">
            <a:hlinkClick r:id="rId3"/>
          </p:cNvPr>
          <p:cNvPicPr preferRelativeResize="0"/>
          <p:nvPr/>
        </p:nvPicPr>
        <p:blipFill>
          <a:blip r:embed="rId4">
            <a:alphaModFix/>
          </a:blip>
          <a:stretch>
            <a:fillRect/>
          </a:stretch>
        </p:blipFill>
        <p:spPr>
          <a:xfrm>
            <a:off x="1362125" y="1169650"/>
            <a:ext cx="4737074" cy="3552800"/>
          </a:xfrm>
          <a:prstGeom prst="rect">
            <a:avLst/>
          </a:prstGeom>
          <a:noFill/>
          <a:ln>
            <a:noFill/>
          </a:ln>
        </p:spPr>
      </p:pic>
      <p:sp>
        <p:nvSpPr>
          <p:cNvPr id="163" name="Google Shape;163;p17"/>
          <p:cNvSpPr txBox="1"/>
          <p:nvPr/>
        </p:nvSpPr>
        <p:spPr>
          <a:xfrm>
            <a:off x="6099200" y="4106850"/>
            <a:ext cx="3000000" cy="6156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https://www.youtube.com/watch?v=cmy7LBaWuZ8</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18"/>
          <p:cNvPicPr preferRelativeResize="0"/>
          <p:nvPr/>
        </p:nvPicPr>
        <p:blipFill>
          <a:blip r:embed="rId3">
            <a:alphaModFix/>
          </a:blip>
          <a:stretch>
            <a:fillRect/>
          </a:stretch>
        </p:blipFill>
        <p:spPr>
          <a:xfrm>
            <a:off x="1104225" y="608575"/>
            <a:ext cx="7509350" cy="41213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approach</a:t>
            </a:r>
            <a:endParaRPr/>
          </a:p>
        </p:txBody>
      </p:sp>
      <p:sp>
        <p:nvSpPr>
          <p:cNvPr id="174" name="Google Shape;174;p19"/>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337820" lvl="0" marL="457200" rtl="0" algn="l">
              <a:lnSpc>
                <a:spcPct val="95000"/>
              </a:lnSpc>
              <a:spcBef>
                <a:spcPts val="0"/>
              </a:spcBef>
              <a:spcAft>
                <a:spcPts val="0"/>
              </a:spcAft>
              <a:buSzPts val="1720"/>
              <a:buChar char="●"/>
            </a:pPr>
            <a:r>
              <a:rPr lang="en" sz="1720"/>
              <a:t>Target is to implement a </a:t>
            </a:r>
            <a:r>
              <a:rPr lang="en" sz="1720"/>
              <a:t>systolic</a:t>
            </a:r>
            <a:r>
              <a:rPr lang="en" sz="1720"/>
              <a:t> array.</a:t>
            </a:r>
            <a:endParaRPr sz="1720"/>
          </a:p>
          <a:p>
            <a:pPr indent="-337820" lvl="0" marL="457200" rtl="0" algn="l">
              <a:lnSpc>
                <a:spcPct val="95000"/>
              </a:lnSpc>
              <a:spcBef>
                <a:spcPts val="0"/>
              </a:spcBef>
              <a:spcAft>
                <a:spcPts val="0"/>
              </a:spcAft>
              <a:buSzPts val="1720"/>
              <a:buChar char="●"/>
            </a:pPr>
            <a:r>
              <a:rPr lang="en" sz="1720"/>
              <a:t>It is being exercised by implementing it with five stage in order pipeline.</a:t>
            </a:r>
            <a:endParaRPr sz="1720"/>
          </a:p>
          <a:p>
            <a:pPr indent="-337820" lvl="0" marL="457200" rtl="0" algn="l">
              <a:lnSpc>
                <a:spcPct val="95000"/>
              </a:lnSpc>
              <a:spcBef>
                <a:spcPts val="0"/>
              </a:spcBef>
              <a:spcAft>
                <a:spcPts val="0"/>
              </a:spcAft>
              <a:buSzPts val="1720"/>
              <a:buChar char="●"/>
            </a:pPr>
            <a:r>
              <a:rPr lang="en" sz="1720"/>
              <a:t>Two approaches of data loading:</a:t>
            </a:r>
            <a:endParaRPr sz="1720"/>
          </a:p>
          <a:p>
            <a:pPr indent="0" lvl="0" marL="0" rtl="0" algn="l">
              <a:lnSpc>
                <a:spcPct val="95000"/>
              </a:lnSpc>
              <a:spcBef>
                <a:spcPts val="1200"/>
              </a:spcBef>
              <a:spcAft>
                <a:spcPts val="0"/>
              </a:spcAft>
              <a:buSzPts val="523"/>
              <a:buNone/>
            </a:pPr>
            <a:r>
              <a:rPr lang="en" sz="1720"/>
              <a:t>&gt;&gt; approach 1: load all matrices data in buffer before calculation commences</a:t>
            </a:r>
            <a:endParaRPr sz="1720"/>
          </a:p>
          <a:p>
            <a:pPr indent="0" lvl="0" marL="0" rtl="0" algn="l">
              <a:lnSpc>
                <a:spcPct val="95000"/>
              </a:lnSpc>
              <a:spcBef>
                <a:spcPts val="1200"/>
              </a:spcBef>
              <a:spcAft>
                <a:spcPts val="0"/>
              </a:spcAft>
              <a:buSzPts val="523"/>
              <a:buNone/>
            </a:pPr>
            <a:r>
              <a:rPr lang="en" sz="1720"/>
              <a:t>&gt;&gt; approach 2 : parallely load data and perform calculation to hide load latency</a:t>
            </a:r>
            <a:endParaRPr sz="1720"/>
          </a:p>
          <a:p>
            <a:pPr indent="-337820" lvl="0" marL="457200" rtl="0" algn="l">
              <a:lnSpc>
                <a:spcPct val="95000"/>
              </a:lnSpc>
              <a:spcBef>
                <a:spcPts val="1200"/>
              </a:spcBef>
              <a:spcAft>
                <a:spcPts val="0"/>
              </a:spcAft>
              <a:buSzPts val="1720"/>
              <a:buChar char="●"/>
            </a:pPr>
            <a:r>
              <a:rPr lang="en" sz="1720"/>
              <a:t>Plan is to arrange data memory in a 8 banked fashion.</a:t>
            </a:r>
            <a:endParaRPr sz="1720"/>
          </a:p>
          <a:p>
            <a:pPr indent="-337820" lvl="0" marL="457200" rtl="0" algn="l">
              <a:lnSpc>
                <a:spcPct val="95000"/>
              </a:lnSpc>
              <a:spcBef>
                <a:spcPts val="0"/>
              </a:spcBef>
              <a:spcAft>
                <a:spcPts val="0"/>
              </a:spcAft>
              <a:buSzPts val="1720"/>
              <a:buChar char="●"/>
            </a:pPr>
            <a:r>
              <a:rPr lang="en" sz="1720"/>
              <a:t>This enables us to fetch all inputs from a single </a:t>
            </a:r>
            <a:r>
              <a:rPr lang="en" sz="1720"/>
              <a:t>cache</a:t>
            </a:r>
            <a:r>
              <a:rPr lang="en" sz="1720"/>
              <a:t> line , which enables us </a:t>
            </a:r>
            <a:r>
              <a:rPr lang="en" sz="1720"/>
              <a:t>aligned</a:t>
            </a:r>
            <a:r>
              <a:rPr lang="en" sz="1720"/>
              <a:t> fetch</a:t>
            </a:r>
            <a:endParaRPr sz="1720"/>
          </a:p>
          <a:p>
            <a:pPr indent="0" lvl="0" marL="0" rtl="0" algn="l">
              <a:lnSpc>
                <a:spcPct val="95000"/>
              </a:lnSpc>
              <a:spcBef>
                <a:spcPts val="1200"/>
              </a:spcBef>
              <a:spcAft>
                <a:spcPts val="0"/>
              </a:spcAft>
              <a:buSzPts val="523"/>
              <a:buNone/>
            </a:pPr>
            <a:r>
              <a:t/>
            </a:r>
            <a:endParaRPr sz="817"/>
          </a:p>
          <a:p>
            <a:pPr indent="0" lvl="0" marL="0" rtl="0" algn="l">
              <a:lnSpc>
                <a:spcPct val="95000"/>
              </a:lnSpc>
              <a:spcBef>
                <a:spcPts val="1200"/>
              </a:spcBef>
              <a:spcAft>
                <a:spcPts val="1200"/>
              </a:spcAft>
              <a:buSzPts val="523"/>
              <a:buNone/>
            </a:pPr>
            <a:r>
              <a:t/>
            </a:r>
            <a:endParaRPr sz="817"/>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Progression</a:t>
            </a:r>
            <a:endParaRPr/>
          </a:p>
        </p:txBody>
      </p:sp>
      <p:sp>
        <p:nvSpPr>
          <p:cNvPr id="180" name="Google Shape;180;p20"/>
          <p:cNvSpPr txBox="1"/>
          <p:nvPr>
            <p:ph idx="1" type="body"/>
          </p:nvPr>
        </p:nvSpPr>
        <p:spPr>
          <a:xfrm>
            <a:off x="590550" y="1567550"/>
            <a:ext cx="7962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Our first milestone is to have a working 4x4 </a:t>
            </a:r>
            <a:r>
              <a:rPr lang="en" sz="1800"/>
              <a:t>systolic</a:t>
            </a:r>
            <a:r>
              <a:rPr lang="en" sz="1800"/>
              <a:t> array that can do basic 4x4 </a:t>
            </a:r>
            <a:r>
              <a:rPr lang="en" sz="1800"/>
              <a:t>matrix</a:t>
            </a:r>
            <a:r>
              <a:rPr lang="en" sz="1800"/>
              <a:t> multiplication. This also serves as our fallback design in case future iteration fail.</a:t>
            </a:r>
            <a:endParaRPr sz="1800"/>
          </a:p>
          <a:p>
            <a:pPr indent="-342900" lvl="0" marL="457200" rtl="0" algn="l">
              <a:spcBef>
                <a:spcPts val="0"/>
              </a:spcBef>
              <a:spcAft>
                <a:spcPts val="0"/>
              </a:spcAft>
              <a:buSzPts val="1800"/>
              <a:buChar char="●"/>
            </a:pPr>
            <a:r>
              <a:rPr lang="en" sz="1800"/>
              <a:t>Next , we develop the 5-stage pipeline and </a:t>
            </a:r>
            <a:r>
              <a:rPr lang="en" sz="1800"/>
              <a:t>integrate</a:t>
            </a:r>
            <a:r>
              <a:rPr lang="en" sz="1800"/>
              <a:t> with the </a:t>
            </a:r>
            <a:r>
              <a:rPr lang="en" sz="1800"/>
              <a:t>systolic</a:t>
            </a:r>
            <a:r>
              <a:rPr lang="en" sz="1800"/>
              <a:t> array and so we can use the instructions to control the array. </a:t>
            </a:r>
            <a:endParaRPr sz="1800"/>
          </a:p>
          <a:p>
            <a:pPr indent="-342900" lvl="0" marL="457200" rtl="0" algn="l">
              <a:spcBef>
                <a:spcPts val="0"/>
              </a:spcBef>
              <a:spcAft>
                <a:spcPts val="0"/>
              </a:spcAft>
              <a:buSzPts val="1800"/>
              <a:buChar char="●"/>
            </a:pPr>
            <a:r>
              <a:rPr lang="en" sz="1800"/>
              <a:t>Finally, we plan to </a:t>
            </a:r>
            <a:r>
              <a:rPr lang="en" sz="1800"/>
              <a:t>have</a:t>
            </a:r>
            <a:r>
              <a:rPr lang="en" sz="1800"/>
              <a:t> a 5-stage pipeline </a:t>
            </a:r>
            <a:r>
              <a:rPr lang="en" sz="1800"/>
              <a:t>systolic</a:t>
            </a:r>
            <a:r>
              <a:rPr lang="en" sz="1800"/>
              <a:t> array that can perform any dimension of matrix multiplication like 4x1 * 1x4 , 2x4 * 4x2 etc.</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247675"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Plan</a:t>
            </a:r>
            <a:endParaRPr/>
          </a:p>
        </p:txBody>
      </p:sp>
      <p:pic>
        <p:nvPicPr>
          <p:cNvPr id="186" name="Google Shape;186;p21"/>
          <p:cNvPicPr preferRelativeResize="0"/>
          <p:nvPr/>
        </p:nvPicPr>
        <p:blipFill>
          <a:blip r:embed="rId3">
            <a:alphaModFix/>
          </a:blip>
          <a:stretch>
            <a:fillRect/>
          </a:stretch>
        </p:blipFill>
        <p:spPr>
          <a:xfrm>
            <a:off x="1024275" y="643875"/>
            <a:ext cx="7095451" cy="43432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