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DC2"/>
    <a:srgbClr val="455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4708"/>
  </p:normalViewPr>
  <p:slideViewPr>
    <p:cSldViewPr snapToGrid="0">
      <p:cViewPr>
        <p:scale>
          <a:sx n="116" d="100"/>
          <a:sy n="116" d="100"/>
        </p:scale>
        <p:origin x="10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24C8-A60F-D243-1241-C4017EE16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076F6-7176-C0C4-4D73-2357CA1F3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D915-B72D-D212-21FF-D8C2DC85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F69E-0FEC-994B-A750-1CF028B9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B26A-70F3-36A2-C044-B1EDED43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296C-1B62-C940-618A-B05C04E7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4D3AB-B240-AFD6-5202-53AF70AD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265E-9754-3F03-5807-3C90CB50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B93A-44F0-67DA-78E4-2B1C7DF1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B1B-AB91-0362-AA28-89B6E29C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01D5B-9BE5-A5B8-5FF1-4D7026934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DEA0B-C9ED-07DC-BCD0-9FEC96F6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CAAB-E18E-0DCE-4D69-14E602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29A2-7D68-076E-7C73-7D2C1E4A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3AC86-F52B-A5EA-9764-960D5649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A05-B810-7C18-43A0-CEBF1940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0CB9-A702-0426-7444-EA2F12A3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0FB9-3D42-363C-D122-6685C6B2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CBD2-02ED-111A-5A1D-1EA48187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B9D7-EED2-2B3F-E3FF-F075DC32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1388-A34E-E0AB-5EDB-21059A73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9BA1-978D-7D99-56DD-52E1AAB8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6067-F5F6-5C42-EE8E-B0DF6C0C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1B14-5FA2-1C48-D342-78FE0FC4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BAC0-3B07-FDB6-8EDE-42B76E46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6A24-E03B-8824-CDA2-2832FE62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72E3-71AF-48FD-5613-08E1B687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9ED6-27F7-F134-F975-05AA69EE4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103D-E056-7B39-9C1A-6251837C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9D95-20EF-F191-F72A-B14DC9BC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6862-49CE-260C-D44F-B52DB85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A31F-B219-344B-ED26-9B1C428C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E704-62BD-BC43-BCD7-A29B5503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5338-F000-D74D-4FD1-E8779A49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D4D85-7921-8EE7-2FDF-A5A590295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D4442-3DED-2095-AE95-CCD4D349F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E2550-C0E9-7C51-8248-417B82FE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DB474-2321-79E6-BAE1-295F7318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05A58-EA59-7BB8-8E0E-0DBE99EF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D204-1516-5ECC-07A5-AD301928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9BCD0-D90D-4AFB-556C-B286E21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63515-109C-6455-13EF-6E16EFD1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FB2A7-0119-4735-8ED0-0E2CDBB8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90E99-9F5F-8F4D-1D7C-3512087F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C4FB0-9D15-1ECC-02D5-42691845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F461C-2CA6-BC93-0395-966A0A4C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844-4CE4-7203-F01A-B2BDEB9C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EA44-64CC-8D72-64DA-05C47181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6AD58-166C-ED94-5F6B-5D3156933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67E86-628C-1EEF-B77A-3DC4168E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6B83-4271-E5C3-8656-04D1F5B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B4E3A-3273-ECC9-5E5D-F776619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E1E3-85B8-56D8-5A45-5921006B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8F07A-29CF-B6AA-4631-BC90F208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5982D-1966-B9DA-6066-4E4EAD9FC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1E48-D14C-2E9E-C561-D330E2CD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45F9-533E-65C6-4AA5-0E21039E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12AE-3B68-A8D4-07BC-41D1E1FC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E3440-D214-A3C0-0D4C-78FCF827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C657-28B2-92EA-3674-2C7DD4C6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2826-1F25-960C-D557-C4D44DB88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4EE1C-F4B5-C549-A32E-651D9C166A7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4C02-B708-6EFF-8167-7FADBC3A7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7A4B-EE7A-9973-4125-1A34E34A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31674-216D-144B-A053-34A252FA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6.pn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7.wdp"/><Relationship Id="rId3" Type="http://schemas.microsoft.com/office/2007/relationships/hdphoto" Target="../media/hdphoto1.wdp"/><Relationship Id="rId7" Type="http://schemas.openxmlformats.org/officeDocument/2006/relationships/image" Target="../media/image41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microsoft.com/office/2007/relationships/hdphoto" Target="../media/hdphoto2.wdp"/><Relationship Id="rId10" Type="http://schemas.microsoft.com/office/2007/relationships/hdphoto" Target="../media/hdphoto5.wdp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Rectangle 207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Top 10 Open Source MLOps Tools. As ...">
            <a:extLst>
              <a:ext uri="{FF2B5EF4-FFF2-40B4-BE49-F238E27FC236}">
                <a16:creationId xmlns:a16="http://schemas.microsoft.com/office/drawing/2014/main" id="{06758097-CE1B-6F93-54F1-83D90CFC5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t="24644" r="12175" b="27372"/>
          <a:stretch/>
        </p:blipFill>
        <p:spPr bwMode="auto">
          <a:xfrm>
            <a:off x="6253817" y="2166873"/>
            <a:ext cx="5294715" cy="2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89A5F-78AD-548C-7141-2D14EC524413}"/>
              </a:ext>
            </a:extLst>
          </p:cNvPr>
          <p:cNvSpPr txBox="1"/>
          <p:nvPr/>
        </p:nvSpPr>
        <p:spPr>
          <a:xfrm>
            <a:off x="827902" y="788316"/>
            <a:ext cx="50855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MLOps</a:t>
            </a:r>
            <a:r>
              <a:rPr lang="en-US" sz="5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Process to manage full lifecycle for a Large Language Model management</a:t>
            </a:r>
          </a:p>
        </p:txBody>
      </p:sp>
    </p:spTree>
    <p:extLst>
      <p:ext uri="{BB962C8B-B14F-4D97-AF65-F5344CB8AC3E}">
        <p14:creationId xmlns:p14="http://schemas.microsoft.com/office/powerpoint/2010/main" val="36573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4DF9E-7873-2531-091E-BF9DD2513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Oval 1040">
            <a:extLst>
              <a:ext uri="{FF2B5EF4-FFF2-40B4-BE49-F238E27FC236}">
                <a16:creationId xmlns:a16="http://schemas.microsoft.com/office/drawing/2014/main" id="{6D1B2B76-98F7-3344-390B-6E392B90A277}"/>
              </a:ext>
            </a:extLst>
          </p:cNvPr>
          <p:cNvSpPr/>
          <p:nvPr/>
        </p:nvSpPr>
        <p:spPr>
          <a:xfrm>
            <a:off x="6163111" y="4048193"/>
            <a:ext cx="1902091" cy="914400"/>
          </a:xfrm>
          <a:custGeom>
            <a:avLst/>
            <a:gdLst>
              <a:gd name="connsiteX0" fmla="*/ 0 w 1902091"/>
              <a:gd name="connsiteY0" fmla="*/ 457200 h 914400"/>
              <a:gd name="connsiteX1" fmla="*/ 951046 w 1902091"/>
              <a:gd name="connsiteY1" fmla="*/ 0 h 914400"/>
              <a:gd name="connsiteX2" fmla="*/ 1902092 w 1902091"/>
              <a:gd name="connsiteY2" fmla="*/ 457200 h 914400"/>
              <a:gd name="connsiteX3" fmla="*/ 951046 w 1902091"/>
              <a:gd name="connsiteY3" fmla="*/ 914400 h 914400"/>
              <a:gd name="connsiteX4" fmla="*/ 0 w 1902091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091" h="914400" extrusionOk="0">
                <a:moveTo>
                  <a:pt x="0" y="457200"/>
                </a:moveTo>
                <a:cubicBezTo>
                  <a:pt x="-856" y="222632"/>
                  <a:pt x="497829" y="-37309"/>
                  <a:pt x="951046" y="0"/>
                </a:cubicBezTo>
                <a:cubicBezTo>
                  <a:pt x="1483063" y="4707"/>
                  <a:pt x="1858373" y="182677"/>
                  <a:pt x="1902092" y="457200"/>
                </a:cubicBezTo>
                <a:cubicBezTo>
                  <a:pt x="1938523" y="630452"/>
                  <a:pt x="1480442" y="895903"/>
                  <a:pt x="951046" y="914400"/>
                </a:cubicBezTo>
                <a:cubicBezTo>
                  <a:pt x="450020" y="925787"/>
                  <a:pt x="-23461" y="691458"/>
                  <a:pt x="0" y="45720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59488149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21E50DC-A13D-88D1-2B9A-7650C857A6E0}"/>
              </a:ext>
            </a:extLst>
          </p:cNvPr>
          <p:cNvSpPr/>
          <p:nvPr/>
        </p:nvSpPr>
        <p:spPr>
          <a:xfrm>
            <a:off x="787672" y="4887603"/>
            <a:ext cx="1050325" cy="1309816"/>
          </a:xfrm>
          <a:custGeom>
            <a:avLst/>
            <a:gdLst>
              <a:gd name="connsiteX0" fmla="*/ 0 w 1050325"/>
              <a:gd name="connsiteY0" fmla="*/ 131291 h 1309816"/>
              <a:gd name="connsiteX1" fmla="*/ 525163 w 1050325"/>
              <a:gd name="connsiteY1" fmla="*/ 262582 h 1309816"/>
              <a:gd name="connsiteX2" fmla="*/ 1050326 w 1050325"/>
              <a:gd name="connsiteY2" fmla="*/ 131291 h 1309816"/>
              <a:gd name="connsiteX3" fmla="*/ 1050325 w 1050325"/>
              <a:gd name="connsiteY3" fmla="*/ 1178525 h 1309816"/>
              <a:gd name="connsiteX4" fmla="*/ 525162 w 1050325"/>
              <a:gd name="connsiteY4" fmla="*/ 1309816 h 1309816"/>
              <a:gd name="connsiteX5" fmla="*/ -1 w 1050325"/>
              <a:gd name="connsiteY5" fmla="*/ 1178525 h 1309816"/>
              <a:gd name="connsiteX6" fmla="*/ 0 w 1050325"/>
              <a:gd name="connsiteY6" fmla="*/ 131291 h 1309816"/>
              <a:gd name="connsiteX0" fmla="*/ 0 w 1050325"/>
              <a:gd name="connsiteY0" fmla="*/ 131291 h 1309816"/>
              <a:gd name="connsiteX1" fmla="*/ 525163 w 1050325"/>
              <a:gd name="connsiteY1" fmla="*/ 0 h 1309816"/>
              <a:gd name="connsiteX2" fmla="*/ 1050326 w 1050325"/>
              <a:gd name="connsiteY2" fmla="*/ 131291 h 1309816"/>
              <a:gd name="connsiteX3" fmla="*/ 525163 w 1050325"/>
              <a:gd name="connsiteY3" fmla="*/ 262582 h 1309816"/>
              <a:gd name="connsiteX4" fmla="*/ 0 w 1050325"/>
              <a:gd name="connsiteY4" fmla="*/ 131291 h 1309816"/>
              <a:gd name="connsiteX0" fmla="*/ 1050325 w 1050325"/>
              <a:gd name="connsiteY0" fmla="*/ 131291 h 1309816"/>
              <a:gd name="connsiteX1" fmla="*/ 525162 w 1050325"/>
              <a:gd name="connsiteY1" fmla="*/ 262582 h 1309816"/>
              <a:gd name="connsiteX2" fmla="*/ -1 w 1050325"/>
              <a:gd name="connsiteY2" fmla="*/ 131291 h 1309816"/>
              <a:gd name="connsiteX3" fmla="*/ 525162 w 1050325"/>
              <a:gd name="connsiteY3" fmla="*/ 0 h 1309816"/>
              <a:gd name="connsiteX4" fmla="*/ 1050325 w 1050325"/>
              <a:gd name="connsiteY4" fmla="*/ 131291 h 1309816"/>
              <a:gd name="connsiteX5" fmla="*/ 1050325 w 1050325"/>
              <a:gd name="connsiteY5" fmla="*/ 1178525 h 1309816"/>
              <a:gd name="connsiteX6" fmla="*/ 525162 w 1050325"/>
              <a:gd name="connsiteY6" fmla="*/ 1309816 h 1309816"/>
              <a:gd name="connsiteX7" fmla="*/ -1 w 1050325"/>
              <a:gd name="connsiteY7" fmla="*/ 1178525 h 1309816"/>
              <a:gd name="connsiteX8" fmla="*/ 0 w 1050325"/>
              <a:gd name="connsiteY8" fmla="*/ 131291 h 13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325" h="1309816" stroke="0" extrusionOk="0">
                <a:moveTo>
                  <a:pt x="0" y="131291"/>
                </a:moveTo>
                <a:cubicBezTo>
                  <a:pt x="-4976" y="200731"/>
                  <a:pt x="206053" y="273492"/>
                  <a:pt x="525163" y="262582"/>
                </a:cubicBezTo>
                <a:cubicBezTo>
                  <a:pt x="823517" y="264332"/>
                  <a:pt x="1049354" y="203832"/>
                  <a:pt x="1050326" y="131291"/>
                </a:cubicBezTo>
                <a:cubicBezTo>
                  <a:pt x="1039270" y="491166"/>
                  <a:pt x="1041663" y="877325"/>
                  <a:pt x="1050325" y="1178525"/>
                </a:cubicBezTo>
                <a:cubicBezTo>
                  <a:pt x="1015235" y="1231836"/>
                  <a:pt x="856350" y="1329477"/>
                  <a:pt x="525162" y="1309816"/>
                </a:cubicBezTo>
                <a:cubicBezTo>
                  <a:pt x="246331" y="1311146"/>
                  <a:pt x="680" y="1249633"/>
                  <a:pt x="-1" y="1178525"/>
                </a:cubicBezTo>
                <a:cubicBezTo>
                  <a:pt x="-33571" y="824306"/>
                  <a:pt x="-19435" y="498667"/>
                  <a:pt x="0" y="131291"/>
                </a:cubicBezTo>
                <a:close/>
              </a:path>
              <a:path w="1050325" h="1309816" fill="lighten" stroke="0" extrusionOk="0">
                <a:moveTo>
                  <a:pt x="0" y="131291"/>
                </a:moveTo>
                <a:cubicBezTo>
                  <a:pt x="-4115" y="19539"/>
                  <a:pt x="212083" y="32020"/>
                  <a:pt x="525163" y="0"/>
                </a:cubicBezTo>
                <a:cubicBezTo>
                  <a:pt x="820279" y="2842"/>
                  <a:pt x="1052812" y="59379"/>
                  <a:pt x="1050326" y="131291"/>
                </a:cubicBezTo>
                <a:cubicBezTo>
                  <a:pt x="1014648" y="198030"/>
                  <a:pt x="822098" y="268221"/>
                  <a:pt x="525163" y="262582"/>
                </a:cubicBezTo>
                <a:cubicBezTo>
                  <a:pt x="237657" y="266354"/>
                  <a:pt x="702" y="211077"/>
                  <a:pt x="0" y="131291"/>
                </a:cubicBezTo>
                <a:close/>
              </a:path>
              <a:path w="1050325" h="1309816" fill="none" extrusionOk="0">
                <a:moveTo>
                  <a:pt x="1050325" y="131291"/>
                </a:moveTo>
                <a:cubicBezTo>
                  <a:pt x="1056473" y="213271"/>
                  <a:pt x="842314" y="295792"/>
                  <a:pt x="525162" y="262582"/>
                </a:cubicBezTo>
                <a:cubicBezTo>
                  <a:pt x="236411" y="261453"/>
                  <a:pt x="1527" y="196613"/>
                  <a:pt x="-1" y="131291"/>
                </a:cubicBezTo>
                <a:cubicBezTo>
                  <a:pt x="-30326" y="63761"/>
                  <a:pt x="199190" y="-24793"/>
                  <a:pt x="525162" y="0"/>
                </a:cubicBezTo>
                <a:cubicBezTo>
                  <a:pt x="805687" y="-675"/>
                  <a:pt x="1046022" y="50010"/>
                  <a:pt x="1050325" y="131291"/>
                </a:cubicBezTo>
                <a:cubicBezTo>
                  <a:pt x="1024163" y="622011"/>
                  <a:pt x="1044783" y="899474"/>
                  <a:pt x="1050325" y="1178525"/>
                </a:cubicBezTo>
                <a:cubicBezTo>
                  <a:pt x="1035196" y="1278086"/>
                  <a:pt x="836688" y="1325781"/>
                  <a:pt x="525162" y="1309816"/>
                </a:cubicBezTo>
                <a:cubicBezTo>
                  <a:pt x="234550" y="1323410"/>
                  <a:pt x="10860" y="1244593"/>
                  <a:pt x="-1" y="1178525"/>
                </a:cubicBezTo>
                <a:cubicBezTo>
                  <a:pt x="-29709" y="876610"/>
                  <a:pt x="-45526" y="482797"/>
                  <a:pt x="0" y="131291"/>
                </a:cubicBezTo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66740-9C1D-801B-C88D-9E4C4FC0F1A4}"/>
              </a:ext>
            </a:extLst>
          </p:cNvPr>
          <p:cNvSpPr txBox="1"/>
          <p:nvPr/>
        </p:nvSpPr>
        <p:spPr>
          <a:xfrm>
            <a:off x="799788" y="5238038"/>
            <a:ext cx="105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Data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86C66-DD60-FA3C-63F3-3806A5964900}"/>
              </a:ext>
            </a:extLst>
          </p:cNvPr>
          <p:cNvSpPr/>
          <p:nvPr/>
        </p:nvSpPr>
        <p:spPr>
          <a:xfrm>
            <a:off x="477795" y="2368097"/>
            <a:ext cx="1828799" cy="659816"/>
          </a:xfrm>
          <a:custGeom>
            <a:avLst/>
            <a:gdLst>
              <a:gd name="connsiteX0" fmla="*/ 0 w 1828799"/>
              <a:gd name="connsiteY0" fmla="*/ 0 h 659816"/>
              <a:gd name="connsiteX1" fmla="*/ 1828799 w 1828799"/>
              <a:gd name="connsiteY1" fmla="*/ 0 h 659816"/>
              <a:gd name="connsiteX2" fmla="*/ 1828799 w 1828799"/>
              <a:gd name="connsiteY2" fmla="*/ 659816 h 659816"/>
              <a:gd name="connsiteX3" fmla="*/ 0 w 1828799"/>
              <a:gd name="connsiteY3" fmla="*/ 659816 h 659816"/>
              <a:gd name="connsiteX4" fmla="*/ 0 w 1828799"/>
              <a:gd name="connsiteY4" fmla="*/ 0 h 65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799" h="659816" extrusionOk="0">
                <a:moveTo>
                  <a:pt x="0" y="0"/>
                </a:moveTo>
                <a:cubicBezTo>
                  <a:pt x="296525" y="-162554"/>
                  <a:pt x="1267379" y="56633"/>
                  <a:pt x="1828799" y="0"/>
                </a:cubicBezTo>
                <a:cubicBezTo>
                  <a:pt x="1819555" y="267768"/>
                  <a:pt x="1882903" y="578054"/>
                  <a:pt x="1828799" y="659816"/>
                </a:cubicBezTo>
                <a:cubicBezTo>
                  <a:pt x="1136852" y="579444"/>
                  <a:pt x="871884" y="763552"/>
                  <a:pt x="0" y="659816"/>
                </a:cubicBezTo>
                <a:cubicBezTo>
                  <a:pt x="45743" y="511369"/>
                  <a:pt x="-36314" y="1447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97437-C180-D74B-33CC-FE7E7B36DAB8}"/>
              </a:ext>
            </a:extLst>
          </p:cNvPr>
          <p:cNvSpPr txBox="1"/>
          <p:nvPr/>
        </p:nvSpPr>
        <p:spPr>
          <a:xfrm>
            <a:off x="491199" y="3151419"/>
            <a:ext cx="187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pitchFamily="2" charset="77"/>
              </a:rPr>
              <a:t>ETL /Data Pipeline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288322-62AF-9E1A-2FEA-29923665B80E}"/>
              </a:ext>
            </a:extLst>
          </p:cNvPr>
          <p:cNvCxnSpPr>
            <a:cxnSpLocks/>
          </p:cNvCxnSpPr>
          <p:nvPr/>
        </p:nvCxnSpPr>
        <p:spPr>
          <a:xfrm flipV="1">
            <a:off x="1324950" y="4092806"/>
            <a:ext cx="0" cy="5354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E675EB-6F8F-5810-9538-82EA36C47911}"/>
              </a:ext>
            </a:extLst>
          </p:cNvPr>
          <p:cNvSpPr/>
          <p:nvPr/>
        </p:nvSpPr>
        <p:spPr>
          <a:xfrm>
            <a:off x="3598707" y="2582649"/>
            <a:ext cx="2219243" cy="844374"/>
          </a:xfrm>
          <a:custGeom>
            <a:avLst/>
            <a:gdLst>
              <a:gd name="connsiteX0" fmla="*/ 0 w 2219243"/>
              <a:gd name="connsiteY0" fmla="*/ 0 h 844374"/>
              <a:gd name="connsiteX1" fmla="*/ 2219243 w 2219243"/>
              <a:gd name="connsiteY1" fmla="*/ 0 h 844374"/>
              <a:gd name="connsiteX2" fmla="*/ 2219243 w 2219243"/>
              <a:gd name="connsiteY2" fmla="*/ 844374 h 844374"/>
              <a:gd name="connsiteX3" fmla="*/ 0 w 2219243"/>
              <a:gd name="connsiteY3" fmla="*/ 844374 h 844374"/>
              <a:gd name="connsiteX4" fmla="*/ 0 w 2219243"/>
              <a:gd name="connsiteY4" fmla="*/ 0 h 84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243" h="844374" extrusionOk="0">
                <a:moveTo>
                  <a:pt x="0" y="0"/>
                </a:moveTo>
                <a:cubicBezTo>
                  <a:pt x="837435" y="122260"/>
                  <a:pt x="1720695" y="19655"/>
                  <a:pt x="2219243" y="0"/>
                </a:cubicBezTo>
                <a:cubicBezTo>
                  <a:pt x="2146250" y="401251"/>
                  <a:pt x="2254141" y="556881"/>
                  <a:pt x="2219243" y="844374"/>
                </a:cubicBezTo>
                <a:cubicBezTo>
                  <a:pt x="1830206" y="855992"/>
                  <a:pt x="727503" y="739545"/>
                  <a:pt x="0" y="844374"/>
                </a:cubicBezTo>
                <a:cubicBezTo>
                  <a:pt x="22615" y="700989"/>
                  <a:pt x="-56875" y="19833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42B7CA-1416-ED57-6489-34F8B8829533}"/>
              </a:ext>
            </a:extLst>
          </p:cNvPr>
          <p:cNvSpPr txBox="1"/>
          <p:nvPr/>
        </p:nvSpPr>
        <p:spPr>
          <a:xfrm>
            <a:off x="3615186" y="2680809"/>
            <a:ext cx="218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Model Training &amp; Model Engineering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143DA3-F347-329C-597F-6C8BCB3FB11A}"/>
              </a:ext>
            </a:extLst>
          </p:cNvPr>
          <p:cNvCxnSpPr>
            <a:cxnSpLocks/>
          </p:cNvCxnSpPr>
          <p:nvPr/>
        </p:nvCxnSpPr>
        <p:spPr>
          <a:xfrm>
            <a:off x="6980136" y="1884922"/>
            <a:ext cx="0" cy="4654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E2A25B-E1D3-5920-C042-933B70801BB3}"/>
              </a:ext>
            </a:extLst>
          </p:cNvPr>
          <p:cNvCxnSpPr>
            <a:cxnSpLocks/>
          </p:cNvCxnSpPr>
          <p:nvPr/>
        </p:nvCxnSpPr>
        <p:spPr>
          <a:xfrm flipV="1">
            <a:off x="4391178" y="2035031"/>
            <a:ext cx="0" cy="6037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4DC1FBF-D96E-ECB8-9E2B-16D08AAA49C6}"/>
              </a:ext>
            </a:extLst>
          </p:cNvPr>
          <p:cNvSpPr/>
          <p:nvPr/>
        </p:nvSpPr>
        <p:spPr>
          <a:xfrm>
            <a:off x="3558996" y="1127402"/>
            <a:ext cx="1729935" cy="914400"/>
          </a:xfrm>
          <a:custGeom>
            <a:avLst/>
            <a:gdLst>
              <a:gd name="connsiteX0" fmla="*/ 0 w 1729935"/>
              <a:gd name="connsiteY0" fmla="*/ 457200 h 914400"/>
              <a:gd name="connsiteX1" fmla="*/ 864968 w 1729935"/>
              <a:gd name="connsiteY1" fmla="*/ 0 h 914400"/>
              <a:gd name="connsiteX2" fmla="*/ 1729936 w 1729935"/>
              <a:gd name="connsiteY2" fmla="*/ 457200 h 914400"/>
              <a:gd name="connsiteX3" fmla="*/ 864968 w 1729935"/>
              <a:gd name="connsiteY3" fmla="*/ 914400 h 914400"/>
              <a:gd name="connsiteX4" fmla="*/ 0 w 1729935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9935" h="914400" extrusionOk="0">
                <a:moveTo>
                  <a:pt x="0" y="457200"/>
                </a:moveTo>
                <a:cubicBezTo>
                  <a:pt x="-881" y="223144"/>
                  <a:pt x="413142" y="-13406"/>
                  <a:pt x="864968" y="0"/>
                </a:cubicBezTo>
                <a:cubicBezTo>
                  <a:pt x="1349446" y="4707"/>
                  <a:pt x="1686217" y="182677"/>
                  <a:pt x="1729936" y="457200"/>
                </a:cubicBezTo>
                <a:cubicBezTo>
                  <a:pt x="1761197" y="641698"/>
                  <a:pt x="1359774" y="838153"/>
                  <a:pt x="864968" y="914400"/>
                </a:cubicBezTo>
                <a:cubicBezTo>
                  <a:pt x="411481" y="925787"/>
                  <a:pt x="-23461" y="691458"/>
                  <a:pt x="0" y="45720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59488149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9D77CE-BC55-6443-A3AC-9C7DEAF42AE4}"/>
              </a:ext>
            </a:extLst>
          </p:cNvPr>
          <p:cNvSpPr txBox="1"/>
          <p:nvPr/>
        </p:nvSpPr>
        <p:spPr>
          <a:xfrm>
            <a:off x="3682195" y="1271818"/>
            <a:ext cx="141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Model Evaluation</a:t>
            </a:r>
          </a:p>
        </p:txBody>
      </p:sp>
      <p:pic>
        <p:nvPicPr>
          <p:cNvPr id="1026" name="Picture 2" descr="MLflow Logo &amp; Brand Assets (SVG, PNG ...">
            <a:extLst>
              <a:ext uri="{FF2B5EF4-FFF2-40B4-BE49-F238E27FC236}">
                <a16:creationId xmlns:a16="http://schemas.microsoft.com/office/drawing/2014/main" id="{47F09923-D173-930A-7C6B-57315D16C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9" b="29892"/>
          <a:stretch/>
        </p:blipFill>
        <p:spPr bwMode="auto">
          <a:xfrm>
            <a:off x="4828469" y="1188028"/>
            <a:ext cx="787670" cy="3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n 43">
            <a:extLst>
              <a:ext uri="{FF2B5EF4-FFF2-40B4-BE49-F238E27FC236}">
                <a16:creationId xmlns:a16="http://schemas.microsoft.com/office/drawing/2014/main" id="{838FC8E1-E52A-E8E3-5E15-B7A8503F928A}"/>
              </a:ext>
            </a:extLst>
          </p:cNvPr>
          <p:cNvSpPr/>
          <p:nvPr/>
        </p:nvSpPr>
        <p:spPr>
          <a:xfrm>
            <a:off x="6345464" y="1003965"/>
            <a:ext cx="1406367" cy="741405"/>
          </a:xfrm>
          <a:custGeom>
            <a:avLst/>
            <a:gdLst>
              <a:gd name="connsiteX0" fmla="*/ 0 w 1406367"/>
              <a:gd name="connsiteY0" fmla="*/ 92676 h 741405"/>
              <a:gd name="connsiteX1" fmla="*/ 703184 w 1406367"/>
              <a:gd name="connsiteY1" fmla="*/ 185352 h 741405"/>
              <a:gd name="connsiteX2" fmla="*/ 1406368 w 1406367"/>
              <a:gd name="connsiteY2" fmla="*/ 92676 h 741405"/>
              <a:gd name="connsiteX3" fmla="*/ 1406367 w 1406367"/>
              <a:gd name="connsiteY3" fmla="*/ 648729 h 741405"/>
              <a:gd name="connsiteX4" fmla="*/ 703183 w 1406367"/>
              <a:gd name="connsiteY4" fmla="*/ 741405 h 741405"/>
              <a:gd name="connsiteX5" fmla="*/ -1 w 1406367"/>
              <a:gd name="connsiteY5" fmla="*/ 648729 h 741405"/>
              <a:gd name="connsiteX6" fmla="*/ 0 w 1406367"/>
              <a:gd name="connsiteY6" fmla="*/ 92676 h 741405"/>
              <a:gd name="connsiteX0" fmla="*/ 0 w 1406367"/>
              <a:gd name="connsiteY0" fmla="*/ 92676 h 741405"/>
              <a:gd name="connsiteX1" fmla="*/ 703184 w 1406367"/>
              <a:gd name="connsiteY1" fmla="*/ 0 h 741405"/>
              <a:gd name="connsiteX2" fmla="*/ 1406368 w 1406367"/>
              <a:gd name="connsiteY2" fmla="*/ 92676 h 741405"/>
              <a:gd name="connsiteX3" fmla="*/ 703184 w 1406367"/>
              <a:gd name="connsiteY3" fmla="*/ 185352 h 741405"/>
              <a:gd name="connsiteX4" fmla="*/ 0 w 1406367"/>
              <a:gd name="connsiteY4" fmla="*/ 92676 h 741405"/>
              <a:gd name="connsiteX0" fmla="*/ 1406367 w 1406367"/>
              <a:gd name="connsiteY0" fmla="*/ 92676 h 741405"/>
              <a:gd name="connsiteX1" fmla="*/ 703183 w 1406367"/>
              <a:gd name="connsiteY1" fmla="*/ 185352 h 741405"/>
              <a:gd name="connsiteX2" fmla="*/ -1 w 1406367"/>
              <a:gd name="connsiteY2" fmla="*/ 92676 h 741405"/>
              <a:gd name="connsiteX3" fmla="*/ 703183 w 1406367"/>
              <a:gd name="connsiteY3" fmla="*/ 0 h 741405"/>
              <a:gd name="connsiteX4" fmla="*/ 1406367 w 1406367"/>
              <a:gd name="connsiteY4" fmla="*/ 92676 h 741405"/>
              <a:gd name="connsiteX5" fmla="*/ 1406367 w 1406367"/>
              <a:gd name="connsiteY5" fmla="*/ 648729 h 741405"/>
              <a:gd name="connsiteX6" fmla="*/ 703183 w 1406367"/>
              <a:gd name="connsiteY6" fmla="*/ 741405 h 741405"/>
              <a:gd name="connsiteX7" fmla="*/ -1 w 1406367"/>
              <a:gd name="connsiteY7" fmla="*/ 648729 h 741405"/>
              <a:gd name="connsiteX8" fmla="*/ 0 w 1406367"/>
              <a:gd name="connsiteY8" fmla="*/ 92676 h 7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6367" h="741405" stroke="0" extrusionOk="0">
                <a:moveTo>
                  <a:pt x="0" y="92676"/>
                </a:moveTo>
                <a:cubicBezTo>
                  <a:pt x="-20988" y="130914"/>
                  <a:pt x="274331" y="200550"/>
                  <a:pt x="703184" y="185352"/>
                </a:cubicBezTo>
                <a:cubicBezTo>
                  <a:pt x="1092455" y="185544"/>
                  <a:pt x="1396324" y="144179"/>
                  <a:pt x="1406368" y="92676"/>
                </a:cubicBezTo>
                <a:cubicBezTo>
                  <a:pt x="1383068" y="300780"/>
                  <a:pt x="1400041" y="498342"/>
                  <a:pt x="1406367" y="648729"/>
                </a:cubicBezTo>
                <a:cubicBezTo>
                  <a:pt x="1388648" y="690218"/>
                  <a:pt x="1117851" y="753976"/>
                  <a:pt x="703183" y="741405"/>
                </a:cubicBezTo>
                <a:cubicBezTo>
                  <a:pt x="317559" y="741729"/>
                  <a:pt x="3876" y="691934"/>
                  <a:pt x="-1" y="648729"/>
                </a:cubicBezTo>
                <a:cubicBezTo>
                  <a:pt x="-15045" y="461074"/>
                  <a:pt x="-18322" y="295277"/>
                  <a:pt x="0" y="92676"/>
                </a:cubicBezTo>
                <a:close/>
              </a:path>
              <a:path w="1406367" h="741405" fill="lighten" stroke="0" extrusionOk="0">
                <a:moveTo>
                  <a:pt x="0" y="92676"/>
                </a:moveTo>
                <a:cubicBezTo>
                  <a:pt x="-6276" y="-18358"/>
                  <a:pt x="281597" y="46179"/>
                  <a:pt x="703184" y="0"/>
                </a:cubicBezTo>
                <a:cubicBezTo>
                  <a:pt x="1097142" y="3135"/>
                  <a:pt x="1414426" y="43429"/>
                  <a:pt x="1406368" y="92676"/>
                </a:cubicBezTo>
                <a:cubicBezTo>
                  <a:pt x="1345139" y="133957"/>
                  <a:pt x="1099314" y="191708"/>
                  <a:pt x="703184" y="185352"/>
                </a:cubicBezTo>
                <a:cubicBezTo>
                  <a:pt x="315630" y="186549"/>
                  <a:pt x="563" y="149693"/>
                  <a:pt x="0" y="92676"/>
                </a:cubicBezTo>
                <a:close/>
              </a:path>
              <a:path w="1406367" h="741405" fill="none" extrusionOk="0">
                <a:moveTo>
                  <a:pt x="1406367" y="92676"/>
                </a:moveTo>
                <a:cubicBezTo>
                  <a:pt x="1438422" y="193236"/>
                  <a:pt x="1128394" y="230494"/>
                  <a:pt x="703183" y="185352"/>
                </a:cubicBezTo>
                <a:cubicBezTo>
                  <a:pt x="317359" y="183133"/>
                  <a:pt x="1023" y="139044"/>
                  <a:pt x="-1" y="92676"/>
                </a:cubicBezTo>
                <a:cubicBezTo>
                  <a:pt x="-36743" y="47525"/>
                  <a:pt x="301492" y="-9200"/>
                  <a:pt x="703183" y="0"/>
                </a:cubicBezTo>
                <a:cubicBezTo>
                  <a:pt x="1083243" y="-589"/>
                  <a:pt x="1402777" y="34173"/>
                  <a:pt x="1406367" y="92676"/>
                </a:cubicBezTo>
                <a:cubicBezTo>
                  <a:pt x="1386085" y="365693"/>
                  <a:pt x="1417455" y="582197"/>
                  <a:pt x="1406367" y="648729"/>
                </a:cubicBezTo>
                <a:cubicBezTo>
                  <a:pt x="1402776" y="706333"/>
                  <a:pt x="1101951" y="749140"/>
                  <a:pt x="703183" y="741405"/>
                </a:cubicBezTo>
                <a:cubicBezTo>
                  <a:pt x="314477" y="749672"/>
                  <a:pt x="8318" y="694978"/>
                  <a:pt x="-1" y="648729"/>
                </a:cubicBezTo>
                <a:cubicBezTo>
                  <a:pt x="-15315" y="487690"/>
                  <a:pt x="-15840" y="278872"/>
                  <a:pt x="0" y="92676"/>
                </a:cubicBezTo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3839-1063-B7AF-B6AC-489244C8A265}"/>
              </a:ext>
            </a:extLst>
          </p:cNvPr>
          <p:cNvSpPr txBox="1"/>
          <p:nvPr/>
        </p:nvSpPr>
        <p:spPr>
          <a:xfrm>
            <a:off x="6392031" y="1142327"/>
            <a:ext cx="133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Model Registry</a:t>
            </a:r>
          </a:p>
        </p:txBody>
      </p:sp>
      <p:pic>
        <p:nvPicPr>
          <p:cNvPr id="46" name="Picture 2" descr="MLflow Logo &amp; Brand Assets (SVG, PNG ...">
            <a:extLst>
              <a:ext uri="{FF2B5EF4-FFF2-40B4-BE49-F238E27FC236}">
                <a16:creationId xmlns:a16="http://schemas.microsoft.com/office/drawing/2014/main" id="{BA9168D3-6C17-BB31-4182-4B2CF4D97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9" b="29892"/>
          <a:stretch/>
        </p:blipFill>
        <p:spPr bwMode="auto">
          <a:xfrm>
            <a:off x="7458178" y="882102"/>
            <a:ext cx="761451" cy="2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n 47">
            <a:extLst>
              <a:ext uri="{FF2B5EF4-FFF2-40B4-BE49-F238E27FC236}">
                <a16:creationId xmlns:a16="http://schemas.microsoft.com/office/drawing/2014/main" id="{104AC493-E7DD-D9E9-D07B-667A81F2DA0B}"/>
              </a:ext>
            </a:extLst>
          </p:cNvPr>
          <p:cNvSpPr/>
          <p:nvPr/>
        </p:nvSpPr>
        <p:spPr>
          <a:xfrm>
            <a:off x="6357837" y="2415355"/>
            <a:ext cx="1406367" cy="741405"/>
          </a:xfrm>
          <a:custGeom>
            <a:avLst/>
            <a:gdLst>
              <a:gd name="connsiteX0" fmla="*/ 0 w 1406367"/>
              <a:gd name="connsiteY0" fmla="*/ 92676 h 741405"/>
              <a:gd name="connsiteX1" fmla="*/ 703184 w 1406367"/>
              <a:gd name="connsiteY1" fmla="*/ 185352 h 741405"/>
              <a:gd name="connsiteX2" fmla="*/ 1406368 w 1406367"/>
              <a:gd name="connsiteY2" fmla="*/ 92676 h 741405"/>
              <a:gd name="connsiteX3" fmla="*/ 1406367 w 1406367"/>
              <a:gd name="connsiteY3" fmla="*/ 648729 h 741405"/>
              <a:gd name="connsiteX4" fmla="*/ 703183 w 1406367"/>
              <a:gd name="connsiteY4" fmla="*/ 741405 h 741405"/>
              <a:gd name="connsiteX5" fmla="*/ -1 w 1406367"/>
              <a:gd name="connsiteY5" fmla="*/ 648729 h 741405"/>
              <a:gd name="connsiteX6" fmla="*/ 0 w 1406367"/>
              <a:gd name="connsiteY6" fmla="*/ 92676 h 741405"/>
              <a:gd name="connsiteX0" fmla="*/ 0 w 1406367"/>
              <a:gd name="connsiteY0" fmla="*/ 92676 h 741405"/>
              <a:gd name="connsiteX1" fmla="*/ 703184 w 1406367"/>
              <a:gd name="connsiteY1" fmla="*/ 0 h 741405"/>
              <a:gd name="connsiteX2" fmla="*/ 1406368 w 1406367"/>
              <a:gd name="connsiteY2" fmla="*/ 92676 h 741405"/>
              <a:gd name="connsiteX3" fmla="*/ 703184 w 1406367"/>
              <a:gd name="connsiteY3" fmla="*/ 185352 h 741405"/>
              <a:gd name="connsiteX4" fmla="*/ 0 w 1406367"/>
              <a:gd name="connsiteY4" fmla="*/ 92676 h 741405"/>
              <a:gd name="connsiteX0" fmla="*/ 1406367 w 1406367"/>
              <a:gd name="connsiteY0" fmla="*/ 92676 h 741405"/>
              <a:gd name="connsiteX1" fmla="*/ 703183 w 1406367"/>
              <a:gd name="connsiteY1" fmla="*/ 185352 h 741405"/>
              <a:gd name="connsiteX2" fmla="*/ -1 w 1406367"/>
              <a:gd name="connsiteY2" fmla="*/ 92676 h 741405"/>
              <a:gd name="connsiteX3" fmla="*/ 703183 w 1406367"/>
              <a:gd name="connsiteY3" fmla="*/ 0 h 741405"/>
              <a:gd name="connsiteX4" fmla="*/ 1406367 w 1406367"/>
              <a:gd name="connsiteY4" fmla="*/ 92676 h 741405"/>
              <a:gd name="connsiteX5" fmla="*/ 1406367 w 1406367"/>
              <a:gd name="connsiteY5" fmla="*/ 648729 h 741405"/>
              <a:gd name="connsiteX6" fmla="*/ 703183 w 1406367"/>
              <a:gd name="connsiteY6" fmla="*/ 741405 h 741405"/>
              <a:gd name="connsiteX7" fmla="*/ -1 w 1406367"/>
              <a:gd name="connsiteY7" fmla="*/ 648729 h 741405"/>
              <a:gd name="connsiteX8" fmla="*/ 0 w 1406367"/>
              <a:gd name="connsiteY8" fmla="*/ 92676 h 7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6367" h="741405" stroke="0" extrusionOk="0">
                <a:moveTo>
                  <a:pt x="0" y="92676"/>
                </a:moveTo>
                <a:cubicBezTo>
                  <a:pt x="-20988" y="130914"/>
                  <a:pt x="274331" y="200550"/>
                  <a:pt x="703184" y="185352"/>
                </a:cubicBezTo>
                <a:cubicBezTo>
                  <a:pt x="1092455" y="185544"/>
                  <a:pt x="1396324" y="144179"/>
                  <a:pt x="1406368" y="92676"/>
                </a:cubicBezTo>
                <a:cubicBezTo>
                  <a:pt x="1383068" y="300780"/>
                  <a:pt x="1400041" y="498342"/>
                  <a:pt x="1406367" y="648729"/>
                </a:cubicBezTo>
                <a:cubicBezTo>
                  <a:pt x="1388648" y="690218"/>
                  <a:pt x="1117851" y="753976"/>
                  <a:pt x="703183" y="741405"/>
                </a:cubicBezTo>
                <a:cubicBezTo>
                  <a:pt x="317559" y="741729"/>
                  <a:pt x="3876" y="691934"/>
                  <a:pt x="-1" y="648729"/>
                </a:cubicBezTo>
                <a:cubicBezTo>
                  <a:pt x="-15045" y="461074"/>
                  <a:pt x="-18322" y="295277"/>
                  <a:pt x="0" y="92676"/>
                </a:cubicBezTo>
                <a:close/>
              </a:path>
              <a:path w="1406367" h="741405" fill="lighten" stroke="0" extrusionOk="0">
                <a:moveTo>
                  <a:pt x="0" y="92676"/>
                </a:moveTo>
                <a:cubicBezTo>
                  <a:pt x="-6276" y="-18358"/>
                  <a:pt x="281597" y="46179"/>
                  <a:pt x="703184" y="0"/>
                </a:cubicBezTo>
                <a:cubicBezTo>
                  <a:pt x="1097142" y="3135"/>
                  <a:pt x="1414426" y="43429"/>
                  <a:pt x="1406368" y="92676"/>
                </a:cubicBezTo>
                <a:cubicBezTo>
                  <a:pt x="1345139" y="133957"/>
                  <a:pt x="1099314" y="191708"/>
                  <a:pt x="703184" y="185352"/>
                </a:cubicBezTo>
                <a:cubicBezTo>
                  <a:pt x="315630" y="186549"/>
                  <a:pt x="563" y="149693"/>
                  <a:pt x="0" y="92676"/>
                </a:cubicBezTo>
                <a:close/>
              </a:path>
              <a:path w="1406367" h="741405" fill="none" extrusionOk="0">
                <a:moveTo>
                  <a:pt x="1406367" y="92676"/>
                </a:moveTo>
                <a:cubicBezTo>
                  <a:pt x="1438422" y="193236"/>
                  <a:pt x="1128394" y="230494"/>
                  <a:pt x="703183" y="185352"/>
                </a:cubicBezTo>
                <a:cubicBezTo>
                  <a:pt x="317359" y="183133"/>
                  <a:pt x="1023" y="139044"/>
                  <a:pt x="-1" y="92676"/>
                </a:cubicBezTo>
                <a:cubicBezTo>
                  <a:pt x="-36743" y="47525"/>
                  <a:pt x="301492" y="-9200"/>
                  <a:pt x="703183" y="0"/>
                </a:cubicBezTo>
                <a:cubicBezTo>
                  <a:pt x="1083243" y="-589"/>
                  <a:pt x="1402777" y="34173"/>
                  <a:pt x="1406367" y="92676"/>
                </a:cubicBezTo>
                <a:cubicBezTo>
                  <a:pt x="1386085" y="365693"/>
                  <a:pt x="1417455" y="582197"/>
                  <a:pt x="1406367" y="648729"/>
                </a:cubicBezTo>
                <a:cubicBezTo>
                  <a:pt x="1402776" y="706333"/>
                  <a:pt x="1101951" y="749140"/>
                  <a:pt x="703183" y="741405"/>
                </a:cubicBezTo>
                <a:cubicBezTo>
                  <a:pt x="314477" y="749672"/>
                  <a:pt x="8318" y="694978"/>
                  <a:pt x="-1" y="648729"/>
                </a:cubicBezTo>
                <a:cubicBezTo>
                  <a:pt x="-15315" y="487690"/>
                  <a:pt x="-15840" y="278872"/>
                  <a:pt x="0" y="92676"/>
                </a:cubicBezTo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9B8D2-BAED-87BD-66F6-5D446892EB8A}"/>
              </a:ext>
            </a:extLst>
          </p:cNvPr>
          <p:cNvSpPr txBox="1"/>
          <p:nvPr/>
        </p:nvSpPr>
        <p:spPr>
          <a:xfrm>
            <a:off x="6427096" y="2551682"/>
            <a:ext cx="133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Commit the Code</a:t>
            </a:r>
          </a:p>
        </p:txBody>
      </p:sp>
      <p:pic>
        <p:nvPicPr>
          <p:cNvPr id="1028" name="Picture 4" descr="Github Icon Vector Art, Icons, and ...">
            <a:extLst>
              <a:ext uri="{FF2B5EF4-FFF2-40B4-BE49-F238E27FC236}">
                <a16:creationId xmlns:a16="http://schemas.microsoft.com/office/drawing/2014/main" id="{2C6287C9-1831-09D6-0293-8379950D0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t="6553" r="57349"/>
          <a:stretch/>
        </p:blipFill>
        <p:spPr bwMode="auto">
          <a:xfrm>
            <a:off x="6065101" y="2200614"/>
            <a:ext cx="421698" cy="5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EC4A3D-9356-D6F0-6D46-E1B7676453ED}"/>
              </a:ext>
            </a:extLst>
          </p:cNvPr>
          <p:cNvCxnSpPr>
            <a:cxnSpLocks/>
          </p:cNvCxnSpPr>
          <p:nvPr/>
        </p:nvCxnSpPr>
        <p:spPr>
          <a:xfrm>
            <a:off x="6998980" y="3358651"/>
            <a:ext cx="0" cy="4654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02AB27-9479-447F-0ABC-CC0DE99CA154}"/>
              </a:ext>
            </a:extLst>
          </p:cNvPr>
          <p:cNvSpPr txBox="1"/>
          <p:nvPr/>
        </p:nvSpPr>
        <p:spPr>
          <a:xfrm>
            <a:off x="6173820" y="4135877"/>
            <a:ext cx="19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Model Containerization</a:t>
            </a:r>
          </a:p>
        </p:txBody>
      </p:sp>
      <p:pic>
        <p:nvPicPr>
          <p:cNvPr id="1030" name="Picture 6" descr="Docker, logo, logos icon - Free ...">
            <a:extLst>
              <a:ext uri="{FF2B5EF4-FFF2-40B4-BE49-F238E27FC236}">
                <a16:creationId xmlns:a16="http://schemas.microsoft.com/office/drawing/2014/main" id="{DA4D6D2F-21B6-3199-9679-84B091002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0" b="18072"/>
          <a:stretch/>
        </p:blipFill>
        <p:spPr bwMode="auto">
          <a:xfrm>
            <a:off x="6053272" y="3978267"/>
            <a:ext cx="564797" cy="3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n 56">
            <a:extLst>
              <a:ext uri="{FF2B5EF4-FFF2-40B4-BE49-F238E27FC236}">
                <a16:creationId xmlns:a16="http://schemas.microsoft.com/office/drawing/2014/main" id="{24D5ECF1-C637-3435-A03A-E58BC6DE4235}"/>
              </a:ext>
            </a:extLst>
          </p:cNvPr>
          <p:cNvSpPr/>
          <p:nvPr/>
        </p:nvSpPr>
        <p:spPr>
          <a:xfrm>
            <a:off x="3793631" y="4867335"/>
            <a:ext cx="1406367" cy="741405"/>
          </a:xfrm>
          <a:custGeom>
            <a:avLst/>
            <a:gdLst>
              <a:gd name="connsiteX0" fmla="*/ 0 w 1406367"/>
              <a:gd name="connsiteY0" fmla="*/ 92676 h 741405"/>
              <a:gd name="connsiteX1" fmla="*/ 703184 w 1406367"/>
              <a:gd name="connsiteY1" fmla="*/ 185352 h 741405"/>
              <a:gd name="connsiteX2" fmla="*/ 1406368 w 1406367"/>
              <a:gd name="connsiteY2" fmla="*/ 92676 h 741405"/>
              <a:gd name="connsiteX3" fmla="*/ 1406367 w 1406367"/>
              <a:gd name="connsiteY3" fmla="*/ 648729 h 741405"/>
              <a:gd name="connsiteX4" fmla="*/ 703183 w 1406367"/>
              <a:gd name="connsiteY4" fmla="*/ 741405 h 741405"/>
              <a:gd name="connsiteX5" fmla="*/ -1 w 1406367"/>
              <a:gd name="connsiteY5" fmla="*/ 648729 h 741405"/>
              <a:gd name="connsiteX6" fmla="*/ 0 w 1406367"/>
              <a:gd name="connsiteY6" fmla="*/ 92676 h 741405"/>
              <a:gd name="connsiteX0" fmla="*/ 0 w 1406367"/>
              <a:gd name="connsiteY0" fmla="*/ 92676 h 741405"/>
              <a:gd name="connsiteX1" fmla="*/ 703184 w 1406367"/>
              <a:gd name="connsiteY1" fmla="*/ 0 h 741405"/>
              <a:gd name="connsiteX2" fmla="*/ 1406368 w 1406367"/>
              <a:gd name="connsiteY2" fmla="*/ 92676 h 741405"/>
              <a:gd name="connsiteX3" fmla="*/ 703184 w 1406367"/>
              <a:gd name="connsiteY3" fmla="*/ 185352 h 741405"/>
              <a:gd name="connsiteX4" fmla="*/ 0 w 1406367"/>
              <a:gd name="connsiteY4" fmla="*/ 92676 h 741405"/>
              <a:gd name="connsiteX0" fmla="*/ 1406367 w 1406367"/>
              <a:gd name="connsiteY0" fmla="*/ 92676 h 741405"/>
              <a:gd name="connsiteX1" fmla="*/ 703183 w 1406367"/>
              <a:gd name="connsiteY1" fmla="*/ 185352 h 741405"/>
              <a:gd name="connsiteX2" fmla="*/ -1 w 1406367"/>
              <a:gd name="connsiteY2" fmla="*/ 92676 h 741405"/>
              <a:gd name="connsiteX3" fmla="*/ 703183 w 1406367"/>
              <a:gd name="connsiteY3" fmla="*/ 0 h 741405"/>
              <a:gd name="connsiteX4" fmla="*/ 1406367 w 1406367"/>
              <a:gd name="connsiteY4" fmla="*/ 92676 h 741405"/>
              <a:gd name="connsiteX5" fmla="*/ 1406367 w 1406367"/>
              <a:gd name="connsiteY5" fmla="*/ 648729 h 741405"/>
              <a:gd name="connsiteX6" fmla="*/ 703183 w 1406367"/>
              <a:gd name="connsiteY6" fmla="*/ 741405 h 741405"/>
              <a:gd name="connsiteX7" fmla="*/ -1 w 1406367"/>
              <a:gd name="connsiteY7" fmla="*/ 648729 h 741405"/>
              <a:gd name="connsiteX8" fmla="*/ 0 w 1406367"/>
              <a:gd name="connsiteY8" fmla="*/ 92676 h 7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6367" h="741405" stroke="0" extrusionOk="0">
                <a:moveTo>
                  <a:pt x="0" y="92676"/>
                </a:moveTo>
                <a:cubicBezTo>
                  <a:pt x="-20988" y="130914"/>
                  <a:pt x="274331" y="200550"/>
                  <a:pt x="703184" y="185352"/>
                </a:cubicBezTo>
                <a:cubicBezTo>
                  <a:pt x="1092455" y="185544"/>
                  <a:pt x="1396324" y="144179"/>
                  <a:pt x="1406368" y="92676"/>
                </a:cubicBezTo>
                <a:cubicBezTo>
                  <a:pt x="1383068" y="300780"/>
                  <a:pt x="1400041" y="498342"/>
                  <a:pt x="1406367" y="648729"/>
                </a:cubicBezTo>
                <a:cubicBezTo>
                  <a:pt x="1388648" y="690218"/>
                  <a:pt x="1117851" y="753976"/>
                  <a:pt x="703183" y="741405"/>
                </a:cubicBezTo>
                <a:cubicBezTo>
                  <a:pt x="317559" y="741729"/>
                  <a:pt x="3876" y="691934"/>
                  <a:pt x="-1" y="648729"/>
                </a:cubicBezTo>
                <a:cubicBezTo>
                  <a:pt x="-15045" y="461074"/>
                  <a:pt x="-18322" y="295277"/>
                  <a:pt x="0" y="92676"/>
                </a:cubicBezTo>
                <a:close/>
              </a:path>
              <a:path w="1406367" h="741405" fill="lighten" stroke="0" extrusionOk="0">
                <a:moveTo>
                  <a:pt x="0" y="92676"/>
                </a:moveTo>
                <a:cubicBezTo>
                  <a:pt x="-6276" y="-18358"/>
                  <a:pt x="281597" y="46179"/>
                  <a:pt x="703184" y="0"/>
                </a:cubicBezTo>
                <a:cubicBezTo>
                  <a:pt x="1097142" y="3135"/>
                  <a:pt x="1414426" y="43429"/>
                  <a:pt x="1406368" y="92676"/>
                </a:cubicBezTo>
                <a:cubicBezTo>
                  <a:pt x="1345139" y="133957"/>
                  <a:pt x="1099314" y="191708"/>
                  <a:pt x="703184" y="185352"/>
                </a:cubicBezTo>
                <a:cubicBezTo>
                  <a:pt x="315630" y="186549"/>
                  <a:pt x="563" y="149693"/>
                  <a:pt x="0" y="92676"/>
                </a:cubicBezTo>
                <a:close/>
              </a:path>
              <a:path w="1406367" h="741405" fill="none" extrusionOk="0">
                <a:moveTo>
                  <a:pt x="1406367" y="92676"/>
                </a:moveTo>
                <a:cubicBezTo>
                  <a:pt x="1438422" y="193236"/>
                  <a:pt x="1128394" y="230494"/>
                  <a:pt x="703183" y="185352"/>
                </a:cubicBezTo>
                <a:cubicBezTo>
                  <a:pt x="317359" y="183133"/>
                  <a:pt x="1023" y="139044"/>
                  <a:pt x="-1" y="92676"/>
                </a:cubicBezTo>
                <a:cubicBezTo>
                  <a:pt x="-36743" y="47525"/>
                  <a:pt x="301492" y="-9200"/>
                  <a:pt x="703183" y="0"/>
                </a:cubicBezTo>
                <a:cubicBezTo>
                  <a:pt x="1083243" y="-589"/>
                  <a:pt x="1402777" y="34173"/>
                  <a:pt x="1406367" y="92676"/>
                </a:cubicBezTo>
                <a:cubicBezTo>
                  <a:pt x="1386085" y="365693"/>
                  <a:pt x="1417455" y="582197"/>
                  <a:pt x="1406367" y="648729"/>
                </a:cubicBezTo>
                <a:cubicBezTo>
                  <a:pt x="1402776" y="706333"/>
                  <a:pt x="1101951" y="749140"/>
                  <a:pt x="703183" y="741405"/>
                </a:cubicBezTo>
                <a:cubicBezTo>
                  <a:pt x="314477" y="749672"/>
                  <a:pt x="8318" y="694978"/>
                  <a:pt x="-1" y="648729"/>
                </a:cubicBezTo>
                <a:cubicBezTo>
                  <a:pt x="-15315" y="487690"/>
                  <a:pt x="-15840" y="278872"/>
                  <a:pt x="0" y="92676"/>
                </a:cubicBezTo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0EBBFC-0043-4F8B-8033-7B5E0DD69CB7}"/>
              </a:ext>
            </a:extLst>
          </p:cNvPr>
          <p:cNvSpPr txBox="1"/>
          <p:nvPr/>
        </p:nvSpPr>
        <p:spPr>
          <a:xfrm>
            <a:off x="3750127" y="4987766"/>
            <a:ext cx="153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Push the image to Hub</a:t>
            </a:r>
          </a:p>
        </p:txBody>
      </p:sp>
      <p:pic>
        <p:nvPicPr>
          <p:cNvPr id="60" name="Picture 6" descr="Docker, logo, logos icon - Free ...">
            <a:extLst>
              <a:ext uri="{FF2B5EF4-FFF2-40B4-BE49-F238E27FC236}">
                <a16:creationId xmlns:a16="http://schemas.microsoft.com/office/drawing/2014/main" id="{1EB156F5-A304-4CA3-7F54-20BD5AD4F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0" b="18072"/>
          <a:stretch/>
        </p:blipFill>
        <p:spPr bwMode="auto">
          <a:xfrm>
            <a:off x="3425039" y="4648573"/>
            <a:ext cx="564797" cy="3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077060-D6A9-5DEF-BE82-70A72605E763}"/>
              </a:ext>
            </a:extLst>
          </p:cNvPr>
          <p:cNvCxnSpPr>
            <a:cxnSpLocks/>
          </p:cNvCxnSpPr>
          <p:nvPr/>
        </p:nvCxnSpPr>
        <p:spPr>
          <a:xfrm>
            <a:off x="7893046" y="5951069"/>
            <a:ext cx="71646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94C4AAA-0246-6E99-859E-01BCD52F6922}"/>
              </a:ext>
            </a:extLst>
          </p:cNvPr>
          <p:cNvSpPr/>
          <p:nvPr/>
        </p:nvSpPr>
        <p:spPr>
          <a:xfrm>
            <a:off x="6100917" y="5477608"/>
            <a:ext cx="1663287" cy="865432"/>
          </a:xfrm>
          <a:custGeom>
            <a:avLst/>
            <a:gdLst>
              <a:gd name="connsiteX0" fmla="*/ 0 w 1663287"/>
              <a:gd name="connsiteY0" fmla="*/ 0 h 865432"/>
              <a:gd name="connsiteX1" fmla="*/ 1663287 w 1663287"/>
              <a:gd name="connsiteY1" fmla="*/ 0 h 865432"/>
              <a:gd name="connsiteX2" fmla="*/ 1663287 w 1663287"/>
              <a:gd name="connsiteY2" fmla="*/ 865432 h 865432"/>
              <a:gd name="connsiteX3" fmla="*/ 0 w 1663287"/>
              <a:gd name="connsiteY3" fmla="*/ 865432 h 865432"/>
              <a:gd name="connsiteX4" fmla="*/ 0 w 1663287"/>
              <a:gd name="connsiteY4" fmla="*/ 0 h 86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287" h="865432" extrusionOk="0">
                <a:moveTo>
                  <a:pt x="0" y="0"/>
                </a:moveTo>
                <a:cubicBezTo>
                  <a:pt x="310148" y="47312"/>
                  <a:pt x="1158863" y="-116670"/>
                  <a:pt x="1663287" y="0"/>
                </a:cubicBezTo>
                <a:cubicBezTo>
                  <a:pt x="1614761" y="283657"/>
                  <a:pt x="1681253" y="678100"/>
                  <a:pt x="1663287" y="865432"/>
                </a:cubicBezTo>
                <a:cubicBezTo>
                  <a:pt x="1034446" y="859400"/>
                  <a:pt x="426487" y="920774"/>
                  <a:pt x="0" y="865432"/>
                </a:cubicBezTo>
                <a:cubicBezTo>
                  <a:pt x="60187" y="759257"/>
                  <a:pt x="52795" y="12357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A9A4198-267F-7E04-9A99-20DFB43CFC88}"/>
              </a:ext>
            </a:extLst>
          </p:cNvPr>
          <p:cNvSpPr txBox="1"/>
          <p:nvPr/>
        </p:nvSpPr>
        <p:spPr>
          <a:xfrm>
            <a:off x="6199516" y="5587158"/>
            <a:ext cx="146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CI / CD Build Stage</a:t>
            </a:r>
          </a:p>
        </p:txBody>
      </p: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70E8AE66-BF48-4B74-527A-3C48B8684A2C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5127941" y="5024315"/>
            <a:ext cx="375311" cy="159487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5" name="Picture 8" descr="GitHub Actions SVG and transparent PNG ...">
            <a:extLst>
              <a:ext uri="{FF2B5EF4-FFF2-40B4-BE49-F238E27FC236}">
                <a16:creationId xmlns:a16="http://schemas.microsoft.com/office/drawing/2014/main" id="{E3598478-5E56-CAD9-21C2-191D6D45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46" y="5261058"/>
            <a:ext cx="449885" cy="44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6A8A525-753E-2995-99B6-F5309976C1DB}"/>
              </a:ext>
            </a:extLst>
          </p:cNvPr>
          <p:cNvSpPr/>
          <p:nvPr/>
        </p:nvSpPr>
        <p:spPr>
          <a:xfrm>
            <a:off x="8733623" y="5169739"/>
            <a:ext cx="2535155" cy="1256091"/>
          </a:xfrm>
          <a:custGeom>
            <a:avLst/>
            <a:gdLst>
              <a:gd name="connsiteX0" fmla="*/ 0 w 2535155"/>
              <a:gd name="connsiteY0" fmla="*/ 0 h 1256091"/>
              <a:gd name="connsiteX1" fmla="*/ 2535155 w 2535155"/>
              <a:gd name="connsiteY1" fmla="*/ 0 h 1256091"/>
              <a:gd name="connsiteX2" fmla="*/ 2535155 w 2535155"/>
              <a:gd name="connsiteY2" fmla="*/ 1256091 h 1256091"/>
              <a:gd name="connsiteX3" fmla="*/ 0 w 2535155"/>
              <a:gd name="connsiteY3" fmla="*/ 1256091 h 1256091"/>
              <a:gd name="connsiteX4" fmla="*/ 0 w 2535155"/>
              <a:gd name="connsiteY4" fmla="*/ 0 h 125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55" h="1256091" extrusionOk="0">
                <a:moveTo>
                  <a:pt x="0" y="0"/>
                </a:moveTo>
                <a:cubicBezTo>
                  <a:pt x="647063" y="122260"/>
                  <a:pt x="1934914" y="19655"/>
                  <a:pt x="2535155" y="0"/>
                </a:cubicBezTo>
                <a:cubicBezTo>
                  <a:pt x="2510682" y="426650"/>
                  <a:pt x="2631921" y="776480"/>
                  <a:pt x="2535155" y="1256091"/>
                </a:cubicBezTo>
                <a:cubicBezTo>
                  <a:pt x="1367614" y="1267709"/>
                  <a:pt x="742310" y="1151262"/>
                  <a:pt x="0" y="1256091"/>
                </a:cubicBezTo>
                <a:cubicBezTo>
                  <a:pt x="59896" y="794226"/>
                  <a:pt x="-80449" y="5429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38DFB91-D9E5-FEDD-1E6E-371D7AFFF7D6}"/>
              </a:ext>
            </a:extLst>
          </p:cNvPr>
          <p:cNvSpPr txBox="1"/>
          <p:nvPr/>
        </p:nvSpPr>
        <p:spPr>
          <a:xfrm>
            <a:off x="8779839" y="5214930"/>
            <a:ext cx="2488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Model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radley Hand" pitchFamily="2" charset="77"/>
              </a:rPr>
              <a:t>Cluster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radley Hand" pitchFamily="2" charset="77"/>
              </a:rPr>
              <a:t>Namespaces /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radley Hand" pitchFamily="2" charset="77"/>
              </a:rPr>
              <a:t>Deployment &amp; Service</a:t>
            </a:r>
          </a:p>
        </p:txBody>
      </p:sp>
      <p:pic>
        <p:nvPicPr>
          <p:cNvPr id="1038" name="Picture 10" descr="Kubernetes Logo, symbol, meaning ...">
            <a:extLst>
              <a:ext uri="{FF2B5EF4-FFF2-40B4-BE49-F238E27FC236}">
                <a16:creationId xmlns:a16="http://schemas.microsoft.com/office/drawing/2014/main" id="{E2EF9A21-683D-2DB6-F85A-11DA3CF9C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1" r="20813"/>
          <a:stretch/>
        </p:blipFill>
        <p:spPr bwMode="auto">
          <a:xfrm>
            <a:off x="10780374" y="4834186"/>
            <a:ext cx="570649" cy="5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C704FB17-6A99-6A22-C63C-7AE973045D02}"/>
              </a:ext>
            </a:extLst>
          </p:cNvPr>
          <p:cNvCxnSpPr>
            <a:cxnSpLocks/>
          </p:cNvCxnSpPr>
          <p:nvPr/>
        </p:nvCxnSpPr>
        <p:spPr>
          <a:xfrm flipV="1">
            <a:off x="9525108" y="4628265"/>
            <a:ext cx="0" cy="4478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2" name="Oval 1041">
            <a:extLst>
              <a:ext uri="{FF2B5EF4-FFF2-40B4-BE49-F238E27FC236}">
                <a16:creationId xmlns:a16="http://schemas.microsoft.com/office/drawing/2014/main" id="{EB1B3727-937A-D987-A87D-D6CB4A685E51}"/>
              </a:ext>
            </a:extLst>
          </p:cNvPr>
          <p:cNvSpPr/>
          <p:nvPr/>
        </p:nvSpPr>
        <p:spPr>
          <a:xfrm>
            <a:off x="8712914" y="3662390"/>
            <a:ext cx="2090396" cy="914400"/>
          </a:xfrm>
          <a:custGeom>
            <a:avLst/>
            <a:gdLst>
              <a:gd name="connsiteX0" fmla="*/ 0 w 2090396"/>
              <a:gd name="connsiteY0" fmla="*/ 457200 h 914400"/>
              <a:gd name="connsiteX1" fmla="*/ 1045198 w 2090396"/>
              <a:gd name="connsiteY1" fmla="*/ 0 h 914400"/>
              <a:gd name="connsiteX2" fmla="*/ 2090396 w 2090396"/>
              <a:gd name="connsiteY2" fmla="*/ 457200 h 914400"/>
              <a:gd name="connsiteX3" fmla="*/ 1045198 w 2090396"/>
              <a:gd name="connsiteY3" fmla="*/ 914400 h 914400"/>
              <a:gd name="connsiteX4" fmla="*/ 0 w 209039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396" h="914400" extrusionOk="0">
                <a:moveTo>
                  <a:pt x="0" y="457200"/>
                </a:moveTo>
                <a:cubicBezTo>
                  <a:pt x="-2543" y="257951"/>
                  <a:pt x="533051" y="-33719"/>
                  <a:pt x="1045198" y="0"/>
                </a:cubicBezTo>
                <a:cubicBezTo>
                  <a:pt x="1629214" y="4707"/>
                  <a:pt x="2046677" y="182677"/>
                  <a:pt x="2090396" y="457200"/>
                </a:cubicBezTo>
                <a:cubicBezTo>
                  <a:pt x="2102308" y="683790"/>
                  <a:pt x="1642538" y="824794"/>
                  <a:pt x="1045198" y="914400"/>
                </a:cubicBezTo>
                <a:cubicBezTo>
                  <a:pt x="492173" y="925787"/>
                  <a:pt x="-23461" y="691458"/>
                  <a:pt x="0" y="45720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59488149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8789104-45EF-6D11-14FD-B4102436974F}"/>
              </a:ext>
            </a:extLst>
          </p:cNvPr>
          <p:cNvSpPr txBox="1"/>
          <p:nvPr/>
        </p:nvSpPr>
        <p:spPr>
          <a:xfrm>
            <a:off x="8715027" y="3893387"/>
            <a:ext cx="207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Cloud Resourcing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DE1434D-F986-1749-3097-5776C6D897E5}"/>
              </a:ext>
            </a:extLst>
          </p:cNvPr>
          <p:cNvSpPr txBox="1"/>
          <p:nvPr/>
        </p:nvSpPr>
        <p:spPr>
          <a:xfrm>
            <a:off x="8947802" y="4116489"/>
            <a:ext cx="126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e.g. EKS</a:t>
            </a:r>
          </a:p>
        </p:txBody>
      </p:sp>
      <p:pic>
        <p:nvPicPr>
          <p:cNvPr id="1045" name="Picture 12">
            <a:extLst>
              <a:ext uri="{FF2B5EF4-FFF2-40B4-BE49-F238E27FC236}">
                <a16:creationId xmlns:a16="http://schemas.microsoft.com/office/drawing/2014/main" id="{553877FD-3662-0A60-4E7C-4FE9B895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40" y="3530611"/>
            <a:ext cx="664758" cy="4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B04DF21-B2A9-EC4F-5A3B-65E46886DADB}"/>
              </a:ext>
            </a:extLst>
          </p:cNvPr>
          <p:cNvSpPr/>
          <p:nvPr/>
        </p:nvSpPr>
        <p:spPr>
          <a:xfrm>
            <a:off x="9966973" y="2126795"/>
            <a:ext cx="2006136" cy="1115478"/>
          </a:xfrm>
          <a:custGeom>
            <a:avLst/>
            <a:gdLst>
              <a:gd name="connsiteX0" fmla="*/ 0 w 2006136"/>
              <a:gd name="connsiteY0" fmla="*/ 0 h 1115478"/>
              <a:gd name="connsiteX1" fmla="*/ 2006136 w 2006136"/>
              <a:gd name="connsiteY1" fmla="*/ 0 h 1115478"/>
              <a:gd name="connsiteX2" fmla="*/ 2006136 w 2006136"/>
              <a:gd name="connsiteY2" fmla="*/ 1115478 h 1115478"/>
              <a:gd name="connsiteX3" fmla="*/ 0 w 2006136"/>
              <a:gd name="connsiteY3" fmla="*/ 1115478 h 1115478"/>
              <a:gd name="connsiteX4" fmla="*/ 0 w 2006136"/>
              <a:gd name="connsiteY4" fmla="*/ 0 h 111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136" h="1115478" extrusionOk="0">
                <a:moveTo>
                  <a:pt x="0" y="0"/>
                </a:moveTo>
                <a:cubicBezTo>
                  <a:pt x="493917" y="122260"/>
                  <a:pt x="1406036" y="19655"/>
                  <a:pt x="2006136" y="0"/>
                </a:cubicBezTo>
                <a:cubicBezTo>
                  <a:pt x="2013614" y="250065"/>
                  <a:pt x="2039493" y="910837"/>
                  <a:pt x="2006136" y="1115478"/>
                </a:cubicBezTo>
                <a:cubicBezTo>
                  <a:pt x="1719436" y="1127096"/>
                  <a:pt x="834687" y="1010649"/>
                  <a:pt x="0" y="1115478"/>
                </a:cubicBezTo>
                <a:cubicBezTo>
                  <a:pt x="-21520" y="630640"/>
                  <a:pt x="-15148" y="40786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2B31A868-77AE-8E75-9855-68766A06E035}"/>
              </a:ext>
            </a:extLst>
          </p:cNvPr>
          <p:cNvSpPr txBox="1"/>
          <p:nvPr/>
        </p:nvSpPr>
        <p:spPr>
          <a:xfrm>
            <a:off x="10035831" y="2201667"/>
            <a:ext cx="191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Process Performance &amp; Improvements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8F3896C7-12DA-0568-1DB5-F0AF32E6F5DF}"/>
              </a:ext>
            </a:extLst>
          </p:cNvPr>
          <p:cNvCxnSpPr>
            <a:cxnSpLocks/>
            <a:stCxn id="1042" idx="0"/>
            <a:endCxn id="1049" idx="1"/>
          </p:cNvCxnSpPr>
          <p:nvPr/>
        </p:nvCxnSpPr>
        <p:spPr>
          <a:xfrm rot="5400000" flipH="1" flipV="1">
            <a:off x="9373614" y="3069032"/>
            <a:ext cx="977856" cy="20886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8" name="Picture 14" descr="Installation of Prometheus and Grafana ...">
            <a:extLst>
              <a:ext uri="{FF2B5EF4-FFF2-40B4-BE49-F238E27FC236}">
                <a16:creationId xmlns:a16="http://schemas.microsoft.com/office/drawing/2014/main" id="{28E21C2B-1004-C8C2-3F8F-84B29C446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7" r="17408"/>
          <a:stretch/>
        </p:blipFill>
        <p:spPr bwMode="auto">
          <a:xfrm>
            <a:off x="9471571" y="1711093"/>
            <a:ext cx="665614" cy="54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16" descr="HDFS vs S3 | AWS S3 vs Hadoop HDFS ...">
            <a:extLst>
              <a:ext uri="{FF2B5EF4-FFF2-40B4-BE49-F238E27FC236}">
                <a16:creationId xmlns:a16="http://schemas.microsoft.com/office/drawing/2014/main" id="{EC9A6620-4256-6C61-6FB2-B55791DF3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16934" r="5854" b="17169"/>
          <a:stretch/>
        </p:blipFill>
        <p:spPr bwMode="auto">
          <a:xfrm>
            <a:off x="1679893" y="5799315"/>
            <a:ext cx="1285628" cy="72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TextBox 1059">
            <a:extLst>
              <a:ext uri="{FF2B5EF4-FFF2-40B4-BE49-F238E27FC236}">
                <a16:creationId xmlns:a16="http://schemas.microsoft.com/office/drawing/2014/main" id="{97646142-D047-8488-FFF0-A1E215B4AFBD}"/>
              </a:ext>
            </a:extLst>
          </p:cNvPr>
          <p:cNvSpPr txBox="1"/>
          <p:nvPr/>
        </p:nvSpPr>
        <p:spPr>
          <a:xfrm>
            <a:off x="365679" y="2491603"/>
            <a:ext cx="2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Data Ingestion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76F53613-9253-7B44-26ED-F72E35758D4E}"/>
              </a:ext>
            </a:extLst>
          </p:cNvPr>
          <p:cNvSpPr/>
          <p:nvPr/>
        </p:nvSpPr>
        <p:spPr>
          <a:xfrm>
            <a:off x="465948" y="1060954"/>
            <a:ext cx="1828799" cy="659816"/>
          </a:xfrm>
          <a:custGeom>
            <a:avLst/>
            <a:gdLst>
              <a:gd name="connsiteX0" fmla="*/ 0 w 1828799"/>
              <a:gd name="connsiteY0" fmla="*/ 0 h 659816"/>
              <a:gd name="connsiteX1" fmla="*/ 1828799 w 1828799"/>
              <a:gd name="connsiteY1" fmla="*/ 0 h 659816"/>
              <a:gd name="connsiteX2" fmla="*/ 1828799 w 1828799"/>
              <a:gd name="connsiteY2" fmla="*/ 659816 h 659816"/>
              <a:gd name="connsiteX3" fmla="*/ 0 w 1828799"/>
              <a:gd name="connsiteY3" fmla="*/ 659816 h 659816"/>
              <a:gd name="connsiteX4" fmla="*/ 0 w 1828799"/>
              <a:gd name="connsiteY4" fmla="*/ 0 h 65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799" h="659816" extrusionOk="0">
                <a:moveTo>
                  <a:pt x="0" y="0"/>
                </a:moveTo>
                <a:cubicBezTo>
                  <a:pt x="296525" y="-162554"/>
                  <a:pt x="1267379" y="56633"/>
                  <a:pt x="1828799" y="0"/>
                </a:cubicBezTo>
                <a:cubicBezTo>
                  <a:pt x="1819555" y="267768"/>
                  <a:pt x="1882903" y="578054"/>
                  <a:pt x="1828799" y="659816"/>
                </a:cubicBezTo>
                <a:cubicBezTo>
                  <a:pt x="1136852" y="579444"/>
                  <a:pt x="871884" y="763552"/>
                  <a:pt x="0" y="659816"/>
                </a:cubicBezTo>
                <a:cubicBezTo>
                  <a:pt x="45743" y="511369"/>
                  <a:pt x="-36314" y="1447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Plus 1061">
            <a:extLst>
              <a:ext uri="{FF2B5EF4-FFF2-40B4-BE49-F238E27FC236}">
                <a16:creationId xmlns:a16="http://schemas.microsoft.com/office/drawing/2014/main" id="{2045006A-6A8B-3B9D-3F92-8CCB7236D5E0}"/>
              </a:ext>
            </a:extLst>
          </p:cNvPr>
          <p:cNvSpPr/>
          <p:nvPr/>
        </p:nvSpPr>
        <p:spPr>
          <a:xfrm>
            <a:off x="1127031" y="1801684"/>
            <a:ext cx="506631" cy="461632"/>
          </a:xfrm>
          <a:custGeom>
            <a:avLst/>
            <a:gdLst>
              <a:gd name="connsiteX0" fmla="*/ 67154 w 506631"/>
              <a:gd name="connsiteY0" fmla="*/ 176528 h 461632"/>
              <a:gd name="connsiteX1" fmla="*/ 199028 w 506631"/>
              <a:gd name="connsiteY1" fmla="*/ 176528 h 461632"/>
              <a:gd name="connsiteX2" fmla="*/ 199028 w 506631"/>
              <a:gd name="connsiteY2" fmla="*/ 61189 h 461632"/>
              <a:gd name="connsiteX3" fmla="*/ 307603 w 506631"/>
              <a:gd name="connsiteY3" fmla="*/ 61189 h 461632"/>
              <a:gd name="connsiteX4" fmla="*/ 307603 w 506631"/>
              <a:gd name="connsiteY4" fmla="*/ 176528 h 461632"/>
              <a:gd name="connsiteX5" fmla="*/ 439477 w 506631"/>
              <a:gd name="connsiteY5" fmla="*/ 176528 h 461632"/>
              <a:gd name="connsiteX6" fmla="*/ 439477 w 506631"/>
              <a:gd name="connsiteY6" fmla="*/ 285104 h 461632"/>
              <a:gd name="connsiteX7" fmla="*/ 307603 w 506631"/>
              <a:gd name="connsiteY7" fmla="*/ 285104 h 461632"/>
              <a:gd name="connsiteX8" fmla="*/ 307603 w 506631"/>
              <a:gd name="connsiteY8" fmla="*/ 400443 h 461632"/>
              <a:gd name="connsiteX9" fmla="*/ 199028 w 506631"/>
              <a:gd name="connsiteY9" fmla="*/ 400443 h 461632"/>
              <a:gd name="connsiteX10" fmla="*/ 199028 w 506631"/>
              <a:gd name="connsiteY10" fmla="*/ 285104 h 461632"/>
              <a:gd name="connsiteX11" fmla="*/ 67154 w 506631"/>
              <a:gd name="connsiteY11" fmla="*/ 285104 h 461632"/>
              <a:gd name="connsiteX12" fmla="*/ 67154 w 506631"/>
              <a:gd name="connsiteY12" fmla="*/ 176528 h 46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631" h="461632" fill="none" extrusionOk="0">
                <a:moveTo>
                  <a:pt x="67154" y="176528"/>
                </a:moveTo>
                <a:cubicBezTo>
                  <a:pt x="94712" y="172334"/>
                  <a:pt x="159696" y="191043"/>
                  <a:pt x="199028" y="176528"/>
                </a:cubicBezTo>
                <a:cubicBezTo>
                  <a:pt x="190561" y="143948"/>
                  <a:pt x="207066" y="99112"/>
                  <a:pt x="199028" y="61189"/>
                </a:cubicBezTo>
                <a:cubicBezTo>
                  <a:pt x="233181" y="59450"/>
                  <a:pt x="265046" y="61906"/>
                  <a:pt x="307603" y="61189"/>
                </a:cubicBezTo>
                <a:cubicBezTo>
                  <a:pt x="318547" y="112037"/>
                  <a:pt x="294615" y="140837"/>
                  <a:pt x="307603" y="176528"/>
                </a:cubicBezTo>
                <a:cubicBezTo>
                  <a:pt x="345632" y="174941"/>
                  <a:pt x="374277" y="181436"/>
                  <a:pt x="439477" y="176528"/>
                </a:cubicBezTo>
                <a:cubicBezTo>
                  <a:pt x="445907" y="217701"/>
                  <a:pt x="436954" y="240229"/>
                  <a:pt x="439477" y="285104"/>
                </a:cubicBezTo>
                <a:cubicBezTo>
                  <a:pt x="388661" y="289635"/>
                  <a:pt x="366825" y="274641"/>
                  <a:pt x="307603" y="285104"/>
                </a:cubicBezTo>
                <a:cubicBezTo>
                  <a:pt x="317373" y="309001"/>
                  <a:pt x="295018" y="370308"/>
                  <a:pt x="307603" y="400443"/>
                </a:cubicBezTo>
                <a:cubicBezTo>
                  <a:pt x="263648" y="401006"/>
                  <a:pt x="251616" y="391024"/>
                  <a:pt x="199028" y="400443"/>
                </a:cubicBezTo>
                <a:cubicBezTo>
                  <a:pt x="190643" y="367691"/>
                  <a:pt x="202704" y="321774"/>
                  <a:pt x="199028" y="285104"/>
                </a:cubicBezTo>
                <a:cubicBezTo>
                  <a:pt x="146756" y="287869"/>
                  <a:pt x="96262" y="284436"/>
                  <a:pt x="67154" y="285104"/>
                </a:cubicBezTo>
                <a:cubicBezTo>
                  <a:pt x="58894" y="231163"/>
                  <a:pt x="75889" y="200360"/>
                  <a:pt x="67154" y="176528"/>
                </a:cubicBezTo>
                <a:close/>
              </a:path>
              <a:path w="506631" h="461632" stroke="0" extrusionOk="0">
                <a:moveTo>
                  <a:pt x="67154" y="176528"/>
                </a:moveTo>
                <a:cubicBezTo>
                  <a:pt x="114059" y="162360"/>
                  <a:pt x="151837" y="186884"/>
                  <a:pt x="199028" y="176528"/>
                </a:cubicBezTo>
                <a:cubicBezTo>
                  <a:pt x="193718" y="139583"/>
                  <a:pt x="211904" y="96295"/>
                  <a:pt x="199028" y="61189"/>
                </a:cubicBezTo>
                <a:cubicBezTo>
                  <a:pt x="250008" y="53902"/>
                  <a:pt x="277622" y="66232"/>
                  <a:pt x="307603" y="61189"/>
                </a:cubicBezTo>
                <a:cubicBezTo>
                  <a:pt x="313316" y="89973"/>
                  <a:pt x="294397" y="127517"/>
                  <a:pt x="307603" y="176528"/>
                </a:cubicBezTo>
                <a:cubicBezTo>
                  <a:pt x="361684" y="162459"/>
                  <a:pt x="383574" y="183979"/>
                  <a:pt x="439477" y="176528"/>
                </a:cubicBezTo>
                <a:cubicBezTo>
                  <a:pt x="444465" y="215108"/>
                  <a:pt x="434373" y="249430"/>
                  <a:pt x="439477" y="285104"/>
                </a:cubicBezTo>
                <a:cubicBezTo>
                  <a:pt x="391167" y="293899"/>
                  <a:pt x="358728" y="273050"/>
                  <a:pt x="307603" y="285104"/>
                </a:cubicBezTo>
                <a:cubicBezTo>
                  <a:pt x="308206" y="330942"/>
                  <a:pt x="294251" y="347997"/>
                  <a:pt x="307603" y="400443"/>
                </a:cubicBezTo>
                <a:cubicBezTo>
                  <a:pt x="272437" y="410151"/>
                  <a:pt x="245115" y="388015"/>
                  <a:pt x="199028" y="400443"/>
                </a:cubicBezTo>
                <a:cubicBezTo>
                  <a:pt x="192929" y="355905"/>
                  <a:pt x="209187" y="308236"/>
                  <a:pt x="199028" y="285104"/>
                </a:cubicBezTo>
                <a:cubicBezTo>
                  <a:pt x="146422" y="299314"/>
                  <a:pt x="103628" y="270465"/>
                  <a:pt x="67154" y="285104"/>
                </a:cubicBezTo>
                <a:cubicBezTo>
                  <a:pt x="61958" y="253777"/>
                  <a:pt x="79683" y="206416"/>
                  <a:pt x="67154" y="17652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94881491">
                  <a:prstGeom prst="mathPl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5E0C833D-8B79-79E7-A680-08EEBF947A22}"/>
              </a:ext>
            </a:extLst>
          </p:cNvPr>
          <p:cNvSpPr txBox="1"/>
          <p:nvPr/>
        </p:nvSpPr>
        <p:spPr>
          <a:xfrm>
            <a:off x="352520" y="1038422"/>
            <a:ext cx="205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Data Transformation</a:t>
            </a:r>
          </a:p>
        </p:txBody>
      </p:sp>
      <p:cxnSp>
        <p:nvCxnSpPr>
          <p:cNvPr id="1064" name="Elbow Connector 1063">
            <a:extLst>
              <a:ext uri="{FF2B5EF4-FFF2-40B4-BE49-F238E27FC236}">
                <a16:creationId xmlns:a16="http://schemas.microsoft.com/office/drawing/2014/main" id="{689A2E45-54D1-7C71-51DB-A527F97E86FE}"/>
              </a:ext>
            </a:extLst>
          </p:cNvPr>
          <p:cNvCxnSpPr>
            <a:cxnSpLocks/>
            <a:stCxn id="1063" idx="3"/>
            <a:endCxn id="38" idx="1"/>
          </p:cNvCxnSpPr>
          <p:nvPr/>
        </p:nvCxnSpPr>
        <p:spPr>
          <a:xfrm>
            <a:off x="2409654" y="1361588"/>
            <a:ext cx="1205532" cy="164238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8" name="Picture 18">
            <a:extLst>
              <a:ext uri="{FF2B5EF4-FFF2-40B4-BE49-F238E27FC236}">
                <a16:creationId xmlns:a16="http://schemas.microsoft.com/office/drawing/2014/main" id="{E5491970-C332-B28D-B058-8AAD5D61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4" y="2155370"/>
            <a:ext cx="660591" cy="3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20">
            <a:extLst>
              <a:ext uri="{FF2B5EF4-FFF2-40B4-BE49-F238E27FC236}">
                <a16:creationId xmlns:a16="http://schemas.microsoft.com/office/drawing/2014/main" id="{0A098608-4010-76B4-01AD-F72783BB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2" y="2834602"/>
            <a:ext cx="698638" cy="26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2" descr="LF AI &amp; Data Foundation Logos and ...">
            <a:extLst>
              <a:ext uri="{FF2B5EF4-FFF2-40B4-BE49-F238E27FC236}">
                <a16:creationId xmlns:a16="http://schemas.microsoft.com/office/drawing/2014/main" id="{38516EB9-9F07-73B5-66C7-EB179CCC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1" y="684103"/>
            <a:ext cx="656409" cy="4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24" descr="Python icon - Free download on Iconfinder">
            <a:extLst>
              <a:ext uri="{FF2B5EF4-FFF2-40B4-BE49-F238E27FC236}">
                <a16:creationId xmlns:a16="http://schemas.microsoft.com/office/drawing/2014/main" id="{0024ED30-26F9-7DDE-5247-0A19BCFC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34" y="3277925"/>
            <a:ext cx="524016" cy="5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6" descr="Pytorch logo - Social media &amp; Logos Icons">
            <a:extLst>
              <a:ext uri="{FF2B5EF4-FFF2-40B4-BE49-F238E27FC236}">
                <a16:creationId xmlns:a16="http://schemas.microsoft.com/office/drawing/2014/main" id="{4DB4AB19-E61A-A109-D7D2-AB041A10C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17981" r="5481" b="18141"/>
          <a:stretch/>
        </p:blipFill>
        <p:spPr bwMode="auto">
          <a:xfrm>
            <a:off x="3423222" y="2528924"/>
            <a:ext cx="703665" cy="2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28" descr="Start Finish Icon Royalty-Free Images ...">
            <a:extLst>
              <a:ext uri="{FF2B5EF4-FFF2-40B4-BE49-F238E27FC236}">
                <a16:creationId xmlns:a16="http://schemas.microsoft.com/office/drawing/2014/main" id="{0BB4C904-8E87-2027-5EFD-81CDD8453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" r="64553"/>
          <a:stretch/>
        </p:blipFill>
        <p:spPr bwMode="auto">
          <a:xfrm>
            <a:off x="1523058" y="3939454"/>
            <a:ext cx="856764" cy="9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30" descr="Start Finish Icon Royalty-Free Images ...">
            <a:extLst>
              <a:ext uri="{FF2B5EF4-FFF2-40B4-BE49-F238E27FC236}">
                <a16:creationId xmlns:a16="http://schemas.microsoft.com/office/drawing/2014/main" id="{E34B8FA0-0F65-D71A-1E08-C476E8E21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3" r="33725" b="11248"/>
          <a:stretch/>
        </p:blipFill>
        <p:spPr bwMode="auto">
          <a:xfrm>
            <a:off x="11421386" y="1236775"/>
            <a:ext cx="653395" cy="8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E9493187-4D8F-E6A0-C743-FB414B06DF16}"/>
              </a:ext>
            </a:extLst>
          </p:cNvPr>
          <p:cNvCxnSpPr>
            <a:cxnSpLocks/>
          </p:cNvCxnSpPr>
          <p:nvPr/>
        </p:nvCxnSpPr>
        <p:spPr>
          <a:xfrm>
            <a:off x="4518159" y="2009320"/>
            <a:ext cx="0" cy="6294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0" name="Elbow Connector 1089">
            <a:extLst>
              <a:ext uri="{FF2B5EF4-FFF2-40B4-BE49-F238E27FC236}">
                <a16:creationId xmlns:a16="http://schemas.microsoft.com/office/drawing/2014/main" id="{C0E9F430-7FE6-A755-0BB4-69AFC79E24FA}"/>
              </a:ext>
            </a:extLst>
          </p:cNvPr>
          <p:cNvCxnSpPr>
            <a:cxnSpLocks/>
            <a:stCxn id="55" idx="1"/>
            <a:endCxn id="57" idx="1"/>
          </p:cNvCxnSpPr>
          <p:nvPr/>
        </p:nvCxnSpPr>
        <p:spPr>
          <a:xfrm rot="10800000" flipV="1">
            <a:off x="4496816" y="4459043"/>
            <a:ext cx="1677005" cy="40829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20C937BA-C8E9-96C3-E460-C4D4E5128C84}"/>
              </a:ext>
            </a:extLst>
          </p:cNvPr>
          <p:cNvSpPr txBox="1"/>
          <p:nvPr/>
        </p:nvSpPr>
        <p:spPr>
          <a:xfrm>
            <a:off x="6018" y="1897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3A3DC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MLOps</a:t>
            </a:r>
            <a:r>
              <a:rPr lang="en-US" sz="3200" b="1" dirty="0">
                <a:solidFill>
                  <a:srgbClr val="3A3DC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Process Overview</a:t>
            </a:r>
          </a:p>
        </p:txBody>
      </p:sp>
      <p:cxnSp>
        <p:nvCxnSpPr>
          <p:cNvPr id="1096" name="Elbow Connector 1095">
            <a:extLst>
              <a:ext uri="{FF2B5EF4-FFF2-40B4-BE49-F238E27FC236}">
                <a16:creationId xmlns:a16="http://schemas.microsoft.com/office/drawing/2014/main" id="{3A512CD3-F399-40EA-9FF8-E3874A1C033C}"/>
              </a:ext>
            </a:extLst>
          </p:cNvPr>
          <p:cNvCxnSpPr>
            <a:cxnSpLocks/>
            <a:stCxn id="41" idx="6"/>
            <a:endCxn id="44" idx="2"/>
          </p:cNvCxnSpPr>
          <p:nvPr/>
        </p:nvCxnSpPr>
        <p:spPr>
          <a:xfrm flipV="1">
            <a:off x="5288931" y="1374668"/>
            <a:ext cx="1056533" cy="2099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6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7DC62-0CEA-3A9D-A374-28459C935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TextBox 1094">
            <a:extLst>
              <a:ext uri="{FF2B5EF4-FFF2-40B4-BE49-F238E27FC236}">
                <a16:creationId xmlns:a16="http://schemas.microsoft.com/office/drawing/2014/main" id="{45EDBDC5-2D61-12A2-0AA5-F21255B504FB}"/>
              </a:ext>
            </a:extLst>
          </p:cNvPr>
          <p:cNvSpPr txBox="1"/>
          <p:nvPr/>
        </p:nvSpPr>
        <p:spPr>
          <a:xfrm>
            <a:off x="-1" y="2528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3DC2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r>
              <a:rPr lang="en-US" sz="3200" dirty="0"/>
              <a:t>Step 1 – Automate Data Pipelines &amp; Transformation Process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AE340EBA-C60D-F8CB-B425-B0EF35313915}"/>
              </a:ext>
            </a:extLst>
          </p:cNvPr>
          <p:cNvSpPr/>
          <p:nvPr/>
        </p:nvSpPr>
        <p:spPr>
          <a:xfrm>
            <a:off x="556087" y="1859590"/>
            <a:ext cx="1150999" cy="1309816"/>
          </a:xfrm>
          <a:custGeom>
            <a:avLst/>
            <a:gdLst>
              <a:gd name="connsiteX0" fmla="*/ 0 w 1150999"/>
              <a:gd name="connsiteY0" fmla="*/ 143875 h 1309816"/>
              <a:gd name="connsiteX1" fmla="*/ 575500 w 1150999"/>
              <a:gd name="connsiteY1" fmla="*/ 287750 h 1309816"/>
              <a:gd name="connsiteX2" fmla="*/ 1151000 w 1150999"/>
              <a:gd name="connsiteY2" fmla="*/ 143875 h 1309816"/>
              <a:gd name="connsiteX3" fmla="*/ 1150999 w 1150999"/>
              <a:gd name="connsiteY3" fmla="*/ 1165941 h 1309816"/>
              <a:gd name="connsiteX4" fmla="*/ 575499 w 1150999"/>
              <a:gd name="connsiteY4" fmla="*/ 1309816 h 1309816"/>
              <a:gd name="connsiteX5" fmla="*/ -1 w 1150999"/>
              <a:gd name="connsiteY5" fmla="*/ 1165941 h 1309816"/>
              <a:gd name="connsiteX6" fmla="*/ 0 w 1150999"/>
              <a:gd name="connsiteY6" fmla="*/ 143875 h 1309816"/>
              <a:gd name="connsiteX0" fmla="*/ 0 w 1150999"/>
              <a:gd name="connsiteY0" fmla="*/ 143875 h 1309816"/>
              <a:gd name="connsiteX1" fmla="*/ 575500 w 1150999"/>
              <a:gd name="connsiteY1" fmla="*/ 0 h 1309816"/>
              <a:gd name="connsiteX2" fmla="*/ 1151000 w 1150999"/>
              <a:gd name="connsiteY2" fmla="*/ 143875 h 1309816"/>
              <a:gd name="connsiteX3" fmla="*/ 575500 w 1150999"/>
              <a:gd name="connsiteY3" fmla="*/ 287750 h 1309816"/>
              <a:gd name="connsiteX4" fmla="*/ 0 w 1150999"/>
              <a:gd name="connsiteY4" fmla="*/ 143875 h 1309816"/>
              <a:gd name="connsiteX0" fmla="*/ 1150999 w 1150999"/>
              <a:gd name="connsiteY0" fmla="*/ 143875 h 1309816"/>
              <a:gd name="connsiteX1" fmla="*/ 575499 w 1150999"/>
              <a:gd name="connsiteY1" fmla="*/ 287750 h 1309816"/>
              <a:gd name="connsiteX2" fmla="*/ -1 w 1150999"/>
              <a:gd name="connsiteY2" fmla="*/ 143875 h 1309816"/>
              <a:gd name="connsiteX3" fmla="*/ 575499 w 1150999"/>
              <a:gd name="connsiteY3" fmla="*/ 0 h 1309816"/>
              <a:gd name="connsiteX4" fmla="*/ 1150999 w 1150999"/>
              <a:gd name="connsiteY4" fmla="*/ 143875 h 1309816"/>
              <a:gd name="connsiteX5" fmla="*/ 1150999 w 1150999"/>
              <a:gd name="connsiteY5" fmla="*/ 1165941 h 1309816"/>
              <a:gd name="connsiteX6" fmla="*/ 575499 w 1150999"/>
              <a:gd name="connsiteY6" fmla="*/ 1309816 h 1309816"/>
              <a:gd name="connsiteX7" fmla="*/ -1 w 1150999"/>
              <a:gd name="connsiteY7" fmla="*/ 1165941 h 1309816"/>
              <a:gd name="connsiteX8" fmla="*/ 0 w 1150999"/>
              <a:gd name="connsiteY8" fmla="*/ 143875 h 13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99" h="1309816" stroke="0" extrusionOk="0">
                <a:moveTo>
                  <a:pt x="0" y="143875"/>
                </a:moveTo>
                <a:cubicBezTo>
                  <a:pt x="-3947" y="220901"/>
                  <a:pt x="218977" y="302268"/>
                  <a:pt x="575500" y="287750"/>
                </a:cubicBezTo>
                <a:cubicBezTo>
                  <a:pt x="901871" y="289546"/>
                  <a:pt x="1146877" y="223466"/>
                  <a:pt x="1151000" y="143875"/>
                </a:cubicBezTo>
                <a:cubicBezTo>
                  <a:pt x="1128712" y="506329"/>
                  <a:pt x="1143298" y="867817"/>
                  <a:pt x="1150999" y="1165941"/>
                </a:cubicBezTo>
                <a:cubicBezTo>
                  <a:pt x="1110498" y="1223242"/>
                  <a:pt x="920482" y="1322785"/>
                  <a:pt x="575499" y="1309816"/>
                </a:cubicBezTo>
                <a:cubicBezTo>
                  <a:pt x="267249" y="1310954"/>
                  <a:pt x="5068" y="1234968"/>
                  <a:pt x="-1" y="1165941"/>
                </a:cubicBezTo>
                <a:cubicBezTo>
                  <a:pt x="-60534" y="815982"/>
                  <a:pt x="-35743" y="518215"/>
                  <a:pt x="0" y="143875"/>
                </a:cubicBezTo>
                <a:close/>
              </a:path>
              <a:path w="1150999" h="1309816" fill="lighten" stroke="0" extrusionOk="0">
                <a:moveTo>
                  <a:pt x="0" y="143875"/>
                </a:moveTo>
                <a:cubicBezTo>
                  <a:pt x="-5034" y="16410"/>
                  <a:pt x="248606" y="12583"/>
                  <a:pt x="575500" y="0"/>
                </a:cubicBezTo>
                <a:cubicBezTo>
                  <a:pt x="900085" y="3776"/>
                  <a:pt x="1164467" y="67653"/>
                  <a:pt x="1151000" y="143875"/>
                </a:cubicBezTo>
                <a:cubicBezTo>
                  <a:pt x="1141897" y="221863"/>
                  <a:pt x="924698" y="313395"/>
                  <a:pt x="575500" y="287750"/>
                </a:cubicBezTo>
                <a:cubicBezTo>
                  <a:pt x="259030" y="289789"/>
                  <a:pt x="921" y="232875"/>
                  <a:pt x="0" y="143875"/>
                </a:cubicBezTo>
                <a:close/>
              </a:path>
              <a:path w="1150999" h="1309816" fill="none" extrusionOk="0">
                <a:moveTo>
                  <a:pt x="1150999" y="143875"/>
                </a:moveTo>
                <a:cubicBezTo>
                  <a:pt x="1170691" y="253667"/>
                  <a:pt x="898082" y="293560"/>
                  <a:pt x="575499" y="287750"/>
                </a:cubicBezTo>
                <a:cubicBezTo>
                  <a:pt x="261091" y="284745"/>
                  <a:pt x="2524" y="211457"/>
                  <a:pt x="-1" y="143875"/>
                </a:cubicBezTo>
                <a:cubicBezTo>
                  <a:pt x="-14442" y="66786"/>
                  <a:pt x="239072" y="-12825"/>
                  <a:pt x="575499" y="0"/>
                </a:cubicBezTo>
                <a:cubicBezTo>
                  <a:pt x="883350" y="-709"/>
                  <a:pt x="1150459" y="63315"/>
                  <a:pt x="1150999" y="143875"/>
                </a:cubicBezTo>
                <a:cubicBezTo>
                  <a:pt x="1064420" y="285795"/>
                  <a:pt x="1216551" y="793511"/>
                  <a:pt x="1150999" y="1165941"/>
                </a:cubicBezTo>
                <a:cubicBezTo>
                  <a:pt x="1126163" y="1289808"/>
                  <a:pt x="913469" y="1324774"/>
                  <a:pt x="575499" y="1309816"/>
                </a:cubicBezTo>
                <a:cubicBezTo>
                  <a:pt x="257282" y="1318781"/>
                  <a:pt x="8756" y="1240206"/>
                  <a:pt x="-1" y="1165941"/>
                </a:cubicBezTo>
                <a:cubicBezTo>
                  <a:pt x="-29089" y="871430"/>
                  <a:pt x="-6007" y="484884"/>
                  <a:pt x="0" y="143875"/>
                </a:cubicBezTo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DACFC-F42E-7BC9-A44C-42C7A5D67310}"/>
              </a:ext>
            </a:extLst>
          </p:cNvPr>
          <p:cNvSpPr txBox="1"/>
          <p:nvPr/>
        </p:nvSpPr>
        <p:spPr>
          <a:xfrm>
            <a:off x="568203" y="2210025"/>
            <a:ext cx="113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Data at source</a:t>
            </a:r>
          </a:p>
        </p:txBody>
      </p:sp>
      <p:pic>
        <p:nvPicPr>
          <p:cNvPr id="7" name="Picture 2" descr="How to get started with MongoDB in 10 ...">
            <a:extLst>
              <a:ext uri="{FF2B5EF4-FFF2-40B4-BE49-F238E27FC236}">
                <a16:creationId xmlns:a16="http://schemas.microsoft.com/office/drawing/2014/main" id="{21E7E45E-46D2-33C7-6946-1D5616E21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7" y="2910756"/>
            <a:ext cx="609085" cy="6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mazon S3 Online Storage">
            <a:extLst>
              <a:ext uri="{FF2B5EF4-FFF2-40B4-BE49-F238E27FC236}">
                <a16:creationId xmlns:a16="http://schemas.microsoft.com/office/drawing/2014/main" id="{8BA1D8DC-8D42-B0E9-E479-8FB73315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56" y="3353881"/>
            <a:ext cx="775559" cy="58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ysql Logo Vector SVG Icon - SVG Repo">
            <a:extLst>
              <a:ext uri="{FF2B5EF4-FFF2-40B4-BE49-F238E27FC236}">
                <a16:creationId xmlns:a16="http://schemas.microsoft.com/office/drawing/2014/main" id="{6E7F082E-0986-1EB3-E354-FCF3076BD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27081" r="14685" b="26605"/>
          <a:stretch/>
        </p:blipFill>
        <p:spPr bwMode="auto">
          <a:xfrm>
            <a:off x="1426949" y="2935760"/>
            <a:ext cx="609085" cy="3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93636D-E11D-01D7-BDBF-AE8BB33A05C4}"/>
              </a:ext>
            </a:extLst>
          </p:cNvPr>
          <p:cNvCxnSpPr>
            <a:cxnSpLocks/>
            <a:stCxn id="5" idx="1"/>
            <a:endCxn id="4102" idx="0"/>
          </p:cNvCxnSpPr>
          <p:nvPr/>
        </p:nvCxnSpPr>
        <p:spPr>
          <a:xfrm rot="16200000" flipH="1">
            <a:off x="5288069" y="-2296892"/>
            <a:ext cx="121764" cy="8434729"/>
          </a:xfrm>
          <a:prstGeom prst="bentConnector3">
            <a:avLst>
              <a:gd name="adj1" fmla="val -339961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AMAZON REDSHIFT">
            <a:extLst>
              <a:ext uri="{FF2B5EF4-FFF2-40B4-BE49-F238E27FC236}">
                <a16:creationId xmlns:a16="http://schemas.microsoft.com/office/drawing/2014/main" id="{6AFC510C-E6E2-23D9-9D6B-09C932FB4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2" t="9505" r="33385"/>
          <a:stretch/>
        </p:blipFill>
        <p:spPr bwMode="auto">
          <a:xfrm>
            <a:off x="9325311" y="3185620"/>
            <a:ext cx="482009" cy="8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a Data Lakehouse? | Oracle">
            <a:extLst>
              <a:ext uri="{FF2B5EF4-FFF2-40B4-BE49-F238E27FC236}">
                <a16:creationId xmlns:a16="http://schemas.microsoft.com/office/drawing/2014/main" id="{F82A0563-DB2D-977E-BE44-2A66B9A3A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5" t="27297" r="6226" b="26997"/>
          <a:stretch/>
        </p:blipFill>
        <p:spPr bwMode="auto">
          <a:xfrm>
            <a:off x="8990817" y="1981354"/>
            <a:ext cx="1150998" cy="122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pache Airflow is Pretty Sweet. Airflow ...">
            <a:extLst>
              <a:ext uri="{FF2B5EF4-FFF2-40B4-BE49-F238E27FC236}">
                <a16:creationId xmlns:a16="http://schemas.microsoft.com/office/drawing/2014/main" id="{716264E9-C4B2-C821-21AA-A8032465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75" y="1226713"/>
            <a:ext cx="1322001" cy="3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812D6E-E083-BB34-FAE9-4E9DFA6AA389}"/>
              </a:ext>
            </a:extLst>
          </p:cNvPr>
          <p:cNvCxnSpPr>
            <a:cxnSpLocks/>
          </p:cNvCxnSpPr>
          <p:nvPr/>
        </p:nvCxnSpPr>
        <p:spPr>
          <a:xfrm>
            <a:off x="1896555" y="2523769"/>
            <a:ext cx="156519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08" name="Picture 12">
            <a:extLst>
              <a:ext uri="{FF2B5EF4-FFF2-40B4-BE49-F238E27FC236}">
                <a16:creationId xmlns:a16="http://schemas.microsoft.com/office/drawing/2014/main" id="{D51DAC3E-183B-4430-E5BC-E5E16DB8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57" y="2286262"/>
            <a:ext cx="729186" cy="3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Data lake - Free electronics icons">
            <a:extLst>
              <a:ext uri="{FF2B5EF4-FFF2-40B4-BE49-F238E27FC236}">
                <a16:creationId xmlns:a16="http://schemas.microsoft.com/office/drawing/2014/main" id="{1134E470-3F8E-B979-6BAE-B43A72FF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31" y="2034622"/>
            <a:ext cx="1150998" cy="11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ow to Monitor Parquet Files? Data ...">
            <a:extLst>
              <a:ext uri="{FF2B5EF4-FFF2-40B4-BE49-F238E27FC236}">
                <a16:creationId xmlns:a16="http://schemas.microsoft.com/office/drawing/2014/main" id="{FD3361D5-0CBF-367E-A9A3-887F6D8D7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60" y="3265679"/>
            <a:ext cx="490761" cy="4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8E8DE-58EA-09E1-B8CD-2A5AD20ADC89}"/>
              </a:ext>
            </a:extLst>
          </p:cNvPr>
          <p:cNvCxnSpPr>
            <a:cxnSpLocks/>
          </p:cNvCxnSpPr>
          <p:nvPr/>
        </p:nvCxnSpPr>
        <p:spPr>
          <a:xfrm>
            <a:off x="5049488" y="2454790"/>
            <a:ext cx="156519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12">
            <a:extLst>
              <a:ext uri="{FF2B5EF4-FFF2-40B4-BE49-F238E27FC236}">
                <a16:creationId xmlns:a16="http://schemas.microsoft.com/office/drawing/2014/main" id="{F1AF9DEA-95F3-590C-F956-F590ADB3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90" y="2217283"/>
            <a:ext cx="729186" cy="3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Data Transformation icon line vector ...">
            <a:extLst>
              <a:ext uri="{FF2B5EF4-FFF2-40B4-BE49-F238E27FC236}">
                <a16:creationId xmlns:a16="http://schemas.microsoft.com/office/drawing/2014/main" id="{B6C5448C-591F-ABE6-C0B3-661A68F5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36" y="1896787"/>
            <a:ext cx="1214566" cy="121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Introduction to Jupyter Notebooks">
            <a:extLst>
              <a:ext uri="{FF2B5EF4-FFF2-40B4-BE49-F238E27FC236}">
                <a16:creationId xmlns:a16="http://schemas.microsoft.com/office/drawing/2014/main" id="{E9B260D9-B3FD-6D86-E1AA-3CCA4078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216" y="2103561"/>
            <a:ext cx="886474" cy="85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Right arrow Vector Icons free download ...">
            <a:extLst>
              <a:ext uri="{FF2B5EF4-FFF2-40B4-BE49-F238E27FC236}">
                <a16:creationId xmlns:a16="http://schemas.microsoft.com/office/drawing/2014/main" id="{BCC3CA86-7D7D-4E66-D00B-4D4B3B6E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002" y="2034622"/>
            <a:ext cx="1053928" cy="10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34E474-8ACF-01EE-9DE8-0348FFF631C8}"/>
              </a:ext>
            </a:extLst>
          </p:cNvPr>
          <p:cNvSpPr txBox="1"/>
          <p:nvPr/>
        </p:nvSpPr>
        <p:spPr>
          <a:xfrm>
            <a:off x="3461745" y="1154411"/>
            <a:ext cx="17156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radley Hand" pitchFamily="2" charset="77"/>
              </a:rPr>
              <a:t>Option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B3E8A41-EB5A-D6C1-283A-A3180D845054}"/>
              </a:ext>
            </a:extLst>
          </p:cNvPr>
          <p:cNvCxnSpPr>
            <a:cxnSpLocks/>
            <a:stCxn id="8" idx="2"/>
            <a:endCxn id="4100" idx="2"/>
          </p:cNvCxnSpPr>
          <p:nvPr/>
        </p:nvCxnSpPr>
        <p:spPr>
          <a:xfrm rot="16200000" flipH="1">
            <a:off x="5345027" y="-164990"/>
            <a:ext cx="121499" cy="8321080"/>
          </a:xfrm>
          <a:prstGeom prst="bentConnector3">
            <a:avLst>
              <a:gd name="adj1" fmla="val 28815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11012A-40AE-7C17-5CAE-74A39990580D}"/>
              </a:ext>
            </a:extLst>
          </p:cNvPr>
          <p:cNvSpPr txBox="1"/>
          <p:nvPr/>
        </p:nvSpPr>
        <p:spPr>
          <a:xfrm>
            <a:off x="3461745" y="4009495"/>
            <a:ext cx="17156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radley Hand" pitchFamily="2" charset="77"/>
              </a:rPr>
              <a:t>Option 2</a:t>
            </a:r>
          </a:p>
        </p:txBody>
      </p:sp>
      <p:pic>
        <p:nvPicPr>
          <p:cNvPr id="4120" name="Picture 24" descr="Kubeflow logo? · Issue #187 · kubeflow ...">
            <a:extLst>
              <a:ext uri="{FF2B5EF4-FFF2-40B4-BE49-F238E27FC236}">
                <a16:creationId xmlns:a16="http://schemas.microsoft.com/office/drawing/2014/main" id="{09999F59-63C6-3E6A-9B77-D132E4551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5" t="8326" r="9042" b="11330"/>
          <a:stretch/>
        </p:blipFill>
        <p:spPr bwMode="auto">
          <a:xfrm>
            <a:off x="5674358" y="3909261"/>
            <a:ext cx="719711" cy="7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Logo, Icon, and Brand Guidelines | Docker">
            <a:extLst>
              <a:ext uri="{FF2B5EF4-FFF2-40B4-BE49-F238E27FC236}">
                <a16:creationId xmlns:a16="http://schemas.microsoft.com/office/drawing/2014/main" id="{CF157058-9395-9A0A-1A20-828083D9E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4" t="34331" r="26517" b="34210"/>
          <a:stretch/>
        </p:blipFill>
        <p:spPr bwMode="auto">
          <a:xfrm>
            <a:off x="2857513" y="4655256"/>
            <a:ext cx="673959" cy="4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313A4FE-AB6F-F41A-7353-9C53EC7914CB}"/>
              </a:ext>
            </a:extLst>
          </p:cNvPr>
          <p:cNvSpPr txBox="1"/>
          <p:nvPr/>
        </p:nvSpPr>
        <p:spPr>
          <a:xfrm>
            <a:off x="2092544" y="5053513"/>
            <a:ext cx="2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Container_1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6BFCD5-6F9B-7A76-B34D-ED93D1A00C34}"/>
              </a:ext>
            </a:extLst>
          </p:cNvPr>
          <p:cNvSpPr txBox="1"/>
          <p:nvPr/>
        </p:nvSpPr>
        <p:spPr>
          <a:xfrm>
            <a:off x="1818414" y="5332905"/>
            <a:ext cx="29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Bradley Hand" pitchFamily="2" charset="77"/>
              </a:rPr>
              <a:t>def</a:t>
            </a:r>
            <a:r>
              <a:rPr lang="en-US" dirty="0">
                <a:latin typeface="Bradley Hand" pitchFamily="2" charset="77"/>
              </a:rPr>
              <a:t> </a:t>
            </a:r>
            <a:r>
              <a:rPr lang="en-US" dirty="0">
                <a:solidFill>
                  <a:srgbClr val="0070C0"/>
                </a:solidFill>
                <a:latin typeface="Bradley Hand" pitchFamily="2" charset="77"/>
              </a:rPr>
              <a:t>extract_data_to_s3</a:t>
            </a:r>
            <a:r>
              <a:rPr lang="en-US" dirty="0">
                <a:latin typeface="Bradley Hand" pitchFamily="2" charset="77"/>
              </a:rPr>
              <a:t>():</a:t>
            </a:r>
          </a:p>
        </p:txBody>
      </p:sp>
      <p:pic>
        <p:nvPicPr>
          <p:cNvPr id="54" name="Picture 26" descr="Logo, Icon, and Brand Guidelines | Docker">
            <a:extLst>
              <a:ext uri="{FF2B5EF4-FFF2-40B4-BE49-F238E27FC236}">
                <a16:creationId xmlns:a16="http://schemas.microsoft.com/office/drawing/2014/main" id="{93300347-700D-2F17-236A-31D19A67A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4" t="34331" r="26517" b="34210"/>
          <a:stretch/>
        </p:blipFill>
        <p:spPr bwMode="auto">
          <a:xfrm>
            <a:off x="8087556" y="4651775"/>
            <a:ext cx="673959" cy="4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9D1FA3E-AD5B-8F74-5C18-F4D6FC0E7BF7}"/>
              </a:ext>
            </a:extLst>
          </p:cNvPr>
          <p:cNvSpPr txBox="1"/>
          <p:nvPr/>
        </p:nvSpPr>
        <p:spPr>
          <a:xfrm>
            <a:off x="7303758" y="5102565"/>
            <a:ext cx="2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Container_2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287D20-7EF6-525D-9A4C-F8CB13242A6F}"/>
              </a:ext>
            </a:extLst>
          </p:cNvPr>
          <p:cNvSpPr txBox="1"/>
          <p:nvPr/>
        </p:nvSpPr>
        <p:spPr>
          <a:xfrm>
            <a:off x="6822120" y="5334622"/>
            <a:ext cx="31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Bradley Hand" pitchFamily="2" charset="77"/>
              </a:rPr>
              <a:t>def</a:t>
            </a:r>
            <a:r>
              <a:rPr lang="en-US" dirty="0">
                <a:latin typeface="Bradley Hand" pitchFamily="2" charset="77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radley Hand" pitchFamily="2" charset="77"/>
              </a:rPr>
              <a:t>clean_data_w_spark</a:t>
            </a:r>
            <a:r>
              <a:rPr lang="en-US" dirty="0">
                <a:latin typeface="Bradley Hand" pitchFamily="2" charset="77"/>
              </a:rPr>
              <a:t>():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A18BA4-A105-3591-2E74-0200603D4DE5}"/>
              </a:ext>
            </a:extLst>
          </p:cNvPr>
          <p:cNvSpPr/>
          <p:nvPr/>
        </p:nvSpPr>
        <p:spPr>
          <a:xfrm>
            <a:off x="1345192" y="6030076"/>
            <a:ext cx="1464608" cy="478981"/>
          </a:xfrm>
          <a:custGeom>
            <a:avLst/>
            <a:gdLst>
              <a:gd name="connsiteX0" fmla="*/ 0 w 1464608"/>
              <a:gd name="connsiteY0" fmla="*/ 0 h 478981"/>
              <a:gd name="connsiteX1" fmla="*/ 1464608 w 1464608"/>
              <a:gd name="connsiteY1" fmla="*/ 0 h 478981"/>
              <a:gd name="connsiteX2" fmla="*/ 1464608 w 1464608"/>
              <a:gd name="connsiteY2" fmla="*/ 478981 h 478981"/>
              <a:gd name="connsiteX3" fmla="*/ 0 w 1464608"/>
              <a:gd name="connsiteY3" fmla="*/ 478981 h 478981"/>
              <a:gd name="connsiteX4" fmla="*/ 0 w 1464608"/>
              <a:gd name="connsiteY4" fmla="*/ 0 h 47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608" h="478981" extrusionOk="0">
                <a:moveTo>
                  <a:pt x="0" y="0"/>
                </a:moveTo>
                <a:cubicBezTo>
                  <a:pt x="306481" y="9450"/>
                  <a:pt x="1156851" y="-14632"/>
                  <a:pt x="1464608" y="0"/>
                </a:cubicBezTo>
                <a:cubicBezTo>
                  <a:pt x="1482632" y="70699"/>
                  <a:pt x="1481790" y="344878"/>
                  <a:pt x="1464608" y="478981"/>
                </a:cubicBezTo>
                <a:cubicBezTo>
                  <a:pt x="973528" y="351859"/>
                  <a:pt x="417661" y="577153"/>
                  <a:pt x="0" y="478981"/>
                </a:cubicBezTo>
                <a:cubicBezTo>
                  <a:pt x="-15389" y="424183"/>
                  <a:pt x="-41909" y="116245"/>
                  <a:pt x="0" y="0"/>
                </a:cubicBezTo>
                <a:close/>
              </a:path>
            </a:pathLst>
          </a:custGeom>
          <a:noFill/>
          <a:ln w="31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" name="Picture 10" descr="Kubernetes Logo, symbol, meaning ...">
            <a:extLst>
              <a:ext uri="{FF2B5EF4-FFF2-40B4-BE49-F238E27FC236}">
                <a16:creationId xmlns:a16="http://schemas.microsoft.com/office/drawing/2014/main" id="{A386868D-6AD7-4BFD-8B4A-0A496D905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1" r="20813"/>
          <a:stretch/>
        </p:blipFill>
        <p:spPr bwMode="auto">
          <a:xfrm>
            <a:off x="1063796" y="5717026"/>
            <a:ext cx="570649" cy="5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TextBox 4096">
            <a:extLst>
              <a:ext uri="{FF2B5EF4-FFF2-40B4-BE49-F238E27FC236}">
                <a16:creationId xmlns:a16="http://schemas.microsoft.com/office/drawing/2014/main" id="{0344EABD-9694-05B6-497C-36744142BDB4}"/>
              </a:ext>
            </a:extLst>
          </p:cNvPr>
          <p:cNvSpPr txBox="1"/>
          <p:nvPr/>
        </p:nvSpPr>
        <p:spPr>
          <a:xfrm>
            <a:off x="1392905" y="6084900"/>
            <a:ext cx="14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Master Node</a:t>
            </a:r>
          </a:p>
        </p:txBody>
      </p:sp>
      <p:cxnSp>
        <p:nvCxnSpPr>
          <p:cNvPr id="4099" name="Straight Arrow Connector 4098">
            <a:extLst>
              <a:ext uri="{FF2B5EF4-FFF2-40B4-BE49-F238E27FC236}">
                <a16:creationId xmlns:a16="http://schemas.microsoft.com/office/drawing/2014/main" id="{80FA4C69-BFB3-0DA3-B080-D9F88ED0B536}"/>
              </a:ext>
            </a:extLst>
          </p:cNvPr>
          <p:cNvCxnSpPr>
            <a:cxnSpLocks/>
          </p:cNvCxnSpPr>
          <p:nvPr/>
        </p:nvCxnSpPr>
        <p:spPr>
          <a:xfrm>
            <a:off x="2947856" y="6259806"/>
            <a:ext cx="673959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5D46E8C-B36F-AA38-624E-208508897EDC}"/>
              </a:ext>
            </a:extLst>
          </p:cNvPr>
          <p:cNvSpPr/>
          <p:nvPr/>
        </p:nvSpPr>
        <p:spPr>
          <a:xfrm>
            <a:off x="3893772" y="6041356"/>
            <a:ext cx="1464608" cy="478981"/>
          </a:xfrm>
          <a:custGeom>
            <a:avLst/>
            <a:gdLst>
              <a:gd name="connsiteX0" fmla="*/ 0 w 1464608"/>
              <a:gd name="connsiteY0" fmla="*/ 0 h 478981"/>
              <a:gd name="connsiteX1" fmla="*/ 1464608 w 1464608"/>
              <a:gd name="connsiteY1" fmla="*/ 0 h 478981"/>
              <a:gd name="connsiteX2" fmla="*/ 1464608 w 1464608"/>
              <a:gd name="connsiteY2" fmla="*/ 478981 h 478981"/>
              <a:gd name="connsiteX3" fmla="*/ 0 w 1464608"/>
              <a:gd name="connsiteY3" fmla="*/ 478981 h 478981"/>
              <a:gd name="connsiteX4" fmla="*/ 0 w 1464608"/>
              <a:gd name="connsiteY4" fmla="*/ 0 h 47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608" h="478981" extrusionOk="0">
                <a:moveTo>
                  <a:pt x="0" y="0"/>
                </a:moveTo>
                <a:cubicBezTo>
                  <a:pt x="306481" y="9450"/>
                  <a:pt x="1156851" y="-14632"/>
                  <a:pt x="1464608" y="0"/>
                </a:cubicBezTo>
                <a:cubicBezTo>
                  <a:pt x="1482632" y="70699"/>
                  <a:pt x="1481790" y="344878"/>
                  <a:pt x="1464608" y="478981"/>
                </a:cubicBezTo>
                <a:cubicBezTo>
                  <a:pt x="973528" y="351859"/>
                  <a:pt x="417661" y="577153"/>
                  <a:pt x="0" y="478981"/>
                </a:cubicBezTo>
                <a:cubicBezTo>
                  <a:pt x="-15389" y="424183"/>
                  <a:pt x="-41909" y="116245"/>
                  <a:pt x="0" y="0"/>
                </a:cubicBezTo>
                <a:close/>
              </a:path>
            </a:pathLst>
          </a:custGeom>
          <a:noFill/>
          <a:ln w="31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10" descr="Kubernetes Logo, symbol, meaning ...">
            <a:extLst>
              <a:ext uri="{FF2B5EF4-FFF2-40B4-BE49-F238E27FC236}">
                <a16:creationId xmlns:a16="http://schemas.microsoft.com/office/drawing/2014/main" id="{8FC50D96-765D-DC9C-2575-5E2A0FD00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1" r="20813"/>
          <a:stretch/>
        </p:blipFill>
        <p:spPr bwMode="auto">
          <a:xfrm>
            <a:off x="3612376" y="5728306"/>
            <a:ext cx="570649" cy="5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TextBox 4106">
            <a:extLst>
              <a:ext uri="{FF2B5EF4-FFF2-40B4-BE49-F238E27FC236}">
                <a16:creationId xmlns:a16="http://schemas.microsoft.com/office/drawing/2014/main" id="{93C7D750-3861-3131-9B6B-FE93214DB0BB}"/>
              </a:ext>
            </a:extLst>
          </p:cNvPr>
          <p:cNvSpPr txBox="1"/>
          <p:nvPr/>
        </p:nvSpPr>
        <p:spPr>
          <a:xfrm>
            <a:off x="3941485" y="6096180"/>
            <a:ext cx="14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" pitchFamily="2" charset="77"/>
              </a:rPr>
              <a:t>Worker Node</a:t>
            </a:r>
          </a:p>
        </p:txBody>
      </p: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D22EB824-0805-2373-E592-72329FC2B549}"/>
              </a:ext>
            </a:extLst>
          </p:cNvPr>
          <p:cNvCxnSpPr>
            <a:cxnSpLocks/>
          </p:cNvCxnSpPr>
          <p:nvPr/>
        </p:nvCxnSpPr>
        <p:spPr>
          <a:xfrm>
            <a:off x="5529806" y="6271086"/>
            <a:ext cx="673959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E6FD57C5-AECD-93F2-E386-03E712EE96C5}"/>
              </a:ext>
            </a:extLst>
          </p:cNvPr>
          <p:cNvSpPr/>
          <p:nvPr/>
        </p:nvSpPr>
        <p:spPr>
          <a:xfrm>
            <a:off x="6367793" y="5694170"/>
            <a:ext cx="3439527" cy="1016093"/>
          </a:xfrm>
          <a:custGeom>
            <a:avLst/>
            <a:gdLst>
              <a:gd name="connsiteX0" fmla="*/ 0 w 3439527"/>
              <a:gd name="connsiteY0" fmla="*/ 0 h 1016093"/>
              <a:gd name="connsiteX1" fmla="*/ 3439527 w 3439527"/>
              <a:gd name="connsiteY1" fmla="*/ 0 h 1016093"/>
              <a:gd name="connsiteX2" fmla="*/ 3439527 w 3439527"/>
              <a:gd name="connsiteY2" fmla="*/ 1016093 h 1016093"/>
              <a:gd name="connsiteX3" fmla="*/ 0 w 3439527"/>
              <a:gd name="connsiteY3" fmla="*/ 1016093 h 1016093"/>
              <a:gd name="connsiteX4" fmla="*/ 0 w 3439527"/>
              <a:gd name="connsiteY4" fmla="*/ 0 h 101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9527" h="1016093" extrusionOk="0">
                <a:moveTo>
                  <a:pt x="0" y="0"/>
                </a:moveTo>
                <a:cubicBezTo>
                  <a:pt x="423075" y="122260"/>
                  <a:pt x="2004073" y="19655"/>
                  <a:pt x="3439527" y="0"/>
                </a:cubicBezTo>
                <a:cubicBezTo>
                  <a:pt x="3366557" y="218115"/>
                  <a:pt x="3353040" y="606575"/>
                  <a:pt x="3439527" y="1016093"/>
                </a:cubicBezTo>
                <a:cubicBezTo>
                  <a:pt x="2136627" y="1027711"/>
                  <a:pt x="620753" y="911264"/>
                  <a:pt x="0" y="1016093"/>
                </a:cubicBezTo>
                <a:cubicBezTo>
                  <a:pt x="33019" y="540855"/>
                  <a:pt x="65910" y="113789"/>
                  <a:pt x="0" y="0"/>
                </a:cubicBezTo>
                <a:close/>
              </a:path>
            </a:pathLst>
          </a:custGeom>
          <a:noFill/>
          <a:ln w="31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TextBox 4112">
            <a:extLst>
              <a:ext uri="{FF2B5EF4-FFF2-40B4-BE49-F238E27FC236}">
                <a16:creationId xmlns:a16="http://schemas.microsoft.com/office/drawing/2014/main" id="{A5BB7D28-3797-DA77-498C-580E8B9378D9}"/>
              </a:ext>
            </a:extLst>
          </p:cNvPr>
          <p:cNvSpPr txBox="1"/>
          <p:nvPr/>
        </p:nvSpPr>
        <p:spPr>
          <a:xfrm>
            <a:off x="6394639" y="5757842"/>
            <a:ext cx="32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Namespace : “ETL-Process”</a:t>
            </a:r>
          </a:p>
        </p:txBody>
      </p:sp>
      <p:pic>
        <p:nvPicPr>
          <p:cNvPr id="4124" name="Picture 28" descr="Kubernetes Vector SVG Icon (9) - SVG Repo">
            <a:extLst>
              <a:ext uri="{FF2B5EF4-FFF2-40B4-BE49-F238E27FC236}">
                <a16:creationId xmlns:a16="http://schemas.microsoft.com/office/drawing/2014/main" id="{94B154F5-A072-51DD-75B3-079623551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t="7720" r="11772" b="6020"/>
          <a:stretch/>
        </p:blipFill>
        <p:spPr bwMode="auto">
          <a:xfrm>
            <a:off x="6651218" y="6086797"/>
            <a:ext cx="379798" cy="4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A15C25E5-70D3-1B63-2164-B10BE8823A9B}"/>
              </a:ext>
            </a:extLst>
          </p:cNvPr>
          <p:cNvSpPr txBox="1"/>
          <p:nvPr/>
        </p:nvSpPr>
        <p:spPr>
          <a:xfrm>
            <a:off x="6933223" y="6386744"/>
            <a:ext cx="8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" pitchFamily="2" charset="77"/>
              </a:rPr>
              <a:t>Pod_1</a:t>
            </a:r>
          </a:p>
        </p:txBody>
      </p:sp>
      <p:pic>
        <p:nvPicPr>
          <p:cNvPr id="4117" name="Picture 28" descr="Kubernetes Vector SVG Icon (9) - SVG Repo">
            <a:extLst>
              <a:ext uri="{FF2B5EF4-FFF2-40B4-BE49-F238E27FC236}">
                <a16:creationId xmlns:a16="http://schemas.microsoft.com/office/drawing/2014/main" id="{8A08E23C-0B1E-0DD6-85DA-B31D51FF7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t="7720" r="11772" b="6020"/>
          <a:stretch/>
        </p:blipFill>
        <p:spPr bwMode="auto">
          <a:xfrm>
            <a:off x="7730181" y="6066501"/>
            <a:ext cx="379798" cy="4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TextBox 4118">
            <a:extLst>
              <a:ext uri="{FF2B5EF4-FFF2-40B4-BE49-F238E27FC236}">
                <a16:creationId xmlns:a16="http://schemas.microsoft.com/office/drawing/2014/main" id="{CC0E3CD1-5A00-E7F2-F368-DD33F11CD83D}"/>
              </a:ext>
            </a:extLst>
          </p:cNvPr>
          <p:cNvSpPr txBox="1"/>
          <p:nvPr/>
        </p:nvSpPr>
        <p:spPr>
          <a:xfrm>
            <a:off x="8012186" y="6366448"/>
            <a:ext cx="8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" pitchFamily="2" charset="77"/>
              </a:rPr>
              <a:t>Pod_2</a:t>
            </a:r>
          </a:p>
        </p:txBody>
      </p:sp>
      <p:pic>
        <p:nvPicPr>
          <p:cNvPr id="4121" name="Picture 28" descr="Kubernetes Vector SVG Icon (9) - SVG Repo">
            <a:extLst>
              <a:ext uri="{FF2B5EF4-FFF2-40B4-BE49-F238E27FC236}">
                <a16:creationId xmlns:a16="http://schemas.microsoft.com/office/drawing/2014/main" id="{78B0C2B6-C30D-B3D8-2023-D616EBE87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t="7720" r="11772" b="6020"/>
          <a:stretch/>
        </p:blipFill>
        <p:spPr bwMode="auto">
          <a:xfrm>
            <a:off x="8831330" y="6030463"/>
            <a:ext cx="379798" cy="4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TextBox 4122">
            <a:extLst>
              <a:ext uri="{FF2B5EF4-FFF2-40B4-BE49-F238E27FC236}">
                <a16:creationId xmlns:a16="http://schemas.microsoft.com/office/drawing/2014/main" id="{CFBD48E0-7BE3-0E41-C19F-C06FF0ED3367}"/>
              </a:ext>
            </a:extLst>
          </p:cNvPr>
          <p:cNvSpPr txBox="1"/>
          <p:nvPr/>
        </p:nvSpPr>
        <p:spPr>
          <a:xfrm>
            <a:off x="9017091" y="6340247"/>
            <a:ext cx="8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" pitchFamily="2" charset="77"/>
              </a:rPr>
              <a:t>Pod_3</a:t>
            </a:r>
          </a:p>
        </p:txBody>
      </p:sp>
    </p:spTree>
    <p:extLst>
      <p:ext uri="{BB962C8B-B14F-4D97-AF65-F5344CB8AC3E}">
        <p14:creationId xmlns:p14="http://schemas.microsoft.com/office/powerpoint/2010/main" val="2823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B117-65D1-4794-80F4-F8F6F789C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4" name="Trapezoid 8243">
            <a:extLst>
              <a:ext uri="{FF2B5EF4-FFF2-40B4-BE49-F238E27FC236}">
                <a16:creationId xmlns:a16="http://schemas.microsoft.com/office/drawing/2014/main" id="{E5C9777C-1646-3C3D-90FC-58D9A4AF113A}"/>
              </a:ext>
            </a:extLst>
          </p:cNvPr>
          <p:cNvSpPr/>
          <p:nvPr/>
        </p:nvSpPr>
        <p:spPr>
          <a:xfrm>
            <a:off x="8511786" y="5190377"/>
            <a:ext cx="3347133" cy="224110"/>
          </a:xfrm>
          <a:prstGeom prst="trapezoid">
            <a:avLst>
              <a:gd name="adj" fmla="val 289638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61381FB5-1F87-AAE5-12C2-7C2535CBF884}"/>
              </a:ext>
            </a:extLst>
          </p:cNvPr>
          <p:cNvSpPr txBox="1"/>
          <p:nvPr/>
        </p:nvSpPr>
        <p:spPr>
          <a:xfrm>
            <a:off x="0" y="1404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3A3DC2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r>
              <a:rPr lang="en-US" sz="3200" dirty="0"/>
              <a:t>Step 2 – Building, Testing &amp; Deploying the model manually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8B5098-164E-5F54-90D6-7B88A3FA362D}"/>
              </a:ext>
            </a:extLst>
          </p:cNvPr>
          <p:cNvSpPr/>
          <p:nvPr/>
        </p:nvSpPr>
        <p:spPr>
          <a:xfrm>
            <a:off x="490934" y="837599"/>
            <a:ext cx="3203739" cy="5879907"/>
          </a:xfrm>
          <a:custGeom>
            <a:avLst/>
            <a:gdLst>
              <a:gd name="connsiteX0" fmla="*/ 0 w 3203739"/>
              <a:gd name="connsiteY0" fmla="*/ 0 h 5879907"/>
              <a:gd name="connsiteX1" fmla="*/ 3203739 w 3203739"/>
              <a:gd name="connsiteY1" fmla="*/ 0 h 5879907"/>
              <a:gd name="connsiteX2" fmla="*/ 3203739 w 3203739"/>
              <a:gd name="connsiteY2" fmla="*/ 5879907 h 5879907"/>
              <a:gd name="connsiteX3" fmla="*/ 0 w 3203739"/>
              <a:gd name="connsiteY3" fmla="*/ 5879907 h 5879907"/>
              <a:gd name="connsiteX4" fmla="*/ 0 w 3203739"/>
              <a:gd name="connsiteY4" fmla="*/ 0 h 587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739" h="5879907" extrusionOk="0">
                <a:moveTo>
                  <a:pt x="0" y="0"/>
                </a:moveTo>
                <a:cubicBezTo>
                  <a:pt x="1169077" y="122260"/>
                  <a:pt x="2776195" y="19655"/>
                  <a:pt x="3203739" y="0"/>
                </a:cubicBezTo>
                <a:cubicBezTo>
                  <a:pt x="3093234" y="1376076"/>
                  <a:pt x="3059449" y="5098747"/>
                  <a:pt x="3203739" y="5879907"/>
                </a:cubicBezTo>
                <a:cubicBezTo>
                  <a:pt x="2312266" y="5891525"/>
                  <a:pt x="807818" y="5775078"/>
                  <a:pt x="0" y="5879907"/>
                </a:cubicBezTo>
                <a:cubicBezTo>
                  <a:pt x="-136230" y="4647787"/>
                  <a:pt x="24269" y="2112037"/>
                  <a:pt x="0" y="0"/>
                </a:cubicBezTo>
                <a:close/>
              </a:path>
            </a:pathLst>
          </a:custGeom>
          <a:noFill/>
          <a:ln w="31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ECB48-93A4-0E66-5DD7-06661C29A065}"/>
              </a:ext>
            </a:extLst>
          </p:cNvPr>
          <p:cNvSpPr txBox="1"/>
          <p:nvPr/>
        </p:nvSpPr>
        <p:spPr>
          <a:xfrm>
            <a:off x="490934" y="903272"/>
            <a:ext cx="323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From Step 1 - Create K8s Set-up</a:t>
            </a:r>
          </a:p>
        </p:txBody>
      </p:sp>
      <p:pic>
        <p:nvPicPr>
          <p:cNvPr id="8194" name="Picture 2" descr="Yaml - Free ui icons">
            <a:extLst>
              <a:ext uri="{FF2B5EF4-FFF2-40B4-BE49-F238E27FC236}">
                <a16:creationId xmlns:a16="http://schemas.microsoft.com/office/drawing/2014/main" id="{748FE7C2-E9FB-336B-9899-68086926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8" y="1585782"/>
            <a:ext cx="494479" cy="4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19E598-2B5A-BAFA-0DE4-7D300D73FAA7}"/>
              </a:ext>
            </a:extLst>
          </p:cNvPr>
          <p:cNvSpPr txBox="1"/>
          <p:nvPr/>
        </p:nvSpPr>
        <p:spPr>
          <a:xfrm>
            <a:off x="1989003" y="1351850"/>
            <a:ext cx="1557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Kind: Cluster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VPC: 192.84.13.1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Nodes: 4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Autoscaling : 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Volume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853941-199E-3178-67CD-6BBF722D1B2F}"/>
              </a:ext>
            </a:extLst>
          </p:cNvPr>
          <p:cNvCxnSpPr>
            <a:cxnSpLocks/>
          </p:cNvCxnSpPr>
          <p:nvPr/>
        </p:nvCxnSpPr>
        <p:spPr>
          <a:xfrm>
            <a:off x="1797858" y="2122418"/>
            <a:ext cx="0" cy="44848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BE2707-0F84-E41F-01E3-4D5624272E8D}"/>
              </a:ext>
            </a:extLst>
          </p:cNvPr>
          <p:cNvSpPr txBox="1"/>
          <p:nvPr/>
        </p:nvSpPr>
        <p:spPr>
          <a:xfrm>
            <a:off x="1004963" y="2575944"/>
            <a:ext cx="123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" pitchFamily="2" charset="77"/>
              </a:rPr>
              <a:t>Namespace Creation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BBDC0-DC86-1848-E83E-4150B1912CB6}"/>
              </a:ext>
            </a:extLst>
          </p:cNvPr>
          <p:cNvSpPr txBox="1"/>
          <p:nvPr/>
        </p:nvSpPr>
        <p:spPr>
          <a:xfrm>
            <a:off x="1989257" y="2556791"/>
            <a:ext cx="155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Kind: namespace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Metadata: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Bradley Hand" pitchFamily="2" charset="77"/>
              </a:rPr>
              <a:t>name:kubeflow</a:t>
            </a:r>
            <a:endParaRPr lang="en-US" sz="1200" dirty="0">
              <a:solidFill>
                <a:srgbClr val="0070C0"/>
              </a:solidFill>
              <a:latin typeface="Bradley Hand" pitchFamily="2" charset="7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D17B89-C631-DDD2-1B9A-2FDA23BB2FA3}"/>
              </a:ext>
            </a:extLst>
          </p:cNvPr>
          <p:cNvCxnSpPr>
            <a:cxnSpLocks/>
          </p:cNvCxnSpPr>
          <p:nvPr/>
        </p:nvCxnSpPr>
        <p:spPr>
          <a:xfrm>
            <a:off x="1797858" y="3020141"/>
            <a:ext cx="0" cy="44848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A8D1CD-672F-40FE-F1D2-EFECC798D27B}"/>
              </a:ext>
            </a:extLst>
          </p:cNvPr>
          <p:cNvSpPr txBox="1"/>
          <p:nvPr/>
        </p:nvSpPr>
        <p:spPr>
          <a:xfrm>
            <a:off x="1004963" y="3360130"/>
            <a:ext cx="123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Bradley Hand" pitchFamily="2" charset="77"/>
              </a:rPr>
              <a:t>Deply</a:t>
            </a:r>
            <a:r>
              <a:rPr lang="en-US" sz="1400" dirty="0">
                <a:latin typeface="Bradley Hand" pitchFamily="2" charset="77"/>
              </a:rPr>
              <a:t> Kubeflow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3C5E3-91B5-F457-D622-19DE4853A1D9}"/>
              </a:ext>
            </a:extLst>
          </p:cNvPr>
          <p:cNvSpPr txBox="1"/>
          <p:nvPr/>
        </p:nvSpPr>
        <p:spPr>
          <a:xfrm>
            <a:off x="2014099" y="3387734"/>
            <a:ext cx="145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Deploy Kubeflow at the Cluster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C5893-B934-0D46-4B8D-3F1835A6B8FD}"/>
              </a:ext>
            </a:extLst>
          </p:cNvPr>
          <p:cNvSpPr txBox="1"/>
          <p:nvPr/>
        </p:nvSpPr>
        <p:spPr>
          <a:xfrm>
            <a:off x="1004963" y="4146525"/>
            <a:ext cx="100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" pitchFamily="2" charset="77"/>
              </a:rPr>
              <a:t>Deploy Pods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85544-469D-0756-F2A5-1DC107B05736}"/>
              </a:ext>
            </a:extLst>
          </p:cNvPr>
          <p:cNvCxnSpPr>
            <a:cxnSpLocks/>
          </p:cNvCxnSpPr>
          <p:nvPr/>
        </p:nvCxnSpPr>
        <p:spPr>
          <a:xfrm>
            <a:off x="1797858" y="3812681"/>
            <a:ext cx="0" cy="44848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1358C9-53AC-07CF-CC2E-575776C4072B}"/>
              </a:ext>
            </a:extLst>
          </p:cNvPr>
          <p:cNvSpPr txBox="1"/>
          <p:nvPr/>
        </p:nvSpPr>
        <p:spPr>
          <a:xfrm>
            <a:off x="1828752" y="4081050"/>
            <a:ext cx="177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1. Data Extraction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2. Data Transform</a:t>
            </a:r>
          </a:p>
          <a:p>
            <a:r>
              <a:rPr lang="en-US" sz="1200" dirty="0">
                <a:solidFill>
                  <a:srgbClr val="0070C0"/>
                </a:solidFill>
                <a:latin typeface="Bradley Hand" pitchFamily="2" charset="77"/>
              </a:rPr>
              <a:t>3. Data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8D3C-9A16-7864-B784-9E57D02068D0}"/>
              </a:ext>
            </a:extLst>
          </p:cNvPr>
          <p:cNvSpPr txBox="1"/>
          <p:nvPr/>
        </p:nvSpPr>
        <p:spPr>
          <a:xfrm>
            <a:off x="971006" y="4970126"/>
            <a:ext cx="254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" pitchFamily="2" charset="77"/>
              </a:rPr>
              <a:t>Create Deployment &amp; Service YAML files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94FF18-A48C-01A1-1E28-1CD4E0425529}"/>
              </a:ext>
            </a:extLst>
          </p:cNvPr>
          <p:cNvCxnSpPr>
            <a:cxnSpLocks/>
          </p:cNvCxnSpPr>
          <p:nvPr/>
        </p:nvCxnSpPr>
        <p:spPr>
          <a:xfrm>
            <a:off x="1785446" y="4521639"/>
            <a:ext cx="0" cy="44848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95499E-4FBF-56D8-5F44-EC5FF30A18C7}"/>
              </a:ext>
            </a:extLst>
          </p:cNvPr>
          <p:cNvCxnSpPr>
            <a:cxnSpLocks/>
          </p:cNvCxnSpPr>
          <p:nvPr/>
        </p:nvCxnSpPr>
        <p:spPr>
          <a:xfrm>
            <a:off x="1758565" y="5493346"/>
            <a:ext cx="0" cy="27689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C6CA97-D80E-E7A0-4EAD-8EE9FD19F9AB}"/>
              </a:ext>
            </a:extLst>
          </p:cNvPr>
          <p:cNvSpPr txBox="1"/>
          <p:nvPr/>
        </p:nvSpPr>
        <p:spPr>
          <a:xfrm>
            <a:off x="976623" y="5735508"/>
            <a:ext cx="1630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" pitchFamily="2" charset="77"/>
              </a:rPr>
              <a:t>Define Kubeflow Pipeline and deploy everything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6E9188-82AC-B89F-2E52-FAEC5F30F086}"/>
              </a:ext>
            </a:extLst>
          </p:cNvPr>
          <p:cNvSpPr txBox="1"/>
          <p:nvPr/>
        </p:nvSpPr>
        <p:spPr>
          <a:xfrm>
            <a:off x="2393199" y="5731372"/>
            <a:ext cx="1276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sz="1200" dirty="0"/>
              <a:t>@</a:t>
            </a:r>
            <a:r>
              <a:rPr lang="en-US" sz="1200" dirty="0" err="1"/>
              <a:t>dsl.pipeline</a:t>
            </a:r>
            <a:endParaRPr lang="en-US" sz="1200" dirty="0"/>
          </a:p>
          <a:p>
            <a:r>
              <a:rPr lang="en-US" sz="1200" dirty="0"/>
              <a:t>(</a:t>
            </a:r>
          </a:p>
          <a:p>
            <a:r>
              <a:rPr lang="en-US" sz="1200" dirty="0"/>
              <a:t>name: , </a:t>
            </a:r>
          </a:p>
          <a:p>
            <a:r>
              <a:rPr lang="en-US" sz="1200" dirty="0"/>
              <a:t>desc:  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BD9BED-3E68-B5E2-0AAE-B252A46CD75A}"/>
              </a:ext>
            </a:extLst>
          </p:cNvPr>
          <p:cNvSpPr txBox="1"/>
          <p:nvPr/>
        </p:nvSpPr>
        <p:spPr>
          <a:xfrm rot="16200000">
            <a:off x="-1535912" y="3352912"/>
            <a:ext cx="4159296" cy="707886"/>
          </a:xfrm>
          <a:custGeom>
            <a:avLst/>
            <a:gdLst>
              <a:gd name="connsiteX0" fmla="*/ 0 w 4159296"/>
              <a:gd name="connsiteY0" fmla="*/ 0 h 707886"/>
              <a:gd name="connsiteX1" fmla="*/ 552592 w 4159296"/>
              <a:gd name="connsiteY1" fmla="*/ 0 h 707886"/>
              <a:gd name="connsiteX2" fmla="*/ 1105184 w 4159296"/>
              <a:gd name="connsiteY2" fmla="*/ 0 h 707886"/>
              <a:gd name="connsiteX3" fmla="*/ 1574591 w 4159296"/>
              <a:gd name="connsiteY3" fmla="*/ 0 h 707886"/>
              <a:gd name="connsiteX4" fmla="*/ 2043997 w 4159296"/>
              <a:gd name="connsiteY4" fmla="*/ 0 h 707886"/>
              <a:gd name="connsiteX5" fmla="*/ 2554996 w 4159296"/>
              <a:gd name="connsiteY5" fmla="*/ 0 h 707886"/>
              <a:gd name="connsiteX6" fmla="*/ 3024402 w 4159296"/>
              <a:gd name="connsiteY6" fmla="*/ 0 h 707886"/>
              <a:gd name="connsiteX7" fmla="*/ 3618588 w 4159296"/>
              <a:gd name="connsiteY7" fmla="*/ 0 h 707886"/>
              <a:gd name="connsiteX8" fmla="*/ 4159296 w 4159296"/>
              <a:gd name="connsiteY8" fmla="*/ 0 h 707886"/>
              <a:gd name="connsiteX9" fmla="*/ 4159296 w 4159296"/>
              <a:gd name="connsiteY9" fmla="*/ 332706 h 707886"/>
              <a:gd name="connsiteX10" fmla="*/ 4159296 w 4159296"/>
              <a:gd name="connsiteY10" fmla="*/ 707886 h 707886"/>
              <a:gd name="connsiteX11" fmla="*/ 3689890 w 4159296"/>
              <a:gd name="connsiteY11" fmla="*/ 707886 h 707886"/>
              <a:gd name="connsiteX12" fmla="*/ 3095705 w 4159296"/>
              <a:gd name="connsiteY12" fmla="*/ 707886 h 707886"/>
              <a:gd name="connsiteX13" fmla="*/ 2418334 w 4159296"/>
              <a:gd name="connsiteY13" fmla="*/ 707886 h 707886"/>
              <a:gd name="connsiteX14" fmla="*/ 1948927 w 4159296"/>
              <a:gd name="connsiteY14" fmla="*/ 707886 h 707886"/>
              <a:gd name="connsiteX15" fmla="*/ 1271556 w 4159296"/>
              <a:gd name="connsiteY15" fmla="*/ 707886 h 707886"/>
              <a:gd name="connsiteX16" fmla="*/ 802150 w 4159296"/>
              <a:gd name="connsiteY16" fmla="*/ 707886 h 707886"/>
              <a:gd name="connsiteX17" fmla="*/ 0 w 4159296"/>
              <a:gd name="connsiteY17" fmla="*/ 707886 h 707886"/>
              <a:gd name="connsiteX18" fmla="*/ 0 w 4159296"/>
              <a:gd name="connsiteY18" fmla="*/ 339785 h 707886"/>
              <a:gd name="connsiteX19" fmla="*/ 0 w 4159296"/>
              <a:gd name="connsiteY19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59296" h="707886" fill="none" extrusionOk="0">
                <a:moveTo>
                  <a:pt x="0" y="0"/>
                </a:moveTo>
                <a:cubicBezTo>
                  <a:pt x="209037" y="-53230"/>
                  <a:pt x="413182" y="36007"/>
                  <a:pt x="552592" y="0"/>
                </a:cubicBezTo>
                <a:cubicBezTo>
                  <a:pt x="692002" y="-36007"/>
                  <a:pt x="856196" y="3668"/>
                  <a:pt x="1105184" y="0"/>
                </a:cubicBezTo>
                <a:cubicBezTo>
                  <a:pt x="1354172" y="-3668"/>
                  <a:pt x="1366562" y="22337"/>
                  <a:pt x="1574591" y="0"/>
                </a:cubicBezTo>
                <a:cubicBezTo>
                  <a:pt x="1782620" y="-22337"/>
                  <a:pt x="1830050" y="19847"/>
                  <a:pt x="2043997" y="0"/>
                </a:cubicBezTo>
                <a:cubicBezTo>
                  <a:pt x="2257944" y="-19847"/>
                  <a:pt x="2376082" y="18662"/>
                  <a:pt x="2554996" y="0"/>
                </a:cubicBezTo>
                <a:cubicBezTo>
                  <a:pt x="2733910" y="-18662"/>
                  <a:pt x="2888019" y="7757"/>
                  <a:pt x="3024402" y="0"/>
                </a:cubicBezTo>
                <a:cubicBezTo>
                  <a:pt x="3160785" y="-7757"/>
                  <a:pt x="3328356" y="45736"/>
                  <a:pt x="3618588" y="0"/>
                </a:cubicBezTo>
                <a:cubicBezTo>
                  <a:pt x="3908820" y="-45736"/>
                  <a:pt x="4004885" y="39583"/>
                  <a:pt x="4159296" y="0"/>
                </a:cubicBezTo>
                <a:cubicBezTo>
                  <a:pt x="4163191" y="87296"/>
                  <a:pt x="4132265" y="202401"/>
                  <a:pt x="4159296" y="332706"/>
                </a:cubicBezTo>
                <a:cubicBezTo>
                  <a:pt x="4186327" y="463011"/>
                  <a:pt x="4157789" y="567329"/>
                  <a:pt x="4159296" y="707886"/>
                </a:cubicBezTo>
                <a:cubicBezTo>
                  <a:pt x="3963496" y="749567"/>
                  <a:pt x="3919192" y="676170"/>
                  <a:pt x="3689890" y="707886"/>
                </a:cubicBezTo>
                <a:cubicBezTo>
                  <a:pt x="3460588" y="739602"/>
                  <a:pt x="3227811" y="671736"/>
                  <a:pt x="3095705" y="707886"/>
                </a:cubicBezTo>
                <a:cubicBezTo>
                  <a:pt x="2963600" y="744036"/>
                  <a:pt x="2636141" y="681936"/>
                  <a:pt x="2418334" y="707886"/>
                </a:cubicBezTo>
                <a:cubicBezTo>
                  <a:pt x="2200527" y="733836"/>
                  <a:pt x="2136552" y="698099"/>
                  <a:pt x="1948927" y="707886"/>
                </a:cubicBezTo>
                <a:cubicBezTo>
                  <a:pt x="1761302" y="717673"/>
                  <a:pt x="1604276" y="664661"/>
                  <a:pt x="1271556" y="707886"/>
                </a:cubicBezTo>
                <a:cubicBezTo>
                  <a:pt x="938836" y="751111"/>
                  <a:pt x="949227" y="679108"/>
                  <a:pt x="802150" y="707886"/>
                </a:cubicBezTo>
                <a:cubicBezTo>
                  <a:pt x="655073" y="736664"/>
                  <a:pt x="327348" y="622839"/>
                  <a:pt x="0" y="707886"/>
                </a:cubicBezTo>
                <a:cubicBezTo>
                  <a:pt x="-13993" y="543978"/>
                  <a:pt x="25299" y="463776"/>
                  <a:pt x="0" y="339785"/>
                </a:cubicBezTo>
                <a:cubicBezTo>
                  <a:pt x="-25299" y="215794"/>
                  <a:pt x="4705" y="151494"/>
                  <a:pt x="0" y="0"/>
                </a:cubicBezTo>
                <a:close/>
              </a:path>
              <a:path w="4159296" h="707886" stroke="0" extrusionOk="0">
                <a:moveTo>
                  <a:pt x="0" y="0"/>
                </a:moveTo>
                <a:cubicBezTo>
                  <a:pt x="116197" y="-3310"/>
                  <a:pt x="301606" y="1949"/>
                  <a:pt x="469406" y="0"/>
                </a:cubicBezTo>
                <a:cubicBezTo>
                  <a:pt x="637206" y="-1949"/>
                  <a:pt x="786580" y="52636"/>
                  <a:pt x="980405" y="0"/>
                </a:cubicBezTo>
                <a:cubicBezTo>
                  <a:pt x="1174230" y="-52636"/>
                  <a:pt x="1377856" y="74779"/>
                  <a:pt x="1616184" y="0"/>
                </a:cubicBezTo>
                <a:cubicBezTo>
                  <a:pt x="1854512" y="-74779"/>
                  <a:pt x="1936270" y="31795"/>
                  <a:pt x="2251962" y="0"/>
                </a:cubicBezTo>
                <a:cubicBezTo>
                  <a:pt x="2567654" y="-31795"/>
                  <a:pt x="2591305" y="30034"/>
                  <a:pt x="2721368" y="0"/>
                </a:cubicBezTo>
                <a:cubicBezTo>
                  <a:pt x="2851431" y="-30034"/>
                  <a:pt x="3119218" y="35449"/>
                  <a:pt x="3273960" y="0"/>
                </a:cubicBezTo>
                <a:cubicBezTo>
                  <a:pt x="3428702" y="-35449"/>
                  <a:pt x="3800053" y="8972"/>
                  <a:pt x="4159296" y="0"/>
                </a:cubicBezTo>
                <a:cubicBezTo>
                  <a:pt x="4175291" y="92047"/>
                  <a:pt x="4158935" y="262288"/>
                  <a:pt x="4159296" y="332706"/>
                </a:cubicBezTo>
                <a:cubicBezTo>
                  <a:pt x="4159657" y="403124"/>
                  <a:pt x="4148709" y="611132"/>
                  <a:pt x="4159296" y="707886"/>
                </a:cubicBezTo>
                <a:cubicBezTo>
                  <a:pt x="4005339" y="744704"/>
                  <a:pt x="3815859" y="656434"/>
                  <a:pt x="3523518" y="707886"/>
                </a:cubicBezTo>
                <a:cubicBezTo>
                  <a:pt x="3231177" y="759338"/>
                  <a:pt x="3163712" y="670299"/>
                  <a:pt x="2846147" y="707886"/>
                </a:cubicBezTo>
                <a:cubicBezTo>
                  <a:pt x="2528582" y="745473"/>
                  <a:pt x="2433414" y="650505"/>
                  <a:pt x="2251962" y="707886"/>
                </a:cubicBezTo>
                <a:cubicBezTo>
                  <a:pt x="2070510" y="765267"/>
                  <a:pt x="1990667" y="699182"/>
                  <a:pt x="1782555" y="707886"/>
                </a:cubicBezTo>
                <a:cubicBezTo>
                  <a:pt x="1574443" y="716590"/>
                  <a:pt x="1402807" y="699957"/>
                  <a:pt x="1146777" y="707886"/>
                </a:cubicBezTo>
                <a:cubicBezTo>
                  <a:pt x="890747" y="715815"/>
                  <a:pt x="909754" y="652667"/>
                  <a:pt x="677371" y="707886"/>
                </a:cubicBezTo>
                <a:cubicBezTo>
                  <a:pt x="444988" y="763105"/>
                  <a:pt x="138235" y="634667"/>
                  <a:pt x="0" y="707886"/>
                </a:cubicBezTo>
                <a:cubicBezTo>
                  <a:pt x="-39180" y="546242"/>
                  <a:pt x="30011" y="416998"/>
                  <a:pt x="0" y="339785"/>
                </a:cubicBezTo>
                <a:cubicBezTo>
                  <a:pt x="-30011" y="262572"/>
                  <a:pt x="39306" y="15469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5948814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radley Hand" pitchFamily="2" charset="77"/>
              </a:rPr>
              <a:t>Step 1 – Data Extraction and Transformation via Kubeflow route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3407B3-B889-610E-AF3F-518051917276}"/>
              </a:ext>
            </a:extLst>
          </p:cNvPr>
          <p:cNvCxnSpPr>
            <a:cxnSpLocks/>
          </p:cNvCxnSpPr>
          <p:nvPr/>
        </p:nvCxnSpPr>
        <p:spPr>
          <a:xfrm>
            <a:off x="3670067" y="3366148"/>
            <a:ext cx="46944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2E3E3-2111-76AA-ED2E-D271162F6154}"/>
              </a:ext>
            </a:extLst>
          </p:cNvPr>
          <p:cNvSpPr/>
          <p:nvPr/>
        </p:nvSpPr>
        <p:spPr>
          <a:xfrm>
            <a:off x="4181756" y="813304"/>
            <a:ext cx="3842948" cy="5904201"/>
          </a:xfrm>
          <a:custGeom>
            <a:avLst/>
            <a:gdLst>
              <a:gd name="connsiteX0" fmla="*/ 0 w 3842948"/>
              <a:gd name="connsiteY0" fmla="*/ 0 h 5904201"/>
              <a:gd name="connsiteX1" fmla="*/ 3842948 w 3842948"/>
              <a:gd name="connsiteY1" fmla="*/ 0 h 5904201"/>
              <a:gd name="connsiteX2" fmla="*/ 3842948 w 3842948"/>
              <a:gd name="connsiteY2" fmla="*/ 5904201 h 5904201"/>
              <a:gd name="connsiteX3" fmla="*/ 0 w 3842948"/>
              <a:gd name="connsiteY3" fmla="*/ 5904201 h 5904201"/>
              <a:gd name="connsiteX4" fmla="*/ 0 w 3842948"/>
              <a:gd name="connsiteY4" fmla="*/ 0 h 590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2948" h="5904201" extrusionOk="0">
                <a:moveTo>
                  <a:pt x="0" y="0"/>
                </a:moveTo>
                <a:cubicBezTo>
                  <a:pt x="1099660" y="122260"/>
                  <a:pt x="2553167" y="19655"/>
                  <a:pt x="3842948" y="0"/>
                </a:cubicBezTo>
                <a:cubicBezTo>
                  <a:pt x="3732443" y="922388"/>
                  <a:pt x="3698658" y="3343510"/>
                  <a:pt x="3842948" y="5904201"/>
                </a:cubicBezTo>
                <a:cubicBezTo>
                  <a:pt x="3088782" y="5915819"/>
                  <a:pt x="1362195" y="5799372"/>
                  <a:pt x="0" y="5904201"/>
                </a:cubicBezTo>
                <a:cubicBezTo>
                  <a:pt x="-136230" y="4231141"/>
                  <a:pt x="24269" y="2092899"/>
                  <a:pt x="0" y="0"/>
                </a:cubicBezTo>
                <a:close/>
              </a:path>
            </a:pathLst>
          </a:custGeom>
          <a:noFill/>
          <a:ln w="31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BC448-0519-004F-CAB9-9D23B9F1D306}"/>
              </a:ext>
            </a:extLst>
          </p:cNvPr>
          <p:cNvSpPr txBox="1"/>
          <p:nvPr/>
        </p:nvSpPr>
        <p:spPr>
          <a:xfrm>
            <a:off x="4225129" y="902017"/>
            <a:ext cx="251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Model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63075-080F-30F2-F45E-38A29628AA38}"/>
              </a:ext>
            </a:extLst>
          </p:cNvPr>
          <p:cNvSpPr/>
          <p:nvPr/>
        </p:nvSpPr>
        <p:spPr>
          <a:xfrm>
            <a:off x="8472726" y="813304"/>
            <a:ext cx="3525852" cy="5904201"/>
          </a:xfrm>
          <a:custGeom>
            <a:avLst/>
            <a:gdLst>
              <a:gd name="connsiteX0" fmla="*/ 0 w 3525852"/>
              <a:gd name="connsiteY0" fmla="*/ 0 h 5904201"/>
              <a:gd name="connsiteX1" fmla="*/ 3525852 w 3525852"/>
              <a:gd name="connsiteY1" fmla="*/ 0 h 5904201"/>
              <a:gd name="connsiteX2" fmla="*/ 3525852 w 3525852"/>
              <a:gd name="connsiteY2" fmla="*/ 5904201 h 5904201"/>
              <a:gd name="connsiteX3" fmla="*/ 0 w 3525852"/>
              <a:gd name="connsiteY3" fmla="*/ 5904201 h 5904201"/>
              <a:gd name="connsiteX4" fmla="*/ 0 w 3525852"/>
              <a:gd name="connsiteY4" fmla="*/ 0 h 590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5852" h="5904201" extrusionOk="0">
                <a:moveTo>
                  <a:pt x="0" y="0"/>
                </a:moveTo>
                <a:cubicBezTo>
                  <a:pt x="1266271" y="122260"/>
                  <a:pt x="2283785" y="19655"/>
                  <a:pt x="3525852" y="0"/>
                </a:cubicBezTo>
                <a:cubicBezTo>
                  <a:pt x="3415347" y="922388"/>
                  <a:pt x="3381562" y="3343510"/>
                  <a:pt x="3525852" y="5904201"/>
                </a:cubicBezTo>
                <a:cubicBezTo>
                  <a:pt x="1871752" y="5915819"/>
                  <a:pt x="1360662" y="5799372"/>
                  <a:pt x="0" y="5904201"/>
                </a:cubicBezTo>
                <a:cubicBezTo>
                  <a:pt x="-136230" y="4231141"/>
                  <a:pt x="24269" y="2092899"/>
                  <a:pt x="0" y="0"/>
                </a:cubicBezTo>
                <a:close/>
              </a:path>
            </a:pathLst>
          </a:custGeom>
          <a:noFill/>
          <a:ln w="31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36E732-C699-06A6-623F-2EF466F5C23C}"/>
              </a:ext>
            </a:extLst>
          </p:cNvPr>
          <p:cNvSpPr txBox="1"/>
          <p:nvPr/>
        </p:nvSpPr>
        <p:spPr>
          <a:xfrm>
            <a:off x="8504798" y="881064"/>
            <a:ext cx="251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Model Deployment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C563C9-B9FA-8493-866B-61CFE458222B}"/>
              </a:ext>
            </a:extLst>
          </p:cNvPr>
          <p:cNvCxnSpPr>
            <a:cxnSpLocks/>
          </p:cNvCxnSpPr>
          <p:nvPr/>
        </p:nvCxnSpPr>
        <p:spPr>
          <a:xfrm>
            <a:off x="7953851" y="3387734"/>
            <a:ext cx="46944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26" descr="Front end icon. Trendy flat vector ...">
            <a:extLst>
              <a:ext uri="{FF2B5EF4-FFF2-40B4-BE49-F238E27FC236}">
                <a16:creationId xmlns:a16="http://schemas.microsoft.com/office/drawing/2014/main" id="{B68C3717-201A-ACB2-3CFD-EE09853E7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3" t="21301" r="21042" b="32999"/>
          <a:stretch/>
        </p:blipFill>
        <p:spPr bwMode="auto">
          <a:xfrm>
            <a:off x="5508275" y="1251127"/>
            <a:ext cx="737579" cy="61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E8A7A4A-B051-F27E-330F-5A9EE7F8AC32}"/>
              </a:ext>
            </a:extLst>
          </p:cNvPr>
          <p:cNvSpPr txBox="1"/>
          <p:nvPr/>
        </p:nvSpPr>
        <p:spPr>
          <a:xfrm>
            <a:off x="5310563" y="1875113"/>
            <a:ext cx="14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Bradley Hand" pitchFamily="2" charset="77"/>
              </a:defRPr>
            </a:lvl1pPr>
          </a:lstStyle>
          <a:p>
            <a:r>
              <a:rPr lang="en-US" sz="1200" b="0" dirty="0">
                <a:solidFill>
                  <a:srgbClr val="0070C0"/>
                </a:solidFill>
              </a:rPr>
              <a:t>User Inputs a query</a:t>
            </a:r>
          </a:p>
        </p:txBody>
      </p:sp>
      <p:pic>
        <p:nvPicPr>
          <p:cNvPr id="50" name="Picture 28" descr="Large Language Models (LLMs)">
            <a:extLst>
              <a:ext uri="{FF2B5EF4-FFF2-40B4-BE49-F238E27FC236}">
                <a16:creationId xmlns:a16="http://schemas.microsoft.com/office/drawing/2014/main" id="{0C40161E-81F7-C7CB-DE9F-8B3885BBE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" r="7129"/>
          <a:stretch/>
        </p:blipFill>
        <p:spPr bwMode="auto">
          <a:xfrm>
            <a:off x="4566701" y="2803927"/>
            <a:ext cx="761041" cy="8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A525A73-D016-2A8F-6E61-4BD7C78ED869}"/>
              </a:ext>
            </a:extLst>
          </p:cNvPr>
          <p:cNvSpPr txBox="1"/>
          <p:nvPr/>
        </p:nvSpPr>
        <p:spPr>
          <a:xfrm>
            <a:off x="5492137" y="2964710"/>
            <a:ext cx="207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Bradley Hand" pitchFamily="2" charset="77"/>
              </a:defRPr>
            </a:lvl1pPr>
          </a:lstStyle>
          <a:p>
            <a:r>
              <a:rPr lang="en-US" sz="1200" b="0" dirty="0">
                <a:solidFill>
                  <a:srgbClr val="0070C0"/>
                </a:solidFill>
              </a:rPr>
              <a:t>Query is converted to Embeddings using an open-source  Transformer</a:t>
            </a:r>
          </a:p>
        </p:txBody>
      </p:sp>
      <p:pic>
        <p:nvPicPr>
          <p:cNvPr id="4133" name="Picture 22" descr="Guide to 6 Top Vector Databases Market ...">
            <a:extLst>
              <a:ext uri="{FF2B5EF4-FFF2-40B4-BE49-F238E27FC236}">
                <a16:creationId xmlns:a16="http://schemas.microsoft.com/office/drawing/2014/main" id="{FD05AEDF-F5C6-475C-927B-E9A920B8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15" y="4130484"/>
            <a:ext cx="808466" cy="2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24" descr="Database icon - Free download on Iconfinder">
            <a:extLst>
              <a:ext uri="{FF2B5EF4-FFF2-40B4-BE49-F238E27FC236}">
                <a16:creationId xmlns:a16="http://schemas.microsoft.com/office/drawing/2014/main" id="{558FCFD9-409B-4071-17A0-1456C45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07" y="4396154"/>
            <a:ext cx="577082" cy="5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5" name="TextBox 4134">
            <a:extLst>
              <a:ext uri="{FF2B5EF4-FFF2-40B4-BE49-F238E27FC236}">
                <a16:creationId xmlns:a16="http://schemas.microsoft.com/office/drawing/2014/main" id="{7AEF6B6B-672C-32C3-F4BA-DE604C123629}"/>
              </a:ext>
            </a:extLst>
          </p:cNvPr>
          <p:cNvSpPr txBox="1"/>
          <p:nvPr/>
        </p:nvSpPr>
        <p:spPr>
          <a:xfrm>
            <a:off x="6733324" y="5009243"/>
            <a:ext cx="122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/>
              <a:t>Semantically query the database</a:t>
            </a:r>
          </a:p>
        </p:txBody>
      </p:sp>
      <p:cxnSp>
        <p:nvCxnSpPr>
          <p:cNvPr id="4136" name="Straight Arrow Connector 4135">
            <a:extLst>
              <a:ext uri="{FF2B5EF4-FFF2-40B4-BE49-F238E27FC236}">
                <a16:creationId xmlns:a16="http://schemas.microsoft.com/office/drawing/2014/main" id="{0A5B1815-0EFA-AA02-911A-3A33E7346E88}"/>
              </a:ext>
            </a:extLst>
          </p:cNvPr>
          <p:cNvCxnSpPr>
            <a:cxnSpLocks/>
          </p:cNvCxnSpPr>
          <p:nvPr/>
        </p:nvCxnSpPr>
        <p:spPr>
          <a:xfrm>
            <a:off x="5983917" y="2249245"/>
            <a:ext cx="0" cy="55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8" name="Elbow Connector 4137">
            <a:extLst>
              <a:ext uri="{FF2B5EF4-FFF2-40B4-BE49-F238E27FC236}">
                <a16:creationId xmlns:a16="http://schemas.microsoft.com/office/drawing/2014/main" id="{C49CE18B-FA8B-4ADD-62B8-8E1365280BA2}"/>
              </a:ext>
            </a:extLst>
          </p:cNvPr>
          <p:cNvCxnSpPr>
            <a:cxnSpLocks/>
            <a:stCxn id="53" idx="2"/>
            <a:endCxn id="4134" idx="0"/>
          </p:cNvCxnSpPr>
          <p:nvPr/>
        </p:nvCxnSpPr>
        <p:spPr>
          <a:xfrm rot="16200000" flipH="1">
            <a:off x="6581046" y="3560851"/>
            <a:ext cx="785113" cy="88549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42" name="TextBox 4141">
            <a:extLst>
              <a:ext uri="{FF2B5EF4-FFF2-40B4-BE49-F238E27FC236}">
                <a16:creationId xmlns:a16="http://schemas.microsoft.com/office/drawing/2014/main" id="{2D574CDC-B6C8-A6AA-43A3-241661DD2CAC}"/>
              </a:ext>
            </a:extLst>
          </p:cNvPr>
          <p:cNvSpPr txBox="1"/>
          <p:nvPr/>
        </p:nvSpPr>
        <p:spPr>
          <a:xfrm>
            <a:off x="5495447" y="4204708"/>
            <a:ext cx="114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/>
              <a:t>Database returns Semantic Embeddings</a:t>
            </a:r>
          </a:p>
        </p:txBody>
      </p:sp>
      <p:cxnSp>
        <p:nvCxnSpPr>
          <p:cNvPr id="4143" name="Elbow Connector 4142">
            <a:extLst>
              <a:ext uri="{FF2B5EF4-FFF2-40B4-BE49-F238E27FC236}">
                <a16:creationId xmlns:a16="http://schemas.microsoft.com/office/drawing/2014/main" id="{85612437-9FC1-F03B-C298-40FDD4106C6A}"/>
              </a:ext>
            </a:extLst>
          </p:cNvPr>
          <p:cNvCxnSpPr>
            <a:cxnSpLocks/>
            <a:stCxn id="4135" idx="1"/>
            <a:endCxn id="4142" idx="2"/>
          </p:cNvCxnSpPr>
          <p:nvPr/>
        </p:nvCxnSpPr>
        <p:spPr>
          <a:xfrm rot="10800000">
            <a:off x="6069328" y="5035705"/>
            <a:ext cx="663996" cy="29670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6" name="Elbow Connector 4145">
            <a:extLst>
              <a:ext uri="{FF2B5EF4-FFF2-40B4-BE49-F238E27FC236}">
                <a16:creationId xmlns:a16="http://schemas.microsoft.com/office/drawing/2014/main" id="{84511FB4-451D-EFC5-6CDF-E9F821E3F183}"/>
              </a:ext>
            </a:extLst>
          </p:cNvPr>
          <p:cNvCxnSpPr>
            <a:cxnSpLocks/>
            <a:stCxn id="4142" idx="0"/>
            <a:endCxn id="50" idx="2"/>
          </p:cNvCxnSpPr>
          <p:nvPr/>
        </p:nvCxnSpPr>
        <p:spPr>
          <a:xfrm rot="16200000" flipV="1">
            <a:off x="5250476" y="3385856"/>
            <a:ext cx="515598" cy="1122106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53" name="Elbow Connector 4152">
            <a:extLst>
              <a:ext uri="{FF2B5EF4-FFF2-40B4-BE49-F238E27FC236}">
                <a16:creationId xmlns:a16="http://schemas.microsoft.com/office/drawing/2014/main" id="{5D609C4F-4F0A-BDE5-13AD-9F76CF83DA09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4507659" y="3246518"/>
            <a:ext cx="59042" cy="80844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56" name="Picture 30" descr="input and output data icon save data icon">
            <a:extLst>
              <a:ext uri="{FF2B5EF4-FFF2-40B4-BE49-F238E27FC236}">
                <a16:creationId xmlns:a16="http://schemas.microsoft.com/office/drawing/2014/main" id="{314A341B-78A4-9C25-E949-29A15AC37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14"/>
          <a:stretch/>
        </p:blipFill>
        <p:spPr bwMode="auto">
          <a:xfrm>
            <a:off x="4287830" y="5635042"/>
            <a:ext cx="557741" cy="5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7" name="TextBox 4156">
            <a:extLst>
              <a:ext uri="{FF2B5EF4-FFF2-40B4-BE49-F238E27FC236}">
                <a16:creationId xmlns:a16="http://schemas.microsoft.com/office/drawing/2014/main" id="{55CEF4B3-FCE9-1854-16D1-5358FBC0A709}"/>
              </a:ext>
            </a:extLst>
          </p:cNvPr>
          <p:cNvSpPr txBox="1"/>
          <p:nvPr/>
        </p:nvSpPr>
        <p:spPr>
          <a:xfrm>
            <a:off x="4845572" y="5688219"/>
            <a:ext cx="105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/>
              <a:t>Output is served to the user</a:t>
            </a:r>
          </a:p>
        </p:txBody>
      </p:sp>
      <p:sp>
        <p:nvSpPr>
          <p:cNvPr id="4159" name="TextBox 4158">
            <a:extLst>
              <a:ext uri="{FF2B5EF4-FFF2-40B4-BE49-F238E27FC236}">
                <a16:creationId xmlns:a16="http://schemas.microsoft.com/office/drawing/2014/main" id="{9B665767-336C-E148-5B69-9487C67983CC}"/>
              </a:ext>
            </a:extLst>
          </p:cNvPr>
          <p:cNvSpPr txBox="1"/>
          <p:nvPr/>
        </p:nvSpPr>
        <p:spPr>
          <a:xfrm>
            <a:off x="4216611" y="4066874"/>
            <a:ext cx="1059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/>
              <a:t>Decode Embeddings to human readable format</a:t>
            </a:r>
          </a:p>
        </p:txBody>
      </p:sp>
      <p:cxnSp>
        <p:nvCxnSpPr>
          <p:cNvPr id="8196" name="Straight Arrow Connector 8195">
            <a:extLst>
              <a:ext uri="{FF2B5EF4-FFF2-40B4-BE49-F238E27FC236}">
                <a16:creationId xmlns:a16="http://schemas.microsoft.com/office/drawing/2014/main" id="{DBF97297-722D-1E18-7B31-2D30CFFCAE95}"/>
              </a:ext>
            </a:extLst>
          </p:cNvPr>
          <p:cNvCxnSpPr>
            <a:cxnSpLocks/>
          </p:cNvCxnSpPr>
          <p:nvPr/>
        </p:nvCxnSpPr>
        <p:spPr>
          <a:xfrm>
            <a:off x="4574067" y="5062747"/>
            <a:ext cx="0" cy="55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7" name="Oval 8196">
            <a:extLst>
              <a:ext uri="{FF2B5EF4-FFF2-40B4-BE49-F238E27FC236}">
                <a16:creationId xmlns:a16="http://schemas.microsoft.com/office/drawing/2014/main" id="{81DF7F20-0CE6-3886-7C2E-AB9CA1825220}"/>
              </a:ext>
            </a:extLst>
          </p:cNvPr>
          <p:cNvSpPr/>
          <p:nvPr/>
        </p:nvSpPr>
        <p:spPr>
          <a:xfrm>
            <a:off x="5842456" y="2347504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 ITC" panose="03070402050302030203" pitchFamily="66" charset="77"/>
              </a:rPr>
              <a:t>1</a:t>
            </a:r>
          </a:p>
        </p:txBody>
      </p:sp>
      <p:sp>
        <p:nvSpPr>
          <p:cNvPr id="8198" name="Oval 8197">
            <a:extLst>
              <a:ext uri="{FF2B5EF4-FFF2-40B4-BE49-F238E27FC236}">
                <a16:creationId xmlns:a16="http://schemas.microsoft.com/office/drawing/2014/main" id="{D71ACF25-7E61-37B1-2F94-DF0A55900CF7}"/>
              </a:ext>
            </a:extLst>
          </p:cNvPr>
          <p:cNvSpPr/>
          <p:nvPr/>
        </p:nvSpPr>
        <p:spPr>
          <a:xfrm>
            <a:off x="6763230" y="3856163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 ITC" panose="03070402050302030203" pitchFamily="66" charset="77"/>
              </a:rPr>
              <a:t>2</a:t>
            </a:r>
          </a:p>
        </p:txBody>
      </p:sp>
      <p:sp>
        <p:nvSpPr>
          <p:cNvPr id="8199" name="Oval 8198">
            <a:extLst>
              <a:ext uri="{FF2B5EF4-FFF2-40B4-BE49-F238E27FC236}">
                <a16:creationId xmlns:a16="http://schemas.microsoft.com/office/drawing/2014/main" id="{F910A67A-4670-9658-AAA4-D1285FE4CEC1}"/>
              </a:ext>
            </a:extLst>
          </p:cNvPr>
          <p:cNvSpPr/>
          <p:nvPr/>
        </p:nvSpPr>
        <p:spPr>
          <a:xfrm>
            <a:off x="6245854" y="5232616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 ITC" panose="03070402050302030203" pitchFamily="66" charset="77"/>
              </a:rPr>
              <a:t>3</a:t>
            </a:r>
          </a:p>
        </p:txBody>
      </p:sp>
      <p:sp>
        <p:nvSpPr>
          <p:cNvPr id="8200" name="Oval 8199">
            <a:extLst>
              <a:ext uri="{FF2B5EF4-FFF2-40B4-BE49-F238E27FC236}">
                <a16:creationId xmlns:a16="http://schemas.microsoft.com/office/drawing/2014/main" id="{6BB8A8D8-663B-CE58-BFFB-A86A80AC4096}"/>
              </a:ext>
            </a:extLst>
          </p:cNvPr>
          <p:cNvSpPr/>
          <p:nvPr/>
        </p:nvSpPr>
        <p:spPr>
          <a:xfrm>
            <a:off x="5371115" y="3822394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 ITC" panose="03070402050302030203" pitchFamily="66" charset="77"/>
              </a:rPr>
              <a:t>4</a:t>
            </a:r>
          </a:p>
        </p:txBody>
      </p:sp>
      <p:sp>
        <p:nvSpPr>
          <p:cNvPr id="8201" name="Oval 8200">
            <a:extLst>
              <a:ext uri="{FF2B5EF4-FFF2-40B4-BE49-F238E27FC236}">
                <a16:creationId xmlns:a16="http://schemas.microsoft.com/office/drawing/2014/main" id="{5B61C97F-B539-65A7-612B-3B2B41B0D474}"/>
              </a:ext>
            </a:extLst>
          </p:cNvPr>
          <p:cNvSpPr/>
          <p:nvPr/>
        </p:nvSpPr>
        <p:spPr>
          <a:xfrm>
            <a:off x="4384362" y="3551949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 ITC" panose="03070402050302030203" pitchFamily="66" charset="77"/>
              </a:rPr>
              <a:t>5</a:t>
            </a:r>
          </a:p>
        </p:txBody>
      </p:sp>
      <p:sp>
        <p:nvSpPr>
          <p:cNvPr id="8202" name="Oval 8201">
            <a:extLst>
              <a:ext uri="{FF2B5EF4-FFF2-40B4-BE49-F238E27FC236}">
                <a16:creationId xmlns:a16="http://schemas.microsoft.com/office/drawing/2014/main" id="{908871A6-8442-2858-3BD6-638AE5EDCBE3}"/>
              </a:ext>
            </a:extLst>
          </p:cNvPr>
          <p:cNvSpPr/>
          <p:nvPr/>
        </p:nvSpPr>
        <p:spPr>
          <a:xfrm>
            <a:off x="4425318" y="5158412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 ITC" panose="03070402050302030203" pitchFamily="66" charset="77"/>
              </a:rPr>
              <a:t>6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79EE3AE0-E9E4-7FEA-DC6D-006293EE8955}"/>
              </a:ext>
            </a:extLst>
          </p:cNvPr>
          <p:cNvSpPr/>
          <p:nvPr/>
        </p:nvSpPr>
        <p:spPr>
          <a:xfrm>
            <a:off x="8993333" y="1226282"/>
            <a:ext cx="962256" cy="234592"/>
          </a:xfrm>
          <a:custGeom>
            <a:avLst/>
            <a:gdLst>
              <a:gd name="connsiteX0" fmla="*/ 0 w 962256"/>
              <a:gd name="connsiteY0" fmla="*/ 0 h 234592"/>
              <a:gd name="connsiteX1" fmla="*/ 962256 w 962256"/>
              <a:gd name="connsiteY1" fmla="*/ 0 h 234592"/>
              <a:gd name="connsiteX2" fmla="*/ 962256 w 962256"/>
              <a:gd name="connsiteY2" fmla="*/ 234592 h 234592"/>
              <a:gd name="connsiteX3" fmla="*/ 0 w 962256"/>
              <a:gd name="connsiteY3" fmla="*/ 234592 h 234592"/>
              <a:gd name="connsiteX4" fmla="*/ 0 w 962256"/>
              <a:gd name="connsiteY4" fmla="*/ 0 h 2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256" h="234592" extrusionOk="0">
                <a:moveTo>
                  <a:pt x="0" y="0"/>
                </a:moveTo>
                <a:cubicBezTo>
                  <a:pt x="264749" y="47154"/>
                  <a:pt x="502161" y="-49548"/>
                  <a:pt x="962256" y="0"/>
                </a:cubicBezTo>
                <a:cubicBezTo>
                  <a:pt x="948343" y="78378"/>
                  <a:pt x="982947" y="119518"/>
                  <a:pt x="962256" y="234592"/>
                </a:cubicBezTo>
                <a:cubicBezTo>
                  <a:pt x="632910" y="293102"/>
                  <a:pt x="209595" y="254893"/>
                  <a:pt x="0" y="234592"/>
                </a:cubicBezTo>
                <a:cubicBezTo>
                  <a:pt x="17739" y="180871"/>
                  <a:pt x="13060" y="48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4" name="TextBox 8203">
            <a:extLst>
              <a:ext uri="{FF2B5EF4-FFF2-40B4-BE49-F238E27FC236}">
                <a16:creationId xmlns:a16="http://schemas.microsoft.com/office/drawing/2014/main" id="{B3F2A862-9845-D6BC-2488-E217D733BC60}"/>
              </a:ext>
            </a:extLst>
          </p:cNvPr>
          <p:cNvSpPr txBox="1"/>
          <p:nvPr/>
        </p:nvSpPr>
        <p:spPr>
          <a:xfrm>
            <a:off x="9059241" y="1211328"/>
            <a:ext cx="94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Tests</a:t>
            </a:r>
          </a:p>
        </p:txBody>
      </p:sp>
      <p:sp>
        <p:nvSpPr>
          <p:cNvPr id="8207" name="Can 8206">
            <a:extLst>
              <a:ext uri="{FF2B5EF4-FFF2-40B4-BE49-F238E27FC236}">
                <a16:creationId xmlns:a16="http://schemas.microsoft.com/office/drawing/2014/main" id="{F2062D39-D011-213D-9B62-7CC7106EBC7A}"/>
              </a:ext>
            </a:extLst>
          </p:cNvPr>
          <p:cNvSpPr/>
          <p:nvPr/>
        </p:nvSpPr>
        <p:spPr>
          <a:xfrm>
            <a:off x="9173887" y="2947086"/>
            <a:ext cx="1406367" cy="415361"/>
          </a:xfrm>
          <a:custGeom>
            <a:avLst/>
            <a:gdLst>
              <a:gd name="connsiteX0" fmla="*/ 0 w 1406367"/>
              <a:gd name="connsiteY0" fmla="*/ 51920 h 415361"/>
              <a:gd name="connsiteX1" fmla="*/ 703184 w 1406367"/>
              <a:gd name="connsiteY1" fmla="*/ 103840 h 415361"/>
              <a:gd name="connsiteX2" fmla="*/ 1406368 w 1406367"/>
              <a:gd name="connsiteY2" fmla="*/ 51920 h 415361"/>
              <a:gd name="connsiteX3" fmla="*/ 1406367 w 1406367"/>
              <a:gd name="connsiteY3" fmla="*/ 363441 h 415361"/>
              <a:gd name="connsiteX4" fmla="*/ 703183 w 1406367"/>
              <a:gd name="connsiteY4" fmla="*/ 415361 h 415361"/>
              <a:gd name="connsiteX5" fmla="*/ -1 w 1406367"/>
              <a:gd name="connsiteY5" fmla="*/ 363441 h 415361"/>
              <a:gd name="connsiteX6" fmla="*/ 0 w 1406367"/>
              <a:gd name="connsiteY6" fmla="*/ 51920 h 415361"/>
              <a:gd name="connsiteX0" fmla="*/ 0 w 1406367"/>
              <a:gd name="connsiteY0" fmla="*/ 51920 h 415361"/>
              <a:gd name="connsiteX1" fmla="*/ 703184 w 1406367"/>
              <a:gd name="connsiteY1" fmla="*/ 0 h 415361"/>
              <a:gd name="connsiteX2" fmla="*/ 1406368 w 1406367"/>
              <a:gd name="connsiteY2" fmla="*/ 51920 h 415361"/>
              <a:gd name="connsiteX3" fmla="*/ 703184 w 1406367"/>
              <a:gd name="connsiteY3" fmla="*/ 103840 h 415361"/>
              <a:gd name="connsiteX4" fmla="*/ 0 w 1406367"/>
              <a:gd name="connsiteY4" fmla="*/ 51920 h 415361"/>
              <a:gd name="connsiteX0" fmla="*/ 1406367 w 1406367"/>
              <a:gd name="connsiteY0" fmla="*/ 51920 h 415361"/>
              <a:gd name="connsiteX1" fmla="*/ 703183 w 1406367"/>
              <a:gd name="connsiteY1" fmla="*/ 103840 h 415361"/>
              <a:gd name="connsiteX2" fmla="*/ -1 w 1406367"/>
              <a:gd name="connsiteY2" fmla="*/ 51920 h 415361"/>
              <a:gd name="connsiteX3" fmla="*/ 703183 w 1406367"/>
              <a:gd name="connsiteY3" fmla="*/ 0 h 415361"/>
              <a:gd name="connsiteX4" fmla="*/ 1406367 w 1406367"/>
              <a:gd name="connsiteY4" fmla="*/ 51920 h 415361"/>
              <a:gd name="connsiteX5" fmla="*/ 1406367 w 1406367"/>
              <a:gd name="connsiteY5" fmla="*/ 363441 h 415361"/>
              <a:gd name="connsiteX6" fmla="*/ 703183 w 1406367"/>
              <a:gd name="connsiteY6" fmla="*/ 415361 h 415361"/>
              <a:gd name="connsiteX7" fmla="*/ -1 w 1406367"/>
              <a:gd name="connsiteY7" fmla="*/ 363441 h 415361"/>
              <a:gd name="connsiteX8" fmla="*/ 0 w 1406367"/>
              <a:gd name="connsiteY8" fmla="*/ 51920 h 41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6367" h="415361" stroke="0" extrusionOk="0">
                <a:moveTo>
                  <a:pt x="0" y="51920"/>
                </a:moveTo>
                <a:cubicBezTo>
                  <a:pt x="-50879" y="49212"/>
                  <a:pt x="309076" y="105998"/>
                  <a:pt x="703184" y="103840"/>
                </a:cubicBezTo>
                <a:cubicBezTo>
                  <a:pt x="1096518" y="104888"/>
                  <a:pt x="1402907" y="80705"/>
                  <a:pt x="1406368" y="51920"/>
                </a:cubicBezTo>
                <a:cubicBezTo>
                  <a:pt x="1403106" y="158946"/>
                  <a:pt x="1403803" y="273775"/>
                  <a:pt x="1406367" y="363441"/>
                </a:cubicBezTo>
                <a:cubicBezTo>
                  <a:pt x="1383317" y="379505"/>
                  <a:pt x="1120680" y="429284"/>
                  <a:pt x="703183" y="415361"/>
                </a:cubicBezTo>
                <a:cubicBezTo>
                  <a:pt x="318762" y="415828"/>
                  <a:pt x="1156" y="389735"/>
                  <a:pt x="-1" y="363441"/>
                </a:cubicBezTo>
                <a:cubicBezTo>
                  <a:pt x="-19653" y="256592"/>
                  <a:pt x="-11457" y="166547"/>
                  <a:pt x="0" y="51920"/>
                </a:cubicBezTo>
                <a:close/>
              </a:path>
              <a:path w="1406367" h="415361" fill="lighten" stroke="0" extrusionOk="0">
                <a:moveTo>
                  <a:pt x="0" y="51920"/>
                </a:moveTo>
                <a:cubicBezTo>
                  <a:pt x="-3438" y="-9541"/>
                  <a:pt x="312580" y="3121"/>
                  <a:pt x="703184" y="0"/>
                </a:cubicBezTo>
                <a:cubicBezTo>
                  <a:pt x="1092209" y="374"/>
                  <a:pt x="1408534" y="23766"/>
                  <a:pt x="1406368" y="51920"/>
                </a:cubicBezTo>
                <a:cubicBezTo>
                  <a:pt x="1393805" y="78563"/>
                  <a:pt x="1136014" y="140210"/>
                  <a:pt x="703184" y="103840"/>
                </a:cubicBezTo>
                <a:cubicBezTo>
                  <a:pt x="317326" y="107561"/>
                  <a:pt x="182" y="82483"/>
                  <a:pt x="0" y="51920"/>
                </a:cubicBezTo>
                <a:close/>
              </a:path>
              <a:path w="1406367" h="415361" fill="none" extrusionOk="0">
                <a:moveTo>
                  <a:pt x="1406367" y="51920"/>
                </a:moveTo>
                <a:cubicBezTo>
                  <a:pt x="1416808" y="96678"/>
                  <a:pt x="1108443" y="124544"/>
                  <a:pt x="703183" y="103840"/>
                </a:cubicBezTo>
                <a:cubicBezTo>
                  <a:pt x="318961" y="100219"/>
                  <a:pt x="825" y="76711"/>
                  <a:pt x="-1" y="51920"/>
                </a:cubicBezTo>
                <a:cubicBezTo>
                  <a:pt x="-45964" y="30793"/>
                  <a:pt x="273497" y="-28515"/>
                  <a:pt x="703183" y="0"/>
                </a:cubicBezTo>
                <a:cubicBezTo>
                  <a:pt x="1088509" y="-215"/>
                  <a:pt x="1405542" y="21564"/>
                  <a:pt x="1406367" y="51920"/>
                </a:cubicBezTo>
                <a:cubicBezTo>
                  <a:pt x="1417933" y="121109"/>
                  <a:pt x="1419257" y="287728"/>
                  <a:pt x="1406367" y="363441"/>
                </a:cubicBezTo>
                <a:cubicBezTo>
                  <a:pt x="1399244" y="404853"/>
                  <a:pt x="1116207" y="433690"/>
                  <a:pt x="703183" y="415361"/>
                </a:cubicBezTo>
                <a:cubicBezTo>
                  <a:pt x="314794" y="416102"/>
                  <a:pt x="511" y="391812"/>
                  <a:pt x="-1" y="363441"/>
                </a:cubicBezTo>
                <a:cubicBezTo>
                  <a:pt x="-847" y="260944"/>
                  <a:pt x="-17265" y="156681"/>
                  <a:pt x="0" y="5192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8" name="TextBox 8207">
            <a:extLst>
              <a:ext uri="{FF2B5EF4-FFF2-40B4-BE49-F238E27FC236}">
                <a16:creationId xmlns:a16="http://schemas.microsoft.com/office/drawing/2014/main" id="{F0E73BE2-C729-CA50-5976-5F6BB9261C84}"/>
              </a:ext>
            </a:extLst>
          </p:cNvPr>
          <p:cNvSpPr txBox="1"/>
          <p:nvPr/>
        </p:nvSpPr>
        <p:spPr>
          <a:xfrm>
            <a:off x="9220454" y="3085448"/>
            <a:ext cx="133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radley Hand" pitchFamily="2" charset="77"/>
              </a:rPr>
              <a:t>Model Registry</a:t>
            </a:r>
          </a:p>
        </p:txBody>
      </p:sp>
      <p:pic>
        <p:nvPicPr>
          <p:cNvPr id="8209" name="Picture 2" descr="MLflow Logo &amp; Brand Assets (SVG, PNG ...">
            <a:extLst>
              <a:ext uri="{FF2B5EF4-FFF2-40B4-BE49-F238E27FC236}">
                <a16:creationId xmlns:a16="http://schemas.microsoft.com/office/drawing/2014/main" id="{87AE29F7-6D45-2217-F41D-963390E6D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9" b="29892"/>
          <a:stretch/>
        </p:blipFill>
        <p:spPr bwMode="auto">
          <a:xfrm>
            <a:off x="10961873" y="1222632"/>
            <a:ext cx="761451" cy="2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" name="Rectangle 8211">
            <a:extLst>
              <a:ext uri="{FF2B5EF4-FFF2-40B4-BE49-F238E27FC236}">
                <a16:creationId xmlns:a16="http://schemas.microsoft.com/office/drawing/2014/main" id="{906AB20A-C9E3-9AEC-22C9-B3075BFEE9ED}"/>
              </a:ext>
            </a:extLst>
          </p:cNvPr>
          <p:cNvSpPr/>
          <p:nvPr/>
        </p:nvSpPr>
        <p:spPr>
          <a:xfrm>
            <a:off x="8701747" y="1586529"/>
            <a:ext cx="867541" cy="645761"/>
          </a:xfrm>
          <a:custGeom>
            <a:avLst/>
            <a:gdLst>
              <a:gd name="connsiteX0" fmla="*/ 0 w 867541"/>
              <a:gd name="connsiteY0" fmla="*/ 0 h 645761"/>
              <a:gd name="connsiteX1" fmla="*/ 867541 w 867541"/>
              <a:gd name="connsiteY1" fmla="*/ 0 h 645761"/>
              <a:gd name="connsiteX2" fmla="*/ 867541 w 867541"/>
              <a:gd name="connsiteY2" fmla="*/ 645761 h 645761"/>
              <a:gd name="connsiteX3" fmla="*/ 0 w 867541"/>
              <a:gd name="connsiteY3" fmla="*/ 645761 h 645761"/>
              <a:gd name="connsiteX4" fmla="*/ 0 w 867541"/>
              <a:gd name="connsiteY4" fmla="*/ 0 h 64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541" h="645761" extrusionOk="0">
                <a:moveTo>
                  <a:pt x="0" y="0"/>
                </a:moveTo>
                <a:cubicBezTo>
                  <a:pt x="152311" y="42159"/>
                  <a:pt x="590188" y="35753"/>
                  <a:pt x="867541" y="0"/>
                </a:cubicBezTo>
                <a:cubicBezTo>
                  <a:pt x="863105" y="118345"/>
                  <a:pt x="846349" y="566619"/>
                  <a:pt x="867541" y="645761"/>
                </a:cubicBezTo>
                <a:cubicBezTo>
                  <a:pt x="545142" y="697381"/>
                  <a:pt x="403208" y="601544"/>
                  <a:pt x="0" y="645761"/>
                </a:cubicBezTo>
                <a:cubicBezTo>
                  <a:pt x="4839" y="539105"/>
                  <a:pt x="10253" y="295137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3" name="TextBox 8212">
            <a:extLst>
              <a:ext uri="{FF2B5EF4-FFF2-40B4-BE49-F238E27FC236}">
                <a16:creationId xmlns:a16="http://schemas.microsoft.com/office/drawing/2014/main" id="{CE9B9874-22FA-BA81-2A59-D41AF43AFC82}"/>
              </a:ext>
            </a:extLst>
          </p:cNvPr>
          <p:cNvSpPr txBox="1"/>
          <p:nvPr/>
        </p:nvSpPr>
        <p:spPr>
          <a:xfrm>
            <a:off x="8760393" y="1891605"/>
            <a:ext cx="73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/>
              <a:t>Code</a:t>
            </a:r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8CE47E30-0337-1F2D-A128-31AE9C3AC974}"/>
              </a:ext>
            </a:extLst>
          </p:cNvPr>
          <p:cNvSpPr/>
          <p:nvPr/>
        </p:nvSpPr>
        <p:spPr>
          <a:xfrm>
            <a:off x="9690021" y="1585782"/>
            <a:ext cx="867541" cy="645761"/>
          </a:xfrm>
          <a:custGeom>
            <a:avLst/>
            <a:gdLst>
              <a:gd name="connsiteX0" fmla="*/ 0 w 867541"/>
              <a:gd name="connsiteY0" fmla="*/ 0 h 645761"/>
              <a:gd name="connsiteX1" fmla="*/ 867541 w 867541"/>
              <a:gd name="connsiteY1" fmla="*/ 0 h 645761"/>
              <a:gd name="connsiteX2" fmla="*/ 867541 w 867541"/>
              <a:gd name="connsiteY2" fmla="*/ 645761 h 645761"/>
              <a:gd name="connsiteX3" fmla="*/ 0 w 867541"/>
              <a:gd name="connsiteY3" fmla="*/ 645761 h 645761"/>
              <a:gd name="connsiteX4" fmla="*/ 0 w 867541"/>
              <a:gd name="connsiteY4" fmla="*/ 0 h 64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541" h="645761" extrusionOk="0">
                <a:moveTo>
                  <a:pt x="0" y="0"/>
                </a:moveTo>
                <a:cubicBezTo>
                  <a:pt x="152311" y="42159"/>
                  <a:pt x="590188" y="35753"/>
                  <a:pt x="867541" y="0"/>
                </a:cubicBezTo>
                <a:cubicBezTo>
                  <a:pt x="863105" y="118345"/>
                  <a:pt x="846349" y="566619"/>
                  <a:pt x="867541" y="645761"/>
                </a:cubicBezTo>
                <a:cubicBezTo>
                  <a:pt x="545142" y="697381"/>
                  <a:pt x="403208" y="601544"/>
                  <a:pt x="0" y="645761"/>
                </a:cubicBezTo>
                <a:cubicBezTo>
                  <a:pt x="4839" y="539105"/>
                  <a:pt x="10253" y="295137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5" name="TextBox 8214">
            <a:extLst>
              <a:ext uri="{FF2B5EF4-FFF2-40B4-BE49-F238E27FC236}">
                <a16:creationId xmlns:a16="http://schemas.microsoft.com/office/drawing/2014/main" id="{2C529A8C-61E0-9125-2765-C19BA90180C3}"/>
              </a:ext>
            </a:extLst>
          </p:cNvPr>
          <p:cNvSpPr txBox="1"/>
          <p:nvPr/>
        </p:nvSpPr>
        <p:spPr>
          <a:xfrm>
            <a:off x="9684440" y="1901045"/>
            <a:ext cx="9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/>
              <a:t>Model Test</a:t>
            </a:r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CEF47470-CC60-0B9D-1A94-949FEAAD83FB}"/>
              </a:ext>
            </a:extLst>
          </p:cNvPr>
          <p:cNvSpPr/>
          <p:nvPr/>
        </p:nvSpPr>
        <p:spPr>
          <a:xfrm>
            <a:off x="8824565" y="1668729"/>
            <a:ext cx="1628955" cy="234592"/>
          </a:xfrm>
          <a:custGeom>
            <a:avLst/>
            <a:gdLst>
              <a:gd name="connsiteX0" fmla="*/ 0 w 1628955"/>
              <a:gd name="connsiteY0" fmla="*/ 0 h 234592"/>
              <a:gd name="connsiteX1" fmla="*/ 1628955 w 1628955"/>
              <a:gd name="connsiteY1" fmla="*/ 0 h 234592"/>
              <a:gd name="connsiteX2" fmla="*/ 1628955 w 1628955"/>
              <a:gd name="connsiteY2" fmla="*/ 234592 h 234592"/>
              <a:gd name="connsiteX3" fmla="*/ 0 w 1628955"/>
              <a:gd name="connsiteY3" fmla="*/ 234592 h 234592"/>
              <a:gd name="connsiteX4" fmla="*/ 0 w 1628955"/>
              <a:gd name="connsiteY4" fmla="*/ 0 h 2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955" h="234592" fill="none" extrusionOk="0">
                <a:moveTo>
                  <a:pt x="0" y="0"/>
                </a:moveTo>
                <a:cubicBezTo>
                  <a:pt x="800691" y="70761"/>
                  <a:pt x="1145857" y="-141867"/>
                  <a:pt x="1628955" y="0"/>
                </a:cubicBezTo>
                <a:cubicBezTo>
                  <a:pt x="1611074" y="81950"/>
                  <a:pt x="1620646" y="179447"/>
                  <a:pt x="1628955" y="234592"/>
                </a:cubicBezTo>
                <a:cubicBezTo>
                  <a:pt x="1420350" y="179704"/>
                  <a:pt x="171734" y="200623"/>
                  <a:pt x="0" y="234592"/>
                </a:cubicBezTo>
                <a:cubicBezTo>
                  <a:pt x="18548" y="205687"/>
                  <a:pt x="6495" y="60774"/>
                  <a:pt x="0" y="0"/>
                </a:cubicBezTo>
                <a:close/>
              </a:path>
              <a:path w="1628955" h="234592" stroke="0" extrusionOk="0">
                <a:moveTo>
                  <a:pt x="0" y="0"/>
                </a:moveTo>
                <a:cubicBezTo>
                  <a:pt x="366591" y="-1469"/>
                  <a:pt x="1430938" y="-36085"/>
                  <a:pt x="1628955" y="0"/>
                </a:cubicBezTo>
                <a:cubicBezTo>
                  <a:pt x="1615042" y="78378"/>
                  <a:pt x="1649646" y="119518"/>
                  <a:pt x="1628955" y="234592"/>
                </a:cubicBezTo>
                <a:cubicBezTo>
                  <a:pt x="1022060" y="211773"/>
                  <a:pt x="548272" y="91091"/>
                  <a:pt x="0" y="234592"/>
                </a:cubicBezTo>
                <a:cubicBezTo>
                  <a:pt x="17739" y="180871"/>
                  <a:pt x="13060" y="48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7" name="TextBox 8216">
            <a:extLst>
              <a:ext uri="{FF2B5EF4-FFF2-40B4-BE49-F238E27FC236}">
                <a16:creationId xmlns:a16="http://schemas.microsoft.com/office/drawing/2014/main" id="{85A15D1A-7341-76FB-CA91-2F5784811064}"/>
              </a:ext>
            </a:extLst>
          </p:cNvPr>
          <p:cNvSpPr txBox="1"/>
          <p:nvPr/>
        </p:nvSpPr>
        <p:spPr>
          <a:xfrm>
            <a:off x="8919252" y="1617875"/>
            <a:ext cx="153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ML Infrastructure</a:t>
            </a:r>
          </a:p>
        </p:txBody>
      </p:sp>
      <p:sp>
        <p:nvSpPr>
          <p:cNvPr id="8218" name="Rectangle 8217">
            <a:extLst>
              <a:ext uri="{FF2B5EF4-FFF2-40B4-BE49-F238E27FC236}">
                <a16:creationId xmlns:a16="http://schemas.microsoft.com/office/drawing/2014/main" id="{D3775A83-DF03-5F48-F43D-A7138C370472}"/>
              </a:ext>
            </a:extLst>
          </p:cNvPr>
          <p:cNvSpPr/>
          <p:nvPr/>
        </p:nvSpPr>
        <p:spPr>
          <a:xfrm>
            <a:off x="10712253" y="1587048"/>
            <a:ext cx="867541" cy="645761"/>
          </a:xfrm>
          <a:custGeom>
            <a:avLst/>
            <a:gdLst>
              <a:gd name="connsiteX0" fmla="*/ 0 w 867541"/>
              <a:gd name="connsiteY0" fmla="*/ 0 h 645761"/>
              <a:gd name="connsiteX1" fmla="*/ 867541 w 867541"/>
              <a:gd name="connsiteY1" fmla="*/ 0 h 645761"/>
              <a:gd name="connsiteX2" fmla="*/ 867541 w 867541"/>
              <a:gd name="connsiteY2" fmla="*/ 645761 h 645761"/>
              <a:gd name="connsiteX3" fmla="*/ 0 w 867541"/>
              <a:gd name="connsiteY3" fmla="*/ 645761 h 645761"/>
              <a:gd name="connsiteX4" fmla="*/ 0 w 867541"/>
              <a:gd name="connsiteY4" fmla="*/ 0 h 64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541" h="645761" extrusionOk="0">
                <a:moveTo>
                  <a:pt x="0" y="0"/>
                </a:moveTo>
                <a:cubicBezTo>
                  <a:pt x="152311" y="42159"/>
                  <a:pt x="590188" y="35753"/>
                  <a:pt x="867541" y="0"/>
                </a:cubicBezTo>
                <a:cubicBezTo>
                  <a:pt x="863105" y="118345"/>
                  <a:pt x="846349" y="566619"/>
                  <a:pt x="867541" y="645761"/>
                </a:cubicBezTo>
                <a:cubicBezTo>
                  <a:pt x="545142" y="697381"/>
                  <a:pt x="403208" y="601544"/>
                  <a:pt x="0" y="645761"/>
                </a:cubicBezTo>
                <a:cubicBezTo>
                  <a:pt x="4839" y="539105"/>
                  <a:pt x="10253" y="295137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9" name="TextBox 8218">
            <a:extLst>
              <a:ext uri="{FF2B5EF4-FFF2-40B4-BE49-F238E27FC236}">
                <a16:creationId xmlns:a16="http://schemas.microsoft.com/office/drawing/2014/main" id="{24264A84-DE64-9DF0-1CF4-05148B55A10E}"/>
              </a:ext>
            </a:extLst>
          </p:cNvPr>
          <p:cNvSpPr txBox="1"/>
          <p:nvPr/>
        </p:nvSpPr>
        <p:spPr>
          <a:xfrm>
            <a:off x="10717700" y="1698374"/>
            <a:ext cx="90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/>
              <a:t>Running System</a:t>
            </a:r>
          </a:p>
        </p:txBody>
      </p:sp>
      <p:sp>
        <p:nvSpPr>
          <p:cNvPr id="8220" name="Rectangle 8219">
            <a:extLst>
              <a:ext uri="{FF2B5EF4-FFF2-40B4-BE49-F238E27FC236}">
                <a16:creationId xmlns:a16="http://schemas.microsoft.com/office/drawing/2014/main" id="{F21BB897-645C-E3F5-C264-09FDF0A8DE9B}"/>
              </a:ext>
            </a:extLst>
          </p:cNvPr>
          <p:cNvSpPr/>
          <p:nvPr/>
        </p:nvSpPr>
        <p:spPr>
          <a:xfrm>
            <a:off x="8856438" y="2113119"/>
            <a:ext cx="709046" cy="461664"/>
          </a:xfrm>
          <a:custGeom>
            <a:avLst/>
            <a:gdLst>
              <a:gd name="connsiteX0" fmla="*/ 0 w 709046"/>
              <a:gd name="connsiteY0" fmla="*/ 0 h 461664"/>
              <a:gd name="connsiteX1" fmla="*/ 709046 w 709046"/>
              <a:gd name="connsiteY1" fmla="*/ 0 h 461664"/>
              <a:gd name="connsiteX2" fmla="*/ 709046 w 709046"/>
              <a:gd name="connsiteY2" fmla="*/ 461664 h 461664"/>
              <a:gd name="connsiteX3" fmla="*/ 0 w 709046"/>
              <a:gd name="connsiteY3" fmla="*/ 461664 h 461664"/>
              <a:gd name="connsiteX4" fmla="*/ 0 w 709046"/>
              <a:gd name="connsiteY4" fmla="*/ 0 h 4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046" h="461664" fill="none" extrusionOk="0">
                <a:moveTo>
                  <a:pt x="0" y="0"/>
                </a:moveTo>
                <a:cubicBezTo>
                  <a:pt x="202514" y="-2543"/>
                  <a:pt x="440004" y="49272"/>
                  <a:pt x="709046" y="0"/>
                </a:cubicBezTo>
                <a:cubicBezTo>
                  <a:pt x="685071" y="111496"/>
                  <a:pt x="748309" y="247850"/>
                  <a:pt x="709046" y="461664"/>
                </a:cubicBezTo>
                <a:cubicBezTo>
                  <a:pt x="414244" y="468736"/>
                  <a:pt x="191428" y="523517"/>
                  <a:pt x="0" y="461664"/>
                </a:cubicBezTo>
                <a:cubicBezTo>
                  <a:pt x="-3069" y="314963"/>
                  <a:pt x="38889" y="111841"/>
                  <a:pt x="0" y="0"/>
                </a:cubicBezTo>
                <a:close/>
              </a:path>
              <a:path w="709046" h="461664" stroke="0" extrusionOk="0">
                <a:moveTo>
                  <a:pt x="0" y="0"/>
                </a:moveTo>
                <a:cubicBezTo>
                  <a:pt x="140425" y="63783"/>
                  <a:pt x="374640" y="-24432"/>
                  <a:pt x="709046" y="0"/>
                </a:cubicBezTo>
                <a:cubicBezTo>
                  <a:pt x="709210" y="175410"/>
                  <a:pt x="720256" y="294832"/>
                  <a:pt x="709046" y="461664"/>
                </a:cubicBezTo>
                <a:cubicBezTo>
                  <a:pt x="494319" y="409757"/>
                  <a:pt x="141675" y="410608"/>
                  <a:pt x="0" y="461664"/>
                </a:cubicBezTo>
                <a:cubicBezTo>
                  <a:pt x="10833" y="413472"/>
                  <a:pt x="2871" y="10694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1" name="TextBox 8220">
            <a:extLst>
              <a:ext uri="{FF2B5EF4-FFF2-40B4-BE49-F238E27FC236}">
                <a16:creationId xmlns:a16="http://schemas.microsoft.com/office/drawing/2014/main" id="{B45A60B8-023D-8D0E-4223-C7430CEFAED9}"/>
              </a:ext>
            </a:extLst>
          </p:cNvPr>
          <p:cNvSpPr txBox="1"/>
          <p:nvPr/>
        </p:nvSpPr>
        <p:spPr>
          <a:xfrm>
            <a:off x="8939346" y="2098165"/>
            <a:ext cx="78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Unit Tests</a:t>
            </a:r>
          </a:p>
        </p:txBody>
      </p:sp>
      <p:sp>
        <p:nvSpPr>
          <p:cNvPr id="8222" name="Rectangle 8221">
            <a:extLst>
              <a:ext uri="{FF2B5EF4-FFF2-40B4-BE49-F238E27FC236}">
                <a16:creationId xmlns:a16="http://schemas.microsoft.com/office/drawing/2014/main" id="{9B4692A1-1CB9-E957-5965-79AEBB3B2432}"/>
              </a:ext>
            </a:extLst>
          </p:cNvPr>
          <p:cNvSpPr/>
          <p:nvPr/>
        </p:nvSpPr>
        <p:spPr>
          <a:xfrm>
            <a:off x="9763156" y="2273555"/>
            <a:ext cx="1648755" cy="297220"/>
          </a:xfrm>
          <a:custGeom>
            <a:avLst/>
            <a:gdLst>
              <a:gd name="connsiteX0" fmla="*/ 0 w 1648755"/>
              <a:gd name="connsiteY0" fmla="*/ 0 h 297220"/>
              <a:gd name="connsiteX1" fmla="*/ 1648755 w 1648755"/>
              <a:gd name="connsiteY1" fmla="*/ 0 h 297220"/>
              <a:gd name="connsiteX2" fmla="*/ 1648755 w 1648755"/>
              <a:gd name="connsiteY2" fmla="*/ 297220 h 297220"/>
              <a:gd name="connsiteX3" fmla="*/ 0 w 1648755"/>
              <a:gd name="connsiteY3" fmla="*/ 297220 h 297220"/>
              <a:gd name="connsiteX4" fmla="*/ 0 w 1648755"/>
              <a:gd name="connsiteY4" fmla="*/ 0 h 29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8755" h="297220" fill="none" extrusionOk="0">
                <a:moveTo>
                  <a:pt x="0" y="0"/>
                </a:moveTo>
                <a:cubicBezTo>
                  <a:pt x="174661" y="-129439"/>
                  <a:pt x="1441155" y="-38227"/>
                  <a:pt x="1648755" y="0"/>
                </a:cubicBezTo>
                <a:cubicBezTo>
                  <a:pt x="1646727" y="135945"/>
                  <a:pt x="1659263" y="198143"/>
                  <a:pt x="1648755" y="297220"/>
                </a:cubicBezTo>
                <a:cubicBezTo>
                  <a:pt x="1245578" y="223824"/>
                  <a:pt x="321308" y="230333"/>
                  <a:pt x="0" y="297220"/>
                </a:cubicBezTo>
                <a:cubicBezTo>
                  <a:pt x="-22501" y="183922"/>
                  <a:pt x="18263" y="118027"/>
                  <a:pt x="0" y="0"/>
                </a:cubicBezTo>
                <a:close/>
              </a:path>
              <a:path w="1648755" h="297220" stroke="0" extrusionOk="0">
                <a:moveTo>
                  <a:pt x="0" y="0"/>
                </a:moveTo>
                <a:cubicBezTo>
                  <a:pt x="610826" y="-42561"/>
                  <a:pt x="1442420" y="69215"/>
                  <a:pt x="1648755" y="0"/>
                </a:cubicBezTo>
                <a:cubicBezTo>
                  <a:pt x="1662852" y="135563"/>
                  <a:pt x="1652106" y="216646"/>
                  <a:pt x="1648755" y="297220"/>
                </a:cubicBezTo>
                <a:cubicBezTo>
                  <a:pt x="1231921" y="417973"/>
                  <a:pt x="669148" y="257286"/>
                  <a:pt x="0" y="297220"/>
                </a:cubicBezTo>
                <a:cubicBezTo>
                  <a:pt x="473" y="252742"/>
                  <a:pt x="-19358" y="118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3" name="TextBox 8222">
            <a:extLst>
              <a:ext uri="{FF2B5EF4-FFF2-40B4-BE49-F238E27FC236}">
                <a16:creationId xmlns:a16="http://schemas.microsoft.com/office/drawing/2014/main" id="{717E588B-4C2B-0A96-3691-18454F3FC9DA}"/>
              </a:ext>
            </a:extLst>
          </p:cNvPr>
          <p:cNvSpPr txBox="1"/>
          <p:nvPr/>
        </p:nvSpPr>
        <p:spPr>
          <a:xfrm>
            <a:off x="9846065" y="2258601"/>
            <a:ext cx="1565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Integration Tests</a:t>
            </a:r>
          </a:p>
        </p:txBody>
      </p:sp>
      <p:cxnSp>
        <p:nvCxnSpPr>
          <p:cNvPr id="8224" name="Straight Arrow Connector 8223">
            <a:extLst>
              <a:ext uri="{FF2B5EF4-FFF2-40B4-BE49-F238E27FC236}">
                <a16:creationId xmlns:a16="http://schemas.microsoft.com/office/drawing/2014/main" id="{8CAE6E5C-2B3C-C359-6120-B9797352A2A4}"/>
              </a:ext>
            </a:extLst>
          </p:cNvPr>
          <p:cNvCxnSpPr>
            <a:cxnSpLocks/>
          </p:cNvCxnSpPr>
          <p:nvPr/>
        </p:nvCxnSpPr>
        <p:spPr>
          <a:xfrm>
            <a:off x="9719059" y="2570775"/>
            <a:ext cx="0" cy="31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26" name="Picture 2" descr="MLflow Logo &amp; Brand Assets (SVG, PNG ...">
            <a:extLst>
              <a:ext uri="{FF2B5EF4-FFF2-40B4-BE49-F238E27FC236}">
                <a16:creationId xmlns:a16="http://schemas.microsoft.com/office/drawing/2014/main" id="{624CA3EA-4826-BB1D-D548-CCC184DB4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9" b="29892"/>
          <a:stretch/>
        </p:blipFill>
        <p:spPr bwMode="auto">
          <a:xfrm>
            <a:off x="10604384" y="2959477"/>
            <a:ext cx="761451" cy="2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8" name="Picture 4" descr="Editable Eps Format PPT Presentation">
            <a:extLst>
              <a:ext uri="{FF2B5EF4-FFF2-40B4-BE49-F238E27FC236}">
                <a16:creationId xmlns:a16="http://schemas.microsoft.com/office/drawing/2014/main" id="{A7F678EE-376E-2F28-F349-E9C688E3B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19704" r="27613" b="6143"/>
          <a:stretch/>
        </p:blipFill>
        <p:spPr bwMode="auto">
          <a:xfrm>
            <a:off x="8624964" y="3674367"/>
            <a:ext cx="510553" cy="4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9" name="TextBox 8228">
            <a:extLst>
              <a:ext uri="{FF2B5EF4-FFF2-40B4-BE49-F238E27FC236}">
                <a16:creationId xmlns:a16="http://schemas.microsoft.com/office/drawing/2014/main" id="{708095CA-3C92-5FC5-5121-D8EA10E01CC2}"/>
              </a:ext>
            </a:extLst>
          </p:cNvPr>
          <p:cNvSpPr txBox="1"/>
          <p:nvPr/>
        </p:nvSpPr>
        <p:spPr>
          <a:xfrm>
            <a:off x="8621992" y="3986541"/>
            <a:ext cx="141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radley Hand" pitchFamily="2" charset="77"/>
              </a:rPr>
              <a:t>Model Containerization</a:t>
            </a:r>
          </a:p>
        </p:txBody>
      </p:sp>
      <p:pic>
        <p:nvPicPr>
          <p:cNvPr id="8230" name="Picture 26" descr="Logo, Icon, and Brand Guidelines | Docker">
            <a:extLst>
              <a:ext uri="{FF2B5EF4-FFF2-40B4-BE49-F238E27FC236}">
                <a16:creationId xmlns:a16="http://schemas.microsoft.com/office/drawing/2014/main" id="{B1767AC5-04A3-6141-8EA0-8B613875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4" t="34331" r="26517" b="34210"/>
          <a:stretch/>
        </p:blipFill>
        <p:spPr bwMode="auto">
          <a:xfrm>
            <a:off x="9107466" y="3487907"/>
            <a:ext cx="309892" cy="1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31" name="Straight Arrow Connector 8230">
            <a:extLst>
              <a:ext uri="{FF2B5EF4-FFF2-40B4-BE49-F238E27FC236}">
                <a16:creationId xmlns:a16="http://schemas.microsoft.com/office/drawing/2014/main" id="{36D096A3-1D49-E860-48CD-16144F650970}"/>
              </a:ext>
            </a:extLst>
          </p:cNvPr>
          <p:cNvCxnSpPr>
            <a:cxnSpLocks/>
          </p:cNvCxnSpPr>
          <p:nvPr/>
        </p:nvCxnSpPr>
        <p:spPr>
          <a:xfrm>
            <a:off x="9892929" y="4036924"/>
            <a:ext cx="486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32" name="Picture 6" descr="container images using Amazon ECR ...">
            <a:extLst>
              <a:ext uri="{FF2B5EF4-FFF2-40B4-BE49-F238E27FC236}">
                <a16:creationId xmlns:a16="http://schemas.microsoft.com/office/drawing/2014/main" id="{8DAC4400-D7CE-E5E2-7F64-E78E7668C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10265" r="15880" b="7434"/>
          <a:stretch/>
        </p:blipFill>
        <p:spPr bwMode="auto">
          <a:xfrm>
            <a:off x="10476913" y="3693791"/>
            <a:ext cx="610375" cy="6862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33" name="Elbow Connector 8232">
            <a:extLst>
              <a:ext uri="{FF2B5EF4-FFF2-40B4-BE49-F238E27FC236}">
                <a16:creationId xmlns:a16="http://schemas.microsoft.com/office/drawing/2014/main" id="{43467511-0559-BAED-7BC3-5E5DF174B12A}"/>
              </a:ext>
            </a:extLst>
          </p:cNvPr>
          <p:cNvCxnSpPr>
            <a:cxnSpLocks/>
            <a:stCxn id="8207" idx="2"/>
            <a:endCxn id="8228" idx="0"/>
          </p:cNvCxnSpPr>
          <p:nvPr/>
        </p:nvCxnSpPr>
        <p:spPr>
          <a:xfrm rot="10800000" flipV="1">
            <a:off x="8880241" y="3154767"/>
            <a:ext cx="293646" cy="519600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37" name="TextBox 8236">
            <a:extLst>
              <a:ext uri="{FF2B5EF4-FFF2-40B4-BE49-F238E27FC236}">
                <a16:creationId xmlns:a16="http://schemas.microsoft.com/office/drawing/2014/main" id="{690B295B-DC3E-7F0B-4A89-7A58EB8920DE}"/>
              </a:ext>
            </a:extLst>
          </p:cNvPr>
          <p:cNvSpPr txBox="1"/>
          <p:nvPr/>
        </p:nvSpPr>
        <p:spPr>
          <a:xfrm>
            <a:off x="10882215" y="3788542"/>
            <a:ext cx="1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radley Hand" pitchFamily="2" charset="77"/>
              </a:rPr>
              <a:t>Model Registry</a:t>
            </a:r>
          </a:p>
        </p:txBody>
      </p:sp>
      <p:pic>
        <p:nvPicPr>
          <p:cNvPr id="8240" name="Picture 8" descr="Demystifying Microservices pattern | by ...">
            <a:extLst>
              <a:ext uri="{FF2B5EF4-FFF2-40B4-BE49-F238E27FC236}">
                <a16:creationId xmlns:a16="http://schemas.microsoft.com/office/drawing/2014/main" id="{1916A6B1-479C-5CAA-EE29-AD850D6C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859" y="4713709"/>
            <a:ext cx="716560" cy="7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41" name="Elbow Connector 8240">
            <a:extLst>
              <a:ext uri="{FF2B5EF4-FFF2-40B4-BE49-F238E27FC236}">
                <a16:creationId xmlns:a16="http://schemas.microsoft.com/office/drawing/2014/main" id="{1945ECC7-E195-D518-2B86-450B9302A1C9}"/>
              </a:ext>
            </a:extLst>
          </p:cNvPr>
          <p:cNvCxnSpPr>
            <a:cxnSpLocks/>
            <a:stCxn id="8232" idx="4"/>
            <a:endCxn id="8240" idx="3"/>
          </p:cNvCxnSpPr>
          <p:nvPr/>
        </p:nvCxnSpPr>
        <p:spPr>
          <a:xfrm rot="5400000">
            <a:off x="10301739" y="4583736"/>
            <a:ext cx="684042" cy="276682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45" name="Rectangle 8244">
            <a:extLst>
              <a:ext uri="{FF2B5EF4-FFF2-40B4-BE49-F238E27FC236}">
                <a16:creationId xmlns:a16="http://schemas.microsoft.com/office/drawing/2014/main" id="{50C6534E-9C46-6BFD-647B-5632C02DB165}"/>
              </a:ext>
            </a:extLst>
          </p:cNvPr>
          <p:cNvSpPr/>
          <p:nvPr/>
        </p:nvSpPr>
        <p:spPr>
          <a:xfrm>
            <a:off x="8527280" y="5409461"/>
            <a:ext cx="3313360" cy="13080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8" name="Rectangle 8247">
            <a:extLst>
              <a:ext uri="{FF2B5EF4-FFF2-40B4-BE49-F238E27FC236}">
                <a16:creationId xmlns:a16="http://schemas.microsoft.com/office/drawing/2014/main" id="{45EBFFDE-3458-F0DB-1B7B-74684F315DBF}"/>
              </a:ext>
            </a:extLst>
          </p:cNvPr>
          <p:cNvSpPr/>
          <p:nvPr/>
        </p:nvSpPr>
        <p:spPr>
          <a:xfrm>
            <a:off x="9696490" y="5469455"/>
            <a:ext cx="981393" cy="295947"/>
          </a:xfrm>
          <a:custGeom>
            <a:avLst/>
            <a:gdLst>
              <a:gd name="connsiteX0" fmla="*/ 0 w 981393"/>
              <a:gd name="connsiteY0" fmla="*/ 0 h 295947"/>
              <a:gd name="connsiteX1" fmla="*/ 981393 w 981393"/>
              <a:gd name="connsiteY1" fmla="*/ 0 h 295947"/>
              <a:gd name="connsiteX2" fmla="*/ 981393 w 981393"/>
              <a:gd name="connsiteY2" fmla="*/ 295947 h 295947"/>
              <a:gd name="connsiteX3" fmla="*/ 0 w 981393"/>
              <a:gd name="connsiteY3" fmla="*/ 295947 h 295947"/>
              <a:gd name="connsiteX4" fmla="*/ 0 w 981393"/>
              <a:gd name="connsiteY4" fmla="*/ 0 h 29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393" h="295947" extrusionOk="0">
                <a:moveTo>
                  <a:pt x="0" y="0"/>
                </a:moveTo>
                <a:cubicBezTo>
                  <a:pt x="399140" y="53668"/>
                  <a:pt x="715089" y="-32662"/>
                  <a:pt x="981393" y="0"/>
                </a:cubicBezTo>
                <a:cubicBezTo>
                  <a:pt x="995751" y="62025"/>
                  <a:pt x="991566" y="248481"/>
                  <a:pt x="981393" y="295947"/>
                </a:cubicBezTo>
                <a:cubicBezTo>
                  <a:pt x="835329" y="338970"/>
                  <a:pt x="377573" y="214084"/>
                  <a:pt x="0" y="295947"/>
                </a:cubicBezTo>
                <a:cubicBezTo>
                  <a:pt x="-18733" y="262836"/>
                  <a:pt x="20215" y="56736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9" name="TextBox 8248">
            <a:extLst>
              <a:ext uri="{FF2B5EF4-FFF2-40B4-BE49-F238E27FC236}">
                <a16:creationId xmlns:a16="http://schemas.microsoft.com/office/drawing/2014/main" id="{A4EDCB2D-FA03-EDBB-9DAA-B38223D3275A}"/>
              </a:ext>
            </a:extLst>
          </p:cNvPr>
          <p:cNvSpPr txBox="1"/>
          <p:nvPr/>
        </p:nvSpPr>
        <p:spPr>
          <a:xfrm>
            <a:off x="9696490" y="5478929"/>
            <a:ext cx="97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/>
              <a:t>Deployment</a:t>
            </a:r>
          </a:p>
        </p:txBody>
      </p:sp>
      <p:sp>
        <p:nvSpPr>
          <p:cNvPr id="8252" name="Hexagon 8251">
            <a:extLst>
              <a:ext uri="{FF2B5EF4-FFF2-40B4-BE49-F238E27FC236}">
                <a16:creationId xmlns:a16="http://schemas.microsoft.com/office/drawing/2014/main" id="{2BE34A7C-0E1F-2BF6-F6D3-2A8CCEAD085D}"/>
              </a:ext>
            </a:extLst>
          </p:cNvPr>
          <p:cNvSpPr/>
          <p:nvPr/>
        </p:nvSpPr>
        <p:spPr>
          <a:xfrm>
            <a:off x="8850375" y="5985771"/>
            <a:ext cx="506243" cy="274453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3" name="TextBox 8252">
            <a:extLst>
              <a:ext uri="{FF2B5EF4-FFF2-40B4-BE49-F238E27FC236}">
                <a16:creationId xmlns:a16="http://schemas.microsoft.com/office/drawing/2014/main" id="{D1916968-7807-6C79-FF75-1B7AFECFF80F}"/>
              </a:ext>
            </a:extLst>
          </p:cNvPr>
          <p:cNvSpPr txBox="1"/>
          <p:nvPr/>
        </p:nvSpPr>
        <p:spPr>
          <a:xfrm>
            <a:off x="8846656" y="6003598"/>
            <a:ext cx="53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Pods</a:t>
            </a:r>
          </a:p>
        </p:txBody>
      </p:sp>
      <p:sp>
        <p:nvSpPr>
          <p:cNvPr id="8254" name="Hexagon 8253">
            <a:extLst>
              <a:ext uri="{FF2B5EF4-FFF2-40B4-BE49-F238E27FC236}">
                <a16:creationId xmlns:a16="http://schemas.microsoft.com/office/drawing/2014/main" id="{07D65173-8DDE-3EC7-D660-4B28CDE37B28}"/>
              </a:ext>
            </a:extLst>
          </p:cNvPr>
          <p:cNvSpPr/>
          <p:nvPr/>
        </p:nvSpPr>
        <p:spPr>
          <a:xfrm>
            <a:off x="9557563" y="5969356"/>
            <a:ext cx="506243" cy="274453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5" name="TextBox 8254">
            <a:extLst>
              <a:ext uri="{FF2B5EF4-FFF2-40B4-BE49-F238E27FC236}">
                <a16:creationId xmlns:a16="http://schemas.microsoft.com/office/drawing/2014/main" id="{E4EA0FA4-BD3F-AFF8-5E66-719FDF9BF64C}"/>
              </a:ext>
            </a:extLst>
          </p:cNvPr>
          <p:cNvSpPr txBox="1"/>
          <p:nvPr/>
        </p:nvSpPr>
        <p:spPr>
          <a:xfrm>
            <a:off x="9553844" y="5987183"/>
            <a:ext cx="53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Pods</a:t>
            </a:r>
          </a:p>
        </p:txBody>
      </p:sp>
      <p:sp>
        <p:nvSpPr>
          <p:cNvPr id="1088" name="Hexagon 1087">
            <a:extLst>
              <a:ext uri="{FF2B5EF4-FFF2-40B4-BE49-F238E27FC236}">
                <a16:creationId xmlns:a16="http://schemas.microsoft.com/office/drawing/2014/main" id="{E2FDA019-7AC2-3265-0449-ECBD56E61A78}"/>
              </a:ext>
            </a:extLst>
          </p:cNvPr>
          <p:cNvSpPr/>
          <p:nvPr/>
        </p:nvSpPr>
        <p:spPr>
          <a:xfrm>
            <a:off x="10310167" y="5955080"/>
            <a:ext cx="506243" cy="274453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D890AE2-7F12-48F3-87D0-0E44860A18AB}"/>
              </a:ext>
            </a:extLst>
          </p:cNvPr>
          <p:cNvSpPr txBox="1"/>
          <p:nvPr/>
        </p:nvSpPr>
        <p:spPr>
          <a:xfrm>
            <a:off x="10306448" y="5972907"/>
            <a:ext cx="53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Pods</a:t>
            </a:r>
          </a:p>
        </p:txBody>
      </p:sp>
      <p:sp>
        <p:nvSpPr>
          <p:cNvPr id="1090" name="Hexagon 1089">
            <a:extLst>
              <a:ext uri="{FF2B5EF4-FFF2-40B4-BE49-F238E27FC236}">
                <a16:creationId xmlns:a16="http://schemas.microsoft.com/office/drawing/2014/main" id="{9C14A419-BA6B-D21A-2B93-69FC301A9BA7}"/>
              </a:ext>
            </a:extLst>
          </p:cNvPr>
          <p:cNvSpPr/>
          <p:nvPr/>
        </p:nvSpPr>
        <p:spPr>
          <a:xfrm>
            <a:off x="11079828" y="5938099"/>
            <a:ext cx="506243" cy="274453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EC975384-AE15-C890-BE79-ADDCDD5C2CBF}"/>
              </a:ext>
            </a:extLst>
          </p:cNvPr>
          <p:cNvSpPr txBox="1"/>
          <p:nvPr/>
        </p:nvSpPr>
        <p:spPr>
          <a:xfrm>
            <a:off x="11076109" y="5955926"/>
            <a:ext cx="53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Pods</a:t>
            </a: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FDB681D-1CB2-E303-96BF-B2FD2FC4CB30}"/>
              </a:ext>
            </a:extLst>
          </p:cNvPr>
          <p:cNvSpPr/>
          <p:nvPr/>
        </p:nvSpPr>
        <p:spPr>
          <a:xfrm>
            <a:off x="9778974" y="6375405"/>
            <a:ext cx="981393" cy="295947"/>
          </a:xfrm>
          <a:custGeom>
            <a:avLst/>
            <a:gdLst>
              <a:gd name="connsiteX0" fmla="*/ 0 w 981393"/>
              <a:gd name="connsiteY0" fmla="*/ 0 h 295947"/>
              <a:gd name="connsiteX1" fmla="*/ 981393 w 981393"/>
              <a:gd name="connsiteY1" fmla="*/ 0 h 295947"/>
              <a:gd name="connsiteX2" fmla="*/ 981393 w 981393"/>
              <a:gd name="connsiteY2" fmla="*/ 295947 h 295947"/>
              <a:gd name="connsiteX3" fmla="*/ 0 w 981393"/>
              <a:gd name="connsiteY3" fmla="*/ 295947 h 295947"/>
              <a:gd name="connsiteX4" fmla="*/ 0 w 981393"/>
              <a:gd name="connsiteY4" fmla="*/ 0 h 29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393" h="295947" extrusionOk="0">
                <a:moveTo>
                  <a:pt x="0" y="0"/>
                </a:moveTo>
                <a:cubicBezTo>
                  <a:pt x="399140" y="53668"/>
                  <a:pt x="715089" y="-32662"/>
                  <a:pt x="981393" y="0"/>
                </a:cubicBezTo>
                <a:cubicBezTo>
                  <a:pt x="995751" y="62025"/>
                  <a:pt x="991566" y="248481"/>
                  <a:pt x="981393" y="295947"/>
                </a:cubicBezTo>
                <a:cubicBezTo>
                  <a:pt x="835329" y="338970"/>
                  <a:pt x="377573" y="214084"/>
                  <a:pt x="0" y="295947"/>
                </a:cubicBezTo>
                <a:cubicBezTo>
                  <a:pt x="-18733" y="262836"/>
                  <a:pt x="20215" y="56736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251D59B9-E887-1F04-9B75-1D72F4EC91D6}"/>
              </a:ext>
            </a:extLst>
          </p:cNvPr>
          <p:cNvSpPr txBox="1"/>
          <p:nvPr/>
        </p:nvSpPr>
        <p:spPr>
          <a:xfrm>
            <a:off x="9778974" y="6384879"/>
            <a:ext cx="97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70C0"/>
                </a:solidFill>
                <a:latin typeface="Bradley Hand" pitchFamily="2" charset="77"/>
              </a:defRPr>
            </a:lvl1pPr>
          </a:lstStyle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9A966EE8-D46A-79D6-B6C7-755D7773E7BD}"/>
              </a:ext>
            </a:extLst>
          </p:cNvPr>
          <p:cNvCxnSpPr>
            <a:cxnSpLocks/>
            <a:stCxn id="8249" idx="1"/>
          </p:cNvCxnSpPr>
          <p:nvPr/>
        </p:nvCxnSpPr>
        <p:spPr>
          <a:xfrm flipH="1">
            <a:off x="9107466" y="5617429"/>
            <a:ext cx="589024" cy="330884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AF16F98B-86B9-3423-B74D-0779A39B01A6}"/>
              </a:ext>
            </a:extLst>
          </p:cNvPr>
          <p:cNvCxnSpPr>
            <a:cxnSpLocks/>
          </p:cNvCxnSpPr>
          <p:nvPr/>
        </p:nvCxnSpPr>
        <p:spPr>
          <a:xfrm flipH="1">
            <a:off x="9858670" y="5729830"/>
            <a:ext cx="242530" cy="22411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9446B333-64A4-7BE3-5108-E19E0F7316C0}"/>
              </a:ext>
            </a:extLst>
          </p:cNvPr>
          <p:cNvCxnSpPr>
            <a:cxnSpLocks/>
          </p:cNvCxnSpPr>
          <p:nvPr/>
        </p:nvCxnSpPr>
        <p:spPr>
          <a:xfrm flipH="1" flipV="1">
            <a:off x="10203565" y="5748139"/>
            <a:ext cx="376689" cy="16940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5CA332CE-4D71-F5CD-2252-5990539438B3}"/>
              </a:ext>
            </a:extLst>
          </p:cNvPr>
          <p:cNvCxnSpPr>
            <a:cxnSpLocks/>
          </p:cNvCxnSpPr>
          <p:nvPr/>
        </p:nvCxnSpPr>
        <p:spPr>
          <a:xfrm flipH="1" flipV="1">
            <a:off x="10693870" y="5605535"/>
            <a:ext cx="648728" cy="330254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43E7B0D0-9FAC-F468-5B10-DF7ED89541DE}"/>
              </a:ext>
            </a:extLst>
          </p:cNvPr>
          <p:cNvCxnSpPr>
            <a:cxnSpLocks/>
            <a:stCxn id="1093" idx="1"/>
          </p:cNvCxnSpPr>
          <p:nvPr/>
        </p:nvCxnSpPr>
        <p:spPr>
          <a:xfrm flipH="1" flipV="1">
            <a:off x="9135517" y="6245767"/>
            <a:ext cx="643457" cy="277612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EC90631C-DB13-53B5-1182-54566B045083}"/>
              </a:ext>
            </a:extLst>
          </p:cNvPr>
          <p:cNvCxnSpPr>
            <a:cxnSpLocks/>
          </p:cNvCxnSpPr>
          <p:nvPr/>
        </p:nvCxnSpPr>
        <p:spPr>
          <a:xfrm flipH="1">
            <a:off x="10782100" y="6224807"/>
            <a:ext cx="433277" cy="325017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C68B6C0-8973-23E1-DB46-505AA551E222}"/>
              </a:ext>
            </a:extLst>
          </p:cNvPr>
          <p:cNvCxnSpPr>
            <a:cxnSpLocks/>
            <a:endCxn id="8255" idx="2"/>
          </p:cNvCxnSpPr>
          <p:nvPr/>
        </p:nvCxnSpPr>
        <p:spPr>
          <a:xfrm flipH="1" flipV="1">
            <a:off x="9820334" y="6264182"/>
            <a:ext cx="303457" cy="120697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B751EE12-231F-16F9-1D5F-C46EFE875655}"/>
              </a:ext>
            </a:extLst>
          </p:cNvPr>
          <p:cNvCxnSpPr>
            <a:cxnSpLocks/>
            <a:endCxn id="1093" idx="0"/>
          </p:cNvCxnSpPr>
          <p:nvPr/>
        </p:nvCxnSpPr>
        <p:spPr>
          <a:xfrm flipH="1">
            <a:off x="10268403" y="6250062"/>
            <a:ext cx="289159" cy="134817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9" name="Picture 10" descr="Kubernetes Logo, symbol, meaning ...">
            <a:extLst>
              <a:ext uri="{FF2B5EF4-FFF2-40B4-BE49-F238E27FC236}">
                <a16:creationId xmlns:a16="http://schemas.microsoft.com/office/drawing/2014/main" id="{EDD6EBED-98CF-52F9-ED1D-D7327220D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1" r="20813"/>
          <a:stretch/>
        </p:blipFill>
        <p:spPr bwMode="auto">
          <a:xfrm>
            <a:off x="11370254" y="5143131"/>
            <a:ext cx="502330" cy="47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5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53EB-7F77-3954-8856-EAC9EFD72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567C1C9-CABF-FF29-C4EE-9BEEA0AD86A8}"/>
              </a:ext>
            </a:extLst>
          </p:cNvPr>
          <p:cNvSpPr/>
          <p:nvPr/>
        </p:nvSpPr>
        <p:spPr>
          <a:xfrm>
            <a:off x="1872865" y="3766217"/>
            <a:ext cx="8494007" cy="126734"/>
          </a:xfrm>
          <a:custGeom>
            <a:avLst/>
            <a:gdLst>
              <a:gd name="connsiteX0" fmla="*/ 0 w 8494007"/>
              <a:gd name="connsiteY0" fmla="*/ 0 h 126734"/>
              <a:gd name="connsiteX1" fmla="*/ 8494007 w 8494007"/>
              <a:gd name="connsiteY1" fmla="*/ 0 h 126734"/>
              <a:gd name="connsiteX2" fmla="*/ 8494007 w 8494007"/>
              <a:gd name="connsiteY2" fmla="*/ 126734 h 126734"/>
              <a:gd name="connsiteX3" fmla="*/ 0 w 8494007"/>
              <a:gd name="connsiteY3" fmla="*/ 126734 h 126734"/>
              <a:gd name="connsiteX4" fmla="*/ 0 w 8494007"/>
              <a:gd name="connsiteY4" fmla="*/ 0 h 1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4007" h="126734" fill="none" extrusionOk="0">
                <a:moveTo>
                  <a:pt x="0" y="0"/>
                </a:moveTo>
                <a:cubicBezTo>
                  <a:pt x="1150227" y="45484"/>
                  <a:pt x="5576239" y="-85603"/>
                  <a:pt x="8494007" y="0"/>
                </a:cubicBezTo>
                <a:cubicBezTo>
                  <a:pt x="8492351" y="18071"/>
                  <a:pt x="8503454" y="106047"/>
                  <a:pt x="8494007" y="126734"/>
                </a:cubicBezTo>
                <a:cubicBezTo>
                  <a:pt x="6314146" y="35171"/>
                  <a:pt x="3274976" y="179002"/>
                  <a:pt x="0" y="126734"/>
                </a:cubicBezTo>
                <a:cubicBezTo>
                  <a:pt x="9150" y="111710"/>
                  <a:pt x="2282" y="56457"/>
                  <a:pt x="0" y="0"/>
                </a:cubicBezTo>
                <a:close/>
              </a:path>
              <a:path w="8494007" h="126734" stroke="0" extrusionOk="0">
                <a:moveTo>
                  <a:pt x="0" y="0"/>
                </a:moveTo>
                <a:cubicBezTo>
                  <a:pt x="1545680" y="122260"/>
                  <a:pt x="4596073" y="19655"/>
                  <a:pt x="8494007" y="0"/>
                </a:cubicBezTo>
                <a:cubicBezTo>
                  <a:pt x="8505016" y="60977"/>
                  <a:pt x="8503372" y="70329"/>
                  <a:pt x="8494007" y="126734"/>
                </a:cubicBezTo>
                <a:cubicBezTo>
                  <a:pt x="5786003" y="138352"/>
                  <a:pt x="3238707" y="21905"/>
                  <a:pt x="0" y="126734"/>
                </a:cubicBezTo>
                <a:cubicBezTo>
                  <a:pt x="-3925" y="81181"/>
                  <a:pt x="3486" y="3123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167F5006-1930-D0CE-CBBA-6C5CB92F208F}"/>
              </a:ext>
            </a:extLst>
          </p:cNvPr>
          <p:cNvSpPr txBox="1"/>
          <p:nvPr/>
        </p:nvSpPr>
        <p:spPr>
          <a:xfrm>
            <a:off x="259358" y="238745"/>
            <a:ext cx="11673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3A3DC2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r>
              <a:rPr lang="en-US" dirty="0"/>
              <a:t>Step 3 – Automation… (CI / CD Pipeline)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0EE3-45EF-F15A-01E7-AF3CB69102BD}"/>
              </a:ext>
            </a:extLst>
          </p:cNvPr>
          <p:cNvSpPr txBox="1"/>
          <p:nvPr/>
        </p:nvSpPr>
        <p:spPr>
          <a:xfrm>
            <a:off x="358079" y="790114"/>
            <a:ext cx="1167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radley Hand" pitchFamily="2" charset="77"/>
              </a:rPr>
              <a:t>Level of automation of Data, ML Model, &amp; Code pipelines determines the maturity of the ML process.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756675-9DAB-3EB2-0D98-74BE4D05E691}"/>
              </a:ext>
            </a:extLst>
          </p:cNvPr>
          <p:cNvSpPr/>
          <p:nvPr/>
        </p:nvSpPr>
        <p:spPr>
          <a:xfrm flipV="1">
            <a:off x="569143" y="2484262"/>
            <a:ext cx="11251154" cy="126734"/>
          </a:xfrm>
          <a:custGeom>
            <a:avLst/>
            <a:gdLst>
              <a:gd name="connsiteX0" fmla="*/ 0 w 11251154"/>
              <a:gd name="connsiteY0" fmla="*/ 0 h 126734"/>
              <a:gd name="connsiteX1" fmla="*/ 11251154 w 11251154"/>
              <a:gd name="connsiteY1" fmla="*/ 0 h 126734"/>
              <a:gd name="connsiteX2" fmla="*/ 11251154 w 11251154"/>
              <a:gd name="connsiteY2" fmla="*/ 126734 h 126734"/>
              <a:gd name="connsiteX3" fmla="*/ 0 w 11251154"/>
              <a:gd name="connsiteY3" fmla="*/ 126734 h 126734"/>
              <a:gd name="connsiteX4" fmla="*/ 0 w 11251154"/>
              <a:gd name="connsiteY4" fmla="*/ 0 h 1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1154" h="126734" fill="none" extrusionOk="0">
                <a:moveTo>
                  <a:pt x="0" y="0"/>
                </a:moveTo>
                <a:cubicBezTo>
                  <a:pt x="1945543" y="45484"/>
                  <a:pt x="7034682" y="-85603"/>
                  <a:pt x="11251154" y="0"/>
                </a:cubicBezTo>
                <a:cubicBezTo>
                  <a:pt x="11249498" y="18071"/>
                  <a:pt x="11260601" y="106047"/>
                  <a:pt x="11251154" y="126734"/>
                </a:cubicBezTo>
                <a:cubicBezTo>
                  <a:pt x="9787790" y="35171"/>
                  <a:pt x="5404051" y="179002"/>
                  <a:pt x="0" y="126734"/>
                </a:cubicBezTo>
                <a:cubicBezTo>
                  <a:pt x="9150" y="111710"/>
                  <a:pt x="2282" y="56457"/>
                  <a:pt x="0" y="0"/>
                </a:cubicBezTo>
                <a:close/>
              </a:path>
              <a:path w="11251154" h="126734" stroke="0" extrusionOk="0">
                <a:moveTo>
                  <a:pt x="0" y="0"/>
                </a:moveTo>
                <a:cubicBezTo>
                  <a:pt x="2288151" y="122260"/>
                  <a:pt x="5683844" y="19655"/>
                  <a:pt x="11251154" y="0"/>
                </a:cubicBezTo>
                <a:cubicBezTo>
                  <a:pt x="11262163" y="60977"/>
                  <a:pt x="11260519" y="70329"/>
                  <a:pt x="11251154" y="126734"/>
                </a:cubicBezTo>
                <a:cubicBezTo>
                  <a:pt x="6979465" y="138352"/>
                  <a:pt x="2128266" y="21905"/>
                  <a:pt x="0" y="126734"/>
                </a:cubicBezTo>
                <a:cubicBezTo>
                  <a:pt x="-3925" y="81181"/>
                  <a:pt x="3486" y="3123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26921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E1399-1E1B-8158-27B0-DC27EE7C7CD9}"/>
              </a:ext>
            </a:extLst>
          </p:cNvPr>
          <p:cNvSpPr txBox="1"/>
          <p:nvPr/>
        </p:nvSpPr>
        <p:spPr>
          <a:xfrm>
            <a:off x="259358" y="2145708"/>
            <a:ext cx="72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Main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4E2D3C-13E0-6A46-ACC8-6661396F97F5}"/>
              </a:ext>
            </a:extLst>
          </p:cNvPr>
          <p:cNvSpPr/>
          <p:nvPr/>
        </p:nvSpPr>
        <p:spPr>
          <a:xfrm>
            <a:off x="1167788" y="2181869"/>
            <a:ext cx="727113" cy="731520"/>
          </a:xfrm>
          <a:custGeom>
            <a:avLst/>
            <a:gdLst>
              <a:gd name="connsiteX0" fmla="*/ 0 w 727113"/>
              <a:gd name="connsiteY0" fmla="*/ 365760 h 731520"/>
              <a:gd name="connsiteX1" fmla="*/ 363557 w 727113"/>
              <a:gd name="connsiteY1" fmla="*/ 0 h 731520"/>
              <a:gd name="connsiteX2" fmla="*/ 727114 w 727113"/>
              <a:gd name="connsiteY2" fmla="*/ 365760 h 731520"/>
              <a:gd name="connsiteX3" fmla="*/ 363557 w 727113"/>
              <a:gd name="connsiteY3" fmla="*/ 731520 h 731520"/>
              <a:gd name="connsiteX4" fmla="*/ 0 w 727113"/>
              <a:gd name="connsiteY4" fmla="*/ 36576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13" h="731520" fill="none" extrusionOk="0">
                <a:moveTo>
                  <a:pt x="0" y="365760"/>
                </a:moveTo>
                <a:cubicBezTo>
                  <a:pt x="15971" y="184195"/>
                  <a:pt x="134655" y="41931"/>
                  <a:pt x="363557" y="0"/>
                </a:cubicBezTo>
                <a:cubicBezTo>
                  <a:pt x="514131" y="-28372"/>
                  <a:pt x="679924" y="148220"/>
                  <a:pt x="727114" y="365760"/>
                </a:cubicBezTo>
                <a:cubicBezTo>
                  <a:pt x="767521" y="566716"/>
                  <a:pt x="564975" y="740736"/>
                  <a:pt x="363557" y="731520"/>
                </a:cubicBezTo>
                <a:cubicBezTo>
                  <a:pt x="206583" y="773185"/>
                  <a:pt x="-34230" y="529690"/>
                  <a:pt x="0" y="365760"/>
                </a:cubicBezTo>
                <a:close/>
              </a:path>
              <a:path w="727113" h="731520" stroke="0" extrusionOk="0">
                <a:moveTo>
                  <a:pt x="0" y="365760"/>
                </a:moveTo>
                <a:cubicBezTo>
                  <a:pt x="-33565" y="196087"/>
                  <a:pt x="190152" y="15935"/>
                  <a:pt x="363557" y="0"/>
                </a:cubicBezTo>
                <a:cubicBezTo>
                  <a:pt x="533048" y="-41985"/>
                  <a:pt x="750489" y="174665"/>
                  <a:pt x="727114" y="365760"/>
                </a:cubicBezTo>
                <a:cubicBezTo>
                  <a:pt x="729445" y="542651"/>
                  <a:pt x="580900" y="733131"/>
                  <a:pt x="363557" y="731520"/>
                </a:cubicBezTo>
                <a:cubicBezTo>
                  <a:pt x="192312" y="742729"/>
                  <a:pt x="46178" y="565423"/>
                  <a:pt x="0" y="365760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25102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B35C8-CBCC-9429-02D5-BD10798FA86F}"/>
              </a:ext>
            </a:extLst>
          </p:cNvPr>
          <p:cNvSpPr txBox="1"/>
          <p:nvPr/>
        </p:nvSpPr>
        <p:spPr>
          <a:xfrm>
            <a:off x="1135344" y="1656496"/>
            <a:ext cx="151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Checkout Branch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87DD3A-F213-25AC-5F19-012208672A2E}"/>
              </a:ext>
            </a:extLst>
          </p:cNvPr>
          <p:cNvSpPr/>
          <p:nvPr/>
        </p:nvSpPr>
        <p:spPr>
          <a:xfrm>
            <a:off x="2113402" y="3445958"/>
            <a:ext cx="727113" cy="731520"/>
          </a:xfrm>
          <a:custGeom>
            <a:avLst/>
            <a:gdLst>
              <a:gd name="connsiteX0" fmla="*/ 0 w 727113"/>
              <a:gd name="connsiteY0" fmla="*/ 365760 h 731520"/>
              <a:gd name="connsiteX1" fmla="*/ 363557 w 727113"/>
              <a:gd name="connsiteY1" fmla="*/ 0 h 731520"/>
              <a:gd name="connsiteX2" fmla="*/ 727114 w 727113"/>
              <a:gd name="connsiteY2" fmla="*/ 365760 h 731520"/>
              <a:gd name="connsiteX3" fmla="*/ 363557 w 727113"/>
              <a:gd name="connsiteY3" fmla="*/ 731520 h 731520"/>
              <a:gd name="connsiteX4" fmla="*/ 0 w 727113"/>
              <a:gd name="connsiteY4" fmla="*/ 36576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13" h="731520" fill="none" extrusionOk="0">
                <a:moveTo>
                  <a:pt x="0" y="365760"/>
                </a:moveTo>
                <a:cubicBezTo>
                  <a:pt x="15971" y="184195"/>
                  <a:pt x="134655" y="41931"/>
                  <a:pt x="363557" y="0"/>
                </a:cubicBezTo>
                <a:cubicBezTo>
                  <a:pt x="514131" y="-28372"/>
                  <a:pt x="679924" y="148220"/>
                  <a:pt x="727114" y="365760"/>
                </a:cubicBezTo>
                <a:cubicBezTo>
                  <a:pt x="767521" y="566716"/>
                  <a:pt x="564975" y="740736"/>
                  <a:pt x="363557" y="731520"/>
                </a:cubicBezTo>
                <a:cubicBezTo>
                  <a:pt x="206583" y="773185"/>
                  <a:pt x="-34230" y="529690"/>
                  <a:pt x="0" y="365760"/>
                </a:cubicBezTo>
                <a:close/>
              </a:path>
              <a:path w="727113" h="731520" stroke="0" extrusionOk="0">
                <a:moveTo>
                  <a:pt x="0" y="365760"/>
                </a:moveTo>
                <a:cubicBezTo>
                  <a:pt x="-33565" y="196087"/>
                  <a:pt x="190152" y="15935"/>
                  <a:pt x="363557" y="0"/>
                </a:cubicBezTo>
                <a:cubicBezTo>
                  <a:pt x="533048" y="-41985"/>
                  <a:pt x="750489" y="174665"/>
                  <a:pt x="727114" y="365760"/>
                </a:cubicBezTo>
                <a:cubicBezTo>
                  <a:pt x="729445" y="542651"/>
                  <a:pt x="580900" y="733131"/>
                  <a:pt x="363557" y="731520"/>
                </a:cubicBezTo>
                <a:cubicBezTo>
                  <a:pt x="192312" y="742729"/>
                  <a:pt x="46178" y="565423"/>
                  <a:pt x="0" y="365760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25102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176776-23A2-60BC-E4E4-C79CE5C9D21A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531345" y="2913389"/>
            <a:ext cx="341521" cy="894277"/>
          </a:xfrm>
          <a:prstGeom prst="straightConnector1">
            <a:avLst/>
          </a:prstGeom>
          <a:ln w="9525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619E8C-985D-778C-F0F9-F5B7EFF26374}"/>
              </a:ext>
            </a:extLst>
          </p:cNvPr>
          <p:cNvSpPr/>
          <p:nvPr/>
        </p:nvSpPr>
        <p:spPr>
          <a:xfrm>
            <a:off x="3582317" y="3402580"/>
            <a:ext cx="727113" cy="731520"/>
          </a:xfrm>
          <a:custGeom>
            <a:avLst/>
            <a:gdLst>
              <a:gd name="connsiteX0" fmla="*/ 0 w 727113"/>
              <a:gd name="connsiteY0" fmla="*/ 365760 h 731520"/>
              <a:gd name="connsiteX1" fmla="*/ 363557 w 727113"/>
              <a:gd name="connsiteY1" fmla="*/ 0 h 731520"/>
              <a:gd name="connsiteX2" fmla="*/ 727114 w 727113"/>
              <a:gd name="connsiteY2" fmla="*/ 365760 h 731520"/>
              <a:gd name="connsiteX3" fmla="*/ 363557 w 727113"/>
              <a:gd name="connsiteY3" fmla="*/ 731520 h 731520"/>
              <a:gd name="connsiteX4" fmla="*/ 0 w 727113"/>
              <a:gd name="connsiteY4" fmla="*/ 36576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13" h="731520" fill="none" extrusionOk="0">
                <a:moveTo>
                  <a:pt x="0" y="365760"/>
                </a:moveTo>
                <a:cubicBezTo>
                  <a:pt x="15971" y="184195"/>
                  <a:pt x="134655" y="41931"/>
                  <a:pt x="363557" y="0"/>
                </a:cubicBezTo>
                <a:cubicBezTo>
                  <a:pt x="514131" y="-28372"/>
                  <a:pt x="679924" y="148220"/>
                  <a:pt x="727114" y="365760"/>
                </a:cubicBezTo>
                <a:cubicBezTo>
                  <a:pt x="767521" y="566716"/>
                  <a:pt x="564975" y="740736"/>
                  <a:pt x="363557" y="731520"/>
                </a:cubicBezTo>
                <a:cubicBezTo>
                  <a:pt x="206583" y="773185"/>
                  <a:pt x="-34230" y="529690"/>
                  <a:pt x="0" y="365760"/>
                </a:cubicBezTo>
                <a:close/>
              </a:path>
              <a:path w="727113" h="731520" stroke="0" extrusionOk="0">
                <a:moveTo>
                  <a:pt x="0" y="365760"/>
                </a:moveTo>
                <a:cubicBezTo>
                  <a:pt x="-33565" y="196087"/>
                  <a:pt x="190152" y="15935"/>
                  <a:pt x="363557" y="0"/>
                </a:cubicBezTo>
                <a:cubicBezTo>
                  <a:pt x="533048" y="-41985"/>
                  <a:pt x="750489" y="174665"/>
                  <a:pt x="727114" y="365760"/>
                </a:cubicBezTo>
                <a:cubicBezTo>
                  <a:pt x="729445" y="542651"/>
                  <a:pt x="580900" y="733131"/>
                  <a:pt x="363557" y="731520"/>
                </a:cubicBezTo>
                <a:cubicBezTo>
                  <a:pt x="192312" y="742729"/>
                  <a:pt x="46178" y="565423"/>
                  <a:pt x="0" y="365760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25102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E48CCB-77EA-A918-4848-A1B6BDCDBB73}"/>
              </a:ext>
            </a:extLst>
          </p:cNvPr>
          <p:cNvSpPr/>
          <p:nvPr/>
        </p:nvSpPr>
        <p:spPr>
          <a:xfrm>
            <a:off x="5051233" y="3402580"/>
            <a:ext cx="727113" cy="731520"/>
          </a:xfrm>
          <a:custGeom>
            <a:avLst/>
            <a:gdLst>
              <a:gd name="connsiteX0" fmla="*/ 0 w 727113"/>
              <a:gd name="connsiteY0" fmla="*/ 365760 h 731520"/>
              <a:gd name="connsiteX1" fmla="*/ 363557 w 727113"/>
              <a:gd name="connsiteY1" fmla="*/ 0 h 731520"/>
              <a:gd name="connsiteX2" fmla="*/ 727114 w 727113"/>
              <a:gd name="connsiteY2" fmla="*/ 365760 h 731520"/>
              <a:gd name="connsiteX3" fmla="*/ 363557 w 727113"/>
              <a:gd name="connsiteY3" fmla="*/ 731520 h 731520"/>
              <a:gd name="connsiteX4" fmla="*/ 0 w 727113"/>
              <a:gd name="connsiteY4" fmla="*/ 36576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13" h="731520" fill="none" extrusionOk="0">
                <a:moveTo>
                  <a:pt x="0" y="365760"/>
                </a:moveTo>
                <a:cubicBezTo>
                  <a:pt x="15971" y="184195"/>
                  <a:pt x="134655" y="41931"/>
                  <a:pt x="363557" y="0"/>
                </a:cubicBezTo>
                <a:cubicBezTo>
                  <a:pt x="514131" y="-28372"/>
                  <a:pt x="679924" y="148220"/>
                  <a:pt x="727114" y="365760"/>
                </a:cubicBezTo>
                <a:cubicBezTo>
                  <a:pt x="767521" y="566716"/>
                  <a:pt x="564975" y="740736"/>
                  <a:pt x="363557" y="731520"/>
                </a:cubicBezTo>
                <a:cubicBezTo>
                  <a:pt x="206583" y="773185"/>
                  <a:pt x="-34230" y="529690"/>
                  <a:pt x="0" y="365760"/>
                </a:cubicBezTo>
                <a:close/>
              </a:path>
              <a:path w="727113" h="731520" stroke="0" extrusionOk="0">
                <a:moveTo>
                  <a:pt x="0" y="365760"/>
                </a:moveTo>
                <a:cubicBezTo>
                  <a:pt x="-33565" y="196087"/>
                  <a:pt x="190152" y="15935"/>
                  <a:pt x="363557" y="0"/>
                </a:cubicBezTo>
                <a:cubicBezTo>
                  <a:pt x="533048" y="-41985"/>
                  <a:pt x="750489" y="174665"/>
                  <a:pt x="727114" y="365760"/>
                </a:cubicBezTo>
                <a:cubicBezTo>
                  <a:pt x="729445" y="542651"/>
                  <a:pt x="580900" y="733131"/>
                  <a:pt x="363557" y="731520"/>
                </a:cubicBezTo>
                <a:cubicBezTo>
                  <a:pt x="192312" y="742729"/>
                  <a:pt x="46178" y="565423"/>
                  <a:pt x="0" y="365760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25102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8B7D45-5A57-DAC4-DCCD-009AACC5AA46}"/>
              </a:ext>
            </a:extLst>
          </p:cNvPr>
          <p:cNvSpPr/>
          <p:nvPr/>
        </p:nvSpPr>
        <p:spPr>
          <a:xfrm>
            <a:off x="6220341" y="4797304"/>
            <a:ext cx="727113" cy="731520"/>
          </a:xfrm>
          <a:custGeom>
            <a:avLst/>
            <a:gdLst>
              <a:gd name="connsiteX0" fmla="*/ 0 w 727113"/>
              <a:gd name="connsiteY0" fmla="*/ 365760 h 731520"/>
              <a:gd name="connsiteX1" fmla="*/ 363557 w 727113"/>
              <a:gd name="connsiteY1" fmla="*/ 0 h 731520"/>
              <a:gd name="connsiteX2" fmla="*/ 727114 w 727113"/>
              <a:gd name="connsiteY2" fmla="*/ 365760 h 731520"/>
              <a:gd name="connsiteX3" fmla="*/ 363557 w 727113"/>
              <a:gd name="connsiteY3" fmla="*/ 731520 h 731520"/>
              <a:gd name="connsiteX4" fmla="*/ 0 w 727113"/>
              <a:gd name="connsiteY4" fmla="*/ 36576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13" h="731520" fill="none" extrusionOk="0">
                <a:moveTo>
                  <a:pt x="0" y="365760"/>
                </a:moveTo>
                <a:cubicBezTo>
                  <a:pt x="15971" y="184195"/>
                  <a:pt x="134655" y="41931"/>
                  <a:pt x="363557" y="0"/>
                </a:cubicBezTo>
                <a:cubicBezTo>
                  <a:pt x="514131" y="-28372"/>
                  <a:pt x="679924" y="148220"/>
                  <a:pt x="727114" y="365760"/>
                </a:cubicBezTo>
                <a:cubicBezTo>
                  <a:pt x="767521" y="566716"/>
                  <a:pt x="564975" y="740736"/>
                  <a:pt x="363557" y="731520"/>
                </a:cubicBezTo>
                <a:cubicBezTo>
                  <a:pt x="206583" y="773185"/>
                  <a:pt x="-34230" y="529690"/>
                  <a:pt x="0" y="365760"/>
                </a:cubicBezTo>
                <a:close/>
              </a:path>
              <a:path w="727113" h="731520" stroke="0" extrusionOk="0">
                <a:moveTo>
                  <a:pt x="0" y="365760"/>
                </a:moveTo>
                <a:cubicBezTo>
                  <a:pt x="-33565" y="196087"/>
                  <a:pt x="190152" y="15935"/>
                  <a:pt x="363557" y="0"/>
                </a:cubicBezTo>
                <a:cubicBezTo>
                  <a:pt x="533048" y="-41985"/>
                  <a:pt x="750489" y="174665"/>
                  <a:pt x="727114" y="365760"/>
                </a:cubicBezTo>
                <a:cubicBezTo>
                  <a:pt x="729445" y="542651"/>
                  <a:pt x="580900" y="733131"/>
                  <a:pt x="363557" y="731520"/>
                </a:cubicBezTo>
                <a:cubicBezTo>
                  <a:pt x="192312" y="742729"/>
                  <a:pt x="46178" y="565423"/>
                  <a:pt x="0" y="365760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25102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2DDD69A-986B-B537-2CE1-833EF4274D05}"/>
              </a:ext>
            </a:extLst>
          </p:cNvPr>
          <p:cNvSpPr/>
          <p:nvPr/>
        </p:nvSpPr>
        <p:spPr>
          <a:xfrm>
            <a:off x="7229818" y="3354518"/>
            <a:ext cx="914400" cy="914400"/>
          </a:xfrm>
          <a:custGeom>
            <a:avLst/>
            <a:gdLst>
              <a:gd name="connsiteX0" fmla="*/ 0 w 914400"/>
              <a:gd name="connsiteY0" fmla="*/ 457200 h 914400"/>
              <a:gd name="connsiteX1" fmla="*/ 233172 w 914400"/>
              <a:gd name="connsiteY1" fmla="*/ 224028 h 914400"/>
              <a:gd name="connsiteX2" fmla="*/ 457200 w 914400"/>
              <a:gd name="connsiteY2" fmla="*/ 0 h 914400"/>
              <a:gd name="connsiteX3" fmla="*/ 681228 w 914400"/>
              <a:gd name="connsiteY3" fmla="*/ 224028 h 914400"/>
              <a:gd name="connsiteX4" fmla="*/ 914400 w 914400"/>
              <a:gd name="connsiteY4" fmla="*/ 457200 h 914400"/>
              <a:gd name="connsiteX5" fmla="*/ 699516 w 914400"/>
              <a:gd name="connsiteY5" fmla="*/ 672084 h 914400"/>
              <a:gd name="connsiteX6" fmla="*/ 457200 w 914400"/>
              <a:gd name="connsiteY6" fmla="*/ 914400 h 914400"/>
              <a:gd name="connsiteX7" fmla="*/ 237744 w 914400"/>
              <a:gd name="connsiteY7" fmla="*/ 694944 h 914400"/>
              <a:gd name="connsiteX8" fmla="*/ 0 w 914400"/>
              <a:gd name="connsiteY8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 fill="none" extrusionOk="0">
                <a:moveTo>
                  <a:pt x="0" y="457200"/>
                </a:moveTo>
                <a:cubicBezTo>
                  <a:pt x="51544" y="358668"/>
                  <a:pt x="193363" y="302719"/>
                  <a:pt x="233172" y="224028"/>
                </a:cubicBezTo>
                <a:cubicBezTo>
                  <a:pt x="272981" y="145337"/>
                  <a:pt x="394812" y="76588"/>
                  <a:pt x="457200" y="0"/>
                </a:cubicBezTo>
                <a:cubicBezTo>
                  <a:pt x="570361" y="80879"/>
                  <a:pt x="558834" y="143215"/>
                  <a:pt x="681228" y="224028"/>
                </a:cubicBezTo>
                <a:cubicBezTo>
                  <a:pt x="803622" y="304841"/>
                  <a:pt x="802824" y="346408"/>
                  <a:pt x="914400" y="457200"/>
                </a:cubicBezTo>
                <a:cubicBezTo>
                  <a:pt x="863632" y="513004"/>
                  <a:pt x="758184" y="572786"/>
                  <a:pt x="699516" y="672084"/>
                </a:cubicBezTo>
                <a:cubicBezTo>
                  <a:pt x="640848" y="771382"/>
                  <a:pt x="549874" y="803047"/>
                  <a:pt x="457200" y="914400"/>
                </a:cubicBezTo>
                <a:cubicBezTo>
                  <a:pt x="349141" y="824769"/>
                  <a:pt x="321153" y="747188"/>
                  <a:pt x="237744" y="694944"/>
                </a:cubicBezTo>
                <a:cubicBezTo>
                  <a:pt x="154335" y="642700"/>
                  <a:pt x="102974" y="516492"/>
                  <a:pt x="0" y="457200"/>
                </a:cubicBezTo>
                <a:close/>
              </a:path>
              <a:path w="914400" h="914400" stroke="0" extrusionOk="0">
                <a:moveTo>
                  <a:pt x="0" y="457200"/>
                </a:moveTo>
                <a:cubicBezTo>
                  <a:pt x="104597" y="346569"/>
                  <a:pt x="156284" y="352791"/>
                  <a:pt x="219456" y="237744"/>
                </a:cubicBezTo>
                <a:cubicBezTo>
                  <a:pt x="282628" y="122697"/>
                  <a:pt x="358239" y="123231"/>
                  <a:pt x="457200" y="0"/>
                </a:cubicBezTo>
                <a:cubicBezTo>
                  <a:pt x="540287" y="34561"/>
                  <a:pt x="588509" y="153360"/>
                  <a:pt x="676656" y="219456"/>
                </a:cubicBezTo>
                <a:cubicBezTo>
                  <a:pt x="764803" y="285552"/>
                  <a:pt x="820226" y="385167"/>
                  <a:pt x="914400" y="457200"/>
                </a:cubicBezTo>
                <a:cubicBezTo>
                  <a:pt x="850619" y="532759"/>
                  <a:pt x="746483" y="581469"/>
                  <a:pt x="699516" y="672084"/>
                </a:cubicBezTo>
                <a:cubicBezTo>
                  <a:pt x="652549" y="762699"/>
                  <a:pt x="521849" y="802042"/>
                  <a:pt x="457200" y="914400"/>
                </a:cubicBezTo>
                <a:cubicBezTo>
                  <a:pt x="357856" y="844242"/>
                  <a:pt x="309208" y="750477"/>
                  <a:pt x="219456" y="676656"/>
                </a:cubicBezTo>
                <a:cubicBezTo>
                  <a:pt x="129704" y="602835"/>
                  <a:pt x="87574" y="538234"/>
                  <a:pt x="0" y="4572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52251026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5A14CF-1FAE-5E82-C4AC-902300B6EC10}"/>
              </a:ext>
            </a:extLst>
          </p:cNvPr>
          <p:cNvSpPr/>
          <p:nvPr/>
        </p:nvSpPr>
        <p:spPr>
          <a:xfrm>
            <a:off x="9210099" y="3402580"/>
            <a:ext cx="727113" cy="731520"/>
          </a:xfrm>
          <a:custGeom>
            <a:avLst/>
            <a:gdLst>
              <a:gd name="connsiteX0" fmla="*/ 0 w 727113"/>
              <a:gd name="connsiteY0" fmla="*/ 365760 h 731520"/>
              <a:gd name="connsiteX1" fmla="*/ 363557 w 727113"/>
              <a:gd name="connsiteY1" fmla="*/ 0 h 731520"/>
              <a:gd name="connsiteX2" fmla="*/ 727114 w 727113"/>
              <a:gd name="connsiteY2" fmla="*/ 365760 h 731520"/>
              <a:gd name="connsiteX3" fmla="*/ 363557 w 727113"/>
              <a:gd name="connsiteY3" fmla="*/ 731520 h 731520"/>
              <a:gd name="connsiteX4" fmla="*/ 0 w 727113"/>
              <a:gd name="connsiteY4" fmla="*/ 36576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13" h="731520" fill="none" extrusionOk="0">
                <a:moveTo>
                  <a:pt x="0" y="365760"/>
                </a:moveTo>
                <a:cubicBezTo>
                  <a:pt x="15971" y="184195"/>
                  <a:pt x="134655" y="41931"/>
                  <a:pt x="363557" y="0"/>
                </a:cubicBezTo>
                <a:cubicBezTo>
                  <a:pt x="514131" y="-28372"/>
                  <a:pt x="679924" y="148220"/>
                  <a:pt x="727114" y="365760"/>
                </a:cubicBezTo>
                <a:cubicBezTo>
                  <a:pt x="767521" y="566716"/>
                  <a:pt x="564975" y="740736"/>
                  <a:pt x="363557" y="731520"/>
                </a:cubicBezTo>
                <a:cubicBezTo>
                  <a:pt x="206583" y="773185"/>
                  <a:pt x="-34230" y="529690"/>
                  <a:pt x="0" y="365760"/>
                </a:cubicBezTo>
                <a:close/>
              </a:path>
              <a:path w="727113" h="731520" stroke="0" extrusionOk="0">
                <a:moveTo>
                  <a:pt x="0" y="365760"/>
                </a:moveTo>
                <a:cubicBezTo>
                  <a:pt x="-33565" y="196087"/>
                  <a:pt x="190152" y="15935"/>
                  <a:pt x="363557" y="0"/>
                </a:cubicBezTo>
                <a:cubicBezTo>
                  <a:pt x="533048" y="-41985"/>
                  <a:pt x="750489" y="174665"/>
                  <a:pt x="727114" y="365760"/>
                </a:cubicBezTo>
                <a:cubicBezTo>
                  <a:pt x="729445" y="542651"/>
                  <a:pt x="580900" y="733131"/>
                  <a:pt x="363557" y="731520"/>
                </a:cubicBezTo>
                <a:cubicBezTo>
                  <a:pt x="192312" y="742729"/>
                  <a:pt x="46178" y="565423"/>
                  <a:pt x="0" y="365760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25102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C9174D-1532-30AA-13C6-F4EFD10C4E8A}"/>
              </a:ext>
            </a:extLst>
          </p:cNvPr>
          <p:cNvSpPr/>
          <p:nvPr/>
        </p:nvSpPr>
        <p:spPr>
          <a:xfrm>
            <a:off x="10693099" y="2145708"/>
            <a:ext cx="727113" cy="731520"/>
          </a:xfrm>
          <a:custGeom>
            <a:avLst/>
            <a:gdLst>
              <a:gd name="connsiteX0" fmla="*/ 0 w 727113"/>
              <a:gd name="connsiteY0" fmla="*/ 365760 h 731520"/>
              <a:gd name="connsiteX1" fmla="*/ 363557 w 727113"/>
              <a:gd name="connsiteY1" fmla="*/ 0 h 731520"/>
              <a:gd name="connsiteX2" fmla="*/ 727114 w 727113"/>
              <a:gd name="connsiteY2" fmla="*/ 365760 h 731520"/>
              <a:gd name="connsiteX3" fmla="*/ 363557 w 727113"/>
              <a:gd name="connsiteY3" fmla="*/ 731520 h 731520"/>
              <a:gd name="connsiteX4" fmla="*/ 0 w 727113"/>
              <a:gd name="connsiteY4" fmla="*/ 36576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13" h="731520" fill="none" extrusionOk="0">
                <a:moveTo>
                  <a:pt x="0" y="365760"/>
                </a:moveTo>
                <a:cubicBezTo>
                  <a:pt x="15971" y="184195"/>
                  <a:pt x="134655" y="41931"/>
                  <a:pt x="363557" y="0"/>
                </a:cubicBezTo>
                <a:cubicBezTo>
                  <a:pt x="514131" y="-28372"/>
                  <a:pt x="679924" y="148220"/>
                  <a:pt x="727114" y="365760"/>
                </a:cubicBezTo>
                <a:cubicBezTo>
                  <a:pt x="767521" y="566716"/>
                  <a:pt x="564975" y="740736"/>
                  <a:pt x="363557" y="731520"/>
                </a:cubicBezTo>
                <a:cubicBezTo>
                  <a:pt x="206583" y="773185"/>
                  <a:pt x="-34230" y="529690"/>
                  <a:pt x="0" y="365760"/>
                </a:cubicBezTo>
                <a:close/>
              </a:path>
              <a:path w="727113" h="731520" stroke="0" extrusionOk="0">
                <a:moveTo>
                  <a:pt x="0" y="365760"/>
                </a:moveTo>
                <a:cubicBezTo>
                  <a:pt x="-33565" y="196087"/>
                  <a:pt x="190152" y="15935"/>
                  <a:pt x="363557" y="0"/>
                </a:cubicBezTo>
                <a:cubicBezTo>
                  <a:pt x="533048" y="-41985"/>
                  <a:pt x="750489" y="174665"/>
                  <a:pt x="727114" y="365760"/>
                </a:cubicBezTo>
                <a:cubicBezTo>
                  <a:pt x="729445" y="542651"/>
                  <a:pt x="580900" y="733131"/>
                  <a:pt x="363557" y="731520"/>
                </a:cubicBezTo>
                <a:cubicBezTo>
                  <a:pt x="192312" y="742729"/>
                  <a:pt x="46178" y="565423"/>
                  <a:pt x="0" y="365760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225102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2A49B0A-E887-363D-A0C7-6E043B140ED4}"/>
              </a:ext>
            </a:extLst>
          </p:cNvPr>
          <p:cNvCxnSpPr>
            <a:cxnSpLocks/>
            <a:stCxn id="27" idx="4"/>
            <a:endCxn id="28" idx="2"/>
          </p:cNvCxnSpPr>
          <p:nvPr/>
        </p:nvCxnSpPr>
        <p:spPr>
          <a:xfrm rot="16200000" flipH="1">
            <a:off x="5303083" y="4245806"/>
            <a:ext cx="1028964" cy="805551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8C9E0E1-0DB0-DB1B-955A-B312FE854405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rot="5400000">
            <a:off x="6870163" y="4346209"/>
            <a:ext cx="894146" cy="739564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316B02-6B70-C211-46A9-D8FF00A2FFD8}"/>
              </a:ext>
            </a:extLst>
          </p:cNvPr>
          <p:cNvSpPr txBox="1"/>
          <p:nvPr/>
        </p:nvSpPr>
        <p:spPr>
          <a:xfrm>
            <a:off x="7384053" y="3660307"/>
            <a:ext cx="72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Pass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54420B-5971-2B6D-0CAC-7B1A9BFA6A62}"/>
              </a:ext>
            </a:extLst>
          </p:cNvPr>
          <p:cNvSpPr txBox="1"/>
          <p:nvPr/>
        </p:nvSpPr>
        <p:spPr>
          <a:xfrm>
            <a:off x="5815988" y="5630567"/>
            <a:ext cx="161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" pitchFamily="2" charset="77"/>
              </a:rPr>
              <a:t>Commit Fixes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40E5B6-7397-ABF5-6DA1-4C6FD27C83AF}"/>
              </a:ext>
            </a:extLst>
          </p:cNvPr>
          <p:cNvSpPr txBox="1"/>
          <p:nvPr/>
        </p:nvSpPr>
        <p:spPr>
          <a:xfrm>
            <a:off x="411296" y="3685801"/>
            <a:ext cx="151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" pitchFamily="2" charset="77"/>
              </a:rPr>
              <a:t>Development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BDDE2D-CCC4-D68F-DBB2-1A3D2EEDC431}"/>
              </a:ext>
            </a:extLst>
          </p:cNvPr>
          <p:cNvSpPr txBox="1"/>
          <p:nvPr/>
        </p:nvSpPr>
        <p:spPr>
          <a:xfrm>
            <a:off x="2039497" y="2836100"/>
            <a:ext cx="100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" pitchFamily="2" charset="77"/>
              </a:rPr>
              <a:t>Commit Changes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CD0424-0FA2-D1FD-733B-4E40417B2834}"/>
              </a:ext>
            </a:extLst>
          </p:cNvPr>
          <p:cNvSpPr txBox="1"/>
          <p:nvPr/>
        </p:nvSpPr>
        <p:spPr>
          <a:xfrm>
            <a:off x="3273610" y="2846528"/>
            <a:ext cx="133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" pitchFamily="2" charset="77"/>
              </a:rPr>
              <a:t>Open Pull Requests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429458-36DE-68F9-8A2B-C9D298D24C1A}"/>
              </a:ext>
            </a:extLst>
          </p:cNvPr>
          <p:cNvSpPr txBox="1"/>
          <p:nvPr/>
        </p:nvSpPr>
        <p:spPr>
          <a:xfrm>
            <a:off x="4747235" y="2992154"/>
            <a:ext cx="1335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" pitchFamily="2" charset="77"/>
              </a:rPr>
              <a:t>Testing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0E9F42-4DBA-7210-C1C8-D0EF092A68EE}"/>
              </a:ext>
            </a:extLst>
          </p:cNvPr>
          <p:cNvSpPr txBox="1"/>
          <p:nvPr/>
        </p:nvSpPr>
        <p:spPr>
          <a:xfrm>
            <a:off x="8845057" y="2895454"/>
            <a:ext cx="146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" pitchFamily="2" charset="77"/>
              </a:rPr>
              <a:t>Approve pull request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3BAAB1-72BA-8BC3-97BB-68A7B56DA1C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>
          <a:xfrm flipV="1">
            <a:off x="10366872" y="2877228"/>
            <a:ext cx="689784" cy="952356"/>
          </a:xfrm>
          <a:prstGeom prst="straightConnector1">
            <a:avLst/>
          </a:prstGeom>
          <a:ln w="9525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EAB431-A66E-7E27-69C7-44551204C6B4}"/>
              </a:ext>
            </a:extLst>
          </p:cNvPr>
          <p:cNvSpPr txBox="1"/>
          <p:nvPr/>
        </p:nvSpPr>
        <p:spPr>
          <a:xfrm>
            <a:off x="9937212" y="1575590"/>
            <a:ext cx="202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" pitchFamily="2" charset="77"/>
              </a:rPr>
              <a:t>Merge Branch &amp; Auto Deploy</a:t>
            </a:r>
          </a:p>
        </p:txBody>
      </p:sp>
      <p:pic>
        <p:nvPicPr>
          <p:cNvPr id="6152" name="Picture 8" descr="Git Checkout SVG Vectors and Icons ...">
            <a:extLst>
              <a:ext uri="{FF2B5EF4-FFF2-40B4-BE49-F238E27FC236}">
                <a16:creationId xmlns:a16="http://schemas.microsoft.com/office/drawing/2014/main" id="{461598CA-1B49-062F-EA2B-6CED1E27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15" y="2311655"/>
            <a:ext cx="523812" cy="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 Commit Vector SVG Icon (3) - SVG Repo">
            <a:extLst>
              <a:ext uri="{FF2B5EF4-FFF2-40B4-BE49-F238E27FC236}">
                <a16:creationId xmlns:a16="http://schemas.microsoft.com/office/drawing/2014/main" id="{D7485318-2512-8F06-73CD-A2094631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59" y="3511828"/>
            <a:ext cx="620846" cy="6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Git Commit Vector SVG Icon (3) - SVG Repo">
            <a:extLst>
              <a:ext uri="{FF2B5EF4-FFF2-40B4-BE49-F238E27FC236}">
                <a16:creationId xmlns:a16="http://schemas.microsoft.com/office/drawing/2014/main" id="{C52B6EF6-F346-AC2F-B36D-A3D4B483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29" y="4852641"/>
            <a:ext cx="620846" cy="6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Git Pull Request Vector SVG Icon - SVG Repo">
            <a:extLst>
              <a:ext uri="{FF2B5EF4-FFF2-40B4-BE49-F238E27FC236}">
                <a16:creationId xmlns:a16="http://schemas.microsoft.com/office/drawing/2014/main" id="{F71E04EF-3845-1D2C-8B35-C1CFB165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63" y="3499034"/>
            <a:ext cx="573797" cy="57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Automation Testing Icons - Free SVG ...">
            <a:extLst>
              <a:ext uri="{FF2B5EF4-FFF2-40B4-BE49-F238E27FC236}">
                <a16:creationId xmlns:a16="http://schemas.microsoft.com/office/drawing/2014/main" id="{00C0C737-08DC-CD1C-DDE6-A94D1972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21" y="3396364"/>
            <a:ext cx="676467" cy="6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Git Checkout SVG Vectors and Icons ...">
            <a:extLst>
              <a:ext uri="{FF2B5EF4-FFF2-40B4-BE49-F238E27FC236}">
                <a16:creationId xmlns:a16="http://schemas.microsoft.com/office/drawing/2014/main" id="{4CECFA14-B4FE-9116-B9FC-0F64C91D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467">
            <a:off x="10729504" y="2222356"/>
            <a:ext cx="523812" cy="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Check Mark Vector Art, Icons, and ...">
            <a:extLst>
              <a:ext uri="{FF2B5EF4-FFF2-40B4-BE49-F238E27FC236}">
                <a16:creationId xmlns:a16="http://schemas.microsoft.com/office/drawing/2014/main" id="{7100ECFF-F1F5-4777-4A88-4FFFAD46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50" y="3510511"/>
            <a:ext cx="565762" cy="5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F8E5668-4E53-16F8-3BF9-C40CDF7C1EA6}"/>
              </a:ext>
            </a:extLst>
          </p:cNvPr>
          <p:cNvGrpSpPr/>
          <p:nvPr/>
        </p:nvGrpSpPr>
        <p:grpSpPr>
          <a:xfrm>
            <a:off x="10155743" y="4430661"/>
            <a:ext cx="300729" cy="297455"/>
            <a:chOff x="9118483" y="5519451"/>
            <a:chExt cx="300729" cy="29745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84DBA8-6ADF-DD64-00A8-9807A2B21DC9}"/>
                </a:ext>
              </a:extLst>
            </p:cNvPr>
            <p:cNvCxnSpPr>
              <a:cxnSpLocks/>
            </p:cNvCxnSpPr>
            <p:nvPr/>
          </p:nvCxnSpPr>
          <p:spPr>
            <a:xfrm>
              <a:off x="9118483" y="5519451"/>
              <a:ext cx="0" cy="2974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EDEA48-2D1F-23EF-0A66-698051399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9488" y="5660834"/>
              <a:ext cx="2697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9A7910-3630-411F-9424-E3E1C09E56EF}"/>
              </a:ext>
            </a:extLst>
          </p:cNvPr>
          <p:cNvGrpSpPr/>
          <p:nvPr/>
        </p:nvGrpSpPr>
        <p:grpSpPr>
          <a:xfrm>
            <a:off x="10152816" y="4810784"/>
            <a:ext cx="300729" cy="297455"/>
            <a:chOff x="9118483" y="5519451"/>
            <a:chExt cx="300729" cy="297455"/>
          </a:xfrm>
        </p:grpSpPr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D417BAE2-FE14-92EE-A124-83502AC6FD46}"/>
                </a:ext>
              </a:extLst>
            </p:cNvPr>
            <p:cNvCxnSpPr>
              <a:cxnSpLocks/>
            </p:cNvCxnSpPr>
            <p:nvPr/>
          </p:nvCxnSpPr>
          <p:spPr>
            <a:xfrm>
              <a:off x="9118483" y="5519451"/>
              <a:ext cx="0" cy="2974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E9D5EECC-0751-6904-E79A-8EC6B10A4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9488" y="5660834"/>
              <a:ext cx="2697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3CD3702C-055F-EAE7-C92A-93BF346E76A9}"/>
              </a:ext>
            </a:extLst>
          </p:cNvPr>
          <p:cNvGrpSpPr/>
          <p:nvPr/>
        </p:nvGrpSpPr>
        <p:grpSpPr>
          <a:xfrm>
            <a:off x="10141799" y="5210800"/>
            <a:ext cx="300729" cy="297455"/>
            <a:chOff x="9118483" y="5519451"/>
            <a:chExt cx="300729" cy="297455"/>
          </a:xfrm>
        </p:grpSpPr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FF282AE6-2BF2-1298-E24B-6BD009853FB8}"/>
                </a:ext>
              </a:extLst>
            </p:cNvPr>
            <p:cNvCxnSpPr>
              <a:cxnSpLocks/>
            </p:cNvCxnSpPr>
            <p:nvPr/>
          </p:nvCxnSpPr>
          <p:spPr>
            <a:xfrm>
              <a:off x="9118483" y="5519451"/>
              <a:ext cx="0" cy="2974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4F2D4C4D-72A1-2358-8415-5022AE556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9488" y="5660834"/>
              <a:ext cx="2697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3760417A-5139-D624-2A52-FE7222EDC2A7}"/>
              </a:ext>
            </a:extLst>
          </p:cNvPr>
          <p:cNvGrpSpPr/>
          <p:nvPr/>
        </p:nvGrpSpPr>
        <p:grpSpPr>
          <a:xfrm>
            <a:off x="10142888" y="5596613"/>
            <a:ext cx="300729" cy="297455"/>
            <a:chOff x="9118483" y="5519451"/>
            <a:chExt cx="300729" cy="297455"/>
          </a:xfrm>
        </p:grpSpPr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65262264-C20B-DC2C-E3F6-174C6D4EAC42}"/>
                </a:ext>
              </a:extLst>
            </p:cNvPr>
            <p:cNvCxnSpPr>
              <a:cxnSpLocks/>
            </p:cNvCxnSpPr>
            <p:nvPr/>
          </p:nvCxnSpPr>
          <p:spPr>
            <a:xfrm>
              <a:off x="9118483" y="5519451"/>
              <a:ext cx="0" cy="2974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C012805F-05B3-1773-D391-89B1378A1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9488" y="5660834"/>
              <a:ext cx="2697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9FFB45E8-08F6-05EE-FFCF-3A6FA5F182AC}"/>
              </a:ext>
            </a:extLst>
          </p:cNvPr>
          <p:cNvGrpSpPr/>
          <p:nvPr/>
        </p:nvGrpSpPr>
        <p:grpSpPr>
          <a:xfrm>
            <a:off x="10139961" y="5976736"/>
            <a:ext cx="300729" cy="297455"/>
            <a:chOff x="9118483" y="5519451"/>
            <a:chExt cx="300729" cy="297455"/>
          </a:xfrm>
        </p:grpSpPr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A1DCF74C-DC00-3892-3C46-5BCEC1F3D5D3}"/>
                </a:ext>
              </a:extLst>
            </p:cNvPr>
            <p:cNvCxnSpPr>
              <a:cxnSpLocks/>
            </p:cNvCxnSpPr>
            <p:nvPr/>
          </p:nvCxnSpPr>
          <p:spPr>
            <a:xfrm>
              <a:off x="9118483" y="5519451"/>
              <a:ext cx="0" cy="2974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2771E7A7-92A7-B1F8-6AEA-9C0279B7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9488" y="5660834"/>
              <a:ext cx="2697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3308C018-11FE-AA80-2C03-A8BDB783A206}"/>
              </a:ext>
            </a:extLst>
          </p:cNvPr>
          <p:cNvGrpSpPr/>
          <p:nvPr/>
        </p:nvGrpSpPr>
        <p:grpSpPr>
          <a:xfrm>
            <a:off x="10128944" y="6376752"/>
            <a:ext cx="300729" cy="297455"/>
            <a:chOff x="9118483" y="5519451"/>
            <a:chExt cx="300729" cy="297455"/>
          </a:xfrm>
        </p:grpSpPr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A359680C-3E79-DD0C-0D78-A938CAA272A7}"/>
                </a:ext>
              </a:extLst>
            </p:cNvPr>
            <p:cNvCxnSpPr>
              <a:cxnSpLocks/>
            </p:cNvCxnSpPr>
            <p:nvPr/>
          </p:nvCxnSpPr>
          <p:spPr>
            <a:xfrm>
              <a:off x="9118483" y="5519451"/>
              <a:ext cx="0" cy="2974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4C75A83C-E842-1805-D6C0-1943B149B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9488" y="5660834"/>
              <a:ext cx="2697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DB6DCD8-C1B9-BB7D-86F7-E8BCEE30A9A4}"/>
              </a:ext>
            </a:extLst>
          </p:cNvPr>
          <p:cNvSpPr txBox="1"/>
          <p:nvPr/>
        </p:nvSpPr>
        <p:spPr>
          <a:xfrm>
            <a:off x="10033841" y="4171232"/>
            <a:ext cx="161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" pitchFamily="2" charset="77"/>
              </a:rPr>
              <a:t>.</a:t>
            </a:r>
            <a:r>
              <a:rPr lang="en-US" sz="1400" dirty="0" err="1">
                <a:latin typeface="Bradley Hand" pitchFamily="2" charset="77"/>
              </a:rPr>
              <a:t>github</a:t>
            </a:r>
            <a:r>
              <a:rPr lang="en-US" sz="1400" dirty="0">
                <a:latin typeface="Bradley Hand" pitchFamily="2" charset="77"/>
              </a:rPr>
              <a:t>/workflows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F90D2414-93FC-844D-03F9-7FE090B450AD}"/>
              </a:ext>
            </a:extLst>
          </p:cNvPr>
          <p:cNvSpPr txBox="1"/>
          <p:nvPr/>
        </p:nvSpPr>
        <p:spPr>
          <a:xfrm>
            <a:off x="10350005" y="4420339"/>
            <a:ext cx="181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" pitchFamily="2" charset="77"/>
              </a:rPr>
              <a:t>.Ci-CD </a:t>
            </a:r>
            <a:r>
              <a:rPr lang="en-US" sz="1400" dirty="0" err="1">
                <a:latin typeface="Bradley Hand" pitchFamily="2" charset="77"/>
              </a:rPr>
              <a:t>Pipeline.yml</a:t>
            </a:r>
            <a:endParaRPr lang="en-US" sz="1400" dirty="0">
              <a:latin typeface="Bradley Hand" pitchFamily="2" charset="77"/>
            </a:endParaRP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C8CC2FD1-CEE1-88FC-3F4F-43C30FD993D2}"/>
              </a:ext>
            </a:extLst>
          </p:cNvPr>
          <p:cNvSpPr txBox="1"/>
          <p:nvPr/>
        </p:nvSpPr>
        <p:spPr>
          <a:xfrm>
            <a:off x="10483747" y="4770051"/>
            <a:ext cx="181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Bradley Hand" pitchFamily="2" charset="77"/>
              </a:rPr>
              <a:t>DockerFile</a:t>
            </a:r>
            <a:endParaRPr lang="en-US" sz="1400" dirty="0">
              <a:latin typeface="Bradley Hand" pitchFamily="2" charset="77"/>
            </a:endParaRP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0042FD60-558A-B952-BFB9-120A9E1FC2D8}"/>
              </a:ext>
            </a:extLst>
          </p:cNvPr>
          <p:cNvSpPr txBox="1"/>
          <p:nvPr/>
        </p:nvSpPr>
        <p:spPr>
          <a:xfrm>
            <a:off x="10438054" y="5200478"/>
            <a:ext cx="181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Bradley Hand" pitchFamily="2" charset="77"/>
              </a:rPr>
              <a:t>Deployment.yml</a:t>
            </a:r>
            <a:endParaRPr lang="en-US" sz="1400" dirty="0">
              <a:latin typeface="Bradley Hand" pitchFamily="2" charset="77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181E2847-6D74-4E4C-A75F-4A26911D42C3}"/>
              </a:ext>
            </a:extLst>
          </p:cNvPr>
          <p:cNvSpPr txBox="1"/>
          <p:nvPr/>
        </p:nvSpPr>
        <p:spPr>
          <a:xfrm>
            <a:off x="10409462" y="5619476"/>
            <a:ext cx="181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" pitchFamily="2" charset="77"/>
              </a:rPr>
              <a:t>.</a:t>
            </a:r>
            <a:r>
              <a:rPr lang="en-US" sz="1400" dirty="0" err="1">
                <a:latin typeface="Bradley Hand" pitchFamily="2" charset="77"/>
              </a:rPr>
              <a:t>Service.yml</a:t>
            </a:r>
            <a:endParaRPr lang="en-US" sz="1400" dirty="0">
              <a:latin typeface="Bradley Hand" pitchFamily="2" charset="77"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D8E08369-3D1B-A168-785C-5780B8CB61F1}"/>
              </a:ext>
            </a:extLst>
          </p:cNvPr>
          <p:cNvSpPr txBox="1"/>
          <p:nvPr/>
        </p:nvSpPr>
        <p:spPr>
          <a:xfrm>
            <a:off x="10423451" y="5971574"/>
            <a:ext cx="181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" pitchFamily="2" charset="77"/>
              </a:rPr>
              <a:t>AI / ML </a:t>
            </a:r>
            <a:r>
              <a:rPr lang="en-US" sz="1400" dirty="0" err="1">
                <a:latin typeface="Bradley Hand" pitchFamily="2" charset="77"/>
              </a:rPr>
              <a:t>model.py</a:t>
            </a:r>
            <a:endParaRPr lang="en-US" sz="1400" dirty="0">
              <a:latin typeface="Bradley Hand" pitchFamily="2" charset="77"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C11B06E2-B356-7B94-D61F-708EB3227650}"/>
              </a:ext>
            </a:extLst>
          </p:cNvPr>
          <p:cNvSpPr txBox="1"/>
          <p:nvPr/>
        </p:nvSpPr>
        <p:spPr>
          <a:xfrm>
            <a:off x="10409461" y="6379684"/>
            <a:ext cx="181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Bradley Hand" pitchFamily="2" charset="77"/>
              </a:rPr>
              <a:t>Requirements.txt</a:t>
            </a:r>
            <a:endParaRPr lang="en-US" sz="1400" dirty="0">
              <a:latin typeface="Bradley Hand" pitchFamily="2" charset="77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913C11B6-896C-FE3E-D7D7-D5D1815E151F}"/>
              </a:ext>
            </a:extLst>
          </p:cNvPr>
          <p:cNvSpPr txBox="1"/>
          <p:nvPr/>
        </p:nvSpPr>
        <p:spPr>
          <a:xfrm>
            <a:off x="8078117" y="3390873"/>
            <a:ext cx="30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Y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9FFD4B99-8083-2E43-C027-B64745A328AB}"/>
              </a:ext>
            </a:extLst>
          </p:cNvPr>
          <p:cNvSpPr txBox="1"/>
          <p:nvPr/>
        </p:nvSpPr>
        <p:spPr>
          <a:xfrm>
            <a:off x="7721846" y="4168110"/>
            <a:ext cx="49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9196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13993</TotalTime>
  <Words>372</Words>
  <Application>Microsoft Macintosh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APPLE CHANCERY</vt:lpstr>
      <vt:lpstr>Aptos</vt:lpstr>
      <vt:lpstr>Aptos Display</vt:lpstr>
      <vt:lpstr>Arial</vt:lpstr>
      <vt:lpstr>Bradley Hand</vt:lpstr>
      <vt:lpstr>Bradley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Bhasin</dc:creator>
  <cp:lastModifiedBy>Gaurav Bhasin</cp:lastModifiedBy>
  <cp:revision>93</cp:revision>
  <cp:lastPrinted>2025-01-27T01:14:29Z</cp:lastPrinted>
  <dcterms:created xsi:type="dcterms:W3CDTF">2024-12-04T21:14:07Z</dcterms:created>
  <dcterms:modified xsi:type="dcterms:W3CDTF">2025-01-30T02:26:56Z</dcterms:modified>
</cp:coreProperties>
</file>