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91" r:id="rId25"/>
    <p:sldId id="279" r:id="rId26"/>
    <p:sldId id="280" r:id="rId27"/>
    <p:sldId id="292" r:id="rId28"/>
    <p:sldId id="281" r:id="rId29"/>
    <p:sldId id="293" r:id="rId30"/>
    <p:sldId id="295" r:id="rId31"/>
    <p:sldId id="282" r:id="rId32"/>
    <p:sldId id="283" r:id="rId33"/>
    <p:sldId id="284" r:id="rId34"/>
    <p:sldId id="285" r:id="rId35"/>
    <p:sldId id="286" r:id="rId36"/>
    <p:sldId id="287" r:id="rId37"/>
    <p:sldId id="288" r:id="rId38"/>
    <p:sldId id="289" r:id="rId39"/>
    <p:sldId id="290" r:id="rId40"/>
    <p:sldId id="294" r:id="rId4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08" autoAdjust="0"/>
  </p:normalViewPr>
  <p:slideViewPr>
    <p:cSldViewPr>
      <p:cViewPr varScale="1">
        <p:scale>
          <a:sx n="93" d="100"/>
          <a:sy n="93" d="100"/>
        </p:scale>
        <p:origin x="-207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A46DA-0D34-4AA6-A0B5-CA3A3901E98A}" type="datetimeFigureOut">
              <a:rPr lang="zh-TW" altLang="en-US" smtClean="0"/>
              <a:t>2019/1/3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1CE05A-EC41-41B6-AC24-2BACD5882FA9}" type="slidenum">
              <a:rPr lang="zh-TW" altLang="en-US" smtClean="0"/>
              <a:t>‹#›</a:t>
            </a:fld>
            <a:endParaRPr lang="zh-TW" altLang="en-US"/>
          </a:p>
        </p:txBody>
      </p:sp>
    </p:spTree>
    <p:extLst>
      <p:ext uri="{BB962C8B-B14F-4D97-AF65-F5344CB8AC3E}">
        <p14:creationId xmlns:p14="http://schemas.microsoft.com/office/powerpoint/2010/main" val="1891439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r>
              <a:rPr lang="zh-TW" altLang="en-US" dirty="0" smtClean="0"/>
              <a:t>在本節中，我們使用示例非正式地定義演算法並詳細說明該概念。</a:t>
            </a:r>
            <a:endParaRPr lang="en-US" altLang="zh-TW" dirty="0" smtClean="0"/>
          </a:p>
          <a:p>
            <a:pPr eaLnBrk="1" hangingPunct="1"/>
            <a:endParaRPr lang="en-US" altLang="zh-TW" dirty="0" smtClean="0"/>
          </a:p>
          <a:p>
            <a:pPr eaLnBrk="1" hangingPunct="1"/>
            <a:r>
              <a:rPr lang="en-US" altLang="zh-TW" dirty="0" smtClean="0"/>
              <a:t>8.1.1</a:t>
            </a:r>
            <a:r>
              <a:rPr lang="zh-TW" altLang="en-US" dirty="0" smtClean="0"/>
              <a:t>非正式定義</a:t>
            </a:r>
            <a:endParaRPr lang="en-US" altLang="zh-TW" dirty="0" smtClean="0"/>
          </a:p>
          <a:p>
            <a:pPr eaLnBrk="1" hangingPunct="1"/>
            <a:endParaRPr lang="en-US" altLang="zh-TW" dirty="0" smtClean="0"/>
          </a:p>
          <a:p>
            <a:pPr eaLnBrk="1" hangingPunct="1"/>
            <a:r>
              <a:rPr lang="zh-TW" altLang="en-US" dirty="0" smtClean="0"/>
              <a:t>演算法的非正式定義是：</a:t>
            </a:r>
            <a:endParaRPr lang="en-US" altLang="en-US" dirty="0" smtClean="0"/>
          </a:p>
          <a:p>
            <a:pPr eaLnBrk="1" hangingPunct="1"/>
            <a:r>
              <a:rPr lang="zh-TW" altLang="en-US" b="1" dirty="0" smtClean="0"/>
              <a:t>演算法：解決問題 或 執行任務 的逐步方法。</a:t>
            </a:r>
            <a:endParaRPr lang="en-US" altLang="en-US" b="1" dirty="0" smtClean="0"/>
          </a:p>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2</a:t>
            </a:fld>
            <a:endParaRPr lang="zh-TW" altLang="en-US"/>
          </a:p>
        </p:txBody>
      </p:sp>
    </p:spTree>
    <p:extLst>
      <p:ext uri="{BB962C8B-B14F-4D97-AF65-F5344CB8AC3E}">
        <p14:creationId xmlns:p14="http://schemas.microsoft.com/office/powerpoint/2010/main" val="2846806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r>
              <a:rPr lang="en-US" altLang="zh-TW" dirty="0" smtClean="0"/>
              <a:t>Pseudocode</a:t>
            </a:r>
            <a:r>
              <a:rPr lang="zh-TW" altLang="en-US" dirty="0" smtClean="0"/>
              <a:t>是一種類似英語的演算法表示。 </a:t>
            </a:r>
            <a:endParaRPr lang="en-US" altLang="zh-TW" dirty="0" smtClean="0"/>
          </a:p>
          <a:p>
            <a:pPr eaLnBrk="1" hangingPunct="1"/>
            <a:r>
              <a:rPr lang="en-US" altLang="zh-TW" dirty="0" smtClean="0"/>
              <a:t>Pseudocode</a:t>
            </a:r>
            <a:r>
              <a:rPr lang="zh-TW" altLang="en-US" dirty="0" smtClean="0"/>
              <a:t>沒有標準 </a:t>
            </a:r>
            <a:r>
              <a:rPr lang="en-US" altLang="zh-TW" dirty="0" smtClean="0"/>
              <a:t>- </a:t>
            </a:r>
            <a:r>
              <a:rPr lang="zh-TW" altLang="en-US" dirty="0" smtClean="0"/>
              <a:t>有些人使用了很多細節，有些人則使用較少的細節。 </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12</a:t>
            </a:fld>
            <a:endParaRPr lang="zh-TW" altLang="en-US"/>
          </a:p>
        </p:txBody>
      </p:sp>
    </p:spTree>
    <p:extLst>
      <p:ext uri="{BB962C8B-B14F-4D97-AF65-F5344CB8AC3E}">
        <p14:creationId xmlns:p14="http://schemas.microsoft.com/office/powerpoint/2010/main" val="4287813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13</a:t>
            </a:fld>
            <a:endParaRPr lang="zh-TW" altLang="en-US"/>
          </a:p>
        </p:txBody>
      </p:sp>
    </p:spTree>
    <p:extLst>
      <p:ext uri="{BB962C8B-B14F-4D97-AF65-F5344CB8AC3E}">
        <p14:creationId xmlns:p14="http://schemas.microsoft.com/office/powerpoint/2010/main" val="41148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演算法：一組有順序的明確步驟，產生結果並在有限時間內終止。</a:t>
            </a:r>
            <a:endParaRPr lang="en-US" altLang="en-US" dirty="0" smtClean="0"/>
          </a:p>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19</a:t>
            </a:fld>
            <a:endParaRPr lang="zh-TW" altLang="en-US"/>
          </a:p>
        </p:txBody>
      </p:sp>
    </p:spTree>
    <p:extLst>
      <p:ext uri="{BB962C8B-B14F-4D97-AF65-F5344CB8AC3E}">
        <p14:creationId xmlns:p14="http://schemas.microsoft.com/office/powerpoint/2010/main" val="1703736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kern="1200" dirty="0" smtClean="0">
                <a:solidFill>
                  <a:schemeClr val="tx1"/>
                </a:solidFill>
                <a:effectLst/>
                <a:latin typeface="+mn-lt"/>
                <a:ea typeface="+mn-ea"/>
                <a:cs typeface="+mn-cs"/>
              </a:rPr>
              <a:t>Well-Defined</a:t>
            </a:r>
            <a:r>
              <a:rPr lang="zh-TW" altLang="zh-TW" sz="1200" b="1" kern="1200" dirty="0" smtClean="0">
                <a:solidFill>
                  <a:schemeClr val="tx1"/>
                </a:solidFill>
                <a:effectLst/>
                <a:latin typeface="+mn-lt"/>
                <a:ea typeface="+mn-ea"/>
                <a:cs typeface="+mn-cs"/>
              </a:rPr>
              <a:t>：</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演算法必須是</a:t>
            </a:r>
            <a:r>
              <a:rPr lang="zh-TW" altLang="zh-TW" sz="1200" b="1" kern="1200" dirty="0" smtClean="0">
                <a:solidFill>
                  <a:schemeClr val="tx1"/>
                </a:solidFill>
                <a:effectLst/>
                <a:latin typeface="+mn-lt"/>
                <a:ea typeface="+mn-ea"/>
                <a:cs typeface="+mn-cs"/>
              </a:rPr>
              <a:t>定義明確</a:t>
            </a:r>
            <a:r>
              <a:rPr lang="zh-TW" altLang="zh-TW" sz="1200" kern="1200" dirty="0" smtClean="0">
                <a:solidFill>
                  <a:schemeClr val="tx1"/>
                </a:solidFill>
                <a:effectLst/>
                <a:latin typeface="+mn-lt"/>
                <a:ea typeface="+mn-ea"/>
                <a:cs typeface="+mn-cs"/>
              </a:rPr>
              <a:t>，且是</a:t>
            </a:r>
            <a:r>
              <a:rPr lang="zh-TW" altLang="zh-TW" sz="1200" b="1" kern="1200" dirty="0" smtClean="0">
                <a:solidFill>
                  <a:schemeClr val="tx1"/>
                </a:solidFill>
                <a:effectLst/>
                <a:latin typeface="+mn-lt"/>
                <a:ea typeface="+mn-ea"/>
                <a:cs typeface="+mn-cs"/>
              </a:rPr>
              <a:t>有順序</a:t>
            </a:r>
            <a:r>
              <a:rPr lang="zh-TW" altLang="zh-TW" sz="1200" kern="1200" dirty="0" smtClean="0">
                <a:solidFill>
                  <a:schemeClr val="tx1"/>
                </a:solidFill>
                <a:effectLst/>
                <a:latin typeface="+mn-lt"/>
                <a:ea typeface="+mn-ea"/>
                <a:cs typeface="+mn-cs"/>
              </a:rPr>
              <a:t>的指令集。</a:t>
            </a:r>
            <a:endParaRPr lang="en-US" altLang="zh-TW" sz="1200" kern="1200" dirty="0" smtClean="0">
              <a:solidFill>
                <a:schemeClr val="tx1"/>
              </a:solidFill>
              <a:effectLst/>
              <a:latin typeface="+mn-lt"/>
              <a:ea typeface="+mn-ea"/>
              <a:cs typeface="+mn-cs"/>
            </a:endParaRPr>
          </a:p>
          <a:p>
            <a:endParaRPr lang="zh-TW" altLang="zh-TW" sz="1200" kern="1200" dirty="0" smtClean="0">
              <a:solidFill>
                <a:schemeClr val="tx1"/>
              </a:solidFill>
              <a:effectLst/>
              <a:latin typeface="+mn-lt"/>
              <a:ea typeface="+mn-ea"/>
              <a:cs typeface="+mn-cs"/>
            </a:endParaRPr>
          </a:p>
          <a:p>
            <a:r>
              <a:rPr lang="en-US" altLang="zh-TW" sz="1200" b="1" kern="1200" dirty="0" smtClean="0">
                <a:solidFill>
                  <a:schemeClr val="tx1"/>
                </a:solidFill>
                <a:effectLst/>
                <a:latin typeface="+mn-lt"/>
                <a:ea typeface="+mn-ea"/>
                <a:cs typeface="+mn-cs"/>
              </a:rPr>
              <a:t>Unambiguous steps</a:t>
            </a:r>
            <a:r>
              <a:rPr lang="zh-TW" altLang="zh-TW" sz="1200" b="1" kern="1200" dirty="0" smtClean="0">
                <a:solidFill>
                  <a:schemeClr val="tx1"/>
                </a:solidFill>
                <a:effectLst/>
                <a:latin typeface="+mn-lt"/>
                <a:ea typeface="+mn-ea"/>
                <a:cs typeface="+mn-cs"/>
              </a:rPr>
              <a:t>：</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必須</a:t>
            </a:r>
            <a:r>
              <a:rPr lang="zh-TW" altLang="zh-TW" sz="1200" b="1" kern="1200" dirty="0" smtClean="0">
                <a:solidFill>
                  <a:schemeClr val="tx1"/>
                </a:solidFill>
                <a:effectLst/>
                <a:latin typeface="+mn-lt"/>
                <a:ea typeface="+mn-ea"/>
                <a:cs typeface="+mn-cs"/>
              </a:rPr>
              <a:t>清楚明確地定義</a:t>
            </a:r>
            <a:r>
              <a:rPr lang="zh-TW" altLang="zh-TW" sz="1200" kern="1200" dirty="0" smtClean="0">
                <a:solidFill>
                  <a:schemeClr val="tx1"/>
                </a:solidFill>
                <a:effectLst/>
                <a:latin typeface="+mn-lt"/>
                <a:ea typeface="+mn-ea"/>
                <a:cs typeface="+mn-cs"/>
              </a:rPr>
              <a:t>演算法中的</a:t>
            </a:r>
            <a:r>
              <a:rPr lang="zh-TW" altLang="zh-TW" sz="1200" b="1" kern="1200" dirty="0" smtClean="0">
                <a:solidFill>
                  <a:schemeClr val="tx1"/>
                </a:solidFill>
                <a:effectLst/>
                <a:latin typeface="+mn-lt"/>
                <a:ea typeface="+mn-ea"/>
                <a:cs typeface="+mn-cs"/>
              </a:rPr>
              <a:t>每個步驟</a:t>
            </a:r>
            <a:r>
              <a:rPr lang="zh-TW" altLang="zh-TW" sz="1200" kern="1200" dirty="0" smtClean="0">
                <a:solidFill>
                  <a:schemeClr val="tx1"/>
                </a:solidFill>
                <a:effectLst/>
                <a:latin typeface="+mn-lt"/>
                <a:ea typeface="+mn-ea"/>
                <a:cs typeface="+mn-cs"/>
              </a:rPr>
              <a:t>。</a:t>
            </a:r>
          </a:p>
          <a:p>
            <a:r>
              <a:rPr lang="zh-TW" altLang="zh-TW" sz="1200" kern="1200" dirty="0" smtClean="0">
                <a:solidFill>
                  <a:schemeClr val="tx1"/>
                </a:solidFill>
                <a:effectLst/>
                <a:latin typeface="+mn-lt"/>
                <a:ea typeface="+mn-ea"/>
                <a:cs typeface="+mn-cs"/>
              </a:rPr>
              <a:t>如果某一步是添加兩個整數，我們必須定義“整數”和“加法”操作：</a:t>
            </a:r>
          </a:p>
          <a:p>
            <a:r>
              <a:rPr lang="zh-TW" altLang="zh-TW" sz="1200" kern="1200" dirty="0" smtClean="0">
                <a:solidFill>
                  <a:schemeClr val="tx1"/>
                </a:solidFill>
                <a:effectLst/>
                <a:latin typeface="+mn-lt"/>
                <a:ea typeface="+mn-ea"/>
                <a:cs typeface="+mn-cs"/>
              </a:rPr>
              <a:t>例如，我們不能使用相同的符號來表示在一個地方加法並在其他地方進行乘法。</a:t>
            </a:r>
          </a:p>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20</a:t>
            </a:fld>
            <a:endParaRPr lang="zh-TW" altLang="en-US"/>
          </a:p>
        </p:txBody>
      </p:sp>
    </p:spTree>
    <p:extLst>
      <p:ext uri="{BB962C8B-B14F-4D97-AF65-F5344CB8AC3E}">
        <p14:creationId xmlns:p14="http://schemas.microsoft.com/office/powerpoint/2010/main" val="3235963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kern="1200" dirty="0" smtClean="0">
                <a:solidFill>
                  <a:schemeClr val="tx1"/>
                </a:solidFill>
                <a:effectLst/>
                <a:latin typeface="+mn-lt"/>
                <a:ea typeface="+mn-ea"/>
                <a:cs typeface="+mn-cs"/>
              </a:rPr>
              <a:t>Produce a result</a:t>
            </a:r>
            <a:r>
              <a:rPr lang="zh-TW" altLang="zh-TW" sz="1200" b="1" kern="1200" dirty="0" smtClean="0">
                <a:solidFill>
                  <a:schemeClr val="tx1"/>
                </a:solidFill>
                <a:effectLst/>
                <a:latin typeface="+mn-lt"/>
                <a:ea typeface="+mn-ea"/>
                <a:cs typeface="+mn-cs"/>
              </a:rPr>
              <a:t>：</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演算法必須</a:t>
            </a:r>
            <a:r>
              <a:rPr lang="zh-TW" altLang="zh-TW" sz="1200" b="1" kern="1200" dirty="0" smtClean="0">
                <a:solidFill>
                  <a:schemeClr val="tx1"/>
                </a:solidFill>
                <a:effectLst/>
                <a:latin typeface="+mn-lt"/>
                <a:ea typeface="+mn-ea"/>
                <a:cs typeface="+mn-cs"/>
              </a:rPr>
              <a:t>產生結果</a:t>
            </a:r>
            <a:r>
              <a:rPr lang="zh-TW" altLang="zh-TW" sz="1200" kern="1200" dirty="0" smtClean="0">
                <a:solidFill>
                  <a:schemeClr val="tx1"/>
                </a:solidFill>
                <a:effectLst/>
                <a:latin typeface="+mn-lt"/>
                <a:ea typeface="+mn-ea"/>
                <a:cs typeface="+mn-cs"/>
              </a:rPr>
              <a:t>，否則它是無用的。 </a:t>
            </a:r>
          </a:p>
          <a:p>
            <a:r>
              <a:rPr lang="zh-TW" altLang="zh-TW" sz="1200" kern="1200" dirty="0" smtClean="0">
                <a:solidFill>
                  <a:schemeClr val="tx1"/>
                </a:solidFill>
                <a:effectLst/>
                <a:latin typeface="+mn-lt"/>
                <a:ea typeface="+mn-ea"/>
                <a:cs typeface="+mn-cs"/>
              </a:rPr>
              <a:t>結果可以是返回到調用演算法的</a:t>
            </a:r>
            <a:r>
              <a:rPr lang="zh-TW" altLang="zh-TW" sz="1200" b="1" kern="1200" dirty="0" smtClean="0">
                <a:solidFill>
                  <a:schemeClr val="tx1"/>
                </a:solidFill>
                <a:effectLst/>
                <a:latin typeface="+mn-lt"/>
                <a:ea typeface="+mn-ea"/>
                <a:cs typeface="+mn-cs"/>
              </a:rPr>
              <a:t>數據</a:t>
            </a:r>
            <a:r>
              <a:rPr lang="zh-TW" altLang="zh-TW" sz="1200" kern="1200" dirty="0" smtClean="0">
                <a:solidFill>
                  <a:schemeClr val="tx1"/>
                </a:solidFill>
                <a:effectLst/>
                <a:latin typeface="+mn-lt"/>
                <a:ea typeface="+mn-ea"/>
                <a:cs typeface="+mn-cs"/>
              </a:rPr>
              <a:t>，或其他一些</a:t>
            </a:r>
            <a:r>
              <a:rPr lang="zh-TW" altLang="zh-TW" sz="1200" b="1" kern="1200" dirty="0" smtClean="0">
                <a:solidFill>
                  <a:schemeClr val="tx1"/>
                </a:solidFill>
                <a:effectLst/>
                <a:latin typeface="+mn-lt"/>
                <a:ea typeface="+mn-ea"/>
                <a:cs typeface="+mn-cs"/>
              </a:rPr>
              <a:t>效果</a:t>
            </a:r>
            <a:r>
              <a:rPr lang="zh-TW" altLang="zh-TW" sz="1200" kern="1200" dirty="0" smtClean="0">
                <a:solidFill>
                  <a:schemeClr val="tx1"/>
                </a:solidFill>
                <a:effectLst/>
                <a:latin typeface="+mn-lt"/>
                <a:ea typeface="+mn-ea"/>
                <a:cs typeface="+mn-cs"/>
              </a:rPr>
              <a:t>（例如，打印）。</a:t>
            </a:r>
            <a:endParaRPr lang="en-US" altLang="zh-TW" sz="1200" kern="1200" dirty="0" smtClean="0">
              <a:solidFill>
                <a:schemeClr val="tx1"/>
              </a:solidFill>
              <a:effectLst/>
              <a:latin typeface="+mn-lt"/>
              <a:ea typeface="+mn-ea"/>
              <a:cs typeface="+mn-cs"/>
            </a:endParaRPr>
          </a:p>
          <a:p>
            <a:endParaRPr lang="zh-TW" altLang="zh-TW" sz="1200" kern="1200" dirty="0" smtClean="0">
              <a:solidFill>
                <a:schemeClr val="tx1"/>
              </a:solidFill>
              <a:effectLst/>
              <a:latin typeface="+mn-lt"/>
              <a:ea typeface="+mn-ea"/>
              <a:cs typeface="+mn-cs"/>
            </a:endParaRPr>
          </a:p>
          <a:p>
            <a:r>
              <a:rPr lang="en-US" altLang="zh-TW" sz="1200" b="1" kern="1200" dirty="0" smtClean="0">
                <a:solidFill>
                  <a:schemeClr val="tx1"/>
                </a:solidFill>
                <a:effectLst/>
                <a:latin typeface="+mn-lt"/>
                <a:ea typeface="+mn-ea"/>
                <a:cs typeface="+mn-cs"/>
              </a:rPr>
              <a:t>Terminate in a finite time</a:t>
            </a:r>
            <a:r>
              <a:rPr lang="zh-TW" altLang="zh-TW" sz="1200" b="1" kern="1200" dirty="0" smtClean="0">
                <a:solidFill>
                  <a:schemeClr val="tx1"/>
                </a:solidFill>
                <a:effectLst/>
                <a:latin typeface="+mn-lt"/>
                <a:ea typeface="+mn-ea"/>
                <a:cs typeface="+mn-cs"/>
              </a:rPr>
              <a:t>：</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如果沒有（也就是說，它有一個</a:t>
            </a:r>
            <a:r>
              <a:rPr lang="zh-TW" altLang="zh-TW" sz="1200" b="1" kern="1200" dirty="0" smtClean="0">
                <a:solidFill>
                  <a:schemeClr val="tx1"/>
                </a:solidFill>
                <a:effectLst/>
                <a:latin typeface="+mn-lt"/>
                <a:ea typeface="+mn-ea"/>
                <a:cs typeface="+mn-cs"/>
              </a:rPr>
              <a:t>無限循環</a:t>
            </a:r>
            <a:r>
              <a:rPr lang="zh-TW" altLang="zh-TW" sz="1200" kern="1200" dirty="0" smtClean="0">
                <a:solidFill>
                  <a:schemeClr val="tx1"/>
                </a:solidFill>
                <a:effectLst/>
                <a:latin typeface="+mn-lt"/>
                <a:ea typeface="+mn-ea"/>
                <a:cs typeface="+mn-cs"/>
              </a:rPr>
              <a:t>），那就代表我們還沒有創建演算法。 </a:t>
            </a:r>
          </a:p>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21</a:t>
            </a:fld>
            <a:endParaRPr lang="zh-TW" altLang="en-US"/>
          </a:p>
        </p:txBody>
      </p:sp>
    </p:spTree>
    <p:extLst>
      <p:ext uri="{BB962C8B-B14F-4D97-AF65-F5344CB8AC3E}">
        <p14:creationId xmlns:p14="http://schemas.microsoft.com/office/powerpoint/2010/main" val="1121789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defRPr/>
            </a:pPr>
            <a:r>
              <a:rPr lang="zh-TW" altLang="en-US" dirty="0" smtClean="0"/>
              <a:t>在本節中，我們將介紹三種排序算法：</a:t>
            </a:r>
            <a:endParaRPr lang="en-US" altLang="zh-TW" dirty="0" smtClean="0"/>
          </a:p>
          <a:p>
            <a:pPr marL="228600" indent="-228600" eaLnBrk="1" hangingPunct="1">
              <a:buFont typeface="+mj-lt"/>
              <a:buAutoNum type="arabicPeriod"/>
              <a:defRPr/>
            </a:pPr>
            <a:r>
              <a:rPr lang="en-US" altLang="en-US" dirty="0" smtClean="0"/>
              <a:t>selection sort</a:t>
            </a:r>
          </a:p>
          <a:p>
            <a:pPr marL="228600" indent="-228600" eaLnBrk="1" hangingPunct="1">
              <a:buFont typeface="+mj-lt"/>
              <a:buAutoNum type="arabicPeriod"/>
              <a:defRPr/>
            </a:pPr>
            <a:r>
              <a:rPr lang="en-US" altLang="en-US" dirty="0" smtClean="0"/>
              <a:t>bubble sort</a:t>
            </a:r>
          </a:p>
          <a:p>
            <a:pPr marL="228600" indent="-228600" eaLnBrk="1" hangingPunct="1">
              <a:buFont typeface="+mj-lt"/>
              <a:buAutoNum type="arabicPeriod"/>
              <a:defRPr/>
            </a:pPr>
            <a:r>
              <a:rPr lang="en-US" altLang="en-US" dirty="0" smtClean="0"/>
              <a:t>insertion sort</a:t>
            </a:r>
          </a:p>
          <a:p>
            <a:pPr eaLnBrk="1" hangingPunct="1">
              <a:defRPr/>
            </a:pPr>
            <a:r>
              <a:rPr lang="zh-TW" altLang="en-US" dirty="0" smtClean="0"/>
              <a:t>這三種排序算法是當今計算機科學中使用的更快排序算法的基礎。</a:t>
            </a:r>
            <a:endParaRPr lang="en-US" altLang="en-US" dirty="0" smtClean="0"/>
          </a:p>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22</a:t>
            </a:fld>
            <a:endParaRPr lang="zh-TW" altLang="en-US"/>
          </a:p>
        </p:txBody>
      </p:sp>
    </p:spTree>
    <p:extLst>
      <p:ext uri="{BB962C8B-B14F-4D97-AF65-F5344CB8AC3E}">
        <p14:creationId xmlns:p14="http://schemas.microsoft.com/office/powerpoint/2010/main" val="3850753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在選擇排序中，要排序的列表被分為兩個子列表 </a:t>
            </a:r>
            <a:r>
              <a:rPr lang="en-US" altLang="zh-TW" dirty="0" smtClean="0"/>
              <a:t>- </a:t>
            </a:r>
            <a:r>
              <a:rPr lang="zh-TW" altLang="en-US" dirty="0" smtClean="0"/>
              <a:t>已排序和未排序 </a:t>
            </a:r>
            <a:r>
              <a:rPr lang="en-US" altLang="zh-TW" dirty="0" smtClean="0"/>
              <a:t>- </a:t>
            </a:r>
            <a:r>
              <a:rPr lang="zh-TW" altLang="en-US" dirty="0" smtClean="0"/>
              <a:t>由虛擬牆分隔。 我們從未排序的子列表中找到最小元素，並將其與未排序子列表開頭的元素交換。 在每次選擇和交換之後，兩個子列表之間的假想牆向前移動一個元素。</a:t>
            </a:r>
            <a:endParaRPr lang="en-US" altLang="en-US" dirty="0" smtClean="0"/>
          </a:p>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23</a:t>
            </a:fld>
            <a:endParaRPr lang="zh-TW" altLang="en-US"/>
          </a:p>
        </p:txBody>
      </p:sp>
    </p:spTree>
    <p:extLst>
      <p:ext uri="{BB962C8B-B14F-4D97-AF65-F5344CB8AC3E}">
        <p14:creationId xmlns:p14="http://schemas.microsoft.com/office/powerpoint/2010/main" val="657362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mtClean="0"/>
              <a:t>https://www.youtube.com/watch?v=xWBP4lzkoyM&amp;index=6&amp;list=PLqM7alHXFySHrGIxeBOo4-mKO4H8j2knW</a:t>
            </a:r>
            <a:endParaRPr lang="zh-TW" altLang="en-US"/>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24</a:t>
            </a:fld>
            <a:endParaRPr lang="zh-TW" altLang="en-US"/>
          </a:p>
        </p:txBody>
      </p:sp>
    </p:spTree>
    <p:extLst>
      <p:ext uri="{BB962C8B-B14F-4D97-AF65-F5344CB8AC3E}">
        <p14:creationId xmlns:p14="http://schemas.microsoft.com/office/powerpoint/2010/main" val="1007264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r>
              <a:rPr lang="zh-TW" altLang="en-US" dirty="0" smtClean="0"/>
              <a:t>在冒泡排序方法中，要排序的列表也分為兩個子列表 </a:t>
            </a:r>
            <a:r>
              <a:rPr lang="en-US" altLang="zh-TW" dirty="0" smtClean="0"/>
              <a:t>- </a:t>
            </a:r>
            <a:r>
              <a:rPr lang="zh-TW" altLang="en-US" dirty="0" smtClean="0"/>
              <a:t>已排序和未排序。</a:t>
            </a:r>
            <a:endParaRPr lang="en-US" altLang="zh-TW" dirty="0" smtClean="0"/>
          </a:p>
          <a:p>
            <a:pPr eaLnBrk="1" hangingPunct="1"/>
            <a:r>
              <a:rPr lang="zh-TW" altLang="en-US" dirty="0" smtClean="0"/>
              <a:t>最大元素從未排序的子列表中冒泡並移動到已排序的子列表。 </a:t>
            </a:r>
            <a:endParaRPr lang="en-US" altLang="zh-TW" dirty="0" smtClean="0"/>
          </a:p>
          <a:p>
            <a:pPr eaLnBrk="1" hangingPunct="1"/>
            <a:r>
              <a:rPr lang="zh-TW" altLang="en-US" dirty="0" smtClean="0"/>
              <a:t>將最大元素移動到排序列表後，牆會向前移動一個元素。</a:t>
            </a:r>
            <a:endParaRPr lang="en-US" altLang="en-US" dirty="0" smtClean="0"/>
          </a:p>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26</a:t>
            </a:fld>
            <a:endParaRPr lang="zh-TW" altLang="en-US"/>
          </a:p>
        </p:txBody>
      </p:sp>
    </p:spTree>
    <p:extLst>
      <p:ext uri="{BB962C8B-B14F-4D97-AF65-F5344CB8AC3E}">
        <p14:creationId xmlns:p14="http://schemas.microsoft.com/office/powerpoint/2010/main" val="1158878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https://www.youtube.com/watch?v=nmhjrI-aW5o</a:t>
            </a:r>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27</a:t>
            </a:fld>
            <a:endParaRPr lang="zh-TW" altLang="en-US"/>
          </a:p>
        </p:txBody>
      </p:sp>
    </p:spTree>
    <p:extLst>
      <p:ext uri="{BB962C8B-B14F-4D97-AF65-F5344CB8AC3E}">
        <p14:creationId xmlns:p14="http://schemas.microsoft.com/office/powerpoint/2010/main" val="958894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r>
              <a:rPr lang="zh-TW" altLang="en-US" dirty="0" smtClean="0"/>
              <a:t>讓我們用一個例子詳細說明這個簡單的定義。 </a:t>
            </a:r>
            <a:endParaRPr lang="en-US" altLang="zh-TW" dirty="0" smtClean="0"/>
          </a:p>
          <a:p>
            <a:pPr eaLnBrk="1" hangingPunct="1"/>
            <a:r>
              <a:rPr lang="zh-TW" altLang="en-US" dirty="0" smtClean="0"/>
              <a:t>我們想要開發一種演算法來查找正整數列表中的最大整數。 </a:t>
            </a:r>
            <a:endParaRPr lang="en-US" altLang="zh-TW" dirty="0" smtClean="0"/>
          </a:p>
          <a:p>
            <a:pPr eaLnBrk="1" hangingPunct="1"/>
            <a:endParaRPr lang="en-US" altLang="zh-TW" dirty="0" smtClean="0"/>
          </a:p>
          <a:p>
            <a:pPr eaLnBrk="1" hangingPunct="1"/>
            <a:r>
              <a:rPr lang="zh-TW" altLang="en-US" dirty="0" smtClean="0"/>
              <a:t>演算法應該找到任何大小的列表中的最大整數（例如</a:t>
            </a:r>
            <a:r>
              <a:rPr lang="en-US" altLang="zh-TW" dirty="0" smtClean="0"/>
              <a:t>5,1000,10000,10000</a:t>
            </a:r>
            <a:r>
              <a:rPr lang="zh-TW" altLang="en-US" dirty="0" smtClean="0"/>
              <a:t>）。 </a:t>
            </a:r>
            <a:endParaRPr lang="en-US" altLang="zh-TW" dirty="0" smtClean="0"/>
          </a:p>
          <a:p>
            <a:pPr eaLnBrk="1" hangingPunct="1"/>
            <a:r>
              <a:rPr lang="zh-TW" altLang="en-US" dirty="0" smtClean="0"/>
              <a:t>該算法應該是通用的，而不是取決於整數的數量。</a:t>
            </a:r>
            <a:endParaRPr lang="en-US" altLang="zh-TW" dirty="0" smtClean="0"/>
          </a:p>
          <a:p>
            <a:pPr eaLnBrk="1" hangingPunct="1"/>
            <a:endParaRPr lang="en-US" altLang="en-US" dirty="0" smtClean="0"/>
          </a:p>
          <a:p>
            <a:pPr eaLnBrk="1" hangingPunct="1"/>
            <a:r>
              <a:rPr lang="zh-TW" altLang="en-US" dirty="0" smtClean="0"/>
              <a:t>很明顯，在許多整數中找到最大的整數是一項無法通過人工或計算機一步完成的任務。</a:t>
            </a:r>
            <a:endParaRPr lang="en-US" altLang="zh-TW" dirty="0" smtClean="0"/>
          </a:p>
          <a:p>
            <a:pPr eaLnBrk="1" hangingPunct="1"/>
            <a:r>
              <a:rPr lang="zh-TW" altLang="en-US" dirty="0" smtClean="0"/>
              <a:t>該算法需要逐個測試每個整數。</a:t>
            </a:r>
            <a:endParaRPr lang="en-US" altLang="en-US" dirty="0" smtClean="0"/>
          </a:p>
          <a:p>
            <a:endParaRPr lang="en-US" altLang="zh-TW" dirty="0" smtClean="0"/>
          </a:p>
          <a:p>
            <a:pPr eaLnBrk="1" hangingPunct="1"/>
            <a:r>
              <a:rPr lang="zh-TW" altLang="en-US" dirty="0" smtClean="0"/>
              <a:t>要解決這個問題，我們需要一種直觀的方法。 </a:t>
            </a:r>
            <a:endParaRPr lang="en-US" altLang="zh-TW" dirty="0" smtClean="0"/>
          </a:p>
          <a:p>
            <a:pPr eaLnBrk="1" hangingPunct="1"/>
            <a:r>
              <a:rPr lang="zh-TW" altLang="en-US" dirty="0" smtClean="0"/>
              <a:t>首先使用少量整數（例如，五個），然後將解擴展為任意數量的整數。 </a:t>
            </a:r>
            <a:endParaRPr lang="en-US" altLang="zh-TW" dirty="0" smtClean="0"/>
          </a:p>
          <a:p>
            <a:pPr eaLnBrk="1" hangingPunct="1"/>
            <a:r>
              <a:rPr lang="zh-TW" altLang="en-US" dirty="0" smtClean="0"/>
              <a:t>我們對五個整數的解決方案遵循相同的原則和限制，即一千或一百萬個整數。 </a:t>
            </a:r>
            <a:endParaRPr lang="en-US" altLang="zh-TW" dirty="0" smtClean="0"/>
          </a:p>
          <a:p>
            <a:pPr eaLnBrk="1" hangingPunct="1"/>
            <a:r>
              <a:rPr lang="zh-TW" altLang="en-US" dirty="0" smtClean="0"/>
              <a:t>假設即使對於五個整數的情況，演算法也逐個處理整數。 </a:t>
            </a:r>
            <a:endParaRPr lang="en-US" altLang="zh-TW" dirty="0" smtClean="0"/>
          </a:p>
          <a:p>
            <a:pPr eaLnBrk="1" hangingPunct="1"/>
            <a:r>
              <a:rPr lang="zh-TW" altLang="en-US" dirty="0" smtClean="0"/>
              <a:t>它在不知道剩餘整數值的情況下查看第一個整數。 </a:t>
            </a:r>
            <a:endParaRPr lang="en-US" altLang="zh-TW" dirty="0" smtClean="0"/>
          </a:p>
          <a:p>
            <a:pPr eaLnBrk="1" hangingPunct="1"/>
            <a:r>
              <a:rPr lang="zh-TW" altLang="en-US" dirty="0" smtClean="0"/>
              <a:t>處理完第一個後，它會查看第二個整數，依此類推。 圖</a:t>
            </a:r>
            <a:r>
              <a:rPr lang="en-US" altLang="zh-TW" dirty="0" smtClean="0"/>
              <a:t>8.2</a:t>
            </a:r>
            <a:r>
              <a:rPr lang="zh-TW" altLang="en-US" dirty="0" smtClean="0"/>
              <a:t>顯示了解決此問題的一種方法。</a:t>
            </a:r>
            <a:endParaRPr lang="en-US" altLang="zh-TW" dirty="0" smtClean="0"/>
          </a:p>
          <a:p>
            <a:pPr eaLnBrk="1" hangingPunct="1"/>
            <a:endParaRPr lang="en-US" altLang="en-US" dirty="0" smtClean="0"/>
          </a:p>
          <a:p>
            <a:pPr eaLnBrk="1" hangingPunct="1"/>
            <a:r>
              <a:rPr lang="zh-TW" altLang="en-US" dirty="0" smtClean="0"/>
              <a:t>我們稱演算法為</a:t>
            </a:r>
            <a:r>
              <a:rPr lang="en-US" altLang="zh-TW" dirty="0" err="1" smtClean="0"/>
              <a:t>FindLargest</a:t>
            </a:r>
            <a:r>
              <a:rPr lang="zh-TW" altLang="en-US" dirty="0" smtClean="0"/>
              <a:t>。</a:t>
            </a:r>
            <a:endParaRPr lang="en-US" altLang="zh-TW" dirty="0" smtClean="0"/>
          </a:p>
          <a:p>
            <a:pPr eaLnBrk="1" hangingPunct="1"/>
            <a:r>
              <a:rPr lang="zh-TW" altLang="en-US" dirty="0" smtClean="0"/>
              <a:t>每個演算法都有一個名稱，以區別於其他算法。 </a:t>
            </a:r>
            <a:endParaRPr lang="en-US" altLang="zh-TW" dirty="0" smtClean="0"/>
          </a:p>
          <a:p>
            <a:pPr eaLnBrk="1" hangingPunct="1"/>
            <a:r>
              <a:rPr lang="zh-TW" altLang="en-US" dirty="0" smtClean="0"/>
              <a:t>該算法接收五個整數的列表作為輸入，並給出最大整數作為輸出。</a:t>
            </a:r>
            <a:endParaRPr lang="en-US" altLang="en-US" dirty="0" smtClean="0"/>
          </a:p>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3</a:t>
            </a:fld>
            <a:endParaRPr lang="zh-TW" altLang="en-US"/>
          </a:p>
        </p:txBody>
      </p:sp>
    </p:spTree>
    <p:extLst>
      <p:ext uri="{BB962C8B-B14F-4D97-AF65-F5344CB8AC3E}">
        <p14:creationId xmlns:p14="http://schemas.microsoft.com/office/powerpoint/2010/main" val="3321419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r>
              <a:rPr lang="zh-TW" altLang="en-US" dirty="0" smtClean="0"/>
              <a:t>插入排序算法是最常見的排序技術之一，並且經常被拿來排序撲克牌。</a:t>
            </a:r>
            <a:endParaRPr lang="en-US" altLang="zh-TW" dirty="0" smtClean="0"/>
          </a:p>
          <a:p>
            <a:pPr eaLnBrk="1" hangingPunct="1"/>
            <a:r>
              <a:rPr lang="zh-TW" altLang="en-US" dirty="0" smtClean="0"/>
              <a:t>玩家拿起的每張牌被插入他們手牌中的適當位置以保持特定的順序。</a:t>
            </a:r>
            <a:endParaRPr lang="en-US" altLang="en-US" dirty="0" smtClean="0"/>
          </a:p>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28</a:t>
            </a:fld>
            <a:endParaRPr lang="zh-TW" altLang="en-US"/>
          </a:p>
        </p:txBody>
      </p:sp>
    </p:spTree>
    <p:extLst>
      <p:ext uri="{BB962C8B-B14F-4D97-AF65-F5344CB8AC3E}">
        <p14:creationId xmlns:p14="http://schemas.microsoft.com/office/powerpoint/2010/main" val="696633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https://www.youtube.com/watch?v=OGzPmgsI-pQ&amp;index=3&amp;list=PLqM7alHXFySHrGIxeBOo4-mKO4H8j2knW</a:t>
            </a:r>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29</a:t>
            </a:fld>
            <a:endParaRPr lang="zh-TW" altLang="en-US"/>
          </a:p>
        </p:txBody>
      </p:sp>
    </p:spTree>
    <p:extLst>
      <p:ext uri="{BB962C8B-B14F-4D97-AF65-F5344CB8AC3E}">
        <p14:creationId xmlns:p14="http://schemas.microsoft.com/office/powerpoint/2010/main" val="2005133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31</a:t>
            </a:fld>
            <a:endParaRPr lang="zh-TW" altLang="en-US"/>
          </a:p>
        </p:txBody>
      </p:sp>
    </p:spTree>
    <p:extLst>
      <p:ext uri="{BB962C8B-B14F-4D97-AF65-F5344CB8AC3E}">
        <p14:creationId xmlns:p14="http://schemas.microsoft.com/office/powerpoint/2010/main" val="1143139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33</a:t>
            </a:fld>
            <a:endParaRPr lang="zh-TW" altLang="en-US"/>
          </a:p>
        </p:txBody>
      </p:sp>
    </p:spTree>
    <p:extLst>
      <p:ext uri="{BB962C8B-B14F-4D97-AF65-F5344CB8AC3E}">
        <p14:creationId xmlns:p14="http://schemas.microsoft.com/office/powerpoint/2010/main" val="1510403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r>
              <a:rPr lang="zh-TW" altLang="en-US" dirty="0" smtClean="0"/>
              <a:t>二元搜索首先測試列表中間元素中的數據。 </a:t>
            </a:r>
            <a:endParaRPr lang="en-US" altLang="zh-TW" dirty="0" smtClean="0"/>
          </a:p>
          <a:p>
            <a:pPr eaLnBrk="1" hangingPunct="1"/>
            <a:r>
              <a:rPr lang="zh-TW" altLang="en-US" dirty="0" smtClean="0"/>
              <a:t>這確定目標是在列表的前半部分還是後半部分。</a:t>
            </a:r>
            <a:endParaRPr lang="en-US" altLang="zh-TW" dirty="0" smtClean="0"/>
          </a:p>
          <a:p>
            <a:pPr eaLnBrk="1" hangingPunct="1"/>
            <a:r>
              <a:rPr lang="zh-TW" altLang="en-US" dirty="0" smtClean="0"/>
              <a:t>如果是在上半場，則無需進一步檢查下半場。 </a:t>
            </a:r>
            <a:endParaRPr lang="en-US" altLang="zh-TW" dirty="0" smtClean="0"/>
          </a:p>
          <a:p>
            <a:pPr eaLnBrk="1" hangingPunct="1"/>
            <a:r>
              <a:rPr lang="zh-TW" altLang="en-US" dirty="0" smtClean="0"/>
              <a:t>如果是在下半場，則無需進一步檢查上半場。 </a:t>
            </a:r>
            <a:endParaRPr lang="en-US" altLang="zh-TW" dirty="0" smtClean="0"/>
          </a:p>
          <a:p>
            <a:pPr eaLnBrk="1" hangingPunct="1"/>
            <a:r>
              <a:rPr lang="zh-TW" altLang="en-US" dirty="0" smtClean="0"/>
              <a:t>換句話說，我們從進一步的考慮中消除了一半的清單。</a:t>
            </a:r>
            <a:endParaRPr lang="en-US" altLang="en-US" dirty="0" smtClean="0"/>
          </a:p>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34</a:t>
            </a:fld>
            <a:endParaRPr lang="zh-TW" altLang="en-US"/>
          </a:p>
        </p:txBody>
      </p:sp>
    </p:spTree>
    <p:extLst>
      <p:ext uri="{BB962C8B-B14F-4D97-AF65-F5344CB8AC3E}">
        <p14:creationId xmlns:p14="http://schemas.microsoft.com/office/powerpoint/2010/main" val="3356095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r>
              <a:rPr lang="zh-TW" altLang="en-US" dirty="0" smtClean="0"/>
              <a:t>程序員使用的另一個工具是結構圖。 </a:t>
            </a:r>
            <a:endParaRPr lang="en-US" altLang="zh-TW" dirty="0" smtClean="0"/>
          </a:p>
          <a:p>
            <a:pPr eaLnBrk="1" hangingPunct="1"/>
            <a:r>
              <a:rPr lang="zh-TW" altLang="en-US" dirty="0" smtClean="0"/>
              <a:t>結構圖是一種高級設計工具，用於顯示算法和子算法之間的關係。 </a:t>
            </a:r>
            <a:endParaRPr lang="en-US" altLang="zh-TW" dirty="0" smtClean="0"/>
          </a:p>
          <a:p>
            <a:pPr eaLnBrk="1" hangingPunct="1"/>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36</a:t>
            </a:fld>
            <a:endParaRPr lang="zh-TW" altLang="en-US"/>
          </a:p>
        </p:txBody>
      </p:sp>
    </p:spTree>
    <p:extLst>
      <p:ext uri="{BB962C8B-B14F-4D97-AF65-F5344CB8AC3E}">
        <p14:creationId xmlns:p14="http://schemas.microsoft.com/office/powerpoint/2010/main" val="783602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r>
              <a:rPr lang="zh-TW" altLang="en-US" dirty="0" smtClean="0"/>
              <a:t>通常，有兩種編寫算法來解決問題的方法。</a:t>
            </a:r>
            <a:endParaRPr lang="en-US" altLang="zh-TW" dirty="0" smtClean="0"/>
          </a:p>
          <a:p>
            <a:pPr eaLnBrk="1" hangingPunct="1"/>
            <a:r>
              <a:rPr lang="zh-TW" altLang="en-US" dirty="0" smtClean="0"/>
              <a:t>一個使用迭代，另一個使用遞歸。 </a:t>
            </a:r>
            <a:endParaRPr lang="en-US" altLang="zh-TW" dirty="0" smtClean="0"/>
          </a:p>
          <a:p>
            <a:pPr eaLnBrk="1" hangingPunct="1"/>
            <a:r>
              <a:rPr lang="zh-TW" altLang="en-US" dirty="0" smtClean="0"/>
              <a:t>遞歸是算法調用自身的過程。</a:t>
            </a:r>
            <a:endParaRPr lang="en-US" altLang="en-US" dirty="0" smtClean="0"/>
          </a:p>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37</a:t>
            </a:fld>
            <a:endParaRPr lang="zh-TW" altLang="en-US"/>
          </a:p>
        </p:txBody>
      </p:sp>
    </p:spTree>
    <p:extLst>
      <p:ext uri="{BB962C8B-B14F-4D97-AF65-F5344CB8AC3E}">
        <p14:creationId xmlns:p14="http://schemas.microsoft.com/office/powerpoint/2010/main" val="3252799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38</a:t>
            </a:fld>
            <a:endParaRPr lang="zh-TW" altLang="en-US"/>
          </a:p>
        </p:txBody>
      </p:sp>
    </p:spTree>
    <p:extLst>
      <p:ext uri="{BB962C8B-B14F-4D97-AF65-F5344CB8AC3E}">
        <p14:creationId xmlns:p14="http://schemas.microsoft.com/office/powerpoint/2010/main" val="2679264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4</a:t>
            </a:fld>
            <a:endParaRPr lang="zh-TW" altLang="en-US"/>
          </a:p>
        </p:txBody>
      </p:sp>
    </p:spTree>
    <p:extLst>
      <p:ext uri="{BB962C8B-B14F-4D97-AF65-F5344CB8AC3E}">
        <p14:creationId xmlns:p14="http://schemas.microsoft.com/office/powerpoint/2010/main" val="304299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這張圖是將剛剛的步驟以文字表示</a:t>
            </a:r>
            <a:endParaRPr lang="en-US" altLang="zh-TW" dirty="0" smtClean="0"/>
          </a:p>
          <a:p>
            <a:endParaRPr lang="en-US" altLang="zh-TW" dirty="0" smtClean="0"/>
          </a:p>
          <a:p>
            <a:r>
              <a:rPr lang="zh-TW" altLang="en-US" dirty="0" smtClean="0"/>
              <a:t>接下來要如何改善我們的演算法，就必須要知道之前的演算法有哪些問題</a:t>
            </a:r>
            <a:endParaRPr lang="en-US" altLang="zh-TW" dirty="0" smtClean="0"/>
          </a:p>
          <a:p>
            <a:r>
              <a:rPr lang="zh-TW" altLang="en-US" dirty="0" smtClean="0"/>
              <a:t>那麼我們有兩個問題，</a:t>
            </a:r>
            <a:endParaRPr lang="en-US" altLang="zh-TW" dirty="0" smtClean="0"/>
          </a:p>
          <a:p>
            <a:pPr marL="228600" indent="-228600">
              <a:buAutoNum type="arabicPeriod"/>
            </a:pPr>
            <a:r>
              <a:rPr lang="zh-TW" altLang="en-US" dirty="0" smtClean="0"/>
              <a:t>第一步驟的操作和其他步驟不一樣</a:t>
            </a:r>
            <a:endParaRPr lang="en-US" altLang="zh-TW" dirty="0" smtClean="0"/>
          </a:p>
          <a:p>
            <a:pPr marL="228600" indent="-228600">
              <a:buAutoNum type="arabicPeriod"/>
            </a:pPr>
            <a:r>
              <a:rPr lang="zh-TW" altLang="en-US" dirty="0" smtClean="0"/>
              <a:t>第</a:t>
            </a:r>
            <a:r>
              <a:rPr lang="en-US" altLang="zh-TW" dirty="0" smtClean="0"/>
              <a:t>2~5</a:t>
            </a:r>
            <a:r>
              <a:rPr lang="zh-TW" altLang="en-US" dirty="0" smtClean="0"/>
              <a:t>步驟的對象用詞不一樣 </a:t>
            </a:r>
            <a:r>
              <a:rPr lang="en-US" altLang="zh-TW" dirty="0" smtClean="0"/>
              <a:t>(</a:t>
            </a:r>
            <a:r>
              <a:rPr lang="zh-TW" altLang="en-US" dirty="0" smtClean="0"/>
              <a:t>舉例</a:t>
            </a:r>
            <a:r>
              <a:rPr lang="en-US" altLang="zh-TW" dirty="0" smtClean="0"/>
              <a:t>)</a:t>
            </a:r>
          </a:p>
          <a:p>
            <a:pPr marL="228600" indent="-228600">
              <a:buAutoNum type="arabicPeriod"/>
            </a:pPr>
            <a:endParaRPr lang="en-US" altLang="zh-TW" dirty="0" smtClean="0"/>
          </a:p>
          <a:p>
            <a:pPr marL="0" indent="0">
              <a:buNone/>
            </a:pPr>
            <a:endParaRPr lang="en-US" altLang="zh-TW" dirty="0" smtClean="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5</a:t>
            </a:fld>
            <a:endParaRPr lang="zh-TW" altLang="en-US"/>
          </a:p>
        </p:txBody>
      </p:sp>
    </p:spTree>
    <p:extLst>
      <p:ext uri="{BB962C8B-B14F-4D97-AF65-F5344CB8AC3E}">
        <p14:creationId xmlns:p14="http://schemas.microsoft.com/office/powerpoint/2010/main" val="1064715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smtClean="0"/>
              <a:t>所以我們可以將第</a:t>
            </a:r>
            <a:r>
              <a:rPr lang="en-US" altLang="zh-TW" dirty="0" smtClean="0"/>
              <a:t>2~5</a:t>
            </a:r>
            <a:r>
              <a:rPr lang="zh-TW" altLang="en-US" dirty="0" smtClean="0"/>
              <a:t>步驟的用詞改為“如果當前整數大於最大值，將最大值設置為當前整數”，來簡化每個步驟地敘述。</a:t>
            </a:r>
            <a:endParaRPr lang="en-US" altLang="zh-TW" dirty="0" smtClean="0"/>
          </a:p>
          <a:p>
            <a:pPr marL="0" indent="0">
              <a:buNone/>
            </a:pPr>
            <a:endParaRPr lang="en-US" altLang="zh-TW" dirty="0" smtClean="0"/>
          </a:p>
          <a:p>
            <a:pPr eaLnBrk="1" hangingPunct="1"/>
            <a:r>
              <a:rPr lang="zh-TW" altLang="en-US" dirty="0" smtClean="0"/>
              <a:t>而“第一步與其他步驟不同的原因是因為</a:t>
            </a:r>
            <a:r>
              <a:rPr lang="en-US" altLang="zh-TW" dirty="0" smtClean="0"/>
              <a:t>Largest</a:t>
            </a:r>
            <a:r>
              <a:rPr lang="zh-TW" altLang="en-US" dirty="0" smtClean="0"/>
              <a:t>未初始化。 如果我們將</a:t>
            </a:r>
            <a:r>
              <a:rPr lang="en-US" altLang="zh-TW" dirty="0" smtClean="0"/>
              <a:t>Largest</a:t>
            </a:r>
            <a:r>
              <a:rPr lang="zh-TW" altLang="en-US" dirty="0" smtClean="0"/>
              <a:t>初始化為</a:t>
            </a:r>
            <a:r>
              <a:rPr lang="en-US" altLang="zh-TW" dirty="0" smtClean="0"/>
              <a:t>-∞</a:t>
            </a:r>
            <a:r>
              <a:rPr lang="zh-TW" altLang="en-US" dirty="0" smtClean="0"/>
              <a:t>（負無窮大），那麼第一步可以與其他步驟相同，因此我們添加步驟</a:t>
            </a:r>
            <a:r>
              <a:rPr lang="en-US" altLang="zh-TW" dirty="0" smtClean="0"/>
              <a:t>0</a:t>
            </a:r>
            <a:r>
              <a:rPr lang="zh-TW" altLang="en-US" dirty="0" smtClean="0"/>
              <a:t>以表明在處理任何整數之前應該完成它。</a:t>
            </a:r>
            <a:endParaRPr lang="en-US" altLang="en-US" dirty="0" smtClean="0"/>
          </a:p>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6</a:t>
            </a:fld>
            <a:endParaRPr lang="zh-TW" altLang="en-US"/>
          </a:p>
        </p:txBody>
      </p:sp>
    </p:spTree>
    <p:extLst>
      <p:ext uri="{BB962C8B-B14F-4D97-AF65-F5344CB8AC3E}">
        <p14:creationId xmlns:p14="http://schemas.microsoft.com/office/powerpoint/2010/main" val="2791215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r>
              <a:rPr lang="zh-TW" altLang="en-US" dirty="0" smtClean="0"/>
              <a:t>我們想要找到</a:t>
            </a:r>
            <a:r>
              <a:rPr lang="en-US" altLang="zh-TW" dirty="0" smtClean="0"/>
              <a:t>n</a:t>
            </a:r>
            <a:r>
              <a:rPr lang="zh-TW" altLang="en-US" dirty="0" smtClean="0"/>
              <a:t>個正整數中最大的整數，其中</a:t>
            </a:r>
            <a:r>
              <a:rPr lang="en-US" altLang="zh-TW" dirty="0" smtClean="0"/>
              <a:t>n</a:t>
            </a:r>
            <a:r>
              <a:rPr lang="zh-TW" altLang="en-US" dirty="0" smtClean="0"/>
              <a:t>可以是</a:t>
            </a:r>
            <a:r>
              <a:rPr lang="en-US" altLang="zh-TW" dirty="0" smtClean="0"/>
              <a:t>1000,</a:t>
            </a:r>
            <a:r>
              <a:rPr lang="zh-TW" altLang="en-US" dirty="0" smtClean="0"/>
              <a:t> </a:t>
            </a:r>
            <a:r>
              <a:rPr lang="en-US" altLang="zh-TW" dirty="0" smtClean="0"/>
              <a:t>1,000,000</a:t>
            </a:r>
            <a:r>
              <a:rPr lang="zh-TW" altLang="en-US" dirty="0" smtClean="0"/>
              <a:t>或更多。 </a:t>
            </a:r>
            <a:endParaRPr lang="en-US" altLang="zh-TW" dirty="0" smtClean="0"/>
          </a:p>
          <a:p>
            <a:pPr eaLnBrk="1" hangingPunct="1"/>
            <a:r>
              <a:rPr lang="zh-TW" altLang="en-US" dirty="0" smtClean="0"/>
              <a:t>當然，我們可以按照此上一張圖來重複每一步。 </a:t>
            </a:r>
            <a:endParaRPr lang="en-US" altLang="zh-TW" dirty="0" smtClean="0"/>
          </a:p>
          <a:p>
            <a:pPr eaLnBrk="1" hangingPunct="1"/>
            <a:r>
              <a:rPr lang="zh-TW" altLang="en-US" dirty="0" smtClean="0"/>
              <a:t>但是如果我們將演算法更改為程式，那麼我們需要實際鍵入</a:t>
            </a:r>
            <a:r>
              <a:rPr lang="en-US" altLang="zh-TW" dirty="0" smtClean="0"/>
              <a:t>n</a:t>
            </a:r>
            <a:r>
              <a:rPr lang="zh-TW" altLang="en-US" dirty="0" smtClean="0"/>
              <a:t>步的動作！</a:t>
            </a:r>
            <a:endParaRPr lang="en-US" altLang="zh-TW" dirty="0" smtClean="0"/>
          </a:p>
          <a:p>
            <a:pPr eaLnBrk="1" hangingPunct="1"/>
            <a:endParaRPr lang="en-US" altLang="en-US" dirty="0" smtClean="0"/>
          </a:p>
          <a:p>
            <a:pPr eaLnBrk="1" hangingPunct="1"/>
            <a:r>
              <a:rPr lang="zh-TW" altLang="en-US" dirty="0" smtClean="0"/>
              <a:t>有一種更好的方法可以做到這一點。 </a:t>
            </a:r>
            <a:endParaRPr lang="en-US" altLang="zh-TW" dirty="0" smtClean="0"/>
          </a:p>
          <a:p>
            <a:pPr eaLnBrk="1" hangingPunct="1"/>
            <a:r>
              <a:rPr lang="zh-TW" altLang="en-US" dirty="0" smtClean="0"/>
              <a:t>我們可以告訴計算機重複這些步驟</a:t>
            </a:r>
            <a:r>
              <a:rPr lang="en-US" altLang="zh-TW" dirty="0" smtClean="0"/>
              <a:t>n</a:t>
            </a:r>
            <a:r>
              <a:rPr lang="zh-TW" altLang="en-US" dirty="0" smtClean="0"/>
              <a:t>次。 </a:t>
            </a:r>
            <a:endParaRPr lang="en-US" altLang="zh-TW" dirty="0" smtClean="0"/>
          </a:p>
          <a:p>
            <a:pPr eaLnBrk="1" hangingPunct="1"/>
            <a:r>
              <a:rPr lang="zh-TW" altLang="en-US" dirty="0" smtClean="0"/>
              <a:t>我們現在在圖示中的演算法包含此功能。</a:t>
            </a:r>
            <a:endParaRPr lang="en-US" altLang="en-US"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7</a:t>
            </a:fld>
            <a:endParaRPr lang="zh-TW" altLang="en-US"/>
          </a:p>
        </p:txBody>
      </p:sp>
    </p:spTree>
    <p:extLst>
      <p:ext uri="{BB962C8B-B14F-4D97-AF65-F5344CB8AC3E}">
        <p14:creationId xmlns:p14="http://schemas.microsoft.com/office/powerpoint/2010/main" val="839215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r>
              <a:rPr lang="en-US" altLang="zh-TW" b="1" dirty="0" smtClean="0"/>
              <a:t>Sequence</a:t>
            </a:r>
            <a:r>
              <a:rPr lang="zh-TW" altLang="en-US" b="1" dirty="0" smtClean="0"/>
              <a:t>：</a:t>
            </a:r>
            <a:endParaRPr lang="en-US" altLang="zh-TW" b="1" dirty="0" smtClean="0"/>
          </a:p>
          <a:p>
            <a:pPr eaLnBrk="1" hangingPunct="1"/>
            <a:r>
              <a:rPr lang="zh-TW" altLang="en-US" dirty="0" smtClean="0"/>
              <a:t>一個演算法，甚至是程式，都是一組</a:t>
            </a:r>
            <a:r>
              <a:rPr lang="zh-TW" altLang="en-US" b="1" dirty="0" smtClean="0"/>
              <a:t>指令</a:t>
            </a:r>
            <a:r>
              <a:rPr lang="zh-TW" altLang="en-US" dirty="0" smtClean="0"/>
              <a:t>組成，其可以是簡單指令或者其他兩個構造中的任一個。</a:t>
            </a:r>
            <a:endParaRPr lang="en-US" altLang="zh-TW" dirty="0" smtClean="0"/>
          </a:p>
          <a:p>
            <a:pPr eaLnBrk="1" hangingPunct="1"/>
            <a:endParaRPr lang="en-US" altLang="en-US" dirty="0" smtClean="0"/>
          </a:p>
          <a:p>
            <a:pPr eaLnBrk="1" hangingPunct="1"/>
            <a:r>
              <a:rPr lang="en-US" altLang="zh-TW" b="1" dirty="0" smtClean="0"/>
              <a:t>Decision</a:t>
            </a:r>
            <a:r>
              <a:rPr lang="zh-TW" altLang="en-US" b="1" dirty="0" smtClean="0"/>
              <a:t>：</a:t>
            </a:r>
            <a:endParaRPr lang="en-US" altLang="en-US" b="1" dirty="0" smtClean="0"/>
          </a:p>
          <a:p>
            <a:pPr eaLnBrk="1" hangingPunct="1"/>
            <a:r>
              <a:rPr lang="zh-TW" altLang="en-US" dirty="0" smtClean="0"/>
              <a:t>只用一系列簡單的指令就無法解決一些問題。 有時我們需要</a:t>
            </a:r>
            <a:r>
              <a:rPr lang="zh-TW" altLang="en-US" b="1" dirty="0" smtClean="0"/>
              <a:t>測試一個條件</a:t>
            </a:r>
            <a:r>
              <a:rPr lang="zh-TW" altLang="en-US" dirty="0" smtClean="0"/>
              <a:t>。 </a:t>
            </a:r>
            <a:endParaRPr lang="en-US" altLang="zh-TW" dirty="0" smtClean="0"/>
          </a:p>
          <a:p>
            <a:pPr eaLnBrk="1" hangingPunct="1"/>
            <a:r>
              <a:rPr lang="zh-TW" altLang="en-US" dirty="0" smtClean="0"/>
              <a:t>如果測試結果為真，我們遵循一系列指令：如果它是假的，我們遵循不同的指令序列。 這稱為決策（選擇）構造。</a:t>
            </a:r>
            <a:endParaRPr lang="en-US" altLang="zh-TW" dirty="0" smtClean="0"/>
          </a:p>
          <a:p>
            <a:pPr eaLnBrk="1" hangingPunct="1"/>
            <a:endParaRPr lang="en-US" altLang="en-US" dirty="0" smtClean="0"/>
          </a:p>
          <a:p>
            <a:r>
              <a:rPr lang="en-US" altLang="zh-TW" sz="1200" b="1" kern="1200" dirty="0" smtClean="0">
                <a:solidFill>
                  <a:schemeClr val="tx1"/>
                </a:solidFill>
                <a:effectLst/>
                <a:latin typeface="+mn-lt"/>
                <a:ea typeface="+mn-ea"/>
                <a:cs typeface="+mn-cs"/>
              </a:rPr>
              <a:t>Repetition</a:t>
            </a:r>
            <a:r>
              <a:rPr lang="zh-TW" altLang="zh-TW" sz="1200" b="1" kern="1200" dirty="0" smtClean="0">
                <a:solidFill>
                  <a:schemeClr val="tx1"/>
                </a:solidFill>
                <a:effectLst/>
                <a:latin typeface="+mn-lt"/>
                <a:ea typeface="+mn-ea"/>
                <a:cs typeface="+mn-cs"/>
              </a:rPr>
              <a:t>：</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在某些問題中，必須</a:t>
            </a:r>
            <a:r>
              <a:rPr lang="zh-TW" altLang="zh-TW" sz="1200" b="1" kern="1200" dirty="0" smtClean="0">
                <a:solidFill>
                  <a:schemeClr val="tx1"/>
                </a:solidFill>
                <a:effectLst/>
                <a:latin typeface="+mn-lt"/>
                <a:ea typeface="+mn-ea"/>
                <a:cs typeface="+mn-cs"/>
              </a:rPr>
              <a:t>重複</a:t>
            </a:r>
            <a:r>
              <a:rPr lang="zh-TW" altLang="zh-TW" sz="1200" kern="1200" dirty="0" smtClean="0">
                <a:solidFill>
                  <a:schemeClr val="tx1"/>
                </a:solidFill>
                <a:effectLst/>
                <a:latin typeface="+mn-lt"/>
                <a:ea typeface="+mn-ea"/>
                <a:cs typeface="+mn-cs"/>
              </a:rPr>
              <a:t>相同的指令序列。 </a:t>
            </a:r>
          </a:p>
          <a:p>
            <a:r>
              <a:rPr lang="zh-TW" altLang="zh-TW" sz="1200" kern="1200" dirty="0" smtClean="0">
                <a:solidFill>
                  <a:schemeClr val="tx1"/>
                </a:solidFill>
                <a:effectLst/>
                <a:latin typeface="+mn-lt"/>
                <a:ea typeface="+mn-ea"/>
                <a:cs typeface="+mn-cs"/>
              </a:rPr>
              <a:t>我們用</a:t>
            </a:r>
            <a:r>
              <a:rPr lang="en-US" altLang="zh-TW" sz="1200" b="1" kern="1200" dirty="0" smtClean="0">
                <a:solidFill>
                  <a:schemeClr val="tx1"/>
                </a:solidFill>
                <a:effectLst/>
                <a:latin typeface="+mn-lt"/>
                <a:ea typeface="+mn-ea"/>
                <a:cs typeface="+mn-cs"/>
              </a:rPr>
              <a:t>repetition</a:t>
            </a:r>
            <a:r>
              <a:rPr lang="zh-TW" altLang="zh-TW" sz="1200" kern="1200" dirty="0" smtClean="0">
                <a:solidFill>
                  <a:schemeClr val="tx1"/>
                </a:solidFill>
                <a:effectLst/>
                <a:latin typeface="+mn-lt"/>
                <a:ea typeface="+mn-ea"/>
                <a:cs typeface="+mn-cs"/>
              </a:rPr>
              <a:t>或</a:t>
            </a:r>
            <a:r>
              <a:rPr lang="en-US" altLang="zh-TW" sz="1200" b="1" kern="1200" dirty="0" smtClean="0">
                <a:solidFill>
                  <a:schemeClr val="tx1"/>
                </a:solidFill>
                <a:effectLst/>
                <a:latin typeface="+mn-lt"/>
                <a:ea typeface="+mn-ea"/>
                <a:cs typeface="+mn-cs"/>
              </a:rPr>
              <a:t>loop</a:t>
            </a:r>
            <a:r>
              <a:rPr lang="zh-TW" altLang="zh-TW" sz="1200" kern="1200" dirty="0" smtClean="0">
                <a:solidFill>
                  <a:schemeClr val="tx1"/>
                </a:solidFill>
                <a:effectLst/>
                <a:latin typeface="+mn-lt"/>
                <a:ea typeface="+mn-ea"/>
                <a:cs typeface="+mn-cs"/>
              </a:rPr>
              <a:t>結構來處理這個問題。</a:t>
            </a:r>
          </a:p>
          <a:p>
            <a:r>
              <a:rPr lang="zh-TW" altLang="zh-TW" sz="1200" kern="1200" dirty="0" smtClean="0">
                <a:solidFill>
                  <a:schemeClr val="tx1"/>
                </a:solidFill>
                <a:effectLst/>
                <a:latin typeface="+mn-lt"/>
                <a:ea typeface="+mn-ea"/>
                <a:cs typeface="+mn-cs"/>
              </a:rPr>
              <a:t>尋找一組整數中的最大整數可以使用這種結構。</a:t>
            </a:r>
          </a:p>
          <a:p>
            <a:pPr eaLnBrk="1" hangingPunct="1"/>
            <a:endParaRPr lang="en-US" altLang="en-US" dirty="0" smtClean="0"/>
          </a:p>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8</a:t>
            </a:fld>
            <a:endParaRPr lang="zh-TW" altLang="en-US"/>
          </a:p>
        </p:txBody>
      </p:sp>
    </p:spTree>
    <p:extLst>
      <p:ext uri="{BB962C8B-B14F-4D97-AF65-F5344CB8AC3E}">
        <p14:creationId xmlns:p14="http://schemas.microsoft.com/office/powerpoint/2010/main" val="3397487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r>
              <a:rPr lang="zh-TW" altLang="en-US" dirty="0" smtClean="0"/>
              <a:t>到目前為止，我們已經使用數字來傳達算法的概念。 </a:t>
            </a:r>
            <a:endParaRPr lang="en-US" altLang="zh-TW" dirty="0" smtClean="0"/>
          </a:p>
          <a:p>
            <a:pPr eaLnBrk="1" hangingPunct="1"/>
            <a:r>
              <a:rPr lang="zh-TW" altLang="en-US" dirty="0" smtClean="0"/>
              <a:t>在過去的幾十年中，為此目的設計了工具。 這裡介紹了其中兩個工具，</a:t>
            </a:r>
            <a:r>
              <a:rPr lang="en-US" altLang="zh-TW" dirty="0" smtClean="0"/>
              <a:t>UML</a:t>
            </a:r>
            <a:r>
              <a:rPr lang="zh-TW" altLang="en-US" dirty="0" smtClean="0"/>
              <a:t>和</a:t>
            </a:r>
            <a:r>
              <a:rPr lang="en-US" altLang="zh-TW" dirty="0" smtClean="0"/>
              <a:t>pseudocode</a:t>
            </a:r>
            <a:r>
              <a:rPr lang="zh-TW" altLang="en-US" dirty="0" smtClean="0"/>
              <a:t>。</a:t>
            </a:r>
            <a:endParaRPr lang="en-US" altLang="en-US" dirty="0" smtClean="0"/>
          </a:p>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9</a:t>
            </a:fld>
            <a:endParaRPr lang="zh-TW" altLang="en-US"/>
          </a:p>
        </p:txBody>
      </p:sp>
    </p:spTree>
    <p:extLst>
      <p:ext uri="{BB962C8B-B14F-4D97-AF65-F5344CB8AC3E}">
        <p14:creationId xmlns:p14="http://schemas.microsoft.com/office/powerpoint/2010/main" val="4109623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r>
              <a:rPr lang="en-US" altLang="zh-TW" dirty="0" smtClean="0"/>
              <a:t>Unified Modeling Language </a:t>
            </a:r>
            <a:r>
              <a:rPr lang="zh-TW" altLang="en-US" dirty="0" smtClean="0"/>
              <a:t>（</a:t>
            </a:r>
            <a:r>
              <a:rPr lang="en-US" altLang="zh-TW" dirty="0" smtClean="0"/>
              <a:t>UML</a:t>
            </a:r>
            <a:r>
              <a:rPr lang="zh-TW" altLang="en-US" dirty="0" smtClean="0"/>
              <a:t>）</a:t>
            </a:r>
            <a:endParaRPr lang="en-US" altLang="zh-TW" dirty="0" smtClean="0"/>
          </a:p>
          <a:p>
            <a:pPr eaLnBrk="1" hangingPunct="1"/>
            <a:r>
              <a:rPr lang="zh-TW" altLang="en-US" dirty="0" smtClean="0"/>
              <a:t>是演算法的</a:t>
            </a:r>
            <a:r>
              <a:rPr lang="zh-TW" altLang="en-US" b="1" dirty="0" smtClean="0"/>
              <a:t>圖形</a:t>
            </a:r>
            <a:r>
              <a:rPr lang="zh-TW" altLang="en-US" dirty="0" smtClean="0"/>
              <a:t>表示。 </a:t>
            </a:r>
            <a:endParaRPr lang="en-US" altLang="zh-TW" dirty="0" smtClean="0"/>
          </a:p>
          <a:p>
            <a:pPr eaLnBrk="1" hangingPunct="1"/>
            <a:endParaRPr lang="en-US" altLang="zh-TW" dirty="0" smtClean="0"/>
          </a:p>
          <a:p>
            <a:pPr eaLnBrk="1" hangingPunct="1"/>
            <a:r>
              <a:rPr lang="zh-TW" altLang="en-US" dirty="0" smtClean="0"/>
              <a:t>它隱藏了演算法的所有細節，試圖給出“全局”並展示演算法如何從頭到尾流動。 </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871CE05A-EC41-41B6-AC24-2BACD5882FA9}" type="slidenum">
              <a:rPr lang="zh-TW" altLang="en-US" smtClean="0"/>
              <a:t>10</a:t>
            </a:fld>
            <a:endParaRPr lang="zh-TW" altLang="en-US"/>
          </a:p>
        </p:txBody>
      </p:sp>
    </p:spTree>
    <p:extLst>
      <p:ext uri="{BB962C8B-B14F-4D97-AF65-F5344CB8AC3E}">
        <p14:creationId xmlns:p14="http://schemas.microsoft.com/office/powerpoint/2010/main" val="383318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4" name="標題 13"/>
          <p:cNvSpPr>
            <a:spLocks noGrp="1"/>
          </p:cNvSpPr>
          <p:nvPr>
            <p:ph type="ctrTitle"/>
          </p:nvPr>
        </p:nvSpPr>
        <p:spPr>
          <a:xfrm>
            <a:off x="1432560" y="359898"/>
            <a:ext cx="7406640" cy="1472184"/>
          </a:xfrm>
        </p:spPr>
        <p:txBody>
          <a:bodyPr anchor="b"/>
          <a:lstStyle>
            <a:lvl1pPr algn="l">
              <a:defRPr/>
            </a:lvl1pPr>
            <a:extLst/>
          </a:lstStyle>
          <a:p>
            <a:r>
              <a:rPr kumimoji="0" lang="zh-TW" altLang="en-US" smtClean="0"/>
              <a:t>按一下以編輯母片標題樣式</a:t>
            </a:r>
            <a:endParaRPr kumimoji="0" lang="en-US"/>
          </a:p>
        </p:txBody>
      </p:sp>
      <p:sp>
        <p:nvSpPr>
          <p:cNvPr id="22" name="副標題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sp>
        <p:nvSpPr>
          <p:cNvPr id="7" name="日期版面配置區 6"/>
          <p:cNvSpPr>
            <a:spLocks noGrp="1"/>
          </p:cNvSpPr>
          <p:nvPr>
            <p:ph type="dt" sz="half" idx="10"/>
          </p:nvPr>
        </p:nvSpPr>
        <p:spPr/>
        <p:txBody>
          <a:bodyPr/>
          <a:lstStyle/>
          <a:p>
            <a:fld id="{8F142F82-43CF-4119-9AD5-5BD67626A54D}" type="datetimeFigureOut">
              <a:rPr lang="zh-TW" altLang="en-US" smtClean="0"/>
              <a:t>2019/1/3</a:t>
            </a:fld>
            <a:endParaRPr lang="zh-TW" altLang="en-US"/>
          </a:p>
        </p:txBody>
      </p:sp>
      <p:sp>
        <p:nvSpPr>
          <p:cNvPr id="20" name="頁尾版面配置區 19"/>
          <p:cNvSpPr>
            <a:spLocks noGrp="1"/>
          </p:cNvSpPr>
          <p:nvPr>
            <p:ph type="ftr" sz="quarter" idx="11"/>
          </p:nvPr>
        </p:nvSpPr>
        <p:spPr/>
        <p:txBody>
          <a:bodyPr/>
          <a:lstStyle/>
          <a:p>
            <a:endParaRPr lang="zh-TW" altLang="en-US"/>
          </a:p>
        </p:txBody>
      </p:sp>
      <p:sp>
        <p:nvSpPr>
          <p:cNvPr id="10" name="投影片編號版面配置區 9"/>
          <p:cNvSpPr>
            <a:spLocks noGrp="1"/>
          </p:cNvSpPr>
          <p:nvPr>
            <p:ph type="sldNum" sz="quarter" idx="12"/>
          </p:nvPr>
        </p:nvSpPr>
        <p:spPr/>
        <p:txBody>
          <a:bodyPr/>
          <a:lstStyle/>
          <a:p>
            <a:fld id="{BF8BAE3A-E803-459C-A1EA-52B853DDF24A}" type="slidenum">
              <a:rPr lang="zh-TW" altLang="en-US" smtClean="0"/>
              <a:t>‹#›</a:t>
            </a:fld>
            <a:endParaRPr lang="zh-TW" altLang="en-US"/>
          </a:p>
        </p:txBody>
      </p:sp>
      <p:sp>
        <p:nvSpPr>
          <p:cNvPr id="8" name="橢圓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橢圓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8F142F82-43CF-4119-9AD5-5BD67626A54D}" type="datetimeFigureOut">
              <a:rPr lang="zh-TW" altLang="en-US" smtClean="0"/>
              <a:t>2019/1/3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8BAE3A-E803-459C-A1EA-52B853DDF24A}"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274639"/>
            <a:ext cx="18288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1143000" y="274640"/>
            <a:ext cx="55626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8F142F82-43CF-4119-9AD5-5BD67626A54D}" type="datetimeFigureOut">
              <a:rPr lang="zh-TW" altLang="en-US" smtClean="0"/>
              <a:t>2019/1/3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8BAE3A-E803-459C-A1EA-52B853DDF24A}"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p:txBody>
          <a:bodyPr/>
          <a:lstStyle/>
          <a:p>
            <a:fld id="{8F142F82-43CF-4119-9AD5-5BD67626A54D}" type="datetimeFigureOut">
              <a:rPr lang="zh-TW" altLang="en-US" smtClean="0"/>
              <a:t>2019/1/3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8BAE3A-E803-459C-A1EA-52B853DDF24A}"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8F142F82-43CF-4119-9AD5-5BD67626A54D}" type="datetimeFigureOut">
              <a:rPr lang="zh-TW" altLang="en-US" smtClean="0"/>
              <a:t>2019/1/3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8BAE3A-E803-459C-A1EA-52B853DDF24A}" type="slidenum">
              <a:rPr lang="zh-TW" altLang="en-US" smtClean="0"/>
              <a:t>‹#›</a:t>
            </a:fld>
            <a:endParaRPr lang="zh-TW"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橢圓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橢圓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8F142F82-43CF-4119-9AD5-5BD67626A54D}" type="datetimeFigureOut">
              <a:rPr lang="zh-TW" altLang="en-US" smtClean="0"/>
              <a:t>2019/1/3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8BAE3A-E803-459C-A1EA-52B853DDF24A}"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8F142F82-43CF-4119-9AD5-5BD67626A54D}" type="datetimeFigureOut">
              <a:rPr lang="zh-TW" altLang="en-US" smtClean="0"/>
              <a:t>2019/1/3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F8BAE3A-E803-459C-A1EA-52B853DDF24A}"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nchor="ct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8F142F82-43CF-4119-9AD5-5BD67626A54D}" type="datetimeFigureOut">
              <a:rPr lang="zh-TW" altLang="en-US" smtClean="0"/>
              <a:t>2019/1/3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F8BAE3A-E803-459C-A1EA-52B853DDF24A}"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版面配置區 1"/>
          <p:cNvSpPr>
            <a:spLocks noGrp="1"/>
          </p:cNvSpPr>
          <p:nvPr>
            <p:ph type="dt" sz="half" idx="10"/>
          </p:nvPr>
        </p:nvSpPr>
        <p:spPr/>
        <p:txBody>
          <a:bodyPr/>
          <a:lstStyle/>
          <a:p>
            <a:fld id="{8F142F82-43CF-4119-9AD5-5BD67626A54D}" type="datetimeFigureOut">
              <a:rPr lang="zh-TW" altLang="en-US" smtClean="0"/>
              <a:t>2019/1/3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F8BAE3A-E803-459C-A1EA-52B853DDF24A}" type="slidenum">
              <a:rPr lang="zh-TW" altLang="en-US" smtClean="0"/>
              <a:t>‹#›</a:t>
            </a:fld>
            <a:endParaRPr lang="zh-TW"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8F142F82-43CF-4119-9AD5-5BD67626A54D}" type="datetimeFigureOut">
              <a:rPr lang="zh-TW" altLang="en-US" smtClean="0"/>
              <a:t>2019/1/3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8BAE3A-E803-459C-A1EA-52B853DDF24A}"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8F142F82-43CF-4119-9AD5-5BD67626A54D}" type="datetimeFigureOut">
              <a:rPr lang="zh-TW" altLang="en-US" smtClean="0"/>
              <a:t>2019/1/3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8BAE3A-E803-459C-A1EA-52B853DDF24A}" type="slidenum">
              <a:rPr lang="zh-TW" altLang="en-US" smtClean="0"/>
              <a:t>‹#›</a:t>
            </a:fld>
            <a:endParaRPr lang="zh-TW"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圖片版面配置區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TW" altLang="en-US" smtClean="0"/>
              <a:t>按一下圖示以新增圖片</a:t>
            </a:r>
            <a:endParaRPr kumimoji="0" lang="en-US" dirty="0"/>
          </a:p>
        </p:txBody>
      </p:sp>
      <p:sp>
        <p:nvSpPr>
          <p:cNvPr id="9" name="流程圖: 程序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圖: 程序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字版面配置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圓形圖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橢圓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甜甜圈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標題版面配置區 4"/>
          <p:cNvSpPr>
            <a:spLocks noGrp="1"/>
          </p:cNvSpPr>
          <p:nvPr>
            <p:ph type="title"/>
          </p:nvPr>
        </p:nvSpPr>
        <p:spPr>
          <a:xfrm>
            <a:off x="1435608" y="274638"/>
            <a:ext cx="7498080" cy="1143000"/>
          </a:xfrm>
          <a:prstGeom prst="rect">
            <a:avLst/>
          </a:prstGeom>
        </p:spPr>
        <p:txBody>
          <a:bodyPr anchor="ctr">
            <a:normAutofit/>
          </a:bodyPr>
          <a:lstStyle/>
          <a:p>
            <a:r>
              <a:rPr kumimoji="0" lang="zh-TW" altLang="en-US" dirty="0" smtClean="0"/>
              <a:t>按一下以編輯母片標題樣式</a:t>
            </a:r>
            <a:endParaRPr kumimoji="0" lang="en-US" dirty="0"/>
          </a:p>
        </p:txBody>
      </p:sp>
      <p:sp>
        <p:nvSpPr>
          <p:cNvPr id="9" name="文字版面配置區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24" name="日期版面配置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F142F82-43CF-4119-9AD5-5BD67626A54D}" type="datetimeFigureOut">
              <a:rPr lang="zh-TW" altLang="en-US" smtClean="0"/>
              <a:t>2019/1/3</a:t>
            </a:fld>
            <a:endParaRPr lang="zh-TW" altLang="en-US"/>
          </a:p>
        </p:txBody>
      </p:sp>
      <p:sp>
        <p:nvSpPr>
          <p:cNvPr id="10" name="頁尾版面配置區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TW" altLang="en-US"/>
          </a:p>
        </p:txBody>
      </p:sp>
      <p:sp>
        <p:nvSpPr>
          <p:cNvPr id="22" name="投影片編號版面配置區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F8BAE3A-E803-459C-A1EA-52B853DDF24A}" type="slidenum">
              <a:rPr lang="zh-TW" altLang="en-US" smtClean="0"/>
              <a:t>‹#›</a:t>
            </a:fld>
            <a:endParaRPr lang="zh-TW"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4300" b="1"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4000" kern="1200">
          <a:solidFill>
            <a:schemeClr val="accent3">
              <a:lumMod val="50000"/>
            </a:schemeClr>
          </a:solidFill>
          <a:effectLst>
            <a:outerShdw blurRad="38100" dist="38100" dir="2700000" algn="tl">
              <a:srgbClr val="000000">
                <a:alpha val="43137"/>
              </a:srgbClr>
            </a:outerShdw>
          </a:effectLst>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3600" kern="1200">
          <a:solidFill>
            <a:schemeClr val="accent3">
              <a:lumMod val="50000"/>
            </a:schemeClr>
          </a:solidFill>
          <a:effectLst>
            <a:outerShdw blurRad="38100" dist="38100" dir="2700000" algn="tl">
              <a:srgbClr val="000000">
                <a:alpha val="43137"/>
              </a:srgbClr>
            </a:outerShdw>
          </a:effectLst>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3200" kern="1200">
          <a:solidFill>
            <a:schemeClr val="accent3">
              <a:lumMod val="50000"/>
            </a:schemeClr>
          </a:solidFill>
          <a:effectLst>
            <a:outerShdw blurRad="38100" dist="38100" dir="2700000" algn="tl">
              <a:srgbClr val="000000">
                <a:alpha val="43137"/>
              </a:srgbClr>
            </a:outerShdw>
          </a:effectLst>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800" kern="1200">
          <a:solidFill>
            <a:schemeClr val="accent3">
              <a:lumMod val="50000"/>
            </a:schemeClr>
          </a:solidFill>
          <a:effectLst>
            <a:outerShdw blurRad="38100" dist="38100" dir="2700000" algn="tl">
              <a:srgbClr val="000000">
                <a:alpha val="43137"/>
              </a:srgbClr>
            </a:outerShdw>
          </a:effectLst>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800" kern="1200">
          <a:solidFill>
            <a:schemeClr val="accent3">
              <a:lumMod val="50000"/>
            </a:schemeClr>
          </a:solidFill>
          <a:effectLst>
            <a:outerShdw blurRad="38100" dist="38100" dir="2700000" algn="tl">
              <a:srgbClr val="000000">
                <a:alpha val="43137"/>
              </a:srgbClr>
            </a:outerShdw>
          </a:effectLst>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ideo" Target="https://www.youtube.com/embed/xWBP4lzkoyM" TargetMode="Externa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ideo" Target="https://www.youtube.com/embed/nmhjrI-aW5o" TargetMode="Externa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ideo" Target="https://www.youtube.com/embed/OGzPmgsI-pQ" TargetMode="Externa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en-US" sz="4400" b="1" dirty="0" smtClean="0">
                <a:latin typeface="Calibri" panose="020F0502020204030204" pitchFamily="34" charset="0"/>
                <a:cs typeface="Calibri" panose="020F0502020204030204" pitchFamily="34" charset="0"/>
              </a:rPr>
              <a:t>CHAPTER 8</a:t>
            </a:r>
            <a:endParaRPr lang="zh-TW" altLang="en-US" b="1" dirty="0">
              <a:latin typeface="Calibri" panose="020F0502020204030204" pitchFamily="34" charset="0"/>
              <a:cs typeface="Calibri" panose="020F0502020204030204" pitchFamily="34" charset="0"/>
            </a:endParaRPr>
          </a:p>
        </p:txBody>
      </p:sp>
      <p:sp>
        <p:nvSpPr>
          <p:cNvPr id="3" name="副標題 2"/>
          <p:cNvSpPr>
            <a:spLocks noGrp="1"/>
          </p:cNvSpPr>
          <p:nvPr>
            <p:ph type="subTitle" idx="1"/>
          </p:nvPr>
        </p:nvSpPr>
        <p:spPr/>
        <p:txBody>
          <a:bodyPr/>
          <a:lstStyle/>
          <a:p>
            <a:r>
              <a:rPr lang="en-US" altLang="en-US" sz="28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Algorithms</a:t>
            </a:r>
            <a:endParaRPr lang="zh-TW" altLang="en-US"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流程圖: 磁碟 3"/>
          <p:cNvSpPr/>
          <p:nvPr/>
        </p:nvSpPr>
        <p:spPr>
          <a:xfrm>
            <a:off x="1372856" y="3501008"/>
            <a:ext cx="1296144" cy="1224136"/>
          </a:xfrm>
          <a:prstGeom prst="flowChartMagneticDisk">
            <a:avLst/>
          </a:prstGeom>
          <a:solidFill>
            <a:schemeClr val="accent5">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accent3">
                    <a:lumMod val="50000"/>
                  </a:schemeClr>
                </a:solidFill>
                <a:latin typeface="Calibri" panose="020F0502020204030204" pitchFamily="34" charset="0"/>
                <a:cs typeface="Calibri" panose="020F0502020204030204" pitchFamily="34" charset="0"/>
              </a:rPr>
              <a:t>5.7.12</a:t>
            </a:r>
            <a:endParaRPr lang="zh-TW" altLang="en-US" dirty="0">
              <a:solidFill>
                <a:schemeClr val="accent3">
                  <a:lumMod val="50000"/>
                </a:schemeClr>
              </a:solidFill>
              <a:latin typeface="Calibri" panose="020F0502020204030204" pitchFamily="34" charset="0"/>
              <a:cs typeface="Calibri" panose="020F0502020204030204" pitchFamily="34" charset="0"/>
            </a:endParaRPr>
          </a:p>
        </p:txBody>
      </p:sp>
      <p:sp>
        <p:nvSpPr>
          <p:cNvPr id="6" name="圓角矩形 5"/>
          <p:cNvSpPr/>
          <p:nvPr/>
        </p:nvSpPr>
        <p:spPr>
          <a:xfrm>
            <a:off x="4181168" y="3516534"/>
            <a:ext cx="1800200" cy="1208610"/>
          </a:xfrm>
          <a:prstGeom prst="roundRect">
            <a:avLst/>
          </a:prstGeom>
          <a:solidFill>
            <a:schemeClr val="accent2">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smtClean="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Find Largest Algorithm</a:t>
            </a:r>
            <a:endParaRPr lang="zh-TW" altLang="en-US" sz="20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7" name="流程圖: 磁碟 6"/>
          <p:cNvSpPr/>
          <p:nvPr/>
        </p:nvSpPr>
        <p:spPr>
          <a:xfrm>
            <a:off x="7493536" y="3516534"/>
            <a:ext cx="1296144" cy="1224136"/>
          </a:xfrm>
          <a:prstGeom prst="flowChartMagneticDisk">
            <a:avLst/>
          </a:prstGeom>
          <a:solidFill>
            <a:schemeClr val="accent5">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accent3">
                    <a:lumMod val="50000"/>
                  </a:schemeClr>
                </a:solidFill>
                <a:latin typeface="Calibri" panose="020F0502020204030204" pitchFamily="34" charset="0"/>
                <a:cs typeface="Calibri" panose="020F0502020204030204" pitchFamily="34" charset="0"/>
              </a:rPr>
              <a:t>12</a:t>
            </a:r>
            <a:endParaRPr lang="zh-TW" altLang="en-US" dirty="0">
              <a:solidFill>
                <a:schemeClr val="accent3">
                  <a:lumMod val="50000"/>
                </a:schemeClr>
              </a:solidFill>
              <a:latin typeface="Calibri" panose="020F0502020204030204" pitchFamily="34" charset="0"/>
              <a:cs typeface="Calibri" panose="020F0502020204030204" pitchFamily="34" charset="0"/>
            </a:endParaRPr>
          </a:p>
        </p:txBody>
      </p:sp>
      <p:sp>
        <p:nvSpPr>
          <p:cNvPr id="8" name="向右箭號 7"/>
          <p:cNvSpPr/>
          <p:nvPr/>
        </p:nvSpPr>
        <p:spPr>
          <a:xfrm>
            <a:off x="3060649" y="3753036"/>
            <a:ext cx="720080" cy="720080"/>
          </a:xfrm>
          <a:prstGeom prst="rightArrow">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6413416" y="3753036"/>
            <a:ext cx="720080" cy="720080"/>
          </a:xfrm>
          <a:prstGeom prst="rightArrow">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1548737" y="4780134"/>
            <a:ext cx="962123" cy="523220"/>
          </a:xfrm>
          <a:prstGeom prst="rect">
            <a:avLst/>
          </a:prstGeom>
          <a:noFill/>
        </p:spPr>
        <p:txBody>
          <a:bodyPr wrap="none" rtlCol="0">
            <a:spAutoFit/>
          </a:bodyPr>
          <a:lstStyle/>
          <a:p>
            <a:r>
              <a:rPr lang="en-US" altLang="zh-TW" sz="2800" dirty="0" smtClean="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Input</a:t>
            </a:r>
            <a:endParaRPr lang="zh-TW" altLang="en-US"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1" name="文字方塊 10"/>
          <p:cNvSpPr txBox="1"/>
          <p:nvPr/>
        </p:nvSpPr>
        <p:spPr>
          <a:xfrm>
            <a:off x="7560359" y="4780134"/>
            <a:ext cx="1258678" cy="523220"/>
          </a:xfrm>
          <a:prstGeom prst="rect">
            <a:avLst/>
          </a:prstGeom>
          <a:noFill/>
        </p:spPr>
        <p:txBody>
          <a:bodyPr wrap="none" rtlCol="0">
            <a:spAutoFit/>
          </a:bodyPr>
          <a:lstStyle/>
          <a:p>
            <a:r>
              <a:rPr lang="en-US" altLang="zh-TW" sz="2800"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a:t>
            </a:r>
            <a:r>
              <a:rPr lang="en-US" altLang="zh-TW" sz="2800" dirty="0" smtClean="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utput</a:t>
            </a:r>
            <a:endParaRPr lang="zh-TW" altLang="en-US" sz="2800"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100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43608" y="274638"/>
            <a:ext cx="7890080" cy="1143000"/>
          </a:xfrm>
        </p:spPr>
        <p:txBody>
          <a:bodyPr>
            <a:normAutofit/>
          </a:bodyPr>
          <a:lstStyle/>
          <a:p>
            <a:r>
              <a:rPr lang="en-US" altLang="en-US" b="1" dirty="0">
                <a:latin typeface="Calibri" pitchFamily="34" charset="0"/>
              </a:rPr>
              <a:t>8.3.1  </a:t>
            </a:r>
            <a:r>
              <a:rPr lang="en-US" altLang="en-US" b="1" dirty="0" smtClean="0">
                <a:latin typeface="Calibri" pitchFamily="34" charset="0"/>
              </a:rPr>
              <a:t>UML</a:t>
            </a:r>
            <a:endParaRPr lang="zh-TW" altLang="en-US" b="1" dirty="0"/>
          </a:p>
        </p:txBody>
      </p:sp>
      <p:sp>
        <p:nvSpPr>
          <p:cNvPr id="3" name="內容版面配置區 2"/>
          <p:cNvSpPr>
            <a:spLocks noGrp="1"/>
          </p:cNvSpPr>
          <p:nvPr>
            <p:ph idx="1"/>
          </p:nvPr>
        </p:nvSpPr>
        <p:spPr>
          <a:xfrm>
            <a:off x="1115616" y="1447800"/>
            <a:ext cx="7818072" cy="4800600"/>
          </a:xfrm>
        </p:spPr>
        <p:txBody>
          <a:bodyPr/>
          <a:lstStyle/>
          <a:p>
            <a:endParaRPr lang="en-US" altLang="zh-TW" dirty="0" smtClean="0"/>
          </a:p>
          <a:p>
            <a:r>
              <a:rPr lang="en-US" altLang="zh-TW" dirty="0" smtClean="0"/>
              <a:t>Unified </a:t>
            </a:r>
            <a:r>
              <a:rPr lang="en-US" altLang="zh-TW" dirty="0"/>
              <a:t>Modeling Language (UML</a:t>
            </a:r>
            <a:r>
              <a:rPr lang="en-US" altLang="zh-TW" dirty="0" smtClean="0"/>
              <a:t>).</a:t>
            </a:r>
          </a:p>
          <a:p>
            <a:endParaRPr lang="en-US" altLang="zh-TW" dirty="0"/>
          </a:p>
          <a:p>
            <a:r>
              <a:rPr lang="en-US" altLang="zh-TW" dirty="0"/>
              <a:t>A</a:t>
            </a:r>
            <a:r>
              <a:rPr lang="en-US" altLang="zh-TW" dirty="0" smtClean="0"/>
              <a:t> </a:t>
            </a:r>
            <a:r>
              <a:rPr lang="en-US" altLang="zh-TW" dirty="0">
                <a:solidFill>
                  <a:srgbClr val="FF0000"/>
                </a:solidFill>
              </a:rPr>
              <a:t>pictorial</a:t>
            </a:r>
            <a:r>
              <a:rPr lang="en-US" altLang="zh-TW" dirty="0"/>
              <a:t> </a:t>
            </a:r>
            <a:r>
              <a:rPr lang="en-US" altLang="zh-TW" dirty="0" smtClean="0"/>
              <a:t>representation </a:t>
            </a:r>
            <a:r>
              <a:rPr lang="en-US" altLang="zh-TW" dirty="0"/>
              <a:t>of an algorithm</a:t>
            </a:r>
            <a:r>
              <a:rPr lang="en-US" altLang="zh-TW" dirty="0" smtClean="0"/>
              <a:t>.</a:t>
            </a:r>
          </a:p>
          <a:p>
            <a:pPr marL="82296" indent="0">
              <a:buNone/>
            </a:pPr>
            <a:endParaRPr lang="en-US" altLang="zh-TW" dirty="0" smtClean="0"/>
          </a:p>
          <a:p>
            <a:pPr algn="just"/>
            <a:r>
              <a:rPr lang="en-US" altLang="en-US" dirty="0">
                <a:latin typeface="Calibri" panose="020F0502020204030204" pitchFamily="34" charset="0"/>
                <a:cs typeface="Calibri" panose="020F0502020204030204" pitchFamily="34" charset="0"/>
              </a:rPr>
              <a:t>It hides all the details of an algorithm in an attempt to give the “big picture” and to show how the algorithm flows </a:t>
            </a:r>
            <a:r>
              <a:rPr lang="en-US" altLang="en-US" dirty="0">
                <a:solidFill>
                  <a:srgbClr val="FF0000"/>
                </a:solidFill>
                <a:latin typeface="Calibri" panose="020F0502020204030204" pitchFamily="34" charset="0"/>
                <a:cs typeface="Calibri" panose="020F0502020204030204" pitchFamily="34" charset="0"/>
              </a:rPr>
              <a:t>from beginning to end</a:t>
            </a:r>
            <a:r>
              <a:rPr lang="en-US" altLang="en-US" dirty="0">
                <a:latin typeface="Calibri" panose="020F0502020204030204" pitchFamily="34" charset="0"/>
                <a:cs typeface="Calibri" panose="020F0502020204030204" pitchFamily="34" charset="0"/>
              </a:rPr>
              <a:t>. </a:t>
            </a:r>
            <a:endParaRPr lang="zh-TW"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6888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787" y="1700808"/>
            <a:ext cx="7557848" cy="369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1569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lstStyle/>
          <a:p>
            <a:r>
              <a:rPr lang="en-US" altLang="en-US" dirty="0">
                <a:latin typeface="Calibri" pitchFamily="34" charset="0"/>
              </a:rPr>
              <a:t>8.3.2  Pseudocode</a:t>
            </a:r>
          </a:p>
        </p:txBody>
      </p:sp>
      <p:sp>
        <p:nvSpPr>
          <p:cNvPr id="3" name="內容版面配置區 2"/>
          <p:cNvSpPr>
            <a:spLocks noGrp="1"/>
          </p:cNvSpPr>
          <p:nvPr>
            <p:ph idx="1"/>
          </p:nvPr>
        </p:nvSpPr>
        <p:spPr>
          <a:xfrm>
            <a:off x="827584" y="1412776"/>
            <a:ext cx="8568952" cy="4800600"/>
          </a:xfrm>
        </p:spPr>
        <p:txBody>
          <a:bodyPr/>
          <a:lstStyle/>
          <a:p>
            <a:r>
              <a:rPr lang="en-US" altLang="zh-TW" dirty="0"/>
              <a:t>Pseudocode is an </a:t>
            </a:r>
            <a:r>
              <a:rPr lang="en-US" altLang="zh-TW" dirty="0">
                <a:solidFill>
                  <a:srgbClr val="FF0000"/>
                </a:solidFill>
              </a:rPr>
              <a:t>English-language-like</a:t>
            </a:r>
            <a:r>
              <a:rPr lang="en-US" altLang="zh-TW" dirty="0"/>
              <a:t> representation of an algorithm. </a:t>
            </a:r>
            <a:endParaRPr lang="en-US" altLang="zh-TW" dirty="0" smtClean="0"/>
          </a:p>
          <a:p>
            <a:endParaRPr lang="en-US" altLang="zh-TW" dirty="0"/>
          </a:p>
          <a:p>
            <a:r>
              <a:rPr lang="en-US" altLang="zh-TW" dirty="0" smtClean="0"/>
              <a:t>There </a:t>
            </a:r>
            <a:r>
              <a:rPr lang="en-US" altLang="zh-TW" dirty="0"/>
              <a:t>is no standard for pseudocode—some people use a lot of detail, others use less. </a:t>
            </a:r>
            <a:endParaRPr lang="zh-TW" alt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940" y="4074491"/>
            <a:ext cx="7217781" cy="2520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3593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lstStyle/>
          <a:p>
            <a:r>
              <a:rPr lang="en-US" altLang="zh-TW" dirty="0" smtClean="0"/>
              <a:t>Example - </a:t>
            </a:r>
            <a:r>
              <a:rPr lang="en-US" altLang="en-US" dirty="0">
                <a:latin typeface="Calibri" pitchFamily="34" charset="0"/>
              </a:rPr>
              <a:t>Pseudocode</a:t>
            </a:r>
            <a:endParaRPr lang="zh-TW" altLang="en-US" dirty="0"/>
          </a:p>
        </p:txBody>
      </p:sp>
      <p:sp>
        <p:nvSpPr>
          <p:cNvPr id="5" name="內容版面配置區 2"/>
          <p:cNvSpPr>
            <a:spLocks noGrp="1"/>
          </p:cNvSpPr>
          <p:nvPr>
            <p:ph idx="1"/>
          </p:nvPr>
        </p:nvSpPr>
        <p:spPr>
          <a:xfrm>
            <a:off x="1115616" y="1447800"/>
            <a:ext cx="7818072" cy="4800600"/>
          </a:xfrm>
        </p:spPr>
        <p:txBody>
          <a:bodyPr/>
          <a:lstStyle/>
          <a:p>
            <a:pPr marL="82296" indent="0">
              <a:buNone/>
            </a:pPr>
            <a:r>
              <a:rPr lang="en-US" altLang="zh-TW" dirty="0" smtClean="0"/>
              <a:t>if(Current value larger than Largest value)</a:t>
            </a:r>
          </a:p>
          <a:p>
            <a:pPr marL="82296" indent="0">
              <a:buNone/>
            </a:pPr>
            <a:r>
              <a:rPr lang="en-US" altLang="zh-TW" dirty="0" smtClean="0"/>
              <a:t>{</a:t>
            </a:r>
          </a:p>
          <a:p>
            <a:pPr marL="82296" indent="0">
              <a:buNone/>
            </a:pPr>
            <a:r>
              <a:rPr lang="en-US" altLang="zh-TW" dirty="0" smtClean="0"/>
              <a:t>Largest value replaced by Current value.</a:t>
            </a:r>
          </a:p>
          <a:p>
            <a:pPr marL="82296" indent="0">
              <a:buNone/>
            </a:pPr>
            <a:r>
              <a:rPr lang="en-US" altLang="zh-TW" dirty="0" smtClean="0"/>
              <a:t>}</a:t>
            </a:r>
          </a:p>
          <a:p>
            <a:pPr marL="82296" indent="0">
              <a:buNone/>
            </a:pPr>
            <a:r>
              <a:rPr lang="en-US" altLang="zh-TW" dirty="0" smtClean="0"/>
              <a:t>else</a:t>
            </a:r>
          </a:p>
          <a:p>
            <a:pPr marL="82296" indent="0">
              <a:buNone/>
            </a:pPr>
            <a:r>
              <a:rPr lang="en-US" altLang="zh-TW" dirty="0" smtClean="0"/>
              <a:t>{</a:t>
            </a:r>
          </a:p>
          <a:p>
            <a:pPr marL="82296" indent="0">
              <a:buNone/>
            </a:pPr>
            <a:r>
              <a:rPr lang="en-US" altLang="zh-TW" dirty="0" smtClean="0"/>
              <a:t>Do nothing.</a:t>
            </a:r>
            <a:endParaRPr lang="en-US" altLang="zh-TW" dirty="0"/>
          </a:p>
          <a:p>
            <a:pPr marL="82296" indent="0">
              <a:buNone/>
            </a:pPr>
            <a:r>
              <a:rPr lang="en-US" altLang="zh-TW" dirty="0" smtClean="0"/>
              <a:t>}</a:t>
            </a:r>
            <a:endParaRPr lang="zh-TW" altLang="en-US" dirty="0"/>
          </a:p>
        </p:txBody>
      </p:sp>
      <p:sp>
        <p:nvSpPr>
          <p:cNvPr id="6" name="文字方塊 5"/>
          <p:cNvSpPr txBox="1"/>
          <p:nvPr/>
        </p:nvSpPr>
        <p:spPr>
          <a:xfrm>
            <a:off x="3362793" y="1971080"/>
            <a:ext cx="2442592" cy="461665"/>
          </a:xfrm>
          <a:prstGeom prst="rect">
            <a:avLst/>
          </a:prstGeom>
          <a:noFill/>
        </p:spPr>
        <p:txBody>
          <a:bodyPr wrap="none" rtlCol="0">
            <a:spAutoFit/>
          </a:bodyPr>
          <a:lstStyle/>
          <a:p>
            <a:r>
              <a:rPr lang="en-US" altLang="zh-TW" sz="2400" b="1" dirty="0" smtClean="0">
                <a:solidFill>
                  <a:srgbClr val="FF0000"/>
                </a:solidFill>
              </a:rPr>
              <a:t>Current &gt; Largest;</a:t>
            </a:r>
            <a:endParaRPr lang="zh-TW" altLang="en-US" sz="2400" b="1" dirty="0">
              <a:solidFill>
                <a:srgbClr val="FF0000"/>
              </a:solidFill>
            </a:endParaRPr>
          </a:p>
        </p:txBody>
      </p:sp>
      <p:sp>
        <p:nvSpPr>
          <p:cNvPr id="7" name="文字方塊 6"/>
          <p:cNvSpPr txBox="1"/>
          <p:nvPr/>
        </p:nvSpPr>
        <p:spPr>
          <a:xfrm>
            <a:off x="3362793" y="2924944"/>
            <a:ext cx="2442592" cy="461665"/>
          </a:xfrm>
          <a:prstGeom prst="rect">
            <a:avLst/>
          </a:prstGeom>
          <a:noFill/>
        </p:spPr>
        <p:txBody>
          <a:bodyPr wrap="none" rtlCol="0">
            <a:spAutoFit/>
          </a:bodyPr>
          <a:lstStyle/>
          <a:p>
            <a:r>
              <a:rPr lang="en-US" altLang="zh-TW" sz="2400" b="1" dirty="0" smtClean="0">
                <a:solidFill>
                  <a:srgbClr val="FF0000"/>
                </a:solidFill>
              </a:rPr>
              <a:t>Largest = Current;</a:t>
            </a:r>
            <a:endParaRPr lang="zh-TW" altLang="en-US" sz="2400" b="1" dirty="0">
              <a:solidFill>
                <a:srgbClr val="FF0000"/>
              </a:solidFill>
            </a:endParaRPr>
          </a:p>
        </p:txBody>
      </p:sp>
    </p:spTree>
    <p:extLst>
      <p:ext uri="{BB962C8B-B14F-4D97-AF65-F5344CB8AC3E}">
        <p14:creationId xmlns:p14="http://schemas.microsoft.com/office/powerpoint/2010/main" val="350661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normAutofit/>
          </a:bodyPr>
          <a:lstStyle/>
          <a:p>
            <a:r>
              <a:rPr lang="en-US" altLang="en-US" sz="4400" dirty="0">
                <a:solidFill>
                  <a:schemeClr val="accent3">
                    <a:lumMod val="50000"/>
                  </a:schemeClr>
                </a:solidFill>
                <a:latin typeface="Calibri" panose="020F0502020204030204" pitchFamily="34" charset="0"/>
                <a:cs typeface="Calibri" panose="020F0502020204030204" pitchFamily="34" charset="0"/>
              </a:rPr>
              <a:t>Example </a:t>
            </a:r>
            <a:r>
              <a:rPr lang="en-US" altLang="en-US" sz="4400" dirty="0" smtClean="0">
                <a:solidFill>
                  <a:schemeClr val="accent3">
                    <a:lumMod val="50000"/>
                  </a:schemeClr>
                </a:solidFill>
                <a:latin typeface="Calibri" panose="020F0502020204030204" pitchFamily="34" charset="0"/>
                <a:cs typeface="Calibri" panose="020F0502020204030204" pitchFamily="34" charset="0"/>
              </a:rPr>
              <a:t>8.1</a:t>
            </a:r>
            <a:endParaRPr lang="zh-TW" altLang="en-US" dirty="0">
              <a:solidFill>
                <a:schemeClr val="accent3">
                  <a:lumMod val="50000"/>
                </a:schemeClr>
              </a:solidFill>
              <a:latin typeface="Calibri" panose="020F0502020204030204" pitchFamily="34" charset="0"/>
              <a:cs typeface="Calibri" panose="020F0502020204030204" pitchFamily="34" charset="0"/>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160" y="1844824"/>
            <a:ext cx="7969000"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911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normAutofit/>
          </a:bodyPr>
          <a:lstStyle/>
          <a:p>
            <a:r>
              <a:rPr lang="en-US" altLang="en-US" sz="4400" dirty="0">
                <a:solidFill>
                  <a:schemeClr val="accent3">
                    <a:lumMod val="50000"/>
                  </a:schemeClr>
                </a:solidFill>
                <a:latin typeface="Calibri" panose="020F0502020204030204" pitchFamily="34" charset="0"/>
                <a:cs typeface="Calibri" panose="020F0502020204030204" pitchFamily="34" charset="0"/>
              </a:rPr>
              <a:t>Example </a:t>
            </a:r>
            <a:r>
              <a:rPr lang="en-US" altLang="en-US" sz="4400" dirty="0" smtClean="0">
                <a:solidFill>
                  <a:schemeClr val="accent3">
                    <a:lumMod val="50000"/>
                  </a:schemeClr>
                </a:solidFill>
                <a:latin typeface="Calibri" panose="020F0502020204030204" pitchFamily="34" charset="0"/>
                <a:cs typeface="Calibri" panose="020F0502020204030204" pitchFamily="34" charset="0"/>
              </a:rPr>
              <a:t>8.2</a:t>
            </a:r>
            <a:endParaRPr lang="zh-TW" altLang="en-US" dirty="0">
              <a:solidFill>
                <a:schemeClr val="accent3">
                  <a:lumMod val="50000"/>
                </a:schemeClr>
              </a:solidFill>
              <a:latin typeface="Calibri" panose="020F0502020204030204" pitchFamily="34" charset="0"/>
              <a:cs typeface="Calibri" panose="020F0502020204030204" pitchFamily="34" charset="0"/>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844824"/>
            <a:ext cx="7956376" cy="4137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807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normAutofit/>
          </a:bodyPr>
          <a:lstStyle/>
          <a:p>
            <a:r>
              <a:rPr lang="en-US" altLang="en-US" sz="4400" dirty="0">
                <a:solidFill>
                  <a:schemeClr val="accent3">
                    <a:lumMod val="50000"/>
                  </a:schemeClr>
                </a:solidFill>
                <a:latin typeface="Calibri" panose="020F0502020204030204" pitchFamily="34" charset="0"/>
                <a:cs typeface="Calibri" panose="020F0502020204030204" pitchFamily="34" charset="0"/>
              </a:rPr>
              <a:t>Example </a:t>
            </a:r>
            <a:r>
              <a:rPr lang="en-US" altLang="en-US" sz="4400" dirty="0" smtClean="0">
                <a:solidFill>
                  <a:schemeClr val="accent3">
                    <a:lumMod val="50000"/>
                  </a:schemeClr>
                </a:solidFill>
                <a:latin typeface="Calibri" panose="020F0502020204030204" pitchFamily="34" charset="0"/>
                <a:cs typeface="Calibri" panose="020F0502020204030204" pitchFamily="34" charset="0"/>
              </a:rPr>
              <a:t>8.3</a:t>
            </a:r>
            <a:endParaRPr lang="zh-TW" altLang="en-US" dirty="0">
              <a:solidFill>
                <a:schemeClr val="accent3">
                  <a:lumMod val="50000"/>
                </a:schemeClr>
              </a:solidFill>
              <a:latin typeface="Calibri" panose="020F0502020204030204" pitchFamily="34" charset="0"/>
              <a:cs typeface="Calibri" panose="020F0502020204030204" pitchFamily="34" charset="0"/>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112" y="1628800"/>
            <a:ext cx="7848872" cy="4981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5194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lstStyle/>
          <a:p>
            <a:r>
              <a:rPr lang="en-US" altLang="en-US" sz="4400" dirty="0">
                <a:solidFill>
                  <a:schemeClr val="accent3">
                    <a:lumMod val="50000"/>
                  </a:schemeClr>
                </a:solidFill>
                <a:latin typeface="Calibri" panose="020F0502020204030204" pitchFamily="34" charset="0"/>
                <a:cs typeface="Calibri" panose="020F0502020204030204" pitchFamily="34" charset="0"/>
              </a:rPr>
              <a:t>Example 8.4</a:t>
            </a:r>
            <a:endParaRPr lang="en-US" altLang="en-US" sz="4000" i="1" dirty="0">
              <a:solidFill>
                <a:schemeClr val="accent3">
                  <a:lumMod val="50000"/>
                </a:schemeClr>
              </a:solidFill>
              <a:latin typeface="Calibri" panose="020F0502020204030204" pitchFamily="34" charset="0"/>
              <a:cs typeface="Calibri" panose="020F0502020204030204" pitchFamily="34" charset="0"/>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892" y="1556792"/>
            <a:ext cx="7398965" cy="518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7911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lstStyle/>
          <a:p>
            <a:r>
              <a:rPr lang="en-US" altLang="en-US" sz="4400" dirty="0">
                <a:solidFill>
                  <a:schemeClr val="accent3">
                    <a:lumMod val="50000"/>
                  </a:schemeClr>
                </a:solidFill>
                <a:latin typeface="Calibri" panose="020F0502020204030204" pitchFamily="34" charset="0"/>
                <a:cs typeface="Calibri" panose="020F0502020204030204" pitchFamily="34" charset="0"/>
              </a:rPr>
              <a:t>Example 8.5</a:t>
            </a:r>
            <a:endParaRPr lang="en-US" altLang="en-US" sz="4000" i="1" dirty="0">
              <a:solidFill>
                <a:schemeClr val="accent3">
                  <a:lumMod val="50000"/>
                </a:schemeClr>
              </a:solidFill>
              <a:latin typeface="Calibri" panose="020F0502020204030204" pitchFamily="34" charset="0"/>
              <a:cs typeface="Calibri" panose="020F0502020204030204" pitchFamily="34" charset="0"/>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101" y="1300703"/>
            <a:ext cx="7416824" cy="555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0005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normAutofit fontScale="90000"/>
          </a:bodyPr>
          <a:lstStyle/>
          <a:p>
            <a:pPr>
              <a:defRPr/>
            </a:pPr>
            <a:r>
              <a:rPr lang="en-US" altLang="en-US" sz="4400" dirty="0">
                <a:solidFill>
                  <a:schemeClr val="accent3">
                    <a:lumMod val="50000"/>
                  </a:schemeClr>
                </a:solidFill>
                <a:effectLst>
                  <a:outerShdw blurRad="38100" dist="38100" dir="2700000" algn="tl">
                    <a:srgbClr val="C0C0C0"/>
                  </a:outerShdw>
                </a:effectLst>
                <a:latin typeface="Calibri" panose="020F0502020204030204" pitchFamily="34" charset="0"/>
              </a:rPr>
              <a:t>8-4   A MORE FORMAL DEFINITION</a:t>
            </a:r>
          </a:p>
        </p:txBody>
      </p:sp>
      <p:sp>
        <p:nvSpPr>
          <p:cNvPr id="3" name="內容版面配置區 2"/>
          <p:cNvSpPr>
            <a:spLocks noGrp="1"/>
          </p:cNvSpPr>
          <p:nvPr>
            <p:ph idx="1"/>
          </p:nvPr>
        </p:nvSpPr>
        <p:spPr/>
        <p:txBody>
          <a:bodyPr/>
          <a:lstStyle/>
          <a:p>
            <a:pPr marL="82296" indent="0">
              <a:buNone/>
            </a:pPr>
            <a:r>
              <a:rPr lang="en-US" altLang="en-US" dirty="0">
                <a:latin typeface="Calibri" panose="020F0502020204030204" pitchFamily="34" charset="0"/>
                <a:cs typeface="Calibri" panose="020F0502020204030204" pitchFamily="34" charset="0"/>
              </a:rPr>
              <a:t>Algorithm: </a:t>
            </a:r>
            <a:endParaRPr lang="en-US" altLang="en-US" dirty="0" smtClean="0">
              <a:latin typeface="Calibri" panose="020F0502020204030204" pitchFamily="34" charset="0"/>
              <a:cs typeface="Calibri" panose="020F0502020204030204" pitchFamily="34" charset="0"/>
            </a:endParaRPr>
          </a:p>
          <a:p>
            <a:r>
              <a:rPr lang="en-US" altLang="en-US" dirty="0" smtClean="0">
                <a:latin typeface="Calibri" panose="020F0502020204030204" pitchFamily="34" charset="0"/>
                <a:cs typeface="Calibri" panose="020F0502020204030204" pitchFamily="34" charset="0"/>
              </a:rPr>
              <a:t>An </a:t>
            </a:r>
            <a:r>
              <a:rPr lang="en-US" altLang="en-US" dirty="0">
                <a:solidFill>
                  <a:srgbClr val="FF0000"/>
                </a:solidFill>
                <a:latin typeface="Calibri" panose="020F0502020204030204" pitchFamily="34" charset="0"/>
                <a:cs typeface="Calibri" panose="020F0502020204030204" pitchFamily="34" charset="0"/>
              </a:rPr>
              <a:t>ordered</a:t>
            </a:r>
            <a:r>
              <a:rPr lang="en-US" altLang="en-US" dirty="0">
                <a:latin typeface="Calibri" panose="020F0502020204030204" pitchFamily="34" charset="0"/>
                <a:cs typeface="Calibri" panose="020F0502020204030204" pitchFamily="34" charset="0"/>
              </a:rPr>
              <a:t> set of </a:t>
            </a:r>
            <a:r>
              <a:rPr lang="en-US" altLang="en-US" dirty="0">
                <a:solidFill>
                  <a:srgbClr val="FF0000"/>
                </a:solidFill>
                <a:latin typeface="Calibri" panose="020F0502020204030204" pitchFamily="34" charset="0"/>
                <a:cs typeface="Calibri" panose="020F0502020204030204" pitchFamily="34" charset="0"/>
              </a:rPr>
              <a:t>unambiguous</a:t>
            </a:r>
            <a:r>
              <a:rPr lang="en-US" altLang="en-US" dirty="0">
                <a:latin typeface="Calibri" panose="020F0502020204030204" pitchFamily="34" charset="0"/>
                <a:cs typeface="Calibri" panose="020F0502020204030204" pitchFamily="34" charset="0"/>
              </a:rPr>
              <a:t> steps  that produces a result and terminates in a </a:t>
            </a:r>
            <a:r>
              <a:rPr lang="en-US" altLang="en-US" dirty="0">
                <a:solidFill>
                  <a:srgbClr val="FF0000"/>
                </a:solidFill>
                <a:latin typeface="Calibri" panose="020F0502020204030204" pitchFamily="34" charset="0"/>
                <a:cs typeface="Calibri" panose="020F0502020204030204" pitchFamily="34" charset="0"/>
              </a:rPr>
              <a:t>finite time</a:t>
            </a:r>
            <a:r>
              <a:rPr lang="en-US" altLang="en-US" dirty="0">
                <a:latin typeface="Calibri" panose="020F0502020204030204" pitchFamily="34" charset="0"/>
                <a:cs typeface="Calibri" panose="020F0502020204030204" pitchFamily="34" charset="0"/>
              </a:rPr>
              <a:t>.</a:t>
            </a:r>
          </a:p>
          <a:p>
            <a:endParaRPr lang="zh-TW" altLang="en-US" dirty="0"/>
          </a:p>
        </p:txBody>
      </p:sp>
    </p:spTree>
    <p:extLst>
      <p:ext uri="{BB962C8B-B14F-4D97-AF65-F5344CB8AC3E}">
        <p14:creationId xmlns:p14="http://schemas.microsoft.com/office/powerpoint/2010/main" val="198682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43608" y="274638"/>
            <a:ext cx="7890080" cy="1143000"/>
          </a:xfrm>
        </p:spPr>
        <p:txBody>
          <a:bodyPr>
            <a:normAutofit/>
          </a:bodyPr>
          <a:lstStyle/>
          <a:p>
            <a:r>
              <a:rPr lang="en-US" altLang="en-US" sz="4400" b="1" dirty="0">
                <a:solidFill>
                  <a:schemeClr val="accent3">
                    <a:lumMod val="50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8-1   </a:t>
            </a:r>
            <a:r>
              <a:rPr lang="en-US" altLang="en-US" sz="4400" b="1" dirty="0" smtClean="0">
                <a:solidFill>
                  <a:schemeClr val="accent3">
                    <a:lumMod val="50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CONCEPT</a:t>
            </a:r>
            <a:endParaRPr lang="zh-TW" altLang="en-US" b="1" dirty="0">
              <a:solidFill>
                <a:schemeClr val="accent3">
                  <a:lumMod val="50000"/>
                </a:schemeClr>
              </a:solidFill>
              <a:latin typeface="Calibri" panose="020F0502020204030204" pitchFamily="34" charset="0"/>
              <a:cs typeface="Calibri" panose="020F0502020204030204" pitchFamily="34" charset="0"/>
            </a:endParaRPr>
          </a:p>
        </p:txBody>
      </p:sp>
      <p:sp>
        <p:nvSpPr>
          <p:cNvPr id="3" name="內容版面配置區 2"/>
          <p:cNvSpPr>
            <a:spLocks noGrp="1"/>
          </p:cNvSpPr>
          <p:nvPr>
            <p:ph idx="1"/>
          </p:nvPr>
        </p:nvSpPr>
        <p:spPr>
          <a:xfrm>
            <a:off x="1115616" y="1447800"/>
            <a:ext cx="7818072" cy="5410200"/>
          </a:xfrm>
        </p:spPr>
        <p:txBody>
          <a:bodyPr>
            <a:normAutofit/>
          </a:bodyPr>
          <a:lstStyle/>
          <a:p>
            <a:r>
              <a:rPr lang="en-US" altLang="en-US" sz="2800"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 this section we </a:t>
            </a:r>
            <a:r>
              <a:rPr lang="en-US" altLang="en-US" sz="2800"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informally define </a:t>
            </a:r>
            <a:r>
              <a:rPr lang="en-US" altLang="en-US" sz="2800"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an algorithm and elaborate on the concept using an example.</a:t>
            </a:r>
          </a:p>
          <a:p>
            <a:endParaRPr lang="en-US" altLang="zh-TW" sz="2800" dirty="0" smtClean="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82296" indent="0">
              <a:buNone/>
            </a:pPr>
            <a:r>
              <a:rPr lang="en-US" altLang="en-US" sz="2800" b="1" dirty="0">
                <a:solidFill>
                  <a:schemeClr val="accent3">
                    <a:lumMod val="50000"/>
                  </a:schemeClr>
                </a:solidFill>
                <a:effectLst>
                  <a:outerShdw blurRad="38100" dist="38100" dir="2700000" algn="tl">
                    <a:srgbClr val="000000">
                      <a:alpha val="43137"/>
                    </a:srgbClr>
                  </a:outerShdw>
                </a:effectLst>
                <a:latin typeface="Calibri" pitchFamily="34" charset="0"/>
                <a:cs typeface="Calibri" panose="020F0502020204030204" pitchFamily="34" charset="0"/>
              </a:rPr>
              <a:t>8.1.1  Informal </a:t>
            </a:r>
            <a:r>
              <a:rPr lang="en-US" altLang="en-US" sz="2800" b="1" dirty="0" smtClean="0">
                <a:solidFill>
                  <a:schemeClr val="accent3">
                    <a:lumMod val="50000"/>
                  </a:schemeClr>
                </a:solidFill>
                <a:effectLst>
                  <a:outerShdw blurRad="38100" dist="38100" dir="2700000" algn="tl">
                    <a:srgbClr val="000000">
                      <a:alpha val="43137"/>
                    </a:srgbClr>
                  </a:outerShdw>
                </a:effectLst>
                <a:latin typeface="Calibri" pitchFamily="34" charset="0"/>
                <a:cs typeface="Calibri" panose="020F0502020204030204" pitchFamily="34" charset="0"/>
              </a:rPr>
              <a:t>definition</a:t>
            </a:r>
            <a:endParaRPr lang="en-US" altLang="zh-TW" sz="2800" b="1" dirty="0" smtClean="0">
              <a:latin typeface="Calibri" panose="020F0502020204030204" pitchFamily="34" charset="0"/>
              <a:cs typeface="Calibri" panose="020F0502020204030204" pitchFamily="34" charset="0"/>
            </a:endParaRPr>
          </a:p>
          <a:p>
            <a:r>
              <a:rPr lang="en-US" altLang="en-US" sz="2800"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Algorithm: a </a:t>
            </a:r>
            <a:r>
              <a:rPr lang="en-US" altLang="en-US" sz="2800"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step-by-step</a:t>
            </a:r>
            <a:r>
              <a:rPr lang="en-US" altLang="en-US" sz="2800"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method for solving  a problem </a:t>
            </a:r>
            <a:r>
              <a:rPr lang="en-US" altLang="en-US" sz="2800" dirty="0" smtClean="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or </a:t>
            </a:r>
            <a:r>
              <a:rPr lang="en-US" altLang="en-US" sz="2800"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doing a task.</a:t>
            </a:r>
          </a:p>
          <a:p>
            <a:endParaRPr lang="zh-TW" altLang="en-US" sz="2800" dirty="0">
              <a:latin typeface="Calibri" panose="020F0502020204030204" pitchFamily="34" charset="0"/>
              <a:cs typeface="Calibri" panose="020F0502020204030204" pitchFamily="34" charset="0"/>
            </a:endParaRPr>
          </a:p>
        </p:txBody>
      </p:sp>
      <p:pic>
        <p:nvPicPr>
          <p:cNvPr id="1026" name="Picture 2" descr="ç¸éåç"/>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rot="20626582">
            <a:off x="797964" y="3759539"/>
            <a:ext cx="7344816"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002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normAutofit/>
          </a:bodyPr>
          <a:lstStyle/>
          <a:p>
            <a:r>
              <a:rPr lang="en-US" altLang="en-US" dirty="0">
                <a:latin typeface="Calibri" pitchFamily="34" charset="0"/>
              </a:rPr>
              <a:t>8.4.1  </a:t>
            </a:r>
            <a:r>
              <a:rPr lang="en-US" altLang="en-US" dirty="0" smtClean="0">
                <a:latin typeface="Calibri" pitchFamily="34" charset="0"/>
              </a:rPr>
              <a:t>Well-Defined</a:t>
            </a:r>
            <a:endParaRPr lang="zh-TW" altLang="en-US" dirty="0"/>
          </a:p>
        </p:txBody>
      </p:sp>
      <p:sp>
        <p:nvSpPr>
          <p:cNvPr id="3" name="內容版面配置區 2"/>
          <p:cNvSpPr>
            <a:spLocks noGrp="1"/>
          </p:cNvSpPr>
          <p:nvPr>
            <p:ph idx="1"/>
          </p:nvPr>
        </p:nvSpPr>
        <p:spPr>
          <a:xfrm>
            <a:off x="1115616" y="1447800"/>
            <a:ext cx="7818072" cy="973088"/>
          </a:xfrm>
        </p:spPr>
        <p:txBody>
          <a:bodyPr/>
          <a:lstStyle/>
          <a:p>
            <a:pPr algn="just"/>
            <a:r>
              <a:rPr lang="en-US" altLang="en-US" dirty="0">
                <a:latin typeface="Calibri" panose="020F0502020204030204" pitchFamily="34" charset="0"/>
                <a:cs typeface="Calibri" panose="020F0502020204030204" pitchFamily="34" charset="0"/>
              </a:rPr>
              <a:t>An algorithm must be a </a:t>
            </a:r>
            <a:r>
              <a:rPr lang="en-US" altLang="en-US" dirty="0">
                <a:solidFill>
                  <a:srgbClr val="FF0000"/>
                </a:solidFill>
                <a:latin typeface="Calibri" panose="020F0502020204030204" pitchFamily="34" charset="0"/>
                <a:cs typeface="Calibri" panose="020F0502020204030204" pitchFamily="34" charset="0"/>
              </a:rPr>
              <a:t>well-defined</a:t>
            </a:r>
            <a:r>
              <a:rPr lang="en-US" altLang="en-US" dirty="0">
                <a:latin typeface="Calibri" panose="020F0502020204030204" pitchFamily="34" charset="0"/>
                <a:cs typeface="Calibri" panose="020F0502020204030204" pitchFamily="34" charset="0"/>
              </a:rPr>
              <a:t>, </a:t>
            </a:r>
            <a:r>
              <a:rPr lang="en-US" altLang="en-US" dirty="0">
                <a:solidFill>
                  <a:srgbClr val="FF0000"/>
                </a:solidFill>
                <a:latin typeface="Calibri" panose="020F0502020204030204" pitchFamily="34" charset="0"/>
                <a:cs typeface="Calibri" panose="020F0502020204030204" pitchFamily="34" charset="0"/>
              </a:rPr>
              <a:t>ordered</a:t>
            </a:r>
            <a:r>
              <a:rPr lang="en-US" altLang="en-US" dirty="0">
                <a:latin typeface="Calibri" panose="020F0502020204030204" pitchFamily="34" charset="0"/>
                <a:cs typeface="Calibri" panose="020F0502020204030204" pitchFamily="34" charset="0"/>
              </a:rPr>
              <a:t> set of instructions.</a:t>
            </a:r>
          </a:p>
          <a:p>
            <a:endParaRPr lang="zh-TW" altLang="en-US" dirty="0"/>
          </a:p>
        </p:txBody>
      </p:sp>
      <p:sp>
        <p:nvSpPr>
          <p:cNvPr id="4" name="標題 1"/>
          <p:cNvSpPr txBox="1">
            <a:spLocks/>
          </p:cNvSpPr>
          <p:nvPr/>
        </p:nvSpPr>
        <p:spPr>
          <a:xfrm>
            <a:off x="1043608" y="2873789"/>
            <a:ext cx="7962088" cy="1143000"/>
          </a:xfrm>
          <a:prstGeom prst="rect">
            <a:avLst/>
          </a:prstGeom>
        </p:spPr>
        <p:txBody>
          <a:bodyPr anchor="ctr">
            <a:normAutofit/>
          </a:bodyPr>
          <a:lstStyle>
            <a:lvl1pPr algn="l" rtl="0" eaLnBrk="1" latinLnBrk="0" hangingPunct="1">
              <a:spcBef>
                <a:spcPct val="0"/>
              </a:spcBef>
              <a:buNone/>
              <a:defRPr kumimoji="0" sz="4300" b="1"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smtClean="0">
                <a:latin typeface="Calibri" pitchFamily="34" charset="0"/>
              </a:rPr>
              <a:t>8.4.2 Unambiguous steps</a:t>
            </a:r>
            <a:endParaRPr lang="zh-TW" altLang="en-US" dirty="0"/>
          </a:p>
        </p:txBody>
      </p:sp>
      <p:sp>
        <p:nvSpPr>
          <p:cNvPr id="5" name="內容版面配置區 2"/>
          <p:cNvSpPr txBox="1">
            <a:spLocks/>
          </p:cNvSpPr>
          <p:nvPr/>
        </p:nvSpPr>
        <p:spPr>
          <a:xfrm>
            <a:off x="1187624" y="4046951"/>
            <a:ext cx="7818072" cy="2773288"/>
          </a:xfrm>
          <a:prstGeom prst="rect">
            <a:avLst/>
          </a:prstGeom>
        </p:spPr>
        <p:txBody>
          <a:bodyPr>
            <a:normAutofit lnSpcReduction="1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accent3">
                    <a:lumMod val="50000"/>
                  </a:schemeClr>
                </a:solidFill>
                <a:effectLst>
                  <a:outerShdw blurRad="38100" dist="38100" dir="2700000" algn="tl">
                    <a:srgbClr val="000000">
                      <a:alpha val="43137"/>
                    </a:srgbClr>
                  </a:outerShdw>
                </a:effectLst>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accent3">
                    <a:lumMod val="50000"/>
                  </a:schemeClr>
                </a:solidFill>
                <a:effectLst>
                  <a:outerShdw blurRad="38100" dist="38100" dir="2700000" algn="tl">
                    <a:srgbClr val="000000">
                      <a:alpha val="43137"/>
                    </a:srgbClr>
                  </a:outerShdw>
                </a:effectLst>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accent3">
                    <a:lumMod val="50000"/>
                  </a:schemeClr>
                </a:solidFill>
                <a:effectLst>
                  <a:outerShdw blurRad="38100" dist="38100" dir="2700000" algn="tl">
                    <a:srgbClr val="000000">
                      <a:alpha val="43137"/>
                    </a:srgbClr>
                  </a:outerShdw>
                </a:effectLst>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accent3">
                    <a:lumMod val="50000"/>
                  </a:schemeClr>
                </a:solidFill>
                <a:effectLst>
                  <a:outerShdw blurRad="38100" dist="38100" dir="2700000" algn="tl">
                    <a:srgbClr val="000000">
                      <a:alpha val="43137"/>
                    </a:srgbClr>
                  </a:outerShdw>
                </a:effectLst>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accent3">
                    <a:lumMod val="50000"/>
                  </a:schemeClr>
                </a:solidFill>
                <a:effectLst>
                  <a:outerShdw blurRad="38100" dist="38100" dir="2700000" algn="tl">
                    <a:srgbClr val="000000">
                      <a:alpha val="43137"/>
                    </a:srgbClr>
                  </a:outerShdw>
                </a:effectLst>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gn="just"/>
            <a:r>
              <a:rPr lang="en-US" altLang="en-US" dirty="0" smtClean="0">
                <a:latin typeface="Calibri" panose="020F0502020204030204" pitchFamily="34" charset="0"/>
                <a:cs typeface="Calibri" panose="020F0502020204030204" pitchFamily="34" charset="0"/>
              </a:rPr>
              <a:t>Each step in an algorithm must be clearly and unambiguously defined. If one step is to add two integers, we must define both “integers” as well as the “add” operation: </a:t>
            </a:r>
          </a:p>
          <a:p>
            <a:pPr lvl="1" algn="just">
              <a:buFont typeface="Wingdings" panose="05000000000000000000" pitchFamily="2" charset="2"/>
              <a:buChar char="Ø"/>
            </a:pPr>
            <a:r>
              <a:rPr lang="en-US" altLang="zh-TW" dirty="0">
                <a:latin typeface="Calibri" panose="020F0502020204030204" pitchFamily="34" charset="0"/>
                <a:cs typeface="Calibri" panose="020F0502020204030204" pitchFamily="34" charset="0"/>
              </a:rPr>
              <a:t>W</a:t>
            </a:r>
            <a:r>
              <a:rPr lang="en-US" altLang="en-US" dirty="0" smtClean="0">
                <a:latin typeface="Calibri" panose="020F0502020204030204" pitchFamily="34" charset="0"/>
                <a:cs typeface="Calibri" panose="020F0502020204030204" pitchFamily="34" charset="0"/>
              </a:rPr>
              <a:t>e cannot for example use the same symbol to mean addition in one place and multiplication somewhere else.</a:t>
            </a:r>
          </a:p>
          <a:p>
            <a:endParaRPr lang="zh-TW" altLang="en-US" dirty="0"/>
          </a:p>
        </p:txBody>
      </p:sp>
    </p:spTree>
    <p:extLst>
      <p:ext uri="{BB962C8B-B14F-4D97-AF65-F5344CB8AC3E}">
        <p14:creationId xmlns:p14="http://schemas.microsoft.com/office/powerpoint/2010/main" val="4182969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normAutofit/>
          </a:bodyPr>
          <a:lstStyle/>
          <a:p>
            <a:r>
              <a:rPr lang="en-US" altLang="en-US" dirty="0">
                <a:latin typeface="Calibri" pitchFamily="34" charset="0"/>
              </a:rPr>
              <a:t>8.4.3  Produce a result</a:t>
            </a:r>
          </a:p>
        </p:txBody>
      </p:sp>
      <p:sp>
        <p:nvSpPr>
          <p:cNvPr id="3" name="內容版面配置區 2"/>
          <p:cNvSpPr>
            <a:spLocks noGrp="1"/>
          </p:cNvSpPr>
          <p:nvPr>
            <p:ph idx="1"/>
          </p:nvPr>
        </p:nvSpPr>
        <p:spPr>
          <a:xfrm>
            <a:off x="1115616" y="1447800"/>
            <a:ext cx="7818072" cy="2341240"/>
          </a:xfrm>
        </p:spPr>
        <p:txBody>
          <a:bodyPr/>
          <a:lstStyle/>
          <a:p>
            <a:pPr algn="just"/>
            <a:r>
              <a:rPr lang="en-US" altLang="en-US" dirty="0">
                <a:latin typeface="Calibri" panose="020F0502020204030204" pitchFamily="34" charset="0"/>
                <a:cs typeface="Calibri" panose="020F0502020204030204" pitchFamily="34" charset="0"/>
              </a:rPr>
              <a:t>An algorithm </a:t>
            </a:r>
            <a:r>
              <a:rPr lang="en-US" altLang="en-US" dirty="0">
                <a:solidFill>
                  <a:srgbClr val="FF0000"/>
                </a:solidFill>
                <a:latin typeface="Calibri" panose="020F0502020204030204" pitchFamily="34" charset="0"/>
                <a:cs typeface="Calibri" panose="020F0502020204030204" pitchFamily="34" charset="0"/>
              </a:rPr>
              <a:t>must produce a result</a:t>
            </a:r>
            <a:r>
              <a:rPr lang="en-US" altLang="en-US" dirty="0">
                <a:latin typeface="Calibri" panose="020F0502020204030204" pitchFamily="34" charset="0"/>
                <a:cs typeface="Calibri" panose="020F0502020204030204" pitchFamily="34" charset="0"/>
              </a:rPr>
              <a:t>, otherwise it is useless. </a:t>
            </a:r>
            <a:endParaRPr lang="en-US" altLang="en-US" dirty="0" smtClean="0">
              <a:latin typeface="Calibri" panose="020F0502020204030204" pitchFamily="34" charset="0"/>
              <a:cs typeface="Calibri" panose="020F0502020204030204" pitchFamily="34" charset="0"/>
            </a:endParaRPr>
          </a:p>
          <a:p>
            <a:pPr algn="just"/>
            <a:r>
              <a:rPr lang="en-US" altLang="en-US" dirty="0" smtClean="0">
                <a:latin typeface="Calibri" panose="020F0502020204030204" pitchFamily="34" charset="0"/>
                <a:cs typeface="Calibri" panose="020F0502020204030204" pitchFamily="34" charset="0"/>
              </a:rPr>
              <a:t>The </a:t>
            </a:r>
            <a:r>
              <a:rPr lang="en-US" altLang="en-US" dirty="0">
                <a:latin typeface="Calibri" panose="020F0502020204030204" pitchFamily="34" charset="0"/>
                <a:cs typeface="Calibri" panose="020F0502020204030204" pitchFamily="34" charset="0"/>
              </a:rPr>
              <a:t>result can be </a:t>
            </a:r>
            <a:r>
              <a:rPr lang="en-US" altLang="en-US" dirty="0" smtClean="0">
                <a:solidFill>
                  <a:srgbClr val="FF0000"/>
                </a:solidFill>
                <a:latin typeface="Calibri" panose="020F0502020204030204" pitchFamily="34" charset="0"/>
                <a:cs typeface="Calibri" panose="020F0502020204030204" pitchFamily="34" charset="0"/>
              </a:rPr>
              <a:t>data</a:t>
            </a:r>
            <a:r>
              <a:rPr lang="en-US" altLang="en-US" dirty="0" smtClean="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returned to the calling algorithm, or some other </a:t>
            </a:r>
            <a:r>
              <a:rPr lang="en-US" altLang="en-US" dirty="0">
                <a:solidFill>
                  <a:srgbClr val="FF0000"/>
                </a:solidFill>
                <a:latin typeface="Calibri" panose="020F0502020204030204" pitchFamily="34" charset="0"/>
                <a:cs typeface="Calibri" panose="020F0502020204030204" pitchFamily="34" charset="0"/>
              </a:rPr>
              <a:t>effect</a:t>
            </a:r>
            <a:r>
              <a:rPr lang="en-US" altLang="en-US" dirty="0">
                <a:latin typeface="Calibri" panose="020F0502020204030204" pitchFamily="34" charset="0"/>
                <a:cs typeface="Calibri" panose="020F0502020204030204" pitchFamily="34" charset="0"/>
              </a:rPr>
              <a:t> (for example, printing).</a:t>
            </a:r>
          </a:p>
          <a:p>
            <a:endParaRPr lang="zh-TW" altLang="en-US" dirty="0"/>
          </a:p>
        </p:txBody>
      </p:sp>
      <p:sp>
        <p:nvSpPr>
          <p:cNvPr id="4" name="標題 1"/>
          <p:cNvSpPr txBox="1">
            <a:spLocks/>
          </p:cNvSpPr>
          <p:nvPr/>
        </p:nvSpPr>
        <p:spPr>
          <a:xfrm>
            <a:off x="1043608" y="3933056"/>
            <a:ext cx="7498080" cy="1143000"/>
          </a:xfrm>
          <a:prstGeom prst="rect">
            <a:avLst/>
          </a:prstGeom>
        </p:spPr>
        <p:txBody>
          <a:bodyPr anchor="ctr">
            <a:normAutofit/>
          </a:bodyPr>
          <a:lstStyle>
            <a:lvl1pPr algn="l" rtl="0" eaLnBrk="1" latinLnBrk="0" hangingPunct="1">
              <a:spcBef>
                <a:spcPct val="0"/>
              </a:spcBef>
              <a:buNone/>
              <a:defRPr kumimoji="0" sz="4300" b="1"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smtClean="0">
                <a:latin typeface="Calibri" pitchFamily="34" charset="0"/>
              </a:rPr>
              <a:t>8.4.</a:t>
            </a:r>
            <a:r>
              <a:rPr lang="en-US" altLang="zh-TW" dirty="0" smtClean="0">
                <a:latin typeface="Calibri" pitchFamily="34" charset="0"/>
              </a:rPr>
              <a:t>4</a:t>
            </a:r>
            <a:r>
              <a:rPr lang="en-US" altLang="en-US" dirty="0" smtClean="0">
                <a:latin typeface="Calibri" pitchFamily="34" charset="0"/>
              </a:rPr>
              <a:t>  Terminate in a finite time</a:t>
            </a:r>
            <a:endParaRPr lang="en-US" altLang="en-US" dirty="0">
              <a:latin typeface="Calibri" pitchFamily="34" charset="0"/>
            </a:endParaRPr>
          </a:p>
        </p:txBody>
      </p:sp>
      <p:sp>
        <p:nvSpPr>
          <p:cNvPr id="5" name="內容版面配置區 2"/>
          <p:cNvSpPr txBox="1">
            <a:spLocks/>
          </p:cNvSpPr>
          <p:nvPr/>
        </p:nvSpPr>
        <p:spPr>
          <a:xfrm>
            <a:off x="1043608" y="5106218"/>
            <a:ext cx="7498080" cy="1491134"/>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accent3">
                    <a:lumMod val="50000"/>
                  </a:schemeClr>
                </a:solidFill>
                <a:effectLst>
                  <a:outerShdw blurRad="38100" dist="38100" dir="2700000" algn="tl">
                    <a:srgbClr val="000000">
                      <a:alpha val="43137"/>
                    </a:srgbClr>
                  </a:outerShdw>
                </a:effectLst>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accent3">
                    <a:lumMod val="50000"/>
                  </a:schemeClr>
                </a:solidFill>
                <a:effectLst>
                  <a:outerShdw blurRad="38100" dist="38100" dir="2700000" algn="tl">
                    <a:srgbClr val="000000">
                      <a:alpha val="43137"/>
                    </a:srgbClr>
                  </a:outerShdw>
                </a:effectLst>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accent3">
                    <a:lumMod val="50000"/>
                  </a:schemeClr>
                </a:solidFill>
                <a:effectLst>
                  <a:outerShdw blurRad="38100" dist="38100" dir="2700000" algn="tl">
                    <a:srgbClr val="000000">
                      <a:alpha val="43137"/>
                    </a:srgbClr>
                  </a:outerShdw>
                </a:effectLst>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accent3">
                    <a:lumMod val="50000"/>
                  </a:schemeClr>
                </a:solidFill>
                <a:effectLst>
                  <a:outerShdw blurRad="38100" dist="38100" dir="2700000" algn="tl">
                    <a:srgbClr val="000000">
                      <a:alpha val="43137"/>
                    </a:srgbClr>
                  </a:outerShdw>
                </a:effectLst>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accent3">
                    <a:lumMod val="50000"/>
                  </a:schemeClr>
                </a:solidFill>
                <a:effectLst>
                  <a:outerShdw blurRad="38100" dist="38100" dir="2700000" algn="tl">
                    <a:srgbClr val="000000">
                      <a:alpha val="43137"/>
                    </a:srgbClr>
                  </a:outerShdw>
                </a:effectLst>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altLang="zh-TW" dirty="0" smtClean="0"/>
              <a:t>An algorithm must </a:t>
            </a:r>
            <a:r>
              <a:rPr lang="en-US" altLang="zh-TW" dirty="0" smtClean="0">
                <a:solidFill>
                  <a:srgbClr val="FF0000"/>
                </a:solidFill>
              </a:rPr>
              <a:t>terminate</a:t>
            </a:r>
            <a:r>
              <a:rPr lang="en-US" altLang="zh-TW" dirty="0" smtClean="0"/>
              <a:t> (halt). If it does not (that is, it has an infinite loop), we have not created an algorithm.</a:t>
            </a:r>
            <a:endParaRPr lang="zh-TW" altLang="en-US" dirty="0"/>
          </a:p>
        </p:txBody>
      </p:sp>
    </p:spTree>
    <p:extLst>
      <p:ext uri="{BB962C8B-B14F-4D97-AF65-F5344CB8AC3E}">
        <p14:creationId xmlns:p14="http://schemas.microsoft.com/office/powerpoint/2010/main" val="38480972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normAutofit/>
          </a:bodyPr>
          <a:lstStyle/>
          <a:p>
            <a:r>
              <a:rPr lang="en-US" altLang="en-US" sz="4400" dirty="0" smtClean="0">
                <a:latin typeface="Calibri" pitchFamily="34" charset="0"/>
              </a:rPr>
              <a:t>8.5 Sorting</a:t>
            </a:r>
            <a:endParaRPr lang="en-US" altLang="en-US" sz="4400" dirty="0">
              <a:latin typeface="Calibri" pitchFamily="34" charset="0"/>
            </a:endParaRPr>
          </a:p>
        </p:txBody>
      </p:sp>
      <p:sp>
        <p:nvSpPr>
          <p:cNvPr id="3" name="內容版面配置區 2"/>
          <p:cNvSpPr>
            <a:spLocks noGrp="1"/>
          </p:cNvSpPr>
          <p:nvPr>
            <p:ph idx="1"/>
          </p:nvPr>
        </p:nvSpPr>
        <p:spPr>
          <a:xfrm>
            <a:off x="1043608" y="1447800"/>
            <a:ext cx="7992888" cy="4800600"/>
          </a:xfrm>
        </p:spPr>
        <p:txBody>
          <a:bodyPr/>
          <a:lstStyle/>
          <a:p>
            <a:pPr marL="82296" indent="0">
              <a:buNone/>
            </a:pPr>
            <a:r>
              <a:rPr lang="en-US" altLang="en-US" dirty="0">
                <a:latin typeface="Calibri" panose="020F0502020204030204" pitchFamily="34" charset="0"/>
                <a:cs typeface="Calibri" panose="020F0502020204030204" pitchFamily="34" charset="0"/>
              </a:rPr>
              <a:t>In this section, we introduce three sorting </a:t>
            </a:r>
            <a:r>
              <a:rPr lang="en-US" altLang="en-US" dirty="0" smtClean="0">
                <a:latin typeface="Calibri" panose="020F0502020204030204" pitchFamily="34" charset="0"/>
                <a:cs typeface="Calibri" panose="020F0502020204030204" pitchFamily="34" charset="0"/>
              </a:rPr>
              <a:t>algorithms</a:t>
            </a:r>
            <a:r>
              <a:rPr lang="zh-TW" altLang="en-US" dirty="0" smtClean="0">
                <a:latin typeface="Calibri" panose="020F0502020204030204" pitchFamily="34" charset="0"/>
                <a:cs typeface="Calibri" panose="020F0502020204030204" pitchFamily="34" charset="0"/>
              </a:rPr>
              <a:t>：</a:t>
            </a:r>
            <a:r>
              <a:rPr lang="en-US" altLang="en-US" dirty="0" smtClean="0">
                <a:latin typeface="Calibri" panose="020F0502020204030204" pitchFamily="34" charset="0"/>
                <a:cs typeface="Calibri" panose="020F0502020204030204" pitchFamily="34" charset="0"/>
              </a:rPr>
              <a:t> </a:t>
            </a:r>
          </a:p>
          <a:p>
            <a:pPr marL="596646" indent="-514350">
              <a:buFont typeface="+mj-lt"/>
              <a:buAutoNum type="arabicPeriod"/>
            </a:pPr>
            <a:r>
              <a:rPr lang="en-US" altLang="en-US" dirty="0">
                <a:latin typeface="Calibri" panose="020F0502020204030204" pitchFamily="34" charset="0"/>
                <a:cs typeface="Calibri" panose="020F0502020204030204" pitchFamily="34" charset="0"/>
              </a:rPr>
              <a:t>S</a:t>
            </a:r>
            <a:r>
              <a:rPr lang="en-US" altLang="en-US" dirty="0" smtClean="0">
                <a:latin typeface="Calibri" panose="020F0502020204030204" pitchFamily="34" charset="0"/>
                <a:cs typeface="Calibri" panose="020F0502020204030204" pitchFamily="34" charset="0"/>
              </a:rPr>
              <a:t>election sort</a:t>
            </a:r>
          </a:p>
          <a:p>
            <a:pPr marL="596646" indent="-514350">
              <a:buFont typeface="+mj-lt"/>
              <a:buAutoNum type="arabicPeriod"/>
            </a:pPr>
            <a:r>
              <a:rPr lang="en-US" altLang="en-US" dirty="0">
                <a:latin typeface="Calibri" panose="020F0502020204030204" pitchFamily="34" charset="0"/>
                <a:cs typeface="Calibri" panose="020F0502020204030204" pitchFamily="34" charset="0"/>
              </a:rPr>
              <a:t>B</a:t>
            </a:r>
            <a:r>
              <a:rPr lang="en-US" altLang="en-US" dirty="0" smtClean="0">
                <a:latin typeface="Calibri" panose="020F0502020204030204" pitchFamily="34" charset="0"/>
                <a:cs typeface="Calibri" panose="020F0502020204030204" pitchFamily="34" charset="0"/>
              </a:rPr>
              <a:t>ubble sort</a:t>
            </a:r>
          </a:p>
          <a:p>
            <a:pPr marL="596646" indent="-514350">
              <a:buFont typeface="+mj-lt"/>
              <a:buAutoNum type="arabicPeriod"/>
            </a:pPr>
            <a:r>
              <a:rPr lang="en-US" altLang="en-US" dirty="0">
                <a:latin typeface="Calibri" panose="020F0502020204030204" pitchFamily="34" charset="0"/>
                <a:cs typeface="Calibri" panose="020F0502020204030204" pitchFamily="34" charset="0"/>
              </a:rPr>
              <a:t>I</a:t>
            </a:r>
            <a:r>
              <a:rPr lang="en-US" altLang="en-US" dirty="0" smtClean="0">
                <a:latin typeface="Calibri" panose="020F0502020204030204" pitchFamily="34" charset="0"/>
                <a:cs typeface="Calibri" panose="020F0502020204030204" pitchFamily="34" charset="0"/>
              </a:rPr>
              <a:t>nsertion sort</a:t>
            </a:r>
          </a:p>
          <a:p>
            <a:pPr marL="82296" indent="0" algn="just">
              <a:buNone/>
            </a:pPr>
            <a:r>
              <a:rPr lang="en-US" altLang="en-US" dirty="0" smtClean="0">
                <a:latin typeface="Calibri" panose="020F0502020204030204" pitchFamily="34" charset="0"/>
                <a:cs typeface="Calibri" panose="020F0502020204030204" pitchFamily="34" charset="0"/>
              </a:rPr>
              <a:t>These </a:t>
            </a:r>
            <a:r>
              <a:rPr lang="en-US" altLang="en-US" dirty="0">
                <a:latin typeface="Calibri" panose="020F0502020204030204" pitchFamily="34" charset="0"/>
                <a:cs typeface="Calibri" panose="020F0502020204030204" pitchFamily="34" charset="0"/>
              </a:rPr>
              <a:t>three sorting algorithms are the foundation of faster sorting algorithms used in computer science today</a:t>
            </a:r>
            <a:r>
              <a:rPr lang="en-US" altLang="en-US" dirty="0" smtClean="0">
                <a:latin typeface="Calibri" panose="020F0502020204030204" pitchFamily="34" charset="0"/>
                <a:cs typeface="Calibri" panose="020F0502020204030204" pitchFamily="34" charset="0"/>
              </a:rPr>
              <a:t>.</a:t>
            </a:r>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40803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normAutofit/>
          </a:bodyPr>
          <a:lstStyle/>
          <a:p>
            <a:r>
              <a:rPr lang="en-US" altLang="en-US" sz="4400" dirty="0">
                <a:solidFill>
                  <a:schemeClr val="accent3">
                    <a:lumMod val="50000"/>
                  </a:schemeClr>
                </a:solidFill>
                <a:latin typeface="Calibri" panose="020F0502020204030204" pitchFamily="34" charset="0"/>
                <a:cs typeface="Calibri" panose="020F0502020204030204" pitchFamily="34" charset="0"/>
              </a:rPr>
              <a:t>Selection </a:t>
            </a:r>
            <a:r>
              <a:rPr lang="en-US" altLang="en-US" sz="4400" dirty="0" smtClean="0">
                <a:solidFill>
                  <a:schemeClr val="accent3">
                    <a:lumMod val="50000"/>
                  </a:schemeClr>
                </a:solidFill>
                <a:latin typeface="Calibri" panose="020F0502020204030204" pitchFamily="34" charset="0"/>
                <a:cs typeface="Calibri" panose="020F0502020204030204" pitchFamily="34" charset="0"/>
              </a:rPr>
              <a:t>sorts</a:t>
            </a:r>
            <a:endParaRPr lang="zh-TW" altLang="en-US" sz="4400" dirty="0">
              <a:solidFill>
                <a:schemeClr val="accent3">
                  <a:lumMod val="50000"/>
                </a:schemeClr>
              </a:solidFill>
              <a:latin typeface="Calibri" panose="020F0502020204030204" pitchFamily="34" charset="0"/>
              <a:cs typeface="Calibri" panose="020F0502020204030204" pitchFamily="34" charset="0"/>
            </a:endParaRPr>
          </a:p>
        </p:txBody>
      </p:sp>
      <p:sp>
        <p:nvSpPr>
          <p:cNvPr id="3" name="內容版面配置區 2"/>
          <p:cNvSpPr>
            <a:spLocks noGrp="1"/>
          </p:cNvSpPr>
          <p:nvPr>
            <p:ph idx="1"/>
          </p:nvPr>
        </p:nvSpPr>
        <p:spPr>
          <a:xfrm>
            <a:off x="1115616" y="1447800"/>
            <a:ext cx="7818072" cy="5410200"/>
          </a:xfrm>
        </p:spPr>
        <p:txBody>
          <a:bodyPr>
            <a:normAutofit/>
          </a:bodyPr>
          <a:lstStyle/>
          <a:p>
            <a:pPr algn="just"/>
            <a:r>
              <a:rPr lang="en-US" altLang="en-US" dirty="0">
                <a:latin typeface="Calibri" panose="020F0502020204030204" pitchFamily="34" charset="0"/>
                <a:cs typeface="Calibri" panose="020F0502020204030204" pitchFamily="34" charset="0"/>
              </a:rPr>
              <a:t>In a selection sort, the list to be sorted is divided into two </a:t>
            </a:r>
            <a:r>
              <a:rPr lang="en-US" altLang="en-US" dirty="0" err="1">
                <a:latin typeface="Calibri" panose="020F0502020204030204" pitchFamily="34" charset="0"/>
                <a:cs typeface="Calibri" panose="020F0502020204030204" pitchFamily="34" charset="0"/>
              </a:rPr>
              <a:t>sublists</a:t>
            </a:r>
            <a:r>
              <a:rPr lang="en-US" altLang="en-US" dirty="0">
                <a:latin typeface="Calibri" panose="020F0502020204030204" pitchFamily="34" charset="0"/>
                <a:cs typeface="Calibri" panose="020F0502020204030204" pitchFamily="34" charset="0"/>
              </a:rPr>
              <a:t>—</a:t>
            </a:r>
            <a:r>
              <a:rPr lang="en-US" altLang="en-US" dirty="0">
                <a:solidFill>
                  <a:srgbClr val="FF0000"/>
                </a:solidFill>
                <a:latin typeface="Calibri" panose="020F0502020204030204" pitchFamily="34" charset="0"/>
                <a:cs typeface="Calibri" panose="020F0502020204030204" pitchFamily="34" charset="0"/>
              </a:rPr>
              <a:t>sorted</a:t>
            </a:r>
            <a:r>
              <a:rPr lang="en-US" altLang="en-US" dirty="0">
                <a:latin typeface="Calibri" panose="020F0502020204030204" pitchFamily="34" charset="0"/>
                <a:cs typeface="Calibri" panose="020F0502020204030204" pitchFamily="34" charset="0"/>
              </a:rPr>
              <a:t> and </a:t>
            </a:r>
            <a:r>
              <a:rPr lang="en-US" altLang="en-US" dirty="0">
                <a:solidFill>
                  <a:srgbClr val="FF0000"/>
                </a:solidFill>
                <a:latin typeface="Calibri" panose="020F0502020204030204" pitchFamily="34" charset="0"/>
                <a:cs typeface="Calibri" panose="020F0502020204030204" pitchFamily="34" charset="0"/>
              </a:rPr>
              <a:t>unsorted</a:t>
            </a:r>
            <a:r>
              <a:rPr lang="en-US" altLang="en-US" dirty="0">
                <a:latin typeface="Calibri" panose="020F0502020204030204" pitchFamily="34" charset="0"/>
                <a:cs typeface="Calibri" panose="020F0502020204030204" pitchFamily="34" charset="0"/>
              </a:rPr>
              <a:t>—which are separated by an imaginary </a:t>
            </a:r>
            <a:r>
              <a:rPr lang="en-US" altLang="en-US" dirty="0">
                <a:solidFill>
                  <a:srgbClr val="FF0000"/>
                </a:solidFill>
                <a:latin typeface="Calibri" panose="020F0502020204030204" pitchFamily="34" charset="0"/>
                <a:cs typeface="Calibri" panose="020F0502020204030204" pitchFamily="34" charset="0"/>
              </a:rPr>
              <a:t>wall</a:t>
            </a:r>
            <a:r>
              <a:rPr lang="en-US" altLang="en-US" dirty="0">
                <a:latin typeface="Calibri" panose="020F0502020204030204" pitchFamily="34" charset="0"/>
                <a:cs typeface="Calibri" panose="020F0502020204030204" pitchFamily="34" charset="0"/>
              </a:rPr>
              <a:t>. </a:t>
            </a:r>
            <a:endParaRPr lang="en-US" altLang="en-US" dirty="0" smtClean="0">
              <a:latin typeface="Calibri" panose="020F0502020204030204" pitchFamily="34" charset="0"/>
              <a:cs typeface="Calibri" panose="020F0502020204030204" pitchFamily="34" charset="0"/>
            </a:endParaRPr>
          </a:p>
          <a:p>
            <a:pPr algn="just"/>
            <a:endParaRPr lang="en-US" altLang="en-US" dirty="0">
              <a:latin typeface="Calibri" panose="020F0502020204030204" pitchFamily="34" charset="0"/>
              <a:cs typeface="Calibri" panose="020F0502020204030204" pitchFamily="34" charset="0"/>
            </a:endParaRPr>
          </a:p>
          <a:p>
            <a:pPr algn="just"/>
            <a:r>
              <a:rPr lang="en-US" altLang="en-US" dirty="0" smtClean="0">
                <a:latin typeface="Calibri" panose="020F0502020204030204" pitchFamily="34" charset="0"/>
                <a:cs typeface="Calibri" panose="020F0502020204030204" pitchFamily="34" charset="0"/>
              </a:rPr>
              <a:t>We </a:t>
            </a:r>
            <a:r>
              <a:rPr lang="en-US" altLang="en-US" dirty="0">
                <a:latin typeface="Calibri" panose="020F0502020204030204" pitchFamily="34" charset="0"/>
                <a:cs typeface="Calibri" panose="020F0502020204030204" pitchFamily="34" charset="0"/>
              </a:rPr>
              <a:t>find the </a:t>
            </a:r>
            <a:r>
              <a:rPr lang="en-US" altLang="en-US" dirty="0">
                <a:solidFill>
                  <a:srgbClr val="FF0000"/>
                </a:solidFill>
                <a:latin typeface="Calibri" panose="020F0502020204030204" pitchFamily="34" charset="0"/>
                <a:cs typeface="Calibri" panose="020F0502020204030204" pitchFamily="34" charset="0"/>
              </a:rPr>
              <a:t>smallest element</a:t>
            </a:r>
            <a:r>
              <a:rPr lang="en-US" altLang="en-US" dirty="0">
                <a:latin typeface="Calibri" panose="020F0502020204030204" pitchFamily="34" charset="0"/>
                <a:cs typeface="Calibri" panose="020F0502020204030204" pitchFamily="34" charset="0"/>
              </a:rPr>
              <a:t> from the unsorted </a:t>
            </a:r>
            <a:r>
              <a:rPr lang="en-US" altLang="en-US" dirty="0" err="1">
                <a:latin typeface="Calibri" panose="020F0502020204030204" pitchFamily="34" charset="0"/>
                <a:cs typeface="Calibri" panose="020F0502020204030204" pitchFamily="34" charset="0"/>
              </a:rPr>
              <a:t>sublist</a:t>
            </a:r>
            <a:r>
              <a:rPr lang="en-US" altLang="en-US" dirty="0">
                <a:latin typeface="Calibri" panose="020F0502020204030204" pitchFamily="34" charset="0"/>
                <a:cs typeface="Calibri" panose="020F0502020204030204" pitchFamily="34" charset="0"/>
              </a:rPr>
              <a:t> and swap it with the element at the beginning of the unsorted </a:t>
            </a:r>
            <a:r>
              <a:rPr lang="en-US" altLang="en-US" dirty="0" err="1">
                <a:latin typeface="Calibri" panose="020F0502020204030204" pitchFamily="34" charset="0"/>
                <a:cs typeface="Calibri" panose="020F0502020204030204" pitchFamily="34" charset="0"/>
              </a:rPr>
              <a:t>sublist</a:t>
            </a:r>
            <a:r>
              <a:rPr lang="en-US" altLang="en-US" dirty="0">
                <a:latin typeface="Calibri" panose="020F0502020204030204" pitchFamily="34" charset="0"/>
                <a:cs typeface="Calibri" panose="020F0502020204030204" pitchFamily="34" charset="0"/>
              </a:rPr>
              <a:t>. </a:t>
            </a:r>
            <a:endParaRPr lang="en-US" altLang="en-US" dirty="0" smtClean="0">
              <a:latin typeface="Calibri" panose="020F0502020204030204" pitchFamily="34" charset="0"/>
              <a:cs typeface="Calibri" panose="020F0502020204030204" pitchFamily="34" charset="0"/>
            </a:endParaRPr>
          </a:p>
          <a:p>
            <a:pPr algn="just"/>
            <a:endParaRPr lang="en-US" altLang="en-US" dirty="0">
              <a:latin typeface="Calibri" panose="020F0502020204030204" pitchFamily="34" charset="0"/>
              <a:cs typeface="Calibri" panose="020F0502020204030204" pitchFamily="34" charset="0"/>
            </a:endParaRPr>
          </a:p>
          <a:p>
            <a:pPr algn="just"/>
            <a:r>
              <a:rPr lang="en-US" altLang="en-US" dirty="0" smtClean="0">
                <a:latin typeface="Calibri" panose="020F0502020204030204" pitchFamily="34" charset="0"/>
                <a:cs typeface="Calibri" panose="020F0502020204030204" pitchFamily="34" charset="0"/>
              </a:rPr>
              <a:t>After </a:t>
            </a:r>
            <a:r>
              <a:rPr lang="en-US" altLang="en-US" dirty="0">
                <a:latin typeface="Calibri" panose="020F0502020204030204" pitchFamily="34" charset="0"/>
                <a:cs typeface="Calibri" panose="020F0502020204030204" pitchFamily="34" charset="0"/>
              </a:rPr>
              <a:t>each selection and swap, the imaginary wall between the two </a:t>
            </a:r>
            <a:r>
              <a:rPr lang="en-US" altLang="en-US" dirty="0" err="1">
                <a:latin typeface="Calibri" panose="020F0502020204030204" pitchFamily="34" charset="0"/>
                <a:cs typeface="Calibri" panose="020F0502020204030204" pitchFamily="34" charset="0"/>
              </a:rPr>
              <a:t>sublists</a:t>
            </a:r>
            <a:r>
              <a:rPr lang="en-US" altLang="en-US" dirty="0">
                <a:latin typeface="Calibri" panose="020F0502020204030204" pitchFamily="34" charset="0"/>
                <a:cs typeface="Calibri" panose="020F0502020204030204" pitchFamily="34" charset="0"/>
              </a:rPr>
              <a:t> moves one element ahead.</a:t>
            </a:r>
          </a:p>
        </p:txBody>
      </p:sp>
    </p:spTree>
    <p:extLst>
      <p:ext uri="{BB962C8B-B14F-4D97-AF65-F5344CB8AC3E}">
        <p14:creationId xmlns:p14="http://schemas.microsoft.com/office/powerpoint/2010/main" val="23930831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xWBP4lzkoyM"/>
          <p:cNvPicPr>
            <a:picLocks noRot="1" noChangeAspect="1"/>
          </p:cNvPicPr>
          <p:nvPr>
            <a:videoFile r:link="rId1"/>
          </p:nvPr>
        </p:nvPicPr>
        <p:blipFill>
          <a:blip r:embed="rId4"/>
          <a:stretch>
            <a:fillRect/>
          </a:stretch>
        </p:blipFill>
        <p:spPr>
          <a:xfrm>
            <a:off x="0" y="857250"/>
            <a:ext cx="9144000" cy="5143500"/>
          </a:xfrm>
          <a:prstGeom prst="rect">
            <a:avLst/>
          </a:prstGeom>
        </p:spPr>
      </p:pic>
    </p:spTree>
    <p:extLst>
      <p:ext uri="{BB962C8B-B14F-4D97-AF65-F5344CB8AC3E}">
        <p14:creationId xmlns:p14="http://schemas.microsoft.com/office/powerpoint/2010/main" val="581565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60648"/>
            <a:ext cx="7602048" cy="1143000"/>
          </a:xfrm>
        </p:spPr>
        <p:txBody>
          <a:bodyPr/>
          <a:lstStyle/>
          <a:p>
            <a:r>
              <a:rPr lang="en-US" altLang="en-US" sz="4400" dirty="0">
                <a:latin typeface="Calibri" panose="020F0502020204030204" pitchFamily="34" charset="0"/>
                <a:cs typeface="Calibri" panose="020F0502020204030204" pitchFamily="34" charset="0"/>
              </a:rPr>
              <a:t>Selection sort algorithm</a:t>
            </a:r>
            <a:endParaRPr lang="zh-TW" altLang="en-US" dirty="0">
              <a:latin typeface="Calibri" panose="020F0502020204030204" pitchFamily="34" charset="0"/>
              <a:cs typeface="Calibri" panose="020F0502020204030204" pitchFamily="34" charset="0"/>
            </a:endParaRP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1772816"/>
            <a:ext cx="6587056" cy="4739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8369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normAutofit/>
          </a:bodyPr>
          <a:lstStyle/>
          <a:p>
            <a:r>
              <a:rPr lang="en-US" altLang="en-US" sz="4400" dirty="0">
                <a:solidFill>
                  <a:schemeClr val="accent3">
                    <a:lumMod val="50000"/>
                  </a:schemeClr>
                </a:solidFill>
                <a:latin typeface="Calibri" panose="020F0502020204030204" pitchFamily="34" charset="0"/>
                <a:cs typeface="Calibri" panose="020F0502020204030204" pitchFamily="34" charset="0"/>
              </a:rPr>
              <a:t>Bubble </a:t>
            </a:r>
            <a:r>
              <a:rPr lang="en-US" altLang="en-US" sz="4400" dirty="0" smtClean="0">
                <a:solidFill>
                  <a:schemeClr val="accent3">
                    <a:lumMod val="50000"/>
                  </a:schemeClr>
                </a:solidFill>
                <a:latin typeface="Calibri" panose="020F0502020204030204" pitchFamily="34" charset="0"/>
                <a:cs typeface="Calibri" panose="020F0502020204030204" pitchFamily="34" charset="0"/>
              </a:rPr>
              <a:t>sorts</a:t>
            </a:r>
            <a:endParaRPr lang="zh-TW" altLang="en-US" dirty="0">
              <a:solidFill>
                <a:schemeClr val="accent3">
                  <a:lumMod val="50000"/>
                </a:schemeClr>
              </a:solidFill>
              <a:latin typeface="Calibri" panose="020F0502020204030204" pitchFamily="34" charset="0"/>
              <a:cs typeface="Calibri" panose="020F0502020204030204" pitchFamily="34" charset="0"/>
            </a:endParaRPr>
          </a:p>
        </p:txBody>
      </p:sp>
      <p:sp>
        <p:nvSpPr>
          <p:cNvPr id="3" name="內容版面配置區 2"/>
          <p:cNvSpPr>
            <a:spLocks noGrp="1"/>
          </p:cNvSpPr>
          <p:nvPr>
            <p:ph idx="1"/>
          </p:nvPr>
        </p:nvSpPr>
        <p:spPr>
          <a:xfrm>
            <a:off x="1043608" y="1447800"/>
            <a:ext cx="7890080" cy="4800600"/>
          </a:xfrm>
        </p:spPr>
        <p:txBody>
          <a:bodyPr/>
          <a:lstStyle/>
          <a:p>
            <a:pPr algn="just"/>
            <a:r>
              <a:rPr lang="en-US" altLang="en-US" dirty="0">
                <a:latin typeface="Calibri" panose="020F0502020204030204" pitchFamily="34" charset="0"/>
                <a:cs typeface="Calibri" panose="020F0502020204030204" pitchFamily="34" charset="0"/>
              </a:rPr>
              <a:t>In the bubble sort method, the list to be sorted is also divided into two </a:t>
            </a:r>
            <a:r>
              <a:rPr lang="en-US" altLang="en-US" dirty="0" err="1">
                <a:latin typeface="Calibri" panose="020F0502020204030204" pitchFamily="34" charset="0"/>
                <a:cs typeface="Calibri" panose="020F0502020204030204" pitchFamily="34" charset="0"/>
              </a:rPr>
              <a:t>sublists</a:t>
            </a:r>
            <a:r>
              <a:rPr lang="en-US" altLang="en-US" dirty="0">
                <a:latin typeface="Calibri" panose="020F0502020204030204" pitchFamily="34" charset="0"/>
                <a:cs typeface="Calibri" panose="020F0502020204030204" pitchFamily="34" charset="0"/>
              </a:rPr>
              <a:t>—</a:t>
            </a:r>
            <a:r>
              <a:rPr lang="en-US" altLang="en-US" dirty="0">
                <a:solidFill>
                  <a:srgbClr val="FF0000"/>
                </a:solidFill>
                <a:latin typeface="Calibri" panose="020F0502020204030204" pitchFamily="34" charset="0"/>
                <a:cs typeface="Calibri" panose="020F0502020204030204" pitchFamily="34" charset="0"/>
              </a:rPr>
              <a:t>sorted</a:t>
            </a:r>
            <a:r>
              <a:rPr lang="en-US" altLang="en-US" dirty="0">
                <a:latin typeface="Calibri" panose="020F0502020204030204" pitchFamily="34" charset="0"/>
                <a:cs typeface="Calibri" panose="020F0502020204030204" pitchFamily="34" charset="0"/>
              </a:rPr>
              <a:t> and </a:t>
            </a:r>
            <a:r>
              <a:rPr lang="en-US" altLang="en-US" dirty="0">
                <a:solidFill>
                  <a:srgbClr val="FF0000"/>
                </a:solidFill>
                <a:latin typeface="Calibri" panose="020F0502020204030204" pitchFamily="34" charset="0"/>
                <a:cs typeface="Calibri" panose="020F0502020204030204" pitchFamily="34" charset="0"/>
              </a:rPr>
              <a:t>unsorted</a:t>
            </a:r>
            <a:r>
              <a:rPr lang="en-US" altLang="en-US" dirty="0">
                <a:latin typeface="Calibri" panose="020F0502020204030204" pitchFamily="34" charset="0"/>
                <a:cs typeface="Calibri" panose="020F0502020204030204" pitchFamily="34" charset="0"/>
              </a:rPr>
              <a:t>. </a:t>
            </a:r>
            <a:endParaRPr lang="en-US" altLang="en-US" dirty="0" smtClean="0">
              <a:latin typeface="Calibri" panose="020F0502020204030204" pitchFamily="34" charset="0"/>
              <a:cs typeface="Calibri" panose="020F0502020204030204" pitchFamily="34" charset="0"/>
            </a:endParaRPr>
          </a:p>
          <a:p>
            <a:endParaRPr lang="en-US" altLang="en-US" dirty="0" smtClean="0">
              <a:latin typeface="Calibri" panose="020F0502020204030204" pitchFamily="34" charset="0"/>
              <a:cs typeface="Calibri" panose="020F0502020204030204" pitchFamily="34" charset="0"/>
            </a:endParaRPr>
          </a:p>
          <a:p>
            <a:pPr algn="just"/>
            <a:r>
              <a:rPr lang="en-US" altLang="en-US" dirty="0" smtClean="0">
                <a:latin typeface="Calibri" panose="020F0502020204030204" pitchFamily="34" charset="0"/>
                <a:cs typeface="Calibri" panose="020F0502020204030204" pitchFamily="34" charset="0"/>
              </a:rPr>
              <a:t>The </a:t>
            </a:r>
            <a:r>
              <a:rPr lang="en-US" altLang="en-US" dirty="0" smtClean="0">
                <a:solidFill>
                  <a:srgbClr val="FF0000"/>
                </a:solidFill>
                <a:latin typeface="Calibri" panose="020F0502020204030204" pitchFamily="34" charset="0"/>
                <a:cs typeface="Calibri" panose="020F0502020204030204" pitchFamily="34" charset="0"/>
              </a:rPr>
              <a:t>largest </a:t>
            </a:r>
            <a:r>
              <a:rPr lang="en-US" altLang="en-US" dirty="0">
                <a:solidFill>
                  <a:srgbClr val="FF0000"/>
                </a:solidFill>
                <a:latin typeface="Calibri" panose="020F0502020204030204" pitchFamily="34" charset="0"/>
                <a:cs typeface="Calibri" panose="020F0502020204030204" pitchFamily="34" charset="0"/>
              </a:rPr>
              <a:t>element</a:t>
            </a:r>
            <a:r>
              <a:rPr lang="en-US" altLang="en-US" dirty="0">
                <a:latin typeface="Calibri" panose="020F0502020204030204" pitchFamily="34" charset="0"/>
                <a:cs typeface="Calibri" panose="020F0502020204030204" pitchFamily="34" charset="0"/>
              </a:rPr>
              <a:t> is bubbled up from the unsorted </a:t>
            </a:r>
            <a:r>
              <a:rPr lang="en-US" altLang="en-US" dirty="0" err="1">
                <a:latin typeface="Calibri" panose="020F0502020204030204" pitchFamily="34" charset="0"/>
                <a:cs typeface="Calibri" panose="020F0502020204030204" pitchFamily="34" charset="0"/>
              </a:rPr>
              <a:t>sublist</a:t>
            </a:r>
            <a:r>
              <a:rPr lang="en-US" altLang="en-US" dirty="0">
                <a:latin typeface="Calibri" panose="020F0502020204030204" pitchFamily="34" charset="0"/>
                <a:cs typeface="Calibri" panose="020F0502020204030204" pitchFamily="34" charset="0"/>
              </a:rPr>
              <a:t> and moved to the sorted </a:t>
            </a:r>
            <a:r>
              <a:rPr lang="en-US" altLang="en-US" dirty="0" err="1">
                <a:latin typeface="Calibri" panose="020F0502020204030204" pitchFamily="34" charset="0"/>
                <a:cs typeface="Calibri" panose="020F0502020204030204" pitchFamily="34" charset="0"/>
              </a:rPr>
              <a:t>sublist</a:t>
            </a:r>
            <a:r>
              <a:rPr lang="en-US" altLang="en-US" dirty="0">
                <a:latin typeface="Calibri" panose="020F0502020204030204" pitchFamily="34" charset="0"/>
                <a:cs typeface="Calibri" panose="020F0502020204030204" pitchFamily="34" charset="0"/>
              </a:rPr>
              <a:t>. </a:t>
            </a:r>
            <a:endParaRPr lang="en-US" altLang="en-US" dirty="0" smtClean="0">
              <a:latin typeface="Calibri" panose="020F0502020204030204" pitchFamily="34" charset="0"/>
              <a:cs typeface="Calibri" panose="020F0502020204030204" pitchFamily="34" charset="0"/>
            </a:endParaRPr>
          </a:p>
          <a:p>
            <a:endParaRPr lang="en-US" altLang="en-US" dirty="0">
              <a:latin typeface="Calibri" panose="020F0502020204030204" pitchFamily="34" charset="0"/>
              <a:cs typeface="Calibri" panose="020F0502020204030204" pitchFamily="34" charset="0"/>
            </a:endParaRPr>
          </a:p>
          <a:p>
            <a:pPr algn="just"/>
            <a:r>
              <a:rPr lang="en-US" altLang="en-US" dirty="0" smtClean="0">
                <a:latin typeface="Calibri" panose="020F0502020204030204" pitchFamily="34" charset="0"/>
                <a:cs typeface="Calibri" panose="020F0502020204030204" pitchFamily="34" charset="0"/>
              </a:rPr>
              <a:t>After </a:t>
            </a:r>
            <a:r>
              <a:rPr lang="en-US" altLang="en-US" dirty="0">
                <a:latin typeface="Calibri" panose="020F0502020204030204" pitchFamily="34" charset="0"/>
                <a:cs typeface="Calibri" panose="020F0502020204030204" pitchFamily="34" charset="0"/>
              </a:rPr>
              <a:t>the </a:t>
            </a:r>
            <a:r>
              <a:rPr lang="en-US" altLang="en-US" dirty="0" smtClean="0">
                <a:solidFill>
                  <a:srgbClr val="FF0000"/>
                </a:solidFill>
                <a:latin typeface="Calibri" panose="020F0502020204030204" pitchFamily="34" charset="0"/>
                <a:cs typeface="Calibri" panose="020F0502020204030204" pitchFamily="34" charset="0"/>
              </a:rPr>
              <a:t>largest </a:t>
            </a:r>
            <a:r>
              <a:rPr lang="en-US" altLang="en-US" dirty="0">
                <a:solidFill>
                  <a:srgbClr val="FF0000"/>
                </a:solidFill>
                <a:latin typeface="Calibri" panose="020F0502020204030204" pitchFamily="34" charset="0"/>
                <a:cs typeface="Calibri" panose="020F0502020204030204" pitchFamily="34" charset="0"/>
              </a:rPr>
              <a:t>element</a:t>
            </a:r>
            <a:r>
              <a:rPr lang="en-US" altLang="en-US" dirty="0">
                <a:latin typeface="Calibri" panose="020F0502020204030204" pitchFamily="34" charset="0"/>
                <a:cs typeface="Calibri" panose="020F0502020204030204" pitchFamily="34" charset="0"/>
              </a:rPr>
              <a:t> has been moved to the sorted list, the wall moves one element ahead.</a:t>
            </a:r>
          </a:p>
          <a:p>
            <a:endParaRPr lang="zh-TW" altLang="en-US" dirty="0"/>
          </a:p>
        </p:txBody>
      </p:sp>
    </p:spTree>
    <p:extLst>
      <p:ext uri="{BB962C8B-B14F-4D97-AF65-F5344CB8AC3E}">
        <p14:creationId xmlns:p14="http://schemas.microsoft.com/office/powerpoint/2010/main" val="4247488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endParaRPr lang="zh-TW" altLang="en-US"/>
          </a:p>
        </p:txBody>
      </p:sp>
      <p:pic>
        <p:nvPicPr>
          <p:cNvPr id="6" name="nmhjrI-aW5o"/>
          <p:cNvPicPr>
            <a:picLocks noRot="1" noChangeAspect="1"/>
          </p:cNvPicPr>
          <p:nvPr>
            <a:videoFile r:link="rId1"/>
          </p:nvPr>
        </p:nvPicPr>
        <p:blipFill>
          <a:blip r:embed="rId4"/>
          <a:stretch>
            <a:fillRect/>
          </a:stretch>
        </p:blipFill>
        <p:spPr>
          <a:xfrm>
            <a:off x="0" y="836712"/>
            <a:ext cx="9144000" cy="5164038"/>
          </a:xfrm>
          <a:prstGeom prst="rect">
            <a:avLst/>
          </a:prstGeom>
        </p:spPr>
      </p:pic>
    </p:spTree>
    <p:extLst>
      <p:ext uri="{BB962C8B-B14F-4D97-AF65-F5344CB8AC3E}">
        <p14:creationId xmlns:p14="http://schemas.microsoft.com/office/powerpoint/2010/main" val="7692842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lstStyle/>
          <a:p>
            <a:r>
              <a:rPr lang="en-US" altLang="zh-TW" dirty="0" smtClean="0"/>
              <a:t>Insertion sorts</a:t>
            </a:r>
            <a:endParaRPr lang="zh-TW" altLang="en-US" dirty="0"/>
          </a:p>
        </p:txBody>
      </p:sp>
      <p:sp>
        <p:nvSpPr>
          <p:cNvPr id="3" name="內容版面配置區 2"/>
          <p:cNvSpPr>
            <a:spLocks noGrp="1"/>
          </p:cNvSpPr>
          <p:nvPr>
            <p:ph idx="1"/>
          </p:nvPr>
        </p:nvSpPr>
        <p:spPr>
          <a:xfrm>
            <a:off x="1043608" y="1447800"/>
            <a:ext cx="7890080" cy="4800600"/>
          </a:xfrm>
        </p:spPr>
        <p:txBody>
          <a:bodyPr/>
          <a:lstStyle/>
          <a:p>
            <a:pPr algn="just"/>
            <a:r>
              <a:rPr lang="en-US" altLang="en-US" dirty="0">
                <a:latin typeface="Calibri" panose="020F0502020204030204" pitchFamily="34" charset="0"/>
                <a:cs typeface="Calibri" panose="020F0502020204030204" pitchFamily="34" charset="0"/>
              </a:rPr>
              <a:t>The insertion sort algorithm is one of the most common sorting techniques, and it is often used by card players. </a:t>
            </a:r>
            <a:endParaRPr lang="en-US" altLang="en-US" dirty="0" smtClean="0">
              <a:latin typeface="Calibri" panose="020F0502020204030204" pitchFamily="34" charset="0"/>
              <a:cs typeface="Calibri" panose="020F0502020204030204" pitchFamily="34" charset="0"/>
            </a:endParaRPr>
          </a:p>
          <a:p>
            <a:endParaRPr lang="en-US" altLang="en-US" dirty="0">
              <a:latin typeface="Times New Roman" panose="02020603050405020304" pitchFamily="18" charset="0"/>
            </a:endParaRPr>
          </a:p>
          <a:p>
            <a:r>
              <a:rPr lang="en-US" altLang="en-US" dirty="0" smtClean="0">
                <a:latin typeface="Calibri" panose="020F0502020204030204" pitchFamily="34" charset="0"/>
                <a:cs typeface="Calibri" panose="020F0502020204030204" pitchFamily="34" charset="0"/>
              </a:rPr>
              <a:t>Each </a:t>
            </a:r>
            <a:r>
              <a:rPr lang="en-US" altLang="en-US" dirty="0">
                <a:latin typeface="Calibri" panose="020F0502020204030204" pitchFamily="34" charset="0"/>
                <a:cs typeface="Calibri" panose="020F0502020204030204" pitchFamily="34" charset="0"/>
              </a:rPr>
              <a:t>card a player picks up is inserted into the proper place in their hand of cards to maintain a particular sequence. </a:t>
            </a:r>
          </a:p>
          <a:p>
            <a:endParaRPr lang="zh-TW" altLang="en-US" dirty="0"/>
          </a:p>
        </p:txBody>
      </p:sp>
    </p:spTree>
    <p:extLst>
      <p:ext uri="{BB962C8B-B14F-4D97-AF65-F5344CB8AC3E}">
        <p14:creationId xmlns:p14="http://schemas.microsoft.com/office/powerpoint/2010/main" val="19019452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GzPmgsI-pQ"/>
          <p:cNvPicPr>
            <a:picLocks noRot="1" noChangeAspect="1"/>
          </p:cNvPicPr>
          <p:nvPr>
            <a:videoFile r:link="rId1"/>
          </p:nvPr>
        </p:nvPicPr>
        <p:blipFill>
          <a:blip r:embed="rId4"/>
          <a:stretch>
            <a:fillRect/>
          </a:stretch>
        </p:blipFill>
        <p:spPr>
          <a:xfrm>
            <a:off x="-2" y="857250"/>
            <a:ext cx="9144002" cy="5143500"/>
          </a:xfrm>
          <a:prstGeom prst="rect">
            <a:avLst/>
          </a:prstGeom>
        </p:spPr>
      </p:pic>
    </p:spTree>
    <p:extLst>
      <p:ext uri="{BB962C8B-B14F-4D97-AF65-F5344CB8AC3E}">
        <p14:creationId xmlns:p14="http://schemas.microsoft.com/office/powerpoint/2010/main" val="1439170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43608" y="274638"/>
            <a:ext cx="7890080" cy="1143000"/>
          </a:xfrm>
        </p:spPr>
        <p:txBody>
          <a:bodyPr>
            <a:normAutofit/>
          </a:bodyPr>
          <a:lstStyle/>
          <a:p>
            <a:r>
              <a:rPr lang="en-US" altLang="en-US" b="1" dirty="0">
                <a:latin typeface="Calibri" pitchFamily="34" charset="0"/>
              </a:rPr>
              <a:t>8.1.2  </a:t>
            </a:r>
            <a:r>
              <a:rPr lang="en-US" altLang="en-US" b="1" dirty="0" smtClean="0">
                <a:latin typeface="Calibri" pitchFamily="34" charset="0"/>
              </a:rPr>
              <a:t>Example</a:t>
            </a:r>
            <a:endParaRPr lang="zh-TW" altLang="en-US" b="1" dirty="0"/>
          </a:p>
        </p:txBody>
      </p:sp>
      <p:sp>
        <p:nvSpPr>
          <p:cNvPr id="4" name="圓角矩形 3"/>
          <p:cNvSpPr/>
          <p:nvPr/>
        </p:nvSpPr>
        <p:spPr>
          <a:xfrm>
            <a:off x="3743908" y="3378696"/>
            <a:ext cx="2376264" cy="1152128"/>
          </a:xfrm>
          <a:prstGeom prst="roundRect">
            <a:avLst/>
          </a:prstGeom>
          <a:solidFill>
            <a:schemeClr val="accent2">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Find Largest Algorithm</a:t>
            </a:r>
            <a:endParaRPr lang="zh-TW" altLang="en-US" sz="28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流程圖: 磁碟 4"/>
          <p:cNvSpPr/>
          <p:nvPr/>
        </p:nvSpPr>
        <p:spPr>
          <a:xfrm>
            <a:off x="3491880" y="1268760"/>
            <a:ext cx="2880320" cy="1224136"/>
          </a:xfrm>
          <a:prstGeom prst="flowChartMagneticDisk">
            <a:avLst/>
          </a:prstGeom>
          <a:solidFill>
            <a:schemeClr val="accent5">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smtClean="0">
                <a:solidFill>
                  <a:schemeClr val="accent3">
                    <a:lumMod val="50000"/>
                  </a:schemeClr>
                </a:solidFill>
                <a:latin typeface="Calibri" panose="020F0502020204030204" pitchFamily="34" charset="0"/>
                <a:cs typeface="Calibri" panose="020F0502020204030204" pitchFamily="34" charset="0"/>
              </a:rPr>
              <a:t>12.8.13.9.11</a:t>
            </a:r>
            <a:endParaRPr lang="zh-TW" altLang="en-US" sz="3200" b="1" dirty="0">
              <a:solidFill>
                <a:schemeClr val="accent3">
                  <a:lumMod val="50000"/>
                </a:schemeClr>
              </a:solidFill>
              <a:latin typeface="Calibri" panose="020F0502020204030204" pitchFamily="34" charset="0"/>
              <a:cs typeface="Calibri" panose="020F0502020204030204" pitchFamily="34" charset="0"/>
            </a:endParaRPr>
          </a:p>
        </p:txBody>
      </p:sp>
      <p:sp>
        <p:nvSpPr>
          <p:cNvPr id="6" name="流程圖: 磁碟 5"/>
          <p:cNvSpPr/>
          <p:nvPr/>
        </p:nvSpPr>
        <p:spPr>
          <a:xfrm>
            <a:off x="3491880" y="5445224"/>
            <a:ext cx="2880320" cy="1224136"/>
          </a:xfrm>
          <a:prstGeom prst="flowChartMagneticDisk">
            <a:avLst/>
          </a:prstGeom>
          <a:solidFill>
            <a:schemeClr val="accent5">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smtClean="0">
                <a:solidFill>
                  <a:schemeClr val="accent3">
                    <a:lumMod val="50000"/>
                  </a:schemeClr>
                </a:solidFill>
                <a:latin typeface="Calibri" panose="020F0502020204030204" pitchFamily="34" charset="0"/>
                <a:cs typeface="Calibri" panose="020F0502020204030204" pitchFamily="34" charset="0"/>
              </a:rPr>
              <a:t>13</a:t>
            </a:r>
            <a:endParaRPr lang="zh-TW" altLang="en-US" sz="3200" b="1" dirty="0">
              <a:solidFill>
                <a:schemeClr val="accent3">
                  <a:lumMod val="50000"/>
                </a:schemeClr>
              </a:solidFill>
              <a:latin typeface="Calibri" panose="020F0502020204030204" pitchFamily="34" charset="0"/>
              <a:cs typeface="Calibri" panose="020F0502020204030204" pitchFamily="34" charset="0"/>
            </a:endParaRPr>
          </a:p>
        </p:txBody>
      </p:sp>
      <p:sp>
        <p:nvSpPr>
          <p:cNvPr id="9" name="向下箭號 8"/>
          <p:cNvSpPr/>
          <p:nvPr/>
        </p:nvSpPr>
        <p:spPr>
          <a:xfrm>
            <a:off x="4608004" y="2708920"/>
            <a:ext cx="648072" cy="504056"/>
          </a:xfrm>
          <a:prstGeom prst="downArrow">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向下箭號 9"/>
          <p:cNvSpPr/>
          <p:nvPr/>
        </p:nvSpPr>
        <p:spPr>
          <a:xfrm>
            <a:off x="4608004" y="4725144"/>
            <a:ext cx="648072" cy="504056"/>
          </a:xfrm>
          <a:prstGeom prst="downArrow">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357102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lstStyle/>
          <a:p>
            <a:r>
              <a:rPr lang="en-US" altLang="zh-TW" dirty="0" smtClean="0"/>
              <a:t>Example - Sort</a:t>
            </a:r>
            <a:endParaRPr lang="zh-TW" altLang="en-US" dirty="0"/>
          </a:p>
        </p:txBody>
      </p:sp>
      <p:sp>
        <p:nvSpPr>
          <p:cNvPr id="3" name="內容版面配置區 2"/>
          <p:cNvSpPr>
            <a:spLocks noGrp="1"/>
          </p:cNvSpPr>
          <p:nvPr>
            <p:ph idx="1"/>
          </p:nvPr>
        </p:nvSpPr>
        <p:spPr>
          <a:xfrm>
            <a:off x="1115616" y="1447800"/>
            <a:ext cx="7818072" cy="4800600"/>
          </a:xfrm>
        </p:spPr>
        <p:txBody>
          <a:bodyPr/>
          <a:lstStyle/>
          <a:p>
            <a:r>
              <a:rPr lang="en-US" altLang="zh-TW" dirty="0"/>
              <a:t>https://visualgo.net/en/sorting</a:t>
            </a:r>
            <a:endParaRPr lang="zh-TW" altLang="en-US" dirty="0"/>
          </a:p>
        </p:txBody>
      </p:sp>
    </p:spTree>
    <p:extLst>
      <p:ext uri="{BB962C8B-B14F-4D97-AF65-F5344CB8AC3E}">
        <p14:creationId xmlns:p14="http://schemas.microsoft.com/office/powerpoint/2010/main" val="10191602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normAutofit/>
          </a:bodyPr>
          <a:lstStyle/>
          <a:p>
            <a:r>
              <a:rPr lang="en-US" altLang="en-US" dirty="0" smtClean="0">
                <a:latin typeface="Calibri" panose="020F0502020204030204" pitchFamily="34" charset="0"/>
              </a:rPr>
              <a:t>8.</a:t>
            </a:r>
            <a:r>
              <a:rPr lang="en-US" altLang="zh-TW" dirty="0" smtClean="0">
                <a:latin typeface="Calibri" panose="020F0502020204030204" pitchFamily="34" charset="0"/>
              </a:rPr>
              <a:t>6</a:t>
            </a:r>
            <a:r>
              <a:rPr lang="en-US" altLang="en-US" dirty="0" smtClean="0">
                <a:latin typeface="Calibri" panose="020F0502020204030204" pitchFamily="34" charset="0"/>
              </a:rPr>
              <a:t>  Searching</a:t>
            </a:r>
            <a:endParaRPr lang="zh-TW" altLang="en-US" dirty="0"/>
          </a:p>
        </p:txBody>
      </p:sp>
      <p:sp>
        <p:nvSpPr>
          <p:cNvPr id="3" name="內容版面配置區 2"/>
          <p:cNvSpPr>
            <a:spLocks noGrp="1"/>
          </p:cNvSpPr>
          <p:nvPr>
            <p:ph idx="1"/>
          </p:nvPr>
        </p:nvSpPr>
        <p:spPr>
          <a:xfrm>
            <a:off x="1043608" y="1447800"/>
            <a:ext cx="7890080" cy="4800600"/>
          </a:xfrm>
        </p:spPr>
        <p:txBody>
          <a:bodyPr/>
          <a:lstStyle/>
          <a:p>
            <a:pPr marL="82296" indent="0" algn="just">
              <a:buNone/>
            </a:pPr>
            <a:r>
              <a:rPr lang="en-US" altLang="en-US" dirty="0">
                <a:latin typeface="Calibri" panose="020F0502020204030204" pitchFamily="34" charset="0"/>
                <a:cs typeface="Calibri" panose="020F0502020204030204" pitchFamily="34" charset="0"/>
              </a:rPr>
              <a:t>There are two basic searches for </a:t>
            </a:r>
            <a:r>
              <a:rPr lang="en-US" altLang="en-US" dirty="0" smtClean="0">
                <a:latin typeface="Calibri" panose="020F0502020204030204" pitchFamily="34" charset="0"/>
                <a:cs typeface="Calibri" panose="020F0502020204030204" pitchFamily="34" charset="0"/>
              </a:rPr>
              <a:t>lists</a:t>
            </a:r>
            <a:r>
              <a:rPr lang="zh-TW" altLang="en-US" dirty="0" smtClean="0">
                <a:latin typeface="Calibri" panose="020F0502020204030204" pitchFamily="34" charset="0"/>
                <a:cs typeface="Calibri" panose="020F0502020204030204" pitchFamily="34" charset="0"/>
              </a:rPr>
              <a:t>：</a:t>
            </a:r>
            <a:endParaRPr lang="en-US" altLang="zh-TW" dirty="0" smtClean="0">
              <a:latin typeface="Calibri" panose="020F0502020204030204" pitchFamily="34" charset="0"/>
              <a:cs typeface="Calibri" panose="020F0502020204030204" pitchFamily="34" charset="0"/>
            </a:endParaRPr>
          </a:p>
          <a:p>
            <a:pPr marL="596646" indent="-514350" algn="just">
              <a:buFont typeface="+mj-lt"/>
              <a:buAutoNum type="arabicPeriod"/>
            </a:pPr>
            <a:r>
              <a:rPr lang="en-US" altLang="zh-TW" dirty="0">
                <a:latin typeface="Calibri" panose="020F0502020204030204" pitchFamily="34" charset="0"/>
                <a:cs typeface="Calibri" panose="020F0502020204030204" pitchFamily="34" charset="0"/>
              </a:rPr>
              <a:t>S</a:t>
            </a:r>
            <a:r>
              <a:rPr lang="en-US" altLang="en-US" dirty="0" smtClean="0">
                <a:latin typeface="Calibri" panose="020F0502020204030204" pitchFamily="34" charset="0"/>
                <a:cs typeface="Calibri" panose="020F0502020204030204" pitchFamily="34" charset="0"/>
              </a:rPr>
              <a:t>equential search</a:t>
            </a:r>
          </a:p>
          <a:p>
            <a:pPr marL="870966" lvl="1" indent="-514350" algn="just">
              <a:buFont typeface="Wingdings" panose="05000000000000000000" pitchFamily="2" charset="2"/>
              <a:buChar char="ü"/>
            </a:pPr>
            <a:r>
              <a:rPr lang="en-US" altLang="zh-TW" dirty="0" smtClean="0">
                <a:latin typeface="Calibri" panose="020F0502020204030204" pitchFamily="34" charset="0"/>
                <a:cs typeface="Calibri" panose="020F0502020204030204" pitchFamily="34" charset="0"/>
              </a:rPr>
              <a:t>It </a:t>
            </a:r>
            <a:r>
              <a:rPr lang="en-US" altLang="en-US" dirty="0" smtClean="0">
                <a:latin typeface="Calibri" panose="020F0502020204030204" pitchFamily="34" charset="0"/>
                <a:cs typeface="Calibri" panose="020F0502020204030204" pitchFamily="34" charset="0"/>
              </a:rPr>
              <a:t>can </a:t>
            </a:r>
            <a:r>
              <a:rPr lang="en-US" altLang="en-US" dirty="0">
                <a:latin typeface="Calibri" panose="020F0502020204030204" pitchFamily="34" charset="0"/>
                <a:cs typeface="Calibri" panose="020F0502020204030204" pitchFamily="34" charset="0"/>
              </a:rPr>
              <a:t>be used to locate an item in any </a:t>
            </a:r>
            <a:r>
              <a:rPr lang="en-US" altLang="en-US" dirty="0" smtClean="0">
                <a:latin typeface="Calibri" panose="020F0502020204030204" pitchFamily="34" charset="0"/>
                <a:cs typeface="Calibri" panose="020F0502020204030204" pitchFamily="34" charset="0"/>
              </a:rPr>
              <a:t>list</a:t>
            </a:r>
            <a:r>
              <a:rPr lang="en-US" altLang="zh-TW" dirty="0" smtClean="0">
                <a:latin typeface="Calibri" panose="020F0502020204030204" pitchFamily="34" charset="0"/>
                <a:cs typeface="Calibri" panose="020F0502020204030204" pitchFamily="34" charset="0"/>
              </a:rPr>
              <a:t>.</a:t>
            </a:r>
            <a:endParaRPr lang="en-US" altLang="en-US" dirty="0" smtClean="0">
              <a:latin typeface="Calibri" panose="020F0502020204030204" pitchFamily="34" charset="0"/>
              <a:cs typeface="Calibri" panose="020F0502020204030204" pitchFamily="34" charset="0"/>
            </a:endParaRPr>
          </a:p>
          <a:p>
            <a:pPr marL="596646" indent="-514350" algn="just">
              <a:buFont typeface="+mj-lt"/>
              <a:buAutoNum type="arabicPeriod"/>
            </a:pPr>
            <a:r>
              <a:rPr lang="en-US" altLang="zh-TW" dirty="0">
                <a:latin typeface="Calibri" panose="020F0502020204030204" pitchFamily="34" charset="0"/>
                <a:cs typeface="Calibri" panose="020F0502020204030204" pitchFamily="34" charset="0"/>
              </a:rPr>
              <a:t>B</a:t>
            </a:r>
            <a:r>
              <a:rPr lang="en-US" altLang="en-US" dirty="0" smtClean="0">
                <a:latin typeface="Calibri" panose="020F0502020204030204" pitchFamily="34" charset="0"/>
                <a:cs typeface="Calibri" panose="020F0502020204030204" pitchFamily="34" charset="0"/>
              </a:rPr>
              <a:t>inary search</a:t>
            </a:r>
          </a:p>
          <a:p>
            <a:pPr marL="870966" lvl="1" indent="-514350" algn="just">
              <a:buFont typeface="Wingdings" panose="05000000000000000000" pitchFamily="2" charset="2"/>
              <a:buChar char="ü"/>
            </a:pPr>
            <a:r>
              <a:rPr lang="en-US" altLang="en-US" dirty="0" smtClean="0">
                <a:latin typeface="Calibri" panose="020F0502020204030204" pitchFamily="34" charset="0"/>
                <a:cs typeface="Calibri" panose="020F0502020204030204" pitchFamily="34" charset="0"/>
              </a:rPr>
              <a:t>It requires </a:t>
            </a:r>
            <a:r>
              <a:rPr lang="en-US" altLang="en-US" dirty="0">
                <a:latin typeface="Calibri" panose="020F0502020204030204" pitchFamily="34" charset="0"/>
                <a:cs typeface="Calibri" panose="020F0502020204030204" pitchFamily="34" charset="0"/>
              </a:rPr>
              <a:t>the list first to be </a:t>
            </a:r>
            <a:r>
              <a:rPr lang="en-US" altLang="en-US" dirty="0" smtClean="0">
                <a:latin typeface="Calibri" panose="020F0502020204030204" pitchFamily="34" charset="0"/>
                <a:cs typeface="Calibri" panose="020F0502020204030204" pitchFamily="34" charset="0"/>
              </a:rPr>
              <a:t>sorted.</a:t>
            </a:r>
          </a:p>
        </p:txBody>
      </p:sp>
    </p:spTree>
    <p:extLst>
      <p:ext uri="{BB962C8B-B14F-4D97-AF65-F5344CB8AC3E}">
        <p14:creationId xmlns:p14="http://schemas.microsoft.com/office/powerpoint/2010/main" val="4254349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normAutofit/>
          </a:bodyPr>
          <a:lstStyle/>
          <a:p>
            <a:r>
              <a:rPr lang="en-US" altLang="en-US" sz="4400" dirty="0">
                <a:solidFill>
                  <a:schemeClr val="accent3">
                    <a:lumMod val="50000"/>
                  </a:schemeClr>
                </a:solidFill>
                <a:latin typeface="Calibri" panose="020F0502020204030204" pitchFamily="34" charset="0"/>
                <a:cs typeface="Calibri" panose="020F0502020204030204" pitchFamily="34" charset="0"/>
              </a:rPr>
              <a:t>Sequential </a:t>
            </a:r>
            <a:r>
              <a:rPr lang="en-US" altLang="en-US" sz="4400" dirty="0" smtClean="0">
                <a:solidFill>
                  <a:schemeClr val="accent3">
                    <a:lumMod val="50000"/>
                  </a:schemeClr>
                </a:solidFill>
                <a:latin typeface="Calibri" panose="020F0502020204030204" pitchFamily="34" charset="0"/>
                <a:cs typeface="Calibri" panose="020F0502020204030204" pitchFamily="34" charset="0"/>
              </a:rPr>
              <a:t>search</a:t>
            </a:r>
            <a:endParaRPr lang="zh-TW" altLang="en-US" dirty="0">
              <a:solidFill>
                <a:schemeClr val="accent3">
                  <a:lumMod val="50000"/>
                </a:schemeClr>
              </a:solidFill>
              <a:latin typeface="Calibri" panose="020F0502020204030204" pitchFamily="34" charset="0"/>
              <a:cs typeface="Calibri" panose="020F0502020204030204" pitchFamily="34" charset="0"/>
            </a:endParaRPr>
          </a:p>
        </p:txBody>
      </p:sp>
      <p:sp>
        <p:nvSpPr>
          <p:cNvPr id="3" name="內容版面配置區 2"/>
          <p:cNvSpPr>
            <a:spLocks noGrp="1"/>
          </p:cNvSpPr>
          <p:nvPr>
            <p:ph idx="1"/>
          </p:nvPr>
        </p:nvSpPr>
        <p:spPr>
          <a:xfrm>
            <a:off x="1115616" y="1447800"/>
            <a:ext cx="7818072" cy="4800600"/>
          </a:xfrm>
        </p:spPr>
        <p:txBody>
          <a:bodyPr/>
          <a:lstStyle/>
          <a:p>
            <a:r>
              <a:rPr lang="en-US" altLang="en-US" dirty="0">
                <a:latin typeface="Calibri" panose="020F0502020204030204" pitchFamily="34" charset="0"/>
                <a:cs typeface="Calibri" panose="020F0502020204030204" pitchFamily="34" charset="0"/>
              </a:rPr>
              <a:t>Sequential search is used if the list to be searched is </a:t>
            </a:r>
            <a:r>
              <a:rPr lang="en-US" altLang="en-US" dirty="0">
                <a:solidFill>
                  <a:srgbClr val="FF0000"/>
                </a:solidFill>
                <a:latin typeface="Calibri" panose="020F0502020204030204" pitchFamily="34" charset="0"/>
                <a:cs typeface="Calibri" panose="020F0502020204030204" pitchFamily="34" charset="0"/>
              </a:rPr>
              <a:t>not ordered</a:t>
            </a:r>
            <a:r>
              <a:rPr lang="en-US" altLang="en-US" dirty="0" smtClean="0">
                <a:latin typeface="Calibri" panose="020F0502020204030204" pitchFamily="34" charset="0"/>
                <a:cs typeface="Calibri" panose="020F0502020204030204" pitchFamily="34" charset="0"/>
              </a:rPr>
              <a:t>.</a:t>
            </a:r>
          </a:p>
          <a:p>
            <a:pPr lvl="1"/>
            <a:r>
              <a:rPr lang="en-US" altLang="en-US" dirty="0">
                <a:latin typeface="Calibri" panose="020F0502020204030204" pitchFamily="34" charset="0"/>
                <a:cs typeface="Calibri" panose="020F0502020204030204" pitchFamily="34" charset="0"/>
              </a:rPr>
              <a:t>S</a:t>
            </a:r>
            <a:r>
              <a:rPr lang="en-US" altLang="en-US" dirty="0" smtClean="0">
                <a:latin typeface="Calibri" panose="020F0502020204030204" pitchFamily="34" charset="0"/>
                <a:cs typeface="Calibri" panose="020F0502020204030204" pitchFamily="34" charset="0"/>
              </a:rPr>
              <a:t>mall </a:t>
            </a:r>
            <a:r>
              <a:rPr lang="en-US" altLang="en-US" dirty="0">
                <a:latin typeface="Calibri" panose="020F0502020204030204" pitchFamily="34" charset="0"/>
                <a:cs typeface="Calibri" panose="020F0502020204030204" pitchFamily="34" charset="0"/>
              </a:rPr>
              <a:t>lists, or lists that are not searched </a:t>
            </a:r>
            <a:r>
              <a:rPr lang="en-US" altLang="en-US" dirty="0" smtClean="0">
                <a:latin typeface="Calibri" panose="020F0502020204030204" pitchFamily="34" charset="0"/>
                <a:cs typeface="Calibri" panose="020F0502020204030204" pitchFamily="34" charset="0"/>
              </a:rPr>
              <a:t>often.</a:t>
            </a:r>
          </a:p>
          <a:p>
            <a:endParaRPr lang="en-US" altLang="zh-TW" dirty="0">
              <a:latin typeface="Calibri" panose="020F0502020204030204" pitchFamily="34" charset="0"/>
              <a:cs typeface="Calibri" panose="020F0502020204030204" pitchFamily="34" charset="0"/>
            </a:endParaRPr>
          </a:p>
          <a:p>
            <a:pPr algn="just"/>
            <a:r>
              <a:rPr lang="en-US" altLang="en-US" dirty="0">
                <a:latin typeface="Calibri" panose="020F0502020204030204" pitchFamily="34" charset="0"/>
                <a:cs typeface="Calibri" panose="020F0502020204030204" pitchFamily="34" charset="0"/>
              </a:rPr>
              <a:t>In a sequential search, we start searching for the target from the beginning of the </a:t>
            </a:r>
            <a:r>
              <a:rPr lang="en-US" altLang="en-US" dirty="0" smtClean="0">
                <a:latin typeface="Calibri" panose="020F0502020204030204" pitchFamily="34" charset="0"/>
                <a:cs typeface="Calibri" panose="020F0502020204030204" pitchFamily="34" charset="0"/>
              </a:rPr>
              <a:t>list, until </a:t>
            </a:r>
            <a:r>
              <a:rPr lang="en-US" altLang="en-US" dirty="0">
                <a:latin typeface="Calibri" panose="020F0502020204030204" pitchFamily="34" charset="0"/>
                <a:cs typeface="Calibri" panose="020F0502020204030204" pitchFamily="34" charset="0"/>
              </a:rPr>
              <a:t>we either find the target or reach the end of the list. </a:t>
            </a:r>
          </a:p>
          <a:p>
            <a:endParaRPr lang="zh-TW" altLang="en-US" dirty="0"/>
          </a:p>
        </p:txBody>
      </p:sp>
    </p:spTree>
    <p:extLst>
      <p:ext uri="{BB962C8B-B14F-4D97-AF65-F5344CB8AC3E}">
        <p14:creationId xmlns:p14="http://schemas.microsoft.com/office/powerpoint/2010/main" val="30829631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8172400" cy="1143000"/>
          </a:xfrm>
        </p:spPr>
        <p:txBody>
          <a:bodyPr>
            <a:noAutofit/>
          </a:bodyPr>
          <a:lstStyle/>
          <a:p>
            <a:r>
              <a:rPr lang="en-US" altLang="en-US" sz="4400" dirty="0">
                <a:latin typeface="Calibri" panose="020F0502020204030204" pitchFamily="34" charset="0"/>
                <a:cs typeface="Calibri" panose="020F0502020204030204" pitchFamily="34" charset="0"/>
              </a:rPr>
              <a:t>An example of a sequential search</a:t>
            </a:r>
            <a:endParaRPr lang="zh-TW" altLang="en-US" sz="4000" dirty="0">
              <a:latin typeface="Calibri" panose="020F0502020204030204" pitchFamily="34" charset="0"/>
              <a:cs typeface="Calibri" panose="020F0502020204030204" pitchFamily="34" charset="0"/>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482" y="1447358"/>
            <a:ext cx="7651750" cy="517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7268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normAutofit/>
          </a:bodyPr>
          <a:lstStyle/>
          <a:p>
            <a:r>
              <a:rPr lang="en-US" altLang="en-US" sz="4400" dirty="0">
                <a:solidFill>
                  <a:schemeClr val="accent3">
                    <a:lumMod val="50000"/>
                  </a:schemeClr>
                </a:solidFill>
                <a:latin typeface="Calibri" panose="020F0502020204030204" pitchFamily="34" charset="0"/>
                <a:cs typeface="Calibri" panose="020F0502020204030204" pitchFamily="34" charset="0"/>
              </a:rPr>
              <a:t>Binary </a:t>
            </a:r>
            <a:r>
              <a:rPr lang="en-US" altLang="en-US" sz="4400" dirty="0" smtClean="0">
                <a:solidFill>
                  <a:schemeClr val="accent3">
                    <a:lumMod val="50000"/>
                  </a:schemeClr>
                </a:solidFill>
                <a:latin typeface="Calibri" panose="020F0502020204030204" pitchFamily="34" charset="0"/>
                <a:cs typeface="Calibri" panose="020F0502020204030204" pitchFamily="34" charset="0"/>
              </a:rPr>
              <a:t>search</a:t>
            </a:r>
            <a:endParaRPr lang="zh-TW" altLang="en-US" dirty="0">
              <a:solidFill>
                <a:schemeClr val="accent3">
                  <a:lumMod val="50000"/>
                </a:schemeClr>
              </a:solidFill>
              <a:latin typeface="Calibri" panose="020F0502020204030204" pitchFamily="34" charset="0"/>
              <a:cs typeface="Calibri" panose="020F0502020204030204" pitchFamily="34" charset="0"/>
            </a:endParaRPr>
          </a:p>
        </p:txBody>
      </p:sp>
      <p:sp>
        <p:nvSpPr>
          <p:cNvPr id="3" name="內容版面配置區 2"/>
          <p:cNvSpPr>
            <a:spLocks noGrp="1"/>
          </p:cNvSpPr>
          <p:nvPr>
            <p:ph idx="1"/>
          </p:nvPr>
        </p:nvSpPr>
        <p:spPr>
          <a:xfrm>
            <a:off x="1043608" y="1447800"/>
            <a:ext cx="7890080" cy="5410200"/>
          </a:xfrm>
        </p:spPr>
        <p:txBody>
          <a:bodyPr>
            <a:normAutofit lnSpcReduction="10000"/>
          </a:bodyPr>
          <a:lstStyle/>
          <a:p>
            <a:pPr algn="just"/>
            <a:r>
              <a:rPr lang="en-US" altLang="en-US" dirty="0" smtClean="0">
                <a:latin typeface="Calibri" panose="020F0502020204030204" pitchFamily="34" charset="0"/>
                <a:cs typeface="Calibri" panose="020F0502020204030204" pitchFamily="34" charset="0"/>
              </a:rPr>
              <a:t>A </a:t>
            </a:r>
            <a:r>
              <a:rPr lang="en-US" altLang="en-US" dirty="0">
                <a:latin typeface="Calibri" panose="020F0502020204030204" pitchFamily="34" charset="0"/>
                <a:cs typeface="Calibri" panose="020F0502020204030204" pitchFamily="34" charset="0"/>
              </a:rPr>
              <a:t>binary search starts by testing the data in the element at the </a:t>
            </a:r>
            <a:r>
              <a:rPr lang="en-US" altLang="en-US" dirty="0">
                <a:solidFill>
                  <a:srgbClr val="FF0000"/>
                </a:solidFill>
                <a:latin typeface="Calibri" panose="020F0502020204030204" pitchFamily="34" charset="0"/>
                <a:cs typeface="Calibri" panose="020F0502020204030204" pitchFamily="34" charset="0"/>
              </a:rPr>
              <a:t>middle</a:t>
            </a:r>
            <a:r>
              <a:rPr lang="en-US" altLang="en-US" dirty="0">
                <a:latin typeface="Calibri" panose="020F0502020204030204" pitchFamily="34" charset="0"/>
                <a:cs typeface="Calibri" panose="020F0502020204030204" pitchFamily="34" charset="0"/>
              </a:rPr>
              <a:t> of the list. </a:t>
            </a:r>
            <a:endParaRPr lang="en-US" altLang="en-US" dirty="0" smtClean="0">
              <a:latin typeface="Calibri" panose="020F0502020204030204" pitchFamily="34" charset="0"/>
              <a:cs typeface="Calibri" panose="020F0502020204030204" pitchFamily="34" charset="0"/>
            </a:endParaRPr>
          </a:p>
          <a:p>
            <a:pPr algn="just"/>
            <a:endParaRPr lang="en-US" altLang="en-US" dirty="0" smtClean="0">
              <a:latin typeface="Calibri" panose="020F0502020204030204" pitchFamily="34" charset="0"/>
              <a:cs typeface="Calibri" panose="020F0502020204030204" pitchFamily="34" charset="0"/>
            </a:endParaRPr>
          </a:p>
          <a:p>
            <a:pPr algn="just"/>
            <a:r>
              <a:rPr lang="en-US" altLang="en-US" dirty="0" smtClean="0">
                <a:latin typeface="Calibri" panose="020F0502020204030204" pitchFamily="34" charset="0"/>
                <a:cs typeface="Calibri" panose="020F0502020204030204" pitchFamily="34" charset="0"/>
              </a:rPr>
              <a:t>This </a:t>
            </a:r>
            <a:r>
              <a:rPr lang="en-US" altLang="en-US" dirty="0">
                <a:latin typeface="Calibri" panose="020F0502020204030204" pitchFamily="34" charset="0"/>
                <a:cs typeface="Calibri" panose="020F0502020204030204" pitchFamily="34" charset="0"/>
              </a:rPr>
              <a:t>determines whether the target is in the </a:t>
            </a:r>
            <a:r>
              <a:rPr lang="en-US" altLang="en-US" dirty="0">
                <a:solidFill>
                  <a:srgbClr val="FF0000"/>
                </a:solidFill>
                <a:latin typeface="Calibri" panose="020F0502020204030204" pitchFamily="34" charset="0"/>
                <a:cs typeface="Calibri" panose="020F0502020204030204" pitchFamily="34" charset="0"/>
              </a:rPr>
              <a:t>first half </a:t>
            </a:r>
            <a:r>
              <a:rPr lang="en-US" altLang="en-US" dirty="0">
                <a:latin typeface="Calibri" panose="020F0502020204030204" pitchFamily="34" charset="0"/>
                <a:cs typeface="Calibri" panose="020F0502020204030204" pitchFamily="34" charset="0"/>
              </a:rPr>
              <a:t>or the </a:t>
            </a:r>
            <a:r>
              <a:rPr lang="en-US" altLang="en-US" dirty="0">
                <a:solidFill>
                  <a:srgbClr val="FF0000"/>
                </a:solidFill>
                <a:latin typeface="Calibri" panose="020F0502020204030204" pitchFamily="34" charset="0"/>
                <a:cs typeface="Calibri" panose="020F0502020204030204" pitchFamily="34" charset="0"/>
              </a:rPr>
              <a:t>second half </a:t>
            </a:r>
            <a:r>
              <a:rPr lang="en-US" altLang="en-US" dirty="0">
                <a:latin typeface="Calibri" panose="020F0502020204030204" pitchFamily="34" charset="0"/>
                <a:cs typeface="Calibri" panose="020F0502020204030204" pitchFamily="34" charset="0"/>
              </a:rPr>
              <a:t>of the list. </a:t>
            </a:r>
            <a:endParaRPr lang="en-US" altLang="en-US" dirty="0" smtClean="0">
              <a:latin typeface="Calibri" panose="020F0502020204030204" pitchFamily="34" charset="0"/>
              <a:cs typeface="Calibri" panose="020F0502020204030204" pitchFamily="34" charset="0"/>
            </a:endParaRPr>
          </a:p>
          <a:p>
            <a:pPr algn="just"/>
            <a:endParaRPr lang="en-US" altLang="en-US" dirty="0" smtClean="0">
              <a:latin typeface="Calibri" panose="020F0502020204030204" pitchFamily="34" charset="0"/>
              <a:cs typeface="Calibri" panose="020F0502020204030204" pitchFamily="34" charset="0"/>
            </a:endParaRPr>
          </a:p>
          <a:p>
            <a:pPr algn="just"/>
            <a:r>
              <a:rPr lang="en-US" altLang="en-US" dirty="0" smtClean="0">
                <a:latin typeface="Calibri" panose="020F0502020204030204" pitchFamily="34" charset="0"/>
                <a:cs typeface="Calibri" panose="020F0502020204030204" pitchFamily="34" charset="0"/>
              </a:rPr>
              <a:t>If </a:t>
            </a:r>
            <a:r>
              <a:rPr lang="en-US" altLang="en-US" dirty="0">
                <a:latin typeface="Calibri" panose="020F0502020204030204" pitchFamily="34" charset="0"/>
                <a:cs typeface="Calibri" panose="020F0502020204030204" pitchFamily="34" charset="0"/>
              </a:rPr>
              <a:t>it is in the first half, there is no need to further check the second half. </a:t>
            </a:r>
            <a:r>
              <a:rPr lang="en-US" altLang="en-US" dirty="0" smtClean="0">
                <a:latin typeface="Calibri" panose="020F0502020204030204" pitchFamily="34" charset="0"/>
                <a:cs typeface="Calibri" panose="020F0502020204030204" pitchFamily="34" charset="0"/>
              </a:rPr>
              <a:t>If </a:t>
            </a:r>
            <a:r>
              <a:rPr lang="en-US" altLang="en-US" dirty="0">
                <a:latin typeface="Calibri" panose="020F0502020204030204" pitchFamily="34" charset="0"/>
                <a:cs typeface="Calibri" panose="020F0502020204030204" pitchFamily="34" charset="0"/>
              </a:rPr>
              <a:t>it is in the second half, there is no need to further check the first half. </a:t>
            </a:r>
            <a:endParaRPr lang="en-US" altLang="en-US" dirty="0" smtClean="0">
              <a:latin typeface="Calibri" panose="020F0502020204030204" pitchFamily="34" charset="0"/>
              <a:cs typeface="Calibri" panose="020F0502020204030204" pitchFamily="34" charset="0"/>
            </a:endParaRPr>
          </a:p>
          <a:p>
            <a:pPr algn="just"/>
            <a:endParaRPr lang="en-US" altLang="en-US" dirty="0" smtClean="0">
              <a:latin typeface="Calibri" panose="020F0502020204030204" pitchFamily="34" charset="0"/>
              <a:cs typeface="Calibri" panose="020F0502020204030204" pitchFamily="34" charset="0"/>
            </a:endParaRPr>
          </a:p>
          <a:p>
            <a:pPr algn="just"/>
            <a:r>
              <a:rPr lang="en-US" altLang="en-US" dirty="0" smtClean="0">
                <a:latin typeface="Calibri" panose="020F0502020204030204" pitchFamily="34" charset="0"/>
                <a:cs typeface="Calibri" panose="020F0502020204030204" pitchFamily="34" charset="0"/>
              </a:rPr>
              <a:t>In </a:t>
            </a:r>
            <a:r>
              <a:rPr lang="en-US" altLang="en-US" dirty="0">
                <a:latin typeface="Calibri" panose="020F0502020204030204" pitchFamily="34" charset="0"/>
                <a:cs typeface="Calibri" panose="020F0502020204030204" pitchFamily="34" charset="0"/>
              </a:rPr>
              <a:t>other words, we </a:t>
            </a:r>
            <a:r>
              <a:rPr lang="en-US" altLang="en-US" dirty="0">
                <a:solidFill>
                  <a:srgbClr val="FF0000"/>
                </a:solidFill>
                <a:latin typeface="Calibri" panose="020F0502020204030204" pitchFamily="34" charset="0"/>
                <a:cs typeface="Calibri" panose="020F0502020204030204" pitchFamily="34" charset="0"/>
              </a:rPr>
              <a:t>eliminate half the list</a:t>
            </a:r>
            <a:r>
              <a:rPr lang="en-US" altLang="en-US" dirty="0">
                <a:latin typeface="Calibri" panose="020F0502020204030204" pitchFamily="34" charset="0"/>
                <a:cs typeface="Calibri" panose="020F0502020204030204" pitchFamily="34" charset="0"/>
              </a:rPr>
              <a:t> from further consideration.</a:t>
            </a:r>
          </a:p>
          <a:p>
            <a:endParaRPr lang="zh-TW" altLang="en-US" dirty="0"/>
          </a:p>
        </p:txBody>
      </p:sp>
    </p:spTree>
    <p:extLst>
      <p:ext uri="{BB962C8B-B14F-4D97-AF65-F5344CB8AC3E}">
        <p14:creationId xmlns:p14="http://schemas.microsoft.com/office/powerpoint/2010/main" val="23527164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lstStyle/>
          <a:p>
            <a:r>
              <a:rPr lang="en-US" altLang="en-US" sz="4400" dirty="0">
                <a:latin typeface="Calibri" panose="020F0502020204030204" pitchFamily="34" charset="0"/>
                <a:cs typeface="Calibri" panose="020F0502020204030204" pitchFamily="34" charset="0"/>
              </a:rPr>
              <a:t>Example of a binary search</a:t>
            </a:r>
            <a:endParaRPr lang="zh-TW" altLang="en-US" dirty="0">
              <a:latin typeface="Calibri" panose="020F0502020204030204" pitchFamily="34" charset="0"/>
              <a:cs typeface="Calibri" panose="020F0502020204030204" pitchFamily="34" charset="0"/>
            </a:endParaRP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5120" y="1628800"/>
            <a:ext cx="5879055" cy="5074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55031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99744" y="274638"/>
            <a:ext cx="7933944" cy="1143000"/>
          </a:xfrm>
        </p:spPr>
        <p:txBody>
          <a:bodyPr>
            <a:normAutofit/>
          </a:bodyPr>
          <a:lstStyle/>
          <a:p>
            <a:r>
              <a:rPr lang="en-US" altLang="en-US" dirty="0" smtClean="0">
                <a:latin typeface="Calibri" panose="020F0502020204030204" pitchFamily="34" charset="0"/>
                <a:cs typeface="Calibri" panose="020F0502020204030204" pitchFamily="34" charset="0"/>
              </a:rPr>
              <a:t>8.6 </a:t>
            </a:r>
            <a:r>
              <a:rPr lang="en-US" altLang="en-US" dirty="0">
                <a:latin typeface="Calibri" panose="020F0502020204030204" pitchFamily="34" charset="0"/>
                <a:cs typeface="Calibri" panose="020F0502020204030204" pitchFamily="34" charset="0"/>
              </a:rPr>
              <a:t>Structure </a:t>
            </a:r>
            <a:r>
              <a:rPr lang="en-US" altLang="en-US" dirty="0" smtClean="0">
                <a:latin typeface="Calibri" panose="020F0502020204030204" pitchFamily="34" charset="0"/>
                <a:cs typeface="Calibri" panose="020F0502020204030204" pitchFamily="34" charset="0"/>
              </a:rPr>
              <a:t>chart</a:t>
            </a:r>
            <a:endParaRPr lang="zh-TW" altLang="en-US" dirty="0">
              <a:latin typeface="Calibri" panose="020F0502020204030204" pitchFamily="34" charset="0"/>
              <a:cs typeface="Calibri" panose="020F0502020204030204" pitchFamily="34" charset="0"/>
            </a:endParaRPr>
          </a:p>
        </p:txBody>
      </p:sp>
      <p:sp>
        <p:nvSpPr>
          <p:cNvPr id="3" name="內容版面配置區 2"/>
          <p:cNvSpPr>
            <a:spLocks noGrp="1"/>
          </p:cNvSpPr>
          <p:nvPr>
            <p:ph idx="1"/>
          </p:nvPr>
        </p:nvSpPr>
        <p:spPr>
          <a:xfrm>
            <a:off x="1115616" y="1447800"/>
            <a:ext cx="7818072" cy="4800600"/>
          </a:xfrm>
        </p:spPr>
        <p:txBody>
          <a:bodyPr/>
          <a:lstStyle/>
          <a:p>
            <a:pPr algn="just"/>
            <a:r>
              <a:rPr lang="en-US" altLang="en-US" dirty="0" smtClean="0">
                <a:latin typeface="Calibri" panose="020F0502020204030204" pitchFamily="34" charset="0"/>
                <a:cs typeface="Calibri" panose="020F0502020204030204" pitchFamily="34" charset="0"/>
              </a:rPr>
              <a:t>A </a:t>
            </a:r>
            <a:r>
              <a:rPr lang="en-US" altLang="en-US" dirty="0">
                <a:latin typeface="Calibri" panose="020F0502020204030204" pitchFamily="34" charset="0"/>
                <a:cs typeface="Calibri" panose="020F0502020204030204" pitchFamily="34" charset="0"/>
              </a:rPr>
              <a:t>structure chart is a high level design tool that shows the </a:t>
            </a:r>
            <a:r>
              <a:rPr lang="en-US" altLang="en-US" dirty="0">
                <a:solidFill>
                  <a:srgbClr val="FF0000"/>
                </a:solidFill>
                <a:latin typeface="Calibri" panose="020F0502020204030204" pitchFamily="34" charset="0"/>
                <a:cs typeface="Calibri" panose="020F0502020204030204" pitchFamily="34" charset="0"/>
              </a:rPr>
              <a:t>relationship</a:t>
            </a:r>
            <a:r>
              <a:rPr lang="en-US" altLang="en-US" dirty="0">
                <a:latin typeface="Calibri" panose="020F0502020204030204" pitchFamily="34" charset="0"/>
                <a:cs typeface="Calibri" panose="020F0502020204030204" pitchFamily="34" charset="0"/>
              </a:rPr>
              <a:t> between algorithms and </a:t>
            </a:r>
            <a:r>
              <a:rPr lang="en-US" altLang="en-US" dirty="0" err="1">
                <a:latin typeface="Calibri" panose="020F0502020204030204" pitchFamily="34" charset="0"/>
                <a:cs typeface="Calibri" panose="020F0502020204030204" pitchFamily="34" charset="0"/>
              </a:rPr>
              <a:t>subalgorithms</a:t>
            </a:r>
            <a:r>
              <a:rPr lang="en-US" altLang="en-US" dirty="0" smtClean="0">
                <a:latin typeface="Calibri" panose="020F0502020204030204" pitchFamily="34" charset="0"/>
                <a:cs typeface="Calibri" panose="020F0502020204030204" pitchFamily="34" charset="0"/>
              </a:rPr>
              <a:t>.</a:t>
            </a:r>
            <a:endParaRPr lang="zh-TW" altLang="en-US" b="1" dirty="0">
              <a:latin typeface="Calibri" panose="020F0502020204030204" pitchFamily="34" charset="0"/>
              <a:cs typeface="Calibri" panose="020F0502020204030204" pitchFamily="34" charset="0"/>
            </a:endParaRPr>
          </a:p>
        </p:txBody>
      </p:sp>
      <p:sp>
        <p:nvSpPr>
          <p:cNvPr id="4" name="圓角矩形 3"/>
          <p:cNvSpPr/>
          <p:nvPr/>
        </p:nvSpPr>
        <p:spPr>
          <a:xfrm>
            <a:off x="4139952" y="3140968"/>
            <a:ext cx="1584176" cy="792088"/>
          </a:xfrm>
          <a:prstGeom prst="roundRect">
            <a:avLst/>
          </a:prstGeom>
          <a:solidFill>
            <a:schemeClr val="accent2">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accent3">
                    <a:lumMod val="50000"/>
                  </a:schemeClr>
                </a:solidFill>
                <a:latin typeface="Calibri" panose="020F0502020204030204" pitchFamily="34" charset="0"/>
                <a:cs typeface="Calibri" panose="020F0502020204030204" pitchFamily="34" charset="0"/>
              </a:rPr>
              <a:t>Elevator</a:t>
            </a:r>
            <a:endParaRPr lang="zh-TW" altLang="en-US" dirty="0">
              <a:solidFill>
                <a:schemeClr val="accent3">
                  <a:lumMod val="50000"/>
                </a:schemeClr>
              </a:solidFill>
              <a:latin typeface="Calibri" panose="020F0502020204030204" pitchFamily="34" charset="0"/>
              <a:cs typeface="Calibri" panose="020F0502020204030204" pitchFamily="34" charset="0"/>
            </a:endParaRPr>
          </a:p>
        </p:txBody>
      </p:sp>
      <p:sp>
        <p:nvSpPr>
          <p:cNvPr id="5" name="圓角矩形 4"/>
          <p:cNvSpPr/>
          <p:nvPr/>
        </p:nvSpPr>
        <p:spPr>
          <a:xfrm>
            <a:off x="1691680" y="4653136"/>
            <a:ext cx="1584176" cy="792088"/>
          </a:xfrm>
          <a:prstGeom prst="roundRect">
            <a:avLst/>
          </a:prstGeom>
          <a:solidFill>
            <a:schemeClr val="accent2">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accent3">
                    <a:lumMod val="50000"/>
                  </a:schemeClr>
                </a:solidFill>
              </a:rPr>
              <a:t>Turn on</a:t>
            </a:r>
            <a:endParaRPr lang="zh-TW" altLang="en-US" dirty="0">
              <a:solidFill>
                <a:schemeClr val="accent3">
                  <a:lumMod val="50000"/>
                </a:schemeClr>
              </a:solidFill>
            </a:endParaRPr>
          </a:p>
        </p:txBody>
      </p:sp>
      <p:sp>
        <p:nvSpPr>
          <p:cNvPr id="6" name="圓角矩形 5"/>
          <p:cNvSpPr/>
          <p:nvPr/>
        </p:nvSpPr>
        <p:spPr>
          <a:xfrm>
            <a:off x="4139952" y="4581128"/>
            <a:ext cx="1584176" cy="792088"/>
          </a:xfrm>
          <a:prstGeom prst="roundRect">
            <a:avLst/>
          </a:prstGeom>
          <a:solidFill>
            <a:schemeClr val="accent2">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accent3">
                    <a:lumMod val="50000"/>
                  </a:schemeClr>
                </a:solidFill>
              </a:rPr>
              <a:t>A</a:t>
            </a:r>
            <a:r>
              <a:rPr lang="en-US" altLang="zh-TW" dirty="0" smtClean="0">
                <a:solidFill>
                  <a:schemeClr val="accent3">
                    <a:lumMod val="50000"/>
                  </a:schemeClr>
                </a:solidFill>
              </a:rPr>
              <a:t>ctivation</a:t>
            </a:r>
            <a:endParaRPr lang="zh-TW" altLang="en-US" dirty="0">
              <a:solidFill>
                <a:schemeClr val="accent3">
                  <a:lumMod val="50000"/>
                </a:schemeClr>
              </a:solidFill>
            </a:endParaRPr>
          </a:p>
        </p:txBody>
      </p:sp>
      <p:sp>
        <p:nvSpPr>
          <p:cNvPr id="7" name="圓角矩形 6"/>
          <p:cNvSpPr/>
          <p:nvPr/>
        </p:nvSpPr>
        <p:spPr>
          <a:xfrm>
            <a:off x="6588224" y="4581128"/>
            <a:ext cx="1584176" cy="792088"/>
          </a:xfrm>
          <a:prstGeom prst="roundRect">
            <a:avLst/>
          </a:prstGeom>
          <a:solidFill>
            <a:schemeClr val="accent2">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accent3">
                    <a:lumMod val="50000"/>
                  </a:schemeClr>
                </a:solidFill>
              </a:rPr>
              <a:t>Turn </a:t>
            </a:r>
            <a:r>
              <a:rPr lang="en-US" altLang="zh-TW" dirty="0" smtClean="0">
                <a:solidFill>
                  <a:schemeClr val="accent3">
                    <a:lumMod val="50000"/>
                  </a:schemeClr>
                </a:solidFill>
              </a:rPr>
              <a:t>off</a:t>
            </a:r>
            <a:endParaRPr lang="zh-TW" altLang="en-US" dirty="0">
              <a:solidFill>
                <a:schemeClr val="accent3">
                  <a:lumMod val="50000"/>
                </a:schemeClr>
              </a:solidFill>
            </a:endParaRPr>
          </a:p>
        </p:txBody>
      </p:sp>
      <p:sp>
        <p:nvSpPr>
          <p:cNvPr id="8" name="圓角矩形 7"/>
          <p:cNvSpPr/>
          <p:nvPr/>
        </p:nvSpPr>
        <p:spPr>
          <a:xfrm>
            <a:off x="2915816" y="5852356"/>
            <a:ext cx="1584176" cy="792088"/>
          </a:xfrm>
          <a:prstGeom prst="roundRect">
            <a:avLst/>
          </a:prstGeom>
          <a:solidFill>
            <a:schemeClr val="accent2">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accent3">
                    <a:lumMod val="50000"/>
                  </a:schemeClr>
                </a:solidFill>
              </a:rPr>
              <a:t>Up</a:t>
            </a:r>
            <a:endParaRPr lang="zh-TW" altLang="en-US" dirty="0">
              <a:solidFill>
                <a:schemeClr val="accent3">
                  <a:lumMod val="50000"/>
                </a:schemeClr>
              </a:solidFill>
            </a:endParaRPr>
          </a:p>
        </p:txBody>
      </p:sp>
      <p:sp>
        <p:nvSpPr>
          <p:cNvPr id="9" name="圓角矩形 8"/>
          <p:cNvSpPr/>
          <p:nvPr/>
        </p:nvSpPr>
        <p:spPr>
          <a:xfrm>
            <a:off x="5364088" y="5852356"/>
            <a:ext cx="1584176" cy="792088"/>
          </a:xfrm>
          <a:prstGeom prst="roundRect">
            <a:avLst/>
          </a:prstGeom>
          <a:solidFill>
            <a:schemeClr val="accent2">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accent3">
                    <a:lumMod val="50000"/>
                  </a:schemeClr>
                </a:solidFill>
              </a:rPr>
              <a:t>Down</a:t>
            </a:r>
            <a:endParaRPr lang="zh-TW" altLang="en-US" dirty="0">
              <a:solidFill>
                <a:schemeClr val="accent3">
                  <a:lumMod val="50000"/>
                </a:schemeClr>
              </a:solidFill>
            </a:endParaRPr>
          </a:p>
        </p:txBody>
      </p:sp>
      <p:cxnSp>
        <p:nvCxnSpPr>
          <p:cNvPr id="11" name="直線接點 10"/>
          <p:cNvCxnSpPr/>
          <p:nvPr/>
        </p:nvCxnSpPr>
        <p:spPr>
          <a:xfrm>
            <a:off x="2483768" y="4221088"/>
            <a:ext cx="4896544"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a:endCxn id="5" idx="0"/>
          </p:cNvCxnSpPr>
          <p:nvPr/>
        </p:nvCxnSpPr>
        <p:spPr>
          <a:xfrm>
            <a:off x="2483768" y="4221088"/>
            <a:ext cx="0" cy="432048"/>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a:stCxn id="4" idx="2"/>
            <a:endCxn id="6" idx="0"/>
          </p:cNvCxnSpPr>
          <p:nvPr/>
        </p:nvCxnSpPr>
        <p:spPr>
          <a:xfrm>
            <a:off x="4932040" y="3933056"/>
            <a:ext cx="0" cy="64807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a:endCxn id="7" idx="0"/>
          </p:cNvCxnSpPr>
          <p:nvPr/>
        </p:nvCxnSpPr>
        <p:spPr>
          <a:xfrm>
            <a:off x="7380312" y="422108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3707904" y="5589240"/>
            <a:ext cx="2448272"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a:endCxn id="9" idx="0"/>
          </p:cNvCxnSpPr>
          <p:nvPr/>
        </p:nvCxnSpPr>
        <p:spPr>
          <a:xfrm>
            <a:off x="6156176" y="5589240"/>
            <a:ext cx="0" cy="263116"/>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a:endCxn id="8" idx="0"/>
          </p:cNvCxnSpPr>
          <p:nvPr/>
        </p:nvCxnSpPr>
        <p:spPr>
          <a:xfrm>
            <a:off x="3707904" y="5589240"/>
            <a:ext cx="0" cy="263116"/>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stCxn id="6" idx="2"/>
          </p:cNvCxnSpPr>
          <p:nvPr/>
        </p:nvCxnSpPr>
        <p:spPr>
          <a:xfrm>
            <a:off x="4932040" y="5373216"/>
            <a:ext cx="0" cy="216024"/>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6792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normAutofit/>
          </a:bodyPr>
          <a:lstStyle/>
          <a:p>
            <a:r>
              <a:rPr lang="en-US" altLang="en-US" sz="4400" dirty="0">
                <a:solidFill>
                  <a:schemeClr val="accent3">
                    <a:lumMod val="50000"/>
                  </a:schemeClr>
                </a:solidFill>
                <a:effectLst>
                  <a:outerShdw blurRad="38100" dist="38100" dir="2700000" algn="tl">
                    <a:srgbClr val="C0C0C0"/>
                  </a:outerShdw>
                </a:effectLst>
                <a:latin typeface="Calibri" panose="020F0502020204030204" pitchFamily="34" charset="0"/>
              </a:rPr>
              <a:t>8-7   </a:t>
            </a:r>
            <a:r>
              <a:rPr lang="en-US" altLang="en-US" sz="4400" dirty="0" smtClean="0">
                <a:solidFill>
                  <a:schemeClr val="accent3">
                    <a:lumMod val="50000"/>
                  </a:schemeClr>
                </a:solidFill>
                <a:effectLst>
                  <a:outerShdw blurRad="38100" dist="38100" dir="2700000" algn="tl">
                    <a:srgbClr val="C0C0C0"/>
                  </a:outerShdw>
                </a:effectLst>
                <a:latin typeface="Calibri" panose="020F0502020204030204" pitchFamily="34" charset="0"/>
              </a:rPr>
              <a:t>RECURSION</a:t>
            </a:r>
            <a:endParaRPr lang="zh-TW" altLang="en-US" dirty="0">
              <a:solidFill>
                <a:schemeClr val="accent3">
                  <a:lumMod val="50000"/>
                </a:schemeClr>
              </a:solidFill>
            </a:endParaRPr>
          </a:p>
        </p:txBody>
      </p:sp>
      <p:sp>
        <p:nvSpPr>
          <p:cNvPr id="3" name="內容版面配置區 2"/>
          <p:cNvSpPr>
            <a:spLocks noGrp="1"/>
          </p:cNvSpPr>
          <p:nvPr>
            <p:ph idx="1"/>
          </p:nvPr>
        </p:nvSpPr>
        <p:spPr>
          <a:xfrm>
            <a:off x="1043608" y="1447800"/>
            <a:ext cx="7890080" cy="4800600"/>
          </a:xfrm>
        </p:spPr>
        <p:txBody>
          <a:bodyPr/>
          <a:lstStyle/>
          <a:p>
            <a:pPr algn="just"/>
            <a:r>
              <a:rPr lang="en-US" altLang="en-US" dirty="0">
                <a:effectLst>
                  <a:outerShdw blurRad="38100" dist="38100" dir="2700000" algn="tl">
                    <a:srgbClr val="C0C0C0"/>
                  </a:outerShdw>
                </a:effectLst>
                <a:latin typeface="Calibri" panose="020F0502020204030204" pitchFamily="34" charset="0"/>
                <a:cs typeface="Calibri" panose="020F0502020204030204" pitchFamily="34" charset="0"/>
              </a:rPr>
              <a:t>In general, there are two approaches to writing algorithms for solving a problem. </a:t>
            </a:r>
            <a:endParaRPr lang="en-US" altLang="en-US" dirty="0" smtClean="0">
              <a:effectLst>
                <a:outerShdw blurRad="38100" dist="38100" dir="2700000" algn="tl">
                  <a:srgbClr val="C0C0C0"/>
                </a:outerShdw>
              </a:effectLst>
              <a:latin typeface="Calibri" panose="020F0502020204030204" pitchFamily="34" charset="0"/>
              <a:cs typeface="Calibri" panose="020F0502020204030204" pitchFamily="34" charset="0"/>
            </a:endParaRPr>
          </a:p>
          <a:p>
            <a:pPr algn="just"/>
            <a:endParaRPr lang="en-US" altLang="en-US" dirty="0">
              <a:effectLst>
                <a:outerShdw blurRad="38100" dist="38100" dir="2700000" algn="tl">
                  <a:srgbClr val="C0C0C0"/>
                </a:outerShdw>
              </a:effectLst>
              <a:latin typeface="Calibri" panose="020F0502020204030204" pitchFamily="34" charset="0"/>
              <a:cs typeface="Calibri" panose="020F0502020204030204" pitchFamily="34" charset="0"/>
            </a:endParaRPr>
          </a:p>
          <a:p>
            <a:pPr marL="596646" indent="-514350" algn="just">
              <a:buFont typeface="+mj-lt"/>
              <a:buAutoNum type="arabicPeriod"/>
            </a:pPr>
            <a:r>
              <a:rPr lang="en-US" altLang="en-US" dirty="0" smtClean="0">
                <a:effectLst>
                  <a:outerShdw blurRad="38100" dist="38100" dir="2700000" algn="tl">
                    <a:srgbClr val="C0C0C0"/>
                  </a:outerShdw>
                </a:effectLst>
                <a:latin typeface="Calibri" panose="020F0502020204030204" pitchFamily="34" charset="0"/>
                <a:cs typeface="Calibri" panose="020F0502020204030204" pitchFamily="34" charset="0"/>
              </a:rPr>
              <a:t>Iteration</a:t>
            </a:r>
          </a:p>
          <a:p>
            <a:pPr marL="596646" indent="-514350" algn="just">
              <a:buFont typeface="+mj-lt"/>
              <a:buAutoNum type="arabicPeriod"/>
            </a:pPr>
            <a:r>
              <a:rPr lang="en-US" altLang="en-US" dirty="0" smtClean="0">
                <a:effectLst>
                  <a:outerShdw blurRad="38100" dist="38100" dir="2700000" algn="tl">
                    <a:srgbClr val="C0C0C0"/>
                  </a:outerShdw>
                </a:effectLst>
                <a:latin typeface="Calibri" panose="020F0502020204030204" pitchFamily="34" charset="0"/>
                <a:cs typeface="Calibri" panose="020F0502020204030204" pitchFamily="34" charset="0"/>
              </a:rPr>
              <a:t>Recursion</a:t>
            </a:r>
          </a:p>
          <a:p>
            <a:pPr lvl="1" algn="just">
              <a:buFont typeface="Wingdings" panose="05000000000000000000" pitchFamily="2" charset="2"/>
              <a:buChar char="Ø"/>
            </a:pPr>
            <a:r>
              <a:rPr lang="en-US" altLang="en-US" dirty="0" smtClean="0">
                <a:effectLst>
                  <a:outerShdw blurRad="38100" dist="38100" dir="2700000" algn="tl">
                    <a:srgbClr val="C0C0C0"/>
                  </a:outerShdw>
                </a:effectLst>
                <a:latin typeface="Calibri" panose="020F0502020204030204" pitchFamily="34" charset="0"/>
                <a:cs typeface="Calibri" panose="020F0502020204030204" pitchFamily="34" charset="0"/>
              </a:rPr>
              <a:t>Recursion </a:t>
            </a:r>
            <a:r>
              <a:rPr lang="en-US" altLang="en-US" dirty="0">
                <a:effectLst>
                  <a:outerShdw blurRad="38100" dist="38100" dir="2700000" algn="tl">
                    <a:srgbClr val="C0C0C0"/>
                  </a:outerShdw>
                </a:effectLst>
                <a:latin typeface="Calibri" panose="020F0502020204030204" pitchFamily="34" charset="0"/>
                <a:cs typeface="Calibri" panose="020F0502020204030204" pitchFamily="34" charset="0"/>
              </a:rPr>
              <a:t>is a process in which an algorithm </a:t>
            </a:r>
            <a:r>
              <a:rPr lang="en-US" altLang="en-US" dirty="0">
                <a:solidFill>
                  <a:srgbClr val="FF0000"/>
                </a:solidFill>
                <a:effectLst>
                  <a:outerShdw blurRad="38100" dist="38100" dir="2700000" algn="tl">
                    <a:srgbClr val="C0C0C0"/>
                  </a:outerShdw>
                </a:effectLst>
                <a:latin typeface="Calibri" panose="020F0502020204030204" pitchFamily="34" charset="0"/>
                <a:cs typeface="Calibri" panose="020F0502020204030204" pitchFamily="34" charset="0"/>
              </a:rPr>
              <a:t>calls itself</a:t>
            </a:r>
            <a:r>
              <a:rPr lang="en-US" altLang="en-US" dirty="0">
                <a:effectLst>
                  <a:outerShdw blurRad="38100" dist="38100" dir="2700000" algn="tl">
                    <a:srgbClr val="C0C0C0"/>
                  </a:outerShdw>
                </a:effectLst>
                <a:latin typeface="Calibri" panose="020F0502020204030204" pitchFamily="34" charset="0"/>
                <a:cs typeface="Calibri" panose="020F0502020204030204" pitchFamily="34" charset="0"/>
              </a:rPr>
              <a:t>. </a:t>
            </a:r>
          </a:p>
          <a:p>
            <a:endParaRPr lang="zh-TW"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92484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1" y="1383358"/>
            <a:ext cx="7532687" cy="543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字方塊 1"/>
          <p:cNvSpPr txBox="1">
            <a:spLocks noChangeArrowheads="1"/>
          </p:cNvSpPr>
          <p:nvPr/>
        </p:nvSpPr>
        <p:spPr bwMode="auto">
          <a:xfrm>
            <a:off x="3608336" y="5044083"/>
            <a:ext cx="6479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TW" sz="2400" dirty="0">
                <a:ea typeface="新細明體" panose="02020500000000000000" pitchFamily="18" charset="-120"/>
              </a:rPr>
              <a:t>1</a:t>
            </a:r>
            <a:r>
              <a:rPr lang="zh-TW" altLang="en-US" sz="2400" dirty="0">
                <a:ea typeface="新細明體" panose="02020500000000000000" pitchFamily="18" charset="-120"/>
              </a:rPr>
              <a:t>*</a:t>
            </a:r>
            <a:r>
              <a:rPr lang="en-US" altLang="zh-TW" sz="2400" dirty="0">
                <a:ea typeface="新細明體" panose="02020500000000000000" pitchFamily="18" charset="-120"/>
              </a:rPr>
              <a:t>1</a:t>
            </a:r>
            <a:endParaRPr lang="zh-TW" altLang="en-US" sz="2400" dirty="0">
              <a:ea typeface="新細明體" panose="02020500000000000000" pitchFamily="18" charset="-120"/>
            </a:endParaRPr>
          </a:p>
        </p:txBody>
      </p:sp>
      <p:sp>
        <p:nvSpPr>
          <p:cNvPr id="6" name="文字方塊 2"/>
          <p:cNvSpPr txBox="1">
            <a:spLocks noChangeArrowheads="1"/>
          </p:cNvSpPr>
          <p:nvPr/>
        </p:nvSpPr>
        <p:spPr bwMode="auto">
          <a:xfrm>
            <a:off x="3580554" y="5373216"/>
            <a:ext cx="7034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TW" sz="2400" dirty="0">
                <a:ea typeface="新細明體" panose="02020500000000000000" pitchFamily="18" charset="-120"/>
              </a:rPr>
              <a:t>1+1</a:t>
            </a:r>
            <a:endParaRPr lang="zh-TW" altLang="en-US" sz="2400" dirty="0">
              <a:ea typeface="新細明體" panose="02020500000000000000" pitchFamily="18" charset="-120"/>
            </a:endParaRPr>
          </a:p>
        </p:txBody>
      </p:sp>
      <p:sp>
        <p:nvSpPr>
          <p:cNvPr id="7" name="文字方塊 3"/>
          <p:cNvSpPr txBox="1">
            <a:spLocks noChangeArrowheads="1"/>
          </p:cNvSpPr>
          <p:nvPr/>
        </p:nvSpPr>
        <p:spPr bwMode="auto">
          <a:xfrm>
            <a:off x="3488913" y="4582418"/>
            <a:ext cx="886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TW" sz="2400" dirty="0">
                <a:ea typeface="新細明體" panose="02020500000000000000" pitchFamily="18" charset="-120"/>
              </a:rPr>
              <a:t>1&lt;=3</a:t>
            </a:r>
            <a:endParaRPr lang="zh-TW" altLang="en-US" sz="2400" dirty="0">
              <a:ea typeface="新細明體" panose="02020500000000000000" pitchFamily="18" charset="-120"/>
            </a:endParaRPr>
          </a:p>
        </p:txBody>
      </p:sp>
      <p:sp>
        <p:nvSpPr>
          <p:cNvPr id="8" name="文字方塊 7"/>
          <p:cNvSpPr txBox="1">
            <a:spLocks noChangeArrowheads="1"/>
          </p:cNvSpPr>
          <p:nvPr/>
        </p:nvSpPr>
        <p:spPr bwMode="auto">
          <a:xfrm>
            <a:off x="3614191" y="5044083"/>
            <a:ext cx="6479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TW" sz="2400" dirty="0">
                <a:ea typeface="新細明體" panose="02020500000000000000" pitchFamily="18" charset="-120"/>
              </a:rPr>
              <a:t>1</a:t>
            </a:r>
            <a:r>
              <a:rPr lang="zh-TW" altLang="en-US" sz="2400" dirty="0">
                <a:ea typeface="新細明體" panose="02020500000000000000" pitchFamily="18" charset="-120"/>
              </a:rPr>
              <a:t>*</a:t>
            </a:r>
            <a:r>
              <a:rPr lang="en-US" altLang="zh-TW" sz="2400" dirty="0">
                <a:ea typeface="新細明體" panose="02020500000000000000" pitchFamily="18" charset="-120"/>
              </a:rPr>
              <a:t>2</a:t>
            </a:r>
            <a:endParaRPr lang="zh-TW" altLang="en-US" sz="2400" dirty="0">
              <a:ea typeface="新細明體" panose="02020500000000000000" pitchFamily="18" charset="-120"/>
            </a:endParaRPr>
          </a:p>
        </p:txBody>
      </p:sp>
      <p:sp>
        <p:nvSpPr>
          <p:cNvPr id="9" name="文字方塊 8"/>
          <p:cNvSpPr txBox="1">
            <a:spLocks noChangeArrowheads="1"/>
          </p:cNvSpPr>
          <p:nvPr/>
        </p:nvSpPr>
        <p:spPr bwMode="auto">
          <a:xfrm>
            <a:off x="3570975" y="5373216"/>
            <a:ext cx="7343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TW" sz="2400" dirty="0">
                <a:ea typeface="新細明體" panose="02020500000000000000" pitchFamily="18" charset="-120"/>
              </a:rPr>
              <a:t>2+1</a:t>
            </a:r>
            <a:endParaRPr lang="zh-TW" altLang="en-US" sz="2400" dirty="0">
              <a:ea typeface="新細明體" panose="02020500000000000000" pitchFamily="18" charset="-120"/>
            </a:endParaRPr>
          </a:p>
        </p:txBody>
      </p:sp>
      <p:sp>
        <p:nvSpPr>
          <p:cNvPr id="10" name="文字方塊 9"/>
          <p:cNvSpPr txBox="1">
            <a:spLocks noChangeArrowheads="1"/>
          </p:cNvSpPr>
          <p:nvPr/>
        </p:nvSpPr>
        <p:spPr bwMode="auto">
          <a:xfrm>
            <a:off x="3494767" y="4582418"/>
            <a:ext cx="886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TW" sz="2400" dirty="0">
                <a:ea typeface="新細明體" panose="02020500000000000000" pitchFamily="18" charset="-120"/>
              </a:rPr>
              <a:t>2&lt;=3</a:t>
            </a:r>
            <a:endParaRPr lang="zh-TW" altLang="en-US" sz="2400" dirty="0">
              <a:ea typeface="新細明體" panose="02020500000000000000" pitchFamily="18" charset="-120"/>
            </a:endParaRPr>
          </a:p>
        </p:txBody>
      </p:sp>
      <p:sp>
        <p:nvSpPr>
          <p:cNvPr id="11" name="文字方塊 10"/>
          <p:cNvSpPr txBox="1">
            <a:spLocks noChangeArrowheads="1"/>
          </p:cNvSpPr>
          <p:nvPr/>
        </p:nvSpPr>
        <p:spPr bwMode="auto">
          <a:xfrm>
            <a:off x="3611263" y="5043755"/>
            <a:ext cx="6479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TW" sz="2400" dirty="0">
                <a:ea typeface="新細明體" panose="02020500000000000000" pitchFamily="18" charset="-120"/>
              </a:rPr>
              <a:t>2</a:t>
            </a:r>
            <a:r>
              <a:rPr lang="zh-TW" altLang="en-US" sz="2400" dirty="0">
                <a:ea typeface="新細明體" panose="02020500000000000000" pitchFamily="18" charset="-120"/>
              </a:rPr>
              <a:t>*</a:t>
            </a:r>
            <a:r>
              <a:rPr lang="en-US" altLang="zh-TW" sz="2400" dirty="0">
                <a:ea typeface="新細明體" panose="02020500000000000000" pitchFamily="18" charset="-120"/>
              </a:rPr>
              <a:t>3</a:t>
            </a:r>
            <a:endParaRPr lang="zh-TW" altLang="en-US" sz="2400" dirty="0">
              <a:ea typeface="新細明體" panose="02020500000000000000" pitchFamily="18" charset="-120"/>
            </a:endParaRPr>
          </a:p>
        </p:txBody>
      </p:sp>
      <p:sp>
        <p:nvSpPr>
          <p:cNvPr id="12" name="文字方塊 11"/>
          <p:cNvSpPr txBox="1">
            <a:spLocks noChangeArrowheads="1"/>
          </p:cNvSpPr>
          <p:nvPr/>
        </p:nvSpPr>
        <p:spPr bwMode="auto">
          <a:xfrm>
            <a:off x="3573962" y="5372888"/>
            <a:ext cx="7225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TW" sz="2400" dirty="0">
                <a:ea typeface="新細明體" panose="02020500000000000000" pitchFamily="18" charset="-120"/>
              </a:rPr>
              <a:t>3+1</a:t>
            </a:r>
            <a:endParaRPr lang="zh-TW" altLang="en-US" sz="2400" dirty="0">
              <a:ea typeface="新細明體" panose="02020500000000000000" pitchFamily="18" charset="-120"/>
            </a:endParaRPr>
          </a:p>
        </p:txBody>
      </p:sp>
      <p:sp>
        <p:nvSpPr>
          <p:cNvPr id="13" name="文字方塊 12"/>
          <p:cNvSpPr txBox="1">
            <a:spLocks noChangeArrowheads="1"/>
          </p:cNvSpPr>
          <p:nvPr/>
        </p:nvSpPr>
        <p:spPr bwMode="auto">
          <a:xfrm>
            <a:off x="3491840" y="4582418"/>
            <a:ext cx="886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TW" sz="2400" dirty="0">
                <a:ea typeface="新細明體" panose="02020500000000000000" pitchFamily="18" charset="-120"/>
              </a:rPr>
              <a:t>3&lt;=3</a:t>
            </a:r>
            <a:endParaRPr lang="zh-TW" altLang="en-US" sz="2400" dirty="0">
              <a:ea typeface="新細明體" panose="02020500000000000000" pitchFamily="18" charset="-120"/>
            </a:endParaRPr>
          </a:p>
        </p:txBody>
      </p:sp>
      <p:sp>
        <p:nvSpPr>
          <p:cNvPr id="14" name="文字方塊 15"/>
          <p:cNvSpPr txBox="1">
            <a:spLocks noChangeArrowheads="1"/>
          </p:cNvSpPr>
          <p:nvPr/>
        </p:nvSpPr>
        <p:spPr bwMode="auto">
          <a:xfrm>
            <a:off x="3494767" y="4573130"/>
            <a:ext cx="886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TW" sz="2400" dirty="0">
                <a:ea typeface="新細明體" panose="02020500000000000000" pitchFamily="18" charset="-120"/>
              </a:rPr>
              <a:t>4&lt;=3</a:t>
            </a:r>
            <a:endParaRPr lang="zh-TW" altLang="en-US" sz="2400" dirty="0">
              <a:ea typeface="新細明體" panose="02020500000000000000" pitchFamily="18" charset="-120"/>
            </a:endParaRPr>
          </a:p>
        </p:txBody>
      </p:sp>
      <p:sp>
        <p:nvSpPr>
          <p:cNvPr id="15" name="標題 1"/>
          <p:cNvSpPr>
            <a:spLocks noGrp="1"/>
          </p:cNvSpPr>
          <p:nvPr>
            <p:ph type="title"/>
          </p:nvPr>
        </p:nvSpPr>
        <p:spPr>
          <a:xfrm>
            <a:off x="971600" y="274638"/>
            <a:ext cx="7962088" cy="1143000"/>
          </a:xfrm>
        </p:spPr>
        <p:txBody>
          <a:bodyPr>
            <a:normAutofit/>
          </a:bodyPr>
          <a:lstStyle/>
          <a:p>
            <a:r>
              <a:rPr lang="en-US" altLang="en-US" sz="4400" dirty="0">
                <a:solidFill>
                  <a:schemeClr val="accent3">
                    <a:lumMod val="50000"/>
                  </a:schemeClr>
                </a:solidFill>
                <a:latin typeface="Calibri" panose="020F0502020204030204" pitchFamily="34" charset="0"/>
                <a:cs typeface="Calibri" panose="020F0502020204030204" pitchFamily="34" charset="0"/>
              </a:rPr>
              <a:t>Iterative</a:t>
            </a:r>
            <a:r>
              <a:rPr lang="en-US" altLang="en-US" sz="4400" dirty="0" smtClean="0">
                <a:solidFill>
                  <a:schemeClr val="accent3">
                    <a:lumMod val="50000"/>
                  </a:schemeClr>
                </a:solidFill>
                <a:latin typeface="Calibri" panose="020F0502020204030204" pitchFamily="34" charset="0"/>
                <a:cs typeface="Calibri" panose="020F0502020204030204" pitchFamily="34" charset="0"/>
              </a:rPr>
              <a:t> solution</a:t>
            </a:r>
            <a:endParaRPr lang="zh-TW" altLang="en-US" dirty="0">
              <a:solidFill>
                <a:schemeClr val="accent3">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361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5"/>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6"/>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12"/>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13"/>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11"/>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normAutofit/>
          </a:bodyPr>
          <a:lstStyle/>
          <a:p>
            <a:r>
              <a:rPr lang="en-US" altLang="en-US" sz="4400" dirty="0">
                <a:solidFill>
                  <a:schemeClr val="accent3">
                    <a:lumMod val="50000"/>
                  </a:schemeClr>
                </a:solidFill>
                <a:latin typeface="Calibri" panose="020F0502020204030204" pitchFamily="34" charset="0"/>
                <a:cs typeface="Calibri" panose="020F0502020204030204" pitchFamily="34" charset="0"/>
              </a:rPr>
              <a:t>Recursive </a:t>
            </a:r>
            <a:r>
              <a:rPr lang="en-US" altLang="en-US" sz="4400" dirty="0" smtClean="0">
                <a:solidFill>
                  <a:schemeClr val="accent3">
                    <a:lumMod val="50000"/>
                  </a:schemeClr>
                </a:solidFill>
                <a:latin typeface="Calibri" panose="020F0502020204030204" pitchFamily="34" charset="0"/>
                <a:cs typeface="Calibri" panose="020F0502020204030204" pitchFamily="34" charset="0"/>
              </a:rPr>
              <a:t>solution</a:t>
            </a:r>
            <a:endParaRPr lang="zh-TW" altLang="en-US" dirty="0">
              <a:solidFill>
                <a:schemeClr val="accent3">
                  <a:lumMod val="50000"/>
                </a:schemeClr>
              </a:solidFill>
              <a:latin typeface="Calibri" panose="020F0502020204030204" pitchFamily="34" charset="0"/>
              <a:cs typeface="Calibri" panose="020F0502020204030204" pitchFamily="34" charset="0"/>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772816"/>
            <a:ext cx="7575500" cy="384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字方塊 6"/>
          <p:cNvSpPr txBox="1">
            <a:spLocks noChangeArrowheads="1"/>
          </p:cNvSpPr>
          <p:nvPr/>
        </p:nvSpPr>
        <p:spPr bwMode="auto">
          <a:xfrm>
            <a:off x="5940152" y="4725144"/>
            <a:ext cx="18982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TW" sz="2400" dirty="0">
                <a:ea typeface="新細明體" panose="02020500000000000000" pitchFamily="18" charset="-120"/>
              </a:rPr>
              <a:t>3</a:t>
            </a:r>
            <a:r>
              <a:rPr lang="zh-TW" altLang="en-US" sz="2400" dirty="0">
                <a:ea typeface="新細明體" panose="02020500000000000000" pitchFamily="18" charset="-120"/>
              </a:rPr>
              <a:t>*</a:t>
            </a:r>
            <a:r>
              <a:rPr lang="en-US" altLang="zh-TW" sz="2400" dirty="0">
                <a:ea typeface="新細明體" panose="02020500000000000000" pitchFamily="18" charset="-120"/>
              </a:rPr>
              <a:t>(3-1)</a:t>
            </a:r>
            <a:r>
              <a:rPr lang="zh-TW" altLang="en-US" sz="2400" dirty="0">
                <a:ea typeface="新細明體" panose="02020500000000000000" pitchFamily="18" charset="-120"/>
              </a:rPr>
              <a:t>*</a:t>
            </a:r>
            <a:r>
              <a:rPr lang="en-US" altLang="zh-TW" sz="2400" dirty="0">
                <a:ea typeface="新細明體" panose="02020500000000000000" pitchFamily="18" charset="-120"/>
              </a:rPr>
              <a:t>(2-1)</a:t>
            </a:r>
            <a:endParaRPr lang="zh-TW" altLang="en-US" sz="2400" dirty="0">
              <a:ea typeface="新細明體" panose="02020500000000000000" pitchFamily="18" charset="-120"/>
            </a:endParaRPr>
          </a:p>
        </p:txBody>
      </p:sp>
      <p:sp>
        <p:nvSpPr>
          <p:cNvPr id="6" name="文字方塊 5"/>
          <p:cNvSpPr txBox="1"/>
          <p:nvPr/>
        </p:nvSpPr>
        <p:spPr>
          <a:xfrm>
            <a:off x="4355976" y="4437112"/>
            <a:ext cx="458780" cy="461665"/>
          </a:xfrm>
          <a:prstGeom prst="rect">
            <a:avLst/>
          </a:prstGeom>
          <a:noFill/>
        </p:spPr>
        <p:txBody>
          <a:bodyPr wrap="none" rtlCol="0">
            <a:spAutoFit/>
          </a:bodyPr>
          <a:lstStyle/>
          <a:p>
            <a:r>
              <a:rPr lang="en-US" altLang="zh-TW" sz="2400" b="1" dirty="0">
                <a:latin typeface="Arial" panose="020B0604020202020204" pitchFamily="34" charset="0"/>
                <a:ea typeface="新細明體" panose="02020500000000000000" pitchFamily="18" charset="-120"/>
              </a:rPr>
              <a:t>0!</a:t>
            </a:r>
            <a:endParaRPr lang="zh-TW" altLang="en-US" sz="2400" b="1" dirty="0">
              <a:latin typeface="Arial" panose="020B0604020202020204" pitchFamily="34" charset="0"/>
              <a:ea typeface="新細明體" panose="02020500000000000000" pitchFamily="18" charset="-120"/>
            </a:endParaRPr>
          </a:p>
        </p:txBody>
      </p:sp>
    </p:spTree>
    <p:extLst>
      <p:ext uri="{BB962C8B-B14F-4D97-AF65-F5344CB8AC3E}">
        <p14:creationId xmlns:p14="http://schemas.microsoft.com/office/powerpoint/2010/main" val="196963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620688"/>
            <a:ext cx="7140500" cy="605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10489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ç¸éåç"/>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573016"/>
            <a:ext cx="22860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happy new year gifãçåçæå°çµæ"/>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469654" y="980728"/>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397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normAutofit/>
          </a:bodyPr>
          <a:lstStyle/>
          <a:p>
            <a:r>
              <a:rPr lang="en-US" altLang="en-US" b="1" dirty="0">
                <a:latin typeface="Calibri" pitchFamily="34" charset="0"/>
              </a:rPr>
              <a:t>8.1.3  Defining </a:t>
            </a:r>
            <a:r>
              <a:rPr lang="en-US" altLang="en-US" b="1" dirty="0" smtClean="0">
                <a:latin typeface="Calibri" pitchFamily="34" charset="0"/>
              </a:rPr>
              <a:t>actions</a:t>
            </a:r>
            <a:endParaRPr lang="zh-TW" altLang="en-US" b="1" dirty="0"/>
          </a:p>
        </p:txBody>
      </p:sp>
      <p:grpSp>
        <p:nvGrpSpPr>
          <p:cNvPr id="3" name="群組 2"/>
          <p:cNvGrpSpPr/>
          <p:nvPr/>
        </p:nvGrpSpPr>
        <p:grpSpPr>
          <a:xfrm>
            <a:off x="1475656" y="1258767"/>
            <a:ext cx="7024687" cy="5578475"/>
            <a:chOff x="1475656" y="1124744"/>
            <a:chExt cx="7024687" cy="5578475"/>
          </a:xfrm>
        </p:grpSpPr>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124744"/>
              <a:ext cx="7024687"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圓角矩形 4"/>
            <p:cNvSpPr/>
            <p:nvPr/>
          </p:nvSpPr>
          <p:spPr>
            <a:xfrm>
              <a:off x="2123728" y="2858753"/>
              <a:ext cx="1080120"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角矩形 7"/>
            <p:cNvSpPr/>
            <p:nvPr/>
          </p:nvSpPr>
          <p:spPr>
            <a:xfrm>
              <a:off x="2107183" y="3645024"/>
              <a:ext cx="952649"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圓角矩形 8"/>
            <p:cNvSpPr/>
            <p:nvPr/>
          </p:nvSpPr>
          <p:spPr>
            <a:xfrm>
              <a:off x="2123728" y="4437112"/>
              <a:ext cx="1024658"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圓角矩形 9"/>
            <p:cNvSpPr/>
            <p:nvPr/>
          </p:nvSpPr>
          <p:spPr>
            <a:xfrm>
              <a:off x="2123728" y="5229200"/>
              <a:ext cx="980381"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4092852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43608" y="274638"/>
            <a:ext cx="7890080" cy="1143000"/>
          </a:xfrm>
        </p:spPr>
        <p:txBody>
          <a:bodyPr/>
          <a:lstStyle/>
          <a:p>
            <a:r>
              <a:rPr lang="en-US" altLang="zh-TW" b="1" dirty="0" smtClean="0">
                <a:solidFill>
                  <a:schemeClr val="accent3">
                    <a:lumMod val="50000"/>
                  </a:schemeClr>
                </a:solidFill>
                <a:latin typeface="Calibri" panose="020F0502020204030204" pitchFamily="34" charset="0"/>
                <a:cs typeface="Calibri" panose="020F0502020204030204" pitchFamily="34" charset="0"/>
              </a:rPr>
              <a:t>Refined</a:t>
            </a:r>
            <a:endParaRPr lang="zh-TW" altLang="en-US" b="1" dirty="0">
              <a:solidFill>
                <a:schemeClr val="accent3">
                  <a:lumMod val="50000"/>
                </a:schemeClr>
              </a:solidFill>
              <a:latin typeface="Calibri" panose="020F0502020204030204" pitchFamily="34" charset="0"/>
              <a:cs typeface="Calibri" panose="020F0502020204030204" pitchFamily="34" charset="0"/>
            </a:endParaRP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226" y="1994886"/>
            <a:ext cx="7212230" cy="376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0613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43608" y="274638"/>
            <a:ext cx="7890080" cy="1143000"/>
          </a:xfrm>
        </p:spPr>
        <p:txBody>
          <a:bodyPr>
            <a:normAutofit/>
          </a:bodyPr>
          <a:lstStyle/>
          <a:p>
            <a:r>
              <a:rPr lang="en-US" altLang="en-US" b="1" dirty="0">
                <a:latin typeface="Calibri" pitchFamily="34" charset="0"/>
              </a:rPr>
              <a:t>8.1.5  </a:t>
            </a:r>
            <a:r>
              <a:rPr lang="en-US" altLang="en-US" b="1" dirty="0" smtClean="0">
                <a:latin typeface="Calibri" pitchFamily="34" charset="0"/>
              </a:rPr>
              <a:t>Generalization</a:t>
            </a:r>
            <a:endParaRPr lang="zh-TW" altLang="en-US" b="1" dirty="0"/>
          </a:p>
        </p:txBody>
      </p:sp>
      <p:pic>
        <p:nvPicPr>
          <p:cNvPr id="4"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15616" y="2276872"/>
            <a:ext cx="7818437" cy="2956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2779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lstStyle/>
          <a:p>
            <a:r>
              <a:rPr lang="en-US" altLang="en-US" sz="4400" b="1" dirty="0" smtClean="0">
                <a:solidFill>
                  <a:schemeClr val="accent3">
                    <a:lumMod val="50000"/>
                  </a:schemeClr>
                </a:solidFill>
                <a:latin typeface="Calibri" panose="020F0502020204030204" pitchFamily="34" charset="0"/>
                <a:cs typeface="Calibri" panose="020F0502020204030204" pitchFamily="34" charset="0"/>
              </a:rPr>
              <a:t>8-2 THREE CONSTRUCTS</a:t>
            </a:r>
            <a:endParaRPr lang="zh-TW" altLang="en-US" b="1" dirty="0">
              <a:solidFill>
                <a:schemeClr val="accent3">
                  <a:lumMod val="50000"/>
                </a:schemeClr>
              </a:solidFill>
              <a:latin typeface="Calibri" panose="020F0502020204030204" pitchFamily="34" charset="0"/>
              <a:cs typeface="Calibri" panose="020F0502020204030204" pitchFamily="34" charset="0"/>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544620"/>
            <a:ext cx="7655768" cy="17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字方塊 4"/>
          <p:cNvSpPr txBox="1"/>
          <p:nvPr/>
        </p:nvSpPr>
        <p:spPr>
          <a:xfrm>
            <a:off x="1078859" y="4443148"/>
            <a:ext cx="1697644" cy="461665"/>
          </a:xfrm>
          <a:prstGeom prst="rect">
            <a:avLst/>
          </a:prstGeom>
          <a:noFill/>
        </p:spPr>
        <p:txBody>
          <a:bodyPr wrap="none" rtlCol="0">
            <a:spAutoFit/>
          </a:bodyPr>
          <a:lstStyle/>
          <a:p>
            <a:r>
              <a:rPr lang="en-US" altLang="zh-TW" sz="2400" b="1" dirty="0" smtClean="0">
                <a:solidFill>
                  <a:schemeClr val="accent3">
                    <a:lumMod val="50000"/>
                  </a:schemeClr>
                </a:solidFill>
                <a:latin typeface="Calibri" panose="020F0502020204030204" pitchFamily="34" charset="0"/>
                <a:cs typeface="Calibri" panose="020F0502020204030204" pitchFamily="34" charset="0"/>
              </a:rPr>
              <a:t>Instructions</a:t>
            </a:r>
            <a:endParaRPr lang="zh-TW" altLang="en-US" sz="2800" b="1" dirty="0">
              <a:solidFill>
                <a:schemeClr val="accent3">
                  <a:lumMod val="50000"/>
                </a:schemeClr>
              </a:solidFill>
              <a:latin typeface="Calibri" panose="020F0502020204030204" pitchFamily="34" charset="0"/>
              <a:cs typeface="Calibri" panose="020F0502020204030204" pitchFamily="34" charset="0"/>
            </a:endParaRPr>
          </a:p>
        </p:txBody>
      </p:sp>
      <p:sp>
        <p:nvSpPr>
          <p:cNvPr id="6" name="文字方塊 5"/>
          <p:cNvSpPr txBox="1"/>
          <p:nvPr/>
        </p:nvSpPr>
        <p:spPr>
          <a:xfrm>
            <a:off x="4139952" y="4374177"/>
            <a:ext cx="1061509" cy="461665"/>
          </a:xfrm>
          <a:prstGeom prst="rect">
            <a:avLst/>
          </a:prstGeom>
          <a:noFill/>
        </p:spPr>
        <p:txBody>
          <a:bodyPr wrap="none" rtlCol="0">
            <a:spAutoFit/>
          </a:bodyPr>
          <a:lstStyle/>
          <a:p>
            <a:r>
              <a:rPr lang="en-US" altLang="zh-TW" sz="2400" dirty="0" smtClean="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if…else</a:t>
            </a:r>
            <a:endParaRPr lang="zh-TW" altLang="en-US" sz="2400"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7" name="文字方塊 6"/>
          <p:cNvSpPr txBox="1"/>
          <p:nvPr/>
        </p:nvSpPr>
        <p:spPr>
          <a:xfrm>
            <a:off x="7397536" y="4374176"/>
            <a:ext cx="740908" cy="461665"/>
          </a:xfrm>
          <a:prstGeom prst="rect">
            <a:avLst/>
          </a:prstGeom>
          <a:noFill/>
        </p:spPr>
        <p:txBody>
          <a:bodyPr wrap="none" rtlCol="0">
            <a:spAutoFit/>
          </a:bodyPr>
          <a:lstStyle/>
          <a:p>
            <a:r>
              <a:rPr lang="en-US" altLang="zh-TW" sz="2400" dirty="0" smtClean="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loop</a:t>
            </a:r>
            <a:endParaRPr lang="zh-TW" altLang="en-US" sz="2800"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9185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74638"/>
            <a:ext cx="7962088" cy="1143000"/>
          </a:xfrm>
        </p:spPr>
        <p:txBody>
          <a:bodyPr>
            <a:normAutofit fontScale="90000"/>
          </a:bodyPr>
          <a:lstStyle/>
          <a:p>
            <a:r>
              <a:rPr lang="en-US" altLang="en-US" sz="4400" b="1" dirty="0">
                <a:solidFill>
                  <a:schemeClr val="accent3">
                    <a:lumMod val="50000"/>
                  </a:schemeClr>
                </a:solidFill>
                <a:effectLst>
                  <a:outerShdw blurRad="38100" dist="38100" dir="2700000" algn="tl">
                    <a:srgbClr val="C0C0C0"/>
                  </a:outerShdw>
                </a:effectLst>
                <a:latin typeface="Calibri" panose="020F0502020204030204" pitchFamily="34" charset="0"/>
              </a:rPr>
              <a:t>8-3   ALGORITHM </a:t>
            </a:r>
            <a:r>
              <a:rPr lang="en-US" altLang="en-US" sz="4400" b="1" dirty="0" smtClean="0">
                <a:solidFill>
                  <a:schemeClr val="accent3">
                    <a:lumMod val="50000"/>
                  </a:schemeClr>
                </a:solidFill>
                <a:effectLst>
                  <a:outerShdw blurRad="38100" dist="38100" dir="2700000" algn="tl">
                    <a:srgbClr val="C0C0C0"/>
                  </a:outerShdw>
                </a:effectLst>
                <a:latin typeface="Calibri" panose="020F0502020204030204" pitchFamily="34" charset="0"/>
              </a:rPr>
              <a:t>REPRESENTATION</a:t>
            </a:r>
            <a:endParaRPr lang="zh-TW" altLang="en-US" b="1" dirty="0">
              <a:solidFill>
                <a:schemeClr val="accent3">
                  <a:lumMod val="50000"/>
                </a:schemeClr>
              </a:solidFill>
            </a:endParaRPr>
          </a:p>
        </p:txBody>
      </p:sp>
      <p:sp>
        <p:nvSpPr>
          <p:cNvPr id="3" name="內容版面配置區 2"/>
          <p:cNvSpPr>
            <a:spLocks noGrp="1"/>
          </p:cNvSpPr>
          <p:nvPr>
            <p:ph idx="1"/>
          </p:nvPr>
        </p:nvSpPr>
        <p:spPr>
          <a:xfrm>
            <a:off x="1115616" y="1447800"/>
            <a:ext cx="7818072" cy="5410200"/>
          </a:xfrm>
        </p:spPr>
        <p:txBody>
          <a:bodyPr/>
          <a:lstStyle/>
          <a:p>
            <a:r>
              <a:rPr lang="en-US" altLang="en-US" sz="2800" dirty="0">
                <a:solidFill>
                  <a:schemeClr val="accent3">
                    <a:lumMod val="50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So far, we have used figures to convey the concept of an algorithm. During the last few decades, tools have been designed for this purpose. Two of these tools</a:t>
            </a:r>
            <a:r>
              <a:rPr lang="en-US" altLang="en-US" sz="2800" dirty="0" smtClean="0">
                <a:solidFill>
                  <a:schemeClr val="accent3">
                    <a:lumMod val="50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a:t>
            </a:r>
          </a:p>
          <a:p>
            <a:pPr marL="596646" indent="-514350">
              <a:buFont typeface="+mj-lt"/>
              <a:buAutoNum type="arabicPeriod"/>
            </a:pPr>
            <a:r>
              <a:rPr lang="en-US" altLang="en-US" sz="2800" dirty="0" smtClean="0">
                <a:solidFill>
                  <a:srgbClr val="FF0000"/>
                </a:solidFill>
                <a:effectLst>
                  <a:outerShdw blurRad="38100" dist="38100" dir="2700000" algn="tl">
                    <a:srgbClr val="C0C0C0"/>
                  </a:outerShdw>
                </a:effectLst>
                <a:latin typeface="Calibri" panose="020F0502020204030204" pitchFamily="34" charset="0"/>
                <a:cs typeface="Calibri" panose="020F0502020204030204" pitchFamily="34" charset="0"/>
              </a:rPr>
              <a:t>UML</a:t>
            </a:r>
          </a:p>
          <a:p>
            <a:pPr marL="596646" indent="-514350">
              <a:buFont typeface="+mj-lt"/>
              <a:buAutoNum type="arabicPeriod"/>
            </a:pPr>
            <a:r>
              <a:rPr lang="en-US" altLang="en-US" sz="2800" dirty="0">
                <a:solidFill>
                  <a:srgbClr val="FF0000"/>
                </a:solidFill>
                <a:effectLst>
                  <a:outerShdw blurRad="38100" dist="38100" dir="2700000" algn="tl">
                    <a:srgbClr val="C0C0C0"/>
                  </a:outerShdw>
                </a:effectLst>
                <a:latin typeface="Calibri" panose="020F0502020204030204" pitchFamily="34" charset="0"/>
                <a:cs typeface="Calibri" panose="020F0502020204030204" pitchFamily="34" charset="0"/>
              </a:rPr>
              <a:t>P</a:t>
            </a:r>
            <a:r>
              <a:rPr lang="en-US" altLang="en-US" sz="2800" dirty="0" smtClean="0">
                <a:solidFill>
                  <a:srgbClr val="FF0000"/>
                </a:solidFill>
                <a:effectLst>
                  <a:outerShdw blurRad="38100" dist="38100" dir="2700000" algn="tl">
                    <a:srgbClr val="C0C0C0"/>
                  </a:outerShdw>
                </a:effectLst>
                <a:latin typeface="Calibri" panose="020F0502020204030204" pitchFamily="34" charset="0"/>
                <a:cs typeface="Calibri" panose="020F0502020204030204" pitchFamily="34" charset="0"/>
              </a:rPr>
              <a:t>seudocode</a:t>
            </a:r>
            <a:endParaRPr lang="en-US" altLang="en-US" sz="2800" dirty="0">
              <a:solidFill>
                <a:srgbClr val="FF0000"/>
              </a:solidFill>
              <a:effectLst>
                <a:outerShdw blurRad="38100" dist="38100" dir="2700000" algn="tl">
                  <a:srgbClr val="C0C0C0"/>
                </a:outerShdw>
              </a:effectLst>
              <a:latin typeface="Calibri" panose="020F0502020204030204" pitchFamily="34" charset="0"/>
              <a:cs typeface="Calibri" panose="020F0502020204030204" pitchFamily="34" charset="0"/>
            </a:endParaRPr>
          </a:p>
          <a:p>
            <a:endParaRPr lang="zh-TW" altLang="en-US" dirty="0"/>
          </a:p>
        </p:txBody>
      </p:sp>
    </p:spTree>
    <p:extLst>
      <p:ext uri="{BB962C8B-B14F-4D97-AF65-F5344CB8AC3E}">
        <p14:creationId xmlns:p14="http://schemas.microsoft.com/office/powerpoint/2010/main" val="19799112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上課">
      <a:majorFont>
        <a:latin typeface="Calibri"/>
        <a:ea typeface="Cambria"/>
        <a:cs typeface=""/>
      </a:majorFont>
      <a:minorFont>
        <a:latin typeface="Calibri"/>
        <a:ea typeface="Cambria"/>
        <a:cs typeface=""/>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697</TotalTime>
  <Words>2148</Words>
  <Application>Microsoft Office PowerPoint</Application>
  <PresentationFormat>如螢幕大小 (4:3)</PresentationFormat>
  <Paragraphs>266</Paragraphs>
  <Slides>40</Slides>
  <Notes>27</Notes>
  <HiddenSlides>0</HiddenSlides>
  <MMClips>3</MMClips>
  <ScaleCrop>false</ScaleCrop>
  <HeadingPairs>
    <vt:vector size="4" baseType="variant">
      <vt:variant>
        <vt:lpstr>佈景主題</vt:lpstr>
      </vt:variant>
      <vt:variant>
        <vt:i4>1</vt:i4>
      </vt:variant>
      <vt:variant>
        <vt:lpstr>投影片標題</vt:lpstr>
      </vt:variant>
      <vt:variant>
        <vt:i4>40</vt:i4>
      </vt:variant>
    </vt:vector>
  </HeadingPairs>
  <TitlesOfParts>
    <vt:vector size="41" baseType="lpstr">
      <vt:lpstr>夏至</vt:lpstr>
      <vt:lpstr>CHAPTER 8</vt:lpstr>
      <vt:lpstr>8-1   CONCEPT</vt:lpstr>
      <vt:lpstr>8.1.2  Example</vt:lpstr>
      <vt:lpstr>PowerPoint 簡報</vt:lpstr>
      <vt:lpstr>8.1.3  Defining actions</vt:lpstr>
      <vt:lpstr>Refined</vt:lpstr>
      <vt:lpstr>8.1.5  Generalization</vt:lpstr>
      <vt:lpstr>8-2 THREE CONSTRUCTS</vt:lpstr>
      <vt:lpstr>8-3   ALGORITHM REPRESENTATION</vt:lpstr>
      <vt:lpstr>8.3.1  UML</vt:lpstr>
      <vt:lpstr>PowerPoint 簡報</vt:lpstr>
      <vt:lpstr>8.3.2  Pseudocode</vt:lpstr>
      <vt:lpstr>Example - Pseudocode</vt:lpstr>
      <vt:lpstr>Example 8.1</vt:lpstr>
      <vt:lpstr>Example 8.2</vt:lpstr>
      <vt:lpstr>Example 8.3</vt:lpstr>
      <vt:lpstr>Example 8.4</vt:lpstr>
      <vt:lpstr>Example 8.5</vt:lpstr>
      <vt:lpstr>8-4   A MORE FORMAL DEFINITION</vt:lpstr>
      <vt:lpstr>8.4.1  Well-Defined</vt:lpstr>
      <vt:lpstr>8.4.3  Produce a result</vt:lpstr>
      <vt:lpstr>8.5 Sorting</vt:lpstr>
      <vt:lpstr>Selection sorts</vt:lpstr>
      <vt:lpstr>PowerPoint 簡報</vt:lpstr>
      <vt:lpstr>Selection sort algorithm</vt:lpstr>
      <vt:lpstr>Bubble sorts</vt:lpstr>
      <vt:lpstr>PowerPoint 簡報</vt:lpstr>
      <vt:lpstr>Insertion sorts</vt:lpstr>
      <vt:lpstr>PowerPoint 簡報</vt:lpstr>
      <vt:lpstr>Example - Sort</vt:lpstr>
      <vt:lpstr>8.6  Searching</vt:lpstr>
      <vt:lpstr>Sequential search</vt:lpstr>
      <vt:lpstr>An example of a sequential search</vt:lpstr>
      <vt:lpstr>Binary search</vt:lpstr>
      <vt:lpstr>Example of a binary search</vt:lpstr>
      <vt:lpstr>8.6 Structure chart</vt:lpstr>
      <vt:lpstr>8-7   RECURSION</vt:lpstr>
      <vt:lpstr>Iterative solution</vt:lpstr>
      <vt:lpstr>Recursive solution</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 shu</dc:creator>
  <cp:lastModifiedBy>A shu</cp:lastModifiedBy>
  <cp:revision>41</cp:revision>
  <dcterms:created xsi:type="dcterms:W3CDTF">2018-12-25T12:45:33Z</dcterms:created>
  <dcterms:modified xsi:type="dcterms:W3CDTF">2019-01-03T10:36:27Z</dcterms:modified>
</cp:coreProperties>
</file>