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3" r:id="rId6"/>
    <p:sldId id="259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chun liao" initials="hcl" lastIdx="1" clrIdx="0">
    <p:extLst>
      <p:ext uri="{19B8F6BF-5375-455C-9EA6-DF929625EA0E}">
        <p15:presenceInfo xmlns:p15="http://schemas.microsoft.com/office/powerpoint/2012/main" userId="c6855dbb2fc22c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EFDB4-0432-4CA6-B97F-8C544AA47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F288A1-E36C-4EDA-8EEC-C5C30F04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2C257-1B85-49A5-8B3A-A1CC4884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3F8EAD-F715-4A52-B4BF-131939E1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B9226-6D83-4F10-9C1A-799843F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E103-D45A-4F01-96F4-E95CEDFE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148E26-4093-47B1-88A6-BC99EA7D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916EA-3368-4523-9E78-EA5DB7B1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029E69-98FD-4DDD-A8B1-5131FE22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3B155C-3314-4A2E-B518-CE5AC1F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20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3A0C6D-85DE-4590-A9B0-F0B9256ED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1E74E2-D189-45C3-8F8F-0B15E893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B7083-432A-42F8-BE4F-A64334F1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3AAF4-5908-4722-A2F1-504DA01C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30BAC0-9B13-45BA-95AA-6B66814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7C4E6-FE16-4227-92C9-6F839388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26DF-5D4D-4CB6-9802-D7AB2616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A8719D-A7E5-48BE-9669-23BC6981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F6050-D6CE-43A8-A279-F06F4DB6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ABDDE-6D1F-4446-B28F-F185CFE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6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7E972-7446-4694-A0BA-D78E6EB9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E100B4-8125-496A-9E96-F65245DC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1257A-64E5-4703-B511-976A4899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8C015-EBCF-4B86-A710-8ED2D080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A2AA0-B303-42C9-8347-D793A6C3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2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96C4E-8A3F-4361-B76E-CF0DDDB7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164F6-E068-4FFF-8965-D94B56A07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A6B75B-FA7C-4764-A97C-4093005D9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2A52AB-86F1-4C16-944D-A0F2D23F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45A95-6CDE-4EA2-AE97-24B0A120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2FF7C1-80F1-43F7-90BE-45993DE3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E313A-515A-4F1E-B388-491A6A44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B6EF38-B662-47E6-A566-0414450A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9FDA14-DF0F-48A1-83FE-DCA99361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D4BBC3-024B-4930-8137-2EA9486C2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BCD115-0107-4274-B177-A9DF108F4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14632F-5870-4902-89BE-BE981F8D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482010-2A64-4126-A927-20C04088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73D205-8557-42C0-802C-36B9EF82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2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EC724-CF21-4F20-9DFC-957DB87F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E183EB-9710-4D79-8F60-5E07DA7E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041F45-4F28-4F67-9359-9ED2B74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4D77C2-327B-4E73-B030-6FD5A12A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421410-777E-4273-800E-6514BCF0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622EE8-6CB8-4033-893B-9E487AE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0EC16-EDAA-4F21-A41C-9BEC5D1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18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88A95-901F-4D51-9926-9192CDC9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2706-7C97-4E6D-BDEA-1352CF67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DF2B76-06F2-4CCA-A48A-07D68F0A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BE9EEE-76A4-4D31-B308-541898A2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265C52-3329-435C-9BCA-CEC2B2AF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C8622B-2479-4499-B31B-E5C3B641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4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E4FD5-33E1-41A7-9109-731CC4DE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B6800F-1330-4DC1-B5CB-9E205822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8EDBA8-77A1-4631-B94B-E4EE43E4A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357F28-A643-4745-B944-7FF41169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ED15BA-EC60-4C08-821C-5998A525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ADB5E8-3AFC-4D84-A2F2-078F9E2C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1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5FCCEB-C599-4A25-9392-8CCA6D36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12A53-AE49-431A-8BFC-A6C7AF9DA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1CAB4-E772-4AE3-B0DB-B108AE6E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9A83-9E3E-4101-BFA8-421EFBCAB06E}" type="datetimeFigureOut">
              <a:rPr lang="zh-TW" altLang="en-US" smtClean="0"/>
              <a:t>2018/9/28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61B9C-6AEB-404B-B0CE-C1C881B5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2CBC7-8644-4D87-A714-1237F109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88A2-E534-4FFF-AAFC-09CC66D0E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1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26431-94F9-4103-9E79-EF067B61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Code::Blocks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66A043-C466-4233-AE4B-6F5944325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if statement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47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E2A60-3A69-4BB3-BF29-9176C45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cmath</a:t>
            </a:r>
            <a:r>
              <a:rPr lang="en-US" altLang="zh-TW" dirty="0"/>
              <a:t>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3EAE9-06D2-4129-8FDC-7C81863A6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math can calculated by </a:t>
            </a:r>
            <a:r>
              <a:rPr lang="en-US" altLang="zh-TW" dirty="0" err="1"/>
              <a:t>cmath</a:t>
            </a:r>
            <a:r>
              <a:rPr lang="en-US" altLang="zh-TW" dirty="0"/>
              <a:t> library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DD76CD-9C51-47EA-ACFB-A1BE77C3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62" y="3169085"/>
            <a:ext cx="3685049" cy="3142815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73155BD6-C7A4-490A-A2E1-64309F1294CA}"/>
              </a:ext>
            </a:extLst>
          </p:cNvPr>
          <p:cNvSpPr/>
          <p:nvPr/>
        </p:nvSpPr>
        <p:spPr>
          <a:xfrm rot="9356910">
            <a:off x="4783162" y="4321265"/>
            <a:ext cx="1108553" cy="13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BA63706-3AAF-49CC-B460-AEE1329B52F7}"/>
              </a:ext>
            </a:extLst>
          </p:cNvPr>
          <p:cNvSpPr/>
          <p:nvPr/>
        </p:nvSpPr>
        <p:spPr>
          <a:xfrm rot="12140741">
            <a:off x="4617931" y="5073257"/>
            <a:ext cx="1108553" cy="13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32542F-673D-42E1-8361-9D4A82DEDC15}"/>
              </a:ext>
            </a:extLst>
          </p:cNvPr>
          <p:cNvSpPr txBox="1"/>
          <p:nvPr/>
        </p:nvSpPr>
        <p:spPr>
          <a:xfrm>
            <a:off x="6043544" y="3678128"/>
            <a:ext cx="591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pow</a:t>
            </a:r>
            <a:r>
              <a:rPr lang="en-US" altLang="zh-TW" dirty="0"/>
              <a:t> function will calculate number to the power. </a:t>
            </a:r>
          </a:p>
          <a:p>
            <a:r>
              <a:rPr lang="en-US" altLang="zh-TW" dirty="0"/>
              <a:t>For example, this line will calculate num to the power of two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B47865-2BDD-45C8-A52B-77E5C56F056F}"/>
              </a:ext>
            </a:extLst>
          </p:cNvPr>
          <p:cNvSpPr txBox="1"/>
          <p:nvPr/>
        </p:nvSpPr>
        <p:spPr>
          <a:xfrm>
            <a:off x="5870395" y="5225910"/>
            <a:ext cx="618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sqrt</a:t>
            </a:r>
            <a:r>
              <a:rPr lang="en-US" altLang="zh-TW" dirty="0"/>
              <a:t> function will calculate the square root of the number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FD95CF-1345-4E1F-92AD-871DF5BFAEC7}"/>
              </a:ext>
            </a:extLst>
          </p:cNvPr>
          <p:cNvSpPr txBox="1"/>
          <p:nvPr/>
        </p:nvSpPr>
        <p:spPr>
          <a:xfrm>
            <a:off x="1279962" y="2664816"/>
            <a:ext cx="17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Example: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1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F3605-7442-4315-9CAC-7D6B97CD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CC0995-1B1D-4241-B4B1-92C74325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2051"/>
            <a:ext cx="10515600" cy="2204911"/>
          </a:xfrm>
        </p:spPr>
        <p:txBody>
          <a:bodyPr/>
          <a:lstStyle/>
          <a:p>
            <a:r>
              <a:rPr lang="en-US" altLang="zh-TW" dirty="0"/>
              <a:t>And :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 if both conditions are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/>
              <a:t>Or :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 if at least one condition is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/>
              <a:t>Not :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 if condition is </a:t>
            </a:r>
            <a:r>
              <a:rPr lang="en-US" altLang="zh-TW" dirty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9B9E60-A0A8-48E2-AF25-687E7258F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46889"/>
              </p:ext>
            </p:extLst>
          </p:nvPr>
        </p:nvGraphicFramePr>
        <p:xfrm>
          <a:off x="838200" y="20020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236">
                  <a:extLst>
                    <a:ext uri="{9D8B030D-6E8A-4147-A177-3AD203B41FA5}">
                      <a16:colId xmlns:a16="http://schemas.microsoft.com/office/drawing/2014/main" val="2327354143"/>
                    </a:ext>
                  </a:extLst>
                </a:gridCol>
                <a:gridCol w="1546964">
                  <a:extLst>
                    <a:ext uri="{9D8B030D-6E8A-4147-A177-3AD203B41FA5}">
                      <a16:colId xmlns:a16="http://schemas.microsoft.com/office/drawing/2014/main" val="1743292945"/>
                    </a:ext>
                  </a:extLst>
                </a:gridCol>
                <a:gridCol w="5130799">
                  <a:extLst>
                    <a:ext uri="{9D8B030D-6E8A-4147-A177-3AD203B41FA5}">
                      <a16:colId xmlns:a16="http://schemas.microsoft.com/office/drawing/2014/main" val="47784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example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&gt; 0) &amp;&amp; 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&lt; 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4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&lt; 0) &amp;&amp; 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&gt; 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7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!(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 &gt; 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91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79C90-AC3F-4BEE-B841-C667521C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Truth Table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875E64D-D50F-41A5-8F43-2942F1EF4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087120"/>
              </p:ext>
            </p:extLst>
          </p:nvPr>
        </p:nvGraphicFramePr>
        <p:xfrm>
          <a:off x="838200" y="1574800"/>
          <a:ext cx="69905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59">
                  <a:extLst>
                    <a:ext uri="{9D8B030D-6E8A-4147-A177-3AD203B41FA5}">
                      <a16:colId xmlns:a16="http://schemas.microsoft.com/office/drawing/2014/main" val="551270892"/>
                    </a:ext>
                  </a:extLst>
                </a:gridCol>
                <a:gridCol w="1438482">
                  <a:extLst>
                    <a:ext uri="{9D8B030D-6E8A-4147-A177-3AD203B41FA5}">
                      <a16:colId xmlns:a16="http://schemas.microsoft.com/office/drawing/2014/main" val="1165660650"/>
                    </a:ext>
                  </a:extLst>
                </a:gridCol>
                <a:gridCol w="1739702">
                  <a:extLst>
                    <a:ext uri="{9D8B030D-6E8A-4147-A177-3AD203B41FA5}">
                      <a16:colId xmlns:a16="http://schemas.microsoft.com/office/drawing/2014/main" val="3044618505"/>
                    </a:ext>
                  </a:extLst>
                </a:gridCol>
                <a:gridCol w="3079824">
                  <a:extLst>
                    <a:ext uri="{9D8B030D-6E8A-4147-A177-3AD203B41FA5}">
                      <a16:colId xmlns:a16="http://schemas.microsoft.com/office/drawing/2014/main" val="952121307"/>
                    </a:ext>
                  </a:extLst>
                </a:gridCol>
              </a:tblGrid>
              <a:tr h="340151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Expression1 &amp;&amp; Expression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05725"/>
                  </a:ext>
                </a:extLst>
              </a:tr>
              <a:tr h="3401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55777"/>
                  </a:ext>
                </a:extLst>
              </a:tr>
              <a:tr h="3401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5437"/>
                  </a:ext>
                </a:extLst>
              </a:tr>
              <a:tr h="34015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82010"/>
                  </a:ext>
                </a:extLst>
              </a:tr>
              <a:tr h="34015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0518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D8E1562-6CD4-4A46-87ED-0F28B1D21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70584"/>
              </p:ext>
            </p:extLst>
          </p:nvPr>
        </p:nvGraphicFramePr>
        <p:xfrm>
          <a:off x="838200" y="3592578"/>
          <a:ext cx="69905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59">
                  <a:extLst>
                    <a:ext uri="{9D8B030D-6E8A-4147-A177-3AD203B41FA5}">
                      <a16:colId xmlns:a16="http://schemas.microsoft.com/office/drawing/2014/main" val="551270892"/>
                    </a:ext>
                  </a:extLst>
                </a:gridCol>
                <a:gridCol w="1438482">
                  <a:extLst>
                    <a:ext uri="{9D8B030D-6E8A-4147-A177-3AD203B41FA5}">
                      <a16:colId xmlns:a16="http://schemas.microsoft.com/office/drawing/2014/main" val="1165660650"/>
                    </a:ext>
                  </a:extLst>
                </a:gridCol>
                <a:gridCol w="1739702">
                  <a:extLst>
                    <a:ext uri="{9D8B030D-6E8A-4147-A177-3AD203B41FA5}">
                      <a16:colId xmlns:a16="http://schemas.microsoft.com/office/drawing/2014/main" val="3044618505"/>
                    </a:ext>
                  </a:extLst>
                </a:gridCol>
                <a:gridCol w="3079824">
                  <a:extLst>
                    <a:ext uri="{9D8B030D-6E8A-4147-A177-3AD203B41FA5}">
                      <a16:colId xmlns:a16="http://schemas.microsoft.com/office/drawing/2014/main" val="952121307"/>
                    </a:ext>
                  </a:extLst>
                </a:gridCol>
              </a:tblGrid>
              <a:tr h="342439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Expression1 || Expression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05725"/>
                  </a:ext>
                </a:extLst>
              </a:tr>
              <a:tr h="34243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55777"/>
                  </a:ext>
                </a:extLst>
              </a:tr>
              <a:tr h="34243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5437"/>
                  </a:ext>
                </a:extLst>
              </a:tr>
              <a:tr h="34243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82010"/>
                  </a:ext>
                </a:extLst>
              </a:tr>
              <a:tr h="34243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051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873A61A-E644-4FAF-B923-615D0D845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18949"/>
              </p:ext>
            </p:extLst>
          </p:nvPr>
        </p:nvGraphicFramePr>
        <p:xfrm>
          <a:off x="838200" y="5610356"/>
          <a:ext cx="39107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59">
                  <a:extLst>
                    <a:ext uri="{9D8B030D-6E8A-4147-A177-3AD203B41FA5}">
                      <a16:colId xmlns:a16="http://schemas.microsoft.com/office/drawing/2014/main" val="2055545670"/>
                    </a:ext>
                  </a:extLst>
                </a:gridCol>
                <a:gridCol w="1438482">
                  <a:extLst>
                    <a:ext uri="{9D8B030D-6E8A-4147-A177-3AD203B41FA5}">
                      <a16:colId xmlns:a16="http://schemas.microsoft.com/office/drawing/2014/main" val="2092326319"/>
                    </a:ext>
                  </a:extLst>
                </a:gridCol>
                <a:gridCol w="1739702">
                  <a:extLst>
                    <a:ext uri="{9D8B030D-6E8A-4147-A177-3AD203B41FA5}">
                      <a16:colId xmlns:a16="http://schemas.microsoft.com/office/drawing/2014/main" val="1310313911"/>
                    </a:ext>
                  </a:extLst>
                </a:gridCol>
              </a:tblGrid>
              <a:tr h="342439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Expression1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!Expression1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63952"/>
                  </a:ext>
                </a:extLst>
              </a:tr>
              <a:tr h="34243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41606"/>
                  </a:ext>
                </a:extLst>
              </a:tr>
              <a:tr h="34243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8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2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FF2C8-4057-4A38-BB67-26BAAA50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statement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CFAF0B-0CBB-4952-9161-E524F07EEC91}"/>
              </a:ext>
            </a:extLst>
          </p:cNvPr>
          <p:cNvSpPr txBox="1"/>
          <p:nvPr/>
        </p:nvSpPr>
        <p:spPr>
          <a:xfrm>
            <a:off x="1146132" y="2567836"/>
            <a:ext cx="444047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if(condition){</a:t>
            </a:r>
          </a:p>
          <a:p>
            <a:r>
              <a:rPr lang="en-US" altLang="zh-TW" dirty="0"/>
              <a:t>    actions to do when the condition is true..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179458-82AA-426B-ACDB-55116C27B765}"/>
              </a:ext>
            </a:extLst>
          </p:cNvPr>
          <p:cNvSpPr txBox="1"/>
          <p:nvPr/>
        </p:nvSpPr>
        <p:spPr>
          <a:xfrm>
            <a:off x="1146132" y="2148214"/>
            <a:ext cx="85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Syntax: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74655-A53D-4F1F-975D-41DA7EEEEBED}"/>
              </a:ext>
            </a:extLst>
          </p:cNvPr>
          <p:cNvSpPr txBox="1"/>
          <p:nvPr/>
        </p:nvSpPr>
        <p:spPr>
          <a:xfrm>
            <a:off x="1146132" y="4491537"/>
            <a:ext cx="10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Example: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9D9E48-A973-4158-A896-2AC068FED7F3}"/>
              </a:ext>
            </a:extLst>
          </p:cNvPr>
          <p:cNvSpPr txBox="1"/>
          <p:nvPr/>
        </p:nvSpPr>
        <p:spPr>
          <a:xfrm>
            <a:off x="1146132" y="4968657"/>
            <a:ext cx="444047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if(score &gt;= 60)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“You pass!”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8559180-D78F-4A77-8A8B-47681E0D5190}"/>
              </a:ext>
            </a:extLst>
          </p:cNvPr>
          <p:cNvSpPr/>
          <p:nvPr/>
        </p:nvSpPr>
        <p:spPr>
          <a:xfrm rot="3972166">
            <a:off x="2731398" y="4685605"/>
            <a:ext cx="457346" cy="596240"/>
          </a:xfrm>
          <a:prstGeom prst="downArrow">
            <a:avLst>
              <a:gd name="adj1" fmla="val 336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7268AE-2765-40D9-A373-DC85D557C7F2}"/>
              </a:ext>
            </a:extLst>
          </p:cNvPr>
          <p:cNvSpPr txBox="1"/>
          <p:nvPr/>
        </p:nvSpPr>
        <p:spPr>
          <a:xfrm>
            <a:off x="3244241" y="4545431"/>
            <a:ext cx="174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; is needed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BE823A7-BA11-441A-A6FC-3A5F9AF0EF27}"/>
              </a:ext>
            </a:extLst>
          </p:cNvPr>
          <p:cNvSpPr/>
          <p:nvPr/>
        </p:nvSpPr>
        <p:spPr>
          <a:xfrm rot="19720659">
            <a:off x="647700" y="4620398"/>
            <a:ext cx="493669" cy="893773"/>
          </a:xfrm>
          <a:prstGeom prst="downArrow">
            <a:avLst>
              <a:gd name="adj1" fmla="val 336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45C46D-33E4-4A0F-863B-230124D8FFF3}"/>
              </a:ext>
            </a:extLst>
          </p:cNvPr>
          <p:cNvSpPr txBox="1"/>
          <p:nvPr/>
        </p:nvSpPr>
        <p:spPr>
          <a:xfrm>
            <a:off x="187890" y="4068311"/>
            <a:ext cx="210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 curly bracket</a:t>
            </a:r>
            <a:endParaRPr lang="zh-TW" altLang="en-US" dirty="0"/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5A215353-CDCF-4F20-8294-91B621779FE9}"/>
              </a:ext>
            </a:extLst>
          </p:cNvPr>
          <p:cNvSpPr/>
          <p:nvPr/>
        </p:nvSpPr>
        <p:spPr>
          <a:xfrm>
            <a:off x="7127310" y="1908235"/>
            <a:ext cx="2273474" cy="1089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6083A2C2-D5DB-4ACE-A0BA-62D9B8617407}"/>
              </a:ext>
            </a:extLst>
          </p:cNvPr>
          <p:cNvSpPr/>
          <p:nvPr/>
        </p:nvSpPr>
        <p:spPr>
          <a:xfrm>
            <a:off x="9682619" y="3622689"/>
            <a:ext cx="1572016" cy="7488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5EF1FA96-61C7-4C46-8526-82D44A2DA674}"/>
              </a:ext>
            </a:extLst>
          </p:cNvPr>
          <p:cNvSpPr/>
          <p:nvPr/>
        </p:nvSpPr>
        <p:spPr>
          <a:xfrm>
            <a:off x="8126260" y="5233895"/>
            <a:ext cx="375781" cy="3444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021D7F3-DB50-482D-820C-3E8624D50EF2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9400784" y="2453118"/>
            <a:ext cx="1067843" cy="11695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17539CE-0905-403D-BD81-D3C8C2D1DD7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264047" y="2998000"/>
            <a:ext cx="50104" cy="2235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16F00487-71DE-4E7D-93D3-21AAB46F4132}"/>
              </a:ext>
            </a:extLst>
          </p:cNvPr>
          <p:cNvCxnSpPr>
            <a:stCxn id="13" idx="2"/>
          </p:cNvCxnSpPr>
          <p:nvPr/>
        </p:nvCxnSpPr>
        <p:spPr>
          <a:xfrm rot="5400000">
            <a:off x="9304465" y="3381269"/>
            <a:ext cx="173848" cy="2154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6ED6C2-0DBB-4EA9-8897-48B0813F54F6}"/>
              </a:ext>
            </a:extLst>
          </p:cNvPr>
          <p:cNvSpPr txBox="1"/>
          <p:nvPr/>
        </p:nvSpPr>
        <p:spPr>
          <a:xfrm>
            <a:off x="7669063" y="3860001"/>
            <a:ext cx="69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62ABD7-31BE-494D-B977-73B7C60E80F5}"/>
              </a:ext>
            </a:extLst>
          </p:cNvPr>
          <p:cNvSpPr txBox="1"/>
          <p:nvPr/>
        </p:nvSpPr>
        <p:spPr>
          <a:xfrm>
            <a:off x="9682619" y="2009820"/>
            <a:ext cx="61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49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1574-B0DF-4374-8A08-793770C8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547"/>
            <a:ext cx="10515600" cy="1325563"/>
          </a:xfrm>
        </p:spPr>
        <p:txBody>
          <a:bodyPr/>
          <a:lstStyle/>
          <a:p>
            <a:r>
              <a:rPr lang="en-US" altLang="zh-TW" dirty="0"/>
              <a:t>If…else…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463C9-3567-4BA8-87E0-83896245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591F1D-905B-4329-B554-39148B5B499A}"/>
              </a:ext>
            </a:extLst>
          </p:cNvPr>
          <p:cNvSpPr txBox="1"/>
          <p:nvPr/>
        </p:nvSpPr>
        <p:spPr>
          <a:xfrm>
            <a:off x="1158658" y="2620027"/>
            <a:ext cx="444047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if(score &gt;= 60)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“You pass!”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“You fail!”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314F5FD4-5773-4190-97DB-EB7453BD9348}"/>
              </a:ext>
            </a:extLst>
          </p:cNvPr>
          <p:cNvSpPr/>
          <p:nvPr/>
        </p:nvSpPr>
        <p:spPr>
          <a:xfrm>
            <a:off x="7728558" y="1690688"/>
            <a:ext cx="2642992" cy="9269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Score &gt;= 60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D149A24E-0646-40E5-8DC7-ED365239981A}"/>
              </a:ext>
            </a:extLst>
          </p:cNvPr>
          <p:cNvSpPr/>
          <p:nvPr/>
        </p:nvSpPr>
        <p:spPr>
          <a:xfrm>
            <a:off x="6757792" y="3263030"/>
            <a:ext cx="1290181" cy="9269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“Fail”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CD6BE7E3-1DCE-4F17-9CF7-DC1A096CAE26}"/>
              </a:ext>
            </a:extLst>
          </p:cNvPr>
          <p:cNvSpPr/>
          <p:nvPr/>
        </p:nvSpPr>
        <p:spPr>
          <a:xfrm>
            <a:off x="10063619" y="3263030"/>
            <a:ext cx="1290181" cy="9269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“Pass”</a:t>
            </a:r>
            <a:endParaRPr lang="zh-TW" altLang="en-US" dirty="0"/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A528CC26-C758-4CCA-AFE0-90A8768F6E0A}"/>
              </a:ext>
            </a:extLst>
          </p:cNvPr>
          <p:cNvSpPr/>
          <p:nvPr/>
        </p:nvSpPr>
        <p:spPr>
          <a:xfrm>
            <a:off x="8815191" y="5473875"/>
            <a:ext cx="469726" cy="44467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1BD1D5A-174D-4B2D-93D4-B3791BBF265F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7402884" y="2154150"/>
            <a:ext cx="325675" cy="1108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E4651EA-B6E7-4D83-9646-46BA0857BA7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0371550" y="2154151"/>
            <a:ext cx="337160" cy="1108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52EB00D-DA5A-430C-82A1-434FC059144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584509" y="4008329"/>
            <a:ext cx="1283919" cy="16471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3CFCE275-6AD4-4424-8568-83C1108CA89C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9563100" y="3670648"/>
            <a:ext cx="626302" cy="166491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4118CE-3612-4873-99DC-CFE0619160A6}"/>
              </a:ext>
            </a:extLst>
          </p:cNvPr>
          <p:cNvSpPr txBox="1"/>
          <p:nvPr/>
        </p:nvSpPr>
        <p:spPr>
          <a:xfrm>
            <a:off x="7363734" y="1679103"/>
            <a:ext cx="61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34293B2-C53C-4C60-AE37-E22714E5C33C}"/>
              </a:ext>
            </a:extLst>
          </p:cNvPr>
          <p:cNvSpPr txBox="1"/>
          <p:nvPr/>
        </p:nvSpPr>
        <p:spPr>
          <a:xfrm>
            <a:off x="10248901" y="1674798"/>
            <a:ext cx="61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FB800-13C6-4A56-BBE5-134AAB5A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 if…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80E97-2916-4EC7-9A01-EAE33D24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CE6558-AAC0-4CD9-922C-335227F62C4C}"/>
              </a:ext>
            </a:extLst>
          </p:cNvPr>
          <p:cNvSpPr txBox="1"/>
          <p:nvPr/>
        </p:nvSpPr>
        <p:spPr>
          <a:xfrm>
            <a:off x="1158658" y="2620027"/>
            <a:ext cx="4440477" cy="31393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if(score &gt;= 80)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“Great!”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 if(score &gt;= 60 &amp;&amp; score &lt; 80) 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“Good!”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else{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“Fail!”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2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E3029-C86A-4488-A7F3-66A1657B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217D5-019B-418C-8141-02F1BB5E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input a score, range is in 0 to 100, if score is out of range, print “invalid input”, otherwise, print the string according to the form 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D47565-739D-43D7-9133-E563F25D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5036"/>
              </p:ext>
            </p:extLst>
          </p:nvPr>
        </p:nvGraphicFramePr>
        <p:xfrm>
          <a:off x="1086285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077989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1796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4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80-100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You get 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6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70-79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You get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2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60-69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You get 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50-59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You get 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Below 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You Fail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4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E80D4-5D71-418A-9357-BAEBFC69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Practice(2/2)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FFAEB-2513-4D37-912C-3D02D38C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 the hint string same as the example below. 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838465-2778-4F42-B103-28C6D14D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90" y="2668657"/>
            <a:ext cx="7817024" cy="31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6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389</Words>
  <Application>Microsoft Office PowerPoint</Application>
  <PresentationFormat>寬螢幕</PresentationFormat>
  <Paragraphs>125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Code::Blocks</vt:lpstr>
      <vt:lpstr>cmath library</vt:lpstr>
      <vt:lpstr>Logical operators</vt:lpstr>
      <vt:lpstr>Truth Table</vt:lpstr>
      <vt:lpstr>if statement</vt:lpstr>
      <vt:lpstr>If…else… </vt:lpstr>
      <vt:lpstr>If…else if…</vt:lpstr>
      <vt:lpstr>Practice(1/2)</vt:lpstr>
      <vt:lpstr>Practice(2/2)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 chun liao</dc:creator>
  <cp:lastModifiedBy>hung chun liao</cp:lastModifiedBy>
  <cp:revision>45</cp:revision>
  <dcterms:created xsi:type="dcterms:W3CDTF">2018-09-27T03:30:52Z</dcterms:created>
  <dcterms:modified xsi:type="dcterms:W3CDTF">2018-09-28T04:55:25Z</dcterms:modified>
</cp:coreProperties>
</file>