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2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0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5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4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3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1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3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C173-ED8D-45B2-A20B-759972698187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AB1D-3C1B-4779-97A4-A1E0F4826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-WN-dKNT3Dri7vMo3Hgt5bLoxkBSeQ9yEBj7tr0rqVY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data_types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3f49ktz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Type, </a:t>
            </a:r>
            <a:r>
              <a:rPr lang="en-US" altLang="zh-TW" dirty="0" err="1" smtClean="0"/>
              <a:t>enum</a:t>
            </a:r>
            <a:r>
              <a:rPr lang="en-US" altLang="zh-TW" dirty="0" smtClean="0"/>
              <a:t>, random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2018/10/19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Invalid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87032" cy="1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#include &lt;</a:t>
            </a:r>
            <a:r>
              <a:rPr lang="en-US" altLang="zh-TW" dirty="0" err="1" smtClean="0">
                <a:solidFill>
                  <a:srgbClr val="00B050"/>
                </a:solidFill>
              </a:rPr>
              <a:t>cstdlib</a:t>
            </a:r>
            <a:r>
              <a:rPr lang="en-US" altLang="zh-TW" dirty="0" smtClean="0">
                <a:solidFill>
                  <a:srgbClr val="00B050"/>
                </a:solidFill>
              </a:rPr>
              <a:t>&gt;</a:t>
            </a:r>
            <a:r>
              <a:rPr lang="en-US" altLang="zh-TW" dirty="0" smtClean="0"/>
              <a:t>  	// </a:t>
            </a:r>
            <a:r>
              <a:rPr lang="en-US" altLang="zh-TW" dirty="0"/>
              <a:t>random related function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and()</a:t>
            </a:r>
            <a:r>
              <a:rPr lang="en-US" altLang="zh-TW" dirty="0" smtClean="0"/>
              <a:t>			// this function will return a random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RAND_MAX		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//this variable is the maximum value which rand() can generate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3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183182" cy="39182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6" y="4283405"/>
            <a:ext cx="8150260" cy="27293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15" y="4331824"/>
            <a:ext cx="7635889" cy="2632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450" y="4395712"/>
            <a:ext cx="7608350" cy="26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0143" y="295903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Why are the same?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Random is not actually random</a:t>
            </a:r>
          </a:p>
          <a:p>
            <a:r>
              <a:rPr lang="en-US" altLang="zh-TW" dirty="0" smtClean="0"/>
              <a:t>It is just a complex calculation to reduce the number that looks like random</a:t>
            </a:r>
          </a:p>
          <a:p>
            <a:r>
              <a:rPr lang="en-US" altLang="zh-TW" dirty="0" smtClean="0"/>
              <a:t>The calculation start with </a:t>
            </a:r>
            <a:r>
              <a:rPr lang="en-US" altLang="zh-TW" dirty="0" smtClean="0">
                <a:solidFill>
                  <a:srgbClr val="FF0000"/>
                </a:solidFill>
              </a:rPr>
              <a:t>the seed of random</a:t>
            </a:r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srand</a:t>
            </a:r>
            <a:r>
              <a:rPr lang="en-US" altLang="zh-TW" dirty="0" smtClean="0">
                <a:solidFill>
                  <a:srgbClr val="FF0000"/>
                </a:solidFill>
              </a:rPr>
              <a:t>(unsigned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this function is used to set the seed of random as the argument which you put in, won’t return anything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9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9200" y="2150110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4060"/>
            <a:ext cx="8266670" cy="2832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2539"/>
            <a:ext cx="8254401" cy="24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dirty="0" smtClean="0"/>
              <a:t>But it is tired to change the argument of </a:t>
            </a:r>
            <a:r>
              <a:rPr lang="en-US" altLang="zh-TW" dirty="0" err="1" smtClean="0"/>
              <a:t>srand</a:t>
            </a:r>
            <a:r>
              <a:rPr lang="en-US" altLang="zh-TW" dirty="0" smtClean="0"/>
              <a:t>() every time</a:t>
            </a:r>
          </a:p>
          <a:p>
            <a:r>
              <a:rPr lang="en-US" altLang="zh-TW" dirty="0" smtClean="0"/>
              <a:t>We can use </a:t>
            </a:r>
            <a:r>
              <a:rPr lang="en-US" altLang="zh-TW" dirty="0" smtClean="0">
                <a:solidFill>
                  <a:srgbClr val="FF0000"/>
                </a:solidFill>
              </a:rPr>
              <a:t>time()</a:t>
            </a:r>
            <a:r>
              <a:rPr lang="en-US" altLang="zh-TW" dirty="0" smtClean="0"/>
              <a:t> function to help us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#include &lt;</a:t>
            </a:r>
            <a:r>
              <a:rPr lang="en-US" altLang="zh-TW" dirty="0" err="1" smtClean="0">
                <a:solidFill>
                  <a:srgbClr val="00B050"/>
                </a:solidFill>
              </a:rPr>
              <a:t>ctime</a:t>
            </a:r>
            <a:r>
              <a:rPr lang="en-US" altLang="zh-TW" dirty="0" smtClean="0">
                <a:solidFill>
                  <a:srgbClr val="00B050"/>
                </a:solidFill>
              </a:rPr>
              <a:t>&gt;	</a:t>
            </a:r>
            <a:r>
              <a:rPr lang="en-US" altLang="zh-TW" dirty="0" smtClean="0"/>
              <a:t>	//time related function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time( NULL )</a:t>
            </a:r>
          </a:p>
          <a:p>
            <a:r>
              <a:rPr lang="en-US" altLang="zh-TW" dirty="0" smtClean="0"/>
              <a:t>This function will return the seconds from 1970/1/1 00:00 to now</a:t>
            </a:r>
          </a:p>
          <a:p>
            <a:r>
              <a:rPr lang="en-US" altLang="zh-TW" dirty="0" smtClean="0"/>
              <a:t>This function need argument, but it will be introduced in later chapters, you can just put </a:t>
            </a:r>
            <a:r>
              <a:rPr lang="en-US" altLang="zh-TW" dirty="0" smtClean="0">
                <a:solidFill>
                  <a:srgbClr val="0070C0"/>
                </a:solidFill>
              </a:rPr>
              <a:t>NULL</a:t>
            </a:r>
            <a:r>
              <a:rPr lang="en-US" altLang="zh-TW" dirty="0" smtClean="0"/>
              <a:t> in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2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Combine random and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734"/>
            <a:ext cx="4815840" cy="48961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1335666"/>
            <a:ext cx="7277100" cy="25401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40" y="3016567"/>
            <a:ext cx="7965783" cy="28750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040" y="4915000"/>
            <a:ext cx="7232369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range of random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use mathematical operator (+-*/%) to get the random in certain range that we need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03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Ex1: integer in 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49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31089"/>
            <a:ext cx="6614160" cy="32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(signed)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432024"/>
              </p:ext>
            </p:extLst>
          </p:nvPr>
        </p:nvGraphicFramePr>
        <p:xfrm>
          <a:off x="138545" y="1825625"/>
          <a:ext cx="11677072" cy="3962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3629">
                  <a:extLst>
                    <a:ext uri="{9D8B030D-6E8A-4147-A177-3AD203B41FA5}">
                      <a16:colId xmlns:a16="http://schemas.microsoft.com/office/drawing/2014/main" val="2244659136"/>
                    </a:ext>
                  </a:extLst>
                </a:gridCol>
                <a:gridCol w="3139567">
                  <a:extLst>
                    <a:ext uri="{9D8B030D-6E8A-4147-A177-3AD203B41FA5}">
                      <a16:colId xmlns:a16="http://schemas.microsoft.com/office/drawing/2014/main" val="1153152805"/>
                    </a:ext>
                  </a:extLst>
                </a:gridCol>
                <a:gridCol w="5913876">
                  <a:extLst>
                    <a:ext uri="{9D8B030D-6E8A-4147-A177-3AD203B41FA5}">
                      <a16:colId xmlns:a16="http://schemas.microsoft.com/office/drawing/2014/main" val="174796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Size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Typical Range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char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 byte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-128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127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short (</a:t>
                      </a:r>
                      <a:r>
                        <a:rPr lang="en-US" altLang="zh-TW" sz="3200" dirty="0" err="1" smtClean="0"/>
                        <a:t>int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-32768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32767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4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int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-2147483648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2147483647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9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long (</a:t>
                      </a:r>
                      <a:r>
                        <a:rPr lang="en-US" altLang="zh-TW" sz="3200" dirty="0" err="1" smtClean="0"/>
                        <a:t>int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-2147483648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2147483647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long </a:t>
                      </a:r>
                      <a:r>
                        <a:rPr lang="en-US" altLang="zh-TW" sz="3200" dirty="0" err="1" smtClean="0"/>
                        <a:t>long</a:t>
                      </a:r>
                      <a:r>
                        <a:rPr lang="en-US" altLang="zh-TW" sz="3200" dirty="0" smtClean="0"/>
                        <a:t> (</a:t>
                      </a:r>
                      <a:r>
                        <a:rPr lang="en-US" altLang="zh-TW" sz="3200" dirty="0" err="1" smtClean="0"/>
                        <a:t>int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-9223372036854775808</a:t>
                      </a:r>
                    </a:p>
                    <a:p>
                      <a:pPr algn="ctr"/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9223372036854775807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5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Ex2: float in 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1443"/>
            <a:ext cx="7711440" cy="34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check the file on the LMS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5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hlinkClick r:id="rId2"/>
            </a:endParaRPr>
          </a:p>
          <a:p>
            <a:endParaRPr lang="en-US" altLang="zh-TW" dirty="0">
              <a:hlinkClick r:id="rId2"/>
            </a:endParaRPr>
          </a:p>
          <a:p>
            <a:r>
              <a:rPr lang="zh-TW" altLang="en-US" dirty="0" smtClean="0">
                <a:hlinkClick r:id="rId2"/>
              </a:rPr>
              <a:t>課程意見回饋</a:t>
            </a:r>
            <a:endParaRPr lang="en-US" altLang="zh-TW" dirty="0" smtClean="0"/>
          </a:p>
          <a:p>
            <a:r>
              <a:rPr lang="zh-TW" altLang="en-US" dirty="0" smtClean="0"/>
              <a:t>有想發表意見的歡迎填寫</a:t>
            </a:r>
            <a:r>
              <a:rPr lang="en-US" altLang="zh-TW" dirty="0" smtClean="0"/>
              <a:t>:D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(unsigned)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45913"/>
              </p:ext>
            </p:extLst>
          </p:nvPr>
        </p:nvGraphicFramePr>
        <p:xfrm>
          <a:off x="1" y="1867188"/>
          <a:ext cx="12081163" cy="39655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0844">
                  <a:extLst>
                    <a:ext uri="{9D8B030D-6E8A-4147-A177-3AD203B41FA5}">
                      <a16:colId xmlns:a16="http://schemas.microsoft.com/office/drawing/2014/main" val="1113903671"/>
                    </a:ext>
                  </a:extLst>
                </a:gridCol>
                <a:gridCol w="2867994">
                  <a:extLst>
                    <a:ext uri="{9D8B030D-6E8A-4147-A177-3AD203B41FA5}">
                      <a16:colId xmlns:a16="http://schemas.microsoft.com/office/drawing/2014/main" val="2554562567"/>
                    </a:ext>
                  </a:extLst>
                </a:gridCol>
                <a:gridCol w="5402325">
                  <a:extLst>
                    <a:ext uri="{9D8B030D-6E8A-4147-A177-3AD203B41FA5}">
                      <a16:colId xmlns:a16="http://schemas.microsoft.com/office/drawing/2014/main" val="3394073005"/>
                    </a:ext>
                  </a:extLst>
                </a:gridCol>
              </a:tblGrid>
              <a:tr h="5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Size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Typical Range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56538"/>
                  </a:ext>
                </a:extLst>
              </a:tr>
              <a:tr h="5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unsigned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char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 byte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 smtClean="0"/>
                        <a:t>0</a:t>
                      </a:r>
                      <a:r>
                        <a:rPr lang="zh-TW" altLang="en-US" sz="3200" baseline="0" dirty="0" smtClean="0"/>
                        <a:t>～</a:t>
                      </a:r>
                      <a:r>
                        <a:rPr lang="en-US" altLang="zh-TW" sz="3200" baseline="0" dirty="0" smtClean="0"/>
                        <a:t>255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08040"/>
                  </a:ext>
                </a:extLst>
              </a:tr>
              <a:tr h="5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unsigned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short (</a:t>
                      </a:r>
                      <a:r>
                        <a:rPr lang="en-US" altLang="zh-TW" sz="3200" dirty="0" err="1" smtClean="0"/>
                        <a:t>int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65535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92259"/>
                  </a:ext>
                </a:extLst>
              </a:tr>
              <a:tr h="5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unsigned </a:t>
                      </a:r>
                      <a:r>
                        <a:rPr lang="en-US" altLang="zh-TW" sz="3200" dirty="0" err="1" smtClean="0"/>
                        <a:t>int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4294967295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36044"/>
                  </a:ext>
                </a:extLst>
              </a:tr>
              <a:tr h="5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unsigned long (</a:t>
                      </a:r>
                      <a:r>
                        <a:rPr lang="en-US" altLang="zh-TW" sz="3200" dirty="0" err="1" smtClean="0"/>
                        <a:t>int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4294967295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19354"/>
                  </a:ext>
                </a:extLst>
              </a:tr>
              <a:tr h="1067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unsigned long long (</a:t>
                      </a:r>
                      <a:r>
                        <a:rPr lang="en-US" altLang="zh-TW" sz="3200" dirty="0" err="1" smtClean="0"/>
                        <a:t>int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 bytes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</a:p>
                    <a:p>
                      <a:pPr algn="ctr"/>
                      <a:r>
                        <a:rPr lang="zh-TW" altLang="en-US" sz="3200" dirty="0" smtClean="0"/>
                        <a:t>～</a:t>
                      </a:r>
                      <a:r>
                        <a:rPr lang="en-US" altLang="zh-TW" sz="3200" dirty="0" smtClean="0"/>
                        <a:t>18446744073709511615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3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(others)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9360304"/>
                  </p:ext>
                </p:extLst>
              </p:nvPr>
            </p:nvGraphicFramePr>
            <p:xfrm>
              <a:off x="138545" y="1825625"/>
              <a:ext cx="11677072" cy="23164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623629">
                      <a:extLst>
                        <a:ext uri="{9D8B030D-6E8A-4147-A177-3AD203B41FA5}">
                          <a16:colId xmlns:a16="http://schemas.microsoft.com/office/drawing/2014/main" val="2244659136"/>
                        </a:ext>
                      </a:extLst>
                    </a:gridCol>
                    <a:gridCol w="3139567">
                      <a:extLst>
                        <a:ext uri="{9D8B030D-6E8A-4147-A177-3AD203B41FA5}">
                          <a16:colId xmlns:a16="http://schemas.microsoft.com/office/drawing/2014/main" val="1153152805"/>
                        </a:ext>
                      </a:extLst>
                    </a:gridCol>
                    <a:gridCol w="5913876">
                      <a:extLst>
                        <a:ext uri="{9D8B030D-6E8A-4147-A177-3AD203B41FA5}">
                          <a16:colId xmlns:a16="http://schemas.microsoft.com/office/drawing/2014/main" val="17479695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Type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Size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Typical Range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32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bool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 byte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True</a:t>
                          </a:r>
                          <a:r>
                            <a:rPr lang="en-US" altLang="zh-TW" sz="3200" baseline="0" dirty="0" smtClean="0"/>
                            <a:t> or false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9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float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4 bytes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3200" dirty="0" smtClean="0"/>
                            <a:t>3.4e(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3200" dirty="0" smtClean="0"/>
                            <a:t>38) (</a:t>
                          </a:r>
                          <a:r>
                            <a:rPr lang="zh-TW" altLang="en-US" sz="3200" dirty="0" smtClean="0"/>
                            <a:t>～</a:t>
                          </a:r>
                          <a:r>
                            <a:rPr lang="en-US" altLang="zh-TW" sz="3200" dirty="0" smtClean="0"/>
                            <a:t>7 digits)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48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double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8 bytes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3200" dirty="0" smtClean="0"/>
                            <a:t>1.7e(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3200" dirty="0" smtClean="0"/>
                            <a:t>308) (</a:t>
                          </a:r>
                          <a:r>
                            <a:rPr lang="zh-TW" altLang="en-US" sz="3200" dirty="0" smtClean="0"/>
                            <a:t>～</a:t>
                          </a:r>
                          <a:r>
                            <a:rPr lang="en-US" altLang="zh-TW" sz="3200" dirty="0" smtClean="0"/>
                            <a:t>15 digits)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793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9360304"/>
                  </p:ext>
                </p:extLst>
              </p:nvPr>
            </p:nvGraphicFramePr>
            <p:xfrm>
              <a:off x="138545" y="1825625"/>
              <a:ext cx="11677072" cy="23164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623629">
                      <a:extLst>
                        <a:ext uri="{9D8B030D-6E8A-4147-A177-3AD203B41FA5}">
                          <a16:colId xmlns:a16="http://schemas.microsoft.com/office/drawing/2014/main" val="2244659136"/>
                        </a:ext>
                      </a:extLst>
                    </a:gridCol>
                    <a:gridCol w="3139567">
                      <a:extLst>
                        <a:ext uri="{9D8B030D-6E8A-4147-A177-3AD203B41FA5}">
                          <a16:colId xmlns:a16="http://schemas.microsoft.com/office/drawing/2014/main" val="1153152805"/>
                        </a:ext>
                      </a:extLst>
                    </a:gridCol>
                    <a:gridCol w="5913876">
                      <a:extLst>
                        <a:ext uri="{9D8B030D-6E8A-4147-A177-3AD203B41FA5}">
                          <a16:colId xmlns:a16="http://schemas.microsoft.com/office/drawing/2014/main" val="174796954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Type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Size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Typical Range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3286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bool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 byte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True</a:t>
                          </a:r>
                          <a:r>
                            <a:rPr lang="en-US" altLang="zh-TW" sz="3200" baseline="0" dirty="0" smtClean="0"/>
                            <a:t> or false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946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float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4 bytes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528" t="-214737" r="-412" b="-1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44854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double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8 bytes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528" t="-314737" r="-412" b="-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793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281473" y="4277042"/>
            <a:ext cx="12146903" cy="258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/>
              <a:t>Reference:</a:t>
            </a:r>
          </a:p>
          <a:p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www.tutorialspoint.com/cplusplus/cpp_data_types.htm</a:t>
            </a:r>
            <a:endParaRPr lang="en-US" altLang="zh-TW" sz="2000" dirty="0" smtClean="0"/>
          </a:p>
          <a:p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msdn.microsoft.com/zh-tw/library/s3f49ktz.aspx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18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IEEE 754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</a:t>
                </a:r>
                <a:r>
                  <a:rPr lang="en-US" altLang="zh-TW" dirty="0" smtClean="0"/>
                  <a:t>loat, double can present</a:t>
                </a:r>
              </a:p>
              <a:p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nf</a:t>
                </a:r>
                <a:r>
                  <a:rPr lang="en-US" altLang="zh-TW" dirty="0" smtClean="0"/>
                  <a:t> 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 err="1" smtClean="0"/>
                  <a:t>inf</a:t>
                </a:r>
                <a:r>
                  <a:rPr lang="en-US" altLang="zh-TW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err="1" smtClean="0"/>
                  <a:t>NaN</a:t>
                </a:r>
                <a:r>
                  <a:rPr lang="en-US" altLang="zh-TW" dirty="0" smtClean="0"/>
                  <a:t>		Not a number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Overflow (</a:t>
            </a:r>
            <a:r>
              <a:rPr lang="zh-TW" altLang="en-US" dirty="0" smtClean="0"/>
              <a:t>溢位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value that out of typical range of the type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3766"/>
            <a:ext cx="7783286" cy="16817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5" y="4110410"/>
            <a:ext cx="7740871" cy="16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izeof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will return the sizes of the fundamental type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6090"/>
            <a:ext cx="10576373" cy="26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enum</a:t>
            </a:r>
            <a:r>
              <a:rPr lang="en-US" altLang="zh-TW" dirty="0" smtClean="0"/>
              <a:t>  (enumeration)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 smtClean="0">
                <a:latin typeface="Consolas" panose="020B0609020204030204" pitchFamily="49" charset="0"/>
              </a:rPr>
              <a:t> name{ enumerator1, enumerator2, enumerator3 ……… };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Each enumerator can also be named as you like, and you can assign the value to them</a:t>
            </a:r>
          </a:p>
          <a:p>
            <a:r>
              <a:rPr lang="en-US" altLang="zh-TW" dirty="0" smtClean="0"/>
              <a:t>If you don’t give the value to enumerator, it will increase by degrees</a:t>
            </a:r>
          </a:p>
          <a:p>
            <a:r>
              <a:rPr lang="en-US" altLang="zh-TW" dirty="0" smtClean="0"/>
              <a:t>The value of a </a:t>
            </a:r>
            <a:r>
              <a:rPr lang="en-US" altLang="zh-TW" dirty="0" err="1" smtClean="0">
                <a:solidFill>
                  <a:srgbClr val="0070C0"/>
                </a:solidFill>
              </a:rPr>
              <a:t>enum</a:t>
            </a:r>
            <a:r>
              <a:rPr lang="en-US" altLang="zh-TW" dirty="0" smtClean="0"/>
              <a:t> variable can only be its enumerator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4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950"/>
            <a:ext cx="6775580" cy="64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381</Words>
  <Application>Microsoft Office PowerPoint</Application>
  <PresentationFormat>寬螢幕</PresentationFormat>
  <Paragraphs>108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微軟正黑體 Light</vt:lpstr>
      <vt:lpstr>Arial</vt:lpstr>
      <vt:lpstr>Calibri</vt:lpstr>
      <vt:lpstr>Calibri Light</vt:lpstr>
      <vt:lpstr>Cambria Math</vt:lpstr>
      <vt:lpstr>Consolas</vt:lpstr>
      <vt:lpstr>Office 佈景主題</vt:lpstr>
      <vt:lpstr>Type, enum, random</vt:lpstr>
      <vt:lpstr>Type (signed)</vt:lpstr>
      <vt:lpstr>Type (unsigned)</vt:lpstr>
      <vt:lpstr>Type (others)</vt:lpstr>
      <vt:lpstr>IEEE 754</vt:lpstr>
      <vt:lpstr>Overflow (溢位)</vt:lpstr>
      <vt:lpstr>sizeof()</vt:lpstr>
      <vt:lpstr>enum  (enumeration)</vt:lpstr>
      <vt:lpstr>PowerPoint 簡報</vt:lpstr>
      <vt:lpstr>Invalid operation</vt:lpstr>
      <vt:lpstr>random</vt:lpstr>
      <vt:lpstr>PowerPoint 簡報</vt:lpstr>
      <vt:lpstr>Why are the same?</vt:lpstr>
      <vt:lpstr>PowerPoint 簡報</vt:lpstr>
      <vt:lpstr>PowerPoint 簡報</vt:lpstr>
      <vt:lpstr>PowerPoint 簡報</vt:lpstr>
      <vt:lpstr>Combine random and time</vt:lpstr>
      <vt:lpstr>The range of random</vt:lpstr>
      <vt:lpstr>example</vt:lpstr>
      <vt:lpstr>PowerPoint 簡報</vt:lpstr>
      <vt:lpstr>Exercise 4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32</cp:revision>
  <dcterms:created xsi:type="dcterms:W3CDTF">2018-10-17T07:44:18Z</dcterms:created>
  <dcterms:modified xsi:type="dcterms:W3CDTF">2018-10-19T04:51:32Z</dcterms:modified>
</cp:coreProperties>
</file>